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9"/>
  </p:notesMasterIdLst>
  <p:sldIdLst>
    <p:sldId id="258" r:id="rId2"/>
    <p:sldId id="259" r:id="rId3"/>
    <p:sldId id="260" r:id="rId4"/>
    <p:sldId id="262" r:id="rId5"/>
    <p:sldId id="263" r:id="rId6"/>
    <p:sldId id="264" r:id="rId7"/>
    <p:sldId id="265"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70" autoAdjust="0"/>
    <p:restoredTop sz="85696" autoAdjust="0"/>
  </p:normalViewPr>
  <p:slideViewPr>
    <p:cSldViewPr snapToGrid="0">
      <p:cViewPr>
        <p:scale>
          <a:sx n="80" d="100"/>
          <a:sy n="80" d="100"/>
        </p:scale>
        <p:origin x="4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Griffith" userId="0fc75b2806f0f67a" providerId="LiveId" clId="{5626C63F-1767-4882-9D3A-8181E2BD21DD}"/>
    <pc:docChg chg="custSel delSld modSld">
      <pc:chgData name="Amanda Griffith" userId="0fc75b2806f0f67a" providerId="LiveId" clId="{5626C63F-1767-4882-9D3A-8181E2BD21DD}" dt="2023-01-03T23:43:06.540" v="104" actId="20577"/>
      <pc:docMkLst>
        <pc:docMk/>
      </pc:docMkLst>
      <pc:sldChg chg="modSp mod">
        <pc:chgData name="Amanda Griffith" userId="0fc75b2806f0f67a" providerId="LiveId" clId="{5626C63F-1767-4882-9D3A-8181E2BD21DD}" dt="2023-01-03T23:28:54.936" v="90" actId="20577"/>
        <pc:sldMkLst>
          <pc:docMk/>
          <pc:sldMk cId="740267634" sldId="259"/>
        </pc:sldMkLst>
        <pc:spChg chg="mod">
          <ac:chgData name="Amanda Griffith" userId="0fc75b2806f0f67a" providerId="LiveId" clId="{5626C63F-1767-4882-9D3A-8181E2BD21DD}" dt="2023-01-03T23:28:54.936" v="90" actId="20577"/>
          <ac:spMkLst>
            <pc:docMk/>
            <pc:sldMk cId="740267634" sldId="259"/>
            <ac:spMk id="3" creationId="{00000000-0000-0000-0000-000000000000}"/>
          </ac:spMkLst>
        </pc:spChg>
      </pc:sldChg>
      <pc:sldChg chg="modSp mod">
        <pc:chgData name="Amanda Griffith" userId="0fc75b2806f0f67a" providerId="LiveId" clId="{5626C63F-1767-4882-9D3A-8181E2BD21DD}" dt="2023-01-03T23:43:06.540" v="104" actId="20577"/>
        <pc:sldMkLst>
          <pc:docMk/>
          <pc:sldMk cId="2793479607" sldId="262"/>
        </pc:sldMkLst>
        <pc:spChg chg="mod">
          <ac:chgData name="Amanda Griffith" userId="0fc75b2806f0f67a" providerId="LiveId" clId="{5626C63F-1767-4882-9D3A-8181E2BD21DD}" dt="2023-01-03T23:43:06.540" v="104" actId="20577"/>
          <ac:spMkLst>
            <pc:docMk/>
            <pc:sldMk cId="2793479607" sldId="262"/>
            <ac:spMk id="2" creationId="{00000000-0000-0000-0000-000000000000}"/>
          </ac:spMkLst>
        </pc:spChg>
      </pc:sldChg>
      <pc:sldChg chg="modSp mod">
        <pc:chgData name="Amanda Griffith" userId="0fc75b2806f0f67a" providerId="LiveId" clId="{5626C63F-1767-4882-9D3A-8181E2BD21DD}" dt="2023-01-03T01:23:03.743" v="88" actId="27636"/>
        <pc:sldMkLst>
          <pc:docMk/>
          <pc:sldMk cId="313655463" sldId="263"/>
        </pc:sldMkLst>
        <pc:spChg chg="mod">
          <ac:chgData name="Amanda Griffith" userId="0fc75b2806f0f67a" providerId="LiveId" clId="{5626C63F-1767-4882-9D3A-8181E2BD21DD}" dt="2023-01-03T01:23:03.743" v="88" actId="27636"/>
          <ac:spMkLst>
            <pc:docMk/>
            <pc:sldMk cId="313655463" sldId="263"/>
            <ac:spMk id="3" creationId="{00000000-0000-0000-0000-000000000000}"/>
          </ac:spMkLst>
        </pc:spChg>
      </pc:sldChg>
      <pc:sldChg chg="del">
        <pc:chgData name="Amanda Griffith" userId="0fc75b2806f0f67a" providerId="LiveId" clId="{5626C63F-1767-4882-9D3A-8181E2BD21DD}" dt="2023-01-03T23:28:38.790" v="89" actId="2696"/>
        <pc:sldMkLst>
          <pc:docMk/>
          <pc:sldMk cId="1589692566"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1255163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talking about:</a:t>
            </a:r>
          </a:p>
          <a:p>
            <a:pPr marL="171450" indent="-171450">
              <a:buFont typeface="Arial" panose="020B0604020202020204" pitchFamily="34" charset="0"/>
              <a:buChar char="•"/>
            </a:pPr>
            <a:r>
              <a:rPr lang="en-US" dirty="0"/>
              <a:t>Duties of persons having control of premises</a:t>
            </a:r>
          </a:p>
          <a:p>
            <a:pPr marL="171450" indent="-171450">
              <a:buFont typeface="Arial" panose="020B0604020202020204" pitchFamily="34" charset="0"/>
              <a:buChar char="•"/>
            </a:pPr>
            <a:r>
              <a:rPr lang="en-US" dirty="0"/>
              <a:t>Duties towards articles used at work</a:t>
            </a:r>
          </a:p>
          <a:p>
            <a:pPr marL="171450" indent="-171450">
              <a:buFont typeface="Arial" panose="020B0604020202020204" pitchFamily="34" charset="0"/>
              <a:buChar char="•"/>
            </a:pPr>
            <a:r>
              <a:rPr lang="en-US" dirty="0"/>
              <a:t>Exceptions for supply of articles and substances</a:t>
            </a:r>
          </a:p>
          <a:p>
            <a:pPr marL="171450" indent="-171450">
              <a:buFont typeface="Arial" panose="020B0604020202020204" pitchFamily="34" charset="0"/>
              <a:buChar char="•"/>
            </a:pPr>
            <a:r>
              <a:rPr lang="en-US" dirty="0"/>
              <a:t>Duties of employees</a:t>
            </a:r>
          </a:p>
          <a:p>
            <a:pPr marL="171450" indent="-171450">
              <a:buFont typeface="Arial" panose="020B0604020202020204" pitchFamily="34" charset="0"/>
              <a:buChar char="•"/>
            </a:pPr>
            <a:r>
              <a:rPr lang="en-US" dirty="0"/>
              <a:t>Duties of persons in general</a:t>
            </a:r>
          </a:p>
          <a:p>
            <a:pPr marL="171450" indent="-171450">
              <a:buFont typeface="Arial" panose="020B0604020202020204" pitchFamily="34" charset="0"/>
              <a:buChar char="•"/>
            </a:pPr>
            <a:r>
              <a:rPr lang="en-US" dirty="0"/>
              <a:t>Reasonably practicable</a:t>
            </a:r>
          </a:p>
          <a:p>
            <a:pPr marL="171450" indent="-171450">
              <a:buFont typeface="Arial" panose="020B0604020202020204" pitchFamily="34" charset="0"/>
              <a:buChar char="•"/>
            </a:pPr>
            <a:r>
              <a:rPr lang="en-US" dirty="0"/>
              <a:t>Development risks defence</a:t>
            </a:r>
          </a:p>
        </p:txBody>
      </p:sp>
      <p:sp>
        <p:nvSpPr>
          <p:cNvPr id="4" name="Slide Number Placeholder 3"/>
          <p:cNvSpPr>
            <a:spLocks noGrp="1"/>
          </p:cNvSpPr>
          <p:nvPr>
            <p:ph type="sldNum" sz="quarter" idx="10"/>
          </p:nvPr>
        </p:nvSpPr>
        <p:spPr/>
        <p:txBody>
          <a:bodyPr/>
          <a:lstStyle/>
          <a:p>
            <a:fld id="{E0746DE6-3336-457D-A091-FA20AC1C536E}" type="slidenum">
              <a:rPr lang="en-US" smtClean="0"/>
              <a:t>5</a:t>
            </a:fld>
            <a:endParaRPr lang="en-US"/>
          </a:p>
        </p:txBody>
      </p:sp>
    </p:spTree>
    <p:extLst>
      <p:ext uri="{BB962C8B-B14F-4D97-AF65-F5344CB8AC3E}">
        <p14:creationId xmlns:p14="http://schemas.microsoft.com/office/powerpoint/2010/main" val="634554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talking about:</a:t>
            </a:r>
          </a:p>
          <a:p>
            <a:pPr marL="171450" indent="-171450">
              <a:buFont typeface="Arial" panose="020B0604020202020204" pitchFamily="34" charset="0"/>
              <a:buChar char="•"/>
            </a:pPr>
            <a:r>
              <a:rPr lang="en-US" dirty="0"/>
              <a:t>Health and Safety Commission</a:t>
            </a:r>
          </a:p>
          <a:p>
            <a:pPr marL="171450" indent="-171450">
              <a:buFont typeface="Arial" panose="020B0604020202020204" pitchFamily="34" charset="0"/>
              <a:buChar char="•"/>
            </a:pPr>
            <a:r>
              <a:rPr lang="en-US" dirty="0"/>
              <a:t>Health and Safety Executive</a:t>
            </a:r>
          </a:p>
        </p:txBody>
      </p:sp>
      <p:sp>
        <p:nvSpPr>
          <p:cNvPr id="4" name="Slide Number Placeholder 3"/>
          <p:cNvSpPr>
            <a:spLocks noGrp="1"/>
          </p:cNvSpPr>
          <p:nvPr>
            <p:ph type="sldNum" sz="quarter" idx="10"/>
          </p:nvPr>
        </p:nvSpPr>
        <p:spPr/>
        <p:txBody>
          <a:bodyPr/>
          <a:lstStyle/>
          <a:p>
            <a:fld id="{E0746DE6-3336-457D-A091-FA20AC1C536E}" type="slidenum">
              <a:rPr lang="en-US" smtClean="0"/>
              <a:t>6</a:t>
            </a:fld>
            <a:endParaRPr lang="en-US"/>
          </a:p>
        </p:txBody>
      </p:sp>
    </p:spTree>
    <p:extLst>
      <p:ext uri="{BB962C8B-B14F-4D97-AF65-F5344CB8AC3E}">
        <p14:creationId xmlns:p14="http://schemas.microsoft.com/office/powerpoint/2010/main" val="140508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5269582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46809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576151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1/2/2023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008465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90006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04476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81271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1/2/2023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795084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1/2/2023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716925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813564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125801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1/2/2023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13656018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498590" y="988741"/>
            <a:ext cx="5888754" cy="4880518"/>
          </a:xfrm>
          <a:noFill/>
          <a:ln>
            <a:noFill/>
          </a:ln>
        </p:spPr>
        <p:txBody>
          <a:bodyPr wrap="square">
            <a:normAutofit/>
          </a:bodyPr>
          <a:lstStyle/>
          <a:p>
            <a:pPr algn="l"/>
            <a:r>
              <a:rPr lang="en-US" sz="4800" dirty="0">
                <a:solidFill>
                  <a:schemeClr val="tx1"/>
                </a:solidFill>
              </a:rPr>
              <a:t>Griffith Graphics </a:t>
            </a:r>
            <a:br>
              <a:rPr lang="en-US" sz="4800" dirty="0">
                <a:solidFill>
                  <a:schemeClr val="tx1"/>
                </a:solidFill>
              </a:rPr>
            </a:br>
            <a:r>
              <a:rPr lang="en-US" sz="4800" dirty="0">
                <a:solidFill>
                  <a:schemeClr val="tx1"/>
                </a:solidFill>
              </a:rPr>
              <a:t>Pty Ltd</a:t>
            </a:r>
          </a:p>
        </p:txBody>
      </p:sp>
      <p:sp>
        <p:nvSpPr>
          <p:cNvPr id="9" name="Rectangle 8">
            <a:extLst>
              <a:ext uri="{FF2B5EF4-FFF2-40B4-BE49-F238E27FC236}">
                <a16:creationId xmlns:a16="http://schemas.microsoft.com/office/drawing/2014/main" id="{6E5BD17F-C95C-40ED-8D04-03295D46F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bg2">
              <a:alpha val="8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4203DEB5-0B19-4F8E-84E2-00F5861C96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6" y="0"/>
            <a:ext cx="3215640" cy="6858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type="subTitle" idx="1"/>
          </p:nvPr>
        </p:nvSpPr>
        <p:spPr>
          <a:xfrm>
            <a:off x="1867700" y="2007220"/>
            <a:ext cx="2357553" cy="2843560"/>
          </a:xfrm>
        </p:spPr>
        <p:txBody>
          <a:bodyPr anchor="ctr">
            <a:normAutofit/>
          </a:bodyPr>
          <a:lstStyle/>
          <a:p>
            <a:pPr algn="r"/>
            <a:r>
              <a:rPr lang="en-AU" dirty="0">
                <a:solidFill>
                  <a:srgbClr val="FFFFFF"/>
                </a:solidFill>
              </a:rPr>
              <a:t>Consultation and Participation</a:t>
            </a:r>
          </a:p>
          <a:p>
            <a:pPr algn="r"/>
            <a:endParaRPr lang="en-AU" dirty="0">
              <a:solidFill>
                <a:srgbClr val="FFFFFF"/>
              </a:solidFill>
            </a:endParaRPr>
          </a:p>
          <a:p>
            <a:pPr algn="r"/>
            <a:endParaRPr lang="en-AU" dirty="0">
              <a:solidFill>
                <a:srgbClr val="FFFFFF"/>
              </a:solidFill>
            </a:endParaRPr>
          </a:p>
          <a:p>
            <a:pPr algn="r"/>
            <a:endParaRPr lang="en-AU" dirty="0">
              <a:solidFill>
                <a:srgbClr val="FFFFFF"/>
              </a:solidFill>
            </a:endParaRPr>
          </a:p>
          <a:p>
            <a:pPr algn="r"/>
            <a:r>
              <a:rPr lang="en-AU" dirty="0">
                <a:solidFill>
                  <a:srgbClr val="FFFFFF"/>
                </a:solidFill>
              </a:rPr>
              <a:t>December, 2022</a:t>
            </a:r>
          </a:p>
        </p:txBody>
      </p:sp>
    </p:spTree>
    <p:extLst>
      <p:ext uri="{BB962C8B-B14F-4D97-AF65-F5344CB8AC3E}">
        <p14:creationId xmlns:p14="http://schemas.microsoft.com/office/powerpoint/2010/main" val="2513550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Contents</a:t>
            </a:r>
          </a:p>
        </p:txBody>
      </p:sp>
      <p:sp>
        <p:nvSpPr>
          <p:cNvPr id="3" name="Content Placeholder 2"/>
          <p:cNvSpPr>
            <a:spLocks noGrp="1"/>
          </p:cNvSpPr>
          <p:nvPr>
            <p:ph type="body" idx="1"/>
          </p:nvPr>
        </p:nvSpPr>
        <p:spPr>
          <a:xfrm>
            <a:off x="1706062" y="2291262"/>
            <a:ext cx="8779512" cy="2879256"/>
          </a:xfrm>
        </p:spPr>
        <p:txBody>
          <a:bodyPr>
            <a:normAutofit/>
          </a:bodyPr>
          <a:lstStyle/>
          <a:p>
            <a:pPr>
              <a:lnSpc>
                <a:spcPct val="90000"/>
              </a:lnSpc>
            </a:pPr>
            <a:r>
              <a:rPr lang="en-US" sz="700" dirty="0">
                <a:solidFill>
                  <a:srgbClr val="404040"/>
                </a:solidFill>
              </a:rPr>
              <a:t>PCBU Responsibilities </a:t>
            </a:r>
          </a:p>
          <a:p>
            <a:pPr>
              <a:lnSpc>
                <a:spcPct val="90000"/>
              </a:lnSpc>
            </a:pPr>
            <a:r>
              <a:rPr lang="en-US" sz="700" dirty="0">
                <a:solidFill>
                  <a:srgbClr val="404040"/>
                </a:solidFill>
              </a:rPr>
              <a:t>Consultation</a:t>
            </a:r>
          </a:p>
          <a:p>
            <a:pPr>
              <a:lnSpc>
                <a:spcPct val="90000"/>
              </a:lnSpc>
            </a:pPr>
            <a:r>
              <a:rPr lang="en-US" sz="700" dirty="0">
                <a:solidFill>
                  <a:srgbClr val="404040"/>
                </a:solidFill>
              </a:rPr>
              <a:t>Consultation with Workers</a:t>
            </a:r>
          </a:p>
          <a:p>
            <a:pPr>
              <a:lnSpc>
                <a:spcPct val="90000"/>
              </a:lnSpc>
            </a:pPr>
            <a:r>
              <a:rPr lang="en-US" sz="700" dirty="0">
                <a:solidFill>
                  <a:srgbClr val="404040"/>
                </a:solidFill>
              </a:rPr>
              <a:t>Issues to be Resolved </a:t>
            </a:r>
          </a:p>
          <a:p>
            <a:pPr>
              <a:lnSpc>
                <a:spcPct val="90000"/>
              </a:lnSpc>
            </a:pPr>
            <a:r>
              <a:rPr lang="en-US" sz="700" dirty="0">
                <a:solidFill>
                  <a:srgbClr val="404040"/>
                </a:solidFill>
              </a:rPr>
              <a:t>Consultation Examples</a:t>
            </a:r>
          </a:p>
        </p:txBody>
      </p:sp>
    </p:spTree>
    <p:extLst>
      <p:ext uri="{BB962C8B-B14F-4D97-AF65-F5344CB8AC3E}">
        <p14:creationId xmlns:p14="http://schemas.microsoft.com/office/powerpoint/2010/main" val="740267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706062" y="2291262"/>
            <a:ext cx="8779512" cy="2879256"/>
          </a:xfrm>
        </p:spPr>
        <p:txBody>
          <a:bodyPr>
            <a:normAutofit fontScale="92500" lnSpcReduction="10000"/>
          </a:bodyPr>
          <a:lstStyle/>
          <a:p>
            <a:pPr marL="0" indent="0">
              <a:buNone/>
            </a:pPr>
            <a:r>
              <a:rPr lang="en-AU" dirty="0">
                <a:solidFill>
                  <a:srgbClr val="404040"/>
                </a:solidFill>
              </a:rPr>
              <a:t>The Work Health and  Safety Act 2011 requires duty holders to consult, cooperate and coordinate activities with others who have a duty in relation to the same matter; and to consult with workers who carry out work for the business or undertaking.</a:t>
            </a:r>
          </a:p>
          <a:p>
            <a:pPr marL="0" indent="0">
              <a:buNone/>
            </a:pPr>
            <a:r>
              <a:rPr lang="en-AU" dirty="0">
                <a:solidFill>
                  <a:srgbClr val="404040"/>
                </a:solidFill>
              </a:rPr>
              <a:t>PCBUs must consult, cooperate and coordinate activities with all other persons who have a work health or safety duty in relation to the same matter, so far as is reasonably practicable.</a:t>
            </a:r>
          </a:p>
          <a:p>
            <a:pPr marL="0" indent="0">
              <a:buNone/>
            </a:pPr>
            <a:r>
              <a:rPr lang="en-AU" dirty="0">
                <a:solidFill>
                  <a:srgbClr val="404040"/>
                </a:solidFill>
              </a:rPr>
              <a:t>An employer or PCBU must</a:t>
            </a:r>
          </a:p>
          <a:p>
            <a:r>
              <a:rPr lang="en-AU" dirty="0">
                <a:solidFill>
                  <a:srgbClr val="404040"/>
                </a:solidFill>
              </a:rPr>
              <a:t>Consult on work health and safety matter with any HSRs for the work group</a:t>
            </a:r>
          </a:p>
          <a:p>
            <a:r>
              <a:rPr lang="en-AU" dirty="0">
                <a:solidFill>
                  <a:srgbClr val="404040"/>
                </a:solidFill>
              </a:rPr>
              <a:t>Provide resources, facilities and assistance to enable the HSR to carry out their functions</a:t>
            </a:r>
          </a:p>
          <a:p>
            <a:r>
              <a:rPr lang="en-AU" dirty="0">
                <a:solidFill>
                  <a:srgbClr val="404040"/>
                </a:solidFill>
              </a:rPr>
              <a:t>Pay all reasonable costs for prescribed training the HSR is required to attend</a:t>
            </a:r>
          </a:p>
          <a:p>
            <a:pPr marL="0" indent="0">
              <a:buNone/>
            </a:pPr>
            <a:endParaRPr lang="en-AU" dirty="0">
              <a:solidFill>
                <a:srgbClr val="404040"/>
              </a:solidFill>
            </a:endParaRPr>
          </a:p>
        </p:txBody>
      </p:sp>
      <p:sp>
        <p:nvSpPr>
          <p:cNvPr id="5" name="Title 4">
            <a:extLst>
              <a:ext uri="{FF2B5EF4-FFF2-40B4-BE49-F238E27FC236}">
                <a16:creationId xmlns:a16="http://schemas.microsoft.com/office/drawing/2014/main" id="{7CE5AA53-4E0D-B4C4-8349-6EF719236336}"/>
              </a:ext>
            </a:extLst>
          </p:cNvPr>
          <p:cNvSpPr>
            <a:spLocks noGrp="1"/>
          </p:cNvSpPr>
          <p:nvPr>
            <p:ph type="title"/>
          </p:nvPr>
        </p:nvSpPr>
        <p:spPr/>
        <p:txBody>
          <a:bodyPr/>
          <a:lstStyle/>
          <a:p>
            <a:r>
              <a:rPr lang="en-AU" dirty="0" err="1"/>
              <a:t>Pcbu</a:t>
            </a:r>
            <a:r>
              <a:rPr lang="en-AU" dirty="0"/>
              <a:t> responsibilities </a:t>
            </a:r>
          </a:p>
        </p:txBody>
      </p:sp>
    </p:spTree>
    <p:extLst>
      <p:ext uri="{BB962C8B-B14F-4D97-AF65-F5344CB8AC3E}">
        <p14:creationId xmlns:p14="http://schemas.microsoft.com/office/powerpoint/2010/main" val="437770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Consultation Participation</a:t>
            </a:r>
          </a:p>
        </p:txBody>
      </p:sp>
      <p:sp>
        <p:nvSpPr>
          <p:cNvPr id="3" name="Content Placeholder 2"/>
          <p:cNvSpPr>
            <a:spLocks noGrp="1"/>
          </p:cNvSpPr>
          <p:nvPr>
            <p:ph idx="1"/>
          </p:nvPr>
        </p:nvSpPr>
        <p:spPr>
          <a:xfrm>
            <a:off x="1706062" y="2291262"/>
            <a:ext cx="8779512" cy="2879256"/>
          </a:xfrm>
        </p:spPr>
        <p:txBody>
          <a:bodyPr>
            <a:normAutofit/>
          </a:bodyPr>
          <a:lstStyle/>
          <a:p>
            <a:pPr marL="0" indent="0" algn="l">
              <a:buNone/>
            </a:pPr>
            <a:r>
              <a:rPr lang="en-AU" sz="18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0" indent="0">
              <a:buNone/>
            </a:pPr>
            <a:r>
              <a:rPr lang="en-AU" dirty="0">
                <a:solidFill>
                  <a:srgbClr val="404040"/>
                </a:solidFill>
              </a:rPr>
              <a:t>Worker input and participation is a crucial part of our risk management. We recognise that our Workers have valuable experience and perspective in relation to health and safety at the workplace. Having input from Workers can help us to make better decisions when it comes to matters of health and safety. It also helps us to reduce work related injuries and disease.</a:t>
            </a:r>
          </a:p>
          <a:p>
            <a:pPr marL="0" indent="0">
              <a:buNone/>
            </a:pPr>
            <a:r>
              <a:rPr lang="en-AU" dirty="0">
                <a:solidFill>
                  <a:srgbClr val="404040"/>
                </a:solidFill>
              </a:rPr>
              <a:t>Being involved in making decisions means people are more committed to implementing them and regular communication on health and safety helps build co-operation and trust between employers and employees.</a:t>
            </a:r>
            <a:endParaRPr dirty="0">
              <a:solidFill>
                <a:srgbClr val="404040"/>
              </a:solidFill>
            </a:endParaRPr>
          </a:p>
        </p:txBody>
      </p:sp>
    </p:spTree>
    <p:extLst>
      <p:ext uri="{BB962C8B-B14F-4D97-AF65-F5344CB8AC3E}">
        <p14:creationId xmlns:p14="http://schemas.microsoft.com/office/powerpoint/2010/main" val="279347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Consultation with workers</a:t>
            </a:r>
          </a:p>
        </p:txBody>
      </p:sp>
      <p:sp>
        <p:nvSpPr>
          <p:cNvPr id="3" name="Content Placeholder 2"/>
          <p:cNvSpPr>
            <a:spLocks noGrp="1"/>
          </p:cNvSpPr>
          <p:nvPr>
            <p:ph idx="1"/>
          </p:nvPr>
        </p:nvSpPr>
        <p:spPr>
          <a:xfrm>
            <a:off x="1706062" y="2291262"/>
            <a:ext cx="8779512" cy="2879256"/>
          </a:xfrm>
        </p:spPr>
        <p:txBody>
          <a:bodyPr>
            <a:normAutofit fontScale="62500" lnSpcReduction="20000"/>
          </a:bodyPr>
          <a:lstStyle/>
          <a:p>
            <a:pPr indent="0" algn="l">
              <a:buNone/>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Consultation can occur in different ways, through formal arrangements or interactions with workers at work.</a:t>
            </a:r>
          </a:p>
          <a:p>
            <a:pPr marL="514350" indent="-285750" algn="l"/>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Health and safety representatives (HSRs)</a:t>
            </a:r>
          </a:p>
          <a:p>
            <a:pPr marL="514350" indent="-285750" algn="l"/>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Health and safety committees</a:t>
            </a:r>
          </a:p>
          <a:p>
            <a:pPr marL="514350" indent="-285750" algn="l"/>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Regular team meetings</a:t>
            </a:r>
          </a:p>
          <a:p>
            <a:pPr marL="514350" indent="-285750" algn="l"/>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Pre-start briefings</a:t>
            </a:r>
          </a:p>
          <a:p>
            <a:pPr marL="514350" indent="-285750" algn="l"/>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Toolbox talks</a:t>
            </a:r>
          </a:p>
          <a:p>
            <a:pPr indent="0" algn="l">
              <a:buNone/>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 worker may ask for a HSR to be elected to represent them on wor</a:t>
            </a: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k health and safety matters. If a worker makes this request, a work group or groups need to be established to facilitate the election. Where HSRs have been elected, the PCBU must consult with them. Appointing a health and safety committee can be effective to consult with workers on the same matters across different work groups or workplaces.</a:t>
            </a:r>
          </a:p>
          <a:p>
            <a:pPr indent="0" algn="l">
              <a:buNone/>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HSR is your main point of contact regarding health and safety matters, so inform them of any concerns or safety issues you may have. Having your HSR represent your wor</a:t>
            </a: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k group can help as the HSR is likely to understand your views and concerns and HSRs have rights and powers to take action on your behalf.</a:t>
            </a: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indent="0" algn="l">
              <a:buNone/>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indent="0" algn="l">
              <a:buNone/>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indent="0" algn="l">
              <a:buNone/>
            </a:pPr>
            <a:endParaRPr lang="en-AU" sz="1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800100" lvl="2" indent="-342900">
              <a:buFont typeface="Symbol" panose="05050102010706020507" pitchFamily="18" charset="2"/>
              <a:buChar char=""/>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800100" lvl="2" indent="-342900">
              <a:buFont typeface="Symbol" panose="05050102010706020507" pitchFamily="18" charset="2"/>
              <a:buChar char=""/>
            </a:pP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0" indent="0">
              <a:buNone/>
            </a:pPr>
            <a:endParaRPr lang="en-US" dirty="0">
              <a:solidFill>
                <a:srgbClr val="404040"/>
              </a:solidFill>
            </a:endParaRPr>
          </a:p>
        </p:txBody>
      </p:sp>
    </p:spTree>
    <p:extLst>
      <p:ext uri="{BB962C8B-B14F-4D97-AF65-F5344CB8AC3E}">
        <p14:creationId xmlns:p14="http://schemas.microsoft.com/office/powerpoint/2010/main" val="313655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Issues to be resolved </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US" dirty="0">
                <a:solidFill>
                  <a:srgbClr val="404040"/>
                </a:solidFill>
              </a:rPr>
              <a:t>WHS issues that arise by any party must advise the other party that there is an issue to be resolved and the nature and scope of the issue. As soon as the parties are told of the issue, all parties must meet/communicate with each other to attempt to resolve the issue. The parties must take into account the degree and immediacy of risk to workers or other persons affected by the issue. If the issue is resolved, details of the issue and its resolution must be set out in a written agreement if any party to the issue requests this.</a:t>
            </a:r>
          </a:p>
        </p:txBody>
      </p:sp>
    </p:spTree>
    <p:extLst>
      <p:ext uri="{BB962C8B-B14F-4D97-AF65-F5344CB8AC3E}">
        <p14:creationId xmlns:p14="http://schemas.microsoft.com/office/powerpoint/2010/main" val="1213683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Consultation examples</a:t>
            </a:r>
          </a:p>
        </p:txBody>
      </p:sp>
      <p:sp>
        <p:nvSpPr>
          <p:cNvPr id="3" name="Content Placeholder 2"/>
          <p:cNvSpPr>
            <a:spLocks noGrp="1"/>
          </p:cNvSpPr>
          <p:nvPr>
            <p:ph idx="1"/>
          </p:nvPr>
        </p:nvSpPr>
        <p:spPr>
          <a:xfrm>
            <a:off x="1706062" y="2291262"/>
            <a:ext cx="8779512" cy="2879256"/>
          </a:xfrm>
        </p:spPr>
        <p:txBody>
          <a:bodyPr>
            <a:normAutofit fontScale="85000" lnSpcReduction="10000"/>
          </a:bodyPr>
          <a:lstStyle/>
          <a:p>
            <a:pPr marL="0" indent="0">
              <a:buNone/>
            </a:pPr>
            <a:r>
              <a:rPr lang="en-AU" dirty="0">
                <a:solidFill>
                  <a:srgbClr val="404040"/>
                </a:solidFill>
              </a:rPr>
              <a:t>A worker has identified an potential hazard with a tool commonly used in the workshop. The worker has found the electrical cord is damaged with exposed wires being visible and is at risk of being injured. The tool has been disconnected and the worker has spoken to the HSR of his work group about this issue.                                                                                                                    HSR has immediately brought this to the PCBUs attention and the PCBU and HSR both agree that the tool must be disposed of and replaced immediately with a replacement tool and this must be tested and tagged before use by a licensed test and tagged company.</a:t>
            </a:r>
          </a:p>
          <a:p>
            <a:pPr marL="0" indent="0">
              <a:buNone/>
            </a:pPr>
            <a:r>
              <a:rPr lang="en-AU" dirty="0">
                <a:solidFill>
                  <a:srgbClr val="404040"/>
                </a:solidFill>
              </a:rPr>
              <a:t>Installers are going onsite to install a sign on the fascia of a business. The installers are concerned as they have not had a tool box meeting before leaving onsite. One of the installers sees the HSR to advise that they are going onsite to install this sign and show safety concerns. HSR cancels the install and advises the health and safety committee and the PCBU that a tool box meeting to discuss the install has not happened and the install can not go ahead until the tool box meeting along with the SWMS has been discussed and agreed on.</a:t>
            </a:r>
          </a:p>
          <a:p>
            <a:endParaRPr dirty="0">
              <a:solidFill>
                <a:srgbClr val="404040"/>
              </a:solidFill>
            </a:endParaRPr>
          </a:p>
        </p:txBody>
      </p:sp>
    </p:spTree>
    <p:extLst>
      <p:ext uri="{BB962C8B-B14F-4D97-AF65-F5344CB8AC3E}">
        <p14:creationId xmlns:p14="http://schemas.microsoft.com/office/powerpoint/2010/main" val="1558843413"/>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Web58BC</Template>
  <TotalTime>2910</TotalTime>
  <Words>802</Words>
  <Application>Microsoft Office PowerPoint</Application>
  <PresentationFormat>Widescreen</PresentationFormat>
  <Paragraphs>54</Paragraphs>
  <Slides>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Arial Narrow</vt:lpstr>
      <vt:lpstr>Calibri</vt:lpstr>
      <vt:lpstr>Gill Sans MT</vt:lpstr>
      <vt:lpstr>Symbol</vt:lpstr>
      <vt:lpstr>Parcel</vt:lpstr>
      <vt:lpstr>Griffith Graphics  Pty Ltd</vt:lpstr>
      <vt:lpstr>Contents</vt:lpstr>
      <vt:lpstr>Pcbu responsibilities </vt:lpstr>
      <vt:lpstr>Consultation Participation</vt:lpstr>
      <vt:lpstr>Consultation with workers</vt:lpstr>
      <vt:lpstr>Issues to be resolved </vt:lpstr>
      <vt:lpstr>Consultation examples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Perfect painters</dc:title>
  <dc:creator>Amanda Griffith</dc:creator>
  <cp:lastModifiedBy>Amanda Griffith</cp:lastModifiedBy>
  <cp:revision>3</cp:revision>
  <dcterms:created xsi:type="dcterms:W3CDTF">2022-11-19T02:59:57Z</dcterms:created>
  <dcterms:modified xsi:type="dcterms:W3CDTF">2023-01-03T23:43:14Z</dcterms:modified>
</cp:coreProperties>
</file>