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4030" r:id="rId2"/>
  </p:sldMasterIdLst>
  <p:notesMasterIdLst>
    <p:notesMasterId r:id="rId78"/>
  </p:notesMasterIdLst>
  <p:sldIdLst>
    <p:sldId id="349" r:id="rId3"/>
    <p:sldId id="350" r:id="rId4"/>
    <p:sldId id="351" r:id="rId5"/>
    <p:sldId id="352" r:id="rId6"/>
    <p:sldId id="353" r:id="rId7"/>
    <p:sldId id="354" r:id="rId8"/>
    <p:sldId id="355" r:id="rId9"/>
    <p:sldId id="356" r:id="rId10"/>
    <p:sldId id="357" r:id="rId11"/>
    <p:sldId id="358" r:id="rId12"/>
    <p:sldId id="359" r:id="rId13"/>
    <p:sldId id="360" r:id="rId14"/>
    <p:sldId id="361" r:id="rId15"/>
    <p:sldId id="362" r:id="rId16"/>
    <p:sldId id="363" r:id="rId17"/>
    <p:sldId id="364" r:id="rId18"/>
    <p:sldId id="365" r:id="rId19"/>
    <p:sldId id="366" r:id="rId20"/>
    <p:sldId id="367" r:id="rId21"/>
    <p:sldId id="368" r:id="rId22"/>
    <p:sldId id="369" r:id="rId23"/>
    <p:sldId id="370" r:id="rId24"/>
    <p:sldId id="371" r:id="rId25"/>
    <p:sldId id="372" r:id="rId26"/>
    <p:sldId id="373" r:id="rId27"/>
    <p:sldId id="374" r:id="rId28"/>
    <p:sldId id="375" r:id="rId29"/>
    <p:sldId id="376" r:id="rId30"/>
    <p:sldId id="377" r:id="rId31"/>
    <p:sldId id="378" r:id="rId32"/>
    <p:sldId id="379" r:id="rId33"/>
    <p:sldId id="380" r:id="rId34"/>
    <p:sldId id="381" r:id="rId35"/>
    <p:sldId id="382" r:id="rId36"/>
    <p:sldId id="383" r:id="rId37"/>
    <p:sldId id="384" r:id="rId38"/>
    <p:sldId id="385" r:id="rId39"/>
    <p:sldId id="386" r:id="rId40"/>
    <p:sldId id="387" r:id="rId41"/>
    <p:sldId id="388" r:id="rId42"/>
    <p:sldId id="389" r:id="rId43"/>
    <p:sldId id="390" r:id="rId44"/>
    <p:sldId id="391" r:id="rId45"/>
    <p:sldId id="392" r:id="rId46"/>
    <p:sldId id="393" r:id="rId47"/>
    <p:sldId id="394" r:id="rId48"/>
    <p:sldId id="395" r:id="rId49"/>
    <p:sldId id="396" r:id="rId50"/>
    <p:sldId id="397" r:id="rId51"/>
    <p:sldId id="398" r:id="rId52"/>
    <p:sldId id="399" r:id="rId53"/>
    <p:sldId id="400" r:id="rId54"/>
    <p:sldId id="401" r:id="rId55"/>
    <p:sldId id="402" r:id="rId56"/>
    <p:sldId id="403" r:id="rId57"/>
    <p:sldId id="404" r:id="rId58"/>
    <p:sldId id="405" r:id="rId59"/>
    <p:sldId id="406" r:id="rId60"/>
    <p:sldId id="407" r:id="rId61"/>
    <p:sldId id="408" r:id="rId62"/>
    <p:sldId id="409" r:id="rId63"/>
    <p:sldId id="410" r:id="rId64"/>
    <p:sldId id="411" r:id="rId65"/>
    <p:sldId id="412" r:id="rId66"/>
    <p:sldId id="413" r:id="rId67"/>
    <p:sldId id="414" r:id="rId68"/>
    <p:sldId id="415" r:id="rId69"/>
    <p:sldId id="416" r:id="rId70"/>
    <p:sldId id="417" r:id="rId71"/>
    <p:sldId id="418" r:id="rId72"/>
    <p:sldId id="419" r:id="rId73"/>
    <p:sldId id="420" r:id="rId74"/>
    <p:sldId id="421" r:id="rId75"/>
    <p:sldId id="422" r:id="rId76"/>
    <p:sldId id="423" r:id="rId77"/>
  </p:sldIdLst>
  <p:sldSz cx="9144000" cy="6858000" type="screen4x3"/>
  <p:notesSz cx="6858000" cy="9144000"/>
  <p:custDataLst>
    <p:tags r:id="rId79"/>
  </p:custDataLst>
  <p:defaultTextStyle>
    <a:defPPr>
      <a:defRPr lang="en-US"/>
    </a:defPPr>
    <a:lvl1pPr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69AB"/>
    <a:srgbClr val="FED46C"/>
    <a:srgbClr val="E3A0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6" d="100"/>
          <a:sy n="106" d="100"/>
        </p:scale>
        <p:origin x="1686" y="96"/>
      </p:cViewPr>
      <p:guideLst>
        <p:guide orient="horz" pos="2160"/>
        <p:guide pos="2880"/>
      </p:guideLst>
    </p:cSldViewPr>
  </p:slideViewPr>
  <p:notesTextViewPr>
    <p:cViewPr>
      <p:scale>
        <a:sx n="100" d="100"/>
        <a:sy n="100" d="100"/>
      </p:scale>
      <p:origin x="0" y="0"/>
    </p:cViewPr>
  </p:notesTextViewPr>
  <p:sorterViewPr>
    <p:cViewPr>
      <p:scale>
        <a:sx n="55" d="100"/>
        <a:sy n="5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gs" Target="tags/tag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ea typeface="ＭＳ Ｐゴシック" pitchFamily="-84" charset="-128"/>
              </a:defRPr>
            </a:lvl1pPr>
          </a:lstStyle>
          <a:p>
            <a:pPr>
              <a:defRPr/>
            </a:pPr>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ea typeface="ＭＳ Ｐゴシック" pitchFamily="-84" charset="-128"/>
              </a:defRPr>
            </a:lvl1pPr>
          </a:lstStyle>
          <a:p>
            <a:pPr>
              <a:defRPr/>
            </a:pPr>
            <a:fld id="{6C9C2E2A-9C14-4D06-9036-7F7218A518EE}" type="datetimeFigureOut">
              <a:rPr lang="en-AU"/>
              <a:pPr>
                <a:defRPr/>
              </a:pPr>
              <a:t>22/10/2018</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AU"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AU"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ea typeface="ＭＳ Ｐゴシック" pitchFamily="-84" charset="-128"/>
              </a:defRPr>
            </a:lvl1pPr>
          </a:lstStyle>
          <a:p>
            <a:pPr>
              <a:defRPr/>
            </a:pPr>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9523EEDF-14EC-4E56-A5F2-006A3D4D70FE}" type="slidenum">
              <a:rPr lang="en-AU" altLang="en-US"/>
              <a:pPr>
                <a:defRPr/>
              </a:pPr>
              <a:t>‹#›</a:t>
            </a:fld>
            <a:endParaRPr lang="en-AU" altLang="en-US"/>
          </a:p>
        </p:txBody>
      </p:sp>
    </p:spTree>
    <p:extLst>
      <p:ext uri="{BB962C8B-B14F-4D97-AF65-F5344CB8AC3E}">
        <p14:creationId xmlns:p14="http://schemas.microsoft.com/office/powerpoint/2010/main" val="9624365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ea typeface="ＭＳ Ｐゴシック" panose="020B0600070205080204" pitchFamily="34" charset="-128"/>
            </a:endParaRPr>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37EB82-596D-4161-B8D4-81A2CAD8FBF0}" type="slidenum">
              <a:rPr lang="en-US" altLang="en-US">
                <a:latin typeface="Times New Roman" panose="02020603050405020304" pitchFamily="18" charset="0"/>
              </a:rPr>
              <a:pPr>
                <a:spcBef>
                  <a:spcPct val="0"/>
                </a:spcBef>
              </a:pPr>
              <a:t>57</a:t>
            </a:fld>
            <a:endParaRPr lang="en-US" altLang="en-US">
              <a:latin typeface="Times New Roman" panose="02020603050405020304" pitchFamily="18" charset="0"/>
            </a:endParaRPr>
          </a:p>
        </p:txBody>
      </p:sp>
    </p:spTree>
    <p:extLst>
      <p:ext uri="{BB962C8B-B14F-4D97-AF65-F5344CB8AC3E}">
        <p14:creationId xmlns:p14="http://schemas.microsoft.com/office/powerpoint/2010/main" val="216351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12582" y="134771"/>
            <a:ext cx="7165463" cy="978507"/>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2618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42212" y="274638"/>
            <a:ext cx="7144588" cy="1143000"/>
          </a:xfrm>
          <a:prstGeom prst="rect">
            <a:avLst/>
          </a:prstGeom>
        </p:spPr>
        <p:txBody>
          <a:bodyPr/>
          <a:lstStyle/>
          <a:p>
            <a:r>
              <a:rPr lang="en-AU" smtClean="0"/>
              <a:t>Click to edit Master title style</a:t>
            </a:r>
            <a:endParaRPr lang="en-US" dirty="0"/>
          </a:p>
        </p:txBody>
      </p:sp>
      <p:sp>
        <p:nvSpPr>
          <p:cNvPr id="3" name="Content Placeholder 2"/>
          <p:cNvSpPr>
            <a:spLocks noGrp="1"/>
          </p:cNvSpPr>
          <p:nvPr>
            <p:ph idx="1"/>
          </p:nvPr>
        </p:nvSpPr>
        <p:spPr>
          <a:xfrm>
            <a:off x="1542212" y="1600200"/>
            <a:ext cx="7144588" cy="4525963"/>
          </a:xfrm>
          <a:prstGeom prst="rect">
            <a:avLst/>
          </a:prstGeom>
        </p:spPr>
        <p:txBody>
          <a:bodyPr/>
          <a:lstStyle>
            <a:lvl1pPr marL="342900" indent="-342900">
              <a:buSzPct val="100000"/>
              <a:buFontTx/>
              <a:buBlip>
                <a:blip r:embed="rId2"/>
              </a:buBlip>
              <a:defRPr sz="1800">
                <a:latin typeface="Arial Narrow"/>
              </a:defRPr>
            </a:lvl1pPr>
            <a:lvl2pPr marL="742950" indent="-285750">
              <a:buSzPct val="100000"/>
              <a:buFont typeface="Wingdings" charset="2"/>
              <a:buChar char="§"/>
              <a:defRPr sz="1800" baseline="0">
                <a:latin typeface="Arial Narrow"/>
              </a:defRPr>
            </a:lvl2pPr>
          </a:lstStyle>
          <a:p>
            <a:pPr lvl="0"/>
            <a:r>
              <a:rPr lang="en-AU" dirty="0" smtClean="0"/>
              <a:t>Click to edit Master text styles</a:t>
            </a:r>
          </a:p>
          <a:p>
            <a:pPr lvl="1"/>
            <a:r>
              <a:rPr lang="en-AU" dirty="0" smtClean="0"/>
              <a:t>Second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3864BFCA-EF6D-488D-BE79-A10C9BA88DAE}" type="datetimeFigureOut">
              <a:rPr lang="en-US"/>
              <a:pPr>
                <a:defRPr/>
              </a:pPr>
              <a:t>10/22/2018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A2D92857-B7F3-45EF-8C41-D2A09F2FEE0C}" type="slidenum">
              <a:rPr lang="en-US" altLang="en-US"/>
              <a:pPr>
                <a:defRPr/>
              </a:pPr>
              <a:t>‹#›</a:t>
            </a:fld>
            <a:endParaRPr lang="en-US" altLang="en-US"/>
          </a:p>
        </p:txBody>
      </p:sp>
    </p:spTree>
    <p:extLst>
      <p:ext uri="{BB962C8B-B14F-4D97-AF65-F5344CB8AC3E}">
        <p14:creationId xmlns:p14="http://schemas.microsoft.com/office/powerpoint/2010/main" val="630677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Tree>
    <p:extLst>
      <p:ext uri="{BB962C8B-B14F-4D97-AF65-F5344CB8AC3E}">
        <p14:creationId xmlns:p14="http://schemas.microsoft.com/office/powerpoint/2010/main" val="4096480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43EF035E-268B-462D-A33F-0A25B5429D56}" type="datetimeFigureOut">
              <a:rPr lang="en-US"/>
              <a:pPr>
                <a:defRPr/>
              </a:pPr>
              <a:t>10/22/2018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E17E8B9D-CFC9-42BC-9100-5107813D6033}" type="slidenum">
              <a:rPr lang="en-US" altLang="en-US"/>
              <a:pPr>
                <a:defRPr/>
              </a:pPr>
              <a:t>‹#›</a:t>
            </a:fld>
            <a:endParaRPr lang="en-US" altLang="en-US"/>
          </a:p>
        </p:txBody>
      </p:sp>
    </p:spTree>
    <p:extLst>
      <p:ext uri="{BB962C8B-B14F-4D97-AF65-F5344CB8AC3E}">
        <p14:creationId xmlns:p14="http://schemas.microsoft.com/office/powerpoint/2010/main" val="3392451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91B6C92C-D0D1-4717-B7AB-0E17EC7E5B49}" type="datetimeFigureOut">
              <a:rPr lang="en-US"/>
              <a:pPr>
                <a:defRPr/>
              </a:pPr>
              <a:t>10/22/2018</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0EF4D1B6-9241-4B86-BE91-F60939E014A9}" type="slidenum">
              <a:rPr lang="en-US" altLang="en-US"/>
              <a:pPr>
                <a:defRPr/>
              </a:pPr>
              <a:t>‹#›</a:t>
            </a:fld>
            <a:endParaRPr lang="en-US" altLang="en-US"/>
          </a:p>
        </p:txBody>
      </p:sp>
    </p:spTree>
    <p:extLst>
      <p:ext uri="{BB962C8B-B14F-4D97-AF65-F5344CB8AC3E}">
        <p14:creationId xmlns:p14="http://schemas.microsoft.com/office/powerpoint/2010/main" val="2741312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0976C999-F8D4-4EFD-943C-3481A22A654C}" type="datetimeFigureOut">
              <a:rPr lang="en-US"/>
              <a:pPr>
                <a:defRPr/>
              </a:pPr>
              <a:t>10/22/2018</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27F9719-967C-45D3-BFDE-196B1EA7679D}" type="slidenum">
              <a:rPr lang="en-US" altLang="en-US"/>
              <a:pPr>
                <a:defRPr/>
              </a:pPr>
              <a:t>‹#›</a:t>
            </a:fld>
            <a:endParaRPr lang="en-US" altLang="en-US"/>
          </a:p>
        </p:txBody>
      </p:sp>
    </p:spTree>
    <p:extLst>
      <p:ext uri="{BB962C8B-B14F-4D97-AF65-F5344CB8AC3E}">
        <p14:creationId xmlns:p14="http://schemas.microsoft.com/office/powerpoint/2010/main" val="2298332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10E233E1-7627-4562-B647-4967FF7B5D4E}" type="datetimeFigureOut">
              <a:rPr lang="en-US"/>
              <a:pPr>
                <a:defRPr/>
              </a:pPr>
              <a:t>10/22/2018</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256CBD7-130E-4532-AF07-A8A9D8511CA9}" type="slidenum">
              <a:rPr lang="en-US" altLang="en-US"/>
              <a:pPr>
                <a:defRPr/>
              </a:pPr>
              <a:t>‹#›</a:t>
            </a:fld>
            <a:endParaRPr lang="en-US" altLang="en-US"/>
          </a:p>
        </p:txBody>
      </p:sp>
    </p:spTree>
    <p:extLst>
      <p:ext uri="{BB962C8B-B14F-4D97-AF65-F5344CB8AC3E}">
        <p14:creationId xmlns:p14="http://schemas.microsoft.com/office/powerpoint/2010/main" val="3845964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AB8BD20A-5BA7-414E-86D6-6F8BF8601116}" type="datetimeFigureOut">
              <a:rPr lang="en-US"/>
              <a:pPr>
                <a:defRPr/>
              </a:pPr>
              <a:t>10/22/2018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3E9E016-3956-4F56-B392-4C2E42259BEC}" type="slidenum">
              <a:rPr lang="en-US" altLang="en-US"/>
              <a:pPr>
                <a:defRPr/>
              </a:pPr>
              <a:t>‹#›</a:t>
            </a:fld>
            <a:endParaRPr lang="en-US" altLang="en-US"/>
          </a:p>
        </p:txBody>
      </p:sp>
    </p:spTree>
    <p:extLst>
      <p:ext uri="{BB962C8B-B14F-4D97-AF65-F5344CB8AC3E}">
        <p14:creationId xmlns:p14="http://schemas.microsoft.com/office/powerpoint/2010/main" val="1674466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1CBBA9DA-4E84-4C38-B086-C5C54211E322}" type="datetimeFigureOut">
              <a:rPr lang="en-US"/>
              <a:pPr>
                <a:defRPr/>
              </a:pPr>
              <a:t>10/22/2018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626257F-0DA0-4FB5-8BDC-AF0E9CEC550B}" type="slidenum">
              <a:rPr lang="en-US" altLang="en-US"/>
              <a:pPr>
                <a:defRPr/>
              </a:pPr>
              <a:t>‹#›</a:t>
            </a:fld>
            <a:endParaRPr lang="en-US" altLang="en-US"/>
          </a:p>
        </p:txBody>
      </p:sp>
    </p:spTree>
    <p:extLst>
      <p:ext uri="{BB962C8B-B14F-4D97-AF65-F5344CB8AC3E}">
        <p14:creationId xmlns:p14="http://schemas.microsoft.com/office/powerpoint/2010/main" val="1227613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425F547E-98D9-4EE8-916E-A18E83D15FA9}" type="datetimeFigureOut">
              <a:rPr lang="en-US"/>
              <a:pPr>
                <a:defRPr/>
              </a:pPr>
              <a:t>10/22/2018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E4D0718C-80B1-4429-B034-50C6EFBD6196}" type="slidenum">
              <a:rPr lang="en-US" altLang="en-US"/>
              <a:pPr>
                <a:defRPr/>
              </a:pPr>
              <a:t>‹#›</a:t>
            </a:fld>
            <a:endParaRPr lang="en-US" altLang="en-US"/>
          </a:p>
        </p:txBody>
      </p:sp>
    </p:spTree>
    <p:extLst>
      <p:ext uri="{BB962C8B-B14F-4D97-AF65-F5344CB8AC3E}">
        <p14:creationId xmlns:p14="http://schemas.microsoft.com/office/powerpoint/2010/main" val="1329625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843FC3E7-3B48-4220-A112-FDCBA1078299}" type="datetimeFigureOut">
              <a:rPr lang="en-US"/>
              <a:pPr>
                <a:defRPr/>
              </a:pPr>
              <a:t>10/22/2018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A7F2013A-7C7C-44FD-90A5-CB1F5CF9A803}" type="slidenum">
              <a:rPr lang="en-US" altLang="en-US"/>
              <a:pPr>
                <a:defRPr/>
              </a:pPr>
              <a:t>‹#›</a:t>
            </a:fld>
            <a:endParaRPr lang="en-US" altLang="en-US"/>
          </a:p>
        </p:txBody>
      </p:sp>
    </p:spTree>
    <p:extLst>
      <p:ext uri="{BB962C8B-B14F-4D97-AF65-F5344CB8AC3E}">
        <p14:creationId xmlns:p14="http://schemas.microsoft.com/office/powerpoint/2010/main" val="10438371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Version 4 Powerpoi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Click to edit Master title style</a:t>
            </a:r>
            <a:endParaRPr lang="en-US" dirty="0"/>
          </a:p>
        </p:txBody>
      </p:sp>
    </p:spTree>
    <p:extLst>
      <p:ext uri="{BB962C8B-B14F-4D97-AF65-F5344CB8AC3E}">
        <p14:creationId xmlns:p14="http://schemas.microsoft.com/office/powerpoint/2010/main" val="2572373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 name="Picture 6" descr="C:\Users\beng.CAG\Desktop\Document Templates\PPT jpgs\jpgs\Trades_PP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AU"/>
          </a:p>
        </p:txBody>
      </p:sp>
      <p:sp>
        <p:nvSpPr>
          <p:cNvPr id="5" name="Rectangle 4"/>
          <p:cNvSpPr/>
          <p:nvPr userDrawn="1"/>
        </p:nvSpPr>
        <p:spPr>
          <a:xfrm>
            <a:off x="6604000" y="4119563"/>
            <a:ext cx="2184400" cy="9477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defRPr/>
            </a:pPr>
            <a:endParaRPr lang="en-AU"/>
          </a:p>
        </p:txBody>
      </p:sp>
      <p:pic>
        <p:nvPicPr>
          <p:cNvPr id="7" name="Picture 7"/>
          <p:cNvPicPr>
            <a:picLocks noChangeAspect="1"/>
          </p:cNvPicPr>
          <p:nvPr userDrawn="1"/>
        </p:nvPicPr>
        <p:blipFill>
          <a:blip r:embed="rId3">
            <a:extLst>
              <a:ext uri="{28A0092B-C50C-407E-A947-70E740481C1C}">
                <a14:useLocalDpi xmlns:a14="http://schemas.microsoft.com/office/drawing/2010/main" val="0"/>
              </a:ext>
            </a:extLst>
          </a:blip>
          <a:srcRect r="53868"/>
          <a:stretch>
            <a:fillRect/>
          </a:stretch>
        </p:blipFill>
        <p:spPr bwMode="auto">
          <a:xfrm>
            <a:off x="6554788" y="4065588"/>
            <a:ext cx="2589212"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601216" y="4005064"/>
            <a:ext cx="5122912" cy="1138138"/>
          </a:xfrm>
        </p:spPr>
        <p:txBody>
          <a:bodyPr anchor="ctr"/>
          <a:lstStyle/>
          <a:p>
            <a:r>
              <a:rPr lang="en-US" dirty="0" smtClean="0"/>
              <a:t>Click to edit Master title style</a:t>
            </a:r>
            <a:endParaRPr lang="en-AU" dirty="0"/>
          </a:p>
        </p:txBody>
      </p:sp>
    </p:spTree>
    <p:extLst>
      <p:ext uri="{BB962C8B-B14F-4D97-AF65-F5344CB8AC3E}">
        <p14:creationId xmlns:p14="http://schemas.microsoft.com/office/powerpoint/2010/main" val="9561011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n-lt"/>
              </a:defRPr>
            </a:lvl1pPr>
          </a:lstStyle>
          <a:p>
            <a:r>
              <a:rPr lang="en-US" dirty="0" smtClean="0"/>
              <a:t>Click to edit Master title style</a:t>
            </a:r>
            <a:endParaRPr lang="en-AU" dirty="0"/>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600">
                <a:latin typeface="+mn-lt"/>
              </a:defRPr>
            </a:lvl1pPr>
            <a:lvl2pPr>
              <a:lnSpc>
                <a:spcPct val="125000"/>
              </a:lnSpc>
              <a:spcBef>
                <a:spcPts val="600"/>
              </a:spcBef>
              <a:spcAft>
                <a:spcPts val="600"/>
              </a:spcAft>
              <a:defRPr sz="1600">
                <a:latin typeface="+mn-lt"/>
              </a:defRPr>
            </a:lvl2pPr>
            <a:lvl3pPr>
              <a:lnSpc>
                <a:spcPct val="125000"/>
              </a:lnSpc>
              <a:spcBef>
                <a:spcPts val="600"/>
              </a:spcBef>
              <a:spcAft>
                <a:spcPts val="600"/>
              </a:spcAft>
              <a:defRPr sz="1600">
                <a:latin typeface="+mn-lt"/>
              </a:defRPr>
            </a:lvl3pPr>
            <a:lvl4pPr>
              <a:lnSpc>
                <a:spcPct val="125000"/>
              </a:lnSpc>
              <a:spcBef>
                <a:spcPts val="600"/>
              </a:spcBef>
              <a:spcAft>
                <a:spcPts val="600"/>
              </a:spcAft>
              <a:defRPr sz="1600">
                <a:latin typeface="+mn-lt"/>
              </a:defRPr>
            </a:lvl4pPr>
            <a:lvl5pPr>
              <a:lnSpc>
                <a:spcPct val="125000"/>
              </a:lnSpc>
              <a:spcBef>
                <a:spcPts val="600"/>
              </a:spcBef>
              <a:spcAft>
                <a:spcPts val="600"/>
              </a:spcAft>
              <a:defRPr sz="1600">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Tree>
    <p:extLst>
      <p:ext uri="{BB962C8B-B14F-4D97-AF65-F5344CB8AC3E}">
        <p14:creationId xmlns:p14="http://schemas.microsoft.com/office/powerpoint/2010/main" val="21187941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956955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5480324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41228737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16854284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9204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118549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070935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6910526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909293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Power-Point Template-checkerplate.png"/>
          <p:cNvPicPr>
            <a:picLocks/>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1"/>
          <p:cNvSpPr>
            <a:spLocks noGrp="1"/>
          </p:cNvSpPr>
          <p:nvPr>
            <p:ph type="title"/>
          </p:nvPr>
        </p:nvSpPr>
        <p:spPr bwMode="auto">
          <a:xfrm>
            <a:off x="1414463" y="274638"/>
            <a:ext cx="74676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smtClean="0"/>
              <a:t>CLICK TO EDIT MASTER TITLE STYLE</a:t>
            </a:r>
            <a:endParaRPr lang="en-US" altLang="en-US" smtClean="0"/>
          </a:p>
        </p:txBody>
      </p:sp>
      <p:sp>
        <p:nvSpPr>
          <p:cNvPr id="1028" name="Text Placeholder 15"/>
          <p:cNvSpPr>
            <a:spLocks noGrp="1"/>
          </p:cNvSpPr>
          <p:nvPr>
            <p:ph type="body" idx="1"/>
          </p:nvPr>
        </p:nvSpPr>
        <p:spPr bwMode="auto">
          <a:xfrm>
            <a:off x="1414463" y="1254125"/>
            <a:ext cx="746760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p:txBody>
      </p:sp>
    </p:spTree>
  </p:cSld>
  <p:clrMap bg1="lt1" tx1="dk1" bg2="lt2" tx2="dk2" accent1="accent1" accent2="accent2" accent3="accent3" accent4="accent4" accent5="accent5" accent6="accent6" hlink="hlink" folHlink="folHlink"/>
  <p:sldLayoutIdLst>
    <p:sldLayoutId id="2147484283" r:id="rId1"/>
    <p:sldLayoutId id="2147484296" r:id="rId2"/>
    <p:sldLayoutId id="2147484284"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 id="2147484285" r:id="rId12"/>
  </p:sldLayoutIdLst>
  <p:timing>
    <p:tnLst>
      <p:par>
        <p:cTn id="1" dur="indefinite" restart="never" nodeType="tmRoot"/>
      </p:par>
    </p:tnLst>
  </p:timing>
  <p:txStyles>
    <p:titleStyle>
      <a:lvl1pPr algn="l" defTabSz="457200" rtl="0" eaLnBrk="0" fontAlgn="base" hangingPunct="0">
        <a:spcBef>
          <a:spcPct val="0"/>
        </a:spcBef>
        <a:spcAft>
          <a:spcPct val="0"/>
        </a:spcAft>
        <a:defRPr sz="2400" kern="1200">
          <a:solidFill>
            <a:srgbClr val="0069AA"/>
          </a:solidFill>
          <a:latin typeface="+mj-lt"/>
          <a:ea typeface="ＭＳ Ｐゴシック" charset="0"/>
          <a:cs typeface="Arial Black"/>
        </a:defRPr>
      </a:lvl1pPr>
      <a:lvl2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2pPr>
      <a:lvl3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3pPr>
      <a:lvl4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4pPr>
      <a:lvl5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5pPr>
      <a:lvl6pPr marL="457200" algn="l" defTabSz="457200" rtl="0" fontAlgn="base">
        <a:spcBef>
          <a:spcPct val="0"/>
        </a:spcBef>
        <a:spcAft>
          <a:spcPct val="0"/>
        </a:spcAft>
        <a:defRPr sz="2400">
          <a:solidFill>
            <a:srgbClr val="0069AA"/>
          </a:solidFill>
          <a:latin typeface="Impact" charset="0"/>
          <a:ea typeface="ＭＳ Ｐゴシック" charset="0"/>
        </a:defRPr>
      </a:lvl6pPr>
      <a:lvl7pPr marL="914400" algn="l" defTabSz="457200" rtl="0" fontAlgn="base">
        <a:spcBef>
          <a:spcPct val="0"/>
        </a:spcBef>
        <a:spcAft>
          <a:spcPct val="0"/>
        </a:spcAft>
        <a:defRPr sz="2400">
          <a:solidFill>
            <a:srgbClr val="0069AA"/>
          </a:solidFill>
          <a:latin typeface="Impact" charset="0"/>
          <a:ea typeface="ＭＳ Ｐゴシック" charset="0"/>
        </a:defRPr>
      </a:lvl7pPr>
      <a:lvl8pPr marL="1371600" algn="l" defTabSz="457200" rtl="0" fontAlgn="base">
        <a:spcBef>
          <a:spcPct val="0"/>
        </a:spcBef>
        <a:spcAft>
          <a:spcPct val="0"/>
        </a:spcAft>
        <a:defRPr sz="2400">
          <a:solidFill>
            <a:srgbClr val="0069AA"/>
          </a:solidFill>
          <a:latin typeface="Impact" charset="0"/>
          <a:ea typeface="ＭＳ Ｐゴシック" charset="0"/>
        </a:defRPr>
      </a:lvl8pPr>
      <a:lvl9pPr marL="1828800" algn="l" defTabSz="457200" rtl="0" fontAlgn="base">
        <a:spcBef>
          <a:spcPct val="0"/>
        </a:spcBef>
        <a:spcAft>
          <a:spcPct val="0"/>
        </a:spcAft>
        <a:defRPr sz="2400">
          <a:solidFill>
            <a:srgbClr val="0069AA"/>
          </a:solidFill>
          <a:latin typeface="Impact" charset="0"/>
          <a:ea typeface="ＭＳ Ｐゴシック" charset="0"/>
        </a:defRPr>
      </a:lvl9pPr>
    </p:titleStyle>
    <p:bodyStyle>
      <a:lvl1pPr marL="342900" indent="-342900" algn="l" defTabSz="457200" rtl="0" eaLnBrk="0" fontAlgn="base" hangingPunct="0">
        <a:spcBef>
          <a:spcPct val="20000"/>
        </a:spcBef>
        <a:spcAft>
          <a:spcPct val="0"/>
        </a:spcAft>
        <a:buSzPct val="100000"/>
        <a:defRPr kern="1200">
          <a:solidFill>
            <a:schemeClr val="tx1"/>
          </a:solidFill>
          <a:latin typeface="Arial Narrow"/>
          <a:ea typeface="ＭＳ Ｐゴシック" charset="0"/>
          <a:cs typeface="Arial Narrow"/>
        </a:defRPr>
      </a:lvl1pPr>
      <a:lvl2pPr marL="742950" indent="-285750" algn="l" defTabSz="457200" rtl="0" eaLnBrk="0" fontAlgn="base" hangingPunct="0">
        <a:spcBef>
          <a:spcPct val="20000"/>
        </a:spcBef>
        <a:spcAft>
          <a:spcPct val="0"/>
        </a:spcAft>
        <a:buSzPct val="100000"/>
        <a:buBlip>
          <a:blip r:embed="rId15"/>
        </a:buBlip>
        <a:defRPr kern="1200">
          <a:solidFill>
            <a:schemeClr val="tx1"/>
          </a:solidFill>
          <a:latin typeface="Arial Narrow"/>
          <a:ea typeface="ＭＳ Ｐゴシック" charset="0"/>
          <a:cs typeface="Arial Narrow"/>
        </a:defRPr>
      </a:lvl2pPr>
      <a:lvl3pPr marL="1025525" indent="-228600" algn="l" defTabSz="457200" rtl="0" eaLnBrk="0" fontAlgn="base" hangingPunct="0">
        <a:spcBef>
          <a:spcPct val="20000"/>
        </a:spcBef>
        <a:spcAft>
          <a:spcPct val="0"/>
        </a:spcAft>
        <a:buBlip>
          <a:blip r:embed="rId16"/>
        </a:buBlip>
        <a:defRPr kern="1200">
          <a:solidFill>
            <a:schemeClr val="tx1"/>
          </a:solidFill>
          <a:latin typeface="Arial Narrow"/>
          <a:ea typeface="ＭＳ Ｐゴシック" charset="0"/>
          <a:cs typeface="Arial Narrow"/>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6" descr="C:\Users\beng.CAG\Desktop\Document Templates\PPT jpgs\jpgs\Trades_PPT2.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59055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2052" name="Text Placeholder 2"/>
          <p:cNvSpPr>
            <a:spLocks noGrp="1"/>
          </p:cNvSpPr>
          <p:nvPr>
            <p:ph type="body" idx="1"/>
          </p:nvPr>
        </p:nvSpPr>
        <p:spPr bwMode="auto">
          <a:xfrm>
            <a:off x="457200" y="1125538"/>
            <a:ext cx="822960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AU" altLang="en-US" smtClean="0"/>
          </a:p>
        </p:txBody>
      </p:sp>
    </p:spTree>
  </p:cSld>
  <p:clrMap bg1="lt1" tx1="dk1" bg2="lt2" tx2="dk2" accent1="accent1" accent2="accent2" accent3="accent3" accent4="accent4" accent5="accent5" accent6="accent6" hlink="hlink" folHlink="folHlink"/>
  <p:sldLayoutIdLst>
    <p:sldLayoutId id="214748430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xStyles>
    <p:titleStyle>
      <a:lvl1pPr algn="l" rtl="0" eaLnBrk="0" fontAlgn="base" hangingPunct="0">
        <a:spcBef>
          <a:spcPct val="0"/>
        </a:spcBef>
        <a:spcAft>
          <a:spcPct val="0"/>
        </a:spcAft>
        <a:defRPr sz="2800" b="1" kern="1200" cap="all">
          <a:solidFill>
            <a:schemeClr val="tx1"/>
          </a:solidFill>
          <a:latin typeface="Verdana" pitchFamily="34" charset="0"/>
          <a:ea typeface="Verdana" pitchFamily="34" charset="0"/>
          <a:cs typeface="Verdana" pitchFamily="34" charset="0"/>
        </a:defRPr>
      </a:lvl1pPr>
      <a:lvl2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2pPr>
      <a:lvl3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3pPr>
      <a:lvl4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4pPr>
      <a:lvl5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5pPr>
      <a:lvl6pPr marL="4572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6pPr>
      <a:lvl7pPr marL="9144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7pPr>
      <a:lvl8pPr marL="13716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8pPr>
      <a:lvl9pPr marL="18288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9pPr>
    </p:titleStyle>
    <p:bodyStyle>
      <a:lvl1pPr marL="342900" indent="-3429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1pPr>
      <a:lvl2pPr marL="742950" indent="-28575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925" y="4325938"/>
            <a:ext cx="6505575" cy="862012"/>
          </a:xfrm>
        </p:spPr>
        <p:txBody>
          <a:bodyPr/>
          <a:lstStyle/>
          <a:p>
            <a:pPr eaLnBrk="1" hangingPunct="1">
              <a:defRPr/>
            </a:pPr>
            <a:r>
              <a:rPr lang="en-AU" sz="2000" dirty="0" smtClean="0">
                <a:latin typeface="+mn-lt"/>
              </a:rPr>
              <a:t>RIIRIS401d Apply Site risk management system</a:t>
            </a:r>
            <a:br>
              <a:rPr lang="en-AU" sz="2000" dirty="0" smtClean="0">
                <a:latin typeface="+mn-lt"/>
              </a:rPr>
            </a:br>
            <a:r>
              <a:rPr lang="en-AU" sz="2000" dirty="0" smtClean="0">
                <a:latin typeface="+mn-lt"/>
              </a:rPr>
              <a:t>Presentation 1 </a:t>
            </a:r>
            <a:r>
              <a:rPr lang="en-AU" sz="1600" dirty="0" smtClean="0"/>
              <a:t/>
            </a:r>
            <a:br>
              <a:rPr lang="en-AU" sz="1600" dirty="0" smtClean="0"/>
            </a:br>
            <a:r>
              <a:rPr lang="en-AU" sz="1600" dirty="0" smtClean="0">
                <a:latin typeface="+mn-lt"/>
              </a:rPr>
              <a:t/>
            </a:r>
            <a:br>
              <a:rPr lang="en-AU" sz="1600" dirty="0" smtClean="0">
                <a:latin typeface="+mn-lt"/>
              </a:rPr>
            </a:br>
            <a:endParaRPr lang="en-AU" sz="1600" dirty="0">
              <a:latin typeface="+mn-lt"/>
            </a:endParaRPr>
          </a:p>
        </p:txBody>
      </p:sp>
      <p:sp>
        <p:nvSpPr>
          <p:cNvPr id="3" name="Title 1"/>
          <p:cNvSpPr txBox="1">
            <a:spLocks/>
          </p:cNvSpPr>
          <p:nvPr/>
        </p:nvSpPr>
        <p:spPr>
          <a:xfrm>
            <a:off x="542925" y="4325938"/>
            <a:ext cx="6505575" cy="862012"/>
          </a:xfrm>
          <a:prstGeom prst="rect">
            <a:avLst/>
          </a:prstGeom>
        </p:spPr>
        <p:txBody>
          <a:bodyPr anchor="ctr"/>
          <a:lstStyle/>
          <a:p>
            <a:pPr defTabSz="914400" eaLnBrk="1" hangingPunct="1">
              <a:defRPr/>
            </a:pPr>
            <a:endParaRPr lang="en-AU" sz="1600" b="1" cap="all" dirty="0">
              <a:latin typeface="+mn-lt"/>
              <a:ea typeface="Verdana" pitchFamily="34" charset="0"/>
              <a:cs typeface="Verdana"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nstruction mining worker supervisor vest hard hat clipboard 12114788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73788" y="2557463"/>
            <a:ext cx="2886075"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 INTRODUCTION</a:t>
            </a:r>
            <a:endParaRPr lang="en-US" dirty="0">
              <a:ea typeface="+mj-ea"/>
            </a:endParaRPr>
          </a:p>
        </p:txBody>
      </p:sp>
      <p:sp>
        <p:nvSpPr>
          <p:cNvPr id="3" name="Content Placeholder 2"/>
          <p:cNvSpPr>
            <a:spLocks noGrp="1"/>
          </p:cNvSpPr>
          <p:nvPr>
            <p:ph idx="1"/>
          </p:nvPr>
        </p:nvSpPr>
        <p:spPr>
          <a:xfrm>
            <a:off x="1541463" y="2557463"/>
            <a:ext cx="4632325" cy="3300412"/>
          </a:xfrm>
        </p:spPr>
        <p:txBody>
          <a:bodyPr>
            <a:spAutoFit/>
          </a:bodyPr>
          <a:lstStyle/>
          <a:p>
            <a:pPr marL="0" indent="0">
              <a:buFontTx/>
              <a:buNone/>
              <a:defRPr/>
            </a:pPr>
            <a:r>
              <a:rPr lang="en-AU" dirty="0" smtClean="0">
                <a:ea typeface="ＭＳ Ｐゴシック" pitchFamily="-84" charset="-128"/>
              </a:rPr>
              <a:t>The information in this unit is appropriate for those people working in supervisory or risk management roles within: </a:t>
            </a:r>
            <a:endParaRPr lang="en-US" dirty="0" smtClean="0">
              <a:ea typeface="ＭＳ Ｐゴシック" pitchFamily="-84" charset="-128"/>
            </a:endParaRPr>
          </a:p>
          <a:p>
            <a:pPr marL="0" indent="0">
              <a:defRPr/>
            </a:pPr>
            <a:r>
              <a:rPr lang="en-AU" dirty="0" smtClean="0">
                <a:ea typeface="ＭＳ Ｐゴシック" pitchFamily="-84" charset="-128"/>
              </a:rPr>
              <a:t>   Civil construction. </a:t>
            </a:r>
            <a:endParaRPr lang="en-US" dirty="0" smtClean="0">
              <a:ea typeface="ＭＳ Ｐゴシック" pitchFamily="-84" charset="-128"/>
            </a:endParaRPr>
          </a:p>
          <a:p>
            <a:pPr marL="0" indent="0">
              <a:defRPr/>
            </a:pPr>
            <a:r>
              <a:rPr lang="en-AU" dirty="0" smtClean="0">
                <a:ea typeface="ＭＳ Ｐゴシック" pitchFamily="-84" charset="-128"/>
              </a:rPr>
              <a:t>   Coal mining. </a:t>
            </a:r>
            <a:endParaRPr lang="en-US" dirty="0" smtClean="0">
              <a:ea typeface="ＭＳ Ｐゴシック" pitchFamily="-84" charset="-128"/>
            </a:endParaRPr>
          </a:p>
          <a:p>
            <a:pPr marL="0" indent="0">
              <a:defRPr/>
            </a:pPr>
            <a:r>
              <a:rPr lang="en-AU" dirty="0" smtClean="0">
                <a:ea typeface="ＭＳ Ｐゴシック" pitchFamily="-84" charset="-128"/>
              </a:rPr>
              <a:t>   Drilling. </a:t>
            </a:r>
            <a:endParaRPr lang="en-US" dirty="0" smtClean="0">
              <a:ea typeface="ＭＳ Ｐゴシック" pitchFamily="-84" charset="-128"/>
            </a:endParaRPr>
          </a:p>
          <a:p>
            <a:pPr marL="0" indent="0">
              <a:defRPr/>
            </a:pPr>
            <a:r>
              <a:rPr lang="en-AU" dirty="0" smtClean="0">
                <a:ea typeface="ＭＳ Ｐゴシック" pitchFamily="-84" charset="-128"/>
              </a:rPr>
              <a:t>   Extractive industries. </a:t>
            </a:r>
            <a:endParaRPr lang="en-US" dirty="0" smtClean="0">
              <a:ea typeface="ＭＳ Ｐゴシック" pitchFamily="-84" charset="-128"/>
            </a:endParaRPr>
          </a:p>
          <a:p>
            <a:pPr marL="0" indent="0">
              <a:defRPr/>
            </a:pPr>
            <a:r>
              <a:rPr lang="en-AU" dirty="0" smtClean="0">
                <a:ea typeface="ＭＳ Ｐゴシック" pitchFamily="-84" charset="-128"/>
              </a:rPr>
              <a:t>   </a:t>
            </a:r>
            <a:r>
              <a:rPr lang="en-AU" dirty="0" err="1" smtClean="0">
                <a:ea typeface="ＭＳ Ｐゴシック" pitchFamily="-84" charset="-128"/>
              </a:rPr>
              <a:t>Metalliferous</a:t>
            </a:r>
            <a:r>
              <a:rPr lang="en-AU" dirty="0" smtClean="0">
                <a:ea typeface="ＭＳ Ｐゴシック" pitchFamily="-84" charset="-128"/>
              </a:rPr>
              <a:t> mining.</a:t>
            </a:r>
            <a:endParaRPr lang="en-US" dirty="0" smtClean="0">
              <a:ea typeface="ＭＳ Ｐゴシック" pitchFamily="-84" charset="-128"/>
            </a:endParaRPr>
          </a:p>
        </p:txBody>
      </p:sp>
      <p:sp>
        <p:nvSpPr>
          <p:cNvPr id="5" name="Rectangle 4"/>
          <p:cNvSpPr>
            <a:spLocks noChangeArrowheads="1"/>
          </p:cNvSpPr>
          <p:nvPr/>
        </p:nvSpPr>
        <p:spPr bwMode="auto">
          <a:xfrm>
            <a:off x="1541463" y="1612900"/>
            <a:ext cx="7145337" cy="646113"/>
          </a:xfrm>
          <a:prstGeom prst="rect">
            <a:avLst/>
          </a:prstGeom>
          <a:noFill/>
          <a:ln w="9525">
            <a:noFill/>
            <a:miter lim="800000"/>
            <a:headEnd/>
            <a:tailEnd/>
          </a:ln>
        </p:spPr>
        <p:txBody>
          <a:bodyPr>
            <a:spAutoFit/>
          </a:bodyPr>
          <a:lstStyle/>
          <a:p>
            <a:pPr>
              <a:spcBef>
                <a:spcPct val="20000"/>
              </a:spcBef>
              <a:buSzPct val="100000"/>
              <a:defRPr/>
            </a:pPr>
            <a:r>
              <a:rPr lang="en-AU" dirty="0">
                <a:latin typeface="+mn-lt"/>
                <a:ea typeface="ＭＳ Ｐゴシック" pitchFamily="-84" charset="-128"/>
              </a:rPr>
              <a:t>Welcome to this course, based on the national unit of competency </a:t>
            </a:r>
            <a:r>
              <a:rPr lang="en-AU" b="1" dirty="0">
                <a:latin typeface="+mn-lt"/>
                <a:ea typeface="ＭＳ Ｐゴシック" pitchFamily="-84" charset="-128"/>
              </a:rPr>
              <a:t>RIIRIS401D: Apply Site Risk Management System.</a:t>
            </a:r>
            <a:r>
              <a:rPr lang="en-AU" dirty="0">
                <a:latin typeface="+mn-lt"/>
                <a:ea typeface="ＭＳ Ｐゴシック" pitchFamily="-84" charset="-128"/>
              </a:rPr>
              <a:t> </a:t>
            </a:r>
            <a:endParaRPr lang="en-US" dirty="0">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1.1 INTRODUCTION</a:t>
            </a:r>
            <a:endParaRPr lang="en-US" dirty="0">
              <a:ea typeface="+mj-ea"/>
            </a:endParaRPr>
          </a:p>
        </p:txBody>
      </p:sp>
      <p:sp>
        <p:nvSpPr>
          <p:cNvPr id="3" name="Content Placeholder 2"/>
          <p:cNvSpPr>
            <a:spLocks noGrp="1"/>
          </p:cNvSpPr>
          <p:nvPr>
            <p:ph idx="1"/>
          </p:nvPr>
        </p:nvSpPr>
        <p:spPr>
          <a:xfrm>
            <a:off x="4495800" y="1885950"/>
            <a:ext cx="4191000" cy="4094163"/>
          </a:xfrm>
        </p:spPr>
        <p:txBody>
          <a:bodyPr>
            <a:spAutoFit/>
          </a:bodyPr>
          <a:lstStyle/>
          <a:p>
            <a:pPr marL="0" indent="0">
              <a:buFontTx/>
              <a:buNone/>
              <a:defRPr/>
            </a:pPr>
            <a:r>
              <a:rPr lang="en-AU" dirty="0" smtClean="0">
                <a:ea typeface="ＭＳ Ｐゴシック" pitchFamily="-84" charset="-128"/>
              </a:rPr>
              <a:t>The unit covers the application of the site risk management system in these industries, and includes: </a:t>
            </a:r>
            <a:endParaRPr lang="en-US" dirty="0" smtClean="0">
              <a:ea typeface="ＭＳ Ｐゴシック" pitchFamily="-84" charset="-128"/>
            </a:endParaRPr>
          </a:p>
          <a:p>
            <a:pPr marL="0" indent="0">
              <a:defRPr/>
            </a:pPr>
            <a:r>
              <a:rPr lang="en-AU" dirty="0" smtClean="0">
                <a:ea typeface="ＭＳ Ｐゴシック" pitchFamily="-84" charset="-128"/>
              </a:rPr>
              <a:t>   Providing information to the work group. </a:t>
            </a:r>
            <a:endParaRPr lang="en-US" dirty="0" smtClean="0">
              <a:ea typeface="ＭＳ Ｐゴシック" pitchFamily="-84" charset="-128"/>
            </a:endParaRPr>
          </a:p>
          <a:p>
            <a:pPr marL="0" indent="0">
              <a:defRPr/>
            </a:pPr>
            <a:r>
              <a:rPr lang="en-AU" dirty="0" smtClean="0">
                <a:ea typeface="ＭＳ Ｐゴシック" pitchFamily="-84" charset="-128"/>
              </a:rPr>
              <a:t>   Applying and monitoring participative </a:t>
            </a:r>
            <a:br>
              <a:rPr lang="en-AU" dirty="0" smtClean="0">
                <a:ea typeface="ＭＳ Ｐゴシック" pitchFamily="-84" charset="-128"/>
              </a:rPr>
            </a:br>
            <a:r>
              <a:rPr lang="en-AU" dirty="0" smtClean="0">
                <a:ea typeface="ＭＳ Ｐゴシック" pitchFamily="-84" charset="-128"/>
              </a:rPr>
              <a:t>    arrangements. </a:t>
            </a:r>
            <a:endParaRPr lang="en-US" dirty="0" smtClean="0">
              <a:ea typeface="ＭＳ Ｐゴシック" pitchFamily="-84" charset="-128"/>
            </a:endParaRPr>
          </a:p>
          <a:p>
            <a:pPr marL="0" indent="0">
              <a:defRPr/>
            </a:pPr>
            <a:r>
              <a:rPr lang="en-AU" dirty="0" smtClean="0">
                <a:ea typeface="ＭＳ Ｐゴシック" pitchFamily="-84" charset="-128"/>
              </a:rPr>
              <a:t>   Procedures for providing training. </a:t>
            </a:r>
            <a:endParaRPr lang="en-US" dirty="0" smtClean="0">
              <a:ea typeface="ＭＳ Ｐゴシック" pitchFamily="-84" charset="-128"/>
            </a:endParaRPr>
          </a:p>
          <a:p>
            <a:pPr marL="0" indent="0">
              <a:defRPr/>
            </a:pPr>
            <a:r>
              <a:rPr lang="en-AU" dirty="0" smtClean="0">
                <a:ea typeface="ＭＳ Ｐゴシック" pitchFamily="-84" charset="-128"/>
              </a:rPr>
              <a:t>  Identifying hazards and assessing risks. </a:t>
            </a:r>
            <a:endParaRPr lang="en-US" dirty="0" smtClean="0">
              <a:ea typeface="ＭＳ Ｐゴシック" pitchFamily="-84" charset="-128"/>
            </a:endParaRPr>
          </a:p>
          <a:p>
            <a:pPr marL="0" indent="0">
              <a:defRPr/>
            </a:pPr>
            <a:r>
              <a:rPr lang="en-AU" dirty="0" smtClean="0">
                <a:ea typeface="ＭＳ Ｐゴシック" pitchFamily="-84" charset="-128"/>
              </a:rPr>
              <a:t>  Controlling risks. </a:t>
            </a:r>
            <a:endParaRPr lang="en-US" dirty="0" smtClean="0">
              <a:ea typeface="ＭＳ Ｐゴシック" pitchFamily="-84" charset="-128"/>
            </a:endParaRPr>
          </a:p>
          <a:p>
            <a:pPr marL="0" indent="0">
              <a:defRPr/>
            </a:pPr>
            <a:r>
              <a:rPr lang="en-AU" dirty="0" smtClean="0">
                <a:ea typeface="ＭＳ Ｐゴシック" pitchFamily="-84" charset="-128"/>
              </a:rPr>
              <a:t>  Maintaining records.</a:t>
            </a:r>
            <a:endParaRPr lang="en-US" dirty="0" smtClean="0">
              <a:ea typeface="ＭＳ Ｐゴシック" pitchFamily="-84" charset="-128"/>
            </a:endParaRPr>
          </a:p>
        </p:txBody>
      </p:sp>
      <p:pic>
        <p:nvPicPr>
          <p:cNvPr id="32769" name="Picture 1" descr="workers supervisors mine meeting discussion inspection hard hat clipboard 90308954 cropped"/>
          <p:cNvPicPr>
            <a:picLocks noChangeAspect="1" noChangeArrowheads="1"/>
          </p:cNvPicPr>
          <p:nvPr/>
        </p:nvPicPr>
        <p:blipFill>
          <a:blip r:embed="rId2">
            <a:extLst>
              <a:ext uri="{28A0092B-C50C-407E-A947-70E740481C1C}">
                <a14:useLocalDpi xmlns:a14="http://schemas.microsoft.com/office/drawing/2010/main" val="0"/>
              </a:ext>
            </a:extLst>
          </a:blip>
          <a:srcRect l="13580" r="11603"/>
          <a:stretch>
            <a:fillRect/>
          </a:stretch>
        </p:blipFill>
        <p:spPr bwMode="auto">
          <a:xfrm>
            <a:off x="1541463" y="1885950"/>
            <a:ext cx="2851150"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32769"/>
                                        </p:tgtEl>
                                        <p:attrNameLst>
                                          <p:attrName>style.visibility</p:attrName>
                                        </p:attrNameLst>
                                      </p:cBhvr>
                                      <p:to>
                                        <p:strVal val="visible"/>
                                      </p:to>
                                    </p:set>
                                    <p:animEffect transition="in" filter="dissolve">
                                      <p:cBhvr>
                                        <p:cTn id="13" dur="1000"/>
                                        <p:tgtEl>
                                          <p:spTgt spid="327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 COMPLIANCE DOCUMENTATION</a:t>
            </a:r>
            <a:endParaRPr lang="en-US" dirty="0">
              <a:ea typeface="+mj-ea"/>
            </a:endParaRPr>
          </a:p>
        </p:txBody>
      </p:sp>
      <p:sp>
        <p:nvSpPr>
          <p:cNvPr id="3" name="Content Placeholder 2"/>
          <p:cNvSpPr>
            <a:spLocks noGrp="1"/>
          </p:cNvSpPr>
          <p:nvPr>
            <p:ph idx="1"/>
          </p:nvPr>
        </p:nvSpPr>
        <p:spPr>
          <a:xfrm>
            <a:off x="4003675" y="1663700"/>
            <a:ext cx="4683125" cy="3632200"/>
          </a:xfrm>
        </p:spPr>
        <p:txBody>
          <a:bodyPr>
            <a:spAutoFit/>
          </a:bodyPr>
          <a:lstStyle/>
          <a:p>
            <a:pPr marL="0" indent="0">
              <a:buFontTx/>
              <a:buNone/>
              <a:defRPr/>
            </a:pPr>
            <a:r>
              <a:rPr lang="en-AU" dirty="0" smtClean="0">
                <a:ea typeface="ＭＳ Ｐゴシック" pitchFamily="-84" charset="-128"/>
              </a:rPr>
              <a:t>Risk management activities are bound by a range of compliance requirements, which will be outlined in a variety of documents. </a:t>
            </a:r>
            <a:endParaRPr lang="en-US" dirty="0" smtClean="0">
              <a:ea typeface="ＭＳ Ｐゴシック" pitchFamily="-84" charset="-128"/>
            </a:endParaRPr>
          </a:p>
          <a:p>
            <a:pPr marL="0" indent="0">
              <a:buFontTx/>
              <a:buNone/>
              <a:defRPr/>
            </a:pPr>
            <a:r>
              <a:rPr lang="en-AU" dirty="0" smtClean="0">
                <a:ea typeface="ＭＳ Ｐゴシック" pitchFamily="-84" charset="-128"/>
              </a:rPr>
              <a:t> Compliance documentation states the requirements that must be met while on all worksites. </a:t>
            </a:r>
            <a:endParaRPr lang="en-US" dirty="0" smtClean="0">
              <a:ea typeface="ＭＳ Ｐゴシック" pitchFamily="-84" charset="-128"/>
            </a:endParaRPr>
          </a:p>
          <a:p>
            <a:pPr marL="0" indent="0">
              <a:buFontTx/>
              <a:buNone/>
              <a:defRPr/>
            </a:pPr>
            <a:r>
              <a:rPr lang="en-AU" dirty="0" smtClean="0">
                <a:ea typeface="ＭＳ Ｐゴシック" pitchFamily="-84" charset="-128"/>
              </a:rPr>
              <a:t> All of these documents will be found in the site risk management system, which is based on the organisational risk management system. </a:t>
            </a:r>
            <a:endParaRPr lang="en-US" dirty="0" smtClean="0">
              <a:ea typeface="ＭＳ Ｐゴシック" pitchFamily="-84" charset="-128"/>
            </a:endParaRPr>
          </a:p>
          <a:p>
            <a:pPr marL="0" indent="0">
              <a:buFontTx/>
              <a:buNone/>
              <a:defRPr/>
            </a:pPr>
            <a:r>
              <a:rPr lang="en-AU" dirty="0" smtClean="0">
                <a:ea typeface="ＭＳ Ｐゴシック" pitchFamily="-84" charset="-128"/>
              </a:rPr>
              <a:t> The organisational system will account for all relevant legislative and regulatory requirements. </a:t>
            </a:r>
            <a:endParaRPr lang="en-US" dirty="0" smtClean="0">
              <a:ea typeface="ＭＳ Ｐゴシック" pitchFamily="-84" charset="-128"/>
            </a:endParaRPr>
          </a:p>
        </p:txBody>
      </p:sp>
      <p:pic>
        <p:nvPicPr>
          <p:cNvPr id="33793" name="Picture 1" descr="blue folder documents 10556048_l"/>
          <p:cNvPicPr>
            <a:picLocks noChangeAspect="1" noChangeArrowheads="1"/>
          </p:cNvPicPr>
          <p:nvPr/>
        </p:nvPicPr>
        <p:blipFill>
          <a:blip r:embed="rId2">
            <a:extLst>
              <a:ext uri="{28A0092B-C50C-407E-A947-70E740481C1C}">
                <a14:useLocalDpi xmlns:a14="http://schemas.microsoft.com/office/drawing/2010/main" val="0"/>
              </a:ext>
            </a:extLst>
          </a:blip>
          <a:srcRect l="3857" r="7771"/>
          <a:stretch>
            <a:fillRect/>
          </a:stretch>
        </p:blipFill>
        <p:spPr bwMode="auto">
          <a:xfrm>
            <a:off x="1541463" y="1733550"/>
            <a:ext cx="2309812"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33793"/>
                                        </p:tgtEl>
                                        <p:attrNameLst>
                                          <p:attrName>style.visibility</p:attrName>
                                        </p:attrNameLst>
                                      </p:cBhvr>
                                      <p:to>
                                        <p:strVal val="visible"/>
                                      </p:to>
                                    </p:set>
                                    <p:animEffect transition="in" filter="dissolve">
                                      <p:cBhvr>
                                        <p:cTn id="13" dur="1000"/>
                                        <p:tgtEl>
                                          <p:spTgt spid="337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0"/>
            <a:ext cx="7145337" cy="1143000"/>
          </a:xfrm>
        </p:spPr>
        <p:txBody>
          <a:bodyPr>
            <a:normAutofit/>
          </a:bodyPr>
          <a:lstStyle/>
          <a:p>
            <a:pPr eaLnBrk="1" fontAlgn="auto" hangingPunct="1">
              <a:spcAft>
                <a:spcPts val="0"/>
              </a:spcAft>
              <a:defRPr/>
            </a:pPr>
            <a:r>
              <a:rPr lang="en-US" dirty="0" smtClean="0">
                <a:ea typeface="+mj-ea"/>
              </a:rPr>
              <a:t>1.2 COMPLIANCE DOCUMENTATION</a:t>
            </a:r>
            <a:endParaRPr lang="en-US" dirty="0">
              <a:ea typeface="+mj-ea"/>
            </a:endParaRPr>
          </a:p>
        </p:txBody>
      </p:sp>
      <p:sp>
        <p:nvSpPr>
          <p:cNvPr id="3" name="Content Placeholder 2"/>
          <p:cNvSpPr>
            <a:spLocks noGrp="1"/>
          </p:cNvSpPr>
          <p:nvPr>
            <p:ph idx="1"/>
          </p:nvPr>
        </p:nvSpPr>
        <p:spPr>
          <a:xfrm>
            <a:off x="1541463" y="1143000"/>
            <a:ext cx="4683125" cy="4994275"/>
          </a:xfrm>
        </p:spPr>
        <p:txBody>
          <a:bodyPr>
            <a:spAutoFit/>
          </a:bodyPr>
          <a:lstStyle/>
          <a:p>
            <a:pPr marL="0" indent="0">
              <a:buFontTx/>
              <a:buNone/>
              <a:defRPr/>
            </a:pPr>
            <a:r>
              <a:rPr lang="en-AU" dirty="0" smtClean="0">
                <a:ea typeface="ＭＳ Ｐゴシック" pitchFamily="-84" charset="-128"/>
              </a:rPr>
              <a:t>Compliance documentation could include the following: </a:t>
            </a:r>
            <a:endParaRPr lang="en-US" dirty="0" smtClean="0">
              <a:ea typeface="ＭＳ Ｐゴシック" pitchFamily="-84" charset="-128"/>
            </a:endParaRPr>
          </a:p>
          <a:p>
            <a:pPr marL="0" indent="0">
              <a:defRPr/>
            </a:pPr>
            <a:r>
              <a:rPr lang="en-AU" dirty="0" smtClean="0">
                <a:ea typeface="ＭＳ Ｐゴシック" pitchFamily="-84" charset="-128"/>
              </a:rPr>
              <a:t>   Manufacturers</a:t>
            </a:r>
            <a:r>
              <a:rPr lang="en-AU" altLang="en-US" dirty="0" smtClean="0">
                <a:ea typeface="ＭＳ Ｐゴシック" pitchFamily="-84" charset="-128"/>
              </a:rPr>
              <a:t>’</a:t>
            </a:r>
            <a:r>
              <a:rPr lang="en-AU" dirty="0" smtClean="0">
                <a:ea typeface="ＭＳ Ｐゴシック" pitchFamily="-84" charset="-128"/>
              </a:rPr>
              <a:t> guidelines and specifications. </a:t>
            </a:r>
            <a:endParaRPr lang="en-US" dirty="0" smtClean="0">
              <a:ea typeface="ＭＳ Ｐゴシック" pitchFamily="-84" charset="-128"/>
            </a:endParaRPr>
          </a:p>
          <a:p>
            <a:pPr marL="0" indent="0">
              <a:defRPr/>
            </a:pPr>
            <a:r>
              <a:rPr lang="en-AU" dirty="0" smtClean="0">
                <a:ea typeface="ＭＳ Ｐゴシック" pitchFamily="-84" charset="-128"/>
              </a:rPr>
              <a:t>   Legislative requirements. </a:t>
            </a:r>
            <a:endParaRPr lang="en-US" dirty="0" smtClean="0">
              <a:ea typeface="ＭＳ Ｐゴシック" pitchFamily="-84" charset="-128"/>
            </a:endParaRPr>
          </a:p>
          <a:p>
            <a:pPr marL="0" indent="0">
              <a:defRPr/>
            </a:pPr>
            <a:r>
              <a:rPr lang="en-AU" dirty="0" smtClean="0">
                <a:ea typeface="ＭＳ Ｐゴシック" pitchFamily="-84" charset="-128"/>
              </a:rPr>
              <a:t>   Organisational requirements. </a:t>
            </a:r>
            <a:endParaRPr lang="en-US" dirty="0" smtClean="0">
              <a:ea typeface="ＭＳ Ｐゴシック" pitchFamily="-84" charset="-128"/>
            </a:endParaRPr>
          </a:p>
          <a:p>
            <a:pPr marL="0" indent="0">
              <a:defRPr/>
            </a:pPr>
            <a:r>
              <a:rPr lang="en-AU" dirty="0" smtClean="0">
                <a:ea typeface="ＭＳ Ｐゴシック" pitchFamily="-84" charset="-128"/>
              </a:rPr>
              <a:t>   Codes of practice. </a:t>
            </a:r>
            <a:endParaRPr lang="en-US" dirty="0" smtClean="0">
              <a:ea typeface="ＭＳ Ｐゴシック" pitchFamily="-84" charset="-128"/>
            </a:endParaRPr>
          </a:p>
          <a:p>
            <a:pPr marL="0" indent="0">
              <a:defRPr/>
            </a:pPr>
            <a:r>
              <a:rPr lang="en-AU" dirty="0" smtClean="0">
                <a:ea typeface="ＭＳ Ｐゴシック" pitchFamily="-84" charset="-128"/>
              </a:rPr>
              <a:t>   Australian standards. </a:t>
            </a:r>
            <a:endParaRPr lang="en-US" dirty="0" smtClean="0">
              <a:ea typeface="ＭＳ Ｐゴシック" pitchFamily="-84" charset="-128"/>
            </a:endParaRPr>
          </a:p>
          <a:p>
            <a:pPr marL="0" indent="0">
              <a:defRPr/>
            </a:pPr>
            <a:r>
              <a:rPr lang="en-AU" dirty="0" smtClean="0">
                <a:ea typeface="ＭＳ Ｐゴシック" pitchFamily="-84" charset="-128"/>
              </a:rPr>
              <a:t>   Harmonisation of Occupational Health &amp; </a:t>
            </a:r>
            <a:br>
              <a:rPr lang="en-AU" dirty="0" smtClean="0">
                <a:ea typeface="ＭＳ Ｐゴシック" pitchFamily="-84" charset="-128"/>
              </a:rPr>
            </a:br>
            <a:r>
              <a:rPr lang="en-AU" dirty="0" smtClean="0">
                <a:ea typeface="ＭＳ Ｐゴシック" pitchFamily="-84" charset="-128"/>
              </a:rPr>
              <a:t>    Safety/Work Health &amp; Safety (OHS/WHS)  </a:t>
            </a:r>
            <a:br>
              <a:rPr lang="en-AU" dirty="0" smtClean="0">
                <a:ea typeface="ＭＳ Ｐゴシック" pitchFamily="-84" charset="-128"/>
              </a:rPr>
            </a:br>
            <a:r>
              <a:rPr lang="en-AU" dirty="0" smtClean="0">
                <a:ea typeface="ＭＳ Ｐゴシック" pitchFamily="-84" charset="-128"/>
              </a:rPr>
              <a:t>    legislation. </a:t>
            </a:r>
            <a:endParaRPr lang="en-US" dirty="0" smtClean="0">
              <a:ea typeface="ＭＳ Ｐゴシック" pitchFamily="-84" charset="-128"/>
            </a:endParaRPr>
          </a:p>
          <a:p>
            <a:pPr marL="0" indent="0">
              <a:defRPr/>
            </a:pPr>
            <a:r>
              <a:rPr lang="en-AU" dirty="0" smtClean="0">
                <a:ea typeface="ＭＳ Ｐゴシック" pitchFamily="-84" charset="-128"/>
              </a:rPr>
              <a:t>    Applying legislation. </a:t>
            </a:r>
            <a:endParaRPr lang="en-US" dirty="0" smtClean="0">
              <a:ea typeface="ＭＳ Ｐゴシック" pitchFamily="-84" charset="-128"/>
            </a:endParaRPr>
          </a:p>
          <a:p>
            <a:pPr marL="0" indent="0">
              <a:defRPr/>
            </a:pPr>
            <a:r>
              <a:rPr lang="en-AU" dirty="0" smtClean="0">
                <a:ea typeface="ＭＳ Ｐゴシック" pitchFamily="-84" charset="-128"/>
              </a:rPr>
              <a:t>   Wider interpretation of risk.</a:t>
            </a:r>
            <a:endParaRPr lang="en-US" dirty="0" smtClean="0">
              <a:ea typeface="ＭＳ Ｐゴシック" pitchFamily="-84" charset="-128"/>
            </a:endParaRPr>
          </a:p>
        </p:txBody>
      </p:sp>
      <p:pic>
        <p:nvPicPr>
          <p:cNvPr id="4" name="Picture 3" descr="manufacturers specifications green folder turned 2.png"/>
          <p:cNvPicPr>
            <a:picLocks noChangeAspect="1"/>
          </p:cNvPicPr>
          <p:nvPr/>
        </p:nvPicPr>
        <p:blipFill>
          <a:blip r:embed="rId2">
            <a:extLst>
              <a:ext uri="{28A0092B-C50C-407E-A947-70E740481C1C}">
                <a14:useLocalDpi xmlns:a14="http://schemas.microsoft.com/office/drawing/2010/main" val="0"/>
              </a:ext>
            </a:extLst>
          </a:blip>
          <a:srcRect r="21780"/>
          <a:stretch>
            <a:fillRect/>
          </a:stretch>
        </p:blipFill>
        <p:spPr bwMode="auto">
          <a:xfrm>
            <a:off x="5922963" y="1712913"/>
            <a:ext cx="2763837" cy="432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1.2.1 legislative requirements</a:t>
            </a:r>
            <a:endParaRPr lang="en-US" dirty="0">
              <a:ea typeface="+mj-ea"/>
            </a:endParaRPr>
          </a:p>
        </p:txBody>
      </p:sp>
      <p:sp>
        <p:nvSpPr>
          <p:cNvPr id="3" name="Content Placeholder 2"/>
          <p:cNvSpPr>
            <a:spLocks noGrp="1"/>
          </p:cNvSpPr>
          <p:nvPr>
            <p:ph idx="1"/>
          </p:nvPr>
        </p:nvSpPr>
        <p:spPr>
          <a:xfrm>
            <a:off x="1541463" y="2247900"/>
            <a:ext cx="3595687" cy="2419350"/>
          </a:xfrm>
        </p:spPr>
        <p:txBody>
          <a:bodyPr>
            <a:spAutoFit/>
          </a:bodyPr>
          <a:lstStyle/>
          <a:p>
            <a:pPr marL="0" indent="0">
              <a:buFontTx/>
              <a:buNone/>
              <a:defRPr/>
            </a:pPr>
            <a:r>
              <a:rPr lang="en-AU" dirty="0" smtClean="0">
                <a:ea typeface="ＭＳ Ｐゴシック" pitchFamily="-84" charset="-128"/>
              </a:rPr>
              <a:t>Legislative requirements are detailed in OHS/WHS Acts and regulations. </a:t>
            </a:r>
            <a:endParaRPr lang="en-US" dirty="0" smtClean="0">
              <a:ea typeface="ＭＳ Ｐゴシック" pitchFamily="-84" charset="-128"/>
            </a:endParaRPr>
          </a:p>
          <a:p>
            <a:pPr marL="0" indent="0">
              <a:buFontTx/>
              <a:buNone/>
              <a:defRPr/>
            </a:pPr>
            <a:r>
              <a:rPr lang="en-AU" dirty="0" smtClean="0">
                <a:ea typeface="ＭＳ Ｐゴシック" pitchFamily="-84" charset="-128"/>
              </a:rPr>
              <a:t> Examples of legislative requirements that will apply on worksites could include employment and workplace relations, equal employment opportunity and disability and discrimination legislation. </a:t>
            </a:r>
            <a:endParaRPr lang="en-US" dirty="0" smtClean="0">
              <a:ea typeface="ＭＳ Ｐゴシック" pitchFamily="-84" charset="-128"/>
            </a:endParaRPr>
          </a:p>
        </p:txBody>
      </p:sp>
      <p:pic>
        <p:nvPicPr>
          <p:cNvPr id="5" name="Picture 4" descr="documents files papers stack 974868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62563" y="2328863"/>
            <a:ext cx="3424237"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1.2.1 legislative requirements</a:t>
            </a:r>
            <a:endParaRPr lang="en-US" dirty="0">
              <a:ea typeface="+mj-ea"/>
            </a:endParaRPr>
          </a:p>
        </p:txBody>
      </p:sp>
      <p:sp>
        <p:nvSpPr>
          <p:cNvPr id="3" name="Content Placeholder 2"/>
          <p:cNvSpPr>
            <a:spLocks noGrp="1"/>
          </p:cNvSpPr>
          <p:nvPr>
            <p:ph idx="1"/>
          </p:nvPr>
        </p:nvSpPr>
        <p:spPr>
          <a:xfrm>
            <a:off x="4784725" y="2305050"/>
            <a:ext cx="3902075" cy="2141538"/>
          </a:xfrm>
        </p:spPr>
        <p:txBody>
          <a:bodyPr>
            <a:spAutoFit/>
          </a:bodyPr>
          <a:lstStyle/>
          <a:p>
            <a:pPr marL="0" indent="0">
              <a:buFontTx/>
              <a:buNone/>
              <a:defRPr/>
            </a:pPr>
            <a:r>
              <a:rPr lang="en-AU" dirty="0" smtClean="0">
                <a:ea typeface="ＭＳ Ｐゴシック" pitchFamily="-84" charset="-128"/>
              </a:rPr>
              <a:t>Statutory rules and regulations may apply to different job sites, a task within a site or an entire industry or sub-industry. </a:t>
            </a:r>
            <a:endParaRPr lang="en-US" dirty="0" smtClean="0">
              <a:ea typeface="ＭＳ Ｐゴシック" pitchFamily="-84" charset="-128"/>
            </a:endParaRPr>
          </a:p>
          <a:p>
            <a:pPr marL="0" indent="0">
              <a:buFontTx/>
              <a:buNone/>
              <a:defRPr/>
            </a:pPr>
            <a:r>
              <a:rPr lang="en-AU" dirty="0" smtClean="0">
                <a:ea typeface="ＭＳ Ｐゴシック" pitchFamily="-84" charset="-128"/>
              </a:rPr>
              <a:t> As these statutory guidelines are set by government agencies, it is essential that you research and identify these requirements. </a:t>
            </a:r>
            <a:endParaRPr lang="en-US" dirty="0" smtClean="0">
              <a:ea typeface="ＭＳ Ｐゴシック" pitchFamily="-84" charset="-128"/>
            </a:endParaRPr>
          </a:p>
        </p:txBody>
      </p:sp>
      <p:pic>
        <p:nvPicPr>
          <p:cNvPr id="4" name="Picture 3" descr="gavel law regulations 126533941.jpg"/>
          <p:cNvPicPr>
            <a:picLocks noChangeAspect="1"/>
          </p:cNvPicPr>
          <p:nvPr/>
        </p:nvPicPr>
        <p:blipFill>
          <a:blip r:embed="rId2">
            <a:extLst>
              <a:ext uri="{28A0092B-C50C-407E-A947-70E740481C1C}">
                <a14:useLocalDpi xmlns:a14="http://schemas.microsoft.com/office/drawing/2010/main" val="0"/>
              </a:ext>
            </a:extLst>
          </a:blip>
          <a:srcRect t="24557"/>
          <a:stretch>
            <a:fillRect/>
          </a:stretch>
        </p:blipFill>
        <p:spPr bwMode="auto">
          <a:xfrm>
            <a:off x="1541463" y="2305050"/>
            <a:ext cx="30353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1.2.1 legislative requirements</a:t>
            </a:r>
            <a:endParaRPr lang="en-US" dirty="0">
              <a:ea typeface="+mj-ea"/>
            </a:endParaRPr>
          </a:p>
        </p:txBody>
      </p:sp>
      <p:sp>
        <p:nvSpPr>
          <p:cNvPr id="3" name="Content Placeholder 2"/>
          <p:cNvSpPr>
            <a:spLocks noGrp="1"/>
          </p:cNvSpPr>
          <p:nvPr>
            <p:ph idx="1"/>
          </p:nvPr>
        </p:nvSpPr>
        <p:spPr>
          <a:xfrm>
            <a:off x="1541463" y="1417638"/>
            <a:ext cx="7145337" cy="1477962"/>
          </a:xfrm>
        </p:spPr>
        <p:txBody>
          <a:bodyPr>
            <a:spAutoFit/>
          </a:bodyPr>
          <a:lstStyle/>
          <a:p>
            <a:pPr marL="0" indent="0">
              <a:buFontTx/>
              <a:buNone/>
              <a:defRPr/>
            </a:pPr>
            <a:r>
              <a:rPr lang="en-AU" dirty="0" smtClean="0">
                <a:ea typeface="ＭＳ Ｐゴシック" pitchFamily="-84" charset="-128"/>
              </a:rPr>
              <a:t>Each of the levels of government, state/territory and federal, can apply requirements to your worksite which, can affect overall business operations. </a:t>
            </a:r>
            <a:endParaRPr lang="en-US" dirty="0" smtClean="0">
              <a:ea typeface="ＭＳ Ｐゴシック" pitchFamily="-84" charset="-128"/>
            </a:endParaRPr>
          </a:p>
          <a:p>
            <a:pPr marL="0" indent="0">
              <a:buFontTx/>
              <a:buNone/>
              <a:defRPr/>
            </a:pPr>
            <a:r>
              <a:rPr lang="en-AU" dirty="0" smtClean="0">
                <a:ea typeface="ＭＳ Ｐゴシック" pitchFamily="-84" charset="-128"/>
              </a:rPr>
              <a:t> It is important you are aware of all of legislation that applies and you have fully researched what is required of you.</a:t>
            </a:r>
            <a:endParaRPr lang="en-US" dirty="0" smtClean="0">
              <a:ea typeface="ＭＳ Ｐゴシック" pitchFamily="-84" charset="-128"/>
            </a:endParaRPr>
          </a:p>
        </p:txBody>
      </p:sp>
      <p:pic>
        <p:nvPicPr>
          <p:cNvPr id="6" name="Picture 5" descr="People Man Confirming work requirements.png"/>
          <p:cNvPicPr>
            <a:picLocks noChangeAspect="1"/>
          </p:cNvPicPr>
          <p:nvPr/>
        </p:nvPicPr>
        <p:blipFill>
          <a:blip r:embed="rId2">
            <a:extLst>
              <a:ext uri="{28A0092B-C50C-407E-A947-70E740481C1C}">
                <a14:useLocalDpi xmlns:a14="http://schemas.microsoft.com/office/drawing/2010/main" val="0"/>
              </a:ext>
            </a:extLst>
          </a:blip>
          <a:srcRect l="8177" r="8688"/>
          <a:stretch>
            <a:fillRect/>
          </a:stretch>
        </p:blipFill>
        <p:spPr bwMode="auto">
          <a:xfrm>
            <a:off x="3902075" y="3201988"/>
            <a:ext cx="3144838" cy="302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1.2.2 ORGANISATIONAL requirements</a:t>
            </a:r>
            <a:endParaRPr lang="en-US" dirty="0">
              <a:ea typeface="+mj-ea"/>
            </a:endParaRPr>
          </a:p>
        </p:txBody>
      </p:sp>
      <p:sp>
        <p:nvSpPr>
          <p:cNvPr id="3" name="Content Placeholder 2"/>
          <p:cNvSpPr>
            <a:spLocks noGrp="1"/>
          </p:cNvSpPr>
          <p:nvPr>
            <p:ph idx="1"/>
          </p:nvPr>
        </p:nvSpPr>
        <p:spPr>
          <a:xfrm>
            <a:off x="4724400" y="2884488"/>
            <a:ext cx="3962400" cy="2400300"/>
          </a:xfrm>
        </p:spPr>
        <p:txBody>
          <a:bodyPr>
            <a:spAutoFit/>
          </a:bodyPr>
          <a:lstStyle/>
          <a:p>
            <a:pPr marL="0" indent="0">
              <a:buFontTx/>
              <a:buNone/>
              <a:defRPr/>
            </a:pPr>
            <a:r>
              <a:rPr lang="en-AU" dirty="0" smtClean="0">
                <a:ea typeface="ＭＳ Ｐゴシック" pitchFamily="-84" charset="-128"/>
              </a:rPr>
              <a:t>Organisations must have a commitment from management to ensure the health and safety of all persons in the workplace including employees/workers, contractors, visitors and the general public. </a:t>
            </a:r>
            <a:endParaRPr lang="en-US" dirty="0" smtClean="0">
              <a:ea typeface="ＭＳ Ｐゴシック" pitchFamily="-84" charset="-128"/>
            </a:endParaRPr>
          </a:p>
          <a:p>
            <a:pPr marL="0" indent="0">
              <a:buFontTx/>
              <a:buNone/>
              <a:defRPr/>
            </a:pPr>
            <a:r>
              <a:rPr lang="en-AU" dirty="0" smtClean="0">
                <a:ea typeface="ＭＳ Ｐゴシック" pitchFamily="-84" charset="-128"/>
              </a:rPr>
              <a:t> The OHS/WHS policy should clearly reflect this and the intent should not be ambiguous. </a:t>
            </a:r>
            <a:endParaRPr lang="en-US" dirty="0" smtClean="0">
              <a:ea typeface="ＭＳ Ｐゴシック" pitchFamily="-84" charset="-128"/>
            </a:endParaRPr>
          </a:p>
        </p:txBody>
      </p:sp>
      <p:pic>
        <p:nvPicPr>
          <p:cNvPr id="4" name="Picture 3" descr="Construction worker Man Larry &amp; Barry Reading SWMS.jpg"/>
          <p:cNvPicPr>
            <a:picLocks noChangeAspect="1"/>
          </p:cNvPicPr>
          <p:nvPr/>
        </p:nvPicPr>
        <p:blipFill>
          <a:blip r:embed="rId2">
            <a:extLst>
              <a:ext uri="{28A0092B-C50C-407E-A947-70E740481C1C}">
                <a14:useLocalDpi xmlns:a14="http://schemas.microsoft.com/office/drawing/2010/main" val="0"/>
              </a:ext>
            </a:extLst>
          </a:blip>
          <a:srcRect l="5005" r="4489"/>
          <a:stretch>
            <a:fillRect/>
          </a:stretch>
        </p:blipFill>
        <p:spPr bwMode="auto">
          <a:xfrm>
            <a:off x="1541463" y="2976563"/>
            <a:ext cx="3057525" cy="225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616075"/>
            <a:ext cx="7145337" cy="646113"/>
          </a:xfrm>
          <a:prstGeom prst="rect">
            <a:avLst/>
          </a:prstGeom>
          <a:noFill/>
          <a:ln w="9525">
            <a:noFill/>
            <a:miter lim="800000"/>
            <a:headEnd/>
            <a:tailEnd/>
          </a:ln>
        </p:spPr>
        <p:txBody>
          <a:bodyPr>
            <a:spAutoFit/>
          </a:bodyPr>
          <a:lstStyle/>
          <a:p>
            <a:pPr>
              <a:spcBef>
                <a:spcPct val="20000"/>
              </a:spcBef>
              <a:buSzPct val="100000"/>
              <a:defRPr/>
            </a:pPr>
            <a:r>
              <a:rPr lang="en-AU" dirty="0">
                <a:solidFill>
                  <a:srgbClr val="000000"/>
                </a:solidFill>
                <a:latin typeface="+mn-lt"/>
                <a:ea typeface="ＭＳ Ｐゴシック" pitchFamily="-84" charset="-128"/>
              </a:rPr>
              <a:t>These documents could include company-wide requirements and/or site-specific procedures. </a:t>
            </a:r>
            <a:endParaRPr lang="en-US"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1.2.2 ORGANISATIONAL requirements</a:t>
            </a:r>
            <a:endParaRPr lang="en-US" dirty="0">
              <a:ea typeface="+mj-ea"/>
            </a:endParaRPr>
          </a:p>
        </p:txBody>
      </p:sp>
      <p:sp>
        <p:nvSpPr>
          <p:cNvPr id="3" name="Content Placeholder 2"/>
          <p:cNvSpPr>
            <a:spLocks noGrp="1"/>
          </p:cNvSpPr>
          <p:nvPr>
            <p:ph idx="1"/>
          </p:nvPr>
        </p:nvSpPr>
        <p:spPr>
          <a:xfrm>
            <a:off x="1541463" y="2238375"/>
            <a:ext cx="3595687"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Each site will have specific requirements that need to be met. These individual or unique requirements will be included in your site induction.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As a supervisor or risk management specialist, you may be required to assist in the creation of these induction or site and equipment safety documents. </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Site induction meeting 2.JPG"/>
          <p:cNvPicPr>
            <a:picLocks noChangeAspect="1"/>
          </p:cNvPicPr>
          <p:nvPr/>
        </p:nvPicPr>
        <p:blipFill>
          <a:blip r:embed="rId2">
            <a:extLst>
              <a:ext uri="{28A0092B-C50C-407E-A947-70E740481C1C}">
                <a14:useLocalDpi xmlns:a14="http://schemas.microsoft.com/office/drawing/2010/main" val="0"/>
              </a:ext>
            </a:extLst>
          </a:blip>
          <a:srcRect t="5360"/>
          <a:stretch>
            <a:fillRect/>
          </a:stretch>
        </p:blipFill>
        <p:spPr bwMode="auto">
          <a:xfrm>
            <a:off x="5240338" y="1955800"/>
            <a:ext cx="3446462" cy="317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RIIRIS401A trans PPT.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925" y="2819400"/>
            <a:ext cx="12017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12" presetClass="entr" presetSubtype="8"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p:tgtEl>
                                          <p:spTgt spid="9"/>
                                        </p:tgtEl>
                                        <p:attrNameLst>
                                          <p:attrName>ppt_x</p:attrName>
                                        </p:attrNameLst>
                                      </p:cBhvr>
                                      <p:tavLst>
                                        <p:tav tm="0">
                                          <p:val>
                                            <p:strVal val="#ppt_x-#ppt_w*1.125000"/>
                                          </p:val>
                                        </p:tav>
                                        <p:tav tm="100000">
                                          <p:val>
                                            <p:strVal val="#ppt_x"/>
                                          </p:val>
                                        </p:tav>
                                      </p:tavLst>
                                    </p:anim>
                                    <p:animEffect transition="in" filter="wipe(right)">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1.2.2 ORGANISATIONAL requirements</a:t>
            </a:r>
            <a:endParaRPr lang="en-US" dirty="0">
              <a:ea typeface="+mj-ea"/>
            </a:endParaRPr>
          </a:p>
        </p:txBody>
      </p:sp>
      <p:sp>
        <p:nvSpPr>
          <p:cNvPr id="3" name="Content Placeholder 2"/>
          <p:cNvSpPr>
            <a:spLocks noGrp="1"/>
          </p:cNvSpPr>
          <p:nvPr>
            <p:ph idx="1"/>
          </p:nvPr>
        </p:nvSpPr>
        <p:spPr>
          <a:xfrm>
            <a:off x="1541463" y="1546225"/>
            <a:ext cx="7145337" cy="993775"/>
          </a:xfrm>
        </p:spPr>
        <p:txBody>
          <a:bodyPr>
            <a:spAutoFit/>
          </a:bodyPr>
          <a:lstStyle/>
          <a:p>
            <a:pPr marL="0" indent="0">
              <a:buFontTx/>
              <a:buNone/>
              <a:defRPr/>
            </a:pPr>
            <a:r>
              <a:rPr lang="en-AU" dirty="0" smtClean="0">
                <a:ea typeface="ＭＳ Ｐゴシック" pitchFamily="-84" charset="-128"/>
              </a:rPr>
              <a:t>Organisations that are in a </a:t>
            </a:r>
            <a:r>
              <a:rPr lang="en-AU" altLang="en-US" dirty="0" smtClean="0">
                <a:ea typeface="ＭＳ Ｐゴシック" pitchFamily="-84" charset="-128"/>
              </a:rPr>
              <a:t>“</a:t>
            </a:r>
            <a:r>
              <a:rPr lang="en-AU" dirty="0" smtClean="0">
                <a:ea typeface="ＭＳ Ｐゴシック" pitchFamily="-84" charset="-128"/>
              </a:rPr>
              <a:t>Principal Contractor</a:t>
            </a:r>
            <a:r>
              <a:rPr lang="en-AU" altLang="en-US" dirty="0" smtClean="0">
                <a:ea typeface="ＭＳ Ｐゴシック" pitchFamily="-84" charset="-128"/>
              </a:rPr>
              <a:t>”</a:t>
            </a:r>
            <a:r>
              <a:rPr lang="en-AU" dirty="0" smtClean="0">
                <a:ea typeface="ＭＳ Ｐゴシック" pitchFamily="-84" charset="-128"/>
              </a:rPr>
              <a:t> role are responsible for ensuring that each sub-contractor under their supervision has adequate systems in place to maintain OHS/WHS standards. </a:t>
            </a:r>
            <a:endParaRPr lang="en-US" dirty="0" smtClean="0">
              <a:ea typeface="ＭＳ Ｐゴシック" pitchFamily="-84" charset="-128"/>
            </a:endParaRPr>
          </a:p>
        </p:txBody>
      </p:sp>
      <p:pic>
        <p:nvPicPr>
          <p:cNvPr id="4" name="Picture 3" descr="OHS People Transparency.png"/>
          <p:cNvPicPr>
            <a:picLocks noChangeAspect="1"/>
          </p:cNvPicPr>
          <p:nvPr/>
        </p:nvPicPr>
        <p:blipFill>
          <a:blip r:embed="rId2">
            <a:extLst>
              <a:ext uri="{28A0092B-C50C-407E-A947-70E740481C1C}">
                <a14:useLocalDpi xmlns:a14="http://schemas.microsoft.com/office/drawing/2010/main" val="0"/>
              </a:ext>
            </a:extLst>
          </a:blip>
          <a:srcRect l="4828" r="2330"/>
          <a:stretch>
            <a:fillRect/>
          </a:stretch>
        </p:blipFill>
        <p:spPr bwMode="auto">
          <a:xfrm>
            <a:off x="3032125" y="2967038"/>
            <a:ext cx="4603750" cy="310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hangingPunct="1">
              <a:defRPr/>
            </a:pPr>
            <a:r>
              <a:rPr lang="en-US" smtClean="0">
                <a:ea typeface="ＭＳ Ｐゴシック" pitchFamily="-84" charset="-128"/>
              </a:rPr>
              <a:t>1.2.3 MANUFACTURERS</a:t>
            </a:r>
            <a:r>
              <a:rPr lang="en-US" altLang="en-US" smtClean="0">
                <a:ea typeface="ＭＳ Ｐゴシック" pitchFamily="-84" charset="-128"/>
              </a:rPr>
              <a:t>’</a:t>
            </a:r>
            <a:r>
              <a:rPr lang="en-US" smtClean="0">
                <a:ea typeface="ＭＳ Ｐゴシック" pitchFamily="-84" charset="-128"/>
              </a:rPr>
              <a:t> GUIDELINES AND SPECIFICATIONS</a:t>
            </a:r>
          </a:p>
        </p:txBody>
      </p:sp>
      <p:sp>
        <p:nvSpPr>
          <p:cNvPr id="3" name="Content Placeholder 2"/>
          <p:cNvSpPr>
            <a:spLocks noGrp="1"/>
          </p:cNvSpPr>
          <p:nvPr>
            <p:ph idx="1"/>
          </p:nvPr>
        </p:nvSpPr>
        <p:spPr>
          <a:xfrm>
            <a:off x="1541463" y="1624013"/>
            <a:ext cx="7145337" cy="1300162"/>
          </a:xfrm>
        </p:spPr>
        <p:txBody>
          <a:bodyPr>
            <a:spAutoFit/>
          </a:bodyPr>
          <a:lstStyle/>
          <a:p>
            <a:pPr marL="0" indent="0">
              <a:buFontTx/>
              <a:buNone/>
              <a:defRPr/>
            </a:pPr>
            <a:r>
              <a:rPr lang="en-AU" dirty="0" smtClean="0">
                <a:ea typeface="ＭＳ Ｐゴシック" pitchFamily="-84" charset="-128"/>
              </a:rPr>
              <a:t>These requirements will be documented in owner manuals, equipment specifications and operator instructions. Designers and manufacturers have a responsibility under OHS/WHS legislation to ensure that plant and equipment meets strict criteria for the safe operation and protection of workers.</a:t>
            </a:r>
            <a:r>
              <a:rPr lang="en-US" dirty="0" smtClean="0">
                <a:ea typeface="ＭＳ Ｐゴシック" pitchFamily="-84" charset="-128"/>
              </a:rPr>
              <a:t> </a:t>
            </a:r>
          </a:p>
        </p:txBody>
      </p:sp>
      <p:pic>
        <p:nvPicPr>
          <p:cNvPr id="4" name="Picture 3" descr="documents files folders markers tabs 8494715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06725" y="3095625"/>
            <a:ext cx="4246563"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1.2.4 AUSTRALIAN STANDARDS</a:t>
            </a:r>
            <a:endParaRPr lang="en-US" dirty="0">
              <a:ea typeface="+mj-ea"/>
            </a:endParaRPr>
          </a:p>
        </p:txBody>
      </p:sp>
      <p:sp>
        <p:nvSpPr>
          <p:cNvPr id="3" name="Content Placeholder 2"/>
          <p:cNvSpPr>
            <a:spLocks noGrp="1"/>
          </p:cNvSpPr>
          <p:nvPr>
            <p:ph idx="1"/>
          </p:nvPr>
        </p:nvSpPr>
        <p:spPr>
          <a:xfrm>
            <a:off x="1541463" y="2027238"/>
            <a:ext cx="4167187" cy="2092325"/>
          </a:xfrm>
        </p:spPr>
        <p:txBody>
          <a:bodyPr>
            <a:spAutoFit/>
          </a:bodyPr>
          <a:lstStyle/>
          <a:p>
            <a:pPr marL="0" indent="0">
              <a:buFontTx/>
              <a:buNone/>
              <a:defRPr/>
            </a:pPr>
            <a:r>
              <a:rPr lang="en-AU" dirty="0" smtClean="0">
                <a:ea typeface="ＭＳ Ｐゴシック" pitchFamily="-84" charset="-128"/>
              </a:rPr>
              <a:t>Australian standards requirements detail how tasks should be completed. </a:t>
            </a:r>
            <a:endParaRPr lang="en-US" dirty="0" smtClean="0">
              <a:ea typeface="ＭＳ Ｐゴシック" pitchFamily="-84" charset="-128"/>
            </a:endParaRPr>
          </a:p>
          <a:p>
            <a:pPr marL="0" indent="0">
              <a:buFontTx/>
              <a:buNone/>
              <a:defRPr/>
            </a:pPr>
            <a:r>
              <a:rPr lang="en-AU" dirty="0" smtClean="0">
                <a:ea typeface="ＭＳ Ｐゴシック" pitchFamily="-84" charset="-128"/>
              </a:rPr>
              <a:t> Specific standards such as ISO 31000: 2009 Risk Management and AS/NZS 3806:2006 Compliance Programs assist in the formation of risk management strategies and plans.</a:t>
            </a:r>
            <a:endParaRPr lang="en-US" dirty="0" smtClean="0">
              <a:ea typeface="ＭＳ Ｐゴシック" pitchFamily="-84" charset="-128"/>
            </a:endParaRPr>
          </a:p>
        </p:txBody>
      </p:sp>
      <p:pic>
        <p:nvPicPr>
          <p:cNvPr id="5" name="Picture 4" descr="folder coloured papers pages documents 10689247_xxl.jpg"/>
          <p:cNvPicPr>
            <a:picLocks noChangeAspect="1"/>
          </p:cNvPicPr>
          <p:nvPr/>
        </p:nvPicPr>
        <p:blipFill>
          <a:blip r:embed="rId2">
            <a:extLst>
              <a:ext uri="{28A0092B-C50C-407E-A947-70E740481C1C}">
                <a14:useLocalDpi xmlns:a14="http://schemas.microsoft.com/office/drawing/2010/main" val="0"/>
              </a:ext>
            </a:extLst>
          </a:blip>
          <a:srcRect l="5641"/>
          <a:stretch>
            <a:fillRect/>
          </a:stretch>
        </p:blipFill>
        <p:spPr bwMode="auto">
          <a:xfrm>
            <a:off x="5251450" y="2027238"/>
            <a:ext cx="3435350" cy="242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1.2.5 CODES OF PRACTICE</a:t>
            </a:r>
            <a:endParaRPr lang="en-US" dirty="0">
              <a:ea typeface="+mj-ea"/>
            </a:endParaRPr>
          </a:p>
        </p:txBody>
      </p:sp>
      <p:sp>
        <p:nvSpPr>
          <p:cNvPr id="3" name="Content Placeholder 2"/>
          <p:cNvSpPr>
            <a:spLocks noGrp="1"/>
          </p:cNvSpPr>
          <p:nvPr>
            <p:ph idx="1"/>
          </p:nvPr>
        </p:nvSpPr>
        <p:spPr>
          <a:xfrm>
            <a:off x="4656138" y="2984500"/>
            <a:ext cx="4030662" cy="2143125"/>
          </a:xfrm>
        </p:spPr>
        <p:txBody>
          <a:bodyPr>
            <a:spAutoFit/>
          </a:bodyPr>
          <a:lstStyle/>
          <a:p>
            <a:pPr marL="0" indent="0">
              <a:buFontTx/>
              <a:buNone/>
              <a:defRPr/>
            </a:pPr>
            <a:r>
              <a:rPr lang="en-AU" dirty="0" smtClean="0">
                <a:ea typeface="ＭＳ Ｐゴシック" pitchFamily="-84" charset="-128"/>
              </a:rPr>
              <a:t>These also provide consistency across the industry or industries so that organisations are referencing the same materials to maintain their compliance to the relevant standards. </a:t>
            </a:r>
            <a:endParaRPr lang="en-US" dirty="0" smtClean="0">
              <a:ea typeface="ＭＳ Ｐゴシック" pitchFamily="-84" charset="-128"/>
            </a:endParaRPr>
          </a:p>
          <a:p>
            <a:pPr marL="0" indent="0">
              <a:buFontTx/>
              <a:buNone/>
              <a:defRPr/>
            </a:pPr>
            <a:r>
              <a:rPr lang="en-AU" dirty="0" smtClean="0">
                <a:ea typeface="ＭＳ Ｐゴシック" pitchFamily="-84" charset="-128"/>
              </a:rPr>
              <a:t> Industry Codes of Practice (federal or state or both) must be consulted and kept up to date.</a:t>
            </a:r>
            <a:endParaRPr lang="en-US" dirty="0" smtClean="0">
              <a:ea typeface="ＭＳ Ｐゴシック" pitchFamily="-84" charset="-128"/>
            </a:endParaRPr>
          </a:p>
        </p:txBody>
      </p:sp>
      <p:pic>
        <p:nvPicPr>
          <p:cNvPr id="4" name="Picture 3" descr="Codes of practice open folder 82090219 custom.png"/>
          <p:cNvPicPr>
            <a:picLocks noChangeAspect="1"/>
          </p:cNvPicPr>
          <p:nvPr/>
        </p:nvPicPr>
        <p:blipFill>
          <a:blip r:embed="rId2">
            <a:extLst>
              <a:ext uri="{28A0092B-C50C-407E-A947-70E740481C1C}">
                <a14:useLocalDpi xmlns:a14="http://schemas.microsoft.com/office/drawing/2010/main" val="0"/>
              </a:ext>
            </a:extLst>
          </a:blip>
          <a:srcRect l="2414" r="3011"/>
          <a:stretch>
            <a:fillRect/>
          </a:stretch>
        </p:blipFill>
        <p:spPr bwMode="auto">
          <a:xfrm>
            <a:off x="1541463" y="3027363"/>
            <a:ext cx="2978150" cy="210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2044700"/>
            <a:ext cx="7145337" cy="646113"/>
          </a:xfrm>
          <a:prstGeom prst="rect">
            <a:avLst/>
          </a:prstGeom>
          <a:noFill/>
          <a:ln w="9525">
            <a:noFill/>
            <a:miter lim="800000"/>
            <a:headEnd/>
            <a:tailEnd/>
          </a:ln>
        </p:spPr>
        <p:txBody>
          <a:bodyPr>
            <a:spAutoFit/>
          </a:bodyPr>
          <a:lstStyle/>
          <a:p>
            <a:pPr>
              <a:spcBef>
                <a:spcPct val="20000"/>
              </a:spcBef>
              <a:buSzPct val="100000"/>
              <a:defRPr/>
            </a:pPr>
            <a:r>
              <a:rPr lang="en-AU" dirty="0">
                <a:solidFill>
                  <a:srgbClr val="000000"/>
                </a:solidFill>
                <a:latin typeface="+mn-lt"/>
                <a:ea typeface="ＭＳ Ｐゴシック" pitchFamily="-84" charset="-128"/>
              </a:rPr>
              <a:t>These Codes define and provide guidance to organisations where activities containing some elements of risk are encountered. </a:t>
            </a:r>
            <a:endParaRPr lang="en-US"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US" smtClean="0">
                <a:ea typeface="ＭＳ Ｐゴシック" pitchFamily="-84" charset="-128"/>
              </a:rPr>
              <a:t>1.2.6 HARMONISATION OF WORK HEALTH &amp; SAFETY LEGISLATION</a:t>
            </a:r>
          </a:p>
        </p:txBody>
      </p:sp>
      <p:sp>
        <p:nvSpPr>
          <p:cNvPr id="3" name="Content Placeholder 2"/>
          <p:cNvSpPr>
            <a:spLocks noGrp="1"/>
          </p:cNvSpPr>
          <p:nvPr>
            <p:ph idx="1"/>
          </p:nvPr>
        </p:nvSpPr>
        <p:spPr>
          <a:xfrm>
            <a:off x="1541463" y="2074863"/>
            <a:ext cx="4144962" cy="3292475"/>
          </a:xfrm>
        </p:spPr>
        <p:txBody>
          <a:bodyPr>
            <a:spAutoFit/>
          </a:bodyPr>
          <a:lstStyle/>
          <a:p>
            <a:pPr marL="0" indent="0">
              <a:buFontTx/>
              <a:buNone/>
              <a:defRPr/>
            </a:pPr>
            <a:r>
              <a:rPr lang="en-AU" dirty="0" smtClean="0">
                <a:ea typeface="ＭＳ Ｐゴシック" pitchFamily="-84" charset="-128"/>
              </a:rPr>
              <a:t>In response to industry calls for greater national consistency, the Commonwealth, states and territories have agreed to implement nationally harmonised Work Health &amp; Safety (WHS) legislation to commence on 1 January 2012. </a:t>
            </a:r>
            <a:endParaRPr lang="en-US" dirty="0" smtClean="0">
              <a:ea typeface="ＭＳ Ｐゴシック" pitchFamily="-84" charset="-128"/>
            </a:endParaRPr>
          </a:p>
          <a:p>
            <a:pPr marL="0" indent="0">
              <a:buFontTx/>
              <a:buNone/>
              <a:defRPr/>
            </a:pPr>
            <a:r>
              <a:rPr lang="en-AU" dirty="0" smtClean="0">
                <a:ea typeface="ＭＳ Ｐゴシック" pitchFamily="-84" charset="-128"/>
              </a:rPr>
              <a:t>While not all states and territories have actually implemented the model WHS legislation as of the start of 2012, it is important to be aware of these changes, as all states and territories will eventually implement them.</a:t>
            </a:r>
            <a:endParaRPr lang="en-US" dirty="0" smtClean="0">
              <a:ea typeface="ＭＳ Ｐゴシック" pitchFamily="-84" charset="-128"/>
            </a:endParaRPr>
          </a:p>
        </p:txBody>
      </p:sp>
      <p:pic>
        <p:nvPicPr>
          <p:cNvPr id="2" name="Picture 1" descr="australia map.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15013" y="2255838"/>
            <a:ext cx="2871787"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smtClean="0">
                <a:ea typeface="ＭＳ Ｐゴシック" pitchFamily="-84" charset="-128"/>
              </a:rPr>
              <a:t>1.2.6 HARMONISATION OF WORK HEALTH &amp; SAFETY LEGISLATION</a:t>
            </a:r>
            <a:r>
              <a:rPr lang="en-US" smtClean="0">
                <a:ea typeface="ＭＳ Ｐゴシック" pitchFamily="-84" charset="-128"/>
              </a:rPr>
              <a:t> </a:t>
            </a:r>
          </a:p>
        </p:txBody>
      </p:sp>
      <p:sp>
        <p:nvSpPr>
          <p:cNvPr id="2" name="Content Placeholder 1"/>
          <p:cNvSpPr>
            <a:spLocks noGrp="1"/>
          </p:cNvSpPr>
          <p:nvPr>
            <p:ph idx="1"/>
          </p:nvPr>
        </p:nvSpPr>
        <p:spPr>
          <a:xfrm>
            <a:off x="1541463" y="1703388"/>
            <a:ext cx="7145337" cy="992187"/>
          </a:xfrm>
        </p:spPr>
        <p:txBody>
          <a:bodyPr>
            <a:spAutoFit/>
          </a:bodyPr>
          <a:lstStyle/>
          <a:p>
            <a:pPr marL="0" indent="0">
              <a:buFontTx/>
              <a:buNone/>
              <a:defRPr/>
            </a:pPr>
            <a:r>
              <a:rPr lang="en-AU" dirty="0" smtClean="0">
                <a:ea typeface="ＭＳ Ｐゴシック" pitchFamily="-84" charset="-128"/>
              </a:rPr>
              <a:t>Harmonisation aims to develop consistent, reasonable and effective safety standards and protections for all Australian workers through uniform WHS laws, regulations and codes of practice.</a:t>
            </a:r>
            <a:endParaRPr lang="en-US" dirty="0" smtClean="0">
              <a:ea typeface="ＭＳ Ｐゴシック" pitchFamily="-84" charset="-12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1475" y="2943225"/>
            <a:ext cx="4833938" cy="322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dirty="0" smtClean="0">
                <a:ea typeface="ＭＳ Ｐゴシック" pitchFamily="-84" charset="-128"/>
              </a:rPr>
              <a:t>1.2.6 HARMONISATION OF WORK HEALTH &amp; SAFETY LEGISLATION</a:t>
            </a:r>
            <a:r>
              <a:rPr lang="en-US" dirty="0" smtClean="0">
                <a:ea typeface="ＭＳ Ｐゴシック" pitchFamily="-84" charset="-128"/>
              </a:rPr>
              <a:t> </a:t>
            </a:r>
          </a:p>
        </p:txBody>
      </p:sp>
      <p:sp>
        <p:nvSpPr>
          <p:cNvPr id="2" name="Content Placeholder 1"/>
          <p:cNvSpPr>
            <a:spLocks noGrp="1"/>
          </p:cNvSpPr>
          <p:nvPr>
            <p:ph idx="1"/>
          </p:nvPr>
        </p:nvSpPr>
        <p:spPr>
          <a:xfrm>
            <a:off x="1541463" y="1417638"/>
            <a:ext cx="7145337" cy="1169987"/>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Key Elements Of The Work Health &amp; Safety Legislation</a:t>
            </a:r>
            <a:r>
              <a:rPr lang="en-US" altLang="en-US" smtClean="0">
                <a:latin typeface="Arial Narrow" panose="020B0606020202030204" pitchFamily="34" charset="0"/>
                <a:ea typeface="ＭＳ Ｐゴシック" panose="020B0600070205080204" pitchFamily="34" charset="-128"/>
              </a:rPr>
              <a:t> </a:t>
            </a:r>
          </a:p>
          <a:p>
            <a:pPr marL="0" indent="0">
              <a:buFontTx/>
              <a:buNone/>
            </a:pPr>
            <a:r>
              <a:rPr lang="en-AU" altLang="en-US" smtClean="0">
                <a:latin typeface="Arial Narrow" panose="020B0606020202030204" pitchFamily="34" charset="0"/>
                <a:ea typeface="ＭＳ Ｐゴシック" panose="020B0600070205080204" pitchFamily="34" charset="-128"/>
              </a:rPr>
              <a:t>The following key elements of the WHS legislation will impact the way you do your job, and the responsibilities of your workplace: </a:t>
            </a:r>
            <a:endParaRPr lang="en-US" altLang="en-US" smtClean="0">
              <a:latin typeface="Arial Narrow" panose="020B0606020202030204" pitchFamily="34" charset="0"/>
              <a:ea typeface="ＭＳ Ｐゴシック" panose="020B0600070205080204" pitchFamily="34" charset="-128"/>
            </a:endParaRPr>
          </a:p>
        </p:txBody>
      </p:sp>
      <p:grpSp>
        <p:nvGrpSpPr>
          <p:cNvPr id="3" name="Group 19"/>
          <p:cNvGrpSpPr>
            <a:grpSpLocks/>
          </p:cNvGrpSpPr>
          <p:nvPr/>
        </p:nvGrpSpPr>
        <p:grpSpPr bwMode="auto">
          <a:xfrm>
            <a:off x="1838325" y="2716213"/>
            <a:ext cx="6569075" cy="3287712"/>
            <a:chOff x="1844676" y="2975011"/>
            <a:chExt cx="6569564" cy="3286909"/>
          </a:xfrm>
        </p:grpSpPr>
        <p:grpSp>
          <p:nvGrpSpPr>
            <p:cNvPr id="30725" name="Group 16"/>
            <p:cNvGrpSpPr>
              <a:grpSpLocks/>
            </p:cNvGrpSpPr>
            <p:nvPr/>
          </p:nvGrpSpPr>
          <p:grpSpPr bwMode="auto">
            <a:xfrm>
              <a:off x="1844676" y="2975011"/>
              <a:ext cx="6569564" cy="1200329"/>
              <a:chOff x="1844676" y="2975011"/>
              <a:chExt cx="6569564" cy="1200329"/>
            </a:xfrm>
          </p:grpSpPr>
          <p:sp>
            <p:nvSpPr>
              <p:cNvPr id="30736" name="Rectangle 6"/>
              <p:cNvSpPr>
                <a:spLocks noChangeArrowheads="1"/>
              </p:cNvSpPr>
              <p:nvPr/>
            </p:nvSpPr>
            <p:spPr bwMode="auto">
              <a:xfrm>
                <a:off x="2697163" y="2975011"/>
                <a:ext cx="571707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There is a primary duty of care requiring </a:t>
                </a:r>
                <a:r>
                  <a:rPr lang="en-AU" altLang="en-US" sz="1800" b="1" i="1">
                    <a:solidFill>
                      <a:srgbClr val="000000"/>
                    </a:solidFill>
                    <a:latin typeface="Arial Narrow" panose="020B0606020202030204" pitchFamily="34" charset="0"/>
                    <a:ea typeface="ＭＳ Ｐゴシック" panose="020B0600070205080204" pitchFamily="34" charset="-128"/>
                  </a:rPr>
                  <a:t>persons conducting a business or undertaking (PCBU)</a:t>
                </a:r>
                <a:r>
                  <a:rPr lang="en-AU" altLang="en-US" sz="1800">
                    <a:solidFill>
                      <a:srgbClr val="000000"/>
                    </a:solidFill>
                    <a:latin typeface="Arial Narrow" panose="020B0606020202030204" pitchFamily="34" charset="0"/>
                    <a:ea typeface="ＭＳ Ｐゴシック" panose="020B0600070205080204" pitchFamily="34" charset="-128"/>
                  </a:rPr>
                  <a:t> to ensure, so far as is </a:t>
                </a:r>
                <a:r>
                  <a:rPr lang="en-AU" altLang="en-US" sz="1800" b="1" i="1">
                    <a:solidFill>
                      <a:srgbClr val="000000"/>
                    </a:solidFill>
                    <a:latin typeface="Arial Narrow" panose="020B0606020202030204" pitchFamily="34" charset="0"/>
                    <a:ea typeface="ＭＳ Ｐゴシック" panose="020B0600070205080204" pitchFamily="34" charset="-128"/>
                  </a:rPr>
                  <a:t>reasonably practicable</a:t>
                </a:r>
                <a:r>
                  <a:rPr lang="en-AU" altLang="en-US" sz="1800">
                    <a:solidFill>
                      <a:srgbClr val="000000"/>
                    </a:solidFill>
                    <a:latin typeface="Arial Narrow" panose="020B0606020202030204" pitchFamily="34" charset="0"/>
                    <a:ea typeface="ＭＳ Ｐゴシック" panose="020B0600070205080204" pitchFamily="34" charset="-128"/>
                  </a:rPr>
                  <a:t>, the health and safety of </a:t>
                </a:r>
                <a:r>
                  <a:rPr lang="en-AU" altLang="en-US" sz="1800" b="1" i="1">
                    <a:solidFill>
                      <a:srgbClr val="000000"/>
                    </a:solidFill>
                    <a:latin typeface="Arial Narrow" panose="020B0606020202030204" pitchFamily="34" charset="0"/>
                    <a:ea typeface="ＭＳ Ｐゴシック" panose="020B0600070205080204" pitchFamily="34" charset="-128"/>
                  </a:rPr>
                  <a:t>workers</a:t>
                </a:r>
                <a:r>
                  <a:rPr lang="en-AU" altLang="en-US" sz="1800">
                    <a:solidFill>
                      <a:srgbClr val="000000"/>
                    </a:solidFill>
                    <a:latin typeface="Arial Narrow" panose="020B0606020202030204" pitchFamily="34" charset="0"/>
                    <a:ea typeface="ＭＳ Ｐゴシック" panose="020B0600070205080204" pitchFamily="34" charset="-128"/>
                  </a:rPr>
                  <a:t> and others who may be affected by the carrying out of work.</a:t>
                </a:r>
                <a:endParaRPr lang="en-US" altLang="en-US" sz="1800">
                  <a:solidFill>
                    <a:srgbClr val="000000"/>
                  </a:solidFill>
                  <a:ea typeface="ＭＳ Ｐゴシック" panose="020B0600070205080204" pitchFamily="34" charset="-128"/>
                </a:endParaRPr>
              </a:p>
            </p:txBody>
          </p:sp>
          <p:grpSp>
            <p:nvGrpSpPr>
              <p:cNvPr id="30737" name="Group 15"/>
              <p:cNvGrpSpPr>
                <a:grpSpLocks/>
              </p:cNvGrpSpPr>
              <p:nvPr/>
            </p:nvGrpSpPr>
            <p:grpSpPr bwMode="auto">
              <a:xfrm>
                <a:off x="1844676" y="3143375"/>
                <a:ext cx="852487" cy="863600"/>
                <a:chOff x="1844676" y="3143375"/>
                <a:chExt cx="852487" cy="863600"/>
              </a:xfrm>
            </p:grpSpPr>
            <p:pic>
              <p:nvPicPr>
                <p:cNvPr id="30738" name="Picture 8" descr="round 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676" y="3143375"/>
                  <a:ext cx="8524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9" name="Text Box 11"/>
                <p:cNvSpPr txBox="1">
                  <a:spLocks noChangeArrowheads="1"/>
                </p:cNvSpPr>
                <p:nvPr/>
              </p:nvSpPr>
              <p:spPr bwMode="auto">
                <a:xfrm>
                  <a:off x="1951038" y="3171157"/>
                  <a:ext cx="639763"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bIns="91440" anchor="ctr"/>
                <a:lstStyle>
                  <a:lvl1pPr>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9pPr>
                </a:lstStyle>
                <a:p>
                  <a:pPr algn="ctr" defTabSz="914400" eaLnBrk="1" hangingPunct="1">
                    <a:spcBef>
                      <a:spcPct val="0"/>
                    </a:spcBef>
                    <a:buClrTx/>
                    <a:buFontTx/>
                    <a:buNone/>
                  </a:pPr>
                  <a:r>
                    <a:rPr lang="en-US" altLang="en-US" sz="4400">
                      <a:solidFill>
                        <a:srgbClr val="FEB812"/>
                      </a:solidFill>
                      <a:latin typeface="Impact" panose="020B0806030902050204" pitchFamily="34" charset="0"/>
                      <a:ea typeface="ＭＳ Ｐゴシック" panose="020B0600070205080204" pitchFamily="34" charset="-128"/>
                    </a:rPr>
                    <a:t>1</a:t>
                  </a:r>
                  <a:endParaRPr lang="en-US" altLang="en-US" sz="4000">
                    <a:solidFill>
                      <a:srgbClr val="000000"/>
                    </a:solidFill>
                    <a:latin typeface="Times New Roman" panose="02020603050405020304" pitchFamily="18" charset="0"/>
                    <a:ea typeface="ＭＳ Ｐゴシック" panose="020B0600070205080204" pitchFamily="34" charset="-128"/>
                  </a:endParaRPr>
                </a:p>
              </p:txBody>
            </p:sp>
          </p:grpSp>
        </p:grpSp>
        <p:grpSp>
          <p:nvGrpSpPr>
            <p:cNvPr id="30726" name="Group 17"/>
            <p:cNvGrpSpPr>
              <a:grpSpLocks/>
            </p:cNvGrpSpPr>
            <p:nvPr/>
          </p:nvGrpSpPr>
          <p:grpSpPr bwMode="auto">
            <a:xfrm>
              <a:off x="1844676" y="4256163"/>
              <a:ext cx="6569564" cy="863600"/>
              <a:chOff x="1844676" y="4256163"/>
              <a:chExt cx="6569564" cy="863600"/>
            </a:xfrm>
          </p:grpSpPr>
          <p:sp>
            <p:nvSpPr>
              <p:cNvPr id="30732" name="Rectangle 20"/>
              <p:cNvSpPr>
                <a:spLocks noChangeArrowheads="1"/>
              </p:cNvSpPr>
              <p:nvPr/>
            </p:nvSpPr>
            <p:spPr bwMode="auto">
              <a:xfrm>
                <a:off x="2697163" y="4360102"/>
                <a:ext cx="571707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A requirement that </a:t>
                </a:r>
                <a:r>
                  <a:rPr lang="en-AU" altLang="en-US" sz="1800" b="1" i="1">
                    <a:solidFill>
                      <a:srgbClr val="000000"/>
                    </a:solidFill>
                    <a:latin typeface="Arial Narrow" panose="020B0606020202030204" pitchFamily="34" charset="0"/>
                    <a:ea typeface="ＭＳ Ｐゴシック" panose="020B0600070205080204" pitchFamily="34" charset="-128"/>
                  </a:rPr>
                  <a:t>officers</a:t>
                </a:r>
                <a:r>
                  <a:rPr lang="en-AU" altLang="en-US" sz="1800">
                    <a:solidFill>
                      <a:srgbClr val="000000"/>
                    </a:solidFill>
                    <a:latin typeface="Arial Narrow" panose="020B0606020202030204" pitchFamily="34" charset="0"/>
                    <a:ea typeface="ＭＳ Ｐゴシック" panose="020B0600070205080204" pitchFamily="34" charset="-128"/>
                  </a:rPr>
                  <a:t> of corporations and unincorporated bodies exercise </a:t>
                </a:r>
                <a:r>
                  <a:rPr lang="en-AU" altLang="en-US" sz="1800" b="1" i="1">
                    <a:solidFill>
                      <a:srgbClr val="000000"/>
                    </a:solidFill>
                    <a:latin typeface="Arial Narrow" panose="020B0606020202030204" pitchFamily="34" charset="0"/>
                    <a:ea typeface="ＭＳ Ｐゴシック" panose="020B0600070205080204" pitchFamily="34" charset="-128"/>
                  </a:rPr>
                  <a:t>due diligence</a:t>
                </a:r>
                <a:r>
                  <a:rPr lang="en-AU" altLang="en-US" sz="1800">
                    <a:solidFill>
                      <a:srgbClr val="000000"/>
                    </a:solidFill>
                    <a:latin typeface="Arial Narrow" panose="020B0606020202030204" pitchFamily="34" charset="0"/>
                    <a:ea typeface="ＭＳ Ｐゴシック" panose="020B0600070205080204" pitchFamily="34" charset="-128"/>
                  </a:rPr>
                  <a:t> to ensure compliance.</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grpSp>
            <p:nvGrpSpPr>
              <p:cNvPr id="30733" name="Group 3"/>
              <p:cNvGrpSpPr>
                <a:grpSpLocks/>
              </p:cNvGrpSpPr>
              <p:nvPr/>
            </p:nvGrpSpPr>
            <p:grpSpPr bwMode="auto">
              <a:xfrm>
                <a:off x="1844676" y="4256163"/>
                <a:ext cx="852487" cy="863600"/>
                <a:chOff x="1844676" y="4243420"/>
                <a:chExt cx="852487" cy="863600"/>
              </a:xfrm>
            </p:grpSpPr>
            <p:pic>
              <p:nvPicPr>
                <p:cNvPr id="30734" name="Picture 8" descr="round 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676" y="4243420"/>
                  <a:ext cx="8524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5" name="Text Box 12"/>
                <p:cNvSpPr txBox="1">
                  <a:spLocks noChangeArrowheads="1"/>
                </p:cNvSpPr>
                <p:nvPr/>
              </p:nvSpPr>
              <p:spPr bwMode="auto">
                <a:xfrm>
                  <a:off x="1951832" y="4271201"/>
                  <a:ext cx="638175"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bIns="91440" anchor="ctr"/>
                <a:lstStyle>
                  <a:lvl1pPr>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9pPr>
                </a:lstStyle>
                <a:p>
                  <a:pPr algn="ctr" defTabSz="914400" eaLnBrk="1" hangingPunct="1">
                    <a:spcBef>
                      <a:spcPct val="0"/>
                    </a:spcBef>
                    <a:buClrTx/>
                    <a:buFontTx/>
                    <a:buNone/>
                  </a:pPr>
                  <a:r>
                    <a:rPr lang="en-US" altLang="en-US" sz="4400">
                      <a:solidFill>
                        <a:srgbClr val="FEB812"/>
                      </a:solidFill>
                      <a:latin typeface="Impact" panose="020B0806030902050204" pitchFamily="34" charset="0"/>
                      <a:ea typeface="ＭＳ Ｐゴシック" panose="020B0600070205080204" pitchFamily="34" charset="-128"/>
                    </a:rPr>
                    <a:t>2</a:t>
                  </a:r>
                  <a:endParaRPr lang="en-US" altLang="en-US" sz="1800">
                    <a:solidFill>
                      <a:srgbClr val="000000"/>
                    </a:solidFill>
                    <a:latin typeface="Times New Roman" panose="02020603050405020304" pitchFamily="18" charset="0"/>
                    <a:ea typeface="ＭＳ Ｐゴシック" panose="020B0600070205080204" pitchFamily="34" charset="-128"/>
                  </a:endParaRPr>
                </a:p>
              </p:txBody>
            </p:sp>
          </p:grpSp>
        </p:grpSp>
        <p:grpSp>
          <p:nvGrpSpPr>
            <p:cNvPr id="30727" name="Group 18"/>
            <p:cNvGrpSpPr>
              <a:grpSpLocks/>
            </p:cNvGrpSpPr>
            <p:nvPr/>
          </p:nvGrpSpPr>
          <p:grpSpPr bwMode="auto">
            <a:xfrm>
              <a:off x="1844676" y="5339583"/>
              <a:ext cx="6569564" cy="922337"/>
              <a:chOff x="1844676" y="5339583"/>
              <a:chExt cx="6569564" cy="922337"/>
            </a:xfrm>
          </p:grpSpPr>
          <p:sp>
            <p:nvSpPr>
              <p:cNvPr id="30728" name="Rectangle 21"/>
              <p:cNvSpPr>
                <a:spLocks noChangeArrowheads="1"/>
              </p:cNvSpPr>
              <p:nvPr/>
            </p:nvSpPr>
            <p:spPr bwMode="auto">
              <a:xfrm>
                <a:off x="2697163" y="5339583"/>
                <a:ext cx="571707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9pPr>
              </a:lstStyle>
              <a:p>
                <a:pPr eaLnBrk="1" hangingPunct="1">
                  <a:spcBef>
                    <a:spcPct val="0"/>
                  </a:spcBef>
                  <a:buClrTx/>
                  <a:buFontTx/>
                  <a:buNone/>
                </a:pPr>
                <a:r>
                  <a:rPr lang="en-AU" altLang="en-US" sz="1800" b="1" i="1">
                    <a:solidFill>
                      <a:srgbClr val="000000"/>
                    </a:solidFill>
                    <a:latin typeface="Arial Narrow" panose="020B0606020202030204" pitchFamily="34" charset="0"/>
                    <a:ea typeface="ＭＳ Ｐゴシック" panose="020B0600070205080204" pitchFamily="34" charset="-128"/>
                  </a:rPr>
                  <a:t>Workers</a:t>
                </a:r>
                <a:r>
                  <a:rPr lang="en-AU" altLang="en-US" sz="1800">
                    <a:solidFill>
                      <a:srgbClr val="000000"/>
                    </a:solidFill>
                    <a:latin typeface="Arial Narrow" panose="020B0606020202030204" pitchFamily="34" charset="0"/>
                    <a:ea typeface="ＭＳ Ｐゴシック" panose="020B0600070205080204" pitchFamily="34" charset="-128"/>
                  </a:rPr>
                  <a:t> must exercise reasonable care that their acts or omissions do not adversely affect the health and safety of persons at a workplace.</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grpSp>
            <p:nvGrpSpPr>
              <p:cNvPr id="30729" name="Group 2"/>
              <p:cNvGrpSpPr>
                <a:grpSpLocks/>
              </p:cNvGrpSpPr>
              <p:nvPr/>
            </p:nvGrpSpPr>
            <p:grpSpPr bwMode="auto">
              <a:xfrm>
                <a:off x="1844676" y="5368951"/>
                <a:ext cx="852487" cy="863600"/>
                <a:chOff x="1844676" y="5368951"/>
                <a:chExt cx="852487" cy="863600"/>
              </a:xfrm>
            </p:grpSpPr>
            <p:pic>
              <p:nvPicPr>
                <p:cNvPr id="30730" name="Picture 8" descr="round 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676" y="5368951"/>
                  <a:ext cx="8524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1" name="Text Box 13"/>
                <p:cNvSpPr txBox="1">
                  <a:spLocks noChangeArrowheads="1"/>
                </p:cNvSpPr>
                <p:nvPr/>
              </p:nvSpPr>
              <p:spPr bwMode="auto">
                <a:xfrm>
                  <a:off x="1995488" y="5396733"/>
                  <a:ext cx="550862"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bIns="91440" anchor="ctr"/>
                <a:lstStyle>
                  <a:lvl1pPr>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9pPr>
                </a:lstStyle>
                <a:p>
                  <a:pPr algn="ctr" defTabSz="914400" eaLnBrk="1" hangingPunct="1">
                    <a:spcBef>
                      <a:spcPct val="0"/>
                    </a:spcBef>
                    <a:buClrTx/>
                    <a:buFontTx/>
                    <a:buNone/>
                  </a:pPr>
                  <a:r>
                    <a:rPr lang="en-US" altLang="en-US" sz="4400">
                      <a:solidFill>
                        <a:srgbClr val="FEB812"/>
                      </a:solidFill>
                      <a:latin typeface="Impact" panose="020B0806030902050204" pitchFamily="34" charset="0"/>
                      <a:ea typeface="ＭＳ Ｐゴシック" panose="020B0600070205080204" pitchFamily="34" charset="-128"/>
                    </a:rPr>
                    <a:t>3</a:t>
                  </a:r>
                  <a:endParaRPr lang="en-US" altLang="en-US" sz="4000">
                    <a:solidFill>
                      <a:srgbClr val="000000"/>
                    </a:solidFill>
                    <a:latin typeface="Times New Roman" panose="02020603050405020304" pitchFamily="18" charset="0"/>
                    <a:ea typeface="ＭＳ Ｐゴシック" panose="020B0600070205080204" pitchFamily="34" charset="-128"/>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22"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smtClean="0">
                <a:ea typeface="ＭＳ Ｐゴシック" pitchFamily="-84" charset="-128"/>
              </a:rPr>
              <a:t>1.2.6 HARMONISATION OF WORK HEALTH &amp; SAFETY LEGISLATION</a:t>
            </a:r>
            <a:r>
              <a:rPr lang="en-US" smtClean="0">
                <a:ea typeface="ＭＳ Ｐゴシック" pitchFamily="-84" charset="-128"/>
              </a:rPr>
              <a:t> </a:t>
            </a:r>
          </a:p>
        </p:txBody>
      </p:sp>
      <p:sp>
        <p:nvSpPr>
          <p:cNvPr id="2" name="Content Placeholder 1"/>
          <p:cNvSpPr>
            <a:spLocks noGrp="1"/>
          </p:cNvSpPr>
          <p:nvPr>
            <p:ph idx="1"/>
          </p:nvPr>
        </p:nvSpPr>
        <p:spPr>
          <a:xfrm>
            <a:off x="1541463" y="1843088"/>
            <a:ext cx="4106862" cy="39703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legislation also outlines requirements for: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The reporting requirements for notifiable incidents.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Licences, permits and registrations (e.g. for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persons engaged in high risk work or users of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certain plant or substances).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Provision for worker consultation, participation and</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representation at the workplace.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Provision for the resolution of health and safety</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issues.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Protection against discrimination.</a:t>
            </a:r>
            <a:endParaRPr lang="en-US" altLang="en-US" smtClean="0">
              <a:latin typeface="Arial Narrow" panose="020B0606020202030204" pitchFamily="34" charset="0"/>
              <a:ea typeface="ＭＳ Ｐゴシック" panose="020B0600070205080204" pitchFamily="34" charset="-128"/>
            </a:endParaRPr>
          </a:p>
        </p:txBody>
      </p:sp>
      <p:pic>
        <p:nvPicPr>
          <p:cNvPr id="99351" name="Picture 16" descr="Description: 135813642.jpg"/>
          <p:cNvPicPr>
            <a:picLocks noChangeAspect="1" noChangeArrowheads="1"/>
          </p:cNvPicPr>
          <p:nvPr/>
        </p:nvPicPr>
        <p:blipFill>
          <a:blip r:embed="rId2">
            <a:extLst>
              <a:ext uri="{28A0092B-C50C-407E-A947-70E740481C1C}">
                <a14:useLocalDpi xmlns:a14="http://schemas.microsoft.com/office/drawing/2010/main" val="0"/>
              </a:ext>
            </a:extLst>
          </a:blip>
          <a:srcRect l="4404" r="23759"/>
          <a:stretch>
            <a:fillRect/>
          </a:stretch>
        </p:blipFill>
        <p:spPr bwMode="auto">
          <a:xfrm>
            <a:off x="5648325" y="2230438"/>
            <a:ext cx="3051175" cy="31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9" presetClass="entr" presetSubtype="0" fill="hold" nodeType="withEffect">
                                  <p:stCondLst>
                                    <p:cond delay="0"/>
                                  </p:stCondLst>
                                  <p:childTnLst>
                                    <p:set>
                                      <p:cBhvr>
                                        <p:cTn id="12" dur="1" fill="hold">
                                          <p:stCondLst>
                                            <p:cond delay="0"/>
                                          </p:stCondLst>
                                        </p:cTn>
                                        <p:tgtEl>
                                          <p:spTgt spid="99351"/>
                                        </p:tgtEl>
                                        <p:attrNameLst>
                                          <p:attrName>style.visibility</p:attrName>
                                        </p:attrNameLst>
                                      </p:cBhvr>
                                      <p:to>
                                        <p:strVal val="visible"/>
                                      </p:to>
                                    </p:set>
                                    <p:animEffect transition="in" filter="dissolve">
                                      <p:cBhvr>
                                        <p:cTn id="13" dur="1000"/>
                                        <p:tgtEl>
                                          <p:spTgt spid="99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AU" smtClean="0">
                <a:ea typeface="ＭＳ Ｐゴシック" pitchFamily="-84" charset="-128"/>
              </a:rPr>
              <a:t>1.2.6 HARMONISATION OF WORK HEALTH &amp; SAFETY LEGISLATION</a:t>
            </a:r>
            <a:r>
              <a:rPr lang="en-US" smtClean="0">
                <a:ea typeface="ＭＳ Ｐゴシック" pitchFamily="-84" charset="-128"/>
              </a:rPr>
              <a:t> </a:t>
            </a:r>
          </a:p>
        </p:txBody>
      </p:sp>
      <p:sp>
        <p:nvSpPr>
          <p:cNvPr id="2" name="Content Placeholder 1"/>
          <p:cNvSpPr>
            <a:spLocks noGrp="1"/>
          </p:cNvSpPr>
          <p:nvPr>
            <p:ph idx="1"/>
          </p:nvPr>
        </p:nvSpPr>
        <p:spPr>
          <a:xfrm>
            <a:off x="4524375" y="1868488"/>
            <a:ext cx="4162425" cy="2697162"/>
          </a:xfrm>
        </p:spPr>
        <p:txBody>
          <a:bodyPr>
            <a:spAutoFit/>
          </a:bodyPr>
          <a:lstStyle/>
          <a:p>
            <a:pPr marL="0" indent="0">
              <a:buFontTx/>
              <a:buNone/>
              <a:defRPr/>
            </a:pPr>
            <a:r>
              <a:rPr lang="en-AU" dirty="0" smtClean="0">
                <a:ea typeface="ＭＳ Ｐゴシック" pitchFamily="-84" charset="-128"/>
              </a:rPr>
              <a:t>Many specific details relating to WHS will be negotiated within the workplace in accordance with the legislation. </a:t>
            </a:r>
            <a:endParaRPr lang="en-US" dirty="0" smtClean="0">
              <a:ea typeface="ＭＳ Ｐゴシック" pitchFamily="-84" charset="-128"/>
            </a:endParaRPr>
          </a:p>
          <a:p>
            <a:pPr marL="0" indent="0">
              <a:buFontTx/>
              <a:buNone/>
              <a:defRPr/>
            </a:pPr>
            <a:r>
              <a:rPr lang="en-AU" dirty="0" smtClean="0">
                <a:ea typeface="ＭＳ Ｐゴシック" pitchFamily="-84" charset="-128"/>
              </a:rPr>
              <a:t>It is important that you speak with your Health and Safety Representative or supervisor for more information on how these elements will effect your day-to-day operations, or if you have any concerns relating to health and safety.</a:t>
            </a:r>
            <a:endParaRPr lang="en-US" dirty="0" smtClean="0">
              <a:ea typeface="ＭＳ Ｐゴシック" pitchFamily="-84" charset="-128"/>
            </a:endParaRPr>
          </a:p>
        </p:txBody>
      </p:sp>
      <p:pic>
        <p:nvPicPr>
          <p:cNvPr id="102401" name="Picture 15" descr="Description: 10853629_m"/>
          <p:cNvPicPr>
            <a:picLocks noChangeAspect="1" noChangeArrowheads="1"/>
          </p:cNvPicPr>
          <p:nvPr/>
        </p:nvPicPr>
        <p:blipFill>
          <a:blip r:embed="rId2">
            <a:extLst>
              <a:ext uri="{28A0092B-C50C-407E-A947-70E740481C1C}">
                <a14:useLocalDpi xmlns:a14="http://schemas.microsoft.com/office/drawing/2010/main" val="0"/>
              </a:ext>
            </a:extLst>
          </a:blip>
          <a:srcRect l="6670" t="5307" b="14708"/>
          <a:stretch>
            <a:fillRect/>
          </a:stretch>
        </p:blipFill>
        <p:spPr bwMode="auto">
          <a:xfrm>
            <a:off x="1528763" y="1868488"/>
            <a:ext cx="278447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9" presetClass="entr" presetSubtype="0" fill="hold" nodeType="withEffect">
                                  <p:stCondLst>
                                    <p:cond delay="0"/>
                                  </p:stCondLst>
                                  <p:childTnLst>
                                    <p:set>
                                      <p:cBhvr>
                                        <p:cTn id="12" dur="1" fill="hold">
                                          <p:stCondLst>
                                            <p:cond delay="0"/>
                                          </p:stCondLst>
                                        </p:cTn>
                                        <p:tgtEl>
                                          <p:spTgt spid="102401"/>
                                        </p:tgtEl>
                                        <p:attrNameLst>
                                          <p:attrName>style.visibility</p:attrName>
                                        </p:attrNameLst>
                                      </p:cBhvr>
                                      <p:to>
                                        <p:strVal val="visible"/>
                                      </p:to>
                                    </p:set>
                                    <p:animEffect transition="in" filter="dissolve">
                                      <p:cBhvr>
                                        <p:cTn id="13" dur="1000"/>
                                        <p:tgtEl>
                                          <p:spTgt spid="102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upervisor ppe hard hat vest write clipboard 11406346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68988" y="2733675"/>
            <a:ext cx="3171825" cy="328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1.2.7 APPLYING COMPLIANCE DOCUMENTATION</a:t>
            </a:r>
            <a:endParaRPr lang="en-US" dirty="0">
              <a:ea typeface="+mj-ea"/>
            </a:endParaRPr>
          </a:p>
        </p:txBody>
      </p:sp>
      <p:sp>
        <p:nvSpPr>
          <p:cNvPr id="3" name="Content Placeholder 2"/>
          <p:cNvSpPr>
            <a:spLocks noGrp="1"/>
          </p:cNvSpPr>
          <p:nvPr>
            <p:ph idx="1"/>
          </p:nvPr>
        </p:nvSpPr>
        <p:spPr>
          <a:xfrm>
            <a:off x="1541463" y="2813050"/>
            <a:ext cx="4327525" cy="2686050"/>
          </a:xfrm>
        </p:spPr>
        <p:txBody>
          <a:bodyPr>
            <a:spAutoFit/>
          </a:bodyPr>
          <a:lstStyle/>
          <a:p>
            <a:pPr marL="0" indent="0">
              <a:buFontTx/>
              <a:buNone/>
              <a:defRPr/>
            </a:pPr>
            <a:r>
              <a:rPr lang="en-AU" dirty="0" smtClean="0">
                <a:ea typeface="ＭＳ Ｐゴシック" pitchFamily="-84" charset="-128"/>
              </a:rPr>
              <a:t>Regulatory bodies such as </a:t>
            </a:r>
            <a:r>
              <a:rPr lang="en-AU" dirty="0" err="1" smtClean="0">
                <a:ea typeface="ＭＳ Ｐゴシック" pitchFamily="-84" charset="-128"/>
              </a:rPr>
              <a:t>WorkSafe</a:t>
            </a:r>
            <a:r>
              <a:rPr lang="en-AU" dirty="0" smtClean="0">
                <a:ea typeface="ＭＳ Ｐゴシック" pitchFamily="-84" charset="-128"/>
              </a:rPr>
              <a:t> or </a:t>
            </a:r>
            <a:r>
              <a:rPr lang="en-AU" dirty="0" err="1" smtClean="0">
                <a:ea typeface="ＭＳ Ｐゴシック" pitchFamily="-84" charset="-128"/>
              </a:rPr>
              <a:t>WorkCover</a:t>
            </a:r>
            <a:r>
              <a:rPr lang="en-AU" dirty="0" smtClean="0">
                <a:ea typeface="ＭＳ Ｐゴシック" pitchFamily="-84" charset="-128"/>
              </a:rPr>
              <a:t> will not accept </a:t>
            </a:r>
            <a:r>
              <a:rPr lang="en-AU" altLang="en-US" dirty="0" smtClean="0">
                <a:ea typeface="ＭＳ Ｐゴシック" pitchFamily="-84" charset="-128"/>
              </a:rPr>
              <a:t>“</a:t>
            </a:r>
            <a:r>
              <a:rPr lang="en-AU" dirty="0" smtClean="0">
                <a:ea typeface="ＭＳ Ｐゴシック" pitchFamily="-84" charset="-128"/>
              </a:rPr>
              <a:t>It seemed like a good idea at the time</a:t>
            </a:r>
            <a:r>
              <a:rPr lang="en-AU" altLang="en-US" dirty="0" smtClean="0">
                <a:ea typeface="ＭＳ Ｐゴシック" pitchFamily="-84" charset="-128"/>
              </a:rPr>
              <a:t>”</a:t>
            </a:r>
            <a:r>
              <a:rPr lang="en-AU" dirty="0" smtClean="0">
                <a:ea typeface="ＭＳ Ｐゴシック" pitchFamily="-84" charset="-128"/>
              </a:rPr>
              <a:t> or </a:t>
            </a:r>
            <a:r>
              <a:rPr lang="en-AU" altLang="en-US" dirty="0" smtClean="0">
                <a:ea typeface="ＭＳ Ｐゴシック" pitchFamily="-84" charset="-128"/>
              </a:rPr>
              <a:t>“</a:t>
            </a:r>
            <a:r>
              <a:rPr lang="en-AU" dirty="0" smtClean="0">
                <a:ea typeface="ＭＳ Ｐゴシック" pitchFamily="-84" charset="-128"/>
              </a:rPr>
              <a:t>I don</a:t>
            </a:r>
            <a:r>
              <a:rPr lang="en-AU" altLang="en-US" dirty="0" smtClean="0">
                <a:ea typeface="ＭＳ Ｐゴシック" pitchFamily="-84" charset="-128"/>
              </a:rPr>
              <a:t>’</a:t>
            </a:r>
            <a:r>
              <a:rPr lang="en-AU" dirty="0" smtClean="0">
                <a:ea typeface="ＭＳ Ｐゴシック" pitchFamily="-84" charset="-128"/>
              </a:rPr>
              <a:t>t know</a:t>
            </a:r>
            <a:r>
              <a:rPr lang="en-AU" altLang="en-US" dirty="0" smtClean="0">
                <a:ea typeface="ＭＳ Ｐゴシック" pitchFamily="-84" charset="-128"/>
              </a:rPr>
              <a:t>”</a:t>
            </a:r>
            <a:r>
              <a:rPr lang="en-AU" dirty="0" smtClean="0">
                <a:ea typeface="ＭＳ Ｐゴシック" pitchFamily="-84" charset="-128"/>
              </a:rPr>
              <a:t> as excuses in the event of prosecution. </a:t>
            </a:r>
            <a:endParaRPr lang="en-US" dirty="0" smtClean="0">
              <a:ea typeface="ＭＳ Ｐゴシック" pitchFamily="-84" charset="-128"/>
            </a:endParaRPr>
          </a:p>
          <a:p>
            <a:pPr marL="0" indent="0">
              <a:buFontTx/>
              <a:buNone/>
              <a:defRPr/>
            </a:pPr>
            <a:r>
              <a:rPr lang="en-AU" dirty="0" smtClean="0">
                <a:ea typeface="ＭＳ Ｐゴシック" pitchFamily="-84" charset="-128"/>
              </a:rPr>
              <a:t> Business managers and supervisors should have detailed OHS/WHS plans in place to ensure they have implemented sufficient requirements to cover their duty of care in the workplace.</a:t>
            </a:r>
            <a:r>
              <a:rPr lang="en-US" dirty="0" smtClean="0">
                <a:ea typeface="ＭＳ Ｐゴシック" pitchFamily="-84" charset="-128"/>
              </a:rPr>
              <a:t> </a:t>
            </a:r>
          </a:p>
        </p:txBody>
      </p:sp>
      <p:sp>
        <p:nvSpPr>
          <p:cNvPr id="7" name="Rectangle 6"/>
          <p:cNvSpPr>
            <a:spLocks noChangeArrowheads="1"/>
          </p:cNvSpPr>
          <p:nvPr/>
        </p:nvSpPr>
        <p:spPr bwMode="auto">
          <a:xfrm>
            <a:off x="1541463" y="1868488"/>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Applying compliance documentation involves meeting the requirements and following the instructions contained in the documents.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1.2.7 APPLYING COMPLIANCE DOCUMENTATION</a:t>
            </a:r>
            <a:endParaRPr lang="en-US" dirty="0">
              <a:ea typeface="+mj-ea"/>
            </a:endParaRPr>
          </a:p>
        </p:txBody>
      </p:sp>
      <p:sp>
        <p:nvSpPr>
          <p:cNvPr id="3" name="Content Placeholder 2"/>
          <p:cNvSpPr>
            <a:spLocks noGrp="1"/>
          </p:cNvSpPr>
          <p:nvPr>
            <p:ph idx="1"/>
          </p:nvPr>
        </p:nvSpPr>
        <p:spPr>
          <a:xfrm>
            <a:off x="5445125" y="2209800"/>
            <a:ext cx="3241675" cy="2697163"/>
          </a:xfrm>
        </p:spPr>
        <p:txBody>
          <a:bodyPr>
            <a:spAutoFit/>
          </a:bodyPr>
          <a:lstStyle/>
          <a:p>
            <a:pPr marL="0" indent="0">
              <a:buFontTx/>
              <a:buNone/>
              <a:defRPr/>
            </a:pPr>
            <a:r>
              <a:rPr lang="en-AU" dirty="0" smtClean="0">
                <a:ea typeface="ＭＳ Ｐゴシック" pitchFamily="-84" charset="-128"/>
              </a:rPr>
              <a:t>Organisational and site requirements for risk management must be applied in every situation. </a:t>
            </a:r>
            <a:endParaRPr lang="en-US" dirty="0" smtClean="0">
              <a:ea typeface="ＭＳ Ｐゴシック" pitchFamily="-84" charset="-128"/>
            </a:endParaRPr>
          </a:p>
          <a:p>
            <a:pPr marL="0" indent="0">
              <a:buFontTx/>
              <a:buNone/>
              <a:defRPr/>
            </a:pPr>
            <a:r>
              <a:rPr lang="en-AU" dirty="0" smtClean="0">
                <a:ea typeface="ＭＳ Ｐゴシック" pitchFamily="-84" charset="-128"/>
              </a:rPr>
              <a:t> These requirements should be detailed in the management plans for each site and should encompass the legal responsibilities of all individuals and parties on the site. </a:t>
            </a:r>
            <a:endParaRPr lang="en-US" dirty="0" smtClean="0">
              <a:ea typeface="ＭＳ Ｐゴシック" pitchFamily="-84" charset="-128"/>
            </a:endParaRPr>
          </a:p>
        </p:txBody>
      </p:sp>
      <p:pic>
        <p:nvPicPr>
          <p:cNvPr id="4" name="Picture 3" descr="risk management red white flat 9131873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209800"/>
            <a:ext cx="3652837"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1.2.7 APPLYING COMPLIANCE DOCUMENTATION</a:t>
            </a:r>
            <a:endParaRPr lang="en-US" dirty="0">
              <a:ea typeface="+mj-ea"/>
            </a:endParaRPr>
          </a:p>
        </p:txBody>
      </p:sp>
      <p:sp>
        <p:nvSpPr>
          <p:cNvPr id="3" name="Content Placeholder 2"/>
          <p:cNvSpPr>
            <a:spLocks noGrp="1"/>
          </p:cNvSpPr>
          <p:nvPr>
            <p:ph idx="1"/>
          </p:nvPr>
        </p:nvSpPr>
        <p:spPr>
          <a:xfrm>
            <a:off x="1541463" y="1909763"/>
            <a:ext cx="7145337" cy="685800"/>
          </a:xfrm>
        </p:spPr>
        <p:txBody>
          <a:bodyPr>
            <a:spAutoFit/>
          </a:bodyPr>
          <a:lstStyle/>
          <a:p>
            <a:pPr marL="0" indent="0">
              <a:buFontTx/>
              <a:buNone/>
              <a:defRPr/>
            </a:pPr>
            <a:r>
              <a:rPr lang="en-AU" dirty="0" smtClean="0">
                <a:ea typeface="ＭＳ Ｐゴシック" pitchFamily="-84" charset="-128"/>
              </a:rPr>
              <a:t>Risk management planning should also include how a risk or hazard could impact the business in terms of the following:</a:t>
            </a:r>
            <a:r>
              <a:rPr lang="en-US" dirty="0" smtClean="0">
                <a:ea typeface="ＭＳ Ｐゴシック" pitchFamily="-84" charset="-128"/>
              </a:rPr>
              <a:t> </a:t>
            </a:r>
          </a:p>
        </p:txBody>
      </p:sp>
      <p:graphicFrame>
        <p:nvGraphicFramePr>
          <p:cNvPr id="5" name="Table 4"/>
          <p:cNvGraphicFramePr>
            <a:graphicFrameLocks noGrp="1"/>
          </p:cNvGraphicFramePr>
          <p:nvPr/>
        </p:nvGraphicFramePr>
        <p:xfrm>
          <a:off x="1541463" y="2998788"/>
          <a:ext cx="7145337" cy="2184400"/>
        </p:xfrm>
        <a:graphic>
          <a:graphicData uri="http://schemas.openxmlformats.org/drawingml/2006/table">
            <a:tbl>
              <a:tblPr firstRow="1" bandRow="1">
                <a:tableStyleId>{5C22544A-7EE6-4342-B048-85BDC9FD1C3A}</a:tableStyleId>
              </a:tblPr>
              <a:tblGrid>
                <a:gridCol w="1833553"/>
                <a:gridCol w="5311784"/>
              </a:tblGrid>
              <a:tr h="507631">
                <a:tc gridSpan="2">
                  <a:txBody>
                    <a:bodyPr/>
                    <a:lstStyle/>
                    <a:p>
                      <a:pPr algn="ctr">
                        <a:spcBef>
                          <a:spcPts val="300"/>
                        </a:spcBef>
                        <a:spcAft>
                          <a:spcPts val="300"/>
                        </a:spcAft>
                      </a:pPr>
                      <a:r>
                        <a:rPr lang="en-AU" sz="1600" b="1" dirty="0">
                          <a:solidFill>
                            <a:srgbClr val="FFFFFF"/>
                          </a:solidFill>
                          <a:effectLst/>
                          <a:latin typeface="+mn-lt"/>
                          <a:ea typeface="MS Mincho"/>
                          <a:cs typeface="Times New Roman"/>
                        </a:rPr>
                        <a:t>Impacts on the business may include: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819364">
                <a:tc>
                  <a:txBody>
                    <a:bodyPr/>
                    <a:lstStyle/>
                    <a:p>
                      <a:pPr>
                        <a:spcBef>
                          <a:spcPts val="300"/>
                        </a:spcBef>
                        <a:spcAft>
                          <a:spcPts val="300"/>
                        </a:spcAft>
                      </a:pPr>
                      <a:r>
                        <a:rPr lang="en-AU" sz="1600" b="1" dirty="0">
                          <a:effectLst/>
                          <a:latin typeface="+mn-lt"/>
                          <a:ea typeface="MS Mincho"/>
                          <a:cs typeface="Times New Roman"/>
                        </a:rPr>
                        <a:t>Financial Obligations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600" dirty="0">
                          <a:effectLst/>
                          <a:latin typeface="+mn-lt"/>
                          <a:ea typeface="MS Mincho"/>
                          <a:cs typeface="Times New Roman"/>
                        </a:rPr>
                        <a:t>For example, the cost of safety, cost of rehabilitation, workers compensation, fines, fees or charges.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857405">
                <a:tc>
                  <a:txBody>
                    <a:bodyPr/>
                    <a:lstStyle/>
                    <a:p>
                      <a:pPr>
                        <a:spcBef>
                          <a:spcPts val="300"/>
                        </a:spcBef>
                        <a:spcAft>
                          <a:spcPts val="300"/>
                        </a:spcAft>
                      </a:pPr>
                      <a:r>
                        <a:rPr lang="en-AU" sz="1600" b="1" dirty="0">
                          <a:effectLst/>
                          <a:latin typeface="+mn-lt"/>
                          <a:ea typeface="MS Mincho"/>
                          <a:cs typeface="Times New Roman"/>
                        </a:rPr>
                        <a:t>Compliance Requirements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The legislation, specifications, standards and codes of practice that need to be met.</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1.2.7 APPLYING COMPLIANCE DOCUMENTATION</a:t>
            </a:r>
            <a:endParaRPr lang="en-US" dirty="0">
              <a:ea typeface="+mj-ea"/>
            </a:endParaRPr>
          </a:p>
        </p:txBody>
      </p:sp>
      <p:sp>
        <p:nvSpPr>
          <p:cNvPr id="3" name="Content Placeholder 2"/>
          <p:cNvSpPr>
            <a:spLocks noGrp="1"/>
          </p:cNvSpPr>
          <p:nvPr>
            <p:ph idx="1"/>
          </p:nvPr>
        </p:nvSpPr>
        <p:spPr>
          <a:xfrm>
            <a:off x="1541463" y="5583238"/>
            <a:ext cx="7145337" cy="685800"/>
          </a:xfrm>
        </p:spPr>
        <p:txBody>
          <a:bodyPr>
            <a:spAutoFit/>
          </a:bodyPr>
          <a:lstStyle/>
          <a:p>
            <a:pPr marL="0" indent="0">
              <a:buFontTx/>
              <a:buNone/>
              <a:defRPr/>
            </a:pPr>
            <a:r>
              <a:rPr lang="en-AU" dirty="0" smtClean="0">
                <a:ea typeface="ＭＳ Ｐゴシック" pitchFamily="-84" charset="-128"/>
              </a:rPr>
              <a:t>A wider interpretation of risk will make it easier to apply the safe work instructions, directions or methods.</a:t>
            </a:r>
            <a:endParaRPr lang="en-US" dirty="0" smtClean="0">
              <a:ea typeface="ＭＳ Ｐゴシック" pitchFamily="-84" charset="-128"/>
            </a:endParaRPr>
          </a:p>
        </p:txBody>
      </p:sp>
      <p:graphicFrame>
        <p:nvGraphicFramePr>
          <p:cNvPr id="5" name="Table 4"/>
          <p:cNvGraphicFramePr>
            <a:graphicFrameLocks noGrp="1"/>
          </p:cNvGraphicFramePr>
          <p:nvPr/>
        </p:nvGraphicFramePr>
        <p:xfrm>
          <a:off x="1541463" y="1687513"/>
          <a:ext cx="7145337" cy="3700462"/>
        </p:xfrm>
        <a:graphic>
          <a:graphicData uri="http://schemas.openxmlformats.org/drawingml/2006/table">
            <a:tbl>
              <a:tblPr/>
              <a:tblGrid>
                <a:gridCol w="1833562"/>
                <a:gridCol w="5311775"/>
              </a:tblGrid>
              <a:tr h="441325">
                <a:tc gridSpan="2">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FFFFFF"/>
                          </a:solidFill>
                          <a:effectLst/>
                          <a:latin typeface="+mn-lt"/>
                          <a:ea typeface="MS Mincho" pitchFamily="49" charset="-128"/>
                        </a:rPr>
                        <a:t>Impacts on the business may include:</a:t>
                      </a:r>
                      <a:endParaRPr kumimoji="0" lang="en-US" sz="1600" b="1" i="0" u="none" strike="noStrike" cap="none" normalizeH="0" baseline="0" dirty="0" smtClean="0">
                        <a:ln>
                          <a:noFill/>
                        </a:ln>
                        <a:solidFill>
                          <a:srgbClr val="FFFFFF"/>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hMerge="1">
                  <a:txBody>
                    <a:bodyPr/>
                    <a:lstStyle/>
                    <a:p>
                      <a:endParaRPr lang="en-AU"/>
                    </a:p>
                  </a:txBody>
                  <a:tcPr/>
                </a:tc>
              </a:tr>
              <a:tr h="979488">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Personal Risks</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smtClean="0">
                          <a:ln>
                            <a:noFill/>
                          </a:ln>
                          <a:solidFill>
                            <a:srgbClr val="000000"/>
                          </a:solidFill>
                          <a:effectLst/>
                          <a:latin typeface="+mn-lt"/>
                          <a:ea typeface="MS Mincho" pitchFamily="49" charset="-128"/>
                        </a:rPr>
                        <a:t>This could include the reputation of the business or the people involved, the risk to the people in the organisation or the hazards caused by people.</a:t>
                      </a:r>
                      <a:endParaRPr kumimoji="0" lang="en-US" sz="1600" b="0" i="0" u="none" strike="noStrike" cap="none" normalizeH="0" baseline="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79649">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Equipment Risks</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mn-lt"/>
                          <a:ea typeface="MS Mincho" pitchFamily="49" charset="-128"/>
                        </a:rPr>
                        <a:t>Risks posed by the use of equipment during the completion of tasks or the risk/hazard that associated substances may cause. Site-specific policies and procedures will outline the risks, hazards and risk control measures associated with the equipment. During your initial site induction you will be introduced to the types of equipment found on the site and given full details of potential hazards and how any risks are controlled.</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1.2.8 WIDER INTERPRETATION OF RISK</a:t>
            </a:r>
            <a:endParaRPr lang="en-US" dirty="0">
              <a:ea typeface="+mj-ea"/>
            </a:endParaRPr>
          </a:p>
        </p:txBody>
      </p:sp>
      <p:sp>
        <p:nvSpPr>
          <p:cNvPr id="3" name="Content Placeholder 2"/>
          <p:cNvSpPr>
            <a:spLocks noGrp="1"/>
          </p:cNvSpPr>
          <p:nvPr>
            <p:ph idx="1"/>
          </p:nvPr>
        </p:nvSpPr>
        <p:spPr>
          <a:xfrm>
            <a:off x="1541463" y="1692275"/>
            <a:ext cx="7145337" cy="1608138"/>
          </a:xfrm>
        </p:spPr>
        <p:txBody>
          <a:bodyPr>
            <a:spAutoFit/>
          </a:bodyPr>
          <a:lstStyle/>
          <a:p>
            <a:pPr marL="0" indent="0">
              <a:buFontTx/>
              <a:buNone/>
              <a:defRPr/>
            </a:pPr>
            <a:r>
              <a:rPr lang="en-AU" dirty="0" smtClean="0">
                <a:ea typeface="ＭＳ Ｐゴシック" pitchFamily="-84" charset="-128"/>
              </a:rPr>
              <a:t>Risk should not simply be limited to OHS/WHS aspects. Risk management must include contingency planning for the workplace and for business operations. It is particularly valuable to have a </a:t>
            </a:r>
            <a:r>
              <a:rPr lang="en-AU" altLang="en-US" dirty="0" smtClean="0">
                <a:ea typeface="ＭＳ Ｐゴシック" pitchFamily="-84" charset="-128"/>
              </a:rPr>
              <a:t>‘</a:t>
            </a:r>
            <a:r>
              <a:rPr lang="en-AU" dirty="0" smtClean="0">
                <a:ea typeface="ＭＳ Ｐゴシック" pitchFamily="-84" charset="-128"/>
              </a:rPr>
              <a:t>what if</a:t>
            </a:r>
            <a:r>
              <a:rPr lang="en-AU" altLang="en-US" dirty="0" smtClean="0">
                <a:ea typeface="ＭＳ Ｐゴシック" pitchFamily="-84" charset="-128"/>
              </a:rPr>
              <a:t>’</a:t>
            </a:r>
            <a:r>
              <a:rPr lang="en-AU" dirty="0" smtClean="0">
                <a:ea typeface="ＭＳ Ｐゴシック" pitchFamily="-84" charset="-128"/>
              </a:rPr>
              <a:t> system in place when determining risk. Contingency plans can then be made to manage the answers to the </a:t>
            </a:r>
            <a:r>
              <a:rPr lang="en-AU" altLang="en-US" dirty="0" smtClean="0">
                <a:ea typeface="ＭＳ Ｐゴシック" pitchFamily="-84" charset="-128"/>
              </a:rPr>
              <a:t>‘</a:t>
            </a:r>
            <a:r>
              <a:rPr lang="en-AU" dirty="0" smtClean="0">
                <a:ea typeface="ＭＳ Ｐゴシック" pitchFamily="-84" charset="-128"/>
              </a:rPr>
              <a:t>what if</a:t>
            </a:r>
            <a:r>
              <a:rPr lang="en-AU" altLang="en-US" dirty="0" smtClean="0">
                <a:ea typeface="ＭＳ Ｐゴシック" pitchFamily="-84" charset="-128"/>
              </a:rPr>
              <a:t>’</a:t>
            </a:r>
            <a:r>
              <a:rPr lang="en-AU" dirty="0" smtClean="0">
                <a:ea typeface="ＭＳ Ｐゴシック" pitchFamily="-84" charset="-128"/>
              </a:rPr>
              <a:t> question.</a:t>
            </a:r>
            <a:endParaRPr lang="en-US" dirty="0" smtClean="0">
              <a:ea typeface="ＭＳ Ｐゴシック" pitchFamily="-84" charset="-128"/>
            </a:endParaRPr>
          </a:p>
        </p:txBody>
      </p:sp>
      <p:pic>
        <p:nvPicPr>
          <p:cNvPr id="4" name="Picture 3" descr="risk sign exclamation10088013_x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65538" y="3402013"/>
            <a:ext cx="2873375"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 PROVIDE INFORMATION ON COMPLIANCE AND RISK MANAGEMENT</a:t>
            </a:r>
            <a:endParaRPr lang="en-US" dirty="0">
              <a:ea typeface="+mj-ea"/>
            </a:endParaRPr>
          </a:p>
        </p:txBody>
      </p:sp>
      <p:sp>
        <p:nvSpPr>
          <p:cNvPr id="3" name="Content Placeholder 2"/>
          <p:cNvSpPr>
            <a:spLocks noGrp="1"/>
          </p:cNvSpPr>
          <p:nvPr>
            <p:ph idx="1"/>
          </p:nvPr>
        </p:nvSpPr>
        <p:spPr>
          <a:xfrm>
            <a:off x="1541463" y="1692275"/>
            <a:ext cx="7145337" cy="992188"/>
          </a:xfrm>
        </p:spPr>
        <p:txBody>
          <a:bodyPr>
            <a:spAutoFit/>
          </a:bodyPr>
          <a:lstStyle/>
          <a:p>
            <a:pPr marL="0" indent="0">
              <a:buFontTx/>
              <a:buNone/>
              <a:defRPr/>
            </a:pPr>
            <a:r>
              <a:rPr lang="en-AU" dirty="0" smtClean="0">
                <a:ea typeface="ＭＳ Ｐゴシック" pitchFamily="-84" charset="-128"/>
              </a:rPr>
              <a:t>As a supervisor it is your task to explain the relevant compliance documentation to your work team and to provide information on the organisation</a:t>
            </a:r>
            <a:r>
              <a:rPr lang="en-AU" altLang="en-US" dirty="0" smtClean="0">
                <a:ea typeface="ＭＳ Ｐゴシック" pitchFamily="-84" charset="-128"/>
              </a:rPr>
              <a:t>’</a:t>
            </a:r>
            <a:r>
              <a:rPr lang="en-AU" dirty="0" smtClean="0">
                <a:ea typeface="ＭＳ Ｐゴシック" pitchFamily="-84" charset="-128"/>
              </a:rPr>
              <a:t>s risk management policies, procedures and programs.</a:t>
            </a:r>
            <a:endParaRPr lang="en-US" dirty="0" smtClean="0">
              <a:ea typeface="ＭＳ Ｐゴシック" pitchFamily="-84" charset="-128"/>
            </a:endParaRPr>
          </a:p>
        </p:txBody>
      </p:sp>
      <p:pic>
        <p:nvPicPr>
          <p:cNvPr id="5" name="Picture 4" descr="Supervisor workers in hi vis talkin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63963" y="2876550"/>
            <a:ext cx="3255962" cy="343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EXPLAINING COMPLIANCE DOCUMENTATION</a:t>
            </a:r>
            <a:endParaRPr lang="en-US" dirty="0">
              <a:ea typeface="+mj-ea"/>
            </a:endParaRPr>
          </a:p>
        </p:txBody>
      </p:sp>
      <p:sp>
        <p:nvSpPr>
          <p:cNvPr id="3" name="Content Placeholder 2"/>
          <p:cNvSpPr>
            <a:spLocks noGrp="1"/>
          </p:cNvSpPr>
          <p:nvPr>
            <p:ph idx="1"/>
          </p:nvPr>
        </p:nvSpPr>
        <p:spPr>
          <a:xfrm>
            <a:off x="4152900" y="1795463"/>
            <a:ext cx="4533900" cy="2840037"/>
          </a:xfrm>
        </p:spPr>
        <p:txBody>
          <a:bodyPr>
            <a:spAutoFit/>
          </a:bodyPr>
          <a:lstStyle/>
          <a:p>
            <a:pPr marL="0" indent="0">
              <a:buFontTx/>
              <a:buNone/>
              <a:defRPr/>
            </a:pPr>
            <a:r>
              <a:rPr lang="en-AU" dirty="0" smtClean="0">
                <a:ea typeface="ＭＳ Ｐゴシック" pitchFamily="-84" charset="-128"/>
              </a:rPr>
              <a:t>When explaining the requirements of compliance documentation to your team, accuracy is essential. </a:t>
            </a:r>
            <a:endParaRPr lang="en-US" dirty="0" smtClean="0">
              <a:ea typeface="ＭＳ Ｐゴシック" pitchFamily="-84" charset="-128"/>
            </a:endParaRPr>
          </a:p>
          <a:p>
            <a:pPr marL="0" indent="0">
              <a:buFontTx/>
              <a:buNone/>
              <a:defRPr/>
            </a:pPr>
            <a:r>
              <a:rPr lang="en-AU" dirty="0" smtClean="0">
                <a:ea typeface="ＭＳ Ｐゴシック" pitchFamily="-84" charset="-128"/>
              </a:rPr>
              <a:t> You must give detailed and concise information to ensure the team is able to complete all tasks in accordance with site, organisational and legal requirements.</a:t>
            </a:r>
            <a:endParaRPr lang="en-US" dirty="0" smtClean="0">
              <a:ea typeface="ＭＳ Ｐゴシック" pitchFamily="-84" charset="-128"/>
            </a:endParaRPr>
          </a:p>
          <a:p>
            <a:pPr marL="0" indent="0">
              <a:buFontTx/>
              <a:buNone/>
              <a:defRPr/>
            </a:pPr>
            <a:r>
              <a:rPr lang="en-AU" dirty="0" smtClean="0">
                <a:ea typeface="ＭＳ Ｐゴシック" pitchFamily="-84" charset="-128"/>
              </a:rPr>
              <a:t> When giving information, you need to plan what you want to say before you start. </a:t>
            </a:r>
            <a:endParaRPr lang="en-US" dirty="0" smtClean="0">
              <a:ea typeface="ＭＳ Ｐゴシック" pitchFamily="-84" charset="-128"/>
            </a:endParaRPr>
          </a:p>
        </p:txBody>
      </p:sp>
      <p:pic>
        <p:nvPicPr>
          <p:cNvPr id="4" name="Picture 3" descr="supervisor worker consult files documents plans risk 11382463_l.jpg"/>
          <p:cNvPicPr>
            <a:picLocks noChangeAspect="1"/>
          </p:cNvPicPr>
          <p:nvPr/>
        </p:nvPicPr>
        <p:blipFill>
          <a:blip r:embed="rId2">
            <a:extLst>
              <a:ext uri="{28A0092B-C50C-407E-A947-70E740481C1C}">
                <a14:useLocalDpi xmlns:a14="http://schemas.microsoft.com/office/drawing/2010/main" val="0"/>
              </a:ext>
            </a:extLst>
          </a:blip>
          <a:srcRect t="14108"/>
          <a:stretch>
            <a:fillRect/>
          </a:stretch>
        </p:blipFill>
        <p:spPr bwMode="auto">
          <a:xfrm>
            <a:off x="1541463" y="1795463"/>
            <a:ext cx="2438400" cy="314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5184775"/>
            <a:ext cx="7145337" cy="830263"/>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This allows you to ensure you will give the right information and communicate it in an effective way, so that everyone can understand you. Any supporting documentation should be prepared before time.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EXPLAINING COMPLIANCE DOCUMENTATION</a:t>
            </a:r>
            <a:endParaRPr lang="en-US" dirty="0">
              <a:ea typeface="+mj-ea"/>
            </a:endParaRPr>
          </a:p>
        </p:txBody>
      </p:sp>
      <p:sp>
        <p:nvSpPr>
          <p:cNvPr id="3" name="Content Placeholder 2"/>
          <p:cNvSpPr>
            <a:spLocks noGrp="1"/>
          </p:cNvSpPr>
          <p:nvPr>
            <p:ph idx="1"/>
          </p:nvPr>
        </p:nvSpPr>
        <p:spPr>
          <a:xfrm>
            <a:off x="1541463" y="1838325"/>
            <a:ext cx="7145337" cy="377825"/>
          </a:xfrm>
        </p:spPr>
        <p:txBody>
          <a:bodyPr>
            <a:spAutoFit/>
          </a:bodyPr>
          <a:lstStyle/>
          <a:p>
            <a:pPr marL="0" indent="0">
              <a:buFontTx/>
              <a:buNone/>
              <a:defRPr/>
            </a:pPr>
            <a:r>
              <a:rPr lang="en-AU" dirty="0" smtClean="0">
                <a:ea typeface="ＭＳ Ｐゴシック" pitchFamily="-84" charset="-128"/>
              </a:rPr>
              <a:t>At all times you should remember:</a:t>
            </a:r>
            <a:endParaRPr lang="en-US" dirty="0" smtClean="0">
              <a:ea typeface="ＭＳ Ｐゴシック" pitchFamily="-84" charset="-12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330450"/>
            <a:ext cx="6067425" cy="345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EXPLAINING COMPLIANCE DOCUMENTATION</a:t>
            </a:r>
            <a:endParaRPr lang="en-US" dirty="0">
              <a:ea typeface="+mj-ea"/>
            </a:endParaRPr>
          </a:p>
        </p:txBody>
      </p:sp>
      <p:sp>
        <p:nvSpPr>
          <p:cNvPr id="3" name="Content Placeholder 2"/>
          <p:cNvSpPr>
            <a:spLocks noGrp="1"/>
          </p:cNvSpPr>
          <p:nvPr>
            <p:ph idx="1"/>
          </p:nvPr>
        </p:nvSpPr>
        <p:spPr>
          <a:xfrm>
            <a:off x="4987925" y="2049463"/>
            <a:ext cx="3698875" cy="3292475"/>
          </a:xfrm>
        </p:spPr>
        <p:txBody>
          <a:bodyPr>
            <a:spAutoFit/>
          </a:bodyPr>
          <a:lstStyle/>
          <a:p>
            <a:pPr marL="0" indent="0">
              <a:buFontTx/>
              <a:buNone/>
              <a:defRPr/>
            </a:pPr>
            <a:r>
              <a:rPr lang="en-AU" dirty="0" smtClean="0">
                <a:ea typeface="ＭＳ Ｐゴシック" pitchFamily="-84" charset="-128"/>
              </a:rPr>
              <a:t>Commonly information on worksites is presented in: </a:t>
            </a:r>
            <a:endParaRPr lang="en-US" dirty="0" smtClean="0">
              <a:ea typeface="ＭＳ Ｐゴシック" pitchFamily="-84" charset="-128"/>
            </a:endParaRPr>
          </a:p>
          <a:p>
            <a:pPr marL="0" indent="0">
              <a:defRPr/>
            </a:pPr>
            <a:r>
              <a:rPr lang="en-AU" dirty="0" smtClean="0">
                <a:ea typeface="ＭＳ Ｐゴシック" pitchFamily="-84" charset="-128"/>
              </a:rPr>
              <a:t>  Inductions and induction booklets. </a:t>
            </a:r>
            <a:endParaRPr lang="en-US" dirty="0" smtClean="0">
              <a:ea typeface="ＭＳ Ｐゴシック" pitchFamily="-84" charset="-128"/>
            </a:endParaRPr>
          </a:p>
          <a:p>
            <a:pPr marL="0" indent="0">
              <a:defRPr/>
            </a:pPr>
            <a:r>
              <a:rPr lang="en-AU" dirty="0" smtClean="0">
                <a:ea typeface="ＭＳ Ｐゴシック" pitchFamily="-84" charset="-128"/>
              </a:rPr>
              <a:t>  Reports. </a:t>
            </a:r>
            <a:endParaRPr lang="en-US" dirty="0" smtClean="0">
              <a:ea typeface="ＭＳ Ｐゴシック" pitchFamily="-84" charset="-128"/>
            </a:endParaRPr>
          </a:p>
          <a:p>
            <a:pPr marL="0" indent="0">
              <a:defRPr/>
            </a:pPr>
            <a:r>
              <a:rPr lang="en-AU" dirty="0" smtClean="0">
                <a:ea typeface="ＭＳ Ｐゴシック" pitchFamily="-84" charset="-128"/>
              </a:rPr>
              <a:t>  Documentation such as policies and </a:t>
            </a:r>
            <a:br>
              <a:rPr lang="en-AU" dirty="0" smtClean="0">
                <a:ea typeface="ＭＳ Ｐゴシック" pitchFamily="-84" charset="-128"/>
              </a:rPr>
            </a:br>
            <a:r>
              <a:rPr lang="en-AU" dirty="0" smtClean="0">
                <a:ea typeface="ＭＳ Ｐゴシック" pitchFamily="-84" charset="-128"/>
              </a:rPr>
              <a:t>    procedures. </a:t>
            </a:r>
            <a:endParaRPr lang="en-US" dirty="0" smtClean="0">
              <a:ea typeface="ＭＳ Ｐゴシック" pitchFamily="-84" charset="-128"/>
            </a:endParaRPr>
          </a:p>
          <a:p>
            <a:pPr marL="0" indent="0">
              <a:defRPr/>
            </a:pPr>
            <a:r>
              <a:rPr lang="en-AU" dirty="0" smtClean="0">
                <a:ea typeface="ＭＳ Ｐゴシック" pitchFamily="-84" charset="-128"/>
              </a:rPr>
              <a:t>  Toolbox meetings. </a:t>
            </a:r>
            <a:endParaRPr lang="en-US" dirty="0" smtClean="0">
              <a:ea typeface="ＭＳ Ｐゴシック" pitchFamily="-84" charset="-128"/>
            </a:endParaRPr>
          </a:p>
          <a:p>
            <a:pPr marL="0" indent="0">
              <a:defRPr/>
            </a:pPr>
            <a:r>
              <a:rPr lang="en-AU" dirty="0" smtClean="0">
                <a:ea typeface="ＭＳ Ｐゴシック" pitchFamily="-84" charset="-128"/>
              </a:rPr>
              <a:t>  Pre-start meetings.</a:t>
            </a:r>
            <a:endParaRPr lang="en-US" dirty="0" smtClean="0">
              <a:ea typeface="ＭＳ Ｐゴシック" pitchFamily="-84" charset="-128"/>
            </a:endParaRPr>
          </a:p>
        </p:txBody>
      </p:sp>
      <p:pic>
        <p:nvPicPr>
          <p:cNvPr id="4" name="Picture 3" descr="Site induction meeting.JPG"/>
          <p:cNvPicPr>
            <a:picLocks noChangeAspect="1"/>
          </p:cNvPicPr>
          <p:nvPr/>
        </p:nvPicPr>
        <p:blipFill>
          <a:blip r:embed="rId2">
            <a:extLst>
              <a:ext uri="{28A0092B-C50C-407E-A947-70E740481C1C}">
                <a14:useLocalDpi xmlns:a14="http://schemas.microsoft.com/office/drawing/2010/main" val="0"/>
              </a:ext>
            </a:extLst>
          </a:blip>
          <a:srcRect l="9074" r="8598"/>
          <a:stretch>
            <a:fillRect/>
          </a:stretch>
        </p:blipFill>
        <p:spPr bwMode="auto">
          <a:xfrm>
            <a:off x="1541463" y="2049463"/>
            <a:ext cx="3336925" cy="304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1.3.1 EXPLAINING COMPLIANCE DOCUMENTATION</a:t>
            </a:r>
            <a:endParaRPr lang="en-US" dirty="0">
              <a:ea typeface="+mj-ea"/>
            </a:endParaRPr>
          </a:p>
        </p:txBody>
      </p:sp>
      <p:sp>
        <p:nvSpPr>
          <p:cNvPr id="3" name="Content Placeholder 2"/>
          <p:cNvSpPr>
            <a:spLocks noGrp="1"/>
          </p:cNvSpPr>
          <p:nvPr>
            <p:ph idx="1"/>
          </p:nvPr>
        </p:nvSpPr>
        <p:spPr>
          <a:xfrm>
            <a:off x="1541463" y="2840038"/>
            <a:ext cx="4041775" cy="2840037"/>
          </a:xfrm>
        </p:spPr>
        <p:txBody>
          <a:bodyPr>
            <a:spAutoFit/>
          </a:bodyPr>
          <a:lstStyle/>
          <a:p>
            <a:pPr marL="682625">
              <a:defRPr/>
            </a:pPr>
            <a:r>
              <a:rPr lang="en-AU" dirty="0" smtClean="0">
                <a:ea typeface="ＭＳ Ｐゴシック" pitchFamily="-84" charset="-128"/>
              </a:rPr>
              <a:t>Minutes of meetings. </a:t>
            </a:r>
            <a:endParaRPr lang="en-US" dirty="0" smtClean="0">
              <a:ea typeface="ＭＳ Ｐゴシック" pitchFamily="-84" charset="-128"/>
            </a:endParaRPr>
          </a:p>
          <a:p>
            <a:pPr marL="682625">
              <a:defRPr/>
            </a:pPr>
            <a:r>
              <a:rPr lang="en-AU" dirty="0" smtClean="0">
                <a:ea typeface="ＭＳ Ｐゴシック" pitchFamily="-84" charset="-128"/>
              </a:rPr>
              <a:t>Copies of documents and reports. </a:t>
            </a:r>
            <a:endParaRPr lang="en-US" dirty="0" smtClean="0">
              <a:ea typeface="ＭＳ Ｐゴシック" pitchFamily="-84" charset="-128"/>
            </a:endParaRPr>
          </a:p>
          <a:p>
            <a:pPr marL="682625">
              <a:defRPr/>
            </a:pPr>
            <a:r>
              <a:rPr lang="en-AU" dirty="0" smtClean="0">
                <a:ea typeface="ＭＳ Ｐゴシック" pitchFamily="-84" charset="-128"/>
              </a:rPr>
              <a:t>Attendance records and agendas from toolbox or pre-start meetings. </a:t>
            </a:r>
            <a:endParaRPr lang="en-US" dirty="0" smtClean="0">
              <a:ea typeface="ＭＳ Ｐゴシック" pitchFamily="-84" charset="-128"/>
            </a:endParaRPr>
          </a:p>
          <a:p>
            <a:pPr marL="682625">
              <a:defRPr/>
            </a:pPr>
            <a:r>
              <a:rPr lang="en-AU" dirty="0" smtClean="0">
                <a:ea typeface="ＭＳ Ｐゴシック" pitchFamily="-84" charset="-128"/>
              </a:rPr>
              <a:t>Audio files and recording of the meetings. </a:t>
            </a:r>
            <a:endParaRPr lang="en-US" dirty="0" smtClean="0">
              <a:ea typeface="ＭＳ Ｐゴシック" pitchFamily="-84" charset="-128"/>
            </a:endParaRPr>
          </a:p>
          <a:p>
            <a:pPr marL="682625">
              <a:defRPr/>
            </a:pPr>
            <a:r>
              <a:rPr lang="en-AU" dirty="0" smtClean="0">
                <a:ea typeface="ＭＳ Ｐゴシック" pitchFamily="-84" charset="-128"/>
              </a:rPr>
              <a:t>Other methods acceptable on site.</a:t>
            </a:r>
            <a:r>
              <a:rPr lang="en-US" dirty="0" smtClean="0">
                <a:ea typeface="ＭＳ Ｐゴシック" pitchFamily="-84" charset="-128"/>
              </a:rPr>
              <a:t> </a:t>
            </a:r>
          </a:p>
        </p:txBody>
      </p:sp>
      <p:pic>
        <p:nvPicPr>
          <p:cNvPr id="5" name="Picture 4" descr="worker clipboard write ppe hard hat mining 157620445 cropp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57913" y="2532063"/>
            <a:ext cx="2887662" cy="365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917700"/>
            <a:ext cx="7145337" cy="830263"/>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All information that is presented on the site will need to be documented, so you can show the information has been delivered to meet the legal obligations. This documentation could come from: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1541463" y="1982788"/>
            <a:ext cx="4041775" cy="3324225"/>
          </a:xfrm>
        </p:spPr>
        <p:txBody>
          <a:bodyPr>
            <a:spAutoFit/>
          </a:bodyPr>
          <a:lstStyle/>
          <a:p>
            <a:pPr marL="0" indent="0">
              <a:buFontTx/>
              <a:buNone/>
              <a:defRPr/>
            </a:pPr>
            <a:r>
              <a:rPr lang="en-AU" dirty="0" smtClean="0">
                <a:ea typeface="ＭＳ Ｐゴシック" pitchFamily="-84" charset="-128"/>
              </a:rPr>
              <a:t>Your organisation</a:t>
            </a:r>
            <a:r>
              <a:rPr lang="en-AU" altLang="en-US" dirty="0" smtClean="0">
                <a:ea typeface="ＭＳ Ｐゴシック" pitchFamily="-84" charset="-128"/>
              </a:rPr>
              <a:t>’</a:t>
            </a:r>
            <a:r>
              <a:rPr lang="en-AU" dirty="0" smtClean="0">
                <a:ea typeface="ＭＳ Ｐゴシック" pitchFamily="-84" charset="-128"/>
              </a:rPr>
              <a:t>s risk management policies, procedures and programs will outline how risk management tasks will be undertaken. </a:t>
            </a:r>
            <a:endParaRPr lang="en-US" dirty="0" smtClean="0">
              <a:ea typeface="ＭＳ Ｐゴシック" pitchFamily="-84" charset="-128"/>
            </a:endParaRPr>
          </a:p>
          <a:p>
            <a:pPr marL="0" indent="0">
              <a:buFontTx/>
              <a:buNone/>
              <a:defRPr/>
            </a:pPr>
            <a:r>
              <a:rPr lang="en-AU" dirty="0" smtClean="0">
                <a:ea typeface="ＭＳ Ｐゴシック" pitchFamily="-84" charset="-128"/>
              </a:rPr>
              <a:t> This system encompasses identifying and determining the most appropriate risk management system for your worksite.</a:t>
            </a:r>
            <a:endParaRPr lang="en-US" dirty="0" smtClean="0">
              <a:ea typeface="ＭＳ Ｐゴシック" pitchFamily="-84" charset="-128"/>
            </a:endParaRPr>
          </a:p>
          <a:p>
            <a:pPr marL="0" indent="0">
              <a:buFontTx/>
              <a:buNone/>
              <a:defRPr/>
            </a:pPr>
            <a:r>
              <a:rPr lang="en-AU" dirty="0" smtClean="0">
                <a:ea typeface="ＭＳ Ｐゴシック" pitchFamily="-84" charset="-128"/>
              </a:rPr>
              <a:t> </a:t>
            </a:r>
            <a:r>
              <a:rPr lang="en-US" dirty="0" smtClean="0">
                <a:ea typeface="ＭＳ Ｐゴシック" pitchFamily="-84" charset="-128"/>
              </a:rPr>
              <a:t>In applying the risk management system for your site,</a:t>
            </a:r>
            <a:r>
              <a:rPr lang="en-AU" dirty="0" smtClean="0">
                <a:ea typeface="ＭＳ Ｐゴシック" pitchFamily="-84" charset="-128"/>
              </a:rPr>
              <a:t> you and your work group will: </a:t>
            </a:r>
            <a:endParaRPr lang="en-US" dirty="0" smtClean="0">
              <a:ea typeface="ＭＳ Ｐゴシック" pitchFamily="-84" charset="-128"/>
            </a:endParaRPr>
          </a:p>
          <a:p>
            <a:pPr marL="0" indent="0">
              <a:defRPr/>
            </a:pPr>
            <a:r>
              <a:rPr lang="en-AU" dirty="0" smtClean="0">
                <a:ea typeface="ＭＳ Ｐゴシック" pitchFamily="-84" charset="-128"/>
              </a:rPr>
              <a:t>Identify the risks or hazards.</a:t>
            </a:r>
            <a:endParaRPr lang="en-US" dirty="0" smtClean="0">
              <a:ea typeface="ＭＳ Ｐゴシック" pitchFamily="-84" charset="-128"/>
            </a:endParaRPr>
          </a:p>
        </p:txBody>
      </p:sp>
      <p:pic>
        <p:nvPicPr>
          <p:cNvPr id="4" name="Picture 3" descr="little man risk management 101432380.jpg"/>
          <p:cNvPicPr>
            <a:picLocks noChangeAspect="1"/>
          </p:cNvPicPr>
          <p:nvPr/>
        </p:nvPicPr>
        <p:blipFill>
          <a:blip r:embed="rId2">
            <a:extLst>
              <a:ext uri="{28A0092B-C50C-407E-A947-70E740481C1C}">
                <a14:useLocalDpi xmlns:a14="http://schemas.microsoft.com/office/drawing/2010/main" val="0"/>
              </a:ext>
            </a:extLst>
          </a:blip>
          <a:srcRect l="10355" r="10001"/>
          <a:stretch>
            <a:fillRect/>
          </a:stretch>
        </p:blipFill>
        <p:spPr bwMode="auto">
          <a:xfrm>
            <a:off x="5789613" y="1925638"/>
            <a:ext cx="2897187" cy="363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4702175" y="2108200"/>
            <a:ext cx="3984625" cy="3762375"/>
          </a:xfrm>
        </p:spPr>
        <p:txBody>
          <a:bodyPr>
            <a:spAutoFit/>
          </a:bodyPr>
          <a:lstStyle/>
          <a:p>
            <a:pPr marL="682625">
              <a:defRPr/>
            </a:pPr>
            <a:r>
              <a:rPr lang="en-AU" dirty="0" smtClean="0">
                <a:ea typeface="ＭＳ Ｐゴシック" pitchFamily="-84" charset="-128"/>
              </a:rPr>
              <a:t>Estimate the likelihood of an incident, situation or accident. </a:t>
            </a:r>
            <a:endParaRPr lang="en-US" dirty="0" smtClean="0">
              <a:ea typeface="ＭＳ Ｐゴシック" pitchFamily="-84" charset="-128"/>
            </a:endParaRPr>
          </a:p>
          <a:p>
            <a:pPr marL="682625">
              <a:defRPr/>
            </a:pPr>
            <a:r>
              <a:rPr lang="en-AU" dirty="0" smtClean="0">
                <a:ea typeface="ＭＳ Ｐゴシック" pitchFamily="-84" charset="-128"/>
              </a:rPr>
              <a:t>Identify the consequences.  </a:t>
            </a:r>
            <a:endParaRPr lang="en-US" dirty="0" smtClean="0">
              <a:ea typeface="ＭＳ Ｐゴシック" pitchFamily="-84" charset="-128"/>
            </a:endParaRPr>
          </a:p>
          <a:p>
            <a:pPr marL="682625">
              <a:defRPr/>
            </a:pPr>
            <a:r>
              <a:rPr lang="en-AU" dirty="0" smtClean="0">
                <a:ea typeface="ＭＳ Ｐゴシック" pitchFamily="-84" charset="-128"/>
              </a:rPr>
              <a:t>Calculate the severity of the consequences. </a:t>
            </a:r>
            <a:endParaRPr lang="en-US" dirty="0" smtClean="0">
              <a:ea typeface="ＭＳ Ｐゴシック" pitchFamily="-84" charset="-128"/>
            </a:endParaRPr>
          </a:p>
          <a:p>
            <a:pPr marL="682625">
              <a:defRPr/>
            </a:pPr>
            <a:r>
              <a:rPr lang="en-AU" dirty="0" smtClean="0">
                <a:ea typeface="ＭＳ Ｐゴシック" pitchFamily="-84" charset="-128"/>
              </a:rPr>
              <a:t>Calculate the cost of the consequences. </a:t>
            </a:r>
            <a:endParaRPr lang="en-US" dirty="0" smtClean="0">
              <a:ea typeface="ＭＳ Ｐゴシック" pitchFamily="-84" charset="-128"/>
            </a:endParaRPr>
          </a:p>
          <a:p>
            <a:pPr marL="682625">
              <a:defRPr/>
            </a:pPr>
            <a:r>
              <a:rPr lang="en-AU" dirty="0" smtClean="0">
                <a:ea typeface="ＭＳ Ｐゴシック" pitchFamily="-84" charset="-128"/>
              </a:rPr>
              <a:t>Prioritise the identified risks – the higher the likelihood and consequence, the higher the priority.</a:t>
            </a:r>
            <a:r>
              <a:rPr lang="en-US" dirty="0" smtClean="0">
                <a:ea typeface="ＭＳ Ｐゴシック" pitchFamily="-84" charset="-128"/>
              </a:rPr>
              <a:t> </a:t>
            </a:r>
          </a:p>
        </p:txBody>
      </p:sp>
      <p:pic>
        <p:nvPicPr>
          <p:cNvPr id="5" name="Picture 4" descr="worker supervisor think write clipboard ppe hard hat 14774613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97100"/>
            <a:ext cx="30226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1541463" y="2143125"/>
            <a:ext cx="3949700" cy="2994025"/>
          </a:xfrm>
        </p:spPr>
        <p:txBody>
          <a:bodyPr>
            <a:spAutoFit/>
          </a:bodyPr>
          <a:lstStyle/>
          <a:p>
            <a:pPr marL="0" indent="0">
              <a:buFontTx/>
              <a:buNone/>
              <a:defRPr/>
            </a:pPr>
            <a:r>
              <a:rPr lang="en-AU" dirty="0" smtClean="0">
                <a:ea typeface="ＭＳ Ｐゴシック" pitchFamily="-84" charset="-128"/>
              </a:rPr>
              <a:t>You need to make sure that your work group understands the guiding principles and practices of risk management, which aim to reduce or manage the risks when working with a hazard or in a hazardous situation.</a:t>
            </a:r>
            <a:endParaRPr lang="en-US" dirty="0" smtClean="0">
              <a:ea typeface="ＭＳ Ｐゴシック" pitchFamily="-84" charset="-128"/>
            </a:endParaRPr>
          </a:p>
          <a:p>
            <a:pPr marL="0" indent="0">
              <a:buFontTx/>
              <a:buNone/>
              <a:defRPr/>
            </a:pPr>
            <a:r>
              <a:rPr lang="en-AU" dirty="0" smtClean="0">
                <a:ea typeface="ＭＳ Ｐゴシック" pitchFamily="-84" charset="-128"/>
              </a:rPr>
              <a:t> All staff need to recognise that the identification and control of hazards and risks is a fundamental part of keeping any workplace or situation </a:t>
            </a:r>
            <a:r>
              <a:rPr lang="en-AU" altLang="en-US" dirty="0" smtClean="0">
                <a:ea typeface="ＭＳ Ｐゴシック" pitchFamily="-84" charset="-128"/>
              </a:rPr>
              <a:t>‘</a:t>
            </a:r>
            <a:r>
              <a:rPr lang="en-AU" dirty="0" smtClean="0">
                <a:ea typeface="ＭＳ Ｐゴシック" pitchFamily="-84" charset="-128"/>
              </a:rPr>
              <a:t>safe</a:t>
            </a:r>
            <a:r>
              <a:rPr lang="en-AU" altLang="en-US" dirty="0" smtClean="0">
                <a:ea typeface="ＭＳ Ｐゴシック" pitchFamily="-84" charset="-128"/>
              </a:rPr>
              <a:t>’</a:t>
            </a:r>
            <a:r>
              <a:rPr lang="en-AU" dirty="0" smtClean="0">
                <a:ea typeface="ＭＳ Ｐゴシック" pitchFamily="-84" charset="-128"/>
              </a:rPr>
              <a:t>.</a:t>
            </a:r>
            <a:r>
              <a:rPr lang="en-US" dirty="0" smtClean="0">
                <a:ea typeface="ＭＳ Ｐゴシック" pitchFamily="-84" charset="-128"/>
              </a:rPr>
              <a:t> </a:t>
            </a:r>
          </a:p>
        </p:txBody>
      </p:sp>
      <p:pic>
        <p:nvPicPr>
          <p:cNvPr id="4" name="Picture 3" descr="mine site worker supervisor meeting ppe vest hard hat suit jacket 139874793 cropped.jpg"/>
          <p:cNvPicPr>
            <a:picLocks noChangeAspect="1"/>
          </p:cNvPicPr>
          <p:nvPr/>
        </p:nvPicPr>
        <p:blipFill>
          <a:blip r:embed="rId2">
            <a:extLst>
              <a:ext uri="{28A0092B-C50C-407E-A947-70E740481C1C}">
                <a14:useLocalDpi xmlns:a14="http://schemas.microsoft.com/office/drawing/2010/main" val="0"/>
              </a:ext>
            </a:extLst>
          </a:blip>
          <a:srcRect l="2971" r="3342" b="16734"/>
          <a:stretch>
            <a:fillRect/>
          </a:stretch>
        </p:blipFill>
        <p:spPr bwMode="auto">
          <a:xfrm>
            <a:off x="5675313" y="2224088"/>
            <a:ext cx="3011487"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0"/>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4381500" y="2070100"/>
            <a:ext cx="4305300" cy="3478213"/>
          </a:xfrm>
        </p:spPr>
        <p:txBody>
          <a:bodyPr>
            <a:spAutoFit/>
          </a:bodyPr>
          <a:lstStyle/>
          <a:p>
            <a:pPr marL="682625">
              <a:defRPr/>
            </a:pPr>
            <a:r>
              <a:rPr lang="en-AU" dirty="0" smtClean="0">
                <a:ea typeface="ＭＳ Ｐゴシック" pitchFamily="-84" charset="-128"/>
              </a:rPr>
              <a:t>Risk management policy. </a:t>
            </a:r>
            <a:endParaRPr lang="en-US" dirty="0" smtClean="0">
              <a:ea typeface="ＭＳ Ｐゴシック" pitchFamily="-84" charset="-128"/>
            </a:endParaRPr>
          </a:p>
          <a:p>
            <a:pPr marL="682625">
              <a:defRPr/>
            </a:pPr>
            <a:r>
              <a:rPr lang="en-AU" dirty="0" smtClean="0">
                <a:ea typeface="ＭＳ Ｐゴシック" pitchFamily="-84" charset="-128"/>
              </a:rPr>
              <a:t>Site procedures and work instructions for hazard identification, risk assessment, selection and implementing of controls. </a:t>
            </a:r>
            <a:endParaRPr lang="en-US" dirty="0" smtClean="0">
              <a:ea typeface="ＭＳ Ｐゴシック" pitchFamily="-84" charset="-128"/>
            </a:endParaRPr>
          </a:p>
          <a:p>
            <a:pPr marL="682625">
              <a:defRPr/>
            </a:pPr>
            <a:r>
              <a:rPr lang="en-AU" dirty="0" smtClean="0">
                <a:ea typeface="ＭＳ Ｐゴシック" pitchFamily="-84" charset="-128"/>
              </a:rPr>
              <a:t>Site incident and accident investigation, risk audits and reporting requirements. </a:t>
            </a:r>
            <a:endParaRPr lang="en-US" dirty="0" smtClean="0">
              <a:ea typeface="ＭＳ Ｐゴシック" pitchFamily="-84" charset="-128"/>
            </a:endParaRPr>
          </a:p>
          <a:p>
            <a:pPr marL="682625">
              <a:defRPr/>
            </a:pPr>
            <a:r>
              <a:rPr lang="en-AU" dirty="0" smtClean="0">
                <a:ea typeface="ＭＳ Ｐゴシック" pitchFamily="-84" charset="-128"/>
              </a:rPr>
              <a:t>Site consultative arrangements for employees/workers in the work area. </a:t>
            </a:r>
            <a:endParaRPr lang="en-US" dirty="0" smtClean="0">
              <a:ea typeface="ＭＳ Ｐゴシック" pitchFamily="-84" charset="-128"/>
            </a:endParaRPr>
          </a:p>
          <a:p>
            <a:pPr marL="682625">
              <a:buFont typeface="Arial" panose="020B0604020202020204" pitchFamily="34" charset="0"/>
              <a:buNone/>
              <a:defRPr/>
            </a:pPr>
            <a:r>
              <a:rPr lang="en-AU" dirty="0" smtClean="0">
                <a:ea typeface="ＭＳ Ｐゴシック" pitchFamily="-84" charset="-128"/>
              </a:rPr>
              <a:t>.</a:t>
            </a:r>
            <a:endParaRPr lang="en-US" dirty="0" smtClean="0">
              <a:ea typeface="ＭＳ Ｐゴシック" pitchFamily="-84" charset="-128"/>
            </a:endParaRPr>
          </a:p>
        </p:txBody>
      </p:sp>
      <p:sp>
        <p:nvSpPr>
          <p:cNvPr id="5" name="Rectangle 4"/>
          <p:cNvSpPr>
            <a:spLocks noChangeArrowheads="1"/>
          </p:cNvSpPr>
          <p:nvPr/>
        </p:nvSpPr>
        <p:spPr bwMode="auto">
          <a:xfrm>
            <a:off x="1541463" y="1446213"/>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Information about risk management for your organisation and/or worksite may include: </a:t>
            </a:r>
            <a:endParaRPr lang="en-US" sz="1600" dirty="0">
              <a:solidFill>
                <a:srgbClr val="000000"/>
              </a:solidFill>
              <a:latin typeface="+mn-lt"/>
              <a:ea typeface="ＭＳ Ｐゴシック" pitchFamily="-84" charset="-128"/>
            </a:endParaRPr>
          </a:p>
        </p:txBody>
      </p:sp>
      <p:pic>
        <p:nvPicPr>
          <p:cNvPr id="6" name="Picture 5" descr="construction meeting discussion team group site.jpg"/>
          <p:cNvPicPr>
            <a:picLocks noChangeAspect="1"/>
          </p:cNvPicPr>
          <p:nvPr/>
        </p:nvPicPr>
        <p:blipFill>
          <a:blip r:embed="rId2">
            <a:extLst>
              <a:ext uri="{28A0092B-C50C-407E-A947-70E740481C1C}">
                <a14:useLocalDpi xmlns:a14="http://schemas.microsoft.com/office/drawing/2010/main" val="0"/>
              </a:ext>
            </a:extLst>
          </a:blip>
          <a:srcRect l="7924" r="6470"/>
          <a:stretch>
            <a:fillRect/>
          </a:stretch>
        </p:blipFill>
        <p:spPr bwMode="auto">
          <a:xfrm>
            <a:off x="1541463" y="2092325"/>
            <a:ext cx="2717800" cy="284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1325563" y="5318125"/>
            <a:ext cx="7056437" cy="831850"/>
          </a:xfrm>
          <a:prstGeom prst="rect">
            <a:avLst/>
          </a:prstGeom>
          <a:noFill/>
        </p:spPr>
        <p:txBody>
          <a:bodyPr>
            <a:spAutoFit/>
          </a:bodyPr>
          <a:lstStyle/>
          <a:p>
            <a:pPr eaLnBrk="1" hangingPunct="1">
              <a:defRPr/>
            </a:pPr>
            <a:r>
              <a:rPr lang="en-AU" sz="1600" dirty="0">
                <a:latin typeface="+mn-lt"/>
                <a:ea typeface="ＭＳ Ｐゴシック" pitchFamily="-84" charset="-128"/>
              </a:rPr>
              <a:t>Site hazard management and reporting procedures, including procedures and work instructions for hazardous substances use and storage, dangerous goods transport and storage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1541463" y="2336800"/>
            <a:ext cx="4156075" cy="3016250"/>
          </a:xfrm>
        </p:spPr>
        <p:txBody>
          <a:bodyPr>
            <a:spAutoFit/>
          </a:bodyPr>
          <a:lstStyle/>
          <a:p>
            <a:pPr marL="682625"/>
            <a:r>
              <a:rPr lang="en-AU" altLang="en-US" smtClean="0">
                <a:latin typeface="Arial Narrow" panose="020B0606020202030204" pitchFamily="34" charset="0"/>
                <a:ea typeface="MS Mincho" panose="02020609040205080304" pitchFamily="49" charset="-128"/>
              </a:rPr>
              <a:t>Policy, procedures and instructions for: </a:t>
            </a:r>
            <a:endParaRPr lang="en-US" altLang="en-US" smtClean="0">
              <a:latin typeface="Arial Narrow" panose="020B0606020202030204" pitchFamily="34" charset="0"/>
              <a:ea typeface="MS Mincho" panose="02020609040205080304" pitchFamily="49" charset="-128"/>
            </a:endParaRPr>
          </a:p>
          <a:p>
            <a:pPr marL="1082675" lvl="1"/>
            <a:r>
              <a:rPr lang="en-AU" altLang="en-US" smtClean="0">
                <a:latin typeface="Arial Narrow" panose="020B0606020202030204" pitchFamily="34" charset="0"/>
                <a:ea typeface="MS Mincho" panose="02020609040205080304" pitchFamily="49" charset="-128"/>
              </a:rPr>
              <a:t>Site operations. </a:t>
            </a:r>
            <a:endParaRPr lang="en-US" altLang="en-US" smtClean="0">
              <a:latin typeface="Arial Narrow" panose="020B0606020202030204" pitchFamily="34" charset="0"/>
              <a:ea typeface="MS Mincho" panose="02020609040205080304" pitchFamily="49" charset="-128"/>
            </a:endParaRPr>
          </a:p>
          <a:p>
            <a:pPr marL="1082675" lvl="1"/>
            <a:r>
              <a:rPr lang="en-AU" altLang="en-US" smtClean="0">
                <a:latin typeface="Arial Narrow" panose="020B0606020202030204" pitchFamily="34" charset="0"/>
                <a:ea typeface="MS Mincho" panose="02020609040205080304" pitchFamily="49" charset="-128"/>
              </a:rPr>
              <a:t>Emergencies and evacuations. </a:t>
            </a:r>
            <a:endParaRPr lang="en-US" altLang="en-US" smtClean="0">
              <a:latin typeface="Arial Narrow" panose="020B0606020202030204" pitchFamily="34" charset="0"/>
              <a:ea typeface="MS Mincho" panose="02020609040205080304" pitchFamily="49" charset="-128"/>
            </a:endParaRPr>
          </a:p>
          <a:p>
            <a:pPr marL="1082675" lvl="1"/>
            <a:r>
              <a:rPr lang="en-AU" altLang="en-US" smtClean="0">
                <a:latin typeface="Arial Narrow" panose="020B0606020202030204" pitchFamily="34" charset="0"/>
                <a:ea typeface="MS Mincho" panose="02020609040205080304" pitchFamily="49" charset="-128"/>
              </a:rPr>
              <a:t>Purchasing. </a:t>
            </a:r>
            <a:endParaRPr lang="en-US" altLang="en-US" smtClean="0">
              <a:latin typeface="Arial Narrow" panose="020B0606020202030204" pitchFamily="34" charset="0"/>
              <a:ea typeface="MS Mincho" panose="02020609040205080304" pitchFamily="49" charset="-128"/>
            </a:endParaRPr>
          </a:p>
          <a:p>
            <a:pPr marL="1082675" lvl="1"/>
            <a:r>
              <a:rPr lang="en-AU" altLang="en-US" smtClean="0">
                <a:latin typeface="Arial Narrow" panose="020B0606020202030204" pitchFamily="34" charset="0"/>
                <a:ea typeface="MS Mincho" panose="02020609040205080304" pitchFamily="49" charset="-128"/>
              </a:rPr>
              <a:t>Plant and equipment maintenance and use.</a:t>
            </a:r>
          </a:p>
          <a:p>
            <a:pPr marL="1082675" lvl="1"/>
            <a:r>
              <a:rPr lang="en-AU" altLang="en-US" smtClean="0">
                <a:latin typeface="Arial Narrow" panose="020B0606020202030204" pitchFamily="34" charset="0"/>
                <a:ea typeface="MS Mincho" panose="02020609040205080304" pitchFamily="49" charset="-128"/>
              </a:rPr>
              <a:t>Site access.</a:t>
            </a:r>
            <a:r>
              <a:rPr lang="en-US" altLang="en-US" smtClean="0">
                <a:latin typeface="Arial Narrow" panose="020B0606020202030204" pitchFamily="34" charset="0"/>
                <a:ea typeface="ＭＳ Ｐゴシック" panose="020B0600070205080204" pitchFamily="34" charset="-128"/>
              </a:rPr>
              <a:t> </a:t>
            </a:r>
          </a:p>
        </p:txBody>
      </p:sp>
      <p:pic>
        <p:nvPicPr>
          <p:cNvPr id="4" name="Picture 3" descr="files folders documents stack binders 9041289_l.jpg"/>
          <p:cNvPicPr>
            <a:picLocks noChangeAspect="1"/>
          </p:cNvPicPr>
          <p:nvPr/>
        </p:nvPicPr>
        <p:blipFill>
          <a:blip r:embed="rId2">
            <a:extLst>
              <a:ext uri="{28A0092B-C50C-407E-A947-70E740481C1C}">
                <a14:useLocalDpi xmlns:a14="http://schemas.microsoft.com/office/drawing/2010/main" val="0"/>
              </a:ext>
            </a:extLst>
          </a:blip>
          <a:srcRect l="13454" t="11626" r="20325" b="2921"/>
          <a:stretch>
            <a:fillRect/>
          </a:stretch>
        </p:blipFill>
        <p:spPr bwMode="auto">
          <a:xfrm>
            <a:off x="5929313" y="2336800"/>
            <a:ext cx="2757487"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4816475" y="1720850"/>
            <a:ext cx="3870325" cy="2840038"/>
          </a:xfrm>
        </p:spPr>
        <p:txBody>
          <a:bodyPr>
            <a:spAutoFit/>
          </a:bodyPr>
          <a:lstStyle/>
          <a:p>
            <a:pPr marL="682625">
              <a:defRPr/>
            </a:pPr>
            <a:r>
              <a:rPr lang="en-AU" dirty="0" smtClean="0">
                <a:ea typeface="ＭＳ Ｐゴシック" pitchFamily="-84" charset="-128"/>
              </a:rPr>
              <a:t>Site fire response arrangements. </a:t>
            </a:r>
            <a:endParaRPr lang="en-US" dirty="0" smtClean="0">
              <a:ea typeface="ＭＳ Ｐゴシック" pitchFamily="-84" charset="-128"/>
            </a:endParaRPr>
          </a:p>
          <a:p>
            <a:pPr marL="682625">
              <a:defRPr/>
            </a:pPr>
            <a:r>
              <a:rPr lang="en-AU" dirty="0" smtClean="0">
                <a:ea typeface="ＭＳ Ｐゴシック" pitchFamily="-84" charset="-128"/>
              </a:rPr>
              <a:t>Site OHS/WHS arrangements for on-site contractors, visitors and members of the public. </a:t>
            </a:r>
            <a:endParaRPr lang="en-US" dirty="0" smtClean="0">
              <a:ea typeface="ＭＳ Ｐゴシック" pitchFamily="-84" charset="-128"/>
            </a:endParaRPr>
          </a:p>
          <a:p>
            <a:pPr marL="682625">
              <a:defRPr/>
            </a:pPr>
            <a:r>
              <a:rPr lang="en-AU" dirty="0" smtClean="0">
                <a:ea typeface="ＭＳ Ｐゴシック" pitchFamily="-84" charset="-128"/>
              </a:rPr>
              <a:t>Site First Aid provisions, medical practitioner contacts and instructions about medical attention.</a:t>
            </a:r>
            <a:r>
              <a:rPr lang="en-US" dirty="0" smtClean="0">
                <a:ea typeface="ＭＳ Ｐゴシック" pitchFamily="-84" charset="-128"/>
              </a:rPr>
              <a:t> </a:t>
            </a:r>
          </a:p>
        </p:txBody>
      </p:sp>
      <p:pic>
        <p:nvPicPr>
          <p:cNvPr id="5" name="Picture 4" descr="workers supervisors mine meeting discussion inspection hard hat clipboard 90308955.jpg"/>
          <p:cNvPicPr>
            <a:picLocks noChangeAspect="1"/>
          </p:cNvPicPr>
          <p:nvPr/>
        </p:nvPicPr>
        <p:blipFill>
          <a:blip r:embed="rId2">
            <a:extLst>
              <a:ext uri="{28A0092B-C50C-407E-A947-70E740481C1C}">
                <a14:useLocalDpi xmlns:a14="http://schemas.microsoft.com/office/drawing/2010/main" val="0"/>
              </a:ext>
            </a:extLst>
          </a:blip>
          <a:srcRect l="7553" t="25285" r="7738" b="24670"/>
          <a:stretch>
            <a:fillRect/>
          </a:stretch>
        </p:blipFill>
        <p:spPr bwMode="auto">
          <a:xfrm>
            <a:off x="1541463" y="1720850"/>
            <a:ext cx="3114675" cy="275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1541463" y="2038350"/>
            <a:ext cx="3767137" cy="3170238"/>
          </a:xfrm>
        </p:spPr>
        <p:txBody>
          <a:bodyPr>
            <a:spAutoFit/>
          </a:bodyPr>
          <a:lstStyle/>
          <a:p>
            <a:pPr marL="0" indent="0">
              <a:buFontTx/>
              <a:buNone/>
              <a:defRPr/>
            </a:pPr>
            <a:r>
              <a:rPr lang="en-AU" dirty="0" smtClean="0">
                <a:ea typeface="ＭＳ Ｐゴシック" pitchFamily="-84" charset="-128"/>
              </a:rPr>
              <a:t>Policies and procedures should be specific to the site on which you are working. </a:t>
            </a:r>
            <a:endParaRPr lang="en-US" dirty="0" smtClean="0">
              <a:ea typeface="ＭＳ Ｐゴシック" pitchFamily="-84" charset="-128"/>
            </a:endParaRPr>
          </a:p>
          <a:p>
            <a:pPr marL="0" indent="0">
              <a:buFontTx/>
              <a:buNone/>
              <a:defRPr/>
            </a:pPr>
            <a:r>
              <a:rPr lang="en-AU" dirty="0" smtClean="0">
                <a:ea typeface="ＭＳ Ｐゴシック" pitchFamily="-84" charset="-128"/>
              </a:rPr>
              <a:t> This is particularly important for those policies and procedures that deal with fire emergencies, hazard management and evacuation as well as incident and accident investigation and reporting. </a:t>
            </a:r>
            <a:endParaRPr lang="en-US" dirty="0" smtClean="0">
              <a:ea typeface="ＭＳ Ｐゴシック" pitchFamily="-84" charset="-128"/>
            </a:endParaRPr>
          </a:p>
          <a:p>
            <a:pPr marL="0" indent="0">
              <a:buFontTx/>
              <a:buNone/>
              <a:defRPr/>
            </a:pPr>
            <a:r>
              <a:rPr lang="en-AU" dirty="0" smtClean="0">
                <a:ea typeface="ＭＳ Ｐゴシック" pitchFamily="-84" charset="-128"/>
              </a:rPr>
              <a:t> At all times it is vital they reflect the practices on the site.</a:t>
            </a:r>
            <a:endParaRPr lang="en-US" dirty="0" smtClean="0">
              <a:ea typeface="ＭＳ Ｐゴシック" pitchFamily="-84" charset="-128"/>
            </a:endParaRPr>
          </a:p>
        </p:txBody>
      </p:sp>
      <p:pic>
        <p:nvPicPr>
          <p:cNvPr id="4" name="Picture 3" descr="Generic emergency procedure folder plan.jpg"/>
          <p:cNvPicPr>
            <a:picLocks noChangeAspect="1"/>
          </p:cNvPicPr>
          <p:nvPr/>
        </p:nvPicPr>
        <p:blipFill>
          <a:blip r:embed="rId2">
            <a:extLst>
              <a:ext uri="{28A0092B-C50C-407E-A947-70E740481C1C}">
                <a14:useLocalDpi xmlns:a14="http://schemas.microsoft.com/office/drawing/2010/main" val="0"/>
              </a:ext>
            </a:extLst>
          </a:blip>
          <a:srcRect l="8340" t="2336" r="10051" b="2899"/>
          <a:stretch>
            <a:fillRect/>
          </a:stretch>
        </p:blipFill>
        <p:spPr bwMode="auto">
          <a:xfrm>
            <a:off x="5491163" y="1878013"/>
            <a:ext cx="3195637" cy="371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1.3.2 PROVIDING RISK MANAGEMENT INFORMATION</a:t>
            </a:r>
            <a:endParaRPr lang="en-US" dirty="0">
              <a:ea typeface="+mj-ea"/>
            </a:endParaRPr>
          </a:p>
        </p:txBody>
      </p:sp>
      <p:sp>
        <p:nvSpPr>
          <p:cNvPr id="3" name="Content Placeholder 2"/>
          <p:cNvSpPr>
            <a:spLocks noGrp="1"/>
          </p:cNvSpPr>
          <p:nvPr>
            <p:ph idx="1"/>
          </p:nvPr>
        </p:nvSpPr>
        <p:spPr>
          <a:xfrm>
            <a:off x="5205413" y="2255838"/>
            <a:ext cx="3481387" cy="3148012"/>
          </a:xfrm>
        </p:spPr>
        <p:txBody>
          <a:bodyPr>
            <a:spAutoFit/>
          </a:bodyPr>
          <a:lstStyle/>
          <a:p>
            <a:pPr marL="0" indent="0">
              <a:buFontTx/>
              <a:buNone/>
              <a:defRPr/>
            </a:pPr>
            <a:r>
              <a:rPr lang="en-AU" dirty="0" smtClean="0">
                <a:ea typeface="ＭＳ Ｐゴシック" pitchFamily="-84" charset="-128"/>
              </a:rPr>
              <a:t>Programs relating to activities undertaken on the site can sometimes be managed and administrated from a distance. These include: </a:t>
            </a:r>
            <a:endParaRPr lang="en-US" dirty="0" smtClean="0">
              <a:ea typeface="ＭＳ Ｐゴシック" pitchFamily="-84" charset="-128"/>
            </a:endParaRPr>
          </a:p>
          <a:p>
            <a:pPr marL="0" indent="0">
              <a:defRPr/>
            </a:pPr>
            <a:r>
              <a:rPr lang="en-AU" dirty="0" smtClean="0">
                <a:ea typeface="ＭＳ Ｐゴシック" pitchFamily="-84" charset="-128"/>
              </a:rPr>
              <a:t>  Employee/worker support programs. </a:t>
            </a:r>
            <a:endParaRPr lang="en-US" dirty="0" smtClean="0">
              <a:ea typeface="ＭＳ Ｐゴシック" pitchFamily="-84" charset="-128"/>
            </a:endParaRPr>
          </a:p>
          <a:p>
            <a:pPr marL="0" indent="0">
              <a:defRPr/>
            </a:pPr>
            <a:r>
              <a:rPr lang="en-AU" dirty="0" smtClean="0">
                <a:ea typeface="ＭＳ Ｐゴシック" pitchFamily="-84" charset="-128"/>
              </a:rPr>
              <a:t>  Relocation programs. </a:t>
            </a:r>
            <a:endParaRPr lang="en-US" dirty="0" smtClean="0">
              <a:ea typeface="ＭＳ Ｐゴシック" pitchFamily="-84" charset="-128"/>
            </a:endParaRPr>
          </a:p>
          <a:p>
            <a:pPr marL="0" indent="0">
              <a:defRPr/>
            </a:pPr>
            <a:r>
              <a:rPr lang="en-AU" dirty="0" smtClean="0">
                <a:ea typeface="ＭＳ Ｐゴシック" pitchFamily="-84" charset="-128"/>
              </a:rPr>
              <a:t>  Return-to-work programs. </a:t>
            </a:r>
            <a:endParaRPr lang="en-US" dirty="0" smtClean="0">
              <a:ea typeface="ＭＳ Ｐゴシック" pitchFamily="-84" charset="-128"/>
            </a:endParaRPr>
          </a:p>
          <a:p>
            <a:pPr marL="0" indent="0">
              <a:defRPr/>
            </a:pPr>
            <a:r>
              <a:rPr lang="en-AU" dirty="0" smtClean="0">
                <a:ea typeface="ＭＳ Ｐゴシック" pitchFamily="-84" charset="-128"/>
              </a:rPr>
              <a:t>  Other organisational programs.</a:t>
            </a:r>
            <a:endParaRPr lang="en-US" dirty="0" smtClean="0">
              <a:ea typeface="ＭＳ Ｐゴシック" pitchFamily="-84" charset="-128"/>
            </a:endParaRPr>
          </a:p>
        </p:txBody>
      </p:sp>
      <p:pic>
        <p:nvPicPr>
          <p:cNvPr id="5" name="Picture 4" descr="worker construction computer type typing document communication ppe hard hat standing 11677735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58913" y="1860550"/>
            <a:ext cx="3540125" cy="356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1.3.3 LEGAL RESPONSIBILITIES</a:t>
            </a:r>
            <a:endParaRPr lang="en-US" dirty="0">
              <a:ea typeface="+mj-ea"/>
            </a:endParaRPr>
          </a:p>
        </p:txBody>
      </p:sp>
      <p:sp>
        <p:nvSpPr>
          <p:cNvPr id="3" name="Content Placeholder 2"/>
          <p:cNvSpPr>
            <a:spLocks noGrp="1"/>
          </p:cNvSpPr>
          <p:nvPr>
            <p:ph idx="1"/>
          </p:nvPr>
        </p:nvSpPr>
        <p:spPr>
          <a:xfrm>
            <a:off x="5327650" y="1935163"/>
            <a:ext cx="3359150" cy="3454400"/>
          </a:xfrm>
        </p:spPr>
        <p:txBody>
          <a:bodyPr>
            <a:spAutoFit/>
          </a:bodyPr>
          <a:lstStyle/>
          <a:p>
            <a:pPr marL="0" indent="0">
              <a:buFontTx/>
              <a:buNone/>
              <a:defRPr/>
            </a:pPr>
            <a:r>
              <a:rPr lang="en-AU" dirty="0" smtClean="0">
                <a:ea typeface="ＭＳ Ｐゴシック" pitchFamily="-84" charset="-128"/>
              </a:rPr>
              <a:t>OHS/WHS legislation requires employers/PCBUs to protect anyone at the workplace against any risks to their health or safety. </a:t>
            </a:r>
            <a:endParaRPr lang="en-US" dirty="0" smtClean="0">
              <a:ea typeface="ＭＳ Ｐゴシック" pitchFamily="-84" charset="-128"/>
            </a:endParaRPr>
          </a:p>
          <a:p>
            <a:pPr marL="0" indent="0">
              <a:buFontTx/>
              <a:buNone/>
              <a:defRPr/>
            </a:pPr>
            <a:r>
              <a:rPr lang="en-AU" dirty="0" smtClean="0">
                <a:ea typeface="ＭＳ Ｐゴシック" pitchFamily="-84" charset="-128"/>
              </a:rPr>
              <a:t> This is done by eliminating or reducing risks as much as is reasonably practicable. </a:t>
            </a:r>
            <a:endParaRPr lang="en-US" dirty="0" smtClean="0">
              <a:ea typeface="ＭＳ Ｐゴシック" pitchFamily="-84" charset="-128"/>
            </a:endParaRPr>
          </a:p>
          <a:p>
            <a:pPr marL="0" indent="0">
              <a:buFontTx/>
              <a:buNone/>
              <a:defRPr/>
            </a:pPr>
            <a:r>
              <a:rPr lang="en-AU" dirty="0" smtClean="0">
                <a:ea typeface="ＭＳ Ｐゴシック" pitchFamily="-84" charset="-128"/>
              </a:rPr>
              <a:t> Specific legislative requirements may also apply to employers/PCBUs in certain industry types or locations.</a:t>
            </a:r>
            <a:r>
              <a:rPr lang="en-US" dirty="0" smtClean="0">
                <a:ea typeface="ＭＳ Ｐゴシック" pitchFamily="-84" charset="-128"/>
              </a:rPr>
              <a:t> </a:t>
            </a:r>
          </a:p>
        </p:txBody>
      </p:sp>
      <p:pic>
        <p:nvPicPr>
          <p:cNvPr id="4" name="Picture 3" descr="Generic Books and gavel.jpg"/>
          <p:cNvPicPr>
            <a:picLocks noChangeAspect="1"/>
          </p:cNvPicPr>
          <p:nvPr/>
        </p:nvPicPr>
        <p:blipFill>
          <a:blip r:embed="rId2">
            <a:extLst>
              <a:ext uri="{28A0092B-C50C-407E-A947-70E740481C1C}">
                <a14:useLocalDpi xmlns:a14="http://schemas.microsoft.com/office/drawing/2010/main" val="0"/>
              </a:ext>
            </a:extLst>
          </a:blip>
          <a:srcRect l="8110" t="5339" r="8499" b="5734"/>
          <a:stretch>
            <a:fillRect/>
          </a:stretch>
        </p:blipFill>
        <p:spPr bwMode="auto">
          <a:xfrm>
            <a:off x="1541463" y="2127250"/>
            <a:ext cx="3641725" cy="313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1.3.3 LEGAL RESPONSIBILITIES</a:t>
            </a:r>
            <a:endParaRPr lang="en-US" dirty="0">
              <a:ea typeface="+mj-ea"/>
            </a:endParaRPr>
          </a:p>
        </p:txBody>
      </p:sp>
      <p:graphicFrame>
        <p:nvGraphicFramePr>
          <p:cNvPr id="8" name="Table 7"/>
          <p:cNvGraphicFramePr>
            <a:graphicFrameLocks noGrp="1"/>
          </p:cNvGraphicFramePr>
          <p:nvPr/>
        </p:nvGraphicFramePr>
        <p:xfrm>
          <a:off x="1541463" y="1898650"/>
          <a:ext cx="7145337" cy="2928938"/>
        </p:xfrm>
        <a:graphic>
          <a:graphicData uri="http://schemas.openxmlformats.org/drawingml/2006/table">
            <a:tbl>
              <a:tblPr firstRow="1" bandRow="1">
                <a:tableStyleId>{5C22544A-7EE6-4342-B048-85BDC9FD1C3A}</a:tableStyleId>
              </a:tblPr>
              <a:tblGrid>
                <a:gridCol w="1889510"/>
                <a:gridCol w="5255827"/>
              </a:tblGrid>
              <a:tr h="426302">
                <a:tc gridSpan="2">
                  <a:txBody>
                    <a:bodyPr/>
                    <a:lstStyle/>
                    <a:p>
                      <a:pPr algn="ctr">
                        <a:spcBef>
                          <a:spcPts val="300"/>
                        </a:spcBef>
                        <a:spcAft>
                          <a:spcPts val="300"/>
                        </a:spcAft>
                      </a:pPr>
                      <a:r>
                        <a:rPr lang="en-AU" sz="1600" b="1" dirty="0">
                          <a:solidFill>
                            <a:srgbClr val="FFFFFF"/>
                          </a:solidFill>
                          <a:effectLst/>
                          <a:latin typeface="+mn-lt"/>
                          <a:ea typeface="MS Mincho"/>
                          <a:cs typeface="Times New Roman"/>
                        </a:rPr>
                        <a:t>Legal responsibilities include: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2502636">
                <a:tc>
                  <a:txBody>
                    <a:bodyPr/>
                    <a:lstStyle/>
                    <a:p>
                      <a:pPr>
                        <a:spcBef>
                          <a:spcPts val="300"/>
                        </a:spcBef>
                        <a:spcAft>
                          <a:spcPts val="300"/>
                        </a:spcAft>
                      </a:pPr>
                      <a:r>
                        <a:rPr lang="en-AU" sz="1600" b="1" dirty="0">
                          <a:effectLst/>
                          <a:latin typeface="+mn-lt"/>
                          <a:ea typeface="MS Mincho"/>
                          <a:cs typeface="Times New Roman"/>
                        </a:rPr>
                        <a:t>Employers/PCBUs should:</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Monitor the health of employees/workers to minimise risks and OHS/WHS issues.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Exchange information about OHS/WHS risks and controls with OHS/WHS representatives and employees/workers.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Work with OHS/WHS representatives and employees/workers to resolve issues within the workplace in accordance with the agreed procedure.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1.3.3 LEGAL RESPONSIBILITIES</a:t>
            </a:r>
            <a:endParaRPr lang="en-US" dirty="0">
              <a:ea typeface="+mj-ea"/>
            </a:endParaRPr>
          </a:p>
        </p:txBody>
      </p:sp>
      <p:graphicFrame>
        <p:nvGraphicFramePr>
          <p:cNvPr id="8" name="Table 7"/>
          <p:cNvGraphicFramePr>
            <a:graphicFrameLocks noGrp="1"/>
          </p:cNvGraphicFramePr>
          <p:nvPr/>
        </p:nvGraphicFramePr>
        <p:xfrm>
          <a:off x="1541463" y="1550988"/>
          <a:ext cx="7145337" cy="4384675"/>
        </p:xfrm>
        <a:graphic>
          <a:graphicData uri="http://schemas.openxmlformats.org/drawingml/2006/table">
            <a:tbl>
              <a:tblPr firstRow="1" bandRow="1">
                <a:tableStyleId>{5C22544A-7EE6-4342-B048-85BDC9FD1C3A}</a:tableStyleId>
              </a:tblPr>
              <a:tblGrid>
                <a:gridCol w="1889510"/>
                <a:gridCol w="5255827"/>
              </a:tblGrid>
              <a:tr h="390973">
                <a:tc gridSpan="2">
                  <a:txBody>
                    <a:bodyPr/>
                    <a:lstStyle/>
                    <a:p>
                      <a:pPr algn="ctr">
                        <a:spcBef>
                          <a:spcPts val="300"/>
                        </a:spcBef>
                        <a:spcAft>
                          <a:spcPts val="300"/>
                        </a:spcAft>
                      </a:pPr>
                      <a:r>
                        <a:rPr lang="en-AU" sz="1600" b="1" dirty="0">
                          <a:solidFill>
                            <a:srgbClr val="FFFFFF"/>
                          </a:solidFill>
                          <a:effectLst/>
                          <a:latin typeface="+mn-lt"/>
                          <a:ea typeface="MS Mincho"/>
                          <a:cs typeface="Times New Roman"/>
                        </a:rPr>
                        <a:t>Legal responsibilities include: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3993702">
                <a:tc>
                  <a:txBody>
                    <a:bodyPr/>
                    <a:lstStyle/>
                    <a:p>
                      <a:pPr>
                        <a:spcBef>
                          <a:spcPts val="300"/>
                        </a:spcBef>
                        <a:spcAft>
                          <a:spcPts val="300"/>
                        </a:spcAft>
                      </a:pPr>
                      <a:r>
                        <a:rPr lang="en-AU" sz="1600" b="1" dirty="0">
                          <a:effectLst/>
                          <a:latin typeface="+mn-lt"/>
                          <a:ea typeface="MS Mincho"/>
                          <a:cs typeface="Times New Roman"/>
                        </a:rPr>
                        <a:t>Employees/Workers should:</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Be represented by an OHS/WHS representative when raising OHS/WHS issues or have a defined system so that there is communication with management to resolve issues.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Follow measures put in place to protect their safety, such as using and caring for Personal Protective Equipment (PPE) or follow safe operating procedures.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Exchange information about OHS/WHS risks and controls with their employer/PCBU and OHS/WHS representative.</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Work with their employer/PCBU to resolve OHS/WHS issues within the workplace in accordance with the agreed procedure.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1.3.3 LEGAL RESPONSIBILITIES</a:t>
            </a:r>
            <a:endParaRPr lang="en-US" dirty="0">
              <a:ea typeface="+mj-ea"/>
            </a:endParaRPr>
          </a:p>
        </p:txBody>
      </p:sp>
      <p:graphicFrame>
        <p:nvGraphicFramePr>
          <p:cNvPr id="8" name="Table 7"/>
          <p:cNvGraphicFramePr>
            <a:graphicFrameLocks noGrp="1"/>
          </p:cNvGraphicFramePr>
          <p:nvPr/>
        </p:nvGraphicFramePr>
        <p:xfrm>
          <a:off x="1541463" y="2147888"/>
          <a:ext cx="7145337" cy="1781175"/>
        </p:xfrm>
        <a:graphic>
          <a:graphicData uri="http://schemas.openxmlformats.org/drawingml/2006/table">
            <a:tbl>
              <a:tblPr firstRow="1" bandRow="1">
                <a:tableStyleId>{5C22544A-7EE6-4342-B048-85BDC9FD1C3A}</a:tableStyleId>
              </a:tblPr>
              <a:tblGrid>
                <a:gridCol w="1889510"/>
                <a:gridCol w="5255827"/>
              </a:tblGrid>
              <a:tr h="448222">
                <a:tc gridSpan="2">
                  <a:txBody>
                    <a:bodyPr/>
                    <a:lstStyle/>
                    <a:p>
                      <a:pPr algn="ctr">
                        <a:spcBef>
                          <a:spcPts val="300"/>
                        </a:spcBef>
                        <a:spcAft>
                          <a:spcPts val="300"/>
                        </a:spcAft>
                      </a:pPr>
                      <a:r>
                        <a:rPr lang="en-AU" sz="1600" b="1" dirty="0">
                          <a:solidFill>
                            <a:srgbClr val="FFFFFF"/>
                          </a:solidFill>
                          <a:effectLst/>
                          <a:latin typeface="+mn-lt"/>
                          <a:ea typeface="MS Mincho"/>
                          <a:cs typeface="Times New Roman"/>
                        </a:rPr>
                        <a:t>Legal responsibilities include: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1332953">
                <a:tc>
                  <a:txBody>
                    <a:bodyPr/>
                    <a:lstStyle/>
                    <a:p>
                      <a:pPr>
                        <a:spcBef>
                          <a:spcPts val="300"/>
                        </a:spcBef>
                        <a:spcAft>
                          <a:spcPts val="300"/>
                        </a:spcAft>
                      </a:pPr>
                      <a:r>
                        <a:rPr lang="en-AU" sz="1600" b="1" dirty="0">
                          <a:effectLst/>
                          <a:latin typeface="+mn-lt"/>
                          <a:ea typeface="MS Mincho"/>
                          <a:cs typeface="Times New Roman"/>
                        </a:rPr>
                        <a:t>The OHS/WHS representative should:</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Represent employees/workers in relation to health and safety issues in the workplace.</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Attempt to resolve OHS/WHS issues for those employees/workers they represent.</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bl>
          </a:graphicData>
        </a:graphic>
      </p:graphicFrame>
      <p:sp>
        <p:nvSpPr>
          <p:cNvPr id="3" name="Rectangle 2"/>
          <p:cNvSpPr>
            <a:spLocks noChangeArrowheads="1"/>
          </p:cNvSpPr>
          <p:nvPr/>
        </p:nvSpPr>
        <p:spPr bwMode="auto">
          <a:xfrm>
            <a:off x="1541463" y="4187825"/>
            <a:ext cx="7145337" cy="830263"/>
          </a:xfrm>
          <a:prstGeom prst="rect">
            <a:avLst/>
          </a:prstGeom>
          <a:noFill/>
          <a:ln w="9525">
            <a:noFill/>
            <a:miter lim="800000"/>
            <a:headEnd/>
            <a:tailEnd/>
          </a:ln>
        </p:spPr>
        <p:txBody>
          <a:bodyPr>
            <a:spAutoFit/>
          </a:bodyPr>
          <a:lstStyle/>
          <a:p>
            <a:pPr eaLnBrk="1" hangingPunct="1">
              <a:defRPr/>
            </a:pPr>
            <a:r>
              <a:rPr lang="en-AU" sz="1600" dirty="0">
                <a:latin typeface="+mn-lt"/>
                <a:ea typeface="MS Mincho" pitchFamily="49" charset="-128"/>
              </a:rPr>
              <a:t>Employers/PCBUs and employees/workers may request intervention by external parties such as authorities or inspectors when OHS/WHS issues are unable to be resolved.</a:t>
            </a:r>
            <a:endParaRPr lang="en-US" sz="1600" dirty="0">
              <a:latin typeface="+mn-lt"/>
              <a:ea typeface="MS Mincho" pitchFamily="49"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1000"/>
                                        <p:tgtEl>
                                          <p:spTgt spid="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1.3.4 EXPLAINING HAZARD AND RISK INFORMATION</a:t>
            </a:r>
            <a:endParaRPr lang="en-US" dirty="0">
              <a:ea typeface="+mj-ea"/>
            </a:endParaRPr>
          </a:p>
        </p:txBody>
      </p:sp>
      <p:sp>
        <p:nvSpPr>
          <p:cNvPr id="3" name="Content Placeholder 2"/>
          <p:cNvSpPr>
            <a:spLocks noGrp="1"/>
          </p:cNvSpPr>
          <p:nvPr>
            <p:ph idx="1"/>
          </p:nvPr>
        </p:nvSpPr>
        <p:spPr>
          <a:xfrm>
            <a:off x="1541463" y="1577975"/>
            <a:ext cx="7145337" cy="1784350"/>
          </a:xfrm>
        </p:spPr>
        <p:txBody>
          <a:bodyPr>
            <a:spAutoFit/>
          </a:bodyPr>
          <a:lstStyle/>
          <a:p>
            <a:pPr marL="0" indent="0">
              <a:buFontTx/>
              <a:buNone/>
              <a:defRPr/>
            </a:pPr>
            <a:r>
              <a:rPr lang="en-AU" dirty="0" smtClean="0">
                <a:ea typeface="ＭＳ Ｐゴシック" pitchFamily="-84" charset="-128"/>
              </a:rPr>
              <a:t>All identified hazards and the appropriate risk assessment and control measures will need to be explained clearly to the work group. </a:t>
            </a:r>
            <a:endParaRPr lang="en-US" dirty="0" smtClean="0">
              <a:ea typeface="ＭＳ Ｐゴシック" pitchFamily="-84" charset="-128"/>
            </a:endParaRPr>
          </a:p>
          <a:p>
            <a:pPr marL="0" indent="0">
              <a:buFontTx/>
              <a:buNone/>
              <a:defRPr/>
            </a:pPr>
            <a:r>
              <a:rPr lang="en-AU" dirty="0" smtClean="0">
                <a:ea typeface="ＭＳ Ｐゴシック" pitchFamily="-84" charset="-128"/>
              </a:rPr>
              <a:t> By providing team members with the information on how to control the risks and the risk assessment outcomes, you are ensuring they are aware of what to do when they encounter the risk.</a:t>
            </a:r>
            <a:r>
              <a:rPr lang="en-US" dirty="0" smtClean="0">
                <a:ea typeface="ＭＳ Ｐゴシック" pitchFamily="-84" charset="-128"/>
              </a:rPr>
              <a:t> </a:t>
            </a:r>
          </a:p>
        </p:txBody>
      </p:sp>
      <p:pic>
        <p:nvPicPr>
          <p:cNvPr id="4" name="Picture 3" descr="site team meeting construction supervisor workers ppe hat vest 12556656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3554413"/>
            <a:ext cx="413702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 DESIGN OF RISK MANAGEMENT SYSTEMS</a:t>
            </a:r>
            <a:endParaRPr lang="en-US" dirty="0">
              <a:ea typeface="+mj-ea"/>
            </a:endParaRPr>
          </a:p>
        </p:txBody>
      </p:sp>
      <p:sp>
        <p:nvSpPr>
          <p:cNvPr id="3" name="Content Placeholder 2"/>
          <p:cNvSpPr>
            <a:spLocks noGrp="1"/>
          </p:cNvSpPr>
          <p:nvPr>
            <p:ph idx="1"/>
          </p:nvPr>
        </p:nvSpPr>
        <p:spPr>
          <a:xfrm>
            <a:off x="1541463" y="1951038"/>
            <a:ext cx="5048250" cy="3170237"/>
          </a:xfrm>
        </p:spPr>
        <p:txBody>
          <a:bodyPr>
            <a:spAutoFit/>
          </a:bodyPr>
          <a:lstStyle/>
          <a:p>
            <a:pPr marL="0" indent="0">
              <a:buFontTx/>
              <a:buNone/>
              <a:defRPr/>
            </a:pPr>
            <a:r>
              <a:rPr lang="en-AU" dirty="0" smtClean="0">
                <a:ea typeface="ＭＳ Ｐゴシック" pitchFamily="-84" charset="-128"/>
              </a:rPr>
              <a:t>All risk management systems should be designed around the following factors: </a:t>
            </a:r>
            <a:endParaRPr lang="en-US" dirty="0" smtClean="0">
              <a:ea typeface="ＭＳ Ｐゴシック" pitchFamily="-84" charset="-128"/>
            </a:endParaRPr>
          </a:p>
          <a:p>
            <a:pPr marL="0" indent="0">
              <a:defRPr/>
            </a:pPr>
            <a:r>
              <a:rPr lang="en-AU" dirty="0" smtClean="0">
                <a:ea typeface="ＭＳ Ｐゴシック" pitchFamily="-84" charset="-128"/>
              </a:rPr>
              <a:t>  Is the business likely to be held responsible for any </a:t>
            </a:r>
            <a:br>
              <a:rPr lang="en-AU" dirty="0" smtClean="0">
                <a:ea typeface="ＭＳ Ｐゴシック" pitchFamily="-84" charset="-128"/>
              </a:rPr>
            </a:br>
            <a:r>
              <a:rPr lang="en-AU" dirty="0" smtClean="0">
                <a:ea typeface="ＭＳ Ｐゴシック" pitchFamily="-84" charset="-128"/>
              </a:rPr>
              <a:t>    actions? </a:t>
            </a:r>
            <a:endParaRPr lang="en-US" dirty="0" smtClean="0">
              <a:ea typeface="ＭＳ Ｐゴシック" pitchFamily="-84" charset="-128"/>
            </a:endParaRPr>
          </a:p>
          <a:p>
            <a:pPr marL="0" indent="0">
              <a:defRPr/>
            </a:pPr>
            <a:r>
              <a:rPr lang="en-AU" dirty="0" smtClean="0">
                <a:ea typeface="ＭＳ Ｐゴシック" pitchFamily="-84" charset="-128"/>
              </a:rPr>
              <a:t>   Will the reputation of the business be affected? </a:t>
            </a:r>
            <a:endParaRPr lang="en-US" dirty="0" smtClean="0">
              <a:ea typeface="ＭＳ Ｐゴシック" pitchFamily="-84" charset="-128"/>
            </a:endParaRPr>
          </a:p>
          <a:p>
            <a:pPr marL="0" indent="0">
              <a:defRPr/>
            </a:pPr>
            <a:r>
              <a:rPr lang="en-AU" dirty="0" smtClean="0">
                <a:ea typeface="ＭＳ Ｐゴシック" pitchFamily="-84" charset="-128"/>
              </a:rPr>
              <a:t>   Is there a possibility that personal liability may occur? </a:t>
            </a:r>
            <a:endParaRPr lang="en-US" dirty="0" smtClean="0">
              <a:ea typeface="ＭＳ Ｐゴシック" pitchFamily="-84" charset="-128"/>
            </a:endParaRPr>
          </a:p>
          <a:p>
            <a:pPr marL="0" indent="0">
              <a:defRPr/>
            </a:pPr>
            <a:r>
              <a:rPr lang="en-AU" dirty="0" smtClean="0">
                <a:ea typeface="ＭＳ Ｐゴシック" pitchFamily="-84" charset="-128"/>
              </a:rPr>
              <a:t>   Have designers and manufacturers taken all steps </a:t>
            </a:r>
            <a:br>
              <a:rPr lang="en-AU" dirty="0" smtClean="0">
                <a:ea typeface="ＭＳ Ｐゴシック" pitchFamily="-84" charset="-128"/>
              </a:rPr>
            </a:br>
            <a:r>
              <a:rPr lang="en-AU" dirty="0" smtClean="0">
                <a:ea typeface="ＭＳ Ｐゴシック" pitchFamily="-84" charset="-128"/>
              </a:rPr>
              <a:t>    practical to ensure safe plant and equipment?</a:t>
            </a:r>
            <a:endParaRPr lang="en-US" dirty="0" smtClean="0">
              <a:ea typeface="ＭＳ Ｐゴシック" pitchFamily="-84" charset="-128"/>
            </a:endParaRPr>
          </a:p>
        </p:txBody>
      </p:sp>
      <p:pic>
        <p:nvPicPr>
          <p:cNvPr id="5" name="Picture 4" descr="risk red white blocks stack 96150928.jpg"/>
          <p:cNvPicPr>
            <a:picLocks noChangeAspect="1"/>
          </p:cNvPicPr>
          <p:nvPr/>
        </p:nvPicPr>
        <p:blipFill>
          <a:blip r:embed="rId2">
            <a:extLst>
              <a:ext uri="{28A0092B-C50C-407E-A947-70E740481C1C}">
                <a14:useLocalDpi xmlns:a14="http://schemas.microsoft.com/office/drawing/2010/main" val="0"/>
              </a:ext>
            </a:extLst>
          </a:blip>
          <a:srcRect l="28561" r="25954" b="3430"/>
          <a:stretch>
            <a:fillRect/>
          </a:stretch>
        </p:blipFill>
        <p:spPr bwMode="auto">
          <a:xfrm>
            <a:off x="6670675" y="1581150"/>
            <a:ext cx="2016125" cy="428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 DESIGN OF RISK MANAGEMENT SYSTEMS</a:t>
            </a:r>
            <a:endParaRPr lang="en-US" dirty="0">
              <a:ea typeface="+mj-ea"/>
            </a:endParaRPr>
          </a:p>
        </p:txBody>
      </p:sp>
      <p:sp>
        <p:nvSpPr>
          <p:cNvPr id="3" name="Content Placeholder 2"/>
          <p:cNvSpPr>
            <a:spLocks noGrp="1"/>
          </p:cNvSpPr>
          <p:nvPr>
            <p:ph idx="1"/>
          </p:nvPr>
        </p:nvSpPr>
        <p:spPr>
          <a:xfrm>
            <a:off x="4656138" y="2117725"/>
            <a:ext cx="4027487" cy="3300413"/>
          </a:xfrm>
        </p:spPr>
        <p:txBody>
          <a:bodyPr>
            <a:spAutoFit/>
          </a:bodyPr>
          <a:lstStyle/>
          <a:p>
            <a:pPr marL="682625">
              <a:defRPr/>
            </a:pPr>
            <a:r>
              <a:rPr lang="en-AU" dirty="0" smtClean="0">
                <a:ea typeface="ＭＳ Ｐゴシック" pitchFamily="-84" charset="-128"/>
              </a:rPr>
              <a:t>What financial impacts are possible in the event of something going wrong? </a:t>
            </a:r>
            <a:endParaRPr lang="en-US" dirty="0" smtClean="0">
              <a:ea typeface="ＭＳ Ｐゴシック" pitchFamily="-84" charset="-128"/>
            </a:endParaRPr>
          </a:p>
          <a:p>
            <a:pPr marL="682625">
              <a:defRPr/>
            </a:pPr>
            <a:r>
              <a:rPr lang="en-AU" dirty="0" smtClean="0">
                <a:ea typeface="ＭＳ Ｐゴシック" pitchFamily="-84" charset="-128"/>
              </a:rPr>
              <a:t>How is the business going to cope if there is a disaster? – </a:t>
            </a:r>
            <a:r>
              <a:rPr lang="en-AU" altLang="en-US" dirty="0" smtClean="0">
                <a:ea typeface="ＭＳ Ｐゴシック" pitchFamily="-84" charset="-128"/>
              </a:rPr>
              <a:t>“</a:t>
            </a:r>
            <a:r>
              <a:rPr lang="en-AU" dirty="0" smtClean="0">
                <a:ea typeface="ＭＳ Ｐゴシック" pitchFamily="-84" charset="-128"/>
              </a:rPr>
              <a:t>What if …</a:t>
            </a:r>
            <a:r>
              <a:rPr lang="en-AU" altLang="en-US" dirty="0" smtClean="0">
                <a:ea typeface="ＭＳ Ｐゴシック" pitchFamily="-84" charset="-128"/>
              </a:rPr>
              <a:t>”</a:t>
            </a:r>
            <a:r>
              <a:rPr lang="en-AU" altLang="ja-JP" dirty="0" smtClean="0">
                <a:ea typeface="ＭＳ Ｐゴシック" pitchFamily="-84" charset="-128"/>
              </a:rPr>
              <a:t> </a:t>
            </a:r>
            <a:endParaRPr lang="en-US" altLang="ja-JP" dirty="0" smtClean="0">
              <a:ea typeface="ＭＳ Ｐゴシック" pitchFamily="-84" charset="-128"/>
            </a:endParaRPr>
          </a:p>
          <a:p>
            <a:pPr marL="682625">
              <a:defRPr/>
            </a:pPr>
            <a:r>
              <a:rPr lang="en-AU" dirty="0" smtClean="0">
                <a:ea typeface="ＭＳ Ｐゴシック" pitchFamily="-84" charset="-128"/>
              </a:rPr>
              <a:t>Will there be impacts on the business and management if legislative requirements change? </a:t>
            </a:r>
            <a:endParaRPr lang="en-US" dirty="0" smtClean="0">
              <a:ea typeface="ＭＳ Ｐゴシック" pitchFamily="-84" charset="-128"/>
            </a:endParaRPr>
          </a:p>
          <a:p>
            <a:pPr marL="682625">
              <a:defRPr/>
            </a:pPr>
            <a:r>
              <a:rPr lang="en-AU" dirty="0" smtClean="0">
                <a:ea typeface="ＭＳ Ｐゴシック" pitchFamily="-84" charset="-128"/>
              </a:rPr>
              <a:t>Can management improve the systems over time?</a:t>
            </a:r>
            <a:r>
              <a:rPr lang="en-US" dirty="0" smtClean="0">
                <a:ea typeface="ＭＳ Ｐゴシック" pitchFamily="-84" charset="-128"/>
              </a:rPr>
              <a:t> </a:t>
            </a:r>
          </a:p>
        </p:txBody>
      </p:sp>
      <p:pic>
        <p:nvPicPr>
          <p:cNvPr id="6" name="Picture 5" descr="Generic Australian Money.jpg"/>
          <p:cNvPicPr>
            <a:picLocks noChangeAspect="1"/>
          </p:cNvPicPr>
          <p:nvPr/>
        </p:nvPicPr>
        <p:blipFill>
          <a:blip r:embed="rId2">
            <a:extLst>
              <a:ext uri="{28A0092B-C50C-407E-A947-70E740481C1C}">
                <a14:useLocalDpi xmlns:a14="http://schemas.microsoft.com/office/drawing/2010/main" val="0"/>
              </a:ext>
            </a:extLst>
          </a:blip>
          <a:srcRect l="11386" t="12566" r="14044" b="7600"/>
          <a:stretch>
            <a:fillRect/>
          </a:stretch>
        </p:blipFill>
        <p:spPr bwMode="auto">
          <a:xfrm>
            <a:off x="1541463" y="2457450"/>
            <a:ext cx="2943225" cy="210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 DESIGN OF RISK MANAGEMENT SYSTEMS</a:t>
            </a:r>
            <a:endParaRPr lang="en-US" dirty="0">
              <a:ea typeface="+mj-ea"/>
            </a:endParaRPr>
          </a:p>
        </p:txBody>
      </p:sp>
      <p:sp>
        <p:nvSpPr>
          <p:cNvPr id="3" name="Content Placeholder 2"/>
          <p:cNvSpPr>
            <a:spLocks noGrp="1"/>
          </p:cNvSpPr>
          <p:nvPr>
            <p:ph idx="1"/>
          </p:nvPr>
        </p:nvSpPr>
        <p:spPr>
          <a:xfrm>
            <a:off x="1541463" y="1879600"/>
            <a:ext cx="5037137" cy="2994025"/>
          </a:xfrm>
        </p:spPr>
        <p:txBody>
          <a:bodyPr>
            <a:spAutoFit/>
          </a:bodyPr>
          <a:lstStyle/>
          <a:p>
            <a:pPr marL="0" indent="0">
              <a:buFontTx/>
              <a:buNone/>
              <a:defRPr/>
            </a:pPr>
            <a:r>
              <a:rPr lang="en-AU" dirty="0" smtClean="0">
                <a:ea typeface="ＭＳ Ｐゴシック" pitchFamily="-84" charset="-128"/>
              </a:rPr>
              <a:t>Effective mechanisms for promoting consultation and participation by all stakeholders are vital in managing risk. Consulting and working as a group will help to design a better risk management system, because everyone thinks differently and perceives different situations, equipment and items as a risk. </a:t>
            </a:r>
            <a:endParaRPr lang="en-US" dirty="0" smtClean="0">
              <a:ea typeface="ＭＳ Ｐゴシック" pitchFamily="-84" charset="-128"/>
            </a:endParaRPr>
          </a:p>
          <a:p>
            <a:pPr marL="0" indent="0">
              <a:buFontTx/>
              <a:buNone/>
              <a:defRPr/>
            </a:pPr>
            <a:r>
              <a:rPr lang="en-AU" dirty="0" smtClean="0">
                <a:ea typeface="ＭＳ Ｐゴシック" pitchFamily="-84" charset="-128"/>
              </a:rPr>
              <a:t> Where possible use committees to either create or edit the risk management system to ensure as wide an interpretation of risk and hazards as possible. </a:t>
            </a:r>
            <a:endParaRPr lang="en-US" dirty="0" smtClean="0">
              <a:ea typeface="ＭＳ Ｐゴシック" pitchFamily="-84" charset="-128"/>
            </a:endParaRPr>
          </a:p>
        </p:txBody>
      </p:sp>
      <p:pic>
        <p:nvPicPr>
          <p:cNvPr id="4" name="Picture 3" descr="worker supervisor meeting site communication plans 90208272.jpg"/>
          <p:cNvPicPr>
            <a:picLocks noChangeAspect="1"/>
          </p:cNvPicPr>
          <p:nvPr/>
        </p:nvPicPr>
        <p:blipFill>
          <a:blip r:embed="rId2">
            <a:extLst>
              <a:ext uri="{28A0092B-C50C-407E-A947-70E740481C1C}">
                <a14:useLocalDpi xmlns:a14="http://schemas.microsoft.com/office/drawing/2010/main" val="0"/>
              </a:ext>
            </a:extLst>
          </a:blip>
          <a:srcRect l="2269" r="4538"/>
          <a:stretch>
            <a:fillRect/>
          </a:stretch>
        </p:blipFill>
        <p:spPr bwMode="auto">
          <a:xfrm>
            <a:off x="6678613" y="1879600"/>
            <a:ext cx="2008187"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5238750"/>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It is important for everyone on a worksite to contribute to the risk management system, as it ensures each member takes the system seriously.</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 INTERPERSONAL SKILLS</a:t>
            </a:r>
            <a:endParaRPr lang="en-US" dirty="0">
              <a:ea typeface="+mj-ea"/>
            </a:endParaRPr>
          </a:p>
        </p:txBody>
      </p:sp>
      <p:sp>
        <p:nvSpPr>
          <p:cNvPr id="3" name="Content Placeholder 2"/>
          <p:cNvSpPr>
            <a:spLocks noGrp="1"/>
          </p:cNvSpPr>
          <p:nvPr>
            <p:ph idx="1"/>
          </p:nvPr>
        </p:nvSpPr>
        <p:spPr>
          <a:xfrm>
            <a:off x="4919663" y="2116138"/>
            <a:ext cx="3767137" cy="2971800"/>
          </a:xfrm>
        </p:spPr>
        <p:txBody>
          <a:bodyPr>
            <a:spAutoFit/>
          </a:bodyPr>
          <a:lstStyle/>
          <a:p>
            <a:pPr marL="0" indent="0">
              <a:buFontTx/>
              <a:buNone/>
              <a:defRPr/>
            </a:pPr>
            <a:r>
              <a:rPr lang="en-AU" dirty="0" smtClean="0">
                <a:ea typeface="ＭＳ Ｐゴシック" pitchFamily="-84" charset="-128"/>
              </a:rPr>
              <a:t>It is important for you to be able to relate to individuals and parties from a range of social, cultural and ethnic backgrounds, as well as people with diverse physical and mental abilities when working on a site. </a:t>
            </a:r>
            <a:endParaRPr lang="en-US" dirty="0" smtClean="0">
              <a:ea typeface="ＭＳ Ｐゴシック" pitchFamily="-84" charset="-128"/>
            </a:endParaRPr>
          </a:p>
          <a:p>
            <a:pPr marL="0" indent="0">
              <a:buFontTx/>
              <a:buNone/>
              <a:defRPr/>
            </a:pPr>
            <a:r>
              <a:rPr lang="en-AU" dirty="0" smtClean="0">
                <a:ea typeface="ＭＳ Ｐゴシック" pitchFamily="-84" charset="-128"/>
              </a:rPr>
              <a:t> Always treat other members of your team equally and in the manner you would want to be treated, regardless of your personal feelings about the individual.</a:t>
            </a:r>
            <a:endParaRPr lang="en-US" dirty="0" smtClean="0">
              <a:ea typeface="ＭＳ Ｐゴシック" pitchFamily="-84" charset="-128"/>
            </a:endParaRPr>
          </a:p>
        </p:txBody>
      </p:sp>
      <p:pic>
        <p:nvPicPr>
          <p:cNvPr id="6" name="Picture 5" descr="workers diversity ppe hard hats 122535645.jpg"/>
          <p:cNvPicPr>
            <a:picLocks noChangeAspect="1"/>
          </p:cNvPicPr>
          <p:nvPr/>
        </p:nvPicPr>
        <p:blipFill>
          <a:blip r:embed="rId2">
            <a:extLst>
              <a:ext uri="{28A0092B-C50C-407E-A947-70E740481C1C}">
                <a14:useLocalDpi xmlns:a14="http://schemas.microsoft.com/office/drawing/2010/main" val="0"/>
              </a:ext>
            </a:extLst>
          </a:blip>
          <a:srcRect l="11604" r="6129"/>
          <a:stretch>
            <a:fillRect/>
          </a:stretch>
        </p:blipFill>
        <p:spPr bwMode="auto">
          <a:xfrm>
            <a:off x="1541463" y="2254250"/>
            <a:ext cx="3224212"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 INTERPERSONAL SKILLS</a:t>
            </a:r>
            <a:endParaRPr lang="en-US" dirty="0">
              <a:ea typeface="+mj-ea"/>
            </a:endParaRPr>
          </a:p>
        </p:txBody>
      </p:sp>
      <p:sp>
        <p:nvSpPr>
          <p:cNvPr id="3" name="Content Placeholder 2"/>
          <p:cNvSpPr>
            <a:spLocks noGrp="1"/>
          </p:cNvSpPr>
          <p:nvPr>
            <p:ph idx="1"/>
          </p:nvPr>
        </p:nvSpPr>
        <p:spPr>
          <a:xfrm>
            <a:off x="1541463" y="2138363"/>
            <a:ext cx="4156075" cy="3170237"/>
          </a:xfrm>
        </p:spPr>
        <p:txBody>
          <a:bodyPr>
            <a:spAutoFit/>
          </a:bodyPr>
          <a:lstStyle/>
          <a:p>
            <a:pPr marL="0" indent="0">
              <a:buFontTx/>
              <a:buNone/>
              <a:defRPr/>
            </a:pPr>
            <a:r>
              <a:rPr lang="en-AU" dirty="0" smtClean="0">
                <a:ea typeface="ＭＳ Ｐゴシック" pitchFamily="-84" charset="-128"/>
              </a:rPr>
              <a:t>Also be aware of how you and others communicate during the consultation process.</a:t>
            </a:r>
            <a:endParaRPr lang="en-US" dirty="0" smtClean="0">
              <a:ea typeface="ＭＳ Ｐゴシック" pitchFamily="-84" charset="-128"/>
            </a:endParaRPr>
          </a:p>
          <a:p>
            <a:pPr marL="0" indent="0">
              <a:buFontTx/>
              <a:buNone/>
              <a:defRPr/>
            </a:pPr>
            <a:r>
              <a:rPr lang="en-AU" dirty="0" smtClean="0">
                <a:ea typeface="ＭＳ Ｐゴシック" pitchFamily="-84" charset="-128"/>
              </a:rPr>
              <a:t> Messages must be presented in a manner that everyone understands so you should tailor your method of communication to the needs of your audience.</a:t>
            </a:r>
            <a:endParaRPr lang="en-US" dirty="0" smtClean="0">
              <a:ea typeface="ＭＳ Ｐゴシック" pitchFamily="-84" charset="-128"/>
            </a:endParaRPr>
          </a:p>
          <a:p>
            <a:pPr marL="0" indent="0">
              <a:buFontTx/>
              <a:buNone/>
              <a:defRPr/>
            </a:pPr>
            <a:r>
              <a:rPr lang="en-AU" dirty="0" smtClean="0">
                <a:ea typeface="ＭＳ Ｐゴシック" pitchFamily="-84" charset="-128"/>
              </a:rPr>
              <a:t> Think about their specific language needs and abilities, which can sometimes create verbal or non-verbal barriers to communication.</a:t>
            </a:r>
            <a:endParaRPr lang="en-US" dirty="0" smtClean="0">
              <a:ea typeface="ＭＳ Ｐゴシック" pitchFamily="-84" charset="-128"/>
            </a:endParaRPr>
          </a:p>
        </p:txBody>
      </p:sp>
      <p:pic>
        <p:nvPicPr>
          <p:cNvPr id="4" name="Picture 3" descr="workers group discuss talk communication refinery mine ppe hard hat coveralls meeting AA048996.jpg"/>
          <p:cNvPicPr>
            <a:picLocks noChangeAspect="1"/>
          </p:cNvPicPr>
          <p:nvPr/>
        </p:nvPicPr>
        <p:blipFill>
          <a:blip r:embed="rId2">
            <a:extLst>
              <a:ext uri="{28A0092B-C50C-407E-A947-70E740481C1C}">
                <a14:useLocalDpi xmlns:a14="http://schemas.microsoft.com/office/drawing/2010/main" val="0"/>
              </a:ext>
            </a:extLst>
          </a:blip>
          <a:srcRect l="6763" r="14140"/>
          <a:stretch>
            <a:fillRect/>
          </a:stretch>
        </p:blipFill>
        <p:spPr bwMode="auto">
          <a:xfrm>
            <a:off x="5857875" y="1973263"/>
            <a:ext cx="2828925" cy="364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 INTERPERSONAL SKILLS</a:t>
            </a:r>
            <a:endParaRPr lang="en-US" dirty="0">
              <a:ea typeface="+mj-ea"/>
            </a:endParaRPr>
          </a:p>
        </p:txBody>
      </p:sp>
      <p:sp>
        <p:nvSpPr>
          <p:cNvPr id="3" name="Content Placeholder 2"/>
          <p:cNvSpPr>
            <a:spLocks noGrp="1"/>
          </p:cNvSpPr>
          <p:nvPr>
            <p:ph idx="1"/>
          </p:nvPr>
        </p:nvSpPr>
        <p:spPr>
          <a:xfrm>
            <a:off x="4873625" y="2332038"/>
            <a:ext cx="3813175" cy="3300412"/>
          </a:xfrm>
        </p:spPr>
        <p:txBody>
          <a:bodyPr>
            <a:spAutoFit/>
          </a:bodyPr>
          <a:lstStyle/>
          <a:p>
            <a:pPr marL="682625">
              <a:defRPr/>
            </a:pPr>
            <a:r>
              <a:rPr lang="en-AU" dirty="0" smtClean="0">
                <a:ea typeface="ＭＳ Ｐゴシック" pitchFamily="-84" charset="-128"/>
              </a:rPr>
              <a:t>Individual sessions. </a:t>
            </a:r>
            <a:endParaRPr lang="en-US" dirty="0" smtClean="0">
              <a:ea typeface="ＭＳ Ｐゴシック" pitchFamily="-84" charset="-128"/>
            </a:endParaRPr>
          </a:p>
          <a:p>
            <a:pPr marL="682625">
              <a:defRPr/>
            </a:pPr>
            <a:r>
              <a:rPr lang="en-AU" dirty="0" smtClean="0">
                <a:ea typeface="ＭＳ Ｐゴシック" pitchFamily="-84" charset="-128"/>
              </a:rPr>
              <a:t>Practical demonstrations. </a:t>
            </a:r>
            <a:endParaRPr lang="en-US" dirty="0" smtClean="0">
              <a:ea typeface="ＭＳ Ｐゴシック" pitchFamily="-84" charset="-128"/>
            </a:endParaRPr>
          </a:p>
          <a:p>
            <a:pPr marL="682625">
              <a:defRPr/>
            </a:pPr>
            <a:r>
              <a:rPr lang="en-AU" dirty="0" smtClean="0">
                <a:ea typeface="ＭＳ Ｐゴシック" pitchFamily="-84" charset="-128"/>
              </a:rPr>
              <a:t>Group sessions with extra time for questions. </a:t>
            </a:r>
            <a:endParaRPr lang="en-US" dirty="0" smtClean="0">
              <a:ea typeface="ＭＳ Ｐゴシック" pitchFamily="-84" charset="-128"/>
            </a:endParaRPr>
          </a:p>
          <a:p>
            <a:pPr marL="682625">
              <a:defRPr/>
            </a:pPr>
            <a:r>
              <a:rPr lang="en-AU" dirty="0" smtClean="0">
                <a:ea typeface="ＭＳ Ｐゴシック" pitchFamily="-84" charset="-128"/>
              </a:rPr>
              <a:t>Holding meetings in the relevant language. </a:t>
            </a:r>
            <a:endParaRPr lang="en-US" dirty="0" smtClean="0">
              <a:ea typeface="ＭＳ Ｐゴシック" pitchFamily="-84" charset="-128"/>
            </a:endParaRPr>
          </a:p>
          <a:p>
            <a:pPr marL="682625">
              <a:defRPr/>
            </a:pPr>
            <a:r>
              <a:rPr lang="en-AU" dirty="0" smtClean="0">
                <a:ea typeface="ＭＳ Ｐゴシック" pitchFamily="-84" charset="-128"/>
              </a:rPr>
              <a:t>Written translations. </a:t>
            </a:r>
            <a:endParaRPr lang="en-US" dirty="0" smtClean="0">
              <a:ea typeface="ＭＳ Ｐゴシック" pitchFamily="-84" charset="-128"/>
            </a:endParaRPr>
          </a:p>
          <a:p>
            <a:pPr marL="682625">
              <a:defRPr/>
            </a:pPr>
            <a:r>
              <a:rPr lang="en-AU" dirty="0" smtClean="0">
                <a:ea typeface="ＭＳ Ｐゴシック" pitchFamily="-84" charset="-128"/>
              </a:rPr>
              <a:t>Translated safety signs.</a:t>
            </a:r>
            <a:endParaRPr lang="en-US" dirty="0" smtClean="0">
              <a:ea typeface="ＭＳ Ｐゴシック" pitchFamily="-84" charset="-128"/>
            </a:endParaRPr>
          </a:p>
        </p:txBody>
      </p:sp>
      <p:pic>
        <p:nvPicPr>
          <p:cNvPr id="5" name="Picture 4" descr="workers communication diversity team ppe radio 9909136_l.jpg"/>
          <p:cNvPicPr>
            <a:picLocks noChangeAspect="1"/>
          </p:cNvPicPr>
          <p:nvPr/>
        </p:nvPicPr>
        <p:blipFill>
          <a:blip r:embed="rId2">
            <a:extLst>
              <a:ext uri="{28A0092B-C50C-407E-A947-70E740481C1C}">
                <a14:useLocalDpi xmlns:a14="http://schemas.microsoft.com/office/drawing/2010/main" val="0"/>
              </a:ext>
            </a:extLst>
          </a:blip>
          <a:srcRect l="13741"/>
          <a:stretch>
            <a:fillRect/>
          </a:stretch>
        </p:blipFill>
        <p:spPr bwMode="auto">
          <a:xfrm>
            <a:off x="1541463" y="2332038"/>
            <a:ext cx="3070225"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692275"/>
            <a:ext cx="7145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1pPr>
            <a:lvl2pPr marL="742950" indent="-28575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2pPr>
            <a:lvl3pPr marL="11430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3pPr>
            <a:lvl4pPr marL="16002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4pPr>
            <a:lvl5pPr marL="2057400" indent="-228600">
              <a:spcBef>
                <a:spcPct val="20000"/>
              </a:spcBef>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5pPr>
            <a:lvl6pPr marL="25146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6pPr>
            <a:lvl7pPr marL="29718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7pPr>
            <a:lvl8pPr marL="34290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8pPr>
            <a:lvl9pPr marL="3886200" indent="-228600" defTabSz="457200" eaLnBrk="0" fontAlgn="base" hangingPunct="0">
              <a:spcBef>
                <a:spcPct val="20000"/>
              </a:spcBef>
              <a:spcAft>
                <a:spcPct val="0"/>
              </a:spcAft>
              <a:buClr>
                <a:srgbClr val="C8102E"/>
              </a:buClr>
              <a:buFont typeface="Arial" panose="020B0604020202020204" pitchFamily="34" charset="0"/>
              <a:buChar char="•"/>
              <a:defRPr sz="1600">
                <a:solidFill>
                  <a:schemeClr val="tx1"/>
                </a:solidFill>
                <a:latin typeface="Calibri" panose="020F0502020204030204" pitchFamily="34" charset="0"/>
                <a:ea typeface="Verdana" panose="020B0604030504040204" pitchFamily="34" charset="0"/>
                <a:cs typeface="Verdana" panose="020B0604030504040204" pitchFamily="34" charset="0"/>
              </a:defRPr>
            </a:lvl9pPr>
          </a:lstStyle>
          <a:p>
            <a:pPr>
              <a:buClrTx/>
              <a:buFontTx/>
              <a:buNone/>
            </a:pPr>
            <a:r>
              <a:rPr lang="en-AU" altLang="en-US" sz="1800">
                <a:solidFill>
                  <a:srgbClr val="000000"/>
                </a:solidFill>
                <a:latin typeface="Arial Narrow" panose="020B0606020202030204" pitchFamily="34" charset="0"/>
                <a:ea typeface="ＭＳ Ｐゴシック" panose="020B0600070205080204" pitchFamily="34" charset="-128"/>
              </a:rPr>
              <a:t>For workers with limited English abilities you could consider: </a:t>
            </a:r>
            <a:endParaRPr lang="en-US" altLang="en-US" sz="1800">
              <a:solidFill>
                <a:srgbClr val="000000"/>
              </a:solidFill>
              <a:latin typeface="Arial Narrow" panose="020B0606020202030204" pitchFamily="34" charset="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1.4.1 INTERPERSONAL SKILLS</a:t>
            </a:r>
            <a:endParaRPr lang="en-US" dirty="0">
              <a:ea typeface="+mj-ea"/>
            </a:endParaRPr>
          </a:p>
        </p:txBody>
      </p:sp>
      <p:sp>
        <p:nvSpPr>
          <p:cNvPr id="3" name="Content Placeholder 2"/>
          <p:cNvSpPr>
            <a:spLocks noGrp="1"/>
          </p:cNvSpPr>
          <p:nvPr>
            <p:ph idx="1"/>
          </p:nvPr>
        </p:nvSpPr>
        <p:spPr>
          <a:xfrm>
            <a:off x="1541463" y="1670050"/>
            <a:ext cx="7145337" cy="2070100"/>
          </a:xfrm>
        </p:spPr>
        <p:txBody>
          <a:bodyPr>
            <a:spAutoFit/>
          </a:bodyPr>
          <a:lstStyle/>
          <a:p>
            <a:pPr marL="0" indent="0">
              <a:buFontTx/>
              <a:buNone/>
              <a:defRPr/>
            </a:pPr>
            <a:r>
              <a:rPr lang="en-AU" dirty="0" smtClean="0">
                <a:ea typeface="ＭＳ Ｐゴシック" pitchFamily="-84" charset="-128"/>
              </a:rPr>
              <a:t>It is important that you have a good understanding of the diverse range of backgrounds and abilities of all individuals and parties in the workplace to help with communication and consultation.</a:t>
            </a:r>
            <a:endParaRPr lang="en-US" dirty="0" smtClean="0">
              <a:ea typeface="ＭＳ Ｐゴシック" pitchFamily="-84" charset="-128"/>
            </a:endParaRPr>
          </a:p>
          <a:p>
            <a:pPr marL="0" indent="0">
              <a:buFontTx/>
              <a:buNone/>
              <a:defRPr/>
            </a:pPr>
            <a:r>
              <a:rPr lang="en-AU" dirty="0" smtClean="0">
                <a:ea typeface="ＭＳ Ｐゴシック" pitchFamily="-84" charset="-128"/>
              </a:rPr>
              <a:t> Be courteous and polite and remember that the person you are communicating with may have different meanings, understandings or social norms for communication.</a:t>
            </a:r>
            <a:endParaRPr lang="en-US" dirty="0" smtClean="0">
              <a:ea typeface="ＭＳ Ｐゴシック" pitchFamily="-84" charset="-128"/>
            </a:endParaRPr>
          </a:p>
        </p:txBody>
      </p:sp>
      <p:pic>
        <p:nvPicPr>
          <p:cNvPr id="4" name="Picture 3" descr="workers Front end loader construction ppe communication consult diversity 8983987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3724275"/>
            <a:ext cx="3824288" cy="254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 IMPLEMENT CONSULTATIVE PROCESSES</a:t>
            </a:r>
            <a:endParaRPr lang="en-US" dirty="0">
              <a:ea typeface="+mj-ea"/>
            </a:endParaRPr>
          </a:p>
        </p:txBody>
      </p:sp>
      <p:sp>
        <p:nvSpPr>
          <p:cNvPr id="3" name="Content Placeholder 2"/>
          <p:cNvSpPr>
            <a:spLocks noGrp="1"/>
          </p:cNvSpPr>
          <p:nvPr>
            <p:ph idx="1"/>
          </p:nvPr>
        </p:nvSpPr>
        <p:spPr>
          <a:xfrm>
            <a:off x="1541463" y="2851150"/>
            <a:ext cx="4533900" cy="2070100"/>
          </a:xfrm>
        </p:spPr>
        <p:txBody>
          <a:bodyPr>
            <a:spAutoFit/>
          </a:bodyPr>
          <a:lstStyle/>
          <a:p>
            <a:pPr marL="0" indent="0">
              <a:buFontTx/>
              <a:buNone/>
              <a:defRPr/>
            </a:pPr>
            <a:r>
              <a:rPr lang="en-AU" dirty="0" smtClean="0">
                <a:ea typeface="ＭＳ Ｐゴシック" pitchFamily="-84" charset="-128"/>
              </a:rPr>
              <a:t>As a supervisor you need to conduct and monitor risk management discussions and meetings.</a:t>
            </a:r>
            <a:endParaRPr lang="en-US" dirty="0" smtClean="0">
              <a:ea typeface="ＭＳ Ｐゴシック" pitchFamily="-84" charset="-128"/>
            </a:endParaRPr>
          </a:p>
          <a:p>
            <a:pPr marL="0" indent="0">
              <a:buFontTx/>
              <a:buNone/>
              <a:defRPr/>
            </a:pPr>
            <a:r>
              <a:rPr lang="en-AU" dirty="0" smtClean="0">
                <a:ea typeface="ＭＳ Ｐゴシック" pitchFamily="-84" charset="-128"/>
              </a:rPr>
              <a:t> This will ensure participation by all members of your work group is effective and individuals, and parties aren</a:t>
            </a:r>
            <a:r>
              <a:rPr lang="en-AU" altLang="en-US" dirty="0" smtClean="0">
                <a:ea typeface="ＭＳ Ｐゴシック" pitchFamily="-84" charset="-128"/>
              </a:rPr>
              <a:t>’</a:t>
            </a:r>
            <a:r>
              <a:rPr lang="en-AU" dirty="0" smtClean="0">
                <a:ea typeface="ＭＳ Ｐゴシック" pitchFamily="-84" charset="-128"/>
              </a:rPr>
              <a:t>t being pressured by particular views or people.</a:t>
            </a:r>
            <a:r>
              <a:rPr lang="en-US" dirty="0" smtClean="0">
                <a:ea typeface="ＭＳ Ｐゴシック" pitchFamily="-84" charset="-128"/>
              </a:rPr>
              <a:t> </a:t>
            </a:r>
          </a:p>
        </p:txBody>
      </p:sp>
      <p:pic>
        <p:nvPicPr>
          <p:cNvPr id="5" name="Picture 4" descr="worker clipboard hi vis vest ppe 11624403_l cropped.jpg"/>
          <p:cNvPicPr>
            <a:picLocks noChangeAspect="1"/>
          </p:cNvPicPr>
          <p:nvPr/>
        </p:nvPicPr>
        <p:blipFill>
          <a:blip r:embed="rId2">
            <a:extLst>
              <a:ext uri="{28A0092B-C50C-407E-A947-70E740481C1C}">
                <a14:useLocalDpi xmlns:a14="http://schemas.microsoft.com/office/drawing/2010/main" val="0"/>
              </a:ext>
            </a:extLst>
          </a:blip>
          <a:srcRect b="14296"/>
          <a:stretch>
            <a:fillRect/>
          </a:stretch>
        </p:blipFill>
        <p:spPr bwMode="auto">
          <a:xfrm>
            <a:off x="5943600" y="2560638"/>
            <a:ext cx="3200400" cy="344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914525"/>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Risk management works best when OHS/WHS consultative procedures are used to identify and determine the best management systems.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 IMPLEMENT CONSULTATIVE PROCESSES</a:t>
            </a:r>
            <a:endParaRPr lang="en-US" dirty="0">
              <a:ea typeface="+mj-ea"/>
            </a:endParaRPr>
          </a:p>
        </p:txBody>
      </p:sp>
      <p:sp>
        <p:nvSpPr>
          <p:cNvPr id="3" name="Content Placeholder 2"/>
          <p:cNvSpPr>
            <a:spLocks noGrp="1"/>
          </p:cNvSpPr>
          <p:nvPr>
            <p:ph idx="1"/>
          </p:nvPr>
        </p:nvSpPr>
        <p:spPr>
          <a:xfrm>
            <a:off x="5170488" y="3022600"/>
            <a:ext cx="3516312" cy="2141538"/>
          </a:xfrm>
        </p:spPr>
        <p:txBody>
          <a:bodyPr>
            <a:spAutoFit/>
          </a:bodyPr>
          <a:lstStyle/>
          <a:p>
            <a:pPr marL="0" indent="0">
              <a:buFontTx/>
              <a:buNone/>
              <a:defRPr/>
            </a:pPr>
            <a:r>
              <a:rPr lang="en-AU" dirty="0" smtClean="0">
                <a:ea typeface="ＭＳ Ｐゴシック" pitchFamily="-84" charset="-128"/>
              </a:rPr>
              <a:t>You need a variety of views to ensure each segment of the site is represented and any relevant risk management issues can be raised. </a:t>
            </a:r>
            <a:endParaRPr lang="en-US" dirty="0" smtClean="0">
              <a:ea typeface="ＭＳ Ｐゴシック" pitchFamily="-84" charset="-128"/>
            </a:endParaRPr>
          </a:p>
          <a:p>
            <a:pPr marL="0" indent="0">
              <a:buFontTx/>
              <a:buNone/>
              <a:defRPr/>
            </a:pPr>
            <a:r>
              <a:rPr lang="en-AU" dirty="0" smtClean="0">
                <a:ea typeface="ＭＳ Ｐゴシック" pitchFamily="-84" charset="-128"/>
              </a:rPr>
              <a:t> Each department or work area should have a representative. </a:t>
            </a:r>
            <a:endParaRPr lang="en-US" dirty="0" smtClean="0">
              <a:ea typeface="ＭＳ Ｐゴシック" pitchFamily="-84" charset="-128"/>
            </a:endParaRPr>
          </a:p>
        </p:txBody>
      </p:sp>
      <p:pic>
        <p:nvPicPr>
          <p:cNvPr id="4" name="Picture 3" descr="workers supervisor PPE hard hat 9909140_xxl 2.jpg"/>
          <p:cNvPicPr>
            <a:picLocks noChangeAspect="1"/>
          </p:cNvPicPr>
          <p:nvPr/>
        </p:nvPicPr>
        <p:blipFill>
          <a:blip r:embed="rId2">
            <a:extLst>
              <a:ext uri="{28A0092B-C50C-407E-A947-70E740481C1C}">
                <a14:useLocalDpi xmlns:a14="http://schemas.microsoft.com/office/drawing/2010/main" val="0"/>
              </a:ext>
            </a:extLst>
          </a:blip>
          <a:srcRect l="9779" t="6241" r="10147" b="3760"/>
          <a:stretch>
            <a:fillRect/>
          </a:stretch>
        </p:blipFill>
        <p:spPr bwMode="auto">
          <a:xfrm>
            <a:off x="1541463" y="2841625"/>
            <a:ext cx="3378200" cy="253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541463" y="1604963"/>
            <a:ext cx="7145337" cy="923925"/>
          </a:xfrm>
          <a:prstGeom prst="rect">
            <a:avLst/>
          </a:prstGeom>
          <a:noFill/>
          <a:ln w="9525">
            <a:noFill/>
            <a:miter lim="800000"/>
            <a:headEnd/>
            <a:tailEnd/>
          </a:ln>
        </p:spPr>
        <p:txBody>
          <a:bodyPr>
            <a:spAutoFit/>
          </a:bodyPr>
          <a:lstStyle/>
          <a:p>
            <a:pPr>
              <a:spcBef>
                <a:spcPct val="20000"/>
              </a:spcBef>
              <a:buSzPct val="100000"/>
              <a:defRPr/>
            </a:pPr>
            <a:r>
              <a:rPr lang="en-AU" dirty="0">
                <a:solidFill>
                  <a:srgbClr val="000000"/>
                </a:solidFill>
                <a:latin typeface="+mn-lt"/>
                <a:ea typeface="ＭＳ Ｐゴシック" pitchFamily="-84" charset="-128"/>
              </a:rPr>
              <a:t>When facilitating consultation and participation in the risk management process, make sure you have a good mix of characteristics in your work group. </a:t>
            </a:r>
            <a:endParaRPr lang="en-US"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ssolve">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 IMPLEMENT CONSULTATIVE PROCESSES</a:t>
            </a:r>
            <a:endParaRPr lang="en-US" dirty="0">
              <a:ea typeface="+mj-ea"/>
            </a:endParaRPr>
          </a:p>
        </p:txBody>
      </p:sp>
      <p:sp>
        <p:nvSpPr>
          <p:cNvPr id="3" name="Content Placeholder 2"/>
          <p:cNvSpPr>
            <a:spLocks noGrp="1"/>
          </p:cNvSpPr>
          <p:nvPr>
            <p:ph idx="1"/>
          </p:nvPr>
        </p:nvSpPr>
        <p:spPr>
          <a:xfrm>
            <a:off x="1541463" y="1947863"/>
            <a:ext cx="3789362" cy="3754437"/>
          </a:xfrm>
        </p:spPr>
        <p:txBody>
          <a:bodyPr>
            <a:spAutoFit/>
          </a:bodyPr>
          <a:lstStyle/>
          <a:p>
            <a:pPr marL="0" indent="0">
              <a:buFontTx/>
              <a:buNone/>
              <a:defRPr/>
            </a:pPr>
            <a:r>
              <a:rPr lang="en-AU" dirty="0" smtClean="0">
                <a:ea typeface="ＭＳ Ｐゴシック" pitchFamily="-84" charset="-128"/>
              </a:rPr>
              <a:t>Characteristics you should look for include: </a:t>
            </a:r>
            <a:endParaRPr lang="en-US" dirty="0" smtClean="0">
              <a:ea typeface="ＭＳ Ｐゴシック" pitchFamily="-84" charset="-128"/>
            </a:endParaRPr>
          </a:p>
          <a:p>
            <a:pPr marL="0" indent="0">
              <a:defRPr/>
            </a:pPr>
            <a:r>
              <a:rPr lang="en-AU" dirty="0" smtClean="0">
                <a:ea typeface="ＭＳ Ｐゴシック" pitchFamily="-84" charset="-128"/>
              </a:rPr>
              <a:t>    Willingness to participate. </a:t>
            </a:r>
            <a:endParaRPr lang="en-US" dirty="0" smtClean="0">
              <a:ea typeface="ＭＳ Ｐゴシック" pitchFamily="-84" charset="-128"/>
            </a:endParaRPr>
          </a:p>
          <a:p>
            <a:pPr marL="0" indent="0">
              <a:defRPr/>
            </a:pPr>
            <a:r>
              <a:rPr lang="en-AU" dirty="0" smtClean="0">
                <a:ea typeface="ＭＳ Ｐゴシック" pitchFamily="-84" charset="-128"/>
              </a:rPr>
              <a:t>    Understanding and commitment to risk </a:t>
            </a:r>
            <a:br>
              <a:rPr lang="en-AU" dirty="0" smtClean="0">
                <a:ea typeface="ＭＳ Ｐゴシック" pitchFamily="-84" charset="-128"/>
              </a:rPr>
            </a:br>
            <a:r>
              <a:rPr lang="en-AU" dirty="0" smtClean="0">
                <a:ea typeface="ＭＳ Ｐゴシック" pitchFamily="-84" charset="-128"/>
              </a:rPr>
              <a:t>      management. </a:t>
            </a:r>
            <a:endParaRPr lang="en-US" dirty="0" smtClean="0">
              <a:ea typeface="ＭＳ Ｐゴシック" pitchFamily="-84" charset="-128"/>
            </a:endParaRPr>
          </a:p>
          <a:p>
            <a:pPr marL="0" indent="0">
              <a:defRPr/>
            </a:pPr>
            <a:r>
              <a:rPr lang="en-AU" dirty="0" smtClean="0">
                <a:ea typeface="ＭＳ Ｐゴシック" pitchFamily="-84" charset="-128"/>
              </a:rPr>
              <a:t>    Willingness to listen to other views. </a:t>
            </a:r>
            <a:endParaRPr lang="en-US" dirty="0" smtClean="0">
              <a:ea typeface="ＭＳ Ｐゴシック" pitchFamily="-84" charset="-128"/>
            </a:endParaRPr>
          </a:p>
          <a:p>
            <a:pPr marL="0" indent="0">
              <a:defRPr/>
            </a:pPr>
            <a:r>
              <a:rPr lang="en-AU" dirty="0" smtClean="0">
                <a:ea typeface="ＭＳ Ｐゴシック" pitchFamily="-84" charset="-128"/>
              </a:rPr>
              <a:t>   Consultative outlook. </a:t>
            </a:r>
            <a:endParaRPr lang="en-US" dirty="0" smtClean="0">
              <a:ea typeface="ＭＳ Ｐゴシック" pitchFamily="-84" charset="-128"/>
            </a:endParaRPr>
          </a:p>
          <a:p>
            <a:pPr marL="0" indent="0">
              <a:defRPr/>
            </a:pPr>
            <a:r>
              <a:rPr lang="en-AU" dirty="0" smtClean="0">
                <a:ea typeface="ＭＳ Ｐゴシック" pitchFamily="-84" charset="-128"/>
              </a:rPr>
              <a:t>   Commitment to site safety. </a:t>
            </a:r>
            <a:endParaRPr lang="en-US" dirty="0" smtClean="0">
              <a:ea typeface="ＭＳ Ｐゴシック" pitchFamily="-84" charset="-128"/>
            </a:endParaRPr>
          </a:p>
          <a:p>
            <a:pPr marL="0" indent="0">
              <a:defRPr/>
            </a:pPr>
            <a:r>
              <a:rPr lang="en-AU" dirty="0" smtClean="0">
                <a:ea typeface="ＭＳ Ｐゴシック" pitchFamily="-84" charset="-128"/>
              </a:rPr>
              <a:t>   Willingness to abide by policies and </a:t>
            </a:r>
            <a:br>
              <a:rPr lang="en-AU" dirty="0" smtClean="0">
                <a:ea typeface="ＭＳ Ｐゴシック" pitchFamily="-84" charset="-128"/>
              </a:rPr>
            </a:br>
            <a:r>
              <a:rPr lang="en-AU" dirty="0" smtClean="0">
                <a:ea typeface="ＭＳ Ｐゴシック" pitchFamily="-84" charset="-128"/>
              </a:rPr>
              <a:t>    procedures. </a:t>
            </a:r>
            <a:endParaRPr lang="en-US" dirty="0" smtClean="0">
              <a:ea typeface="ＭＳ Ｐゴシック" pitchFamily="-84" charset="-128"/>
            </a:endParaRPr>
          </a:p>
        </p:txBody>
      </p:sp>
      <p:pic>
        <p:nvPicPr>
          <p:cNvPr id="5" name="Picture 4" descr="workers consult instructions 104108999 cropp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0050" y="1947863"/>
            <a:ext cx="3206750"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 IMPLEMENT CONSULTATIVE PROCESSES</a:t>
            </a:r>
            <a:endParaRPr lang="en-US" dirty="0">
              <a:ea typeface="+mj-ea"/>
            </a:endParaRPr>
          </a:p>
        </p:txBody>
      </p:sp>
      <p:sp>
        <p:nvSpPr>
          <p:cNvPr id="3" name="Content Placeholder 2"/>
          <p:cNvSpPr>
            <a:spLocks noGrp="1"/>
          </p:cNvSpPr>
          <p:nvPr>
            <p:ph idx="1"/>
          </p:nvPr>
        </p:nvSpPr>
        <p:spPr>
          <a:xfrm>
            <a:off x="1541463" y="1417638"/>
            <a:ext cx="7145337" cy="377825"/>
          </a:xfrm>
        </p:spPr>
        <p:txBody>
          <a:bodyPr>
            <a:spAutoFit/>
          </a:bodyPr>
          <a:lstStyle/>
          <a:p>
            <a:pPr marL="0" indent="0">
              <a:buFontTx/>
              <a:buNone/>
              <a:defRPr/>
            </a:pPr>
            <a:r>
              <a:rPr lang="en-AU" dirty="0" smtClean="0">
                <a:ea typeface="ＭＳ Ｐゴシック" pitchFamily="-84" charset="-128"/>
              </a:rPr>
              <a:t>Risk management consultative processes could include:</a:t>
            </a:r>
            <a:endParaRPr lang="en-US" dirty="0" smtClean="0">
              <a:ea typeface="ＭＳ Ｐゴシック" pitchFamily="-84" charset="-128"/>
            </a:endParaRPr>
          </a:p>
        </p:txBody>
      </p:sp>
      <p:graphicFrame>
        <p:nvGraphicFramePr>
          <p:cNvPr id="4" name="Table 3"/>
          <p:cNvGraphicFramePr>
            <a:graphicFrameLocks noGrp="1"/>
          </p:cNvGraphicFramePr>
          <p:nvPr/>
        </p:nvGraphicFramePr>
        <p:xfrm>
          <a:off x="1541463" y="1981200"/>
          <a:ext cx="7145337" cy="3875088"/>
        </p:xfrm>
        <a:graphic>
          <a:graphicData uri="http://schemas.openxmlformats.org/drawingml/2006/table">
            <a:tbl>
              <a:tblPr/>
              <a:tblGrid>
                <a:gridCol w="2085975"/>
                <a:gridCol w="5059362"/>
              </a:tblGrid>
              <a:tr h="392113">
                <a:tc>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FFFFFF"/>
                          </a:solidFill>
                          <a:effectLst/>
                          <a:latin typeface="+mn-lt"/>
                          <a:ea typeface="MS Mincho" pitchFamily="49" charset="-128"/>
                        </a:rPr>
                        <a:t>Consultation Method</a:t>
                      </a:r>
                      <a:endParaRPr kumimoji="0" lang="en-US" sz="1600" b="1" i="0" u="none" strike="noStrike" cap="none" normalizeH="0" baseline="0" dirty="0" smtClean="0">
                        <a:ln>
                          <a:noFill/>
                        </a:ln>
                        <a:solidFill>
                          <a:srgbClr val="FFFFFF"/>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FF"/>
                          </a:solidFill>
                          <a:effectLst/>
                          <a:latin typeface="+mn-lt"/>
                          <a:ea typeface="ＭＳ Ｐゴシック" pitchFamily="-84" charset="-128"/>
                        </a:rPr>
                        <a:t>Process/Technique Details</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r>
              <a:tr h="2032000">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Employee/Worker Meetings</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mn-lt"/>
                          <a:ea typeface="MS Mincho" pitchFamily="49" charset="-128"/>
                        </a:rPr>
                        <a:t>Meetings that encourage people to raise issues are one of the best ways of developing a workplace culture that raises OHS/WHS issues as they occur. In some industries toolbox meetings are used to raise issues. Toolbox meetings are short meetings that are held to keep each person in the team aware of what is happening in the workplace.</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50975">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smtClean="0">
                          <a:ln>
                            <a:noFill/>
                          </a:ln>
                          <a:solidFill>
                            <a:srgbClr val="000000"/>
                          </a:solidFill>
                          <a:effectLst/>
                          <a:latin typeface="+mn-lt"/>
                          <a:ea typeface="MS Mincho" pitchFamily="49" charset="-128"/>
                        </a:rPr>
                        <a:t>OHS/WHS Committees</a:t>
                      </a:r>
                      <a:endParaRPr kumimoji="0" lang="en-US" sz="1600" b="0" i="0" u="none" strike="noStrike" cap="none" normalizeH="0" baseline="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mn-lt"/>
                          <a:ea typeface="MS Mincho" pitchFamily="49" charset="-128"/>
                        </a:rPr>
                        <a:t>By having an OHS/WHS committee you are encouraging a greater number of people to be approachable. This allows for flexibility in how issues are raised and employees/workers can approach a person they feel comfortable with.</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 IMPLEMENT CONSULTATIVE PROCESSES</a:t>
            </a:r>
            <a:endParaRPr lang="en-US" dirty="0">
              <a:ea typeface="+mj-ea"/>
            </a:endParaRPr>
          </a:p>
        </p:txBody>
      </p:sp>
      <p:graphicFrame>
        <p:nvGraphicFramePr>
          <p:cNvPr id="4" name="Table 3"/>
          <p:cNvGraphicFramePr>
            <a:graphicFrameLocks noGrp="1"/>
          </p:cNvGraphicFramePr>
          <p:nvPr/>
        </p:nvGraphicFramePr>
        <p:xfrm>
          <a:off x="1541463" y="1509713"/>
          <a:ext cx="7145337" cy="4413250"/>
        </p:xfrm>
        <a:graphic>
          <a:graphicData uri="http://schemas.openxmlformats.org/drawingml/2006/table">
            <a:tbl>
              <a:tblPr firstRow="1" bandRow="1">
                <a:tableStyleId>{5C22544A-7EE6-4342-B048-85BDC9FD1C3A}</a:tableStyleId>
              </a:tblPr>
              <a:tblGrid>
                <a:gridCol w="2085967"/>
                <a:gridCol w="5059370"/>
              </a:tblGrid>
              <a:tr h="391784">
                <a:tc>
                  <a:txBody>
                    <a:bodyPr/>
                    <a:lstStyle/>
                    <a:p>
                      <a:pPr algn="ctr">
                        <a:spcBef>
                          <a:spcPts val="300"/>
                        </a:spcBef>
                        <a:spcAft>
                          <a:spcPts val="300"/>
                        </a:spcAft>
                      </a:pPr>
                      <a:r>
                        <a:rPr lang="en-AU" sz="1800" b="1" dirty="0" smtClean="0">
                          <a:solidFill>
                            <a:srgbClr val="FFFFFF"/>
                          </a:solidFill>
                          <a:effectLst/>
                          <a:latin typeface="Arial Narrow"/>
                          <a:ea typeface="MS Mincho"/>
                          <a:cs typeface="Arial Narrow"/>
                        </a:rPr>
                        <a:t>Consultation Method</a:t>
                      </a:r>
                      <a:endParaRPr lang="en-US" sz="1800" dirty="0">
                        <a:effectLst/>
                        <a:latin typeface="Arial Narrow"/>
                        <a:ea typeface="MS Mincho"/>
                        <a:cs typeface="Arial Narrow"/>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r>
                        <a:rPr lang="en-US" sz="1800" dirty="0" smtClean="0">
                          <a:latin typeface="Arial Narrow"/>
                          <a:cs typeface="Arial Narrow"/>
                        </a:rPr>
                        <a:t>Process/Technique</a:t>
                      </a:r>
                      <a:r>
                        <a:rPr lang="en-US" sz="1800" baseline="0" dirty="0" smtClean="0">
                          <a:latin typeface="Arial Narrow"/>
                          <a:cs typeface="Arial Narrow"/>
                        </a:rPr>
                        <a:t> Details</a:t>
                      </a:r>
                      <a:endParaRPr lang="en-US" sz="1800" dirty="0">
                        <a:latin typeface="Arial Narrow"/>
                        <a:cs typeface="Arial Narrow"/>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1204767">
                <a:tc>
                  <a:txBody>
                    <a:bodyPr/>
                    <a:lstStyle/>
                    <a:p>
                      <a:pPr>
                        <a:spcBef>
                          <a:spcPts val="300"/>
                        </a:spcBef>
                        <a:spcAft>
                          <a:spcPts val="300"/>
                        </a:spcAft>
                      </a:pPr>
                      <a:r>
                        <a:rPr lang="en-AU" sz="1600" b="1" dirty="0">
                          <a:effectLst/>
                          <a:latin typeface="+mn-lt"/>
                          <a:ea typeface="MS Mincho"/>
                          <a:cs typeface="Times New Roman"/>
                        </a:rPr>
                        <a:t>Low Technology Methods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600" dirty="0">
                          <a:effectLst/>
                          <a:latin typeface="+mn-lt"/>
                          <a:ea typeface="MS Mincho"/>
                          <a:cs typeface="Times New Roman"/>
                        </a:rPr>
                        <a:t>These can be suggestion boxes, surveys and checklists. The option of low technology methods allows for those members of your workplace who are not comfortable with technology to raise issues.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02383">
                <a:tc>
                  <a:txBody>
                    <a:bodyPr/>
                    <a:lstStyle/>
                    <a:p>
                      <a:pPr>
                        <a:spcBef>
                          <a:spcPts val="300"/>
                        </a:spcBef>
                        <a:spcAft>
                          <a:spcPts val="300"/>
                        </a:spcAft>
                      </a:pPr>
                      <a:r>
                        <a:rPr lang="en-AU" sz="1600" b="1" dirty="0">
                          <a:effectLst/>
                          <a:latin typeface="+mn-lt"/>
                          <a:ea typeface="MS Mincho"/>
                          <a:cs typeface="Times New Roman"/>
                        </a:rPr>
                        <a:t>Hazard Alerts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Alerts of hazards can be from manufacturers, suppliers or government agencies.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407167">
                <a:tc>
                  <a:txBody>
                    <a:bodyPr/>
                    <a:lstStyle/>
                    <a:p>
                      <a:pPr>
                        <a:spcBef>
                          <a:spcPts val="300"/>
                        </a:spcBef>
                        <a:spcAft>
                          <a:spcPts val="300"/>
                        </a:spcAft>
                      </a:pPr>
                      <a:r>
                        <a:rPr lang="en-AU" sz="1600" b="1">
                          <a:effectLst/>
                          <a:latin typeface="+mn-lt"/>
                          <a:ea typeface="MS Mincho"/>
                          <a:cs typeface="Times New Roman"/>
                        </a:rPr>
                        <a:t>Informal Discussions</a:t>
                      </a:r>
                      <a:endParaRPr lang="en-US" sz="160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600" dirty="0">
                          <a:effectLst/>
                          <a:latin typeface="+mn-lt"/>
                          <a:ea typeface="MS Mincho"/>
                          <a:cs typeface="Times New Roman"/>
                        </a:rPr>
                        <a:t>Can management improve the systems over time?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02383">
                <a:tc>
                  <a:txBody>
                    <a:bodyPr/>
                    <a:lstStyle/>
                    <a:p>
                      <a:pPr>
                        <a:spcBef>
                          <a:spcPts val="300"/>
                        </a:spcBef>
                        <a:spcAft>
                          <a:spcPts val="300"/>
                        </a:spcAft>
                      </a:pPr>
                      <a:r>
                        <a:rPr lang="en-AU" sz="1600" b="1" dirty="0">
                          <a:effectLst/>
                          <a:latin typeface="+mn-lt"/>
                          <a:ea typeface="MS Mincho"/>
                          <a:cs typeface="Times New Roman"/>
                        </a:rPr>
                        <a:t>Discussion With Team Members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This can allow employees/workers to raise OHS/WHS issues before they become large problems.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602383">
                <a:tc>
                  <a:txBody>
                    <a:bodyPr/>
                    <a:lstStyle/>
                    <a:p>
                      <a:pPr>
                        <a:spcBef>
                          <a:spcPts val="300"/>
                        </a:spcBef>
                        <a:spcAft>
                          <a:spcPts val="300"/>
                        </a:spcAft>
                      </a:pPr>
                      <a:r>
                        <a:rPr lang="en-AU" sz="1600" b="1">
                          <a:effectLst/>
                          <a:latin typeface="+mn-lt"/>
                          <a:ea typeface="MS Mincho"/>
                          <a:cs typeface="Times New Roman"/>
                        </a:rPr>
                        <a:t>Inputting To Safety Processes</a:t>
                      </a:r>
                      <a:endParaRPr lang="en-US" sz="160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600" dirty="0">
                          <a:effectLst/>
                          <a:latin typeface="+mn-lt"/>
                          <a:ea typeface="MS Mincho"/>
                          <a:cs typeface="Times New Roman"/>
                        </a:rPr>
                        <a:t>These safety processes could include safety audits, hazard identifications and risk assessment processes.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02383">
                <a:tc>
                  <a:txBody>
                    <a:bodyPr/>
                    <a:lstStyle/>
                    <a:p>
                      <a:pPr>
                        <a:spcBef>
                          <a:spcPts val="300"/>
                        </a:spcBef>
                        <a:spcAft>
                          <a:spcPts val="300"/>
                        </a:spcAft>
                      </a:pPr>
                      <a:r>
                        <a:rPr lang="en-AU" sz="1600" b="1" dirty="0">
                          <a:effectLst/>
                          <a:latin typeface="+mn-lt"/>
                          <a:ea typeface="MS Mincho"/>
                          <a:cs typeface="Times New Roman"/>
                        </a:rPr>
                        <a:t>Technology</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Using technology can allow for the anonymous raising of issues if necessary.</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 IMPLEMENT CONSULTATIVE PROCESSES</a:t>
            </a:r>
            <a:endParaRPr lang="en-US" dirty="0">
              <a:ea typeface="+mj-ea"/>
            </a:endParaRPr>
          </a:p>
        </p:txBody>
      </p:sp>
      <p:sp>
        <p:nvSpPr>
          <p:cNvPr id="3" name="Content Placeholder 2"/>
          <p:cNvSpPr>
            <a:spLocks noGrp="1"/>
          </p:cNvSpPr>
          <p:nvPr>
            <p:ph idx="1"/>
          </p:nvPr>
        </p:nvSpPr>
        <p:spPr>
          <a:xfrm>
            <a:off x="4495800" y="2246313"/>
            <a:ext cx="4191000" cy="2070100"/>
          </a:xfrm>
        </p:spPr>
        <p:txBody>
          <a:bodyPr>
            <a:spAutoFit/>
          </a:bodyPr>
          <a:lstStyle/>
          <a:p>
            <a:pPr marL="0" indent="0">
              <a:buFontTx/>
              <a:buNone/>
              <a:defRPr/>
            </a:pPr>
            <a:r>
              <a:rPr lang="en-AU" dirty="0" smtClean="0">
                <a:ea typeface="ＭＳ Ｐゴシック" pitchFamily="-84" charset="-128"/>
              </a:rPr>
              <a:t>Regardless of how risk management issues are raised within an organisation, it is important that everyone feels comfortable in having their say.</a:t>
            </a:r>
            <a:endParaRPr lang="en-US" dirty="0" smtClean="0">
              <a:ea typeface="ＭＳ Ｐゴシック" pitchFamily="-84" charset="-128"/>
            </a:endParaRPr>
          </a:p>
          <a:p>
            <a:pPr marL="0" indent="0">
              <a:buFontTx/>
              <a:buNone/>
              <a:defRPr/>
            </a:pPr>
            <a:r>
              <a:rPr lang="en-AU" dirty="0" smtClean="0">
                <a:ea typeface="ＭＳ Ｐゴシック" pitchFamily="-84" charset="-128"/>
              </a:rPr>
              <a:t> While the processes listed above are valid, they should not be considered to be the only options. </a:t>
            </a:r>
            <a:endParaRPr lang="en-US" dirty="0" smtClean="0">
              <a:ea typeface="ＭＳ Ｐゴシック" pitchFamily="-84" charset="-128"/>
            </a:endParaRPr>
          </a:p>
        </p:txBody>
      </p:sp>
      <p:pic>
        <p:nvPicPr>
          <p:cNvPr id="5" name="Picture 4" descr="workers clipboard discuss confirm supervisor 3646978_x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246313"/>
            <a:ext cx="2776537" cy="215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748213"/>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Your organisation should develop a system for raising risk management issues that meets the needs and culture of the workplace.</a:t>
            </a:r>
            <a:r>
              <a:rPr lang="en-US" sz="1600" dirty="0">
                <a:solidFill>
                  <a:srgbClr val="000000"/>
                </a:solidFill>
                <a:latin typeface="+mn-lt"/>
                <a:ea typeface="ＭＳ Ｐゴシック" pitchFamily="-8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 MONITORING OHS/WHS CONSULTATIVE ARRANGEMENTS</a:t>
            </a:r>
            <a:endParaRPr lang="en-US" dirty="0">
              <a:ea typeface="+mj-ea"/>
            </a:endParaRPr>
          </a:p>
        </p:txBody>
      </p:sp>
      <p:sp>
        <p:nvSpPr>
          <p:cNvPr id="3" name="Content Placeholder 2"/>
          <p:cNvSpPr>
            <a:spLocks noGrp="1"/>
          </p:cNvSpPr>
          <p:nvPr>
            <p:ph idx="1"/>
          </p:nvPr>
        </p:nvSpPr>
        <p:spPr>
          <a:xfrm>
            <a:off x="4324350" y="1736725"/>
            <a:ext cx="4621213" cy="3940175"/>
          </a:xfrm>
        </p:spPr>
        <p:txBody>
          <a:bodyPr>
            <a:spAutoFit/>
          </a:bodyPr>
          <a:lstStyle/>
          <a:p>
            <a:pPr marL="0" indent="0">
              <a:buFontTx/>
              <a:buNone/>
              <a:defRPr/>
            </a:pPr>
            <a:r>
              <a:rPr lang="en-AU" dirty="0" smtClean="0">
                <a:ea typeface="ＭＳ Ｐゴシック" pitchFamily="-84" charset="-128"/>
              </a:rPr>
              <a:t>Once you have developed OHS/WHS consultative and participative arrangements, it is essential that you evaluate and monitor their effectiveness.</a:t>
            </a:r>
            <a:endParaRPr lang="en-US" dirty="0" smtClean="0">
              <a:ea typeface="ＭＳ Ｐゴシック" pitchFamily="-84" charset="-128"/>
            </a:endParaRPr>
          </a:p>
          <a:p>
            <a:pPr marL="0" indent="0">
              <a:buFontTx/>
              <a:buNone/>
              <a:defRPr/>
            </a:pPr>
            <a:r>
              <a:rPr lang="en-AU" dirty="0" smtClean="0">
                <a:ea typeface="ＭＳ Ｐゴシック" pitchFamily="-84" charset="-128"/>
              </a:rPr>
              <a:t> You need to examine how well the processes are working within the risk management system. To do this you should: </a:t>
            </a:r>
            <a:endParaRPr lang="en-US" dirty="0" smtClean="0">
              <a:ea typeface="ＭＳ Ｐゴシック" pitchFamily="-84" charset="-128"/>
            </a:endParaRPr>
          </a:p>
          <a:p>
            <a:pPr marL="0" indent="0">
              <a:defRPr/>
            </a:pPr>
            <a:r>
              <a:rPr lang="en-AU" dirty="0" smtClean="0">
                <a:ea typeface="ＭＳ Ｐゴシック" pitchFamily="-84" charset="-128"/>
              </a:rPr>
              <a:t>   Examine if the outcomes are what was required, </a:t>
            </a:r>
            <a:br>
              <a:rPr lang="en-AU" dirty="0" smtClean="0">
                <a:ea typeface="ＭＳ Ｐゴシック" pitchFamily="-84" charset="-128"/>
              </a:rPr>
            </a:br>
            <a:r>
              <a:rPr lang="en-AU" dirty="0" smtClean="0">
                <a:ea typeface="ＭＳ Ｐゴシック" pitchFamily="-84" charset="-128"/>
              </a:rPr>
              <a:t>     wanted or expected. </a:t>
            </a:r>
            <a:endParaRPr lang="en-US" dirty="0" smtClean="0">
              <a:ea typeface="ＭＳ Ｐゴシック" pitchFamily="-84" charset="-128"/>
            </a:endParaRPr>
          </a:p>
          <a:p>
            <a:pPr marL="0" indent="0">
              <a:defRPr/>
            </a:pPr>
            <a:r>
              <a:rPr lang="en-AU" dirty="0" smtClean="0">
                <a:ea typeface="ＭＳ Ｐゴシック" pitchFamily="-84" charset="-128"/>
              </a:rPr>
              <a:t>   Examine how each process has worked. Was it a </a:t>
            </a:r>
            <a:br>
              <a:rPr lang="en-AU" dirty="0" smtClean="0">
                <a:ea typeface="ＭＳ Ｐゴシック" pitchFamily="-84" charset="-128"/>
              </a:rPr>
            </a:br>
            <a:r>
              <a:rPr lang="en-AU" dirty="0" smtClean="0">
                <a:ea typeface="ＭＳ Ｐゴシック" pitchFamily="-84" charset="-128"/>
              </a:rPr>
              <a:t>     smooth process? What problems arose during the </a:t>
            </a:r>
            <a:br>
              <a:rPr lang="en-AU" dirty="0" smtClean="0">
                <a:ea typeface="ＭＳ Ｐゴシック" pitchFamily="-84" charset="-128"/>
              </a:rPr>
            </a:br>
            <a:r>
              <a:rPr lang="en-AU" dirty="0" smtClean="0">
                <a:ea typeface="ＭＳ Ｐゴシック" pitchFamily="-84" charset="-128"/>
              </a:rPr>
              <a:t>     process?</a:t>
            </a:r>
            <a:endParaRPr lang="en-US" dirty="0" smtClean="0">
              <a:ea typeface="ＭＳ Ｐゴシック" pitchFamily="-84" charset="-128"/>
            </a:endParaRPr>
          </a:p>
        </p:txBody>
      </p:sp>
      <p:pic>
        <p:nvPicPr>
          <p:cNvPr id="68612" name="Picture 3" descr="Construction supervisor worker thinking documents clipboard report writing 3934391_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001838"/>
            <a:ext cx="2551112"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8612"/>
                                        </p:tgtEl>
                                        <p:attrNameLst>
                                          <p:attrName>style.visibility</p:attrName>
                                        </p:attrNameLst>
                                      </p:cBhvr>
                                      <p:to>
                                        <p:strVal val="visible"/>
                                      </p:to>
                                    </p:set>
                                    <p:animEffect transition="in" filter="dissolve">
                                      <p:cBhvr>
                                        <p:cTn id="13" dur="1000"/>
                                        <p:tgtEl>
                                          <p:spTgt spid="68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lipboard write pen 140467124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33963" y="2201863"/>
            <a:ext cx="3803650" cy="321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 MONITORING OHS/WHS CONSULTATIVE ARRANGEMENTS</a:t>
            </a:r>
            <a:endParaRPr lang="en-US" dirty="0">
              <a:ea typeface="+mj-ea"/>
            </a:endParaRPr>
          </a:p>
        </p:txBody>
      </p:sp>
      <p:sp>
        <p:nvSpPr>
          <p:cNvPr id="3" name="Content Placeholder 2"/>
          <p:cNvSpPr>
            <a:spLocks noGrp="1"/>
          </p:cNvSpPr>
          <p:nvPr>
            <p:ph idx="1"/>
          </p:nvPr>
        </p:nvSpPr>
        <p:spPr>
          <a:xfrm>
            <a:off x="1541463" y="2201863"/>
            <a:ext cx="3413125" cy="2994025"/>
          </a:xfrm>
        </p:spPr>
        <p:txBody>
          <a:bodyPr>
            <a:spAutoFit/>
          </a:bodyPr>
          <a:lstStyle/>
          <a:p>
            <a:pPr marL="0" indent="0">
              <a:buFontTx/>
              <a:buNone/>
              <a:defRPr/>
            </a:pPr>
            <a:r>
              <a:rPr lang="en-AU" dirty="0" smtClean="0">
                <a:solidFill>
                  <a:srgbClr val="000000"/>
                </a:solidFill>
                <a:ea typeface="ＭＳ Ｐゴシック" pitchFamily="-84" charset="-128"/>
              </a:rPr>
              <a:t>Monitoring and evaluation of OHS/WHS consultative and participative processes must be tailored to the workplace or organisation.</a:t>
            </a:r>
            <a:endParaRPr lang="en-US" dirty="0" smtClean="0">
              <a:ea typeface="ＭＳ Ｐゴシック" pitchFamily="-84" charset="-128"/>
            </a:endParaRPr>
          </a:p>
          <a:p>
            <a:pPr marL="0" indent="0">
              <a:buFontTx/>
              <a:buNone/>
              <a:defRPr/>
            </a:pPr>
            <a:r>
              <a:rPr lang="en-AU" dirty="0" smtClean="0">
                <a:ea typeface="ＭＳ Ｐゴシック" pitchFamily="-84" charset="-128"/>
              </a:rPr>
              <a:t>Any logical and sequential system will work for monitoring and evaluation if it is documented and applied consistently across the organisation.</a:t>
            </a:r>
            <a:endParaRPr lang="en-US" dirty="0" smtClean="0">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1.5.1 MONITORING OHS/WHS CONSULTATIVE ARRANGEMENTS</a:t>
            </a:r>
            <a:endParaRPr lang="en-US" dirty="0">
              <a:ea typeface="+mj-ea"/>
            </a:endParaRPr>
          </a:p>
        </p:txBody>
      </p:sp>
      <p:sp>
        <p:nvSpPr>
          <p:cNvPr id="3" name="Content Placeholder 2"/>
          <p:cNvSpPr>
            <a:spLocks noGrp="1"/>
          </p:cNvSpPr>
          <p:nvPr>
            <p:ph idx="1"/>
          </p:nvPr>
        </p:nvSpPr>
        <p:spPr>
          <a:xfrm>
            <a:off x="4506913" y="1985963"/>
            <a:ext cx="4179887" cy="3016250"/>
          </a:xfrm>
        </p:spPr>
        <p:txBody>
          <a:bodyPr>
            <a:spAutoFit/>
          </a:bodyPr>
          <a:lstStyle/>
          <a:p>
            <a:pPr marL="0" indent="0">
              <a:buFontTx/>
              <a:buNone/>
              <a:defRPr/>
            </a:pPr>
            <a:r>
              <a:rPr lang="en-AU" dirty="0" smtClean="0">
                <a:ea typeface="ＭＳ Ｐゴシック" pitchFamily="-84" charset="-128"/>
              </a:rPr>
              <a:t>When determining a monitoring and evaluation system, you should be considering the: </a:t>
            </a:r>
            <a:endParaRPr lang="en-US" dirty="0" smtClean="0">
              <a:ea typeface="ＭＳ Ｐゴシック" pitchFamily="-84" charset="-128"/>
            </a:endParaRPr>
          </a:p>
          <a:p>
            <a:pPr marL="0" indent="0">
              <a:defRPr/>
            </a:pPr>
            <a:r>
              <a:rPr lang="en-AU" dirty="0" smtClean="0">
                <a:ea typeface="ＭＳ Ｐゴシック" pitchFamily="-84" charset="-128"/>
              </a:rPr>
              <a:t>  Culture of the organisation. </a:t>
            </a:r>
            <a:endParaRPr lang="en-US" dirty="0" smtClean="0">
              <a:ea typeface="ＭＳ Ｐゴシック" pitchFamily="-84" charset="-128"/>
            </a:endParaRPr>
          </a:p>
          <a:p>
            <a:pPr marL="0" indent="0">
              <a:defRPr/>
            </a:pPr>
            <a:r>
              <a:rPr lang="en-AU" dirty="0" smtClean="0">
                <a:ea typeface="ＭＳ Ｐゴシック" pitchFamily="-84" charset="-128"/>
              </a:rPr>
              <a:t>  System being monitored and evaluated. </a:t>
            </a:r>
            <a:endParaRPr lang="en-US" dirty="0" smtClean="0">
              <a:ea typeface="ＭＳ Ｐゴシック" pitchFamily="-84" charset="-128"/>
            </a:endParaRPr>
          </a:p>
          <a:p>
            <a:pPr marL="0" indent="0">
              <a:defRPr/>
            </a:pPr>
            <a:r>
              <a:rPr lang="en-AU" dirty="0" smtClean="0">
                <a:ea typeface="ＭＳ Ｐゴシック" pitchFamily="-84" charset="-128"/>
              </a:rPr>
              <a:t>  Timeframes available. </a:t>
            </a:r>
            <a:endParaRPr lang="en-US" dirty="0" smtClean="0">
              <a:ea typeface="ＭＳ Ｐゴシック" pitchFamily="-84" charset="-128"/>
            </a:endParaRPr>
          </a:p>
          <a:p>
            <a:pPr marL="0" indent="0">
              <a:defRPr/>
            </a:pPr>
            <a:r>
              <a:rPr lang="en-AU" dirty="0" smtClean="0">
                <a:ea typeface="ＭＳ Ｐゴシック" pitchFamily="-84" charset="-128"/>
              </a:rPr>
              <a:t>  Legislative and regulatory requirements. </a:t>
            </a:r>
            <a:endParaRPr lang="en-US" dirty="0" smtClean="0">
              <a:ea typeface="ＭＳ Ｐゴシック" pitchFamily="-84" charset="-128"/>
            </a:endParaRPr>
          </a:p>
          <a:p>
            <a:pPr marL="0" indent="0">
              <a:defRPr/>
            </a:pPr>
            <a:r>
              <a:rPr lang="en-AU" dirty="0" smtClean="0">
                <a:ea typeface="ＭＳ Ｐゴシック" pitchFamily="-84" charset="-128"/>
              </a:rPr>
              <a:t>  Reporting requirements.</a:t>
            </a:r>
            <a:endParaRPr lang="en-US" dirty="0" smtClean="0">
              <a:ea typeface="ＭＳ Ｐゴシック" pitchFamily="-84" charset="-128"/>
            </a:endParaRPr>
          </a:p>
        </p:txBody>
      </p:sp>
      <p:pic>
        <p:nvPicPr>
          <p:cNvPr id="6" name="Picture 5" descr="worker clipboard point write inspect 7576605_xl.jpg"/>
          <p:cNvPicPr>
            <a:picLocks noChangeAspect="1"/>
          </p:cNvPicPr>
          <p:nvPr/>
        </p:nvPicPr>
        <p:blipFill>
          <a:blip r:embed="rId2">
            <a:extLst>
              <a:ext uri="{28A0092B-C50C-407E-A947-70E740481C1C}">
                <a14:useLocalDpi xmlns:a14="http://schemas.microsoft.com/office/drawing/2010/main" val="0"/>
              </a:ext>
            </a:extLst>
          </a:blip>
          <a:srcRect b="20992"/>
          <a:stretch>
            <a:fillRect/>
          </a:stretch>
        </p:blipFill>
        <p:spPr bwMode="auto">
          <a:xfrm>
            <a:off x="1541463" y="1985963"/>
            <a:ext cx="2646362" cy="315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541463" y="5432425"/>
            <a:ext cx="7245350" cy="585788"/>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The most important part of any monitoring and evaluation process is ensuring the system works for you as the risk management professional and for your organisation.</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ssolve">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1.6 ADDRESS RISK MANAGEMENT ISSUES</a:t>
            </a:r>
            <a:endParaRPr lang="en-US" dirty="0">
              <a:ea typeface="+mj-ea"/>
            </a:endParaRPr>
          </a:p>
        </p:txBody>
      </p:sp>
      <p:sp>
        <p:nvSpPr>
          <p:cNvPr id="3" name="Content Placeholder 2"/>
          <p:cNvSpPr>
            <a:spLocks noGrp="1"/>
          </p:cNvSpPr>
          <p:nvPr>
            <p:ph idx="1"/>
          </p:nvPr>
        </p:nvSpPr>
        <p:spPr>
          <a:xfrm>
            <a:off x="1541463" y="1741488"/>
            <a:ext cx="7145337" cy="685800"/>
          </a:xfrm>
        </p:spPr>
        <p:txBody>
          <a:bodyPr>
            <a:spAutoFit/>
          </a:bodyPr>
          <a:lstStyle/>
          <a:p>
            <a:pPr marL="0" indent="0">
              <a:buFontTx/>
              <a:buNone/>
              <a:defRPr/>
            </a:pPr>
            <a:r>
              <a:rPr lang="en-AU" dirty="0" smtClean="0">
                <a:ea typeface="ＭＳ Ｐゴシック" pitchFamily="-84" charset="-128"/>
              </a:rPr>
              <a:t>Once a risk management issue has been raised, it is essential that it be dealt with promptly in accordance with organisational consultation procedures and processes. </a:t>
            </a:r>
            <a:endParaRPr lang="en-US" dirty="0" smtClean="0">
              <a:ea typeface="ＭＳ Ｐゴシック" pitchFamily="-84" charset="-128"/>
            </a:endParaRPr>
          </a:p>
        </p:txBody>
      </p:sp>
      <p:pic>
        <p:nvPicPr>
          <p:cNvPr id="4" name="Picture 3" descr="worker clipboard write report record 1251666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73475" y="2698750"/>
            <a:ext cx="3532188" cy="354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1.6 ADDRESS RISK MANAGEMENT ISSUES</a:t>
            </a:r>
            <a:endParaRPr lang="en-US" dirty="0">
              <a:ea typeface="+mj-ea"/>
            </a:endParaRPr>
          </a:p>
        </p:txBody>
      </p:sp>
      <p:sp>
        <p:nvSpPr>
          <p:cNvPr id="3" name="Content Placeholder 2"/>
          <p:cNvSpPr>
            <a:spLocks noGrp="1"/>
          </p:cNvSpPr>
          <p:nvPr>
            <p:ph idx="1"/>
          </p:nvPr>
        </p:nvSpPr>
        <p:spPr>
          <a:xfrm>
            <a:off x="4622800" y="1844675"/>
            <a:ext cx="4064000" cy="2246313"/>
          </a:xfrm>
        </p:spPr>
        <p:txBody>
          <a:bodyPr>
            <a:spAutoFit/>
          </a:bodyPr>
          <a:lstStyle/>
          <a:p>
            <a:pPr marL="0" indent="0">
              <a:buFontTx/>
              <a:buNone/>
              <a:defRPr/>
            </a:pPr>
            <a:r>
              <a:rPr lang="en-AU" dirty="0" smtClean="0">
                <a:ea typeface="ＭＳ Ｐゴシック" pitchFamily="-84" charset="-128"/>
              </a:rPr>
              <a:t>Some of the relevant processes or procedures could include: </a:t>
            </a:r>
            <a:endParaRPr lang="en-US" dirty="0" smtClean="0">
              <a:ea typeface="ＭＳ Ｐゴシック" pitchFamily="-84" charset="-128"/>
            </a:endParaRPr>
          </a:p>
          <a:p>
            <a:pPr marL="0" indent="0">
              <a:defRPr/>
            </a:pPr>
            <a:r>
              <a:rPr lang="en-AU" dirty="0" smtClean="0">
                <a:ea typeface="ＭＳ Ｐゴシック" pitchFamily="-84" charset="-128"/>
              </a:rPr>
              <a:t>   Involvement of employees/workers in </a:t>
            </a:r>
            <a:br>
              <a:rPr lang="en-AU" dirty="0" smtClean="0">
                <a:ea typeface="ＭＳ Ｐゴシック" pitchFamily="-84" charset="-128"/>
              </a:rPr>
            </a:br>
            <a:r>
              <a:rPr lang="en-AU" dirty="0" smtClean="0">
                <a:ea typeface="ＭＳ Ｐゴシック" pitchFamily="-84" charset="-128"/>
              </a:rPr>
              <a:t>    management and planning meetings. </a:t>
            </a:r>
            <a:endParaRPr lang="en-US" dirty="0" smtClean="0">
              <a:ea typeface="ＭＳ Ｐゴシック" pitchFamily="-84" charset="-128"/>
            </a:endParaRPr>
          </a:p>
          <a:p>
            <a:pPr marL="0" indent="0">
              <a:defRPr/>
            </a:pPr>
            <a:r>
              <a:rPr lang="en-AU" dirty="0" smtClean="0">
                <a:ea typeface="ＭＳ Ｐゴシック" pitchFamily="-84" charset="-128"/>
              </a:rPr>
              <a:t>   Health and safety committees or emergency</a:t>
            </a:r>
            <a:br>
              <a:rPr lang="en-AU" dirty="0" smtClean="0">
                <a:ea typeface="ＭＳ Ｐゴシック" pitchFamily="-84" charset="-128"/>
              </a:rPr>
            </a:br>
            <a:r>
              <a:rPr lang="en-AU" dirty="0" smtClean="0">
                <a:ea typeface="ＭＳ Ｐゴシック" pitchFamily="-84" charset="-128"/>
              </a:rPr>
              <a:t>    management committees.</a:t>
            </a:r>
            <a:r>
              <a:rPr lang="en-US" dirty="0" smtClean="0">
                <a:ea typeface="ＭＳ Ｐゴシック" pitchFamily="-84" charset="-128"/>
              </a:rPr>
              <a:t> </a:t>
            </a:r>
          </a:p>
        </p:txBody>
      </p:sp>
      <p:pic>
        <p:nvPicPr>
          <p:cNvPr id="5" name="Picture 4" descr="workers communication 10148026_m.jpg"/>
          <p:cNvPicPr>
            <a:picLocks noChangeAspect="1"/>
          </p:cNvPicPr>
          <p:nvPr/>
        </p:nvPicPr>
        <p:blipFill>
          <a:blip r:embed="rId2">
            <a:extLst>
              <a:ext uri="{28A0092B-C50C-407E-A947-70E740481C1C}">
                <a14:useLocalDpi xmlns:a14="http://schemas.microsoft.com/office/drawing/2010/main" val="0"/>
              </a:ext>
            </a:extLst>
          </a:blip>
          <a:srcRect l="7773" r="8380"/>
          <a:stretch>
            <a:fillRect/>
          </a:stretch>
        </p:blipFill>
        <p:spPr bwMode="auto">
          <a:xfrm>
            <a:off x="1541463" y="1844675"/>
            <a:ext cx="2967037" cy="235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ack shirt man hard hat clipboard centred 7803786_l.jpg"/>
          <p:cNvPicPr>
            <a:picLocks noChangeAspect="1"/>
          </p:cNvPicPr>
          <p:nvPr/>
        </p:nvPicPr>
        <p:blipFill>
          <a:blip r:embed="rId2">
            <a:extLst>
              <a:ext uri="{28A0092B-C50C-407E-A947-70E740481C1C}">
                <a14:useLocalDpi xmlns:a14="http://schemas.microsoft.com/office/drawing/2010/main" val="0"/>
              </a:ext>
            </a:extLst>
          </a:blip>
          <a:srcRect l="5457" t="5534" r="2924" b="8055"/>
          <a:stretch>
            <a:fillRect/>
          </a:stretch>
        </p:blipFill>
        <p:spPr bwMode="auto">
          <a:xfrm>
            <a:off x="6175375" y="3051175"/>
            <a:ext cx="2511425"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1.6 ADDRESS RISK MANAGEMENT ISSUES</a:t>
            </a:r>
            <a:endParaRPr lang="en-US" dirty="0">
              <a:ea typeface="+mj-ea"/>
            </a:endParaRPr>
          </a:p>
        </p:txBody>
      </p:sp>
      <p:sp>
        <p:nvSpPr>
          <p:cNvPr id="3" name="Content Placeholder 2"/>
          <p:cNvSpPr>
            <a:spLocks noGrp="1"/>
          </p:cNvSpPr>
          <p:nvPr>
            <p:ph idx="1"/>
          </p:nvPr>
        </p:nvSpPr>
        <p:spPr>
          <a:xfrm>
            <a:off x="1530350" y="3025775"/>
            <a:ext cx="4237038" cy="3170238"/>
          </a:xfrm>
        </p:spPr>
        <p:txBody>
          <a:bodyPr>
            <a:spAutoFit/>
          </a:bodyPr>
          <a:lstStyle/>
          <a:p>
            <a:pPr marL="1082675" lvl="1">
              <a:defRPr/>
            </a:pPr>
            <a:r>
              <a:rPr lang="en-AU" dirty="0" smtClean="0">
                <a:ea typeface="ＭＳ Ｐゴシック" pitchFamily="-84" charset="-128"/>
              </a:rPr>
              <a:t>Formal and informal meetings to discuss any further issues or developments. </a:t>
            </a:r>
            <a:endParaRPr lang="en-US" dirty="0" smtClean="0">
              <a:ea typeface="ＭＳ Ｐゴシック" pitchFamily="-84" charset="-128"/>
            </a:endParaRPr>
          </a:p>
          <a:p>
            <a:pPr marL="1082675" lvl="1">
              <a:defRPr/>
            </a:pPr>
            <a:r>
              <a:rPr lang="en-AU" dirty="0" smtClean="0">
                <a:ea typeface="ＭＳ Ｐゴシック" pitchFamily="-84" charset="-128"/>
              </a:rPr>
              <a:t>Counselling or disciplinary processes for a situation where there is an </a:t>
            </a:r>
            <a:r>
              <a:rPr lang="en-AU" altLang="en-US" dirty="0" smtClean="0">
                <a:ea typeface="ＭＳ Ｐゴシック" pitchFamily="-84" charset="-128"/>
              </a:rPr>
              <a:t>‘</a:t>
            </a:r>
            <a:r>
              <a:rPr lang="en-AU" dirty="0" smtClean="0">
                <a:ea typeface="ＭＳ Ｐゴシック" pitchFamily="-84" charset="-128"/>
              </a:rPr>
              <a:t>at-fault</a:t>
            </a:r>
            <a:r>
              <a:rPr lang="en-AU" altLang="en-US" dirty="0" smtClean="0">
                <a:ea typeface="ＭＳ Ｐゴシック" pitchFamily="-84" charset="-128"/>
              </a:rPr>
              <a:t>’</a:t>
            </a:r>
            <a:r>
              <a:rPr lang="en-AU" dirty="0" smtClean="0">
                <a:ea typeface="ＭＳ Ｐゴシック" pitchFamily="-84" charset="-128"/>
              </a:rPr>
              <a:t> employee/worker or contractor. </a:t>
            </a:r>
            <a:endParaRPr lang="en-US" dirty="0" smtClean="0">
              <a:ea typeface="ＭＳ Ｐゴシック" pitchFamily="-84" charset="-128"/>
            </a:endParaRPr>
          </a:p>
          <a:p>
            <a:pPr marL="1082675" lvl="1">
              <a:defRPr/>
            </a:pPr>
            <a:r>
              <a:rPr lang="en-AU" dirty="0" smtClean="0">
                <a:ea typeface="ＭＳ Ｐゴシック" pitchFamily="-84" charset="-128"/>
              </a:rPr>
              <a:t>Other committees, for example, planning and purchasing.</a:t>
            </a:r>
            <a:endParaRPr lang="en-US" dirty="0" smtClean="0">
              <a:ea typeface="ＭＳ Ｐゴシック" pitchFamily="-84" charset="-128"/>
            </a:endParaRPr>
          </a:p>
        </p:txBody>
      </p:sp>
      <p:sp>
        <p:nvSpPr>
          <p:cNvPr id="5" name="Rectangle 4"/>
          <p:cNvSpPr>
            <a:spLocks noChangeArrowheads="1"/>
          </p:cNvSpPr>
          <p:nvPr/>
        </p:nvSpPr>
        <p:spPr bwMode="auto">
          <a:xfrm>
            <a:off x="1546225" y="1841500"/>
            <a:ext cx="7140575" cy="1077913"/>
          </a:xfrm>
          <a:prstGeom prst="rect">
            <a:avLst/>
          </a:prstGeom>
          <a:noFill/>
          <a:ln w="9525">
            <a:noFill/>
            <a:miter lim="800000"/>
            <a:headEnd/>
            <a:tailEnd/>
          </a:ln>
        </p:spPr>
        <p:txBody>
          <a:bodyPr>
            <a:spAutoFit/>
          </a:bodyPr>
          <a:lstStyle/>
          <a:p>
            <a:pPr marL="682625" indent="-342900">
              <a:spcBef>
                <a:spcPct val="20000"/>
              </a:spcBef>
              <a:buClr>
                <a:srgbClr val="FF0000"/>
              </a:buClr>
              <a:buSzPct val="100000"/>
              <a:buFont typeface="Arial" pitchFamily="34" charset="0"/>
              <a:buChar char="•"/>
              <a:defRPr/>
            </a:pPr>
            <a:r>
              <a:rPr lang="en-AU" sz="1600" dirty="0">
                <a:solidFill>
                  <a:srgbClr val="000000"/>
                </a:solidFill>
                <a:latin typeface="+mn-lt"/>
                <a:ea typeface="ＭＳ Ｐゴシック" pitchFamily="-84" charset="-128"/>
              </a:rPr>
              <a:t>Early response to employee/worker suggestions, requests, reports and concerns put forward to management. By promptly responding to employee/worker concerns, you will be assisting to develop an organisational culture that values their interactions.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1.6 ADDRESS RISK MANAGEMENT ISSUES</a:t>
            </a:r>
            <a:endParaRPr lang="en-US" dirty="0">
              <a:ea typeface="+mj-ea"/>
            </a:endParaRPr>
          </a:p>
        </p:txBody>
      </p:sp>
      <p:sp>
        <p:nvSpPr>
          <p:cNvPr id="3" name="Content Placeholder 2"/>
          <p:cNvSpPr>
            <a:spLocks noGrp="1"/>
          </p:cNvSpPr>
          <p:nvPr>
            <p:ph idx="1"/>
          </p:nvPr>
        </p:nvSpPr>
        <p:spPr>
          <a:xfrm>
            <a:off x="1541463" y="1417638"/>
            <a:ext cx="7145337" cy="6461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way you respond to issues that have been raised during the consultation process will be determined by:</a:t>
            </a:r>
            <a:r>
              <a:rPr lang="en-US" altLang="en-US" smtClean="0">
                <a:latin typeface="Arial Narrow" panose="020B0606020202030204" pitchFamily="34" charset="0"/>
                <a:ea typeface="ＭＳ Ｐゴシック" panose="020B0600070205080204" pitchFamily="34" charset="-128"/>
              </a:rPr>
              <a:t> </a:t>
            </a:r>
          </a:p>
        </p:txBody>
      </p:sp>
      <p:pic>
        <p:nvPicPr>
          <p:cNvPr id="5" name="Picture 4" descr="RIIRIS401A 1.6.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98925" y="2117725"/>
            <a:ext cx="2592388"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1.6 ADDRESS RISK MANAGEMENT ISSUES</a:t>
            </a:r>
            <a:endParaRPr lang="en-US" dirty="0">
              <a:ea typeface="+mj-ea"/>
            </a:endParaRPr>
          </a:p>
        </p:txBody>
      </p:sp>
      <p:sp>
        <p:nvSpPr>
          <p:cNvPr id="3" name="Content Placeholder 2"/>
          <p:cNvSpPr>
            <a:spLocks noGrp="1"/>
          </p:cNvSpPr>
          <p:nvPr>
            <p:ph idx="1"/>
          </p:nvPr>
        </p:nvSpPr>
        <p:spPr>
          <a:xfrm>
            <a:off x="4392613" y="2265363"/>
            <a:ext cx="4294187" cy="2554287"/>
          </a:xfrm>
        </p:spPr>
        <p:txBody>
          <a:bodyPr>
            <a:spAutoFit/>
          </a:bodyPr>
          <a:lstStyle/>
          <a:p>
            <a:pPr marL="0" indent="0">
              <a:buFontTx/>
              <a:buNone/>
              <a:defRPr/>
            </a:pPr>
            <a:r>
              <a:rPr lang="en-AU" dirty="0" smtClean="0">
                <a:ea typeface="ＭＳ Ｐゴシック" pitchFamily="-84" charset="-128"/>
              </a:rPr>
              <a:t>People involved in the consultation process who may raise risk management issues could include: </a:t>
            </a:r>
            <a:endParaRPr lang="en-US" dirty="0" smtClean="0">
              <a:ea typeface="ＭＳ Ｐゴシック" pitchFamily="-84" charset="-128"/>
            </a:endParaRPr>
          </a:p>
          <a:p>
            <a:pPr marL="0" indent="0">
              <a:defRPr/>
            </a:pPr>
            <a:r>
              <a:rPr lang="en-AU" dirty="0" smtClean="0">
                <a:ea typeface="ＭＳ Ｐゴシック" pitchFamily="-84" charset="-128"/>
              </a:rPr>
              <a:t>  Contractors. </a:t>
            </a:r>
            <a:endParaRPr lang="en-US" dirty="0" smtClean="0">
              <a:ea typeface="ＭＳ Ｐゴシック" pitchFamily="-84" charset="-128"/>
            </a:endParaRPr>
          </a:p>
          <a:p>
            <a:pPr marL="0" indent="0">
              <a:defRPr/>
            </a:pPr>
            <a:r>
              <a:rPr lang="en-AU" dirty="0" smtClean="0">
                <a:ea typeface="ＭＳ Ｐゴシック" pitchFamily="-84" charset="-128"/>
              </a:rPr>
              <a:t>   Regulatory authorities. </a:t>
            </a:r>
            <a:endParaRPr lang="en-US" dirty="0" smtClean="0">
              <a:ea typeface="ＭＳ Ｐゴシック" pitchFamily="-84" charset="-128"/>
            </a:endParaRPr>
          </a:p>
          <a:p>
            <a:pPr marL="0" indent="0">
              <a:defRPr/>
            </a:pPr>
            <a:r>
              <a:rPr lang="en-AU" dirty="0" smtClean="0">
                <a:ea typeface="ＭＳ Ｐゴシック" pitchFamily="-84" charset="-128"/>
              </a:rPr>
              <a:t>   </a:t>
            </a:r>
            <a:r>
              <a:rPr lang="en-AU" dirty="0" err="1" smtClean="0">
                <a:ea typeface="ＭＳ Ｐゴシック" pitchFamily="-84" charset="-128"/>
              </a:rPr>
              <a:t>Tenderers</a:t>
            </a:r>
            <a:r>
              <a:rPr lang="en-AU" dirty="0" smtClean="0">
                <a:ea typeface="ＭＳ Ｐゴシック" pitchFamily="-84" charset="-128"/>
              </a:rPr>
              <a:t>. </a:t>
            </a:r>
            <a:endParaRPr lang="en-US" dirty="0" smtClean="0">
              <a:ea typeface="ＭＳ Ｐゴシック" pitchFamily="-84" charset="-128"/>
            </a:endParaRPr>
          </a:p>
          <a:p>
            <a:pPr marL="0" indent="0">
              <a:defRPr/>
            </a:pPr>
            <a:r>
              <a:rPr lang="en-AU" dirty="0" smtClean="0">
                <a:ea typeface="ＭＳ Ｐゴシック" pitchFamily="-84" charset="-128"/>
              </a:rPr>
              <a:t>   Project managers.</a:t>
            </a:r>
            <a:endParaRPr lang="en-US" dirty="0" smtClean="0">
              <a:ea typeface="ＭＳ Ｐゴシック" pitchFamily="-84" charset="-128"/>
            </a:endParaRPr>
          </a:p>
        </p:txBody>
      </p:sp>
      <p:pic>
        <p:nvPicPr>
          <p:cNvPr id="4" name="Picture 3" descr="worksite-contractor.png"/>
          <p:cNvPicPr>
            <a:picLocks noChangeAspect="1"/>
          </p:cNvPicPr>
          <p:nvPr/>
        </p:nvPicPr>
        <p:blipFill>
          <a:blip r:embed="rId2">
            <a:extLst>
              <a:ext uri="{28A0092B-C50C-407E-A947-70E740481C1C}">
                <a14:useLocalDpi xmlns:a14="http://schemas.microsoft.com/office/drawing/2010/main" val="0"/>
              </a:ext>
            </a:extLst>
          </a:blip>
          <a:srcRect r="19592"/>
          <a:stretch>
            <a:fillRect/>
          </a:stretch>
        </p:blipFill>
        <p:spPr bwMode="auto">
          <a:xfrm>
            <a:off x="1541463" y="2265363"/>
            <a:ext cx="27019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1.6 ADDRESS RISK MANAGEMENT ISSUES</a:t>
            </a:r>
            <a:endParaRPr lang="en-US" dirty="0">
              <a:ea typeface="+mj-ea"/>
            </a:endParaRPr>
          </a:p>
        </p:txBody>
      </p:sp>
      <p:sp>
        <p:nvSpPr>
          <p:cNvPr id="3" name="Content Placeholder 2"/>
          <p:cNvSpPr>
            <a:spLocks noGrp="1"/>
          </p:cNvSpPr>
          <p:nvPr>
            <p:ph idx="1"/>
          </p:nvPr>
        </p:nvSpPr>
        <p:spPr>
          <a:xfrm>
            <a:off x="1541463" y="2395538"/>
            <a:ext cx="3514725" cy="2532062"/>
          </a:xfrm>
        </p:spPr>
        <p:txBody>
          <a:bodyPr>
            <a:spAutoFit/>
          </a:bodyPr>
          <a:lstStyle/>
          <a:p>
            <a:pPr marL="682625">
              <a:defRPr/>
            </a:pPr>
            <a:r>
              <a:rPr lang="en-AU" dirty="0" smtClean="0">
                <a:ea typeface="ＭＳ Ｐゴシック" pitchFamily="-84" charset="-128"/>
              </a:rPr>
              <a:t>Employees/workers. </a:t>
            </a:r>
            <a:endParaRPr lang="en-US" dirty="0" smtClean="0">
              <a:ea typeface="ＭＳ Ｐゴシック" pitchFamily="-84" charset="-128"/>
            </a:endParaRPr>
          </a:p>
          <a:p>
            <a:pPr marL="682625">
              <a:defRPr/>
            </a:pPr>
            <a:r>
              <a:rPr lang="en-AU" dirty="0" smtClean="0">
                <a:ea typeface="ＭＳ Ｐゴシック" pitchFamily="-84" charset="-128"/>
              </a:rPr>
              <a:t>Community members. </a:t>
            </a:r>
            <a:endParaRPr lang="en-US" dirty="0" smtClean="0">
              <a:ea typeface="ＭＳ Ｐゴシック" pitchFamily="-84" charset="-128"/>
            </a:endParaRPr>
          </a:p>
          <a:p>
            <a:pPr marL="682625">
              <a:defRPr/>
            </a:pPr>
            <a:r>
              <a:rPr lang="en-AU" dirty="0" smtClean="0">
                <a:ea typeface="ＭＳ Ｐゴシック" pitchFamily="-84" charset="-128"/>
              </a:rPr>
              <a:t>Customers. </a:t>
            </a:r>
            <a:endParaRPr lang="en-US" dirty="0" smtClean="0">
              <a:ea typeface="ＭＳ Ｐゴシック" pitchFamily="-84" charset="-128"/>
            </a:endParaRPr>
          </a:p>
          <a:p>
            <a:pPr marL="682625">
              <a:defRPr/>
            </a:pPr>
            <a:r>
              <a:rPr lang="en-AU" dirty="0" smtClean="0">
                <a:ea typeface="ＭＳ Ｐゴシック" pitchFamily="-84" charset="-128"/>
              </a:rPr>
              <a:t>Suppliers. </a:t>
            </a:r>
            <a:endParaRPr lang="en-US" dirty="0" smtClean="0">
              <a:ea typeface="ＭＳ Ｐゴシック" pitchFamily="-84" charset="-128"/>
            </a:endParaRPr>
          </a:p>
          <a:p>
            <a:pPr marL="682625">
              <a:defRPr/>
            </a:pPr>
            <a:r>
              <a:rPr lang="en-AU" dirty="0" smtClean="0">
                <a:ea typeface="ＭＳ Ｐゴシック" pitchFamily="-84" charset="-128"/>
              </a:rPr>
              <a:t>Any other individuals or parties involved in the process.</a:t>
            </a:r>
            <a:r>
              <a:rPr lang="en-US" dirty="0" smtClean="0">
                <a:ea typeface="ＭＳ Ｐゴシック" pitchFamily="-84" charset="-128"/>
              </a:rPr>
              <a:t> </a:t>
            </a:r>
          </a:p>
        </p:txBody>
      </p:sp>
      <p:pic>
        <p:nvPicPr>
          <p:cNvPr id="5" name="Picture 4" descr="workers consult discuss PPE construction mine site haul truck background 8983978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16525" y="2246313"/>
            <a:ext cx="3470275" cy="231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1.6 ADDRESS RISK MANAGEMENT ISSUES</a:t>
            </a:r>
            <a:endParaRPr lang="en-US" dirty="0">
              <a:ea typeface="+mj-ea"/>
            </a:endParaRPr>
          </a:p>
        </p:txBody>
      </p:sp>
      <p:sp>
        <p:nvSpPr>
          <p:cNvPr id="3" name="Content Placeholder 2"/>
          <p:cNvSpPr>
            <a:spLocks noGrp="1"/>
          </p:cNvSpPr>
          <p:nvPr>
            <p:ph idx="1"/>
          </p:nvPr>
        </p:nvSpPr>
        <p:spPr>
          <a:xfrm>
            <a:off x="1541463" y="1743075"/>
            <a:ext cx="7145337" cy="1300163"/>
          </a:xfrm>
        </p:spPr>
        <p:txBody>
          <a:bodyPr>
            <a:spAutoFit/>
          </a:bodyPr>
          <a:lstStyle/>
          <a:p>
            <a:pPr marL="0" indent="0">
              <a:buFontTx/>
              <a:buNone/>
              <a:defRPr/>
            </a:pPr>
            <a:r>
              <a:rPr lang="en-AU" dirty="0" smtClean="0">
                <a:ea typeface="ＭＳ Ｐゴシック" pitchFamily="-84" charset="-128"/>
              </a:rPr>
              <a:t>Any issue is serious and needs your full attention, but the response could vary considerably depending on the type of issue that has been raised. All contributing factors will need to be assessed to determine how they impact on the possible response.</a:t>
            </a:r>
            <a:r>
              <a:rPr lang="en-US" dirty="0" smtClean="0">
                <a:ea typeface="ＭＳ Ｐゴシック" pitchFamily="-84" charset="-128"/>
              </a:rPr>
              <a:t> </a:t>
            </a:r>
          </a:p>
        </p:txBody>
      </p:sp>
      <p:pic>
        <p:nvPicPr>
          <p:cNvPr id="4" name="Picture 3" descr="worker miner underground dark ppe hard hat white jacket documents folder check 2942815_x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3070225"/>
            <a:ext cx="4405312"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 REPORT OUTCOMES OF CONSULTATION</a:t>
            </a:r>
            <a:endParaRPr lang="en-US" dirty="0">
              <a:ea typeface="+mj-ea"/>
            </a:endParaRPr>
          </a:p>
        </p:txBody>
      </p:sp>
      <p:sp>
        <p:nvSpPr>
          <p:cNvPr id="3" name="Content Placeholder 2"/>
          <p:cNvSpPr>
            <a:spLocks noGrp="1"/>
          </p:cNvSpPr>
          <p:nvPr>
            <p:ph idx="1"/>
          </p:nvPr>
        </p:nvSpPr>
        <p:spPr>
          <a:xfrm>
            <a:off x="1541463" y="2238375"/>
            <a:ext cx="3367087" cy="2695575"/>
          </a:xfrm>
        </p:spPr>
        <p:txBody>
          <a:bodyPr>
            <a:spAutoFit/>
          </a:bodyPr>
          <a:lstStyle/>
          <a:p>
            <a:pPr marL="0" indent="0">
              <a:buFontTx/>
              <a:buNone/>
              <a:defRPr/>
            </a:pPr>
            <a:r>
              <a:rPr lang="en-AU" dirty="0" smtClean="0">
                <a:ea typeface="ＭＳ Ｐゴシック" pitchFamily="-84" charset="-128"/>
              </a:rPr>
              <a:t>Once the consultation process is complete, it is essential that the outcomes are recorded and communicated to the work group. </a:t>
            </a:r>
            <a:endParaRPr lang="en-US" dirty="0" smtClean="0">
              <a:ea typeface="ＭＳ Ｐゴシック" pitchFamily="-84" charset="-128"/>
            </a:endParaRPr>
          </a:p>
          <a:p>
            <a:pPr marL="0" indent="0">
              <a:buFontTx/>
              <a:buNone/>
              <a:defRPr/>
            </a:pPr>
            <a:r>
              <a:rPr lang="en-AU" dirty="0" smtClean="0">
                <a:ea typeface="ＭＳ Ｐゴシック" pitchFamily="-84" charset="-128"/>
              </a:rPr>
              <a:t> It is a legislative requirement that any issues raised during the consultation process are responded to in some manner as quickly as possible.</a:t>
            </a:r>
            <a:endParaRPr lang="en-US" dirty="0" smtClean="0">
              <a:ea typeface="ＭＳ Ｐゴシック" pitchFamily="-84" charset="-128"/>
            </a:endParaRPr>
          </a:p>
        </p:txBody>
      </p:sp>
      <p:pic>
        <p:nvPicPr>
          <p:cNvPr id="5" name="Picture 4" descr="site toolbox meeting construction mining worker supervisor 91368371 cropped.jpg"/>
          <p:cNvPicPr>
            <a:picLocks noChangeAspect="1"/>
          </p:cNvPicPr>
          <p:nvPr/>
        </p:nvPicPr>
        <p:blipFill>
          <a:blip r:embed="rId2">
            <a:extLst>
              <a:ext uri="{28A0092B-C50C-407E-A947-70E740481C1C}">
                <a14:useLocalDpi xmlns:a14="http://schemas.microsoft.com/office/drawing/2010/main" val="0"/>
              </a:ext>
            </a:extLst>
          </a:blip>
          <a:srcRect l="5882" t="32378"/>
          <a:stretch>
            <a:fillRect/>
          </a:stretch>
        </p:blipFill>
        <p:spPr bwMode="auto">
          <a:xfrm>
            <a:off x="5045075" y="2284413"/>
            <a:ext cx="3641725" cy="266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 REPORT OUTCOMES OF CONSULTATION</a:t>
            </a:r>
            <a:endParaRPr lang="en-US" dirty="0">
              <a:ea typeface="+mj-ea"/>
            </a:endParaRPr>
          </a:p>
        </p:txBody>
      </p:sp>
      <p:sp>
        <p:nvSpPr>
          <p:cNvPr id="3" name="Content Placeholder 2"/>
          <p:cNvSpPr>
            <a:spLocks noGrp="1"/>
          </p:cNvSpPr>
          <p:nvPr>
            <p:ph idx="1"/>
          </p:nvPr>
        </p:nvSpPr>
        <p:spPr>
          <a:xfrm>
            <a:off x="5319713" y="2284413"/>
            <a:ext cx="3367087" cy="2695575"/>
          </a:xfrm>
        </p:spPr>
        <p:txBody>
          <a:bodyPr>
            <a:spAutoFit/>
          </a:bodyPr>
          <a:lstStyle/>
          <a:p>
            <a:pPr marL="0" indent="0">
              <a:buFontTx/>
              <a:buNone/>
              <a:defRPr/>
            </a:pPr>
            <a:r>
              <a:rPr lang="en-AU" dirty="0" smtClean="0">
                <a:ea typeface="ＭＳ Ｐゴシック" pitchFamily="-84" charset="-128"/>
              </a:rPr>
              <a:t>When communicating to others the outcomes of the risk management consultation process it is important to use a format that is easily understood. </a:t>
            </a:r>
            <a:endParaRPr lang="en-US" dirty="0" smtClean="0">
              <a:ea typeface="ＭＳ Ｐゴシック" pitchFamily="-84" charset="-128"/>
            </a:endParaRPr>
          </a:p>
          <a:p>
            <a:pPr marL="0" indent="0">
              <a:buFontTx/>
              <a:buNone/>
              <a:defRPr/>
            </a:pPr>
            <a:r>
              <a:rPr lang="en-AU" dirty="0" smtClean="0">
                <a:ea typeface="ＭＳ Ｐゴシック" pitchFamily="-84" charset="-128"/>
              </a:rPr>
              <a:t> You must meet the needs of the information being conveyed, the organisation and the individuals or parties receiving the information. </a:t>
            </a:r>
            <a:endParaRPr lang="en-US" dirty="0" smtClean="0">
              <a:ea typeface="ＭＳ Ｐゴシック" pitchFamily="-84" charset="-128"/>
            </a:endParaRPr>
          </a:p>
        </p:txBody>
      </p:sp>
      <p:pic>
        <p:nvPicPr>
          <p:cNvPr id="4" name="Picture 3" descr="People Man Inspector.png"/>
          <p:cNvPicPr>
            <a:picLocks noChangeAspect="1"/>
          </p:cNvPicPr>
          <p:nvPr/>
        </p:nvPicPr>
        <p:blipFill>
          <a:blip r:embed="rId2">
            <a:extLst>
              <a:ext uri="{28A0092B-C50C-407E-A947-70E740481C1C}">
                <a14:useLocalDpi xmlns:a14="http://schemas.microsoft.com/office/drawing/2010/main" val="0"/>
              </a:ext>
            </a:extLst>
          </a:blip>
          <a:srcRect t="5737" b="21481"/>
          <a:stretch>
            <a:fillRect/>
          </a:stretch>
        </p:blipFill>
        <p:spPr bwMode="auto">
          <a:xfrm>
            <a:off x="1541463" y="1722438"/>
            <a:ext cx="3546475"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 REPORT OUTCOMES OF CONSULTATION</a:t>
            </a:r>
            <a:endParaRPr lang="en-US" dirty="0">
              <a:ea typeface="+mj-ea"/>
            </a:endParaRPr>
          </a:p>
        </p:txBody>
      </p:sp>
      <p:sp>
        <p:nvSpPr>
          <p:cNvPr id="3" name="Content Placeholder 2"/>
          <p:cNvSpPr>
            <a:spLocks noGrp="1"/>
          </p:cNvSpPr>
          <p:nvPr>
            <p:ph idx="1"/>
          </p:nvPr>
        </p:nvSpPr>
        <p:spPr>
          <a:xfrm>
            <a:off x="1158875" y="2076450"/>
            <a:ext cx="4560888" cy="3916363"/>
          </a:xfrm>
        </p:spPr>
        <p:txBody>
          <a:bodyPr>
            <a:spAutoFit/>
          </a:bodyPr>
          <a:lstStyle/>
          <a:p>
            <a:pPr marL="0" indent="0">
              <a:buFontTx/>
              <a:buNone/>
              <a:defRPr/>
            </a:pPr>
            <a:r>
              <a:rPr lang="en-AU" dirty="0" smtClean="0">
                <a:ea typeface="ＭＳ Ｐゴシック" pitchFamily="-84" charset="-128"/>
              </a:rPr>
              <a:t>When communicating outcomes make sure that you: </a:t>
            </a:r>
            <a:endParaRPr lang="en-US" dirty="0" smtClean="0">
              <a:ea typeface="ＭＳ Ｐゴシック" pitchFamily="-84" charset="-128"/>
            </a:endParaRPr>
          </a:p>
          <a:p>
            <a:pPr marL="0" indent="0">
              <a:defRPr/>
            </a:pPr>
            <a:r>
              <a:rPr lang="en-AU" dirty="0" smtClean="0">
                <a:ea typeface="ＭＳ Ｐゴシック" pitchFamily="-84" charset="-128"/>
              </a:rPr>
              <a:t>   Summarise the situation or issues that have been </a:t>
            </a:r>
            <a:br>
              <a:rPr lang="en-AU" dirty="0" smtClean="0">
                <a:ea typeface="ＭＳ Ｐゴシック" pitchFamily="-84" charset="-128"/>
              </a:rPr>
            </a:br>
            <a:r>
              <a:rPr lang="en-AU" dirty="0" smtClean="0">
                <a:ea typeface="ＭＳ Ｐゴシック" pitchFamily="-84" charset="-128"/>
              </a:rPr>
              <a:t>    raised. </a:t>
            </a:r>
            <a:endParaRPr lang="en-US" dirty="0" smtClean="0">
              <a:ea typeface="ＭＳ Ｐゴシック" pitchFamily="-84" charset="-128"/>
            </a:endParaRPr>
          </a:p>
          <a:p>
            <a:pPr marL="0" indent="0">
              <a:defRPr/>
            </a:pPr>
            <a:r>
              <a:rPr lang="en-AU" dirty="0" smtClean="0">
                <a:ea typeface="ＭＳ Ｐゴシック" pitchFamily="-84" charset="-128"/>
              </a:rPr>
              <a:t>  Outline all the considerations.  </a:t>
            </a:r>
            <a:endParaRPr lang="en-US" dirty="0" smtClean="0">
              <a:ea typeface="ＭＳ Ｐゴシック" pitchFamily="-84" charset="-128"/>
            </a:endParaRPr>
          </a:p>
          <a:p>
            <a:pPr marL="0" indent="0">
              <a:defRPr/>
            </a:pPr>
            <a:r>
              <a:rPr lang="en-AU" dirty="0" smtClean="0">
                <a:ea typeface="ＭＳ Ｐゴシック" pitchFamily="-84" charset="-128"/>
              </a:rPr>
              <a:t>  Explain the identified risks or hazards. </a:t>
            </a:r>
            <a:endParaRPr lang="en-US" dirty="0" smtClean="0">
              <a:ea typeface="ＭＳ Ｐゴシック" pitchFamily="-84" charset="-128"/>
            </a:endParaRPr>
          </a:p>
          <a:p>
            <a:pPr marL="0" indent="0">
              <a:defRPr/>
            </a:pPr>
            <a:r>
              <a:rPr lang="en-AU" dirty="0" smtClean="0">
                <a:ea typeface="ＭＳ Ｐゴシック" pitchFamily="-84" charset="-128"/>
              </a:rPr>
              <a:t>  Provide details as to how the risks or hazards will </a:t>
            </a:r>
            <a:br>
              <a:rPr lang="en-AU" dirty="0" smtClean="0">
                <a:ea typeface="ＭＳ Ｐゴシック" pitchFamily="-84" charset="-128"/>
              </a:rPr>
            </a:br>
            <a:r>
              <a:rPr lang="en-AU" dirty="0" smtClean="0">
                <a:ea typeface="ＭＳ Ｐゴシック" pitchFamily="-84" charset="-128"/>
              </a:rPr>
              <a:t>    be, or are being, controlled. </a:t>
            </a:r>
            <a:endParaRPr lang="en-US" dirty="0" smtClean="0">
              <a:ea typeface="ＭＳ Ｐゴシック" pitchFamily="-84" charset="-128"/>
            </a:endParaRPr>
          </a:p>
          <a:p>
            <a:pPr marL="0" indent="0">
              <a:defRPr/>
            </a:pPr>
            <a:r>
              <a:rPr lang="en-AU" dirty="0" smtClean="0">
                <a:ea typeface="ＭＳ Ｐゴシック" pitchFamily="-84" charset="-128"/>
              </a:rPr>
              <a:t>  Provide information on developing problems if any </a:t>
            </a:r>
            <a:br>
              <a:rPr lang="en-AU" dirty="0" smtClean="0">
                <a:ea typeface="ＭＳ Ｐゴシック" pitchFamily="-84" charset="-128"/>
              </a:rPr>
            </a:br>
            <a:r>
              <a:rPr lang="en-AU" dirty="0" smtClean="0">
                <a:ea typeface="ＭＳ Ｐゴシック" pitchFamily="-84" charset="-128"/>
              </a:rPr>
              <a:t>   have been raised.</a:t>
            </a:r>
            <a:endParaRPr lang="en-US" dirty="0" smtClean="0">
              <a:ea typeface="ＭＳ Ｐゴシック" pitchFamily="-84" charset="-128"/>
            </a:endParaRPr>
          </a:p>
        </p:txBody>
      </p:sp>
      <p:pic>
        <p:nvPicPr>
          <p:cNvPr id="5" name="Picture 4" descr="worker supervisor computer clipboard ppe consult 13988323_l cropp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68988" y="2138363"/>
            <a:ext cx="2817812"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 REPORT OUTCOMES OF CONSULTATION</a:t>
            </a:r>
            <a:endParaRPr lang="en-US" dirty="0">
              <a:ea typeface="+mj-ea"/>
            </a:endParaRPr>
          </a:p>
        </p:txBody>
      </p:sp>
      <p:sp>
        <p:nvSpPr>
          <p:cNvPr id="3" name="Content Placeholder 2"/>
          <p:cNvSpPr>
            <a:spLocks noGrp="1"/>
          </p:cNvSpPr>
          <p:nvPr>
            <p:ph idx="1"/>
          </p:nvPr>
        </p:nvSpPr>
        <p:spPr>
          <a:xfrm>
            <a:off x="1541463" y="1649413"/>
            <a:ext cx="7145337" cy="685800"/>
          </a:xfrm>
        </p:spPr>
        <p:txBody>
          <a:bodyPr>
            <a:spAutoFit/>
          </a:bodyPr>
          <a:lstStyle/>
          <a:p>
            <a:pPr marL="0" indent="0">
              <a:buFontTx/>
              <a:buNone/>
              <a:defRPr/>
            </a:pPr>
            <a:r>
              <a:rPr lang="en-AU" dirty="0" smtClean="0">
                <a:ea typeface="ＭＳ Ｐゴシック" pitchFamily="-84" charset="-128"/>
              </a:rPr>
              <a:t>The main methods of recording and communicating this information are presentations, summaries and written reports.</a:t>
            </a:r>
            <a:endParaRPr lang="en-US" dirty="0" smtClean="0">
              <a:ea typeface="ＭＳ Ｐゴシック" pitchFamily="-84" charset="-128"/>
            </a:endParaRPr>
          </a:p>
        </p:txBody>
      </p:sp>
      <p:pic>
        <p:nvPicPr>
          <p:cNvPr id="4" name="Picture 3" descr="Construction supervisor worker documents clipboard report 3825876_xl.jpg"/>
          <p:cNvPicPr>
            <a:picLocks noChangeAspect="1"/>
          </p:cNvPicPr>
          <p:nvPr/>
        </p:nvPicPr>
        <p:blipFill>
          <a:blip r:embed="rId2">
            <a:extLst>
              <a:ext uri="{28A0092B-C50C-407E-A947-70E740481C1C}">
                <a14:useLocalDpi xmlns:a14="http://schemas.microsoft.com/office/drawing/2010/main" val="0"/>
              </a:ext>
            </a:extLst>
          </a:blip>
          <a:srcRect r="39188"/>
          <a:stretch>
            <a:fillRect/>
          </a:stretch>
        </p:blipFill>
        <p:spPr bwMode="auto">
          <a:xfrm>
            <a:off x="4237038" y="2722563"/>
            <a:ext cx="2776537"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1.7.1 PRESENTATIONS</a:t>
            </a:r>
            <a:endParaRPr lang="en-US" dirty="0">
              <a:ea typeface="+mj-ea"/>
            </a:endParaRPr>
          </a:p>
        </p:txBody>
      </p:sp>
      <p:sp>
        <p:nvSpPr>
          <p:cNvPr id="3" name="Content Placeholder 2"/>
          <p:cNvSpPr>
            <a:spLocks noGrp="1"/>
          </p:cNvSpPr>
          <p:nvPr>
            <p:ph idx="1"/>
          </p:nvPr>
        </p:nvSpPr>
        <p:spPr>
          <a:xfrm>
            <a:off x="1541463" y="2392363"/>
            <a:ext cx="4041775" cy="2143125"/>
          </a:xfrm>
        </p:spPr>
        <p:txBody>
          <a:bodyPr>
            <a:spAutoFit/>
          </a:bodyPr>
          <a:lstStyle/>
          <a:p>
            <a:pPr marL="0" indent="0">
              <a:buFontTx/>
              <a:buNone/>
              <a:defRPr/>
            </a:pPr>
            <a:r>
              <a:rPr lang="en-AU" dirty="0" smtClean="0">
                <a:ea typeface="ＭＳ Ｐゴシック" pitchFamily="-84" charset="-128"/>
              </a:rPr>
              <a:t>Well-designed presentations can be used in group situations and can also be put on CDs and provided to employees/workers who work different shifts or are in different locations. </a:t>
            </a:r>
            <a:endParaRPr lang="en-US" dirty="0" smtClean="0">
              <a:ea typeface="ＭＳ Ｐゴシック" pitchFamily="-84" charset="-128"/>
            </a:endParaRPr>
          </a:p>
          <a:p>
            <a:pPr marL="0" indent="0">
              <a:buFontTx/>
              <a:buNone/>
              <a:defRPr/>
            </a:pPr>
            <a:r>
              <a:rPr lang="en-AU" dirty="0" smtClean="0">
                <a:ea typeface="ＭＳ Ｐゴシック" pitchFamily="-84" charset="-128"/>
              </a:rPr>
              <a:t> You can contract a professional to create your presentation, or you can create it in-house. </a:t>
            </a:r>
            <a:endParaRPr lang="en-US" dirty="0" smtClean="0">
              <a:ea typeface="ＭＳ Ｐゴシック" pitchFamily="-84" charset="-128"/>
            </a:endParaRPr>
          </a:p>
        </p:txBody>
      </p:sp>
      <p:pic>
        <p:nvPicPr>
          <p:cNvPr id="5" name="Picture 4" descr="CD compact disc 12796758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95950" y="2517775"/>
            <a:ext cx="299085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1.7.1 PRESENTATIONS</a:t>
            </a:r>
            <a:endParaRPr lang="en-US" dirty="0">
              <a:ea typeface="+mj-ea"/>
            </a:endParaRPr>
          </a:p>
        </p:txBody>
      </p:sp>
      <p:sp>
        <p:nvSpPr>
          <p:cNvPr id="3" name="Content Placeholder 2"/>
          <p:cNvSpPr>
            <a:spLocks noGrp="1"/>
          </p:cNvSpPr>
          <p:nvPr>
            <p:ph idx="1"/>
          </p:nvPr>
        </p:nvSpPr>
        <p:spPr>
          <a:xfrm>
            <a:off x="4557713" y="2447925"/>
            <a:ext cx="4064000" cy="3762375"/>
          </a:xfrm>
        </p:spPr>
        <p:txBody>
          <a:bodyPr>
            <a:spAutoFit/>
          </a:bodyPr>
          <a:lstStyle/>
          <a:p>
            <a:pPr marL="682625">
              <a:defRPr/>
            </a:pPr>
            <a:r>
              <a:rPr lang="en-AU" dirty="0" smtClean="0">
                <a:ea typeface="ＭＳ Ｐゴシック" pitchFamily="-84" charset="-128"/>
              </a:rPr>
              <a:t>Keep the presentation relevant and lively. </a:t>
            </a:r>
            <a:endParaRPr lang="en-US" dirty="0" smtClean="0">
              <a:ea typeface="ＭＳ Ｐゴシック" pitchFamily="-84" charset="-128"/>
            </a:endParaRPr>
          </a:p>
          <a:p>
            <a:pPr marL="682625">
              <a:defRPr/>
            </a:pPr>
            <a:r>
              <a:rPr lang="en-AU" dirty="0" smtClean="0">
                <a:ea typeface="ＭＳ Ｐゴシック" pitchFamily="-84" charset="-128"/>
              </a:rPr>
              <a:t>Create notes and hand these out at the end. Inform attendees at the start that they will receive notes. This way they can stay focused on what you are saying rather than taking notes. </a:t>
            </a:r>
            <a:endParaRPr lang="en-US" dirty="0" smtClean="0">
              <a:ea typeface="ＭＳ Ｐゴシック" pitchFamily="-84" charset="-128"/>
            </a:endParaRPr>
          </a:p>
          <a:p>
            <a:pPr marL="682625">
              <a:defRPr/>
            </a:pPr>
            <a:r>
              <a:rPr lang="en-AU" dirty="0" smtClean="0">
                <a:ea typeface="ＭＳ Ｐゴシック" pitchFamily="-84" charset="-128"/>
              </a:rPr>
              <a:t>Explain at the beginning how you will take and respond to questions: either as they come up, at the end of topics, or at the end of the presentation.</a:t>
            </a:r>
            <a:r>
              <a:rPr lang="en-US" dirty="0" smtClean="0">
                <a:ea typeface="ＭＳ Ｐゴシック" pitchFamily="-84" charset="-128"/>
              </a:rPr>
              <a:t> </a:t>
            </a:r>
          </a:p>
        </p:txBody>
      </p:sp>
      <p:pic>
        <p:nvPicPr>
          <p:cNvPr id="4" name="Picture 3" descr="Construction presentation meeting 92395420.jpg"/>
          <p:cNvPicPr>
            <a:picLocks noChangeAspect="1"/>
          </p:cNvPicPr>
          <p:nvPr/>
        </p:nvPicPr>
        <p:blipFill>
          <a:blip r:embed="rId2">
            <a:extLst>
              <a:ext uri="{28A0092B-C50C-407E-A947-70E740481C1C}">
                <a14:useLocalDpi xmlns:a14="http://schemas.microsoft.com/office/drawing/2010/main" val="0"/>
              </a:ext>
            </a:extLst>
          </a:blip>
          <a:srcRect l="3337" r="26247"/>
          <a:stretch>
            <a:fillRect/>
          </a:stretch>
        </p:blipFill>
        <p:spPr bwMode="auto">
          <a:xfrm>
            <a:off x="1541463" y="2659063"/>
            <a:ext cx="3016250" cy="285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1801813"/>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When preparing a presentation yourself, there are some basic principles to keep in mind: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1.7.1 PRESENTATIONS</a:t>
            </a:r>
            <a:endParaRPr lang="en-US" dirty="0">
              <a:ea typeface="+mj-ea"/>
            </a:endParaRPr>
          </a:p>
        </p:txBody>
      </p:sp>
      <p:sp>
        <p:nvSpPr>
          <p:cNvPr id="3" name="Content Placeholder 2"/>
          <p:cNvSpPr>
            <a:spLocks noGrp="1"/>
          </p:cNvSpPr>
          <p:nvPr>
            <p:ph idx="1"/>
          </p:nvPr>
        </p:nvSpPr>
        <p:spPr>
          <a:xfrm>
            <a:off x="1541463" y="2012950"/>
            <a:ext cx="4567237" cy="3762375"/>
          </a:xfrm>
        </p:spPr>
        <p:txBody>
          <a:bodyPr>
            <a:spAutoFit/>
          </a:bodyPr>
          <a:lstStyle/>
          <a:p>
            <a:pPr marL="682625">
              <a:defRPr/>
            </a:pPr>
            <a:r>
              <a:rPr lang="en-AU" dirty="0" smtClean="0">
                <a:ea typeface="ＭＳ Ｐゴシック" pitchFamily="-84" charset="-128"/>
              </a:rPr>
              <a:t>Don</a:t>
            </a:r>
            <a:r>
              <a:rPr lang="en-AU" altLang="en-US" dirty="0" smtClean="0">
                <a:ea typeface="ＭＳ Ｐゴシック" pitchFamily="-84" charset="-128"/>
              </a:rPr>
              <a:t>’</a:t>
            </a:r>
            <a:r>
              <a:rPr lang="en-AU" dirty="0" smtClean="0">
                <a:ea typeface="ＭＳ Ｐゴシック" pitchFamily="-84" charset="-128"/>
              </a:rPr>
              <a:t>t create overheads or PowerPoint slides that simply repeat what you are saying. </a:t>
            </a:r>
            <a:endParaRPr lang="en-US" dirty="0" smtClean="0">
              <a:ea typeface="ＭＳ Ｐゴシック" pitchFamily="-84" charset="-128"/>
            </a:endParaRPr>
          </a:p>
          <a:p>
            <a:pPr marL="682625">
              <a:defRPr/>
            </a:pPr>
            <a:r>
              <a:rPr lang="en-AU" dirty="0" smtClean="0">
                <a:ea typeface="ＭＳ Ｐゴシック" pitchFamily="-84" charset="-128"/>
              </a:rPr>
              <a:t>Use graphics that illustrate what you are saying. Use any knowledge of screen design and apply this to your slides. This includes the use of appropriate colours, fonts and letter sizes to fit the audience.  </a:t>
            </a:r>
            <a:endParaRPr lang="en-US" dirty="0" smtClean="0">
              <a:ea typeface="ＭＳ Ｐゴシック" pitchFamily="-84" charset="-128"/>
            </a:endParaRPr>
          </a:p>
          <a:p>
            <a:pPr marL="682625">
              <a:defRPr/>
            </a:pPr>
            <a:r>
              <a:rPr lang="en-AU" dirty="0" smtClean="0">
                <a:ea typeface="ＭＳ Ｐゴシック" pitchFamily="-84" charset="-128"/>
              </a:rPr>
              <a:t>Watch the reaction of the attendees during your presentation and react by slowing down if they look confused or speeding up if they look bored.</a:t>
            </a:r>
            <a:endParaRPr lang="en-US" dirty="0" smtClean="0">
              <a:ea typeface="ＭＳ Ｐゴシック" pitchFamily="-84" charset="-128"/>
            </a:endParaRPr>
          </a:p>
        </p:txBody>
      </p:sp>
      <p:pic>
        <p:nvPicPr>
          <p:cNvPr id="5" name="Picture 4" descr="Projector presentation.jpg"/>
          <p:cNvPicPr>
            <a:picLocks noChangeAspect="1"/>
          </p:cNvPicPr>
          <p:nvPr/>
        </p:nvPicPr>
        <p:blipFill>
          <a:blip r:embed="rId2">
            <a:extLst>
              <a:ext uri="{28A0092B-C50C-407E-A947-70E740481C1C}">
                <a14:useLocalDpi xmlns:a14="http://schemas.microsoft.com/office/drawing/2010/main" val="0"/>
              </a:ext>
            </a:extLst>
          </a:blip>
          <a:srcRect l="44075" r="2621"/>
          <a:stretch>
            <a:fillRect/>
          </a:stretch>
        </p:blipFill>
        <p:spPr bwMode="auto">
          <a:xfrm>
            <a:off x="6223000" y="2084388"/>
            <a:ext cx="2463800"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1.7.1 PRESENTATIONS</a:t>
            </a:r>
            <a:endParaRPr lang="en-US" dirty="0">
              <a:ea typeface="+mj-ea"/>
            </a:endParaRPr>
          </a:p>
        </p:txBody>
      </p:sp>
      <p:sp>
        <p:nvSpPr>
          <p:cNvPr id="3" name="Content Placeholder 2"/>
          <p:cNvSpPr>
            <a:spLocks noGrp="1"/>
          </p:cNvSpPr>
          <p:nvPr>
            <p:ph idx="1"/>
          </p:nvPr>
        </p:nvSpPr>
        <p:spPr>
          <a:xfrm>
            <a:off x="1541463" y="1497013"/>
            <a:ext cx="7145337" cy="1762125"/>
          </a:xfrm>
        </p:spPr>
        <p:txBody>
          <a:bodyPr>
            <a:spAutoFit/>
          </a:bodyPr>
          <a:lstStyle/>
          <a:p>
            <a:pPr marL="0" indent="0">
              <a:buFontTx/>
              <a:buNone/>
              <a:defRPr/>
            </a:pPr>
            <a:r>
              <a:rPr lang="en-AU" dirty="0" smtClean="0">
                <a:ea typeface="ＭＳ Ｐゴシック" pitchFamily="-84" charset="-128"/>
              </a:rPr>
              <a:t>Before starting to make a presentation it is important to plan what you are going to say and how you are going to say it.</a:t>
            </a:r>
            <a:endParaRPr lang="en-US" dirty="0" smtClean="0">
              <a:ea typeface="ＭＳ Ｐゴシック" pitchFamily="-84" charset="-128"/>
            </a:endParaRPr>
          </a:p>
          <a:p>
            <a:pPr marL="0" indent="0">
              <a:buFontTx/>
              <a:buNone/>
              <a:defRPr/>
            </a:pPr>
            <a:r>
              <a:rPr lang="en-AU" dirty="0" smtClean="0">
                <a:ea typeface="ＭＳ Ｐゴシック" pitchFamily="-84" charset="-128"/>
              </a:rPr>
              <a:t> You should make your presentation in accordance with your plan but be prepared to deviate if necessary to answer questions from the audience or respond to feedback. </a:t>
            </a:r>
            <a:endParaRPr lang="en-US" dirty="0" smtClean="0">
              <a:ea typeface="ＭＳ Ｐゴシック" pitchFamily="-84" charset="-128"/>
            </a:endParaRPr>
          </a:p>
        </p:txBody>
      </p:sp>
      <p:pic>
        <p:nvPicPr>
          <p:cNvPr id="4" name="Picture 3" descr="worker clipboard checks read write hard hat ppe stk311193rk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6763" y="3219450"/>
            <a:ext cx="3981450"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0"/>
            <a:ext cx="7145337" cy="1143000"/>
          </a:xfrm>
        </p:spPr>
        <p:txBody>
          <a:bodyPr>
            <a:normAutofit/>
          </a:bodyPr>
          <a:lstStyle/>
          <a:p>
            <a:pPr eaLnBrk="1" fontAlgn="auto" hangingPunct="1">
              <a:spcAft>
                <a:spcPts val="0"/>
              </a:spcAft>
              <a:defRPr/>
            </a:pPr>
            <a:r>
              <a:rPr lang="en-US" dirty="0" smtClean="0">
                <a:ea typeface="+mj-ea"/>
              </a:rPr>
              <a:t>1.7.2 SUMMARIES</a:t>
            </a:r>
            <a:endParaRPr lang="en-US" dirty="0">
              <a:ea typeface="+mj-ea"/>
            </a:endParaRPr>
          </a:p>
        </p:txBody>
      </p:sp>
      <p:sp>
        <p:nvSpPr>
          <p:cNvPr id="3" name="Content Placeholder 2"/>
          <p:cNvSpPr>
            <a:spLocks noGrp="1"/>
          </p:cNvSpPr>
          <p:nvPr>
            <p:ph idx="1"/>
          </p:nvPr>
        </p:nvSpPr>
        <p:spPr>
          <a:xfrm>
            <a:off x="1541463" y="1417638"/>
            <a:ext cx="7145337" cy="1300162"/>
          </a:xfrm>
        </p:spPr>
        <p:txBody>
          <a:bodyPr>
            <a:spAutoFit/>
          </a:bodyPr>
          <a:lstStyle/>
          <a:p>
            <a:pPr marL="0" indent="0">
              <a:buFontTx/>
              <a:buNone/>
              <a:defRPr/>
            </a:pPr>
            <a:r>
              <a:rPr lang="en-AU" dirty="0" smtClean="0">
                <a:ea typeface="ＭＳ Ｐゴシック" pitchFamily="-84" charset="-128"/>
              </a:rPr>
              <a:t>Your workplace risk management policies may require you to prepare an executive summary for senior managers. An executive summary is critical as it may be the reader</a:t>
            </a:r>
            <a:r>
              <a:rPr lang="en-AU" altLang="en-US" dirty="0" smtClean="0">
                <a:ea typeface="ＭＳ Ｐゴシック" pitchFamily="-84" charset="-128"/>
              </a:rPr>
              <a:t>’</a:t>
            </a:r>
            <a:r>
              <a:rPr lang="en-AU" dirty="0" smtClean="0">
                <a:ea typeface="ＭＳ Ｐゴシック" pitchFamily="-84" charset="-128"/>
              </a:rPr>
              <a:t>s only source of information about the resolution outcomes. Your summary should: </a:t>
            </a:r>
            <a:endParaRPr lang="en-US" dirty="0" smtClean="0">
              <a:ea typeface="ＭＳ Ｐゴシック" pitchFamily="-84" charset="-12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2555875"/>
            <a:ext cx="5386388"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1.7.3 WRITTEN REPORTS</a:t>
            </a:r>
            <a:endParaRPr lang="en-US" dirty="0">
              <a:ea typeface="+mj-ea"/>
            </a:endParaRPr>
          </a:p>
        </p:txBody>
      </p:sp>
      <p:sp>
        <p:nvSpPr>
          <p:cNvPr id="3" name="Content Placeholder 2"/>
          <p:cNvSpPr>
            <a:spLocks noGrp="1"/>
          </p:cNvSpPr>
          <p:nvPr>
            <p:ph idx="1"/>
          </p:nvPr>
        </p:nvSpPr>
        <p:spPr>
          <a:xfrm>
            <a:off x="4324350" y="1966913"/>
            <a:ext cx="4637088" cy="2862262"/>
          </a:xfrm>
        </p:spPr>
        <p:txBody>
          <a:bodyPr>
            <a:spAutoFit/>
          </a:bodyPr>
          <a:lstStyle/>
          <a:p>
            <a:pPr marL="0" indent="0">
              <a:buFontTx/>
              <a:buNone/>
              <a:defRPr/>
            </a:pPr>
            <a:r>
              <a:rPr lang="en-AU" dirty="0" smtClean="0">
                <a:ea typeface="ＭＳ Ｐゴシック" pitchFamily="-84" charset="-128"/>
              </a:rPr>
              <a:t>You workplace may have report templates that you are required to use. If not, when reporting on consultation outcomes your report should: </a:t>
            </a:r>
            <a:endParaRPr lang="en-US" dirty="0" smtClean="0">
              <a:ea typeface="ＭＳ Ｐゴシック" pitchFamily="-84" charset="-128"/>
            </a:endParaRPr>
          </a:p>
          <a:p>
            <a:pPr marL="400050" lvl="1" indent="0">
              <a:defRPr/>
            </a:pPr>
            <a:r>
              <a:rPr lang="en-AU" dirty="0" smtClean="0">
                <a:ea typeface="ＭＳ Ｐゴシック" pitchFamily="-84" charset="-128"/>
              </a:rPr>
              <a:t>  Be written in clear, easy to read, plain English. </a:t>
            </a:r>
            <a:endParaRPr lang="en-US" dirty="0" smtClean="0">
              <a:ea typeface="ＭＳ Ｐゴシック" pitchFamily="-84" charset="-128"/>
            </a:endParaRPr>
          </a:p>
          <a:p>
            <a:pPr marL="400050" lvl="1" indent="0">
              <a:defRPr/>
            </a:pPr>
            <a:r>
              <a:rPr lang="en-AU" dirty="0" smtClean="0">
                <a:ea typeface="ＭＳ Ｐゴシック" pitchFamily="-84" charset="-128"/>
              </a:rPr>
              <a:t>  Be easy to understand.</a:t>
            </a:r>
            <a:endParaRPr lang="en-US" dirty="0" smtClean="0">
              <a:ea typeface="ＭＳ Ｐゴシック" pitchFamily="-84" charset="-128"/>
            </a:endParaRPr>
          </a:p>
          <a:p>
            <a:pPr marL="400050" lvl="1" indent="0">
              <a:defRPr/>
            </a:pPr>
            <a:r>
              <a:rPr lang="en-AU" dirty="0" smtClean="0">
                <a:ea typeface="ＭＳ Ｐゴシック" pitchFamily="-84" charset="-128"/>
              </a:rPr>
              <a:t>  Contain complete but concise information. </a:t>
            </a:r>
            <a:endParaRPr lang="en-US" dirty="0" smtClean="0">
              <a:ea typeface="ＭＳ Ｐゴシック" pitchFamily="-84" charset="-128"/>
            </a:endParaRPr>
          </a:p>
          <a:p>
            <a:pPr marL="400050" lvl="1" indent="0">
              <a:defRPr/>
            </a:pPr>
            <a:r>
              <a:rPr lang="en-AU" dirty="0" smtClean="0">
                <a:ea typeface="ＭＳ Ｐゴシック" pitchFamily="-84" charset="-128"/>
              </a:rPr>
              <a:t>  Flow in a logical order.</a:t>
            </a:r>
            <a:endParaRPr lang="en-US" dirty="0" smtClean="0">
              <a:ea typeface="ＭＳ Ｐゴシック" pitchFamily="-84" charset="-128"/>
            </a:endParaRPr>
          </a:p>
        </p:txBody>
      </p:sp>
      <p:pic>
        <p:nvPicPr>
          <p:cNvPr id="4" name="Picture 3" descr="worker supervisor think write clipboard ppe hard hat 14774613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1966913"/>
            <a:ext cx="2644775"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5114925"/>
            <a:ext cx="7145337" cy="830263"/>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When you present a report it is best to use a format that ensures the findings, causes, available options and courses of action will be readily understood by your audience.</a:t>
            </a:r>
            <a:r>
              <a:rPr lang="en-US" sz="1600" dirty="0">
                <a:solidFill>
                  <a:srgbClr val="000000"/>
                </a:solidFill>
                <a:latin typeface="+mn-lt"/>
                <a:ea typeface="ＭＳ Ｐゴシック" pitchFamily="-8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rporate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1869</TotalTime>
  <Words>2907</Words>
  <Application>Microsoft Office PowerPoint</Application>
  <PresentationFormat>On-screen Show (4:3)</PresentationFormat>
  <Paragraphs>358</Paragraphs>
  <Slides>75</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75</vt:i4>
      </vt:variant>
    </vt:vector>
  </HeadingPairs>
  <TitlesOfParts>
    <vt:vector size="87" baseType="lpstr">
      <vt:lpstr>Times New Roman</vt:lpstr>
      <vt:lpstr>ＭＳ Ｐゴシック</vt:lpstr>
      <vt:lpstr>Arial</vt:lpstr>
      <vt:lpstr>Impact</vt:lpstr>
      <vt:lpstr>Arial Black</vt:lpstr>
      <vt:lpstr>Arial Narrow</vt:lpstr>
      <vt:lpstr>Calibri</vt:lpstr>
      <vt:lpstr>Verdana</vt:lpstr>
      <vt:lpstr>MS Mincho</vt:lpstr>
      <vt:lpstr>Symbol</vt:lpstr>
      <vt:lpstr>Custom Design</vt:lpstr>
      <vt:lpstr>Corporate PPT Template</vt:lpstr>
      <vt:lpstr>RIIRIS401d Apply Site risk management system Presentation 1   </vt:lpstr>
      <vt:lpstr>1.1 INTRODUCTION</vt:lpstr>
      <vt:lpstr>1.1 INTRODUCTION</vt:lpstr>
      <vt:lpstr>1.2 COMPLIANCE DOCUMENTATION</vt:lpstr>
      <vt:lpstr>1.2 COMPLIANCE DOCUMENTATION</vt:lpstr>
      <vt:lpstr>1.2.1 legislative requirements</vt:lpstr>
      <vt:lpstr>1.2.1 legislative requirements</vt:lpstr>
      <vt:lpstr>1.2.1 legislative requirements</vt:lpstr>
      <vt:lpstr>1.2.2 ORGANISATIONAL requirements</vt:lpstr>
      <vt:lpstr>1.2.2 ORGANISATIONAL requirements</vt:lpstr>
      <vt:lpstr>1.2.2 ORGANISATIONAL requirements</vt:lpstr>
      <vt:lpstr>1.2.3 MANUFACTURERS’ GUIDELINES AND SPECIFICATIONS</vt:lpstr>
      <vt:lpstr>1.2.4 AUSTRALIAN STANDARDS</vt:lpstr>
      <vt:lpstr>1.2.5 CODES OF PRACTICE</vt:lpstr>
      <vt:lpstr>1.2.6 HARMONISATION OF WORK HEALTH &amp; SAFETY LEGISLATION</vt:lpstr>
      <vt:lpstr>1.2.6 HARMONISATION OF WORK HEALTH &amp; SAFETY LEGISLATION </vt:lpstr>
      <vt:lpstr>1.2.6 HARMONISATION OF WORK HEALTH &amp; SAFETY LEGISLATION </vt:lpstr>
      <vt:lpstr>1.2.6 HARMONISATION OF WORK HEALTH &amp; SAFETY LEGISLATION </vt:lpstr>
      <vt:lpstr>1.2.6 HARMONISATION OF WORK HEALTH &amp; SAFETY LEGISLATION </vt:lpstr>
      <vt:lpstr>1.2.7 APPLYING COMPLIANCE DOCUMENTATION</vt:lpstr>
      <vt:lpstr>1.2.7 APPLYING COMPLIANCE DOCUMENTATION</vt:lpstr>
      <vt:lpstr>1.2.7 APPLYING COMPLIANCE DOCUMENTATION</vt:lpstr>
      <vt:lpstr>1.2.7 APPLYING COMPLIANCE DOCUMENTATION</vt:lpstr>
      <vt:lpstr>1.2.8 WIDER INTERPRETATION OF RISK</vt:lpstr>
      <vt:lpstr>1.3 PROVIDE INFORMATION ON COMPLIANCE AND RISK MANAGEMENT</vt:lpstr>
      <vt:lpstr>1.3.1 EXPLAINING COMPLIANCE DOCUMENTATION</vt:lpstr>
      <vt:lpstr>1.3.1 EXPLAINING COMPLIANCE DOCUMENTATION</vt:lpstr>
      <vt:lpstr>1.3.1 EXPLAINING COMPLIANCE DOCUMENTATION</vt:lpstr>
      <vt:lpstr>1.3.1 EXPLAINING COMPLIANCE DOCUMENTATION</vt:lpstr>
      <vt:lpstr>1.3.2 PROVIDING RISK MANAGEMENT INFORMATION</vt:lpstr>
      <vt:lpstr>1.3.2 PROVIDING RISK MANAGEMENT INFORMATION</vt:lpstr>
      <vt:lpstr>1.3.2 PROVIDING RISK MANAGEMENT INFORMATION</vt:lpstr>
      <vt:lpstr>1.3.2 PROVIDING RISK MANAGEMENT INFORMATION</vt:lpstr>
      <vt:lpstr>1.3.2 PROVIDING RISK MANAGEMENT INFORMATION</vt:lpstr>
      <vt:lpstr>1.3.2 PROVIDING RISK MANAGEMENT INFORMATION</vt:lpstr>
      <vt:lpstr>1.3.2 PROVIDING RISK MANAGEMENT INFORMATION</vt:lpstr>
      <vt:lpstr>1.3.2 PROVIDING RISK MANAGEMENT INFORMATION</vt:lpstr>
      <vt:lpstr>1.3.3 LEGAL RESPONSIBILITIES</vt:lpstr>
      <vt:lpstr>1.3.3 LEGAL RESPONSIBILITIES</vt:lpstr>
      <vt:lpstr>1.3.3 LEGAL RESPONSIBILITIES</vt:lpstr>
      <vt:lpstr>1.3.3 LEGAL RESPONSIBILITIES</vt:lpstr>
      <vt:lpstr>1.3.4 EXPLAINING HAZARD AND RISK INFORMATION</vt:lpstr>
      <vt:lpstr>1.4 DESIGN OF RISK MANAGEMENT SYSTEMS</vt:lpstr>
      <vt:lpstr>1.4 DESIGN OF RISK MANAGEMENT SYSTEMS</vt:lpstr>
      <vt:lpstr>1.4 DESIGN OF RISK MANAGEMENT SYSTEMS</vt:lpstr>
      <vt:lpstr>1.4.1 INTERPERSONAL SKILLS</vt:lpstr>
      <vt:lpstr>1.4.1 INTERPERSONAL SKILLS</vt:lpstr>
      <vt:lpstr>1.4.1 INTERPERSONAL SKILLS</vt:lpstr>
      <vt:lpstr>1.4.1 INTERPERSONAL SKILLS</vt:lpstr>
      <vt:lpstr>1.5 IMPLEMENT CONSULTATIVE PROCESSES</vt:lpstr>
      <vt:lpstr>1.5 IMPLEMENT CONSULTATIVE PROCESSES</vt:lpstr>
      <vt:lpstr>1.5 IMPLEMENT CONSULTATIVE PROCESSES</vt:lpstr>
      <vt:lpstr>1.5 IMPLEMENT CONSULTATIVE PROCESSES</vt:lpstr>
      <vt:lpstr>1.5 IMPLEMENT CONSULTATIVE PROCESSES</vt:lpstr>
      <vt:lpstr>1.5 IMPLEMENT CONSULTATIVE PROCESSES</vt:lpstr>
      <vt:lpstr>1.5.1 MONITORING OHS/WHS CONSULTATIVE ARRANGEMENTS</vt:lpstr>
      <vt:lpstr>1.5.1 MONITORING OHS/WHS CONSULTATIVE ARRANGEMENTS</vt:lpstr>
      <vt:lpstr>1.5.1 MONITORING OHS/WHS CONSULTATIVE ARRANGEMENTS</vt:lpstr>
      <vt:lpstr>1.6 ADDRESS RISK MANAGEMENT ISSUES</vt:lpstr>
      <vt:lpstr>1.6 ADDRESS RISK MANAGEMENT ISSUES</vt:lpstr>
      <vt:lpstr>1.6 ADDRESS RISK MANAGEMENT ISSUES</vt:lpstr>
      <vt:lpstr>1.6 ADDRESS RISK MANAGEMENT ISSUES</vt:lpstr>
      <vt:lpstr>1.6 ADDRESS RISK MANAGEMENT ISSUES</vt:lpstr>
      <vt:lpstr>1.6 ADDRESS RISK MANAGEMENT ISSUES</vt:lpstr>
      <vt:lpstr>1.6 ADDRESS RISK MANAGEMENT ISSUES</vt:lpstr>
      <vt:lpstr>1.7 REPORT OUTCOMES OF CONSULTATION</vt:lpstr>
      <vt:lpstr>1.7 REPORT OUTCOMES OF CONSULTATION</vt:lpstr>
      <vt:lpstr>1.7 REPORT OUTCOMES OF CONSULTATION</vt:lpstr>
      <vt:lpstr>1.7 REPORT OUTCOMES OF CONSULTATION</vt:lpstr>
      <vt:lpstr>1.7.1 PRESENTATIONS</vt:lpstr>
      <vt:lpstr>1.7.1 PRESENTATIONS</vt:lpstr>
      <vt:lpstr>1.7.1 PRESENTATIONS</vt:lpstr>
      <vt:lpstr>1.7.1 PRESENTATIONS</vt:lpstr>
      <vt:lpstr>1.7.2 SUMMARIES</vt:lpstr>
      <vt:lpstr>1.7.3 WRITTEN REPORTS</vt:lpstr>
    </vt:vector>
  </TitlesOfParts>
  <Company>Safe Work Resources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Peachey</dc:creator>
  <cp:lastModifiedBy>Jonathan Curro</cp:lastModifiedBy>
  <cp:revision>205</cp:revision>
  <dcterms:created xsi:type="dcterms:W3CDTF">2011-08-09T01:40:17Z</dcterms:created>
  <dcterms:modified xsi:type="dcterms:W3CDTF">2018-10-22T01:59:50Z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C08359D2-712F-47ED-8ABD-7DE71094FA0A</vt:lpwstr>
  </property>
  <property fmtid="{D5CDD505-2E9C-101B-9397-08002B2CF9AE}" pid="3" name="ArticulatePath">
    <vt:lpwstr>RIIRIS401D_Presentation 1_1-0</vt:lpwstr>
  </property>
</Properties>
</file>