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sldIdLst>
    <p:sldId id="257" r:id="rId2"/>
    <p:sldId id="309" r:id="rId3"/>
    <p:sldId id="437" r:id="rId4"/>
    <p:sldId id="595" r:id="rId5"/>
    <p:sldId id="596" r:id="rId6"/>
    <p:sldId id="597" r:id="rId7"/>
    <p:sldId id="598" r:id="rId8"/>
    <p:sldId id="599" r:id="rId9"/>
    <p:sldId id="600" r:id="rId10"/>
    <p:sldId id="601" r:id="rId11"/>
    <p:sldId id="602" r:id="rId12"/>
    <p:sldId id="603" r:id="rId13"/>
    <p:sldId id="604" r:id="rId14"/>
    <p:sldId id="605" r:id="rId15"/>
    <p:sldId id="392" r:id="rId16"/>
    <p:sldId id="504" r:id="rId17"/>
    <p:sldId id="503" r:id="rId18"/>
    <p:sldId id="606" r:id="rId19"/>
    <p:sldId id="439" r:id="rId20"/>
    <p:sldId id="396" r:id="rId21"/>
    <p:sldId id="440" r:id="rId22"/>
    <p:sldId id="607" r:id="rId23"/>
    <p:sldId id="399" r:id="rId24"/>
    <p:sldId id="401" r:id="rId25"/>
    <p:sldId id="441" r:id="rId26"/>
    <p:sldId id="608" r:id="rId27"/>
    <p:sldId id="387" r:id="rId28"/>
    <p:sldId id="586" r:id="rId29"/>
    <p:sldId id="587" r:id="rId30"/>
    <p:sldId id="609" r:id="rId31"/>
    <p:sldId id="610" r:id="rId32"/>
    <p:sldId id="588" r:id="rId33"/>
    <p:sldId id="589" r:id="rId34"/>
    <p:sldId id="590" r:id="rId35"/>
    <p:sldId id="611" r:id="rId36"/>
    <p:sldId id="591" r:id="rId37"/>
    <p:sldId id="592" r:id="rId38"/>
    <p:sldId id="593" r:id="rId39"/>
    <p:sldId id="612" r:id="rId40"/>
    <p:sldId id="613" r:id="rId41"/>
    <p:sldId id="614" r:id="rId42"/>
    <p:sldId id="594" r:id="rId43"/>
    <p:sldId id="562" r:id="rId44"/>
    <p:sldId id="563" r:id="rId45"/>
    <p:sldId id="615" r:id="rId46"/>
    <p:sldId id="564" r:id="rId47"/>
    <p:sldId id="565" r:id="rId48"/>
    <p:sldId id="566" r:id="rId49"/>
    <p:sldId id="616" r:id="rId50"/>
    <p:sldId id="625" r:id="rId51"/>
    <p:sldId id="617" r:id="rId52"/>
    <p:sldId id="567" r:id="rId53"/>
    <p:sldId id="568" r:id="rId54"/>
    <p:sldId id="626" r:id="rId55"/>
    <p:sldId id="627" r:id="rId56"/>
    <p:sldId id="628" r:id="rId57"/>
    <p:sldId id="629" r:id="rId58"/>
    <p:sldId id="630" r:id="rId59"/>
    <p:sldId id="569" r:id="rId60"/>
    <p:sldId id="618" r:id="rId61"/>
    <p:sldId id="619" r:id="rId62"/>
    <p:sldId id="620" r:id="rId63"/>
    <p:sldId id="570" r:id="rId64"/>
    <p:sldId id="538" r:id="rId65"/>
    <p:sldId id="539" r:id="rId66"/>
    <p:sldId id="621" r:id="rId67"/>
    <p:sldId id="622" r:id="rId68"/>
    <p:sldId id="623" r:id="rId69"/>
    <p:sldId id="540" r:id="rId70"/>
    <p:sldId id="544" r:id="rId71"/>
    <p:sldId id="545" r:id="rId72"/>
    <p:sldId id="624" r:id="rId73"/>
    <p:sldId id="546" r:id="rId74"/>
    <p:sldId id="435" r:id="rId75"/>
    <p:sldId id="418" r:id="rId7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varScale="1">
        <p:scale>
          <a:sx n="63" d="100"/>
          <a:sy n="63" d="100"/>
        </p:scale>
        <p:origin x="-174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15/06/2017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69</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70</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73</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15/06/2017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15/06/2017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a:solidFill>
                  <a:srgbClr val="FF0000"/>
                </a:solidFill>
              </a:rPr>
              <a:t>CHCDIV001</a:t>
            </a:r>
            <a:endParaRPr lang="en-GB" sz="4400" dirty="0">
              <a:solidFill>
                <a:srgbClr val="FF0000"/>
              </a:solidFill>
            </a:endParaRPr>
          </a:p>
          <a:p>
            <a:pPr algn="r"/>
            <a:r>
              <a:rPr lang="en-AU" sz="4400" b="1" dirty="0">
                <a:solidFill>
                  <a:srgbClr val="FF0000"/>
                </a:solidFill>
              </a:rPr>
              <a:t>Work with diverse people</a:t>
            </a:r>
            <a:endParaRPr lang="en-GB" sz="4400" dirty="0">
              <a:solidFill>
                <a:srgbClr val="FF000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7433" y="3501008"/>
            <a:ext cx="4894883" cy="274993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Reflect on your own perspectives</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a:latin typeface="+mj-lt"/>
              </a:rPr>
              <a:t>1.1 </a:t>
            </a:r>
            <a:r>
              <a:rPr lang="en-GB" sz="2800" dirty="0"/>
              <a:t>Identify and reflect on own social and cultural perspectives and biases</a:t>
            </a:r>
            <a:r>
              <a:rPr lang="en-AU" sz="2800" b="1" dirty="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Diversity</a:t>
            </a:r>
          </a:p>
        </p:txBody>
      </p:sp>
      <p:sp>
        <p:nvSpPr>
          <p:cNvPr id="3" name="Content Placeholder 2"/>
          <p:cNvSpPr>
            <a:spLocks noGrp="1"/>
          </p:cNvSpPr>
          <p:nvPr>
            <p:ph idx="1"/>
          </p:nvPr>
        </p:nvSpPr>
        <p:spPr/>
        <p:txBody>
          <a:bodyPr>
            <a:normAutofit lnSpcReduction="10000"/>
          </a:bodyPr>
          <a:lstStyle/>
          <a:p>
            <a:pPr marL="0" indent="0">
              <a:buNone/>
            </a:pPr>
            <a:r>
              <a:rPr lang="en-GB" b="1" dirty="0"/>
              <a:t>Diversity may include:</a:t>
            </a:r>
          </a:p>
          <a:p>
            <a:pPr lvl="0"/>
            <a:r>
              <a:rPr lang="en-GB" dirty="0"/>
              <a:t>Ethnicity, race and culture</a:t>
            </a:r>
          </a:p>
          <a:p>
            <a:pPr lvl="0"/>
            <a:r>
              <a:rPr lang="en-GB" dirty="0"/>
              <a:t>Language</a:t>
            </a:r>
          </a:p>
          <a:p>
            <a:pPr lvl="0"/>
            <a:r>
              <a:rPr lang="en-GB" dirty="0"/>
              <a:t>Religion, beliefs and customs</a:t>
            </a:r>
          </a:p>
          <a:p>
            <a:pPr lvl="0"/>
            <a:r>
              <a:rPr lang="en-GB" dirty="0"/>
              <a:t>Personal history and experience</a:t>
            </a:r>
          </a:p>
          <a:p>
            <a:pPr lvl="0"/>
            <a:r>
              <a:rPr lang="en-GB" dirty="0"/>
              <a:t>Gender and gender relationships</a:t>
            </a:r>
          </a:p>
          <a:p>
            <a:pPr lvl="0"/>
            <a:r>
              <a:rPr lang="en-GB" dirty="0"/>
              <a:t>Age</a:t>
            </a:r>
          </a:p>
          <a:p>
            <a:pPr lvl="0"/>
            <a:r>
              <a:rPr lang="en-GB" dirty="0"/>
              <a:t>Disability and special needs.</a:t>
            </a:r>
          </a:p>
          <a:p>
            <a:pPr lvl="0"/>
            <a:r>
              <a:rPr lang="en-GB" dirty="0"/>
              <a:t>Sexuality.</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9753" y="2852936"/>
            <a:ext cx="3059832" cy="2039888"/>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Culture, race and ethnicity</a:t>
            </a:r>
          </a:p>
        </p:txBody>
      </p:sp>
      <p:sp>
        <p:nvSpPr>
          <p:cNvPr id="3" name="Content Placeholder 2"/>
          <p:cNvSpPr>
            <a:spLocks noGrp="1"/>
          </p:cNvSpPr>
          <p:nvPr>
            <p:ph idx="1"/>
          </p:nvPr>
        </p:nvSpPr>
        <p:spPr/>
        <p:txBody>
          <a:bodyPr/>
          <a:lstStyle/>
          <a:p>
            <a:pPr marL="0" indent="0">
              <a:buNone/>
            </a:pPr>
            <a:r>
              <a:rPr lang="en-GB" b="1" dirty="0"/>
              <a:t>You may have to consider:</a:t>
            </a:r>
          </a:p>
          <a:p>
            <a:pPr lvl="0"/>
            <a:r>
              <a:rPr lang="en-GB" b="1" dirty="0"/>
              <a:t>Culture: </a:t>
            </a:r>
            <a:r>
              <a:rPr lang="en-GB" dirty="0"/>
              <a:t>A person’s way of life, including their customs and beliefs</a:t>
            </a:r>
          </a:p>
          <a:p>
            <a:r>
              <a:rPr lang="en-GB" b="1" dirty="0"/>
              <a:t>Race: </a:t>
            </a:r>
            <a:r>
              <a:rPr lang="en-GB" dirty="0"/>
              <a:t>A person’s biological or genetic group, which is most often determined by their skin colour</a:t>
            </a:r>
          </a:p>
          <a:p>
            <a:r>
              <a:rPr lang="en-GB" b="1" dirty="0"/>
              <a:t>Ethnicity: </a:t>
            </a:r>
            <a:r>
              <a:rPr lang="en-GB" dirty="0"/>
              <a:t>A person’s identification with a social or cultural group based on shared experiences, tradition or nationality.</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2080" y="5040560"/>
            <a:ext cx="1967812" cy="1844824"/>
          </a:xfrm>
          <a:prstGeom prst="rect">
            <a:avLst/>
          </a:prstGeom>
        </p:spPr>
      </p:pic>
    </p:spTree>
    <p:extLst>
      <p:ext uri="{BB962C8B-B14F-4D97-AF65-F5344CB8AC3E}">
        <p14:creationId xmlns:p14="http://schemas.microsoft.com/office/powerpoint/2010/main" val="374250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Disabilities</a:t>
            </a:r>
          </a:p>
        </p:txBody>
      </p:sp>
      <p:sp>
        <p:nvSpPr>
          <p:cNvPr id="3" name="Content Placeholder 2"/>
          <p:cNvSpPr>
            <a:spLocks noGrp="1"/>
          </p:cNvSpPr>
          <p:nvPr>
            <p:ph idx="1"/>
          </p:nvPr>
        </p:nvSpPr>
        <p:spPr/>
        <p:txBody>
          <a:bodyPr>
            <a:normAutofit lnSpcReduction="10000"/>
          </a:bodyPr>
          <a:lstStyle/>
          <a:p>
            <a:pPr marL="0" indent="0">
              <a:buNone/>
            </a:pPr>
            <a:r>
              <a:rPr lang="en-GB" b="1" dirty="0"/>
              <a:t>Types of disabilities include:</a:t>
            </a:r>
          </a:p>
          <a:p>
            <a:pPr lvl="0"/>
            <a:r>
              <a:rPr lang="en-GB" dirty="0"/>
              <a:t>Mobility and physical impairments</a:t>
            </a:r>
          </a:p>
          <a:p>
            <a:pPr lvl="0"/>
            <a:r>
              <a:rPr lang="en-GB" dirty="0"/>
              <a:t>Spinal cord disabilities</a:t>
            </a:r>
          </a:p>
          <a:p>
            <a:pPr lvl="0"/>
            <a:r>
              <a:rPr lang="en-GB" dirty="0"/>
              <a:t>Head or brain injuries</a:t>
            </a:r>
          </a:p>
          <a:p>
            <a:pPr lvl="0"/>
            <a:r>
              <a:rPr lang="en-GB" dirty="0"/>
              <a:t>Vision issues</a:t>
            </a:r>
          </a:p>
          <a:p>
            <a:pPr lvl="0"/>
            <a:r>
              <a:rPr lang="en-GB" dirty="0"/>
              <a:t>Hearing issues</a:t>
            </a:r>
          </a:p>
          <a:p>
            <a:pPr lvl="0"/>
            <a:r>
              <a:rPr lang="en-GB" dirty="0"/>
              <a:t>Cognitive or learning disabilities</a:t>
            </a:r>
          </a:p>
          <a:p>
            <a:pPr lvl="0"/>
            <a:r>
              <a:rPr lang="en-GB" dirty="0"/>
              <a:t>Psychological disorders</a:t>
            </a:r>
          </a:p>
          <a:p>
            <a:pPr lvl="0"/>
            <a:r>
              <a:rPr lang="en-GB" dirty="0"/>
              <a:t>Invisible disabilities.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2200" y="2060848"/>
            <a:ext cx="2490756" cy="3388785"/>
          </a:xfrm>
          <a:prstGeom prst="rect">
            <a:avLst/>
          </a:prstGeom>
          <a:ln>
            <a:noFill/>
          </a:ln>
          <a:effectLst>
            <a:softEdge rad="112500"/>
          </a:effectLst>
        </p:spPr>
      </p:pic>
    </p:spTree>
    <p:extLst>
      <p:ext uri="{BB962C8B-B14F-4D97-AF65-F5344CB8AC3E}">
        <p14:creationId xmlns:p14="http://schemas.microsoft.com/office/powerpoint/2010/main" val="623059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Religious or spiritual beliefs</a:t>
            </a:r>
          </a:p>
        </p:txBody>
      </p:sp>
      <p:sp>
        <p:nvSpPr>
          <p:cNvPr id="3" name="Content Placeholder 2"/>
          <p:cNvSpPr>
            <a:spLocks noGrp="1"/>
          </p:cNvSpPr>
          <p:nvPr>
            <p:ph idx="1"/>
          </p:nvPr>
        </p:nvSpPr>
        <p:spPr/>
        <p:txBody>
          <a:bodyPr/>
          <a:lstStyle/>
          <a:p>
            <a:pPr marL="0" indent="0">
              <a:buNone/>
            </a:pPr>
            <a:r>
              <a:rPr lang="en-GB" b="1" dirty="0"/>
              <a:t>People may express their religion through:</a:t>
            </a:r>
          </a:p>
          <a:p>
            <a:pPr lvl="0"/>
            <a:r>
              <a:rPr lang="en-GB" dirty="0"/>
              <a:t>Prayer, which have certain requirements such as time or place</a:t>
            </a:r>
          </a:p>
          <a:p>
            <a:pPr lvl="0"/>
            <a:r>
              <a:rPr lang="en-GB" dirty="0"/>
              <a:t>Dress, such as turbans or religious symbols</a:t>
            </a:r>
          </a:p>
          <a:p>
            <a:pPr lvl="0"/>
            <a:r>
              <a:rPr lang="en-GB" dirty="0"/>
              <a:t>Food</a:t>
            </a:r>
          </a:p>
          <a:p>
            <a:pPr lvl="0"/>
            <a:r>
              <a:rPr lang="en-GB" dirty="0"/>
              <a:t>Pilgrimages</a:t>
            </a:r>
          </a:p>
          <a:p>
            <a:pPr lvl="0"/>
            <a:r>
              <a:rPr lang="en-GB" dirty="0"/>
              <a:t>Charity work or donations.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3933056"/>
            <a:ext cx="2741290" cy="2741290"/>
          </a:xfrm>
          <a:prstGeom prst="rect">
            <a:avLst/>
          </a:prstGeom>
        </p:spPr>
      </p:pic>
    </p:spTree>
    <p:extLst>
      <p:ext uri="{BB962C8B-B14F-4D97-AF65-F5344CB8AC3E}">
        <p14:creationId xmlns:p14="http://schemas.microsoft.com/office/powerpoint/2010/main" val="996737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Gender</a:t>
            </a:r>
          </a:p>
        </p:txBody>
      </p:sp>
      <p:sp>
        <p:nvSpPr>
          <p:cNvPr id="3" name="Content Placeholder 2"/>
          <p:cNvSpPr>
            <a:spLocks noGrp="1"/>
          </p:cNvSpPr>
          <p:nvPr>
            <p:ph idx="1"/>
          </p:nvPr>
        </p:nvSpPr>
        <p:spPr/>
        <p:txBody>
          <a:bodyPr/>
          <a:lstStyle/>
          <a:p>
            <a:pPr marL="0" indent="0">
              <a:buNone/>
            </a:pPr>
            <a:r>
              <a:rPr lang="en-GB" dirty="0"/>
              <a:t>Gender is how people view themselves, either male or female. Note that while sex is biological, gender is cultural or social. Some people may identify as the opposite gender to the one they were born as, and are known as transgender. </a:t>
            </a:r>
          </a:p>
          <a:p>
            <a:pPr marL="0" indent="0">
              <a:buNone/>
            </a:pPr>
            <a:r>
              <a:rPr lang="en-GB" dirty="0"/>
              <a:t>The term intersex issued to describe people whose biology doesn’t clearly fit into either gender.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1840" y="4824535"/>
            <a:ext cx="2625056" cy="2132857"/>
          </a:xfrm>
          <a:prstGeom prst="rect">
            <a:avLst/>
          </a:prstGeom>
        </p:spPr>
      </p:pic>
    </p:spTree>
    <p:extLst>
      <p:ext uri="{BB962C8B-B14F-4D97-AF65-F5344CB8AC3E}">
        <p14:creationId xmlns:p14="http://schemas.microsoft.com/office/powerpoint/2010/main" val="3672628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Generations</a:t>
            </a:r>
          </a:p>
        </p:txBody>
      </p:sp>
      <p:sp>
        <p:nvSpPr>
          <p:cNvPr id="3" name="Content Placeholder 2"/>
          <p:cNvSpPr>
            <a:spLocks noGrp="1"/>
          </p:cNvSpPr>
          <p:nvPr>
            <p:ph idx="1"/>
          </p:nvPr>
        </p:nvSpPr>
        <p:spPr/>
        <p:txBody>
          <a:bodyPr>
            <a:normAutofit lnSpcReduction="10000"/>
          </a:bodyPr>
          <a:lstStyle/>
          <a:p>
            <a:pPr marL="0" indent="0">
              <a:buNone/>
            </a:pPr>
            <a:r>
              <a:rPr lang="en-GB" b="1" dirty="0"/>
              <a:t>People in Australian society are often divided by age into generations including:</a:t>
            </a:r>
          </a:p>
          <a:p>
            <a:pPr lvl="0"/>
            <a:r>
              <a:rPr lang="en-GB" dirty="0"/>
              <a:t>Teenagers/millennials. </a:t>
            </a:r>
          </a:p>
          <a:p>
            <a:pPr lvl="0"/>
            <a:r>
              <a:rPr lang="en-GB" dirty="0"/>
              <a:t>Young married couples</a:t>
            </a:r>
          </a:p>
          <a:p>
            <a:pPr lvl="0"/>
            <a:r>
              <a:rPr lang="en-GB" dirty="0"/>
              <a:t>Generation X </a:t>
            </a:r>
          </a:p>
          <a:p>
            <a:pPr lvl="0"/>
            <a:r>
              <a:rPr lang="en-GB" dirty="0"/>
              <a:t>Vietnam Veterans</a:t>
            </a:r>
          </a:p>
          <a:p>
            <a:pPr lvl="0"/>
            <a:r>
              <a:rPr lang="en-GB" dirty="0"/>
              <a:t>Older people</a:t>
            </a:r>
          </a:p>
          <a:p>
            <a:pPr lvl="0"/>
            <a:r>
              <a:rPr lang="en-GB" dirty="0"/>
              <a:t>Retirees </a:t>
            </a:r>
          </a:p>
          <a:p>
            <a:pPr lvl="0"/>
            <a:r>
              <a:rPr lang="en-GB" dirty="0"/>
              <a:t>Baby Boomers.</a:t>
            </a:r>
          </a:p>
          <a:p>
            <a:pPr marL="0" indent="0">
              <a:buNone/>
            </a:pPr>
            <a:endParaRPr lang="en-GB" dirty="0"/>
          </a:p>
        </p:txBody>
      </p:sp>
      <p:pic>
        <p:nvPicPr>
          <p:cNvPr id="4" name="Picture 3" descr="olde man_walking stick.jpg"/>
          <p:cNvPicPr/>
          <p:nvPr/>
        </p:nvPicPr>
        <p:blipFill>
          <a:blip r:embed="rId2" cstate="print"/>
          <a:stretch>
            <a:fillRect/>
          </a:stretch>
        </p:blipFill>
        <p:spPr>
          <a:xfrm>
            <a:off x="5805445" y="2780928"/>
            <a:ext cx="2304255" cy="3168352"/>
          </a:xfrm>
          <a:prstGeom prst="rect">
            <a:avLst/>
          </a:prstGeom>
        </p:spPr>
      </p:pic>
    </p:spTree>
    <p:extLst>
      <p:ext uri="{BB962C8B-B14F-4D97-AF65-F5344CB8AC3E}">
        <p14:creationId xmlns:p14="http://schemas.microsoft.com/office/powerpoint/2010/main" val="4187802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Sexual orientation</a:t>
            </a:r>
          </a:p>
        </p:txBody>
      </p:sp>
      <p:sp>
        <p:nvSpPr>
          <p:cNvPr id="3" name="Content Placeholder 2"/>
          <p:cNvSpPr>
            <a:spLocks noGrp="1"/>
          </p:cNvSpPr>
          <p:nvPr>
            <p:ph idx="1"/>
          </p:nvPr>
        </p:nvSpPr>
        <p:spPr/>
        <p:txBody>
          <a:bodyPr/>
          <a:lstStyle/>
          <a:p>
            <a:pPr marL="0" indent="0">
              <a:buNone/>
            </a:pPr>
            <a:r>
              <a:rPr lang="en-GB" dirty="0"/>
              <a:t>A person’s sexual orientation is who they are sexually attracted to. It is commonly divided into heterosexual (opposite sex), homosexual (same sex) or bisexual (both sexes.) Although a person’s orientation rarely causes issues in the workplace, other people may take offence to it and discriminate against them because of it. This is known as homophobia.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0112" y="4185046"/>
            <a:ext cx="2708920" cy="2708920"/>
          </a:xfrm>
          <a:prstGeom prst="rect">
            <a:avLst/>
          </a:prstGeom>
          <a:ln>
            <a:noFill/>
          </a:ln>
          <a:effectLst>
            <a:softEdge rad="112500"/>
          </a:effectLst>
        </p:spPr>
      </p:pic>
    </p:spTree>
    <p:extLst>
      <p:ext uri="{BB962C8B-B14F-4D97-AF65-F5344CB8AC3E}">
        <p14:creationId xmlns:p14="http://schemas.microsoft.com/office/powerpoint/2010/main" val="658299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Indigenous Australians</a:t>
            </a:r>
          </a:p>
        </p:txBody>
      </p:sp>
      <p:sp>
        <p:nvSpPr>
          <p:cNvPr id="3" name="Content Placeholder 2"/>
          <p:cNvSpPr>
            <a:spLocks noGrp="1"/>
          </p:cNvSpPr>
          <p:nvPr>
            <p:ph idx="1"/>
          </p:nvPr>
        </p:nvSpPr>
        <p:spPr/>
        <p:txBody>
          <a:bodyPr/>
          <a:lstStyle/>
          <a:p>
            <a:pPr marL="0" indent="0">
              <a:buNone/>
            </a:pPr>
            <a:r>
              <a:rPr lang="en-GB" dirty="0"/>
              <a:t>Aboriginal and Torres Strait Islander people are not a homogenous group; they are diverse and culturally different within themselves and have unique customs, cultural beliefs, languages, family structures and ceremonies. This may mean adapting what you offer and how you behave to meet their needs and preferences.</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8064" y="4293096"/>
            <a:ext cx="2420888" cy="2420888"/>
          </a:xfrm>
          <a:prstGeom prst="rect">
            <a:avLst/>
          </a:prstGeom>
        </p:spPr>
      </p:pic>
    </p:spTree>
    <p:extLst>
      <p:ext uri="{BB962C8B-B14F-4D97-AF65-F5344CB8AC3E}">
        <p14:creationId xmlns:p14="http://schemas.microsoft.com/office/powerpoint/2010/main" val="209190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Human rights</a:t>
            </a:r>
          </a:p>
        </p:txBody>
      </p:sp>
      <p:sp>
        <p:nvSpPr>
          <p:cNvPr id="3" name="Content Placeholder 2"/>
          <p:cNvSpPr>
            <a:spLocks noGrp="1"/>
          </p:cNvSpPr>
          <p:nvPr>
            <p:ph idx="1"/>
          </p:nvPr>
        </p:nvSpPr>
        <p:spPr/>
        <p:txBody>
          <a:bodyPr/>
          <a:lstStyle/>
          <a:p>
            <a:pPr marL="0" indent="0">
              <a:buNone/>
            </a:pPr>
            <a:r>
              <a:rPr lang="en-GB" dirty="0"/>
              <a:t>Human rights are the universal rights which all people are entitled to. If you cannot resolve a case of discrimination or racial hatred, you need to make a complaint to the Australian Human Rights Commission. </a:t>
            </a:r>
          </a:p>
          <a:p>
            <a:pPr marL="0" indent="0">
              <a:buNone/>
            </a:pPr>
            <a:r>
              <a:rPr lang="en-GB" dirty="0"/>
              <a:t>The Racial Discrimination Act 1975 ensures that Australians of all backgrounds are treated equally and afforded the same opportunities.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52120" y="4365103"/>
            <a:ext cx="2528421" cy="2528421"/>
          </a:xfrm>
          <a:prstGeom prst="rect">
            <a:avLst/>
          </a:prstGeom>
          <a:ln>
            <a:noFill/>
          </a:ln>
          <a:effectLst>
            <a:softEdge rad="112500"/>
          </a:effectLst>
        </p:spPr>
      </p:pic>
    </p:spTree>
    <p:extLst>
      <p:ext uri="{BB962C8B-B14F-4D97-AF65-F5344CB8AC3E}">
        <p14:creationId xmlns:p14="http://schemas.microsoft.com/office/powerpoint/2010/main" val="2651074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perspective and biases</a:t>
            </a:r>
          </a:p>
        </p:txBody>
      </p:sp>
      <p:sp>
        <p:nvSpPr>
          <p:cNvPr id="3" name="Content Placeholder 2"/>
          <p:cNvSpPr>
            <a:spLocks noGrp="1"/>
          </p:cNvSpPr>
          <p:nvPr>
            <p:ph idx="1"/>
          </p:nvPr>
        </p:nvSpPr>
        <p:spPr/>
        <p:txBody>
          <a:bodyPr/>
          <a:lstStyle/>
          <a:p>
            <a:pPr marL="0" indent="0">
              <a:buNone/>
            </a:pPr>
            <a:r>
              <a:rPr lang="en-GB" dirty="0"/>
              <a:t>A person’s social perspective is how they view the world around them. It is learned as a result of their experiences and influences, such as family and friends. </a:t>
            </a:r>
          </a:p>
          <a:p>
            <a:pPr marL="0" indent="0">
              <a:buNone/>
            </a:pPr>
            <a:r>
              <a:rPr lang="en-GB" b="1" dirty="0"/>
              <a:t>Bias may manifest in various ways, including:</a:t>
            </a:r>
          </a:p>
          <a:p>
            <a:pPr lvl="0"/>
            <a:r>
              <a:rPr lang="en-GB" dirty="0"/>
              <a:t>Discrimination</a:t>
            </a:r>
          </a:p>
          <a:p>
            <a:pPr lvl="0"/>
            <a:r>
              <a:rPr lang="en-GB" dirty="0"/>
              <a:t>Unfair workplace treatment</a:t>
            </a:r>
          </a:p>
          <a:p>
            <a:pPr lvl="0"/>
            <a:r>
              <a:rPr lang="en-GB" dirty="0"/>
              <a:t> Stereotyping</a:t>
            </a:r>
          </a:p>
          <a:p>
            <a:pPr lvl="0"/>
            <a:r>
              <a:rPr lang="en-GB" dirty="0"/>
              <a:t>Racial or offensive language.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3645024"/>
            <a:ext cx="3282416" cy="2566850"/>
          </a:xfrm>
          <a:prstGeom prst="rect">
            <a:avLst/>
          </a:prstGeom>
        </p:spPr>
      </p:pic>
    </p:spTree>
    <p:extLst>
      <p:ext uri="{BB962C8B-B14F-4D97-AF65-F5344CB8AC3E}">
        <p14:creationId xmlns:p14="http://schemas.microsoft.com/office/powerpoint/2010/main" val="3819131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Identifying bias</a:t>
            </a:r>
          </a:p>
        </p:txBody>
      </p:sp>
      <p:sp>
        <p:nvSpPr>
          <p:cNvPr id="3" name="Content Placeholder 2"/>
          <p:cNvSpPr>
            <a:spLocks noGrp="1"/>
          </p:cNvSpPr>
          <p:nvPr>
            <p:ph idx="1"/>
          </p:nvPr>
        </p:nvSpPr>
        <p:spPr/>
        <p:txBody>
          <a:bodyPr/>
          <a:lstStyle/>
          <a:p>
            <a:pPr marL="0" indent="0">
              <a:buNone/>
            </a:pPr>
            <a:r>
              <a:rPr lang="en-GB" dirty="0"/>
              <a:t>Often biases are unconscious and we act on them without thinking. To identify the bias, you need to become conscious of them. One method of doing this is using word association to describe various people. Write down the first thing that comes to mind.</a:t>
            </a:r>
          </a:p>
          <a:p>
            <a:pPr marL="0" indent="0">
              <a:buNone/>
            </a:pPr>
            <a:r>
              <a:rPr lang="en-GB" b="1" dirty="0"/>
              <a:t>Cues for the word associate may include:</a:t>
            </a:r>
          </a:p>
          <a:p>
            <a:pPr lvl="0"/>
            <a:r>
              <a:rPr lang="en-GB" dirty="0"/>
              <a:t>A person with crutches</a:t>
            </a:r>
          </a:p>
          <a:p>
            <a:pPr lvl="0"/>
            <a:r>
              <a:rPr lang="en-GB" dirty="0"/>
              <a:t>An Aboriginal man</a:t>
            </a:r>
          </a:p>
          <a:p>
            <a:pPr lvl="0"/>
            <a:r>
              <a:rPr lang="en-GB" dirty="0"/>
              <a:t>A gay couple.</a:t>
            </a:r>
          </a:p>
          <a:p>
            <a:pPr marL="0" indent="0">
              <a:buNone/>
            </a:pP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3908" r="22874"/>
          <a:stretch/>
        </p:blipFill>
        <p:spPr>
          <a:xfrm>
            <a:off x="6732239" y="3789040"/>
            <a:ext cx="1819237" cy="2877701"/>
          </a:xfrm>
          <a:prstGeom prst="rect">
            <a:avLst/>
          </a:prstGeom>
          <a:ln>
            <a:noFill/>
          </a:ln>
          <a:effectLst>
            <a:softEdge rad="112500"/>
          </a:effectLst>
        </p:spPr>
      </p:pic>
    </p:spTree>
    <p:extLst>
      <p:ext uri="{BB962C8B-B14F-4D97-AF65-F5344CB8AC3E}">
        <p14:creationId xmlns:p14="http://schemas.microsoft.com/office/powerpoint/2010/main" val="3726238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Reflecting on bias</a:t>
            </a:r>
          </a:p>
        </p:txBody>
      </p:sp>
      <p:sp>
        <p:nvSpPr>
          <p:cNvPr id="3" name="Content Placeholder 2"/>
          <p:cNvSpPr>
            <a:spLocks noGrp="1"/>
          </p:cNvSpPr>
          <p:nvPr>
            <p:ph idx="1"/>
          </p:nvPr>
        </p:nvSpPr>
        <p:spPr/>
        <p:txBody>
          <a:bodyPr/>
          <a:lstStyle/>
          <a:p>
            <a:pPr marL="0" indent="0">
              <a:buNone/>
            </a:pPr>
            <a:r>
              <a:rPr lang="en-GB" dirty="0"/>
              <a:t>You could adapt the cues for people you are likely to encounter in your role, or have another person suggest them.</a:t>
            </a:r>
          </a:p>
          <a:p>
            <a:pPr marL="0" indent="0">
              <a:buNone/>
            </a:pPr>
            <a:r>
              <a:rPr lang="en-GB" dirty="0"/>
              <a:t>Continue to identify your thoughts whenever you meet someone of a different race, culture, sexuality, religion or gender. Ask yourself why you think this way and whether it’s fair.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1880" y="4437112"/>
            <a:ext cx="2118277" cy="2420888"/>
          </a:xfrm>
          <a:prstGeom prst="rect">
            <a:avLst/>
          </a:prstGeom>
        </p:spPr>
      </p:pic>
    </p:spTree>
    <p:extLst>
      <p:ext uri="{BB962C8B-B14F-4D97-AF65-F5344CB8AC3E}">
        <p14:creationId xmlns:p14="http://schemas.microsoft.com/office/powerpoint/2010/main" val="2760222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Reflect on your own perspectives</a:t>
            </a:r>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a:latin typeface="+mj-lt"/>
              </a:rPr>
              <a:t>1.2 </a:t>
            </a:r>
            <a:r>
              <a:rPr lang="en-GB" sz="2800" dirty="0"/>
              <a:t>Work with awareness of own limitations in self and social awareness</a:t>
            </a:r>
            <a:r>
              <a:rPr lang="en-AU" sz="2800" b="1" dirty="0">
                <a:latin typeface="+mj-lt"/>
              </a:rPr>
              <a:t> </a:t>
            </a:r>
            <a:endParaRPr lang="en-AU" sz="2800" dirty="0">
              <a:latin typeface="+mj-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Limits in awareness</a:t>
            </a:r>
          </a:p>
        </p:txBody>
      </p:sp>
      <p:sp>
        <p:nvSpPr>
          <p:cNvPr id="3" name="Content Placeholder 2"/>
          <p:cNvSpPr>
            <a:spLocks noGrp="1"/>
          </p:cNvSpPr>
          <p:nvPr>
            <p:ph idx="1"/>
          </p:nvPr>
        </p:nvSpPr>
        <p:spPr/>
        <p:txBody>
          <a:bodyPr/>
          <a:lstStyle/>
          <a:p>
            <a:pPr marL="0" indent="0">
              <a:buNone/>
            </a:pPr>
            <a:r>
              <a:rPr lang="en-GB" b="1" dirty="0"/>
              <a:t>You should always try to be aware that:</a:t>
            </a:r>
          </a:p>
          <a:p>
            <a:pPr lvl="0"/>
            <a:r>
              <a:rPr lang="en-GB" dirty="0"/>
              <a:t>There may be subjects of which you don’t have sufficient or up-to-date knowledge</a:t>
            </a:r>
          </a:p>
          <a:p>
            <a:pPr lvl="0"/>
            <a:r>
              <a:rPr lang="en-GB" dirty="0"/>
              <a:t>Other people may have different perspectives to you;</a:t>
            </a:r>
          </a:p>
          <a:p>
            <a:pPr lvl="0"/>
            <a:r>
              <a:rPr lang="en-GB" dirty="0"/>
              <a:t>People have social biases of their own</a:t>
            </a:r>
          </a:p>
          <a:p>
            <a:pPr lvl="0"/>
            <a:r>
              <a:rPr lang="en-GB" dirty="0"/>
              <a:t>Society changes and what is considered a bias will evolve.</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3848" y="4739407"/>
            <a:ext cx="2861302" cy="214597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Limits in awareness</a:t>
            </a:r>
          </a:p>
        </p:txBody>
      </p:sp>
      <p:sp>
        <p:nvSpPr>
          <p:cNvPr id="3" name="Content Placeholder 2"/>
          <p:cNvSpPr>
            <a:spLocks noGrp="1"/>
          </p:cNvSpPr>
          <p:nvPr>
            <p:ph idx="1"/>
          </p:nvPr>
        </p:nvSpPr>
        <p:spPr/>
        <p:txBody>
          <a:bodyPr/>
          <a:lstStyle/>
          <a:p>
            <a:pPr marL="0" indent="0">
              <a:buNone/>
            </a:pPr>
            <a:r>
              <a:rPr lang="en-GB" b="1" dirty="0"/>
              <a:t>Social awareness may include:</a:t>
            </a:r>
          </a:p>
          <a:p>
            <a:pPr lvl="0"/>
            <a:r>
              <a:rPr lang="en-GB" dirty="0"/>
              <a:t>Various groups’ history </a:t>
            </a:r>
          </a:p>
          <a:p>
            <a:pPr lvl="0"/>
            <a:r>
              <a:rPr lang="en-GB" dirty="0"/>
              <a:t>Groups’ current situation and the issues facing them now</a:t>
            </a:r>
          </a:p>
          <a:p>
            <a:pPr lvl="0"/>
            <a:r>
              <a:rPr lang="en-GB" dirty="0"/>
              <a:t>Common ways of life and values within the group</a:t>
            </a:r>
          </a:p>
          <a:p>
            <a:pPr lvl="0"/>
            <a:r>
              <a:rPr lang="en-GB" dirty="0"/>
              <a:t>Taboos and offensive topics to the group.</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9872" y="4730523"/>
            <a:ext cx="2736304" cy="2127477"/>
          </a:xfrm>
          <a:prstGeom prst="rect">
            <a:avLst/>
          </a:prstGeom>
        </p:spPr>
      </p:pic>
    </p:spTree>
    <p:extLst>
      <p:ext uri="{BB962C8B-B14F-4D97-AF65-F5344CB8AC3E}">
        <p14:creationId xmlns:p14="http://schemas.microsoft.com/office/powerpoint/2010/main" val="123698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1B</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Reflect on your own perspectives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a:latin typeface="+mj-lt"/>
              </a:rPr>
              <a:t>1.3 </a:t>
            </a:r>
            <a:r>
              <a:rPr lang="en-GB" sz="2800" dirty="0"/>
              <a:t>Use reflection to support own ability to work inclusively and with understanding of others</a:t>
            </a:r>
            <a:endParaRPr lang="en-AU" sz="2800" dirty="0">
              <a:latin typeface="+mj-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Reflecting on abilities</a:t>
            </a:r>
          </a:p>
        </p:txBody>
      </p:sp>
      <p:sp>
        <p:nvSpPr>
          <p:cNvPr id="3" name="Content Placeholder 2"/>
          <p:cNvSpPr>
            <a:spLocks noGrp="1"/>
          </p:cNvSpPr>
          <p:nvPr>
            <p:ph idx="1"/>
          </p:nvPr>
        </p:nvSpPr>
        <p:spPr/>
        <p:txBody>
          <a:bodyPr/>
          <a:lstStyle/>
          <a:p>
            <a:pPr marL="0" indent="0">
              <a:buNone/>
            </a:pPr>
            <a:r>
              <a:rPr lang="en-GB" dirty="0"/>
              <a:t>During interactions with clients or other employees in the workplace, you should refrain from imposing your values, beliefs or attitudes on them. It is important to maintain non-judgemental practice. This means you don’t make moral judgements (e.g. “That is wrong or immoral”) that don’t affect the person’s wellbeing.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4320773"/>
            <a:ext cx="3240360" cy="254166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Reflecting on abilities</a:t>
            </a:r>
          </a:p>
        </p:txBody>
      </p:sp>
      <p:sp>
        <p:nvSpPr>
          <p:cNvPr id="3" name="Content Placeholder 2"/>
          <p:cNvSpPr>
            <a:spLocks noGrp="1"/>
          </p:cNvSpPr>
          <p:nvPr>
            <p:ph idx="1"/>
          </p:nvPr>
        </p:nvSpPr>
        <p:spPr/>
        <p:txBody>
          <a:bodyPr>
            <a:normAutofit lnSpcReduction="10000"/>
          </a:bodyPr>
          <a:lstStyle/>
          <a:p>
            <a:pPr marL="0" indent="0">
              <a:buNone/>
            </a:pPr>
            <a:r>
              <a:rPr lang="en-GB" b="1" dirty="0"/>
              <a:t>Values and beliefs may come from:</a:t>
            </a:r>
          </a:p>
          <a:p>
            <a:pPr lvl="0"/>
            <a:r>
              <a:rPr lang="en-GB" dirty="0"/>
              <a:t>Religion</a:t>
            </a:r>
          </a:p>
          <a:p>
            <a:pPr lvl="0"/>
            <a:r>
              <a:rPr lang="en-GB" dirty="0"/>
              <a:t>Culture and traditions</a:t>
            </a:r>
          </a:p>
          <a:p>
            <a:pPr lvl="0"/>
            <a:r>
              <a:rPr lang="en-GB" dirty="0"/>
              <a:t>Life events</a:t>
            </a:r>
          </a:p>
          <a:p>
            <a:pPr lvl="0"/>
            <a:r>
              <a:rPr lang="en-GB" dirty="0"/>
              <a:t>Employment</a:t>
            </a:r>
          </a:p>
          <a:p>
            <a:pPr lvl="0"/>
            <a:r>
              <a:rPr lang="en-GB" dirty="0"/>
              <a:t>Education</a:t>
            </a:r>
          </a:p>
          <a:p>
            <a:pPr lvl="0"/>
            <a:r>
              <a:rPr lang="en-GB" dirty="0"/>
              <a:t>Media</a:t>
            </a:r>
          </a:p>
          <a:p>
            <a:pPr lvl="0"/>
            <a:r>
              <a:rPr lang="en-GB" dirty="0"/>
              <a:t>Lifestyle choices</a:t>
            </a:r>
          </a:p>
          <a:p>
            <a:pPr lvl="0"/>
            <a:r>
              <a:rPr lang="en-GB" dirty="0"/>
              <a:t>Political beliefs.</a:t>
            </a:r>
          </a:p>
          <a:p>
            <a:pPr marL="0" indent="0">
              <a:buNone/>
            </a:pPr>
            <a:endParaRPr lang="en-GB" dirty="0"/>
          </a:p>
        </p:txBody>
      </p:sp>
      <p:pic>
        <p:nvPicPr>
          <p:cNvPr id="4" name="Picture 3" descr="belief_doubt.jpg"/>
          <p:cNvPicPr/>
          <p:nvPr/>
        </p:nvPicPr>
        <p:blipFill>
          <a:blip r:embed="rId2" cstate="print"/>
          <a:stretch>
            <a:fillRect/>
          </a:stretch>
        </p:blipFill>
        <p:spPr>
          <a:xfrm>
            <a:off x="5364088" y="2636912"/>
            <a:ext cx="3096344" cy="2911859"/>
          </a:xfrm>
          <a:prstGeom prst="rect">
            <a:avLst/>
          </a:prstGeom>
          <a:ln>
            <a:noFill/>
          </a:ln>
          <a:effectLst>
            <a:softEdge rad="112500"/>
          </a:effectLst>
        </p:spPr>
      </p:pic>
    </p:spTree>
    <p:extLst>
      <p:ext uri="{BB962C8B-B14F-4D97-AF65-F5344CB8AC3E}">
        <p14:creationId xmlns:p14="http://schemas.microsoft.com/office/powerpoint/2010/main" val="19227270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1C</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Reflect on your own perspectives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1.4 </a:t>
            </a:r>
            <a:r>
              <a:rPr lang="en-GB" sz="2800" dirty="0"/>
              <a:t>Identify and act on ways to improve own self and social awareness</a:t>
            </a:r>
            <a:r>
              <a:rPr lang="en-AU" sz="2800" b="1" dirty="0">
                <a:latin typeface="+mj-lt"/>
              </a:rPr>
              <a:t> </a:t>
            </a:r>
            <a:endParaRPr lang="en-AU" sz="2800" dirty="0">
              <a:latin typeface="+mj-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Improving awareness</a:t>
            </a:r>
          </a:p>
        </p:txBody>
      </p:sp>
      <p:sp>
        <p:nvSpPr>
          <p:cNvPr id="3" name="Content Placeholder 2"/>
          <p:cNvSpPr>
            <a:spLocks noGrp="1"/>
          </p:cNvSpPr>
          <p:nvPr>
            <p:ph idx="1"/>
          </p:nvPr>
        </p:nvSpPr>
        <p:spPr/>
        <p:txBody>
          <a:bodyPr/>
          <a:lstStyle/>
          <a:p>
            <a:pPr marL="0" indent="0">
              <a:buNone/>
            </a:pPr>
            <a:r>
              <a:rPr lang="en-GB" b="1" dirty="0"/>
              <a:t>Strategies to improve bias include:</a:t>
            </a:r>
          </a:p>
          <a:p>
            <a:pPr lvl="0"/>
            <a:r>
              <a:rPr lang="en-GB" dirty="0"/>
              <a:t>Cross cultural work teams</a:t>
            </a:r>
          </a:p>
          <a:p>
            <a:pPr lvl="0"/>
            <a:r>
              <a:rPr lang="en-GB" dirty="0"/>
              <a:t>Cross cultural employee representation on committees</a:t>
            </a:r>
          </a:p>
          <a:p>
            <a:pPr lvl="0"/>
            <a:r>
              <a:rPr lang="en-GB" dirty="0"/>
              <a:t>Workplace free of culturally insensitive literature, posters, signage</a:t>
            </a:r>
          </a:p>
          <a:p>
            <a:pPr lvl="0"/>
            <a:r>
              <a:rPr lang="en-GB" dirty="0"/>
              <a:t>Inclusion in decision-making.</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2080" y="4149080"/>
            <a:ext cx="3380936" cy="2160240"/>
          </a:xfrm>
          <a:prstGeom prst="rect">
            <a:avLst/>
          </a:prstGeom>
          <a:ln>
            <a:noFill/>
          </a:ln>
          <a:effectLst>
            <a:softEdge rad="1125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Professional development opportunities</a:t>
            </a:r>
          </a:p>
        </p:txBody>
      </p:sp>
      <p:sp>
        <p:nvSpPr>
          <p:cNvPr id="3" name="Content Placeholder 2"/>
          <p:cNvSpPr>
            <a:spLocks noGrp="1"/>
          </p:cNvSpPr>
          <p:nvPr>
            <p:ph idx="1"/>
          </p:nvPr>
        </p:nvSpPr>
        <p:spPr/>
        <p:txBody>
          <a:bodyPr/>
          <a:lstStyle/>
          <a:p>
            <a:pPr marL="0" indent="0">
              <a:buNone/>
            </a:pPr>
            <a:r>
              <a:rPr lang="en-GB" dirty="0"/>
              <a:t>Professional development opportunities are opportunities for improving perspective provided by the organisation. They may help you to work more inclusively with people.</a:t>
            </a:r>
          </a:p>
          <a:p>
            <a:pPr marL="0" indent="0">
              <a:buNone/>
            </a:pPr>
            <a:r>
              <a:rPr lang="en-GB" b="1" dirty="0"/>
              <a:t>These may include:</a:t>
            </a:r>
          </a:p>
          <a:p>
            <a:pPr lvl="0"/>
            <a:r>
              <a:rPr lang="en-GB" dirty="0"/>
              <a:t>Coaching/mentoring</a:t>
            </a:r>
          </a:p>
          <a:p>
            <a:pPr lvl="0"/>
            <a:r>
              <a:rPr lang="en-GB" dirty="0"/>
              <a:t>Skills training</a:t>
            </a:r>
          </a:p>
          <a:p>
            <a:pPr lvl="0"/>
            <a:r>
              <a:rPr lang="en-GB" dirty="0"/>
              <a:t>Professional development schemes.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2924944"/>
            <a:ext cx="2520280" cy="3360373"/>
          </a:xfrm>
          <a:prstGeom prst="rect">
            <a:avLst/>
          </a:prstGeom>
        </p:spPr>
      </p:pic>
    </p:spTree>
    <p:extLst>
      <p:ext uri="{BB962C8B-B14F-4D97-AF65-F5344CB8AC3E}">
        <p14:creationId xmlns:p14="http://schemas.microsoft.com/office/powerpoint/2010/main" val="25404882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1D</a:t>
            </a:r>
            <a:r>
              <a:rPr lang="en-AU" sz="4900" dirty="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GB" dirty="0"/>
              <a:t>Appreciate diversity and inclusiveness, and their benefits</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a:latin typeface="+mj-lt"/>
              </a:rPr>
              <a:t>2.1 </a:t>
            </a:r>
            <a:r>
              <a:rPr lang="en-GB" sz="2800" dirty="0"/>
              <a:t>Value and respect diversity and inclusiveness across all areas of work</a:t>
            </a:r>
            <a:r>
              <a:rPr lang="en-AU" sz="2800" b="1" dirty="0">
                <a:latin typeface="+mj-lt"/>
              </a:rPr>
              <a:t> </a:t>
            </a:r>
            <a:endParaRPr lang="en-AU" sz="2800" dirty="0">
              <a:latin typeface="+mj-l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Benefits of diversity</a:t>
            </a:r>
          </a:p>
        </p:txBody>
      </p:sp>
      <p:sp>
        <p:nvSpPr>
          <p:cNvPr id="3" name="Content Placeholder 2"/>
          <p:cNvSpPr>
            <a:spLocks noGrp="1"/>
          </p:cNvSpPr>
          <p:nvPr>
            <p:ph idx="1"/>
          </p:nvPr>
        </p:nvSpPr>
        <p:spPr/>
        <p:txBody>
          <a:bodyPr/>
          <a:lstStyle/>
          <a:p>
            <a:pPr marL="0" indent="0">
              <a:buNone/>
            </a:pPr>
            <a:r>
              <a:rPr lang="en-GB" dirty="0"/>
              <a:t>Diversity has many benefits in the workplace. It allows people from different backgrounds with various skills to contribute.</a:t>
            </a:r>
          </a:p>
          <a:p>
            <a:pPr marL="0" indent="0">
              <a:buNone/>
            </a:pPr>
            <a:r>
              <a:rPr lang="en-GB" dirty="0"/>
              <a:t>For example, in a customer service organisation, having people of different cultures can allow them to relate easier to a wider range of customers.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9872" y="4570935"/>
            <a:ext cx="2915816" cy="2186862"/>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Benefits of diversity</a:t>
            </a:r>
          </a:p>
        </p:txBody>
      </p:sp>
      <p:sp>
        <p:nvSpPr>
          <p:cNvPr id="3" name="Content Placeholder 2"/>
          <p:cNvSpPr>
            <a:spLocks noGrp="1"/>
          </p:cNvSpPr>
          <p:nvPr>
            <p:ph idx="1"/>
          </p:nvPr>
        </p:nvSpPr>
        <p:spPr/>
        <p:txBody>
          <a:bodyPr/>
          <a:lstStyle/>
          <a:p>
            <a:pPr marL="0" indent="0">
              <a:buNone/>
            </a:pPr>
            <a:r>
              <a:rPr lang="en-GB" b="1" dirty="0"/>
              <a:t>You can respect diversity by: </a:t>
            </a:r>
          </a:p>
          <a:p>
            <a:pPr lvl="0"/>
            <a:r>
              <a:rPr lang="en-GB" dirty="0"/>
              <a:t>Acknowledging its importance in the workplace</a:t>
            </a:r>
          </a:p>
          <a:p>
            <a:pPr lvl="0"/>
            <a:r>
              <a:rPr lang="en-GB" dirty="0"/>
              <a:t>Supporting initiatives to promote and utilise diversity</a:t>
            </a:r>
          </a:p>
          <a:p>
            <a:pPr lvl="0"/>
            <a:r>
              <a:rPr lang="en-GB" dirty="0"/>
              <a:t>Encouraging inclusive hiring practices</a:t>
            </a:r>
          </a:p>
          <a:p>
            <a:pPr lvl="0"/>
            <a:r>
              <a:rPr lang="en-GB" dirty="0"/>
              <a:t>Getting to know others in the workplace and their experiences/potential.</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8064" y="4293096"/>
            <a:ext cx="3131840" cy="2348880"/>
          </a:xfrm>
          <a:prstGeom prst="rect">
            <a:avLst/>
          </a:prstGeom>
          <a:ln>
            <a:noFill/>
          </a:ln>
          <a:effectLst>
            <a:softEdge rad="112500"/>
          </a:effectLst>
        </p:spPr>
      </p:pic>
    </p:spTree>
    <p:extLst>
      <p:ext uri="{BB962C8B-B14F-4D97-AF65-F5344CB8AC3E}">
        <p14:creationId xmlns:p14="http://schemas.microsoft.com/office/powerpoint/2010/main" val="42821440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Inclusiveness</a:t>
            </a:r>
          </a:p>
        </p:txBody>
      </p:sp>
      <p:sp>
        <p:nvSpPr>
          <p:cNvPr id="3" name="Content Placeholder 2"/>
          <p:cNvSpPr>
            <a:spLocks noGrp="1"/>
          </p:cNvSpPr>
          <p:nvPr>
            <p:ph idx="1"/>
          </p:nvPr>
        </p:nvSpPr>
        <p:spPr/>
        <p:txBody>
          <a:bodyPr/>
          <a:lstStyle/>
          <a:p>
            <a:pPr marL="0" indent="0">
              <a:buNone/>
            </a:pPr>
            <a:r>
              <a:rPr lang="en-GB" dirty="0"/>
              <a:t>A workplace that is inclusive makes all its employees feel welcome, regardless of their race, religion, disabilities or sexuality. </a:t>
            </a:r>
          </a:p>
          <a:p>
            <a:pPr marL="0" indent="0">
              <a:buNone/>
            </a:pPr>
            <a:r>
              <a:rPr lang="en-GB" dirty="0"/>
              <a:t>Behaviour that is inclusive will ensure that all work members are involved in relevant work tasks without discrimination. For example, a work meeting that is supposed to include all members of a work team should not exclude team members due to age/race/gender, etc.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2080" y="5382516"/>
            <a:ext cx="2742220" cy="1187867"/>
          </a:xfrm>
          <a:prstGeom prst="rect">
            <a:avLst/>
          </a:prstGeom>
          <a:ln>
            <a:noFill/>
          </a:ln>
          <a:effectLst>
            <a:softEdge rad="112500"/>
          </a:effectLst>
        </p:spPr>
      </p:pic>
    </p:spTree>
    <p:extLst>
      <p:ext uri="{BB962C8B-B14F-4D97-AF65-F5344CB8AC3E}">
        <p14:creationId xmlns:p14="http://schemas.microsoft.com/office/powerpoint/2010/main" val="7574907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GB" dirty="0"/>
              <a:t>Appreciate diversity and inclusiveness, and their benefits</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a:latin typeface="+mj-lt"/>
              </a:rPr>
              <a:t>2.2 </a:t>
            </a:r>
            <a:r>
              <a:rPr lang="en-GB" sz="2800" dirty="0"/>
              <a:t>Contribute to the development of work place and professional relationships based on appreciation of diversity and inclusiveness</a:t>
            </a:r>
            <a:r>
              <a:rPr lang="en-AU" sz="2800" b="1" dirty="0">
                <a:latin typeface="+mj-lt"/>
              </a:rPr>
              <a:t> </a:t>
            </a:r>
            <a:endParaRPr lang="en-AU" sz="2800" dirty="0">
              <a:latin typeface="+mj-l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Workplace relationships</a:t>
            </a:r>
          </a:p>
        </p:txBody>
      </p:sp>
      <p:sp>
        <p:nvSpPr>
          <p:cNvPr id="3" name="Content Placeholder 2"/>
          <p:cNvSpPr>
            <a:spLocks noGrp="1"/>
          </p:cNvSpPr>
          <p:nvPr>
            <p:ph idx="1"/>
          </p:nvPr>
        </p:nvSpPr>
        <p:spPr/>
        <p:txBody>
          <a:bodyPr/>
          <a:lstStyle/>
          <a:p>
            <a:pPr marL="0" indent="0">
              <a:buNone/>
            </a:pPr>
            <a:r>
              <a:rPr lang="en-GB" dirty="0"/>
              <a:t>Professional relationships are the building blocks of communication in the workplace, regardless of diversity.</a:t>
            </a:r>
            <a:endParaRPr lang="en-GB" b="1" dirty="0"/>
          </a:p>
          <a:p>
            <a:pPr marL="0" indent="0">
              <a:buNone/>
            </a:pPr>
            <a:r>
              <a:rPr lang="en-GB" b="1" dirty="0"/>
              <a:t>Important characteristics of workplace relationships are:</a:t>
            </a:r>
          </a:p>
          <a:p>
            <a:r>
              <a:rPr lang="en-GB" dirty="0"/>
              <a:t>Trust</a:t>
            </a:r>
          </a:p>
          <a:p>
            <a:r>
              <a:rPr lang="en-GB" dirty="0"/>
              <a:t>Mutual respect</a:t>
            </a:r>
          </a:p>
          <a:p>
            <a:r>
              <a:rPr lang="en-GB" dirty="0"/>
              <a:t>Mindfulness</a:t>
            </a:r>
          </a:p>
          <a:p>
            <a:r>
              <a:rPr lang="en-GB" dirty="0"/>
              <a:t>Effective communication.</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096" y="3717032"/>
            <a:ext cx="2563950" cy="2564904"/>
          </a:xfrm>
          <a:prstGeom prst="rect">
            <a:avLst/>
          </a:prstGeom>
          <a:ln>
            <a:noFill/>
          </a:ln>
          <a:effectLst>
            <a:softEdge rad="112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Workplace relationships</a:t>
            </a:r>
          </a:p>
        </p:txBody>
      </p:sp>
      <p:sp>
        <p:nvSpPr>
          <p:cNvPr id="3" name="Content Placeholder 2"/>
          <p:cNvSpPr>
            <a:spLocks noGrp="1"/>
          </p:cNvSpPr>
          <p:nvPr>
            <p:ph idx="1"/>
          </p:nvPr>
        </p:nvSpPr>
        <p:spPr/>
        <p:txBody>
          <a:bodyPr/>
          <a:lstStyle/>
          <a:p>
            <a:pPr marL="0" indent="0">
              <a:buNone/>
            </a:pPr>
            <a:r>
              <a:rPr lang="en-GB" b="1" dirty="0"/>
              <a:t>To coach others to develop better professional relationships, you could:</a:t>
            </a:r>
          </a:p>
          <a:p>
            <a:pPr lvl="0"/>
            <a:r>
              <a:rPr lang="en-GB" dirty="0"/>
              <a:t>Encourage employees to spend more time with each other</a:t>
            </a:r>
          </a:p>
          <a:p>
            <a:pPr lvl="0"/>
            <a:r>
              <a:rPr lang="en-GB" dirty="0"/>
              <a:t>Talk about their experience and areas of expertise  </a:t>
            </a:r>
          </a:p>
          <a:p>
            <a:pPr lvl="0"/>
            <a:r>
              <a:rPr lang="en-GB" dirty="0"/>
              <a:t>Resolve disagreements properly. </a:t>
            </a:r>
          </a:p>
          <a:p>
            <a:pPr lvl="0"/>
            <a:r>
              <a:rPr lang="en-GB" dirty="0"/>
              <a:t>Develop their active-listening and teamwork skills</a:t>
            </a:r>
          </a:p>
          <a:p>
            <a:pPr marL="0" indent="0">
              <a:buNone/>
            </a:pPr>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1611"/>
          <a:stretch/>
        </p:blipFill>
        <p:spPr>
          <a:xfrm>
            <a:off x="2915816" y="4973620"/>
            <a:ext cx="3096344" cy="1881555"/>
          </a:xfrm>
          <a:prstGeom prst="rect">
            <a:avLst/>
          </a:prstGeom>
        </p:spPr>
      </p:pic>
    </p:spTree>
    <p:extLst>
      <p:ext uri="{BB962C8B-B14F-4D97-AF65-F5344CB8AC3E}">
        <p14:creationId xmlns:p14="http://schemas.microsoft.com/office/powerpoint/2010/main" val="37422476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2B</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GB" dirty="0"/>
              <a:t>Appreciate diversity and inclusiveness, and their benefits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a:latin typeface="+mj-lt"/>
              </a:rPr>
              <a:t>2.3 </a:t>
            </a:r>
            <a:r>
              <a:rPr lang="en-GB" sz="2800" dirty="0"/>
              <a:t>Use work practices that make environments safe for all</a:t>
            </a:r>
            <a:endParaRPr lang="en-AU" sz="2800" dirty="0">
              <a:latin typeface="+mj-lt"/>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 work practices</a:t>
            </a:r>
          </a:p>
        </p:txBody>
      </p:sp>
      <p:sp>
        <p:nvSpPr>
          <p:cNvPr id="3" name="Content Placeholder 2"/>
          <p:cNvSpPr>
            <a:spLocks noGrp="1"/>
          </p:cNvSpPr>
          <p:nvPr>
            <p:ph idx="1"/>
          </p:nvPr>
        </p:nvSpPr>
        <p:spPr/>
        <p:txBody>
          <a:bodyPr/>
          <a:lstStyle/>
          <a:p>
            <a:pPr marL="0" indent="0">
              <a:buNone/>
            </a:pPr>
            <a:r>
              <a:rPr lang="en-GB" dirty="0"/>
              <a:t>Your own workplace may or may not be a culturally safe place. Therefore, you will need to evaluate the extent to which it implements culturally safe practices. Is the workforce educated on different cultures, and are there policies and procedures in place to prevent discrimination?</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3888" y="4293096"/>
            <a:ext cx="2420888" cy="242088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 work practices</a:t>
            </a:r>
          </a:p>
        </p:txBody>
      </p:sp>
      <p:sp>
        <p:nvSpPr>
          <p:cNvPr id="3" name="Content Placeholder 2"/>
          <p:cNvSpPr>
            <a:spLocks noGrp="1"/>
          </p:cNvSpPr>
          <p:nvPr>
            <p:ph idx="1"/>
          </p:nvPr>
        </p:nvSpPr>
        <p:spPr>
          <a:xfrm>
            <a:off x="457200" y="1600200"/>
            <a:ext cx="8229600" cy="4853136"/>
          </a:xfrm>
        </p:spPr>
        <p:txBody>
          <a:bodyPr>
            <a:normAutofit lnSpcReduction="10000"/>
          </a:bodyPr>
          <a:lstStyle/>
          <a:p>
            <a:pPr marL="0" indent="0">
              <a:buNone/>
            </a:pPr>
            <a:r>
              <a:rPr lang="en-GB" b="1" dirty="0"/>
              <a:t>Work practices that you should ensure are suitable may include:</a:t>
            </a:r>
          </a:p>
          <a:p>
            <a:pPr lvl="0"/>
            <a:r>
              <a:rPr lang="en-GB" dirty="0"/>
              <a:t>Dealing with persons of diverse race, ethnicity, class, ability, sexual preference and age</a:t>
            </a:r>
          </a:p>
          <a:p>
            <a:pPr lvl="0"/>
            <a:r>
              <a:rPr lang="en-GB" dirty="0"/>
              <a:t>Compliance with duty of care policies of the organisation</a:t>
            </a:r>
          </a:p>
          <a:p>
            <a:pPr lvl="0"/>
            <a:r>
              <a:rPr lang="en-GB" dirty="0"/>
              <a:t>Collection and provision of information</a:t>
            </a:r>
          </a:p>
          <a:p>
            <a:pPr lvl="0"/>
            <a:r>
              <a:rPr lang="en-GB" dirty="0"/>
              <a:t>Communication</a:t>
            </a:r>
          </a:p>
          <a:p>
            <a:pPr lvl="0"/>
            <a:r>
              <a:rPr lang="en-GB" dirty="0"/>
              <a:t>Provision of assistance</a:t>
            </a:r>
          </a:p>
          <a:p>
            <a:pPr lvl="0"/>
            <a:r>
              <a:rPr lang="en-GB" dirty="0"/>
              <a:t>Contact with families and carers.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68144" y="4731895"/>
            <a:ext cx="2664296" cy="2081481"/>
          </a:xfrm>
          <a:prstGeom prst="rect">
            <a:avLst/>
          </a:prstGeom>
        </p:spPr>
      </p:pic>
    </p:spTree>
    <p:extLst>
      <p:ext uri="{BB962C8B-B14F-4D97-AF65-F5344CB8AC3E}">
        <p14:creationId xmlns:p14="http://schemas.microsoft.com/office/powerpoint/2010/main" val="26267570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 work practices</a:t>
            </a:r>
          </a:p>
        </p:txBody>
      </p:sp>
      <p:sp>
        <p:nvSpPr>
          <p:cNvPr id="3" name="Content Placeholder 2"/>
          <p:cNvSpPr>
            <a:spLocks noGrp="1"/>
          </p:cNvSpPr>
          <p:nvPr>
            <p:ph idx="1"/>
          </p:nvPr>
        </p:nvSpPr>
        <p:spPr/>
        <p:txBody>
          <a:bodyPr/>
          <a:lstStyle/>
          <a:p>
            <a:pPr marL="0" indent="0">
              <a:buNone/>
            </a:pPr>
            <a:r>
              <a:rPr lang="en-GB" dirty="0"/>
              <a:t>Cultural safety is the principle of making all people feel safe in the workplace, regardless of race, ethnicity or any other factor.</a:t>
            </a:r>
          </a:p>
          <a:p>
            <a:pPr marL="0" indent="0">
              <a:buNone/>
            </a:pPr>
            <a:r>
              <a:rPr lang="en-GB" dirty="0"/>
              <a:t>Culturally unsafe practices are those which diminish, demean or disempower the cultural identity and wellbeing of an individual.</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5816" y="4412524"/>
            <a:ext cx="3456384" cy="2445476"/>
          </a:xfrm>
          <a:prstGeom prst="rect">
            <a:avLst/>
          </a:prstGeom>
          <a:ln>
            <a:noFill/>
          </a:ln>
          <a:effectLst>
            <a:softEdge rad="112500"/>
          </a:effectLst>
        </p:spPr>
      </p:pic>
    </p:spTree>
    <p:extLst>
      <p:ext uri="{BB962C8B-B14F-4D97-AF65-F5344CB8AC3E}">
        <p14:creationId xmlns:p14="http://schemas.microsoft.com/office/powerpoint/2010/main" val="13749994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Safe work practices</a:t>
            </a:r>
          </a:p>
        </p:txBody>
      </p:sp>
      <p:sp>
        <p:nvSpPr>
          <p:cNvPr id="3" name="Content Placeholder 2"/>
          <p:cNvSpPr>
            <a:spLocks noGrp="1"/>
          </p:cNvSpPr>
          <p:nvPr>
            <p:ph idx="1"/>
          </p:nvPr>
        </p:nvSpPr>
        <p:spPr>
          <a:xfrm>
            <a:off x="457200" y="1600200"/>
            <a:ext cx="5482952" cy="4525963"/>
          </a:xfrm>
        </p:spPr>
        <p:txBody>
          <a:bodyPr/>
          <a:lstStyle/>
          <a:p>
            <a:pPr marL="0" indent="0">
              <a:buNone/>
            </a:pPr>
            <a:r>
              <a:rPr lang="en-GB" b="1" dirty="0"/>
              <a:t>The principles of cultural safety are:</a:t>
            </a:r>
          </a:p>
          <a:p>
            <a:r>
              <a:rPr lang="en-GB" dirty="0"/>
              <a:t>Improve the health and wellbeing of others</a:t>
            </a:r>
          </a:p>
          <a:p>
            <a:r>
              <a:rPr lang="en-GB" dirty="0"/>
              <a:t>Empower the users of a service</a:t>
            </a:r>
          </a:p>
          <a:p>
            <a:r>
              <a:rPr lang="en-GB" dirty="0"/>
              <a:t>Recognising inequalities in various areas</a:t>
            </a:r>
          </a:p>
          <a:p>
            <a:r>
              <a:rPr lang="en-GB" dirty="0"/>
              <a:t>Avoid bias towards certain cultures.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5979" y="2348880"/>
            <a:ext cx="2688043" cy="3168352"/>
          </a:xfrm>
          <a:prstGeom prst="rect">
            <a:avLst/>
          </a:prstGeom>
          <a:ln>
            <a:noFill/>
          </a:ln>
          <a:effectLst>
            <a:softEdge rad="112500"/>
          </a:effectLst>
        </p:spPr>
      </p:pic>
    </p:spTree>
    <p:extLst>
      <p:ext uri="{BB962C8B-B14F-4D97-AF65-F5344CB8AC3E}">
        <p14:creationId xmlns:p14="http://schemas.microsoft.com/office/powerpoint/2010/main" val="15457813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2C</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GB" dirty="0"/>
              <a:t>Communicate with people from diverse backgrounds and situations</a:t>
            </a:r>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a:latin typeface="+mj-lt"/>
              </a:rPr>
              <a:t>3.1 </a:t>
            </a:r>
            <a:r>
              <a:rPr lang="en-GB" sz="2800" dirty="0"/>
              <a:t>Show respect for diversity in communication with all people</a:t>
            </a:r>
            <a:endParaRPr lang="en-AU" sz="2800" dirty="0">
              <a:latin typeface="+mj-lt"/>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Demonstrating respect</a:t>
            </a:r>
          </a:p>
        </p:txBody>
      </p:sp>
      <p:sp>
        <p:nvSpPr>
          <p:cNvPr id="3" name="Content Placeholder 2"/>
          <p:cNvSpPr>
            <a:spLocks noGrp="1"/>
          </p:cNvSpPr>
          <p:nvPr>
            <p:ph idx="1"/>
          </p:nvPr>
        </p:nvSpPr>
        <p:spPr/>
        <p:txBody>
          <a:bodyPr/>
          <a:lstStyle/>
          <a:p>
            <a:pPr marL="0" indent="0">
              <a:buNone/>
            </a:pPr>
            <a:r>
              <a:rPr lang="en-GB" dirty="0"/>
              <a:t>It is important to demonstrate respect whenever you communicate with people. This could be the difference between somebody coming away feeling satisfied with the communication and them feeling as though you didn’t value their communication at all. This applies for all forms of communication. </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1840" y="4383107"/>
            <a:ext cx="3144349" cy="2358261"/>
          </a:xfrm>
          <a:prstGeom prst="rect">
            <a:avLst/>
          </a:prstGeom>
          <a:ln>
            <a:noFill/>
          </a:ln>
          <a:effectLst>
            <a:softEdge rad="112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Demonstrating respect</a:t>
            </a:r>
          </a:p>
        </p:txBody>
      </p:sp>
      <p:sp>
        <p:nvSpPr>
          <p:cNvPr id="3" name="Content Placeholder 2"/>
          <p:cNvSpPr>
            <a:spLocks noGrp="1"/>
          </p:cNvSpPr>
          <p:nvPr>
            <p:ph idx="1"/>
          </p:nvPr>
        </p:nvSpPr>
        <p:spPr/>
        <p:txBody>
          <a:bodyPr/>
          <a:lstStyle/>
          <a:p>
            <a:pPr marL="0" indent="0">
              <a:buNone/>
            </a:pPr>
            <a:r>
              <a:rPr lang="en-GB" b="1" dirty="0"/>
              <a:t>Methods of demonstrating respect include:</a:t>
            </a:r>
          </a:p>
          <a:p>
            <a:r>
              <a:rPr lang="en-GB" dirty="0"/>
              <a:t>Getting spellings/pronunciation correct</a:t>
            </a:r>
          </a:p>
          <a:p>
            <a:r>
              <a:rPr lang="en-GB" dirty="0"/>
              <a:t>Acquiring necessary aids</a:t>
            </a:r>
          </a:p>
          <a:p>
            <a:r>
              <a:rPr lang="en-GB" dirty="0"/>
              <a:t>Using generic language</a:t>
            </a:r>
          </a:p>
          <a:p>
            <a:r>
              <a:rPr lang="en-GB" dirty="0"/>
              <a:t>Learning cultural standards.</a:t>
            </a:r>
          </a:p>
          <a:p>
            <a:pPr marL="0" indent="0">
              <a:buNone/>
            </a:pPr>
            <a:endParaRPr lang="en-GB" b="1" dirty="0"/>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3068960"/>
            <a:ext cx="2924944" cy="2924944"/>
          </a:xfrm>
          <a:prstGeom prst="rect">
            <a:avLst/>
          </a:prstGeom>
        </p:spPr>
      </p:pic>
    </p:spTree>
    <p:extLst>
      <p:ext uri="{BB962C8B-B14F-4D97-AF65-F5344CB8AC3E}">
        <p14:creationId xmlns:p14="http://schemas.microsoft.com/office/powerpoint/2010/main" val="19899529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3A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GB" dirty="0"/>
              <a:t>Communicate with people from diverse backgrounds and situations</a:t>
            </a:r>
          </a:p>
        </p:txBody>
      </p:sp>
      <p:sp>
        <p:nvSpPr>
          <p:cNvPr id="8" name="TextBox 7"/>
          <p:cNvSpPr txBox="1"/>
          <p:nvPr/>
        </p:nvSpPr>
        <p:spPr>
          <a:xfrm>
            <a:off x="5220072" y="2492896"/>
            <a:ext cx="3744416" cy="3108543"/>
          </a:xfrm>
          <a:prstGeom prst="rect">
            <a:avLst/>
          </a:prstGeom>
          <a:noFill/>
        </p:spPr>
        <p:txBody>
          <a:bodyPr wrap="square" rtlCol="0">
            <a:spAutoFit/>
          </a:bodyPr>
          <a:lstStyle/>
          <a:p>
            <a:r>
              <a:rPr lang="en-AU" sz="2800" b="1" dirty="0">
                <a:latin typeface="+mj-lt"/>
              </a:rPr>
              <a:t>3.2 </a:t>
            </a:r>
            <a:r>
              <a:rPr lang="en-GB" sz="2800" dirty="0"/>
              <a:t>Use verbal and non-verbal communication constructively to establish, develop and maintain effective relationships, mutual trust and confidence</a:t>
            </a:r>
            <a:endParaRPr lang="en-AU" sz="2800" dirty="0">
              <a:latin typeface="+mj-lt"/>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a:t>
            </a:r>
          </a:p>
        </p:txBody>
      </p:sp>
      <p:sp>
        <p:nvSpPr>
          <p:cNvPr id="3" name="Content Placeholder 2"/>
          <p:cNvSpPr>
            <a:spLocks noGrp="1"/>
          </p:cNvSpPr>
          <p:nvPr>
            <p:ph idx="1"/>
          </p:nvPr>
        </p:nvSpPr>
        <p:spPr/>
        <p:txBody>
          <a:bodyPr>
            <a:normAutofit lnSpcReduction="10000"/>
          </a:bodyPr>
          <a:lstStyle/>
          <a:p>
            <a:pPr marL="0" indent="0">
              <a:buNone/>
            </a:pPr>
            <a:r>
              <a:rPr lang="en-GB" b="1" dirty="0"/>
              <a:t>Barriers to communication include:</a:t>
            </a:r>
          </a:p>
          <a:p>
            <a:pPr lvl="0"/>
            <a:r>
              <a:rPr lang="en-GB" dirty="0"/>
              <a:t>Resistance due to lack of trust</a:t>
            </a:r>
          </a:p>
          <a:p>
            <a:pPr lvl="0"/>
            <a:r>
              <a:rPr lang="en-GB" dirty="0"/>
              <a:t>Preconceptions </a:t>
            </a:r>
          </a:p>
          <a:p>
            <a:pPr lvl="0"/>
            <a:r>
              <a:rPr lang="en-GB" dirty="0"/>
              <a:t>Attitude differences</a:t>
            </a:r>
          </a:p>
          <a:p>
            <a:pPr lvl="0"/>
            <a:r>
              <a:rPr lang="en-GB" dirty="0"/>
              <a:t>Stress</a:t>
            </a:r>
          </a:p>
          <a:p>
            <a:pPr lvl="0"/>
            <a:r>
              <a:rPr lang="en-GB" dirty="0"/>
              <a:t>Illness or pain</a:t>
            </a:r>
          </a:p>
          <a:p>
            <a:pPr lvl="0"/>
            <a:r>
              <a:rPr lang="en-GB" dirty="0"/>
              <a:t>Lack of common ground</a:t>
            </a:r>
          </a:p>
          <a:p>
            <a:pPr lvl="0"/>
            <a:r>
              <a:rPr lang="en-GB" dirty="0"/>
              <a:t>Lack of empathy for the other person</a:t>
            </a:r>
          </a:p>
          <a:p>
            <a:pPr lvl="0"/>
            <a:r>
              <a:rPr lang="en-GB" dirty="0"/>
              <a:t>Cultural, religious and social differences.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39544" y="1844824"/>
            <a:ext cx="2852936" cy="2852936"/>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a:t>
            </a:r>
          </a:p>
        </p:txBody>
      </p:sp>
      <p:sp>
        <p:nvSpPr>
          <p:cNvPr id="3" name="Content Placeholder 2"/>
          <p:cNvSpPr>
            <a:spLocks noGrp="1"/>
          </p:cNvSpPr>
          <p:nvPr>
            <p:ph idx="1"/>
          </p:nvPr>
        </p:nvSpPr>
        <p:spPr/>
        <p:txBody>
          <a:bodyPr/>
          <a:lstStyle/>
          <a:p>
            <a:pPr marL="0" indent="0">
              <a:buNone/>
            </a:pPr>
            <a:r>
              <a:rPr lang="en-GB" dirty="0"/>
              <a:t>Be aware of how you should vary communication for different groups.</a:t>
            </a:r>
          </a:p>
          <a:p>
            <a:pPr marL="0" indent="0">
              <a:buNone/>
            </a:pPr>
            <a:r>
              <a:rPr lang="en-GB" b="1" dirty="0"/>
              <a:t>For example, when talking with Aboriginal people, you should avoid:</a:t>
            </a:r>
          </a:p>
          <a:p>
            <a:pPr lvl="0"/>
            <a:r>
              <a:rPr lang="en-GB" dirty="0"/>
              <a:t>Persistent questioning</a:t>
            </a:r>
          </a:p>
          <a:p>
            <a:pPr lvl="0"/>
            <a:r>
              <a:rPr lang="en-GB" dirty="0"/>
              <a:t>Direct questioning</a:t>
            </a:r>
          </a:p>
          <a:p>
            <a:pPr lvl="0"/>
            <a:r>
              <a:rPr lang="en-GB" dirty="0"/>
              <a:t>Loud voices</a:t>
            </a:r>
          </a:p>
          <a:p>
            <a:pPr lvl="0"/>
            <a:r>
              <a:rPr lang="en-GB" dirty="0"/>
              <a:t>Lengthy eye contact</a:t>
            </a:r>
          </a:p>
          <a:p>
            <a:pPr lvl="0"/>
            <a:r>
              <a:rPr lang="en-GB" dirty="0"/>
              <a:t>Invading their personal space.</a:t>
            </a:r>
          </a:p>
          <a:p>
            <a:pPr marL="0" indent="0">
              <a:buNone/>
            </a:pPr>
            <a:endParaRPr lang="en-GB"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3429000"/>
            <a:ext cx="2176164" cy="3428999"/>
          </a:xfrm>
          <a:prstGeom prst="rect">
            <a:avLst/>
          </a:prstGeom>
        </p:spPr>
      </p:pic>
    </p:spTree>
    <p:extLst>
      <p:ext uri="{BB962C8B-B14F-4D97-AF65-F5344CB8AC3E}">
        <p14:creationId xmlns:p14="http://schemas.microsoft.com/office/powerpoint/2010/main" val="18574049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RESPECT strategy</a:t>
            </a:r>
            <a:endParaRPr lang="en-GB" dirty="0"/>
          </a:p>
        </p:txBody>
      </p:sp>
      <p:sp>
        <p:nvSpPr>
          <p:cNvPr id="3" name="Content Placeholder 2"/>
          <p:cNvSpPr>
            <a:spLocks noGrp="1"/>
          </p:cNvSpPr>
          <p:nvPr>
            <p:ph idx="1"/>
          </p:nvPr>
        </p:nvSpPr>
        <p:spPr/>
        <p:txBody>
          <a:bodyPr>
            <a:normAutofit/>
          </a:bodyPr>
          <a:lstStyle/>
          <a:p>
            <a:r>
              <a:rPr lang="en-GB" b="1" dirty="0" smtClean="0"/>
              <a:t>R</a:t>
            </a:r>
            <a:r>
              <a:rPr lang="en-GB" dirty="0" smtClean="0"/>
              <a:t>ecognise </a:t>
            </a:r>
            <a:r>
              <a:rPr lang="en-GB" dirty="0"/>
              <a:t>how what you’re saying is coming across</a:t>
            </a:r>
          </a:p>
          <a:p>
            <a:r>
              <a:rPr lang="en-GB" b="1" dirty="0" smtClean="0"/>
              <a:t>E</a:t>
            </a:r>
            <a:r>
              <a:rPr lang="en-GB" dirty="0" smtClean="0"/>
              <a:t>liminate </a:t>
            </a:r>
            <a:r>
              <a:rPr lang="en-GB" dirty="0"/>
              <a:t>negative words and phrases from your </a:t>
            </a:r>
            <a:r>
              <a:rPr lang="en-GB" dirty="0" smtClean="0"/>
              <a:t>vocabulary</a:t>
            </a:r>
          </a:p>
          <a:p>
            <a:r>
              <a:rPr lang="en-GB" b="1" dirty="0" smtClean="0"/>
              <a:t>S</a:t>
            </a:r>
            <a:r>
              <a:rPr lang="en-GB" dirty="0" smtClean="0"/>
              <a:t>peak </a:t>
            </a:r>
            <a:r>
              <a:rPr lang="en-GB" dirty="0"/>
              <a:t>with people, not at them. </a:t>
            </a:r>
            <a:endParaRPr lang="en-GB" dirty="0" smtClean="0"/>
          </a:p>
          <a:p>
            <a:r>
              <a:rPr lang="en-GB" b="1" dirty="0" smtClean="0"/>
              <a:t>P</a:t>
            </a:r>
            <a:r>
              <a:rPr lang="en-GB" dirty="0" smtClean="0"/>
              <a:t>ractice </a:t>
            </a:r>
            <a:r>
              <a:rPr lang="en-GB" dirty="0"/>
              <a:t>appreciation. </a:t>
            </a:r>
            <a:endParaRPr lang="en-GB" dirty="0" smtClean="0"/>
          </a:p>
          <a:p>
            <a:r>
              <a:rPr lang="en-GB" b="1" dirty="0" smtClean="0"/>
              <a:t>E</a:t>
            </a:r>
            <a:r>
              <a:rPr lang="en-GB" dirty="0" smtClean="0"/>
              <a:t>arn </a:t>
            </a:r>
            <a:r>
              <a:rPr lang="en-GB" dirty="0"/>
              <a:t>respect from others by modelling respectful behaviours yourself</a:t>
            </a:r>
          </a:p>
          <a:p>
            <a:r>
              <a:rPr lang="en-GB" b="1" dirty="0" smtClean="0"/>
              <a:t>C</a:t>
            </a:r>
            <a:r>
              <a:rPr lang="en-GB" dirty="0" smtClean="0"/>
              <a:t>onsider </a:t>
            </a:r>
            <a:r>
              <a:rPr lang="en-GB" dirty="0"/>
              <a:t>others’ feelings before speaking and acting</a:t>
            </a:r>
          </a:p>
          <a:p>
            <a:r>
              <a:rPr lang="en-GB" b="1" dirty="0" smtClean="0"/>
              <a:t>T</a:t>
            </a:r>
            <a:r>
              <a:rPr lang="en-GB" dirty="0" smtClean="0"/>
              <a:t>ake </a:t>
            </a:r>
            <a:r>
              <a:rPr lang="en-GB" dirty="0"/>
              <a:t>time to listen. Don’t interrupt.</a:t>
            </a:r>
          </a:p>
          <a:p>
            <a:endParaRPr lang="en-GB" dirty="0"/>
          </a:p>
        </p:txBody>
      </p:sp>
    </p:spTree>
    <p:extLst>
      <p:ext uri="{BB962C8B-B14F-4D97-AF65-F5344CB8AC3E}">
        <p14:creationId xmlns:p14="http://schemas.microsoft.com/office/powerpoint/2010/main" val="4035465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a:t>
            </a:r>
          </a:p>
        </p:txBody>
      </p:sp>
      <p:sp>
        <p:nvSpPr>
          <p:cNvPr id="3" name="Content Placeholder 2"/>
          <p:cNvSpPr>
            <a:spLocks noGrp="1"/>
          </p:cNvSpPr>
          <p:nvPr>
            <p:ph idx="1"/>
          </p:nvPr>
        </p:nvSpPr>
        <p:spPr/>
        <p:txBody>
          <a:bodyPr/>
          <a:lstStyle/>
          <a:p>
            <a:pPr marL="0" indent="0">
              <a:buNone/>
            </a:pPr>
            <a:r>
              <a:rPr lang="en-GB" b="1" dirty="0"/>
              <a:t>To display respect, you should:</a:t>
            </a:r>
          </a:p>
          <a:p>
            <a:pPr lvl="0"/>
            <a:r>
              <a:rPr lang="en-GB" dirty="0"/>
              <a:t>Actively listen and respond to their needs</a:t>
            </a:r>
          </a:p>
          <a:p>
            <a:pPr lvl="0"/>
            <a:r>
              <a:rPr lang="en-GB" dirty="0"/>
              <a:t>Respect all people and involve them in important decision-making situations</a:t>
            </a:r>
          </a:p>
          <a:p>
            <a:pPr lvl="0"/>
            <a:r>
              <a:rPr lang="en-GB" dirty="0"/>
              <a:t>Respect people’s cultural values, protocols and methods of doing business</a:t>
            </a:r>
          </a:p>
          <a:p>
            <a:r>
              <a:rPr lang="en-GB" dirty="0"/>
              <a:t>Use appropriate language.</a:t>
            </a:r>
          </a:p>
          <a:p>
            <a:pPr marL="0" lvl="0" indent="0">
              <a:buNone/>
            </a:pP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2120" y="4221088"/>
            <a:ext cx="2088232" cy="2570131"/>
          </a:xfrm>
          <a:prstGeom prst="rect">
            <a:avLst/>
          </a:prstGeom>
        </p:spPr>
      </p:pic>
    </p:spTree>
    <p:extLst>
      <p:ext uri="{BB962C8B-B14F-4D97-AF65-F5344CB8AC3E}">
        <p14:creationId xmlns:p14="http://schemas.microsoft.com/office/powerpoint/2010/main" val="41632437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3B</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GB" dirty="0"/>
              <a:t>Communicate with people from diverse backgrounds and situations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076056" y="2056081"/>
            <a:ext cx="3744416" cy="4832092"/>
          </a:xfrm>
          <a:prstGeom prst="rect">
            <a:avLst/>
          </a:prstGeom>
          <a:noFill/>
        </p:spPr>
        <p:txBody>
          <a:bodyPr wrap="square" rtlCol="0">
            <a:spAutoFit/>
          </a:bodyPr>
          <a:lstStyle/>
          <a:p>
            <a:r>
              <a:rPr lang="en-AU" sz="2800" b="1" dirty="0">
                <a:latin typeface="+mj-lt"/>
              </a:rPr>
              <a:t>3.3 </a:t>
            </a:r>
            <a:r>
              <a:rPr lang="en-GB" sz="2800" dirty="0"/>
              <a:t>Where a language barrier exists, use effective strategies to communicate in the most efficient way possible</a:t>
            </a:r>
          </a:p>
          <a:p>
            <a:r>
              <a:rPr lang="en-AU" sz="2800" b="1" dirty="0"/>
              <a:t>3.4 </a:t>
            </a:r>
            <a:r>
              <a:rPr lang="en-GB" sz="2800" dirty="0"/>
              <a:t>Seek assistance from interpreters or other persons according to communication needs</a:t>
            </a:r>
            <a:endParaRPr lang="en-AU" sz="2800" dirty="0"/>
          </a:p>
          <a:p>
            <a:endParaRPr lang="en-AU" sz="2800" dirty="0">
              <a:latin typeface="+mj-lt"/>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Good cross cultural communication</a:t>
            </a:r>
            <a:endParaRPr lang="en-GB" dirty="0"/>
          </a:p>
        </p:txBody>
      </p:sp>
      <p:sp>
        <p:nvSpPr>
          <p:cNvPr id="3" name="Content Placeholder 2"/>
          <p:cNvSpPr>
            <a:spLocks noGrp="1"/>
          </p:cNvSpPr>
          <p:nvPr>
            <p:ph idx="1"/>
          </p:nvPr>
        </p:nvSpPr>
        <p:spPr>
          <a:xfrm>
            <a:off x="457200" y="1772816"/>
            <a:ext cx="8229600" cy="4608512"/>
          </a:xfrm>
        </p:spPr>
        <p:txBody>
          <a:bodyPr>
            <a:normAutofit lnSpcReduction="10000"/>
          </a:bodyPr>
          <a:lstStyle/>
          <a:p>
            <a:pPr lvl="0"/>
            <a:r>
              <a:rPr lang="en-GB" dirty="0"/>
              <a:t>Learn and use key words in the person’s own language</a:t>
            </a:r>
          </a:p>
          <a:p>
            <a:pPr lvl="0"/>
            <a:r>
              <a:rPr lang="en-GB" dirty="0"/>
              <a:t>Use visual aids, gestures and physical prompts</a:t>
            </a:r>
          </a:p>
          <a:p>
            <a:pPr lvl="0"/>
            <a:r>
              <a:rPr lang="en-GB" dirty="0"/>
              <a:t>Use only qualified language interpreters</a:t>
            </a:r>
          </a:p>
          <a:p>
            <a:pPr lvl="0"/>
            <a:r>
              <a:rPr lang="en-GB" dirty="0"/>
              <a:t>Provide all information relating to key service delivery contexts </a:t>
            </a:r>
            <a:r>
              <a:rPr lang="en-GB" dirty="0" smtClean="0"/>
              <a:t>in </a:t>
            </a:r>
            <a:r>
              <a:rPr lang="en-GB" dirty="0"/>
              <a:t>the person’s own language</a:t>
            </a:r>
          </a:p>
          <a:p>
            <a:pPr lvl="0"/>
            <a:r>
              <a:rPr lang="en-GB" dirty="0"/>
              <a:t>Accept that it may be necessary to use alternative forms of communication</a:t>
            </a:r>
          </a:p>
          <a:p>
            <a:pPr lvl="0"/>
            <a:r>
              <a:rPr lang="en-GB" dirty="0"/>
              <a:t>Understand that limited proficiency in English does not reflect an individual’s level of </a:t>
            </a:r>
            <a:r>
              <a:rPr lang="en-GB" dirty="0" smtClean="0"/>
              <a:t>intelligence.</a:t>
            </a:r>
            <a:endParaRPr lang="en-GB" dirty="0"/>
          </a:p>
        </p:txBody>
      </p:sp>
    </p:spTree>
    <p:extLst>
      <p:ext uri="{BB962C8B-B14F-4D97-AF65-F5344CB8AC3E}">
        <p14:creationId xmlns:p14="http://schemas.microsoft.com/office/powerpoint/2010/main" val="9763279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checklist</a:t>
            </a:r>
            <a:endParaRPr lang="en-GB" dirty="0"/>
          </a:p>
        </p:txBody>
      </p:sp>
      <p:sp>
        <p:nvSpPr>
          <p:cNvPr id="3" name="Content Placeholder 2"/>
          <p:cNvSpPr>
            <a:spLocks noGrp="1"/>
          </p:cNvSpPr>
          <p:nvPr>
            <p:ph idx="1"/>
          </p:nvPr>
        </p:nvSpPr>
        <p:spPr/>
        <p:txBody>
          <a:bodyPr>
            <a:normAutofit/>
          </a:bodyPr>
          <a:lstStyle/>
          <a:p>
            <a:pPr lvl="0"/>
            <a:r>
              <a:rPr lang="en-GB" dirty="0"/>
              <a:t>Make the environment conducive to communication – avoid places with too much background nose, distractions or likely interruptions</a:t>
            </a:r>
          </a:p>
          <a:p>
            <a:pPr lvl="0"/>
            <a:r>
              <a:rPr lang="en-GB" dirty="0"/>
              <a:t>Speak clearly, but do not raise your voice</a:t>
            </a:r>
          </a:p>
          <a:p>
            <a:pPr lvl="0"/>
            <a:r>
              <a:rPr lang="en-GB" dirty="0"/>
              <a:t>Speak slowly, repeat if necessary, and check the person’s understanding</a:t>
            </a:r>
          </a:p>
          <a:p>
            <a:pPr lvl="0"/>
            <a:r>
              <a:rPr lang="en-GB" dirty="0"/>
              <a:t>Adapt the pace of conversation to suit the person’s </a:t>
            </a:r>
            <a:r>
              <a:rPr lang="en-GB" dirty="0" smtClean="0"/>
              <a:t>needs.</a:t>
            </a:r>
            <a:endParaRPr lang="en-GB" dirty="0"/>
          </a:p>
        </p:txBody>
      </p:sp>
      <p:pic>
        <p:nvPicPr>
          <p:cNvPr id="1026" name="Picture 2" descr="C:\Users\Emily Wilson\Desktop\Artwork\pencil_draw_checkmark_yellow_clipboard_32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4869159"/>
            <a:ext cx="2270363" cy="1988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530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checklist</a:t>
            </a:r>
            <a:endParaRPr lang="en-GB" dirty="0"/>
          </a:p>
        </p:txBody>
      </p:sp>
      <p:sp>
        <p:nvSpPr>
          <p:cNvPr id="3" name="Content Placeholder 2"/>
          <p:cNvSpPr>
            <a:spLocks noGrp="1"/>
          </p:cNvSpPr>
          <p:nvPr>
            <p:ph idx="1"/>
          </p:nvPr>
        </p:nvSpPr>
        <p:spPr/>
        <p:txBody>
          <a:bodyPr>
            <a:normAutofit/>
          </a:bodyPr>
          <a:lstStyle/>
          <a:p>
            <a:pPr lvl="0"/>
            <a:r>
              <a:rPr lang="en-GB" dirty="0"/>
              <a:t>Use words your listener is likely to know and avoid jargon and </a:t>
            </a:r>
            <a:r>
              <a:rPr lang="en-GB" dirty="0" smtClean="0"/>
              <a:t>slang</a:t>
            </a:r>
          </a:p>
          <a:p>
            <a:pPr lvl="0"/>
            <a:r>
              <a:rPr lang="en-GB" dirty="0"/>
              <a:t>Do not speak ‘pidgin English’ – this can actually make it harder for the person to understand you</a:t>
            </a:r>
          </a:p>
          <a:p>
            <a:pPr lvl="0"/>
            <a:r>
              <a:rPr lang="en-GB" dirty="0"/>
              <a:t>Avoid jokes, irony, satire and sarcasm, as these may be lost in translation and misunderstood</a:t>
            </a:r>
          </a:p>
          <a:p>
            <a:pPr lvl="0"/>
            <a:r>
              <a:rPr lang="en-GB" dirty="0"/>
              <a:t>Use the active rather than the passive </a:t>
            </a:r>
            <a:r>
              <a:rPr lang="en-GB" dirty="0" smtClean="0"/>
              <a:t>voice.</a:t>
            </a:r>
            <a:endParaRPr lang="en-GB" dirty="0"/>
          </a:p>
          <a:p>
            <a:pPr lvl="0"/>
            <a:endParaRPr lang="en-GB" dirty="0"/>
          </a:p>
        </p:txBody>
      </p:sp>
      <p:pic>
        <p:nvPicPr>
          <p:cNvPr id="1026" name="Picture 2" descr="C:\Users\Emily Wilson\Desktop\Artwork\pencil_draw_checkmark_yellow_clipboard_32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4869159"/>
            <a:ext cx="2270363" cy="1988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7406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checklist</a:t>
            </a:r>
            <a:endParaRPr lang="en-GB" dirty="0"/>
          </a:p>
        </p:txBody>
      </p:sp>
      <p:sp>
        <p:nvSpPr>
          <p:cNvPr id="3" name="Content Placeholder 2"/>
          <p:cNvSpPr>
            <a:spLocks noGrp="1"/>
          </p:cNvSpPr>
          <p:nvPr>
            <p:ph idx="1"/>
          </p:nvPr>
        </p:nvSpPr>
        <p:spPr/>
        <p:txBody>
          <a:bodyPr>
            <a:normAutofit/>
          </a:bodyPr>
          <a:lstStyle/>
          <a:p>
            <a:pPr lvl="0"/>
            <a:r>
              <a:rPr lang="en-GB" dirty="0"/>
              <a:t>Give instructions in clear, logical sentences and present one topic at a time</a:t>
            </a:r>
          </a:p>
          <a:p>
            <a:pPr lvl="0"/>
            <a:r>
              <a:rPr lang="en-GB" dirty="0"/>
              <a:t>Gauge how much people are likely to remember</a:t>
            </a:r>
          </a:p>
          <a:p>
            <a:pPr lvl="0"/>
            <a:r>
              <a:rPr lang="en-GB" dirty="0"/>
              <a:t>Give the speaker plenty of time to respond at their own pace</a:t>
            </a:r>
          </a:p>
          <a:p>
            <a:pPr lvl="0"/>
            <a:r>
              <a:rPr lang="en-GB" dirty="0" smtClean="0"/>
              <a:t>Listen.</a:t>
            </a:r>
            <a:endParaRPr lang="en-GB" dirty="0"/>
          </a:p>
          <a:p>
            <a:pPr lvl="0"/>
            <a:endParaRPr lang="en-GB" dirty="0"/>
          </a:p>
        </p:txBody>
      </p:sp>
      <p:pic>
        <p:nvPicPr>
          <p:cNvPr id="1026" name="Picture 2" descr="C:\Users\Emily Wilson\Desktop\Artwork\pencil_draw_checkmark_yellow_clipboard_32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4869159"/>
            <a:ext cx="2270363" cy="1988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969861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checklist</a:t>
            </a:r>
            <a:endParaRPr lang="en-GB" dirty="0"/>
          </a:p>
        </p:txBody>
      </p:sp>
      <p:sp>
        <p:nvSpPr>
          <p:cNvPr id="3" name="Content Placeholder 2"/>
          <p:cNvSpPr>
            <a:spLocks noGrp="1"/>
          </p:cNvSpPr>
          <p:nvPr>
            <p:ph idx="1"/>
          </p:nvPr>
        </p:nvSpPr>
        <p:spPr/>
        <p:txBody>
          <a:bodyPr>
            <a:normAutofit/>
          </a:bodyPr>
          <a:lstStyle/>
          <a:p>
            <a:pPr lvl="0"/>
            <a:r>
              <a:rPr lang="en-GB" dirty="0"/>
              <a:t>Give clues through your body language</a:t>
            </a:r>
          </a:p>
          <a:p>
            <a:pPr lvl="0"/>
            <a:r>
              <a:rPr lang="en-GB" dirty="0"/>
              <a:t>Do not exclude the person from discussion because others with better English are present</a:t>
            </a:r>
          </a:p>
          <a:p>
            <a:pPr lvl="0"/>
            <a:r>
              <a:rPr lang="en-GB" dirty="0"/>
              <a:t>Be considerate of the person as an individual.</a:t>
            </a:r>
          </a:p>
          <a:p>
            <a:pPr lvl="0"/>
            <a:endParaRPr lang="en-GB" sz="2000" dirty="0" smtClean="0"/>
          </a:p>
          <a:p>
            <a:pPr marL="0" lvl="0" indent="0" algn="r">
              <a:buNone/>
            </a:pPr>
            <a:r>
              <a:rPr lang="en-GB" sz="2000" i="1" dirty="0"/>
              <a:t>Working Cross Culturally: A Guide</a:t>
            </a:r>
            <a:r>
              <a:rPr lang="en-GB" sz="2000" dirty="0"/>
              <a:t>, Multicultural Communities Council of SA Inc. and Multicultural Aged Care Inc. (September 2005)</a:t>
            </a:r>
          </a:p>
        </p:txBody>
      </p:sp>
      <p:pic>
        <p:nvPicPr>
          <p:cNvPr id="1026" name="Picture 2" descr="C:\Users\Emily Wilson\Desktop\Artwork\pencil_draw_checkmark_yellow_clipboard_32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4869159"/>
            <a:ext cx="2270363" cy="1988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282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Interpreters</a:t>
            </a:r>
          </a:p>
        </p:txBody>
      </p:sp>
      <p:sp>
        <p:nvSpPr>
          <p:cNvPr id="3" name="Content Placeholder 2"/>
          <p:cNvSpPr>
            <a:spLocks noGrp="1"/>
          </p:cNvSpPr>
          <p:nvPr>
            <p:ph idx="1"/>
          </p:nvPr>
        </p:nvSpPr>
        <p:spPr/>
        <p:txBody>
          <a:bodyPr/>
          <a:lstStyle/>
          <a:p>
            <a:pPr marL="0" indent="0">
              <a:buNone/>
            </a:pPr>
            <a:r>
              <a:rPr lang="en-GB" dirty="0"/>
              <a:t>With increasing diversity in Australian society, it is more common to come across people who you don’t share a language with or who aren’t fluent in your language. In these situations, you may be able to rely on interpreters.</a:t>
            </a:r>
          </a:p>
          <a:p>
            <a:pPr marL="0" indent="0">
              <a:buNone/>
            </a:pPr>
            <a:r>
              <a:rPr lang="en-GB" dirty="0"/>
              <a:t>You will need to know the available interpreter resources available to your organisation and its needs, so you can employ them as necessary.</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4168" y="4806534"/>
            <a:ext cx="2675789" cy="2006842"/>
          </a:xfrm>
          <a:prstGeom prst="rect">
            <a:avLst/>
          </a:prstGeom>
          <a:ln>
            <a:noFill/>
          </a:ln>
          <a:effectLst>
            <a:softEdge rad="112500"/>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Interpreters</a:t>
            </a:r>
          </a:p>
        </p:txBody>
      </p:sp>
      <p:sp>
        <p:nvSpPr>
          <p:cNvPr id="3" name="Content Placeholder 2"/>
          <p:cNvSpPr>
            <a:spLocks noGrp="1"/>
          </p:cNvSpPr>
          <p:nvPr>
            <p:ph idx="1"/>
          </p:nvPr>
        </p:nvSpPr>
        <p:spPr/>
        <p:txBody>
          <a:bodyPr/>
          <a:lstStyle/>
          <a:p>
            <a:pPr marL="0" indent="0">
              <a:buNone/>
            </a:pPr>
            <a:r>
              <a:rPr lang="en-GB" dirty="0"/>
              <a:t>The Translating and Interpreting Service (TIS) National provides free interpretation services to non-English speaking Australian citizens or permanent residents who need to communicate with approved groups and individuals.</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1841" y="4005063"/>
            <a:ext cx="3235844" cy="2831363"/>
          </a:xfrm>
          <a:prstGeom prst="rect">
            <a:avLst/>
          </a:prstGeom>
        </p:spPr>
      </p:pic>
    </p:spTree>
    <p:extLst>
      <p:ext uri="{BB962C8B-B14F-4D97-AF65-F5344CB8AC3E}">
        <p14:creationId xmlns:p14="http://schemas.microsoft.com/office/powerpoint/2010/main" val="289454560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Interpreters</a:t>
            </a:r>
          </a:p>
        </p:txBody>
      </p:sp>
      <p:sp>
        <p:nvSpPr>
          <p:cNvPr id="3" name="Content Placeholder 2"/>
          <p:cNvSpPr>
            <a:spLocks noGrp="1"/>
          </p:cNvSpPr>
          <p:nvPr>
            <p:ph idx="1"/>
          </p:nvPr>
        </p:nvSpPr>
        <p:spPr/>
        <p:txBody>
          <a:bodyPr/>
          <a:lstStyle/>
          <a:p>
            <a:pPr marL="0" lvl="0" indent="0">
              <a:buNone/>
            </a:pPr>
            <a:r>
              <a:rPr lang="en-GB" b="1" dirty="0"/>
              <a:t>Resources for interpreters may include:</a:t>
            </a:r>
          </a:p>
          <a:p>
            <a:pPr lvl="0"/>
            <a:r>
              <a:rPr lang="en-GB" dirty="0"/>
              <a:t>Laptops</a:t>
            </a:r>
          </a:p>
          <a:p>
            <a:pPr lvl="0"/>
            <a:r>
              <a:rPr lang="en-GB" dirty="0"/>
              <a:t>Tablet computers</a:t>
            </a:r>
          </a:p>
          <a:p>
            <a:pPr lvl="0"/>
            <a:r>
              <a:rPr lang="en-GB" dirty="0"/>
              <a:t>Augmentative and alternative communication aids</a:t>
            </a:r>
          </a:p>
          <a:p>
            <a:pPr lvl="0"/>
            <a:r>
              <a:rPr lang="en-GB" dirty="0"/>
              <a:t>Projectors/monitors</a:t>
            </a:r>
          </a:p>
          <a:p>
            <a:pPr lvl="0"/>
            <a:r>
              <a:rPr lang="en-GB" dirty="0"/>
              <a:t>Mobile phones</a:t>
            </a:r>
          </a:p>
          <a:p>
            <a:pPr lvl="0"/>
            <a:r>
              <a:rPr lang="en-GB" dirty="0"/>
              <a:t>Internet.</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5086" y="3933056"/>
            <a:ext cx="3347864" cy="2510898"/>
          </a:xfrm>
          <a:prstGeom prst="rect">
            <a:avLst/>
          </a:prstGeom>
          <a:ln>
            <a:noFill/>
          </a:ln>
          <a:effectLst>
            <a:softEdge rad="112500"/>
          </a:effectLst>
        </p:spPr>
      </p:pic>
    </p:spTree>
    <p:extLst>
      <p:ext uri="{BB962C8B-B14F-4D97-AF65-F5344CB8AC3E}">
        <p14:creationId xmlns:p14="http://schemas.microsoft.com/office/powerpoint/2010/main" val="27727419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Interpreters</a:t>
            </a:r>
          </a:p>
        </p:txBody>
      </p:sp>
      <p:sp>
        <p:nvSpPr>
          <p:cNvPr id="3" name="Content Placeholder 2"/>
          <p:cNvSpPr>
            <a:spLocks noGrp="1"/>
          </p:cNvSpPr>
          <p:nvPr>
            <p:ph idx="1"/>
          </p:nvPr>
        </p:nvSpPr>
        <p:spPr>
          <a:xfrm>
            <a:off x="457200" y="1600200"/>
            <a:ext cx="5334600" cy="4997152"/>
          </a:xfrm>
        </p:spPr>
        <p:txBody>
          <a:bodyPr>
            <a:normAutofit/>
          </a:bodyPr>
          <a:lstStyle/>
          <a:p>
            <a:pPr marL="0" indent="0">
              <a:buNone/>
            </a:pPr>
            <a:r>
              <a:rPr lang="en-GB" dirty="0"/>
              <a:t>A cultural broker is someone who facilitates people form one culture crossing over to another. In other words they act as a mediator between people/groups of different cultures, to enable effective communication and reduce conflict. They act as more than just an interpreter; in colloquial terms, they would be known as a "middle man".</a:t>
            </a:r>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4507"/>
          <a:stretch/>
        </p:blipFill>
        <p:spPr>
          <a:xfrm>
            <a:off x="5652120" y="1700808"/>
            <a:ext cx="3352200" cy="4320480"/>
          </a:xfrm>
          <a:prstGeom prst="rect">
            <a:avLst/>
          </a:prstGeom>
        </p:spPr>
      </p:pic>
    </p:spTree>
    <p:extLst>
      <p:ext uri="{BB962C8B-B14F-4D97-AF65-F5344CB8AC3E}">
        <p14:creationId xmlns:p14="http://schemas.microsoft.com/office/powerpoint/2010/main" val="20288471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3C</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GB" dirty="0"/>
              <a:t>Promote understanding across diverse groups</a:t>
            </a:r>
          </a:p>
        </p:txBody>
      </p:sp>
      <p:sp>
        <p:nvSpPr>
          <p:cNvPr id="6" name="TextBox 5"/>
          <p:cNvSpPr txBox="1"/>
          <p:nvPr/>
        </p:nvSpPr>
        <p:spPr>
          <a:xfrm>
            <a:off x="5220072" y="2348880"/>
            <a:ext cx="3744416" cy="4832092"/>
          </a:xfrm>
          <a:prstGeom prst="rect">
            <a:avLst/>
          </a:prstGeom>
          <a:noFill/>
        </p:spPr>
        <p:txBody>
          <a:bodyPr wrap="square" rtlCol="0">
            <a:spAutoFit/>
          </a:bodyPr>
          <a:lstStyle/>
          <a:p>
            <a:r>
              <a:rPr lang="en-AU" sz="2800" b="1" dirty="0">
                <a:latin typeface="+mj-lt"/>
              </a:rPr>
              <a:t>4.1 </a:t>
            </a:r>
            <a:r>
              <a:rPr lang="en-GB" sz="2800" dirty="0"/>
              <a:t>Identify issues that may cause communication misunderstandings or other difficulties</a:t>
            </a:r>
            <a:r>
              <a:rPr lang="en-AU" sz="2800" b="1" dirty="0">
                <a:latin typeface="+mj-lt"/>
              </a:rPr>
              <a:t> </a:t>
            </a:r>
          </a:p>
          <a:p>
            <a:r>
              <a:rPr lang="en-AU" sz="2800" b="1" dirty="0"/>
              <a:t>4.2 </a:t>
            </a:r>
            <a:r>
              <a:rPr lang="en-GB" sz="2800" dirty="0"/>
              <a:t>Where difficulties or misunderstandings occur, consider the impact of social and cultural diversity</a:t>
            </a:r>
            <a:endParaRPr lang="en-AU" sz="2800" dirty="0"/>
          </a:p>
          <a:p>
            <a:endParaRPr lang="en-AU" sz="2800" dirty="0">
              <a:latin typeface="+mj-lt"/>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 difficulties</a:t>
            </a:r>
          </a:p>
        </p:txBody>
      </p:sp>
      <p:sp>
        <p:nvSpPr>
          <p:cNvPr id="3" name="Content Placeholder 2"/>
          <p:cNvSpPr>
            <a:spLocks noGrp="1"/>
          </p:cNvSpPr>
          <p:nvPr>
            <p:ph idx="1"/>
          </p:nvPr>
        </p:nvSpPr>
        <p:spPr/>
        <p:txBody>
          <a:bodyPr/>
          <a:lstStyle/>
          <a:p>
            <a:pPr marL="0" indent="0">
              <a:buNone/>
            </a:pPr>
            <a:r>
              <a:rPr lang="en-GB" dirty="0"/>
              <a:t>Due to people’s diverse backgrounds, you may encounter communication problems or misunderstandings. </a:t>
            </a:r>
          </a:p>
          <a:p>
            <a:pPr marL="0" indent="0">
              <a:buNone/>
            </a:pPr>
            <a:r>
              <a:rPr lang="en-GB" b="1" dirty="0"/>
              <a:t>Issues that cause problems may include:</a:t>
            </a:r>
          </a:p>
          <a:p>
            <a:pPr lvl="0"/>
            <a:r>
              <a:rPr lang="en-GB" dirty="0"/>
              <a:t>Jargon and slang </a:t>
            </a:r>
          </a:p>
          <a:p>
            <a:pPr lvl="0"/>
            <a:r>
              <a:rPr lang="en-GB" dirty="0"/>
              <a:t>Unclear organisation rules and protocols</a:t>
            </a:r>
          </a:p>
          <a:p>
            <a:pPr lvl="0"/>
            <a:r>
              <a:rPr lang="en-GB" dirty="0"/>
              <a:t>Written information</a:t>
            </a:r>
          </a:p>
          <a:p>
            <a:pPr lvl="0"/>
            <a:r>
              <a:rPr lang="en-GB" dirty="0"/>
              <a:t>Variations in expected behaviour.</a:t>
            </a:r>
          </a:p>
          <a:p>
            <a:pPr marL="0" indent="0">
              <a:buNone/>
            </a:pPr>
            <a:endParaRPr lang="en-GB"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5" y="2420888"/>
            <a:ext cx="1599028" cy="3960440"/>
          </a:xfrm>
          <a:prstGeom prst="rect">
            <a:avLst/>
          </a:prstGeo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Impact of diversity</a:t>
            </a:r>
          </a:p>
        </p:txBody>
      </p:sp>
      <p:sp>
        <p:nvSpPr>
          <p:cNvPr id="3" name="Content Placeholder 2"/>
          <p:cNvSpPr>
            <a:spLocks noGrp="1"/>
          </p:cNvSpPr>
          <p:nvPr>
            <p:ph idx="1"/>
          </p:nvPr>
        </p:nvSpPr>
        <p:spPr/>
        <p:txBody>
          <a:bodyPr>
            <a:normAutofit lnSpcReduction="10000"/>
          </a:bodyPr>
          <a:lstStyle/>
          <a:p>
            <a:pPr marL="0" indent="0">
              <a:buNone/>
            </a:pPr>
            <a:r>
              <a:rPr lang="en-GB" dirty="0"/>
              <a:t>People who are in minorities are more vulnerable to a range of issues that may affect their communication. </a:t>
            </a:r>
          </a:p>
          <a:p>
            <a:pPr marL="0" indent="0">
              <a:buNone/>
            </a:pPr>
            <a:r>
              <a:rPr lang="en-GB" b="1" dirty="0"/>
              <a:t>Consider whether they’ve experienced:</a:t>
            </a:r>
          </a:p>
          <a:p>
            <a:pPr lvl="0"/>
            <a:r>
              <a:rPr lang="en-GB" dirty="0"/>
              <a:t>Discrimination</a:t>
            </a:r>
          </a:p>
          <a:p>
            <a:pPr lvl="0"/>
            <a:r>
              <a:rPr lang="en-GB" dirty="0"/>
              <a:t>Racism, sexism or homophobia</a:t>
            </a:r>
          </a:p>
          <a:p>
            <a:pPr lvl="0"/>
            <a:r>
              <a:rPr lang="en-GB" dirty="0"/>
              <a:t>Bullying</a:t>
            </a:r>
          </a:p>
          <a:p>
            <a:pPr lvl="0"/>
            <a:r>
              <a:rPr lang="en-GB" dirty="0"/>
              <a:t>Physical or mental health problems</a:t>
            </a:r>
          </a:p>
          <a:p>
            <a:pPr lvl="0"/>
            <a:r>
              <a:rPr lang="en-GB" dirty="0"/>
              <a:t>Unemployment</a:t>
            </a:r>
          </a:p>
          <a:p>
            <a:pPr lvl="0"/>
            <a:r>
              <a:rPr lang="en-GB" dirty="0"/>
              <a:t>Homelessness.</a:t>
            </a:r>
          </a:p>
          <a:p>
            <a:pPr marL="0" indent="0">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9243" y="3284984"/>
            <a:ext cx="2904757" cy="2541662"/>
          </a:xfrm>
          <a:prstGeom prst="rect">
            <a:avLst/>
          </a:prstGeom>
        </p:spPr>
      </p:pic>
    </p:spTree>
    <p:extLst>
      <p:ext uri="{BB962C8B-B14F-4D97-AF65-F5344CB8AC3E}">
        <p14:creationId xmlns:p14="http://schemas.microsoft.com/office/powerpoint/2010/main" val="127205363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Impact of diversity</a:t>
            </a:r>
          </a:p>
        </p:txBody>
      </p:sp>
      <p:sp>
        <p:nvSpPr>
          <p:cNvPr id="3" name="Content Placeholder 2"/>
          <p:cNvSpPr>
            <a:spLocks noGrp="1"/>
          </p:cNvSpPr>
          <p:nvPr>
            <p:ph idx="1"/>
          </p:nvPr>
        </p:nvSpPr>
        <p:spPr/>
        <p:txBody>
          <a:bodyPr/>
          <a:lstStyle/>
          <a:p>
            <a:pPr marL="0" indent="0">
              <a:buNone/>
            </a:pPr>
            <a:r>
              <a:rPr lang="en-GB" b="1" dirty="0"/>
              <a:t>Influences on Australian society that may affect people’s response to diversity may include:</a:t>
            </a:r>
          </a:p>
          <a:p>
            <a:pPr lvl="0"/>
            <a:r>
              <a:rPr lang="en-GB" dirty="0"/>
              <a:t>Religion</a:t>
            </a:r>
          </a:p>
          <a:p>
            <a:pPr lvl="0"/>
            <a:r>
              <a:rPr lang="en-GB" dirty="0"/>
              <a:t>Media</a:t>
            </a:r>
          </a:p>
          <a:p>
            <a:pPr lvl="0"/>
            <a:r>
              <a:rPr lang="en-GB" dirty="0"/>
              <a:t>Recent news</a:t>
            </a:r>
          </a:p>
          <a:p>
            <a:pPr lvl="0"/>
            <a:r>
              <a:rPr lang="en-GB" dirty="0"/>
              <a:t>People’s individual upbringing </a:t>
            </a:r>
          </a:p>
          <a:p>
            <a:pPr lvl="0"/>
            <a:r>
              <a:rPr lang="en-GB" dirty="0"/>
              <a:t>Communities</a:t>
            </a:r>
          </a:p>
          <a:p>
            <a:pPr lvl="0"/>
            <a:r>
              <a:rPr lang="en-GB" dirty="0"/>
              <a:t>Changing attitudes.</a:t>
            </a:r>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21298" r="15916"/>
          <a:stretch/>
        </p:blipFill>
        <p:spPr>
          <a:xfrm>
            <a:off x="5868144" y="2747012"/>
            <a:ext cx="2197299" cy="3499636"/>
          </a:xfrm>
          <a:prstGeom prst="rect">
            <a:avLst/>
          </a:prstGeom>
        </p:spPr>
      </p:pic>
    </p:spTree>
    <p:extLst>
      <p:ext uri="{BB962C8B-B14F-4D97-AF65-F5344CB8AC3E}">
        <p14:creationId xmlns:p14="http://schemas.microsoft.com/office/powerpoint/2010/main" val="1826225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Protective factors</a:t>
            </a:r>
          </a:p>
        </p:txBody>
      </p:sp>
      <p:sp>
        <p:nvSpPr>
          <p:cNvPr id="3" name="Content Placeholder 2"/>
          <p:cNvSpPr>
            <a:spLocks noGrp="1"/>
          </p:cNvSpPr>
          <p:nvPr>
            <p:ph idx="1"/>
          </p:nvPr>
        </p:nvSpPr>
        <p:spPr/>
        <p:txBody>
          <a:bodyPr>
            <a:normAutofit/>
          </a:bodyPr>
          <a:lstStyle/>
          <a:p>
            <a:pPr marL="0" indent="0">
              <a:buNone/>
            </a:pPr>
            <a:r>
              <a:rPr lang="en-GB" b="1" dirty="0"/>
              <a:t>The following are protective factors that can reduce the risk of threats often faced by marginalised groups:</a:t>
            </a:r>
          </a:p>
          <a:p>
            <a:pPr lvl="0"/>
            <a:r>
              <a:rPr lang="en-GB" dirty="0"/>
              <a:t>Education</a:t>
            </a:r>
          </a:p>
          <a:p>
            <a:pPr lvl="0"/>
            <a:r>
              <a:rPr lang="en-GB" dirty="0"/>
              <a:t>Employment</a:t>
            </a:r>
          </a:p>
          <a:p>
            <a:pPr lvl="0"/>
            <a:r>
              <a:rPr lang="en-GB" dirty="0"/>
              <a:t>Supportive family and community</a:t>
            </a:r>
          </a:p>
          <a:p>
            <a:pPr lvl="0"/>
            <a:r>
              <a:rPr lang="en-GB" dirty="0"/>
              <a:t>Understanding the language</a:t>
            </a:r>
          </a:p>
          <a:p>
            <a:pPr lvl="0"/>
            <a:r>
              <a:rPr lang="en-GB" dirty="0"/>
              <a:t>Ability to practice their culture openly</a:t>
            </a:r>
          </a:p>
          <a:p>
            <a:pPr lvl="0"/>
            <a:r>
              <a:rPr lang="en-GB" dirty="0"/>
              <a:t>Writing and reading skills.</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9475" y="2852936"/>
            <a:ext cx="2304256" cy="3072341"/>
          </a:xfrm>
          <a:prstGeom prst="rect">
            <a:avLst/>
          </a:prstGeom>
          <a:ln>
            <a:noFill/>
          </a:ln>
          <a:effectLst>
            <a:softEdge rad="112500"/>
          </a:effectLst>
        </p:spPr>
      </p:pic>
    </p:spTree>
    <p:extLst>
      <p:ext uri="{BB962C8B-B14F-4D97-AF65-F5344CB8AC3E}">
        <p14:creationId xmlns:p14="http://schemas.microsoft.com/office/powerpoint/2010/main" val="204695991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4A</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GB" dirty="0"/>
              <a:t>Promote understanding across diverse groups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20888"/>
            <a:ext cx="3744416" cy="4832092"/>
          </a:xfrm>
          <a:prstGeom prst="rect">
            <a:avLst/>
          </a:prstGeom>
          <a:noFill/>
        </p:spPr>
        <p:txBody>
          <a:bodyPr wrap="square" rtlCol="0">
            <a:spAutoFit/>
          </a:bodyPr>
          <a:lstStyle/>
          <a:p>
            <a:r>
              <a:rPr lang="en-AU" sz="2800" b="1" dirty="0">
                <a:latin typeface="+mj-lt"/>
              </a:rPr>
              <a:t>4.3 </a:t>
            </a:r>
            <a:r>
              <a:rPr lang="en-GB" sz="2800" dirty="0"/>
              <a:t>Make an effort to sensitively resolve differences, taking account of diversity considerations</a:t>
            </a:r>
          </a:p>
          <a:p>
            <a:r>
              <a:rPr lang="en-AU" sz="2800" b="1" dirty="0"/>
              <a:t>4.4 </a:t>
            </a:r>
            <a:r>
              <a:rPr lang="en-GB" sz="2800" dirty="0"/>
              <a:t>Address any difficulties with appropriate people and seek assistance when required</a:t>
            </a:r>
            <a:endParaRPr lang="en-AU" sz="2800" dirty="0"/>
          </a:p>
          <a:p>
            <a:endParaRPr lang="en-AU" sz="2800" dirty="0">
              <a:latin typeface="+mj-lt"/>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Resolving difficulties</a:t>
            </a:r>
          </a:p>
        </p:txBody>
      </p:sp>
      <p:sp>
        <p:nvSpPr>
          <p:cNvPr id="3" name="Content Placeholder 2"/>
          <p:cNvSpPr>
            <a:spLocks noGrp="1"/>
          </p:cNvSpPr>
          <p:nvPr>
            <p:ph idx="1"/>
          </p:nvPr>
        </p:nvSpPr>
        <p:spPr/>
        <p:txBody>
          <a:bodyPr/>
          <a:lstStyle/>
          <a:p>
            <a:pPr marL="0" indent="0">
              <a:buNone/>
            </a:pPr>
            <a:r>
              <a:rPr lang="en-GB" b="1" dirty="0"/>
              <a:t>Strategies to resolve difficulties may include:</a:t>
            </a:r>
          </a:p>
          <a:p>
            <a:pPr lvl="0"/>
            <a:r>
              <a:rPr lang="en-GB" dirty="0"/>
              <a:t>Negotiation of culturally appropriate guidelines</a:t>
            </a:r>
          </a:p>
          <a:p>
            <a:pPr lvl="0"/>
            <a:r>
              <a:rPr lang="en-GB" dirty="0"/>
              <a:t>Identification of appropriate mediators</a:t>
            </a:r>
          </a:p>
          <a:p>
            <a:pPr lvl="0"/>
            <a:r>
              <a:rPr lang="en-GB" dirty="0"/>
              <a:t>Negotiating a workplace code of practice.</a:t>
            </a:r>
          </a:p>
          <a:p>
            <a:pPr marL="0" indent="0">
              <a:buNone/>
            </a:pPr>
            <a:endParaRPr lang="en-GB" dirty="0"/>
          </a:p>
        </p:txBody>
      </p:sp>
      <p:pic>
        <p:nvPicPr>
          <p:cNvPr id="4" name="Picture 3" descr="C:\Users\Tom\Desktop\ArtWork\figure_in_therapy_counselling_psy.png"/>
          <p:cNvPicPr/>
          <p:nvPr/>
        </p:nvPicPr>
        <p:blipFill>
          <a:blip r:embed="rId2" cstate="print"/>
          <a:srcRect/>
          <a:stretch>
            <a:fillRect/>
          </a:stretch>
        </p:blipFill>
        <p:spPr bwMode="auto">
          <a:xfrm>
            <a:off x="2699792" y="4043625"/>
            <a:ext cx="3799778" cy="2434163"/>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Resolving difficulties</a:t>
            </a:r>
          </a:p>
        </p:txBody>
      </p:sp>
      <p:sp>
        <p:nvSpPr>
          <p:cNvPr id="3" name="Content Placeholder 2"/>
          <p:cNvSpPr>
            <a:spLocks noGrp="1"/>
          </p:cNvSpPr>
          <p:nvPr>
            <p:ph idx="1"/>
          </p:nvPr>
        </p:nvSpPr>
        <p:spPr/>
        <p:txBody>
          <a:bodyPr/>
          <a:lstStyle/>
          <a:p>
            <a:pPr marL="0" indent="0">
              <a:buNone/>
            </a:pPr>
            <a:r>
              <a:rPr lang="en-GB" b="1" dirty="0"/>
              <a:t>You may need to seek additional resources, such as:</a:t>
            </a:r>
          </a:p>
          <a:p>
            <a:pPr lvl="0"/>
            <a:r>
              <a:rPr lang="en-GB" dirty="0"/>
              <a:t>Language interpreters</a:t>
            </a:r>
          </a:p>
          <a:p>
            <a:pPr lvl="0"/>
            <a:r>
              <a:rPr lang="en-GB" dirty="0"/>
              <a:t>Cultural interpreters</a:t>
            </a:r>
          </a:p>
          <a:p>
            <a:pPr lvl="0"/>
            <a:r>
              <a:rPr lang="en-GB" dirty="0"/>
              <a:t>The person’s family, friends or carers</a:t>
            </a:r>
          </a:p>
          <a:p>
            <a:pPr lvl="0"/>
            <a:r>
              <a:rPr lang="en-GB" dirty="0"/>
              <a:t>Communication training </a:t>
            </a:r>
          </a:p>
          <a:p>
            <a:pPr lvl="0"/>
            <a:r>
              <a:rPr lang="en-GB" dirty="0"/>
              <a:t>Diversity awareness programs.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4248" y="2276872"/>
            <a:ext cx="1759932" cy="3734604"/>
          </a:xfrm>
          <a:prstGeom prst="rect">
            <a:avLst/>
          </a:prstGeom>
        </p:spPr>
      </p:pic>
    </p:spTree>
    <p:extLst>
      <p:ext uri="{BB962C8B-B14F-4D97-AF65-F5344CB8AC3E}">
        <p14:creationId xmlns:p14="http://schemas.microsoft.com/office/powerpoint/2010/main" val="278220811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a:t>Activity 4B</a:t>
            </a:r>
            <a:r>
              <a:rPr lang="en-AU" sz="4900" dirty="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assessment</a:t>
            </a:r>
          </a:p>
          <a:p>
            <a:r>
              <a:rPr lang="en-US" dirty="0"/>
              <a:t>Knowledge assessment</a:t>
            </a:r>
          </a:p>
          <a:p>
            <a:r>
              <a:rPr lang="en-US" dirty="0"/>
              <a:t>Performance assessment.</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972</TotalTime>
  <Words>2554</Words>
  <Application>Microsoft Office PowerPoint</Application>
  <PresentationFormat>On-screen Show (4:3)</PresentationFormat>
  <Paragraphs>352</Paragraphs>
  <Slides>75</Slides>
  <Notes>26</Notes>
  <HiddenSlides>0</HiddenSlides>
  <MMClips>0</MMClips>
  <ScaleCrop>false</ScaleCrop>
  <HeadingPairs>
    <vt:vector size="4" baseType="variant">
      <vt:variant>
        <vt:lpstr>Theme</vt:lpstr>
      </vt:variant>
      <vt:variant>
        <vt:i4>1</vt:i4>
      </vt:variant>
      <vt:variant>
        <vt:lpstr>Slide Titles</vt:lpstr>
      </vt:variant>
      <vt:variant>
        <vt:i4>75</vt:i4>
      </vt:variant>
    </vt:vector>
  </HeadingPairs>
  <TitlesOfParts>
    <vt:vector size="76" baseType="lpstr">
      <vt:lpstr>Office Theme</vt:lpstr>
      <vt:lpstr>PowerPoint Presentation</vt:lpstr>
      <vt:lpstr>Reflect on your own perspectives</vt:lpstr>
      <vt:lpstr>Diversity</vt:lpstr>
      <vt:lpstr>Culture, race and ethnicity</vt:lpstr>
      <vt:lpstr>Disabilities</vt:lpstr>
      <vt:lpstr>Religious or spiritual beliefs</vt:lpstr>
      <vt:lpstr>Gender</vt:lpstr>
      <vt:lpstr>Generations</vt:lpstr>
      <vt:lpstr>Sexual orientation</vt:lpstr>
      <vt:lpstr>Indigenous Australians</vt:lpstr>
      <vt:lpstr>Human rights</vt:lpstr>
      <vt:lpstr>Social perspective and biases</vt:lpstr>
      <vt:lpstr>Identifying bias</vt:lpstr>
      <vt:lpstr>Reflecting on bias</vt:lpstr>
      <vt:lpstr> Activity 1A  </vt:lpstr>
      <vt:lpstr>Reflect on your own perspectives</vt:lpstr>
      <vt:lpstr>Limits in awareness</vt:lpstr>
      <vt:lpstr>Limits in awareness</vt:lpstr>
      <vt:lpstr> Activity 1B  </vt:lpstr>
      <vt:lpstr>Reflect on your own perspectives</vt:lpstr>
      <vt:lpstr>Reflecting on abilities</vt:lpstr>
      <vt:lpstr>Reflecting on abilities</vt:lpstr>
      <vt:lpstr> Activity 1C  </vt:lpstr>
      <vt:lpstr>Reflect on your own perspectives</vt:lpstr>
      <vt:lpstr>Improving awareness</vt:lpstr>
      <vt:lpstr>Professional development opportunities</vt:lpstr>
      <vt:lpstr> Activity 1D  </vt:lpstr>
      <vt:lpstr>Appreciate diversity and inclusiveness, and their benefits</vt:lpstr>
      <vt:lpstr>Benefits of diversity</vt:lpstr>
      <vt:lpstr>Benefits of diversity</vt:lpstr>
      <vt:lpstr>Inclusiveness</vt:lpstr>
      <vt:lpstr> Activity 2A  </vt:lpstr>
      <vt:lpstr>Appreciate diversity and inclusiveness, and their benefits</vt:lpstr>
      <vt:lpstr>Workplace relationships</vt:lpstr>
      <vt:lpstr>Workplace relationships</vt:lpstr>
      <vt:lpstr> Activity 2B  </vt:lpstr>
      <vt:lpstr>Appreciate diversity and inclusiveness, and their benefits</vt:lpstr>
      <vt:lpstr>Safe work practices</vt:lpstr>
      <vt:lpstr>Safe work practices</vt:lpstr>
      <vt:lpstr>Safe work practices</vt:lpstr>
      <vt:lpstr>Safe work practices</vt:lpstr>
      <vt:lpstr> Activity 2C  </vt:lpstr>
      <vt:lpstr>Communicate with people from diverse backgrounds and situations</vt:lpstr>
      <vt:lpstr>Demonstrating respect</vt:lpstr>
      <vt:lpstr>Demonstrating respect</vt:lpstr>
      <vt:lpstr> Activity 3A  </vt:lpstr>
      <vt:lpstr>Communicate with people from diverse backgrounds and situations</vt:lpstr>
      <vt:lpstr>Communication</vt:lpstr>
      <vt:lpstr>Communication</vt:lpstr>
      <vt:lpstr>The RESPECT strategy</vt:lpstr>
      <vt:lpstr>Communication</vt:lpstr>
      <vt:lpstr> Activity 3B  </vt:lpstr>
      <vt:lpstr>Communicate with people from diverse backgrounds and situations</vt:lpstr>
      <vt:lpstr>Good cross cultural communication</vt:lpstr>
      <vt:lpstr>Communication checklist</vt:lpstr>
      <vt:lpstr>Communication checklist</vt:lpstr>
      <vt:lpstr>Communication checklist</vt:lpstr>
      <vt:lpstr>Communication checklist</vt:lpstr>
      <vt:lpstr>Interpreters</vt:lpstr>
      <vt:lpstr>Interpreters</vt:lpstr>
      <vt:lpstr>Interpreters</vt:lpstr>
      <vt:lpstr>Interpreters</vt:lpstr>
      <vt:lpstr> Activity 3C  </vt:lpstr>
      <vt:lpstr>Promote understanding across diverse groups</vt:lpstr>
      <vt:lpstr>Communication difficulties</vt:lpstr>
      <vt:lpstr>Impact of diversity</vt:lpstr>
      <vt:lpstr>Impact of diversity</vt:lpstr>
      <vt:lpstr>Protective factors</vt:lpstr>
      <vt:lpstr> Activity 4A  </vt:lpstr>
      <vt:lpstr>Promote understanding across diverse groups</vt:lpstr>
      <vt:lpstr>Resolving difficulties</vt:lpstr>
      <vt:lpstr>Resolving difficulties</vt:lpstr>
      <vt:lpstr> Activity 4B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263</cp:revision>
  <dcterms:created xsi:type="dcterms:W3CDTF">2011-08-26T06:48:04Z</dcterms:created>
  <dcterms:modified xsi:type="dcterms:W3CDTF">2017-06-15T11:42:17Z</dcterms:modified>
</cp:coreProperties>
</file>