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1" r:id="rId18"/>
    <p:sldId id="277" r:id="rId19"/>
    <p:sldId id="276" r:id="rId20"/>
    <p:sldId id="25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7"/>
  </p:normalViewPr>
  <p:slideViewPr>
    <p:cSldViewPr snapToGrid="0" snapToObjects="1">
      <p:cViewPr varScale="1">
        <p:scale>
          <a:sx n="112" d="100"/>
          <a:sy n="112" d="100"/>
        </p:scale>
        <p:origin x="97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8/7/2018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800" dirty="0"/>
          </a:p>
          <a:p>
            <a:r>
              <a:rPr lang="en-AU" sz="2800" dirty="0" smtClean="0"/>
              <a:t>PSYCHOSOCIAL HEALTH AND SAFETY</a:t>
            </a:r>
            <a:br>
              <a:rPr lang="en-AU" sz="2800" dirty="0" smtClean="0"/>
            </a:br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AU" altLang="en-US" dirty="0"/>
              <a:t>Describe the legislative requirements relating to psychological health and safety </a:t>
            </a:r>
          </a:p>
          <a:p>
            <a:r>
              <a:rPr lang="en-AU" altLang="en-US" dirty="0"/>
              <a:t>Understand the hazards and factors that impact on psychological health and safety</a:t>
            </a:r>
          </a:p>
          <a:p>
            <a:r>
              <a:rPr lang="en-AU" altLang="en-US" dirty="0"/>
              <a:t>Understand the outcomes and implications of poor psychological health and safety in the workplace</a:t>
            </a:r>
          </a:p>
          <a:p>
            <a:r>
              <a:rPr lang="en-AU" altLang="en-US" dirty="0"/>
              <a:t>Understand processes for eliminating and minimising risks to psychological health and safety.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8572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altLang="en-US" dirty="0"/>
              <a:t>Who has WHS duties in relation to psychological health?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73665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AU" altLang="en-US" dirty="0"/>
              <a:t>A PCBU has the primary duty under the WHS Act to manage risks associated with exposure to hazards arising from work that could result in physical or psychological harm.</a:t>
            </a:r>
          </a:p>
          <a:p>
            <a:pPr>
              <a:spcAft>
                <a:spcPts val="300"/>
              </a:spcAft>
            </a:pPr>
            <a:r>
              <a:rPr lang="en-AU" altLang="en-US" dirty="0"/>
              <a:t>Workers have a duty to take reasonable care of their own health and safety and not adversely affect other people’s health and safety.</a:t>
            </a:r>
            <a:endParaRPr lang="en-GB" altLang="en-US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58789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Relevant Legislation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AU" dirty="0"/>
              <a:t>Anti-Discrimination Act 1991</a:t>
            </a:r>
          </a:p>
          <a:p>
            <a:pPr>
              <a:defRPr/>
            </a:pPr>
            <a:r>
              <a:rPr lang="en-AU" dirty="0"/>
              <a:t>Fair Work Act 2009</a:t>
            </a:r>
          </a:p>
          <a:p>
            <a:pPr>
              <a:defRPr/>
            </a:pPr>
            <a:r>
              <a:rPr lang="en-AU" dirty="0"/>
              <a:t>Information Privacy Act 2009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AU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In the event of a work-related psychological injury </a:t>
            </a:r>
          </a:p>
          <a:p>
            <a:pPr>
              <a:defRPr/>
            </a:pPr>
            <a:r>
              <a:rPr lang="en-AU" dirty="0"/>
              <a:t>Workers Compensation and Rehabilitation Act 2003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83727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High job demands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830" y="2121493"/>
            <a:ext cx="8229600" cy="4525963"/>
          </a:xfrm>
        </p:spPr>
        <p:txBody>
          <a:bodyPr/>
          <a:lstStyle/>
          <a:p>
            <a:r>
              <a:rPr lang="en-AU" altLang="en-US" dirty="0"/>
              <a:t>Sustained high physical, mental and or emotional effort is required to do the job</a:t>
            </a:r>
          </a:p>
          <a:p>
            <a:pPr lvl="1"/>
            <a:r>
              <a:rPr lang="en-AU" altLang="en-US" dirty="0"/>
              <a:t>Long work hours</a:t>
            </a:r>
          </a:p>
          <a:p>
            <a:pPr lvl="1"/>
            <a:r>
              <a:rPr lang="en-AU" altLang="en-US" dirty="0"/>
              <a:t>High workloads</a:t>
            </a:r>
          </a:p>
          <a:p>
            <a:pPr lvl="1"/>
            <a:r>
              <a:rPr lang="en-AU" altLang="en-US" dirty="0"/>
              <a:t>Low periods of vigilance </a:t>
            </a:r>
          </a:p>
          <a:p>
            <a:pPr lvl="1"/>
            <a:r>
              <a:rPr lang="en-AU" altLang="en-US" dirty="0"/>
              <a:t>Emotional effort </a:t>
            </a:r>
          </a:p>
          <a:p>
            <a:pPr lvl="1"/>
            <a:r>
              <a:rPr lang="en-AU" altLang="en-US" dirty="0"/>
              <a:t>Shift work</a:t>
            </a:r>
          </a:p>
          <a:p>
            <a:pPr marL="0" indent="0">
              <a:buNone/>
            </a:pPr>
            <a:endParaRPr lang="en-AU" dirty="0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917414" y="3552113"/>
            <a:ext cx="2184400" cy="2081213"/>
            <a:chOff x="0" y="0"/>
            <a:chExt cx="1080000" cy="1080000"/>
          </a:xfrm>
        </p:grpSpPr>
        <p:sp>
          <p:nvSpPr>
            <p:cNvPr id="5" name="Oval 4"/>
            <p:cNvSpPr/>
            <p:nvPr/>
          </p:nvSpPr>
          <p:spPr>
            <a:xfrm>
              <a:off x="0" y="0"/>
              <a:ext cx="1080000" cy="1080000"/>
            </a:xfrm>
            <a:prstGeom prst="ellipse">
              <a:avLst/>
            </a:prstGeom>
            <a:noFill/>
            <a:ln w="19050">
              <a:solidFill>
                <a:schemeClr val="accent5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AU"/>
            </a:p>
          </p:txBody>
        </p: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57154" y="52388"/>
              <a:ext cx="972000" cy="972000"/>
              <a:chOff x="4949" y="4888"/>
              <a:chExt cx="1009402" cy="997528"/>
            </a:xfrm>
          </p:grpSpPr>
          <p:sp>
            <p:nvSpPr>
              <p:cNvPr id="7" name="Oval 7"/>
              <p:cNvSpPr>
                <a:spLocks noChangeArrowheads="1"/>
              </p:cNvSpPr>
              <p:nvPr/>
            </p:nvSpPr>
            <p:spPr bwMode="auto">
              <a:xfrm>
                <a:off x="4949" y="4888"/>
                <a:ext cx="1009402" cy="997528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AU" altLang="en-US" sz="1800"/>
              </a:p>
            </p:txBody>
          </p:sp>
          <p:pic>
            <p:nvPicPr>
              <p:cNvPr id="8" name="Picture 8" descr="Image result for Icon Work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6771" y="212141"/>
                <a:ext cx="590550" cy="590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596453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Low job demands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2446" y="2034596"/>
            <a:ext cx="5738501" cy="4525963"/>
          </a:xfrm>
        </p:spPr>
        <p:txBody>
          <a:bodyPr/>
          <a:lstStyle/>
          <a:p>
            <a:r>
              <a:rPr lang="en-AU" altLang="en-US" dirty="0"/>
              <a:t>Sustained low levels of physical, mental and or emotional effort is required to do the job</a:t>
            </a:r>
          </a:p>
          <a:p>
            <a:pPr lvl="1"/>
            <a:r>
              <a:rPr lang="en-AU" altLang="en-US" dirty="0"/>
              <a:t>Too little to do</a:t>
            </a:r>
          </a:p>
          <a:p>
            <a:pPr lvl="1"/>
            <a:r>
              <a:rPr lang="en-AU" altLang="en-US" dirty="0"/>
              <a:t>Highly repetitive or monotonous tasks</a:t>
            </a:r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6173788" y="3253010"/>
            <a:ext cx="2184400" cy="2081213"/>
            <a:chOff x="0" y="0"/>
            <a:chExt cx="1080000" cy="1080000"/>
          </a:xfrm>
        </p:grpSpPr>
        <p:sp>
          <p:nvSpPr>
            <p:cNvPr id="5" name="Oval 4"/>
            <p:cNvSpPr/>
            <p:nvPr/>
          </p:nvSpPr>
          <p:spPr>
            <a:xfrm>
              <a:off x="0" y="0"/>
              <a:ext cx="1080000" cy="1080000"/>
            </a:xfrm>
            <a:prstGeom prst="ellipse">
              <a:avLst/>
            </a:prstGeom>
            <a:noFill/>
            <a:ln w="19050">
              <a:solidFill>
                <a:schemeClr val="accent5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AU"/>
            </a:p>
          </p:txBody>
        </p: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57154" y="52388"/>
              <a:ext cx="972000" cy="972000"/>
              <a:chOff x="4949" y="4888"/>
              <a:chExt cx="1009402" cy="997528"/>
            </a:xfrm>
          </p:grpSpPr>
          <p:sp>
            <p:nvSpPr>
              <p:cNvPr id="7" name="Oval 7"/>
              <p:cNvSpPr>
                <a:spLocks noChangeArrowheads="1"/>
              </p:cNvSpPr>
              <p:nvPr/>
            </p:nvSpPr>
            <p:spPr bwMode="auto">
              <a:xfrm>
                <a:off x="4949" y="4888"/>
                <a:ext cx="1009402" cy="997528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AU" altLang="en-US" sz="1800"/>
              </a:p>
            </p:txBody>
          </p:sp>
          <p:pic>
            <p:nvPicPr>
              <p:cNvPr id="8" name="Picture 8" descr="Image result for Icon Work"/>
              <p:cNvPicPr>
                <a:picLocks noChangeAspect="1"/>
              </p:cNvPicPr>
              <p:nvPr/>
            </p:nvPicPr>
            <p:blipFill>
              <a:blip r:embed="rId2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6771" y="212141"/>
                <a:ext cx="590550" cy="590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342893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Low job control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3579" y="2350094"/>
            <a:ext cx="5593221" cy="3502604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en-US" altLang="en-US" dirty="0"/>
              <a:t>Level of autonomy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Freedom to make decisions about how work tasks are carried out and when</a:t>
            </a:r>
          </a:p>
          <a:p>
            <a:pPr>
              <a:buClr>
                <a:schemeClr val="tx1"/>
              </a:buClr>
            </a:pPr>
            <a:r>
              <a:rPr lang="en-US" altLang="en-US" dirty="0"/>
              <a:t>Work flexibility</a:t>
            </a:r>
          </a:p>
          <a:p>
            <a:endParaRPr lang="en-AU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22867" y="2693914"/>
            <a:ext cx="1876425" cy="1866900"/>
            <a:chOff x="0" y="0"/>
            <a:chExt cx="1080000" cy="1080000"/>
          </a:xfrm>
        </p:grpSpPr>
        <p:sp>
          <p:nvSpPr>
            <p:cNvPr id="5" name="Oval 4"/>
            <p:cNvSpPr/>
            <p:nvPr/>
          </p:nvSpPr>
          <p:spPr>
            <a:xfrm>
              <a:off x="0" y="0"/>
              <a:ext cx="1080000" cy="1080000"/>
            </a:xfrm>
            <a:prstGeom prst="ellipse">
              <a:avLst/>
            </a:prstGeom>
            <a:noFill/>
            <a:ln w="19050">
              <a:solidFill>
                <a:schemeClr val="accent5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AU"/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57150" y="52387"/>
              <a:ext cx="971550" cy="971550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AU" altLang="en-US" sz="1800"/>
            </a:p>
          </p:txBody>
        </p:sp>
        <p:pic>
          <p:nvPicPr>
            <p:cNvPr id="7" name="Picture 6" descr="Image result for Lever Icon"/>
            <p:cNvPicPr>
              <a:picLocks noChangeAspect="1"/>
            </p:cNvPicPr>
            <p:nvPr/>
          </p:nvPicPr>
          <p:blipFill>
            <a:blip r:embed="rId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550" y="209550"/>
              <a:ext cx="695325" cy="695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509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Poor support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798321" cy="3698193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Tasks or jobs were workers have inadequate:</a:t>
            </a:r>
          </a:p>
          <a:p>
            <a:pPr marL="171450" indent="-171450">
              <a:defRPr/>
            </a:pPr>
            <a:r>
              <a:rPr lang="en-AU" dirty="0"/>
              <a:t>emotional support from supervisors and co-workers</a:t>
            </a:r>
          </a:p>
          <a:p>
            <a:pPr marL="171450" indent="-171450">
              <a:defRPr/>
            </a:pPr>
            <a:r>
              <a:rPr lang="en-AU" dirty="0"/>
              <a:t>information or training to support their work performance, or</a:t>
            </a:r>
          </a:p>
          <a:p>
            <a:pPr marL="171450" indent="-171450">
              <a:defRPr/>
            </a:pPr>
            <a:r>
              <a:rPr lang="en-AU" dirty="0"/>
              <a:t>tools, equipment and resources to do the job.</a:t>
            </a:r>
            <a:endParaRPr lang="en-US" altLang="en-US" b="1" dirty="0"/>
          </a:p>
          <a:p>
            <a:pPr marL="0" indent="0">
              <a:buNone/>
            </a:pPr>
            <a:endParaRPr lang="en-AU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574387" y="2717726"/>
            <a:ext cx="2024063" cy="1995487"/>
            <a:chOff x="0" y="0"/>
            <a:chExt cx="1080000" cy="1080000"/>
          </a:xfrm>
        </p:grpSpPr>
        <p:sp>
          <p:nvSpPr>
            <p:cNvPr id="5" name="Oval 4"/>
            <p:cNvSpPr/>
            <p:nvPr/>
          </p:nvSpPr>
          <p:spPr>
            <a:xfrm>
              <a:off x="0" y="0"/>
              <a:ext cx="1080000" cy="1080000"/>
            </a:xfrm>
            <a:prstGeom prst="ellipse">
              <a:avLst/>
            </a:prstGeom>
            <a:noFill/>
            <a:ln w="19050">
              <a:solidFill>
                <a:schemeClr val="accent5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AU"/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57150" y="52387"/>
              <a:ext cx="971550" cy="971550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AU" altLang="en-US" sz="1800"/>
            </a:p>
          </p:txBody>
        </p:sp>
        <p:pic>
          <p:nvPicPr>
            <p:cNvPr id="7" name="Picture 6" descr="Image result for Partner Icon"/>
            <p:cNvPicPr>
              <a:picLocks noChangeAspect="1"/>
            </p:cNvPicPr>
            <p:nvPr/>
          </p:nvPicPr>
          <p:blipFill>
            <a:blip r:embed="rId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00" y="261937"/>
              <a:ext cx="724535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1891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Poor workplace relationships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0272" y="1600200"/>
            <a:ext cx="6396527" cy="4766417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Jobs where there is:</a:t>
            </a:r>
          </a:p>
          <a:p>
            <a:pPr marL="171450" indent="-171450">
              <a:defRPr/>
            </a:pPr>
            <a:r>
              <a:rPr lang="en-AU" dirty="0"/>
              <a:t>workplace bullying, aggression, harassment </a:t>
            </a:r>
          </a:p>
          <a:p>
            <a:pPr marL="171450" indent="-171450">
              <a:defRPr/>
            </a:pPr>
            <a:r>
              <a:rPr lang="en-AU" dirty="0"/>
              <a:t>poor relationships </a:t>
            </a:r>
          </a:p>
          <a:p>
            <a:pPr marL="171450" indent="-171450">
              <a:defRPr/>
            </a:pPr>
            <a:r>
              <a:rPr lang="en-AU" dirty="0"/>
              <a:t>conflict between workers and their managers, supervisors or co-workers </a:t>
            </a:r>
          </a:p>
          <a:p>
            <a:pPr marL="171450" indent="-171450">
              <a:defRPr/>
            </a:pPr>
            <a:r>
              <a:rPr lang="en-AU" dirty="0"/>
              <a:t>lack of fairness and equity in dealing with organisational issues or where performance issues are poorly managed</a:t>
            </a:r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198613" y="2826544"/>
            <a:ext cx="1985963" cy="1862138"/>
            <a:chOff x="0" y="0"/>
            <a:chExt cx="1080000" cy="1080000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0" y="0"/>
              <a:ext cx="1080000" cy="1080000"/>
              <a:chOff x="0" y="0"/>
              <a:chExt cx="1080000" cy="1080000"/>
            </a:xfrm>
          </p:grpSpPr>
          <p:sp>
            <p:nvSpPr>
              <p:cNvPr id="7" name="Oval 6"/>
              <p:cNvSpPr/>
              <p:nvPr/>
            </p:nvSpPr>
            <p:spPr>
              <a:xfrm>
                <a:off x="0" y="0"/>
                <a:ext cx="1080000" cy="1080000"/>
              </a:xfrm>
              <a:prstGeom prst="ellipse">
                <a:avLst/>
              </a:prstGeom>
              <a:noFill/>
              <a:ln w="19050" cap="flat" cmpd="sng" algn="ctr">
                <a:solidFill>
                  <a:srgbClr val="4472C4">
                    <a:lumMod val="75000"/>
                  </a:srgbClr>
                </a:solidFill>
                <a:prstDash val="sysDot"/>
                <a:miter lim="800000"/>
              </a:ln>
              <a:effectLst/>
            </p:spPr>
            <p:txBody>
              <a:bodyPr anchor="ctr"/>
              <a:lstStyle/>
              <a:p>
                <a:pPr defTabSz="9144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AU" kern="0">
                  <a:solidFill>
                    <a:sysClr val="window" lastClr="FFFFFF"/>
                  </a:solidFill>
                  <a:latin typeface="Calibri" panose="020F0502020204030204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56978" y="57084"/>
                <a:ext cx="972086" cy="971356"/>
              </a:xfrm>
              <a:prstGeom prst="ellipse">
                <a:avLst/>
              </a:prstGeom>
              <a:solidFill>
                <a:srgbClr val="4472C4">
                  <a:lumMod val="7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defTabSz="91440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AU" kern="0">
                  <a:solidFill>
                    <a:sysClr val="windowText" lastClr="000000"/>
                  </a:solidFill>
                </a:endParaRPr>
              </a:p>
            </p:txBody>
          </p:sp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prstClr val="black"/>
                  <a:srgbClr val="A5A5A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6225" y="381000"/>
                <a:ext cx="542925" cy="542925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prstClr val="black"/>
                  <a:srgbClr val="A5A5A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9550" y="238125"/>
                <a:ext cx="228600" cy="228600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prstClr val="black"/>
                  <a:srgbClr val="A5A5A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652462" y="242887"/>
                <a:ext cx="228600" cy="228600"/>
              </a:xfrm>
              <a:prstGeom prst="rect">
                <a:avLst/>
              </a:prstGeom>
            </p:spPr>
          </p:pic>
        </p:grp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A5A5A5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28299" flipH="1">
              <a:off x="438150" y="161925"/>
              <a:ext cx="227965" cy="2279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9772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Role clarity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511" y="2172770"/>
            <a:ext cx="5234299" cy="3228174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dirty="0"/>
              <a:t>Clear work roles, responsibilities and reporting lines</a:t>
            </a:r>
          </a:p>
          <a:p>
            <a:r>
              <a:rPr lang="en-AU" altLang="en-US" dirty="0"/>
              <a:t>Role conflict e.g. role overlap, conflict with personal values, incompatible job demands</a:t>
            </a:r>
          </a:p>
          <a:p>
            <a:endParaRPr lang="en-AU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807578" y="2519318"/>
            <a:ext cx="1806575" cy="1844675"/>
            <a:chOff x="0" y="0"/>
            <a:chExt cx="1116000" cy="1114425"/>
          </a:xfrm>
        </p:grpSpPr>
        <p:sp>
          <p:nvSpPr>
            <p:cNvPr id="5" name="Oval 4"/>
            <p:cNvSpPr/>
            <p:nvPr/>
          </p:nvSpPr>
          <p:spPr>
            <a:xfrm>
              <a:off x="0" y="0"/>
              <a:ext cx="1116000" cy="1114425"/>
            </a:xfrm>
            <a:prstGeom prst="ellipse">
              <a:avLst/>
            </a:prstGeom>
            <a:noFill/>
            <a:ln w="19050">
              <a:solidFill>
                <a:schemeClr val="accent5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AU"/>
            </a:p>
          </p:txBody>
        </p:sp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57150" y="57150"/>
              <a:ext cx="1009402" cy="997528"/>
              <a:chOff x="0" y="0"/>
              <a:chExt cx="1009402" cy="997528"/>
            </a:xfrm>
          </p:grpSpPr>
          <p:sp>
            <p:nvSpPr>
              <p:cNvPr id="7" name="Oval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09402" cy="997528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AU" altLang="en-US" sz="1800"/>
              </a:p>
            </p:txBody>
          </p:sp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prstClr val="black"/>
                  <a:srgbClr val="A5A5A5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 flipH="1" flipV="1">
                <a:off x="226771" y="197510"/>
                <a:ext cx="590550" cy="59055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605658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Poor change management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12579" cy="3527277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Workplaces where there is inadequate:</a:t>
            </a:r>
          </a:p>
          <a:p>
            <a:pPr marL="171450" indent="-171450">
              <a:defRPr/>
            </a:pPr>
            <a:r>
              <a:rPr lang="en-AU" dirty="0"/>
              <a:t>consideration of the potential WHS and performance impacts during change</a:t>
            </a:r>
          </a:p>
          <a:p>
            <a:pPr marL="171450" indent="-171450">
              <a:defRPr/>
            </a:pPr>
            <a:r>
              <a:rPr lang="en-AU" dirty="0"/>
              <a:t>inadequate consultation and communication with key stakeholders and workers about major changes, or</a:t>
            </a:r>
          </a:p>
          <a:p>
            <a:pPr marL="171450" indent="-171450">
              <a:defRPr/>
            </a:pPr>
            <a:r>
              <a:rPr lang="en-AU" dirty="0"/>
              <a:t>not enough practical support for workers during transitions times.</a:t>
            </a:r>
            <a:endParaRPr lang="en-US" altLang="en-US" dirty="0"/>
          </a:p>
          <a:p>
            <a:pPr marL="0" indent="0">
              <a:buNone/>
            </a:pPr>
            <a:endParaRPr lang="en-AU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129842" y="4590337"/>
            <a:ext cx="2039937" cy="2012950"/>
            <a:chOff x="0" y="0"/>
            <a:chExt cx="1079500" cy="1079500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0" y="0"/>
              <a:ext cx="1079500" cy="1079500"/>
              <a:chOff x="0" y="0"/>
              <a:chExt cx="1080000" cy="1080000"/>
            </a:xfrm>
          </p:grpSpPr>
          <p:sp>
            <p:nvSpPr>
              <p:cNvPr id="7" name="Oval 6"/>
              <p:cNvSpPr/>
              <p:nvPr/>
            </p:nvSpPr>
            <p:spPr>
              <a:xfrm>
                <a:off x="0" y="0"/>
                <a:ext cx="1080000" cy="1080000"/>
              </a:xfrm>
              <a:prstGeom prst="ellipse">
                <a:avLst/>
              </a:prstGeom>
              <a:noFill/>
              <a:ln w="19050">
                <a:solidFill>
                  <a:schemeClr val="accent5">
                    <a:lumMod val="7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n-AU"/>
              </a:p>
            </p:txBody>
          </p:sp>
          <p:sp>
            <p:nvSpPr>
              <p:cNvPr id="8" name="Oval 7"/>
              <p:cNvSpPr>
                <a:spLocks noChangeArrowheads="1"/>
              </p:cNvSpPr>
              <p:nvPr/>
            </p:nvSpPr>
            <p:spPr bwMode="auto">
              <a:xfrm>
                <a:off x="47647" y="52388"/>
                <a:ext cx="981053" cy="971550"/>
              </a:xfrm>
              <a:prstGeom prst="ellipse">
                <a:avLst/>
              </a:prstGeom>
              <a:solidFill>
                <a:srgbClr val="2F55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AU" altLang="en-US" sz="1800"/>
              </a:p>
            </p:txBody>
          </p:sp>
        </p:grpSp>
        <p:pic>
          <p:nvPicPr>
            <p:cNvPr id="6" name="Picture 5" descr="Image result for consultation Icon"/>
            <p:cNvPicPr>
              <a:picLocks noChangeAspect="1"/>
            </p:cNvPicPr>
            <p:nvPr/>
          </p:nvPicPr>
          <p:blipFill>
            <a:blip r:embed="rId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788" y="219075"/>
              <a:ext cx="672465" cy="604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19469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Low recognition and reward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1008" y="1600201"/>
            <a:ext cx="6165791" cy="4322036"/>
          </a:xfrm>
        </p:spPr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Jobs where:</a:t>
            </a:r>
          </a:p>
          <a:p>
            <a:pPr marL="171450" indent="-171450">
              <a:defRPr/>
            </a:pPr>
            <a:r>
              <a:rPr lang="en-AU" dirty="0"/>
              <a:t>there is a lack of positive feedback</a:t>
            </a:r>
          </a:p>
          <a:p>
            <a:pPr marL="171450" indent="-171450">
              <a:defRPr/>
            </a:pPr>
            <a:r>
              <a:rPr lang="en-AU" dirty="0"/>
              <a:t>there is an imbalance between workers’ efforts and formal and informal recognition and rewards</a:t>
            </a:r>
          </a:p>
          <a:p>
            <a:pPr marL="171450" indent="-171450">
              <a:defRPr/>
            </a:pPr>
            <a:r>
              <a:rPr lang="en-AU" dirty="0"/>
              <a:t>there is lack of opportunity for skills development, or</a:t>
            </a:r>
          </a:p>
          <a:p>
            <a:pPr marL="171450" indent="-171450">
              <a:defRPr/>
            </a:pPr>
            <a:r>
              <a:rPr lang="en-AU" dirty="0"/>
              <a:t>skills and experience are underused.</a:t>
            </a:r>
            <a:endParaRPr lang="en-US" altLang="en-US" dirty="0"/>
          </a:p>
          <a:p>
            <a:endParaRPr lang="en-AU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08272" y="2663436"/>
            <a:ext cx="1898650" cy="1812925"/>
            <a:chOff x="0" y="0"/>
            <a:chExt cx="1080000" cy="1080000"/>
          </a:xfrm>
        </p:grpSpPr>
        <p:sp>
          <p:nvSpPr>
            <p:cNvPr id="5" name="Oval 4"/>
            <p:cNvSpPr/>
            <p:nvPr/>
          </p:nvSpPr>
          <p:spPr>
            <a:xfrm>
              <a:off x="0" y="0"/>
              <a:ext cx="1080000" cy="1080000"/>
            </a:xfrm>
            <a:prstGeom prst="ellipse">
              <a:avLst/>
            </a:prstGeom>
            <a:noFill/>
            <a:ln w="19050">
              <a:solidFill>
                <a:schemeClr val="accent5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AU"/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57150" y="57150"/>
              <a:ext cx="971550" cy="971550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AU" altLang="en-US" sz="1800"/>
            </a:p>
          </p:txBody>
        </p:sp>
        <p:pic>
          <p:nvPicPr>
            <p:cNvPr id="7" name="Picture 6" descr="Image result for recognition Icon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550" y="200025"/>
              <a:ext cx="680720" cy="68072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386481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02060"/>
                </a:solidFill>
              </a:rPr>
              <a:t>Poor organisational justice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6114516" cy="3800742"/>
          </a:xfrm>
        </p:spPr>
        <p:txBody>
          <a:bodyPr>
            <a:normAutofit fontScale="92500" lnSpcReduction="1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Workplaces where there is:</a:t>
            </a:r>
          </a:p>
          <a:p>
            <a:pPr marL="171450" indent="-171450">
              <a:defRPr/>
            </a:pPr>
            <a:r>
              <a:rPr lang="en-AU" dirty="0"/>
              <a:t>inconsistent application of policies and procedures</a:t>
            </a:r>
          </a:p>
          <a:p>
            <a:pPr marL="171450" indent="-171450">
              <a:defRPr/>
            </a:pPr>
            <a:r>
              <a:rPr lang="en-AU" dirty="0"/>
              <a:t>unfairness or bias in decisions about allocation of resources and work, or</a:t>
            </a:r>
          </a:p>
          <a:p>
            <a:pPr marL="171450" indent="-171450">
              <a:defRPr/>
            </a:pPr>
            <a:r>
              <a:rPr lang="en-AU" dirty="0"/>
              <a:t>poor management of underperformance.</a:t>
            </a:r>
            <a:endParaRPr lang="en-AU" altLang="en-US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373886" y="3961258"/>
            <a:ext cx="1939925" cy="1841500"/>
            <a:chOff x="0" y="0"/>
            <a:chExt cx="1080000" cy="1080000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0" y="0"/>
              <a:ext cx="1080000" cy="1080000"/>
            </a:xfrm>
            <a:prstGeom prst="ellipse">
              <a:avLst/>
            </a:prstGeom>
            <a:noFill/>
            <a:ln w="19050" algn="ctr">
              <a:solidFill>
                <a:srgbClr val="2F5597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AU" altLang="en-US" sz="1800"/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57150" y="52387"/>
              <a:ext cx="971550" cy="971550"/>
            </a:xfrm>
            <a:prstGeom prst="ellipse">
              <a:avLst/>
            </a:prstGeom>
            <a:solidFill>
              <a:srgbClr val="2F5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AU" altLang="en-US" sz="1800"/>
            </a:p>
          </p:txBody>
        </p:sp>
        <p:pic>
          <p:nvPicPr>
            <p:cNvPr id="7" name="Picture 6" descr="http://cdns2.freepik.com/free-photo/_318-10076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838" y="209550"/>
              <a:ext cx="642620" cy="642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8764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Poor environmental conditions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Exposure to poor quality or hazardous work environments. Examples include:</a:t>
            </a:r>
          </a:p>
          <a:p>
            <a:pPr marL="171450" indent="-171450">
              <a:defRPr/>
            </a:pPr>
            <a:r>
              <a:rPr lang="en-AU" dirty="0"/>
              <a:t>hazardous manual tasks</a:t>
            </a:r>
          </a:p>
          <a:p>
            <a:pPr marL="171450" indent="-171450">
              <a:defRPr/>
            </a:pPr>
            <a:r>
              <a:rPr lang="en-AU" dirty="0"/>
              <a:t>poor air quality</a:t>
            </a:r>
          </a:p>
          <a:p>
            <a:pPr marL="171450" indent="-171450">
              <a:defRPr/>
            </a:pPr>
            <a:r>
              <a:rPr lang="en-AU" dirty="0"/>
              <a:t>high noise levels</a:t>
            </a:r>
          </a:p>
          <a:p>
            <a:pPr marL="171450" indent="-171450">
              <a:defRPr/>
            </a:pPr>
            <a:r>
              <a:rPr lang="en-AU" dirty="0"/>
              <a:t>extreme temperatures, or</a:t>
            </a:r>
          </a:p>
          <a:p>
            <a:pPr marL="171450" indent="-171450">
              <a:defRPr/>
            </a:pPr>
            <a:r>
              <a:rPr lang="en-AU" dirty="0"/>
              <a:t>working near unsafe machinery.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71968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Remote and isolated work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en-US" dirty="0"/>
              <a:t>Remote work: Work at locations where access to resources and communications is difficult and travel times may be lengthy</a:t>
            </a:r>
          </a:p>
          <a:p>
            <a:r>
              <a:rPr lang="en-AU" altLang="en-US" dirty="0"/>
              <a:t>Isolated work: Work where there are no or few other people around where access to help from others especially in an emergency may be difficult.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71389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Violent or traumatic events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altLang="en-US" dirty="0"/>
              <a:t>Violent events: An workplace incident involving exposure to abuse, the threat of, or actual harm that causes fear and distress and can lead to stress an or a physical injury. </a:t>
            </a:r>
          </a:p>
          <a:p>
            <a:r>
              <a:rPr lang="en-AU" altLang="en-US" dirty="0"/>
              <a:t>Traumatic incidents: A workplace incident that may invoke trauma or stress including being witness to a fatality, or investigating a serious injury/fatality.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55335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Risk management process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9289" y="2070219"/>
            <a:ext cx="3508048" cy="4074207"/>
          </a:xfrm>
        </p:spPr>
        <p:txBody>
          <a:bodyPr>
            <a:normAutofit fontScale="55000" lnSpcReduction="20000"/>
          </a:bodyPr>
          <a:lstStyle/>
          <a:p>
            <a:pPr>
              <a:spcBef>
                <a:spcPct val="0"/>
              </a:spcBef>
              <a:buNone/>
            </a:pPr>
            <a:r>
              <a:rPr lang="en-GB" altLang="en-US" dirty="0"/>
              <a:t>Whilst it may not always be </a:t>
            </a:r>
            <a:r>
              <a:rPr lang="en-GB" altLang="en-US" dirty="0" smtClean="0"/>
              <a:t>as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intuitive </a:t>
            </a:r>
            <a:r>
              <a:rPr lang="en-GB" altLang="en-US" dirty="0"/>
              <a:t>and straightforward </a:t>
            </a:r>
            <a:r>
              <a:rPr lang="en-GB" altLang="en-US" dirty="0" smtClean="0"/>
              <a:t>as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managing </a:t>
            </a:r>
            <a:r>
              <a:rPr lang="en-GB" altLang="en-US" dirty="0"/>
              <a:t>physical </a:t>
            </a:r>
            <a:r>
              <a:rPr lang="en-GB" altLang="en-US" dirty="0" smtClean="0"/>
              <a:t>hazards,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psychosocial </a:t>
            </a:r>
            <a:r>
              <a:rPr lang="en-GB" altLang="en-US" dirty="0"/>
              <a:t>hazards can </a:t>
            </a:r>
            <a:r>
              <a:rPr lang="en-GB" altLang="en-US" dirty="0" smtClean="0"/>
              <a:t>be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managed </a:t>
            </a:r>
            <a:r>
              <a:rPr lang="en-GB" altLang="en-US" dirty="0"/>
              <a:t>using the </a:t>
            </a:r>
            <a:r>
              <a:rPr lang="en-GB" altLang="en-US" dirty="0" smtClean="0"/>
              <a:t>same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processes.</a:t>
            </a:r>
          </a:p>
          <a:p>
            <a:pPr>
              <a:spcBef>
                <a:spcPct val="0"/>
              </a:spcBef>
              <a:buNone/>
            </a:pPr>
            <a:endParaRPr lang="en-GB" altLang="en-US" dirty="0"/>
          </a:p>
          <a:p>
            <a:pPr>
              <a:spcBef>
                <a:spcPct val="0"/>
              </a:spcBef>
              <a:buNone/>
            </a:pPr>
            <a:endParaRPr lang="en-GB" altLang="en-US" sz="1200" dirty="0"/>
          </a:p>
          <a:p>
            <a:pPr>
              <a:spcBef>
                <a:spcPct val="0"/>
              </a:spcBef>
              <a:buNone/>
            </a:pPr>
            <a:r>
              <a:rPr lang="en-GB" altLang="en-US" dirty="0"/>
              <a:t>Most important is ensuring </a:t>
            </a:r>
            <a:r>
              <a:rPr lang="en-GB" altLang="en-US" dirty="0" smtClean="0"/>
              <a:t>that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workers understand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Psychosocial hazards</a:t>
            </a:r>
            <a:r>
              <a:rPr lang="en-GB" altLang="en-US" dirty="0"/>
              <a:t>, and </a:t>
            </a:r>
            <a:r>
              <a:rPr lang="en-GB" altLang="en-US" dirty="0" smtClean="0"/>
              <a:t>that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there </a:t>
            </a:r>
            <a:r>
              <a:rPr lang="en-GB" altLang="en-US" dirty="0"/>
              <a:t>are </a:t>
            </a:r>
            <a:r>
              <a:rPr lang="en-GB" altLang="en-US" dirty="0" smtClean="0"/>
              <a:t>good practices </a:t>
            </a:r>
            <a:r>
              <a:rPr lang="en-GB" altLang="en-US" dirty="0"/>
              <a:t>in </a:t>
            </a:r>
            <a:r>
              <a:rPr lang="en-GB" altLang="en-US" dirty="0" smtClean="0"/>
              <a:t>place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 smtClean="0"/>
              <a:t>to ensure hazards </a:t>
            </a:r>
            <a:r>
              <a:rPr lang="en-GB" altLang="en-US" dirty="0"/>
              <a:t>are identified.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2" descr="C:\Users\Heather\AppData\Local\Temp\140715 Psychosocial risk management process Diagram DCU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70" y="1672594"/>
            <a:ext cx="4217350" cy="42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6883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Determine controls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14000"/>
              </a:lnSpc>
            </a:pPr>
            <a:r>
              <a:rPr lang="en-AU" altLang="en-US" dirty="0"/>
              <a:t>Determine solutions based on root causes (e.g. stress management training versus workload management)</a:t>
            </a:r>
          </a:p>
          <a:p>
            <a:pPr>
              <a:lnSpc>
                <a:spcPct val="114000"/>
              </a:lnSpc>
            </a:pPr>
            <a:r>
              <a:rPr lang="en-AU" altLang="en-US" dirty="0"/>
              <a:t>Identify appropriate courses of action - plan for long term solutions</a:t>
            </a:r>
          </a:p>
          <a:p>
            <a:pPr>
              <a:lnSpc>
                <a:spcPct val="114000"/>
              </a:lnSpc>
            </a:pPr>
            <a:r>
              <a:rPr lang="en-AU" altLang="en-US" dirty="0"/>
              <a:t>Ensure that the solution is feasible, realistic and effective </a:t>
            </a:r>
          </a:p>
          <a:p>
            <a:pPr>
              <a:lnSpc>
                <a:spcPct val="114000"/>
              </a:lnSpc>
            </a:pPr>
            <a:r>
              <a:rPr lang="en-AU" altLang="en-US" dirty="0"/>
              <a:t>Engage the right people in implementing the solution</a:t>
            </a:r>
          </a:p>
          <a:p>
            <a:pPr>
              <a:lnSpc>
                <a:spcPct val="114000"/>
              </a:lnSpc>
            </a:pPr>
            <a:r>
              <a:rPr lang="en-AU" altLang="en-US" dirty="0"/>
              <a:t>Monitor solutions to ensure they haven’t resulted in adverse outcomes or failed to yield anticipated outcomes</a:t>
            </a:r>
          </a:p>
          <a:p>
            <a:pPr>
              <a:lnSpc>
                <a:spcPct val="114000"/>
              </a:lnSpc>
            </a:pPr>
            <a:r>
              <a:rPr lang="en-AU" altLang="en-US" dirty="0"/>
              <a:t>Multi-layered and multi-pronged approaches are most effective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04693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altLang="en-US" dirty="0"/>
              <a:t>Processes for implementation, monitoring and review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AU" dirty="0" smtClean="0"/>
          </a:p>
          <a:p>
            <a:r>
              <a:rPr lang="en-AU" altLang="en-US" dirty="0"/>
              <a:t>Use established consultative processes to seek feedback from workers</a:t>
            </a:r>
          </a:p>
          <a:p>
            <a:r>
              <a:rPr lang="en-AU" altLang="en-US" dirty="0"/>
              <a:t>Increase ongoing awareness raising at the workplace</a:t>
            </a:r>
          </a:p>
          <a:p>
            <a:r>
              <a:rPr lang="en-AU" altLang="en-US" dirty="0"/>
              <a:t>Ensure regular follow-ups with workers/ supervisors</a:t>
            </a:r>
          </a:p>
          <a:p>
            <a:r>
              <a:rPr lang="en-AU" altLang="en-US" dirty="0"/>
              <a:t>Monitor grievances, absences, turnover</a:t>
            </a:r>
          </a:p>
          <a:p>
            <a:r>
              <a:rPr lang="en-AU" altLang="en-US" dirty="0"/>
              <a:t>Review effectiveness of controls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759746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760</Words>
  <Application>Microsoft Office PowerPoint</Application>
  <PresentationFormat>On-screen Show (4:3)</PresentationFormat>
  <Paragraphs>106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PowerPoint Presentation</vt:lpstr>
      <vt:lpstr>Assessment Criteria</vt:lpstr>
      <vt:lpstr>Who has WHS duties in relation to psychological health?</vt:lpstr>
      <vt:lpstr>Relevant Legislation</vt:lpstr>
      <vt:lpstr>High job demands</vt:lpstr>
      <vt:lpstr>Low job demands</vt:lpstr>
      <vt:lpstr>Low job control</vt:lpstr>
      <vt:lpstr>Poor support</vt:lpstr>
      <vt:lpstr>Poor workplace relationships</vt:lpstr>
      <vt:lpstr>Role clarity</vt:lpstr>
      <vt:lpstr>Poor change management</vt:lpstr>
      <vt:lpstr>Low recognition and reward</vt:lpstr>
      <vt:lpstr>Poor organisational justice</vt:lpstr>
      <vt:lpstr>Poor environmental conditions</vt:lpstr>
      <vt:lpstr>Remote and isolated work</vt:lpstr>
      <vt:lpstr>Violent or traumatic events</vt:lpstr>
      <vt:lpstr>Risk management process</vt:lpstr>
      <vt:lpstr>Determine controls</vt:lpstr>
      <vt:lpstr>Processes for implementation, monitoring and review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11</cp:revision>
  <dcterms:created xsi:type="dcterms:W3CDTF">2018-06-15T02:04:24Z</dcterms:created>
  <dcterms:modified xsi:type="dcterms:W3CDTF">2018-08-07T04:19:01Z</dcterms:modified>
</cp:coreProperties>
</file>