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9"/>
  </p:notesMasterIdLst>
  <p:sldIdLst>
    <p:sldId id="257" r:id="rId2"/>
    <p:sldId id="309" r:id="rId3"/>
    <p:sldId id="437" r:id="rId4"/>
    <p:sldId id="611" r:id="rId5"/>
    <p:sldId id="617" r:id="rId6"/>
    <p:sldId id="392" r:id="rId7"/>
    <p:sldId id="504" r:id="rId8"/>
    <p:sldId id="503" r:id="rId9"/>
    <p:sldId id="612" r:id="rId10"/>
    <p:sldId id="618" r:id="rId11"/>
    <p:sldId id="439" r:id="rId12"/>
    <p:sldId id="396" r:id="rId13"/>
    <p:sldId id="440" r:id="rId14"/>
    <p:sldId id="613" r:id="rId15"/>
    <p:sldId id="628" r:id="rId16"/>
    <p:sldId id="629" r:id="rId17"/>
    <p:sldId id="399" r:id="rId18"/>
    <p:sldId id="401" r:id="rId19"/>
    <p:sldId id="441" r:id="rId20"/>
    <p:sldId id="614" r:id="rId21"/>
    <p:sldId id="619" r:id="rId22"/>
    <p:sldId id="630" r:id="rId23"/>
    <p:sldId id="631" r:id="rId24"/>
    <p:sldId id="632" r:id="rId25"/>
    <p:sldId id="387" r:id="rId26"/>
    <p:sldId id="586" r:id="rId27"/>
    <p:sldId id="615" r:id="rId28"/>
    <p:sldId id="587" r:id="rId29"/>
    <p:sldId id="620" r:id="rId30"/>
    <p:sldId id="633" r:id="rId31"/>
    <p:sldId id="634" r:id="rId32"/>
    <p:sldId id="588" r:id="rId33"/>
    <p:sldId id="589" r:id="rId34"/>
    <p:sldId id="590" r:id="rId35"/>
    <p:sldId id="616" r:id="rId36"/>
    <p:sldId id="591" r:id="rId37"/>
    <p:sldId id="592" r:id="rId38"/>
    <p:sldId id="593" r:id="rId39"/>
    <p:sldId id="625" r:id="rId40"/>
    <p:sldId id="594" r:id="rId41"/>
    <p:sldId id="595" r:id="rId42"/>
    <p:sldId id="596" r:id="rId43"/>
    <p:sldId id="621" r:id="rId44"/>
    <p:sldId id="635" r:id="rId45"/>
    <p:sldId id="636" r:id="rId46"/>
    <p:sldId id="597" r:id="rId47"/>
    <p:sldId id="598" r:id="rId48"/>
    <p:sldId id="599" r:id="rId49"/>
    <p:sldId id="600" r:id="rId50"/>
    <p:sldId id="562" r:id="rId51"/>
    <p:sldId id="563" r:id="rId52"/>
    <p:sldId id="637" r:id="rId53"/>
    <p:sldId id="638" r:id="rId54"/>
    <p:sldId id="564" r:id="rId55"/>
    <p:sldId id="565" r:id="rId56"/>
    <p:sldId id="566" r:id="rId57"/>
    <p:sldId id="622" r:id="rId58"/>
    <p:sldId id="567" r:id="rId59"/>
    <p:sldId id="568" r:id="rId60"/>
    <p:sldId id="569" r:id="rId61"/>
    <p:sldId id="570" r:id="rId62"/>
    <p:sldId id="571" r:id="rId63"/>
    <p:sldId id="572" r:id="rId64"/>
    <p:sldId id="574" r:id="rId65"/>
    <p:sldId id="575" r:id="rId66"/>
    <p:sldId id="626" r:id="rId67"/>
    <p:sldId id="639" r:id="rId68"/>
    <p:sldId id="576" r:id="rId69"/>
    <p:sldId id="541" r:id="rId70"/>
    <p:sldId id="542" r:id="rId71"/>
    <p:sldId id="640" r:id="rId72"/>
    <p:sldId id="543" r:id="rId73"/>
    <p:sldId id="544" r:id="rId74"/>
    <p:sldId id="545" r:id="rId75"/>
    <p:sldId id="623" r:id="rId76"/>
    <p:sldId id="641" r:id="rId77"/>
    <p:sldId id="642" r:id="rId78"/>
    <p:sldId id="546" r:id="rId79"/>
    <p:sldId id="547" r:id="rId80"/>
    <p:sldId id="643" r:id="rId81"/>
    <p:sldId id="644" r:id="rId82"/>
    <p:sldId id="548" r:id="rId83"/>
    <p:sldId id="645" r:id="rId84"/>
    <p:sldId id="646" r:id="rId85"/>
    <p:sldId id="549" r:id="rId86"/>
    <p:sldId id="550" r:id="rId87"/>
    <p:sldId id="551" r:id="rId88"/>
    <p:sldId id="624" r:id="rId89"/>
    <p:sldId id="647" r:id="rId90"/>
    <p:sldId id="648" r:id="rId91"/>
    <p:sldId id="553" r:id="rId92"/>
    <p:sldId id="554" r:id="rId93"/>
    <p:sldId id="649" r:id="rId94"/>
    <p:sldId id="650" r:id="rId95"/>
    <p:sldId id="555" r:id="rId96"/>
    <p:sldId id="627" r:id="rId97"/>
    <p:sldId id="418" r:id="rId9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1806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63556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</a:t>
            </a:fld>
            <a:endParaRPr lang="en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</a:t>
            </a:fld>
            <a:endParaRPr lang="en-A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</a:t>
            </a:fld>
            <a:endParaRPr lang="en-C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12</a:t>
            </a:fld>
            <a:endParaRPr lang="en-A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17</a:t>
            </a:fld>
            <a:endParaRPr lang="en-CA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18</a:t>
            </a:fld>
            <a:endParaRPr lang="en-A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25</a:t>
            </a:fld>
            <a:endParaRPr lang="en-CA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26</a:t>
            </a:fld>
            <a:endParaRPr lang="en-A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32</a:t>
            </a:fld>
            <a:endParaRPr lang="en-CA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33</a:t>
            </a:fld>
            <a:endParaRPr lang="en-A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36</a:t>
            </a:fld>
            <a:endParaRPr lang="en-CA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37</a:t>
            </a:fld>
            <a:endParaRPr lang="en-A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40</a:t>
            </a:fld>
            <a:endParaRPr lang="en-CA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41</a:t>
            </a:fld>
            <a:endParaRPr lang="en-AU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46</a:t>
            </a:fld>
            <a:endParaRPr lang="en-CA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47</a:t>
            </a:fld>
            <a:endParaRPr lang="en-AU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49</a:t>
            </a:fld>
            <a:endParaRPr lang="en-CA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50</a:t>
            </a:fld>
            <a:endParaRPr lang="en-AU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54</a:t>
            </a:fld>
            <a:endParaRPr lang="en-CA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55</a:t>
            </a:fld>
            <a:endParaRPr lang="en-AU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58</a:t>
            </a:fld>
            <a:endParaRPr lang="en-CA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59</a:t>
            </a:fld>
            <a:endParaRPr lang="en-AU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61</a:t>
            </a:fld>
            <a:endParaRPr lang="en-CA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62</a:t>
            </a:fld>
            <a:endParaRPr lang="en-AU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64</a:t>
            </a:fld>
            <a:endParaRPr lang="en-AU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68</a:t>
            </a:fld>
            <a:endParaRPr lang="en-CA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69</a:t>
            </a:fld>
            <a:endParaRPr lang="en-AU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72</a:t>
            </a:fld>
            <a:endParaRPr lang="en-CA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73</a:t>
            </a:fld>
            <a:endParaRPr lang="en-AU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78</a:t>
            </a:fld>
            <a:endParaRPr lang="en-CA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79</a:t>
            </a:fld>
            <a:endParaRPr lang="en-AU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85</a:t>
            </a:fld>
            <a:endParaRPr lang="en-CA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86</a:t>
            </a:fld>
            <a:endParaRPr lang="en-AU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91</a:t>
            </a:fld>
            <a:endParaRPr lang="en-AU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95</a:t>
            </a:fld>
            <a:endParaRPr lang="en-CA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97</a:t>
            </a:fld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9/03/2017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GB" sz="4400" b="1" dirty="0">
                <a:solidFill>
                  <a:srgbClr val="FF0000"/>
                </a:solidFill>
              </a:rPr>
              <a:t>BSBINN301</a:t>
            </a:r>
            <a:endParaRPr lang="en-GB" sz="4400" dirty="0">
              <a:solidFill>
                <a:srgbClr val="FF0000"/>
              </a:solidFill>
            </a:endParaRPr>
          </a:p>
          <a:p>
            <a:pPr algn="r"/>
            <a:r>
              <a:rPr lang="en-AU" sz="4400" b="1" dirty="0">
                <a:solidFill>
                  <a:srgbClr val="FF0000"/>
                </a:solidFill>
              </a:rPr>
              <a:t>Promote innovation in a team environment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Sophie2\Desktop\ArtWork\Fotolia_11720065_XS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24807"/>
            <a:ext cx="3535611" cy="3535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Create opportunities to maximise innovation within the team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1.1 </a:t>
            </a:r>
            <a:r>
              <a:rPr lang="en-US" sz="2800" dirty="0"/>
              <a:t>Evaluate and reflect on what the team needs and wants to achieve</a:t>
            </a:r>
            <a:r>
              <a:rPr lang="en-AU" sz="2800" dirty="0">
                <a:latin typeface="+mj-lt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Evaluate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Know how your business works and who your customers are</a:t>
            </a:r>
          </a:p>
          <a:p>
            <a:r>
              <a:rPr lang="en-AU" dirty="0"/>
              <a:t>Check if your customers’ needs are being met</a:t>
            </a:r>
          </a:p>
          <a:p>
            <a:r>
              <a:rPr lang="en-AU" dirty="0"/>
              <a:t>Look at your team and their work performance</a:t>
            </a:r>
          </a:p>
          <a:p>
            <a:r>
              <a:rPr lang="en-AU" dirty="0"/>
              <a:t>Evaluate the current working practices </a:t>
            </a:r>
          </a:p>
          <a:p>
            <a:r>
              <a:rPr lang="en-AU" dirty="0"/>
              <a:t>Include your team.</a:t>
            </a:r>
            <a:endParaRPr lang="en-GB" dirty="0"/>
          </a:p>
        </p:txBody>
      </p:sp>
      <p:pic>
        <p:nvPicPr>
          <p:cNvPr id="4" name="Picture 3" descr="C:\Users\Sophie2\Desktop\ArtWork\Fotolia_15998379_X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2" t="9077" r="3932" b="3608"/>
          <a:stretch/>
        </p:blipFill>
        <p:spPr bwMode="auto">
          <a:xfrm>
            <a:off x="5580112" y="4198245"/>
            <a:ext cx="2730492" cy="26705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Reflect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Reflect on where improvements could be made and how this fits with the needs of the team and organisation</a:t>
            </a:r>
          </a:p>
          <a:p>
            <a:r>
              <a:rPr lang="en-AU" dirty="0"/>
              <a:t>Your team are the best people to drive forwards new innovations and ideas – they have the direct work experience and understand the customers’ needs.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Sophie2\Desktop\ArtWork\MHappyGroup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531" y="4543096"/>
            <a:ext cx="4082456" cy="22991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796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Setting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Do not overwhelm your team with a list of goals that are undefined, you should break down the achievements that need to be made into smaller tasks. </a:t>
            </a:r>
            <a:endParaRPr lang="en-GB" dirty="0"/>
          </a:p>
        </p:txBody>
      </p:sp>
      <p:pic>
        <p:nvPicPr>
          <p:cNvPr id="4" name="Picture 3" descr="C:\Users\Sophie2\Desktop\ArtWork\Fotolia_5090137_X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6" r="4615" b="3846"/>
          <a:stretch/>
        </p:blipFill>
        <p:spPr bwMode="auto">
          <a:xfrm>
            <a:off x="2505472" y="2996952"/>
            <a:ext cx="4082752" cy="36399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16217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</a:t>
            </a:r>
            <a:r>
              <a:rPr lang="en-AU" sz="4900" dirty="0"/>
              <a:t> 1A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Create opportunities to maximise innovation within the team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1.2 </a:t>
            </a:r>
            <a:r>
              <a:rPr lang="en-US" sz="2800" dirty="0"/>
              <a:t>Check out information about current or potential team members' work in the context of developing a more innovative team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Team members’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A team of people will provide you with a range of skills and experience </a:t>
            </a:r>
          </a:p>
          <a:p>
            <a:r>
              <a:rPr lang="en-AU" dirty="0"/>
              <a:t>You should take the time to talk to your team members and understand who they are and what motivates them.</a:t>
            </a:r>
            <a:endParaRPr lang="en-GB" dirty="0"/>
          </a:p>
        </p:txBody>
      </p:sp>
      <p:pic>
        <p:nvPicPr>
          <p:cNvPr id="4" name="Picture 3" descr="C:\Users\Sophie2\Desktop\ArtWork\Fotolia_15998535_X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6"/>
          <a:stretch/>
        </p:blipFill>
        <p:spPr bwMode="auto">
          <a:xfrm>
            <a:off x="3059832" y="3933056"/>
            <a:ext cx="3024336" cy="29110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Information on your team members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Information about current or potential team members’ work may relate to:</a:t>
            </a:r>
            <a:endParaRPr lang="en-GB" b="1" dirty="0"/>
          </a:p>
          <a:p>
            <a:pPr lvl="0"/>
            <a:r>
              <a:rPr lang="en-AU" dirty="0"/>
              <a:t>Interests</a:t>
            </a:r>
            <a:endParaRPr lang="en-GB" dirty="0"/>
          </a:p>
          <a:p>
            <a:pPr lvl="0"/>
            <a:r>
              <a:rPr lang="en-AU" dirty="0"/>
              <a:t>Lifestyle preferences</a:t>
            </a:r>
            <a:endParaRPr lang="en-GB" dirty="0"/>
          </a:p>
          <a:p>
            <a:pPr lvl="0"/>
            <a:r>
              <a:rPr lang="en-AU" dirty="0"/>
              <a:t>Past jobs</a:t>
            </a:r>
            <a:endParaRPr lang="en-GB" dirty="0"/>
          </a:p>
          <a:p>
            <a:pPr lvl="0"/>
            <a:r>
              <a:rPr lang="en-AU" dirty="0"/>
              <a:t>Technical strengths</a:t>
            </a:r>
            <a:endParaRPr lang="en-GB" dirty="0"/>
          </a:p>
          <a:p>
            <a:pPr lvl="0"/>
            <a:r>
              <a:rPr lang="en-AU" dirty="0"/>
              <a:t>Work preferences</a:t>
            </a:r>
            <a:endParaRPr lang="en-GB" dirty="0"/>
          </a:p>
          <a:p>
            <a:r>
              <a:rPr lang="en-AU" dirty="0"/>
              <a:t>Working styles.</a:t>
            </a:r>
            <a:endParaRPr lang="en-GB" dirty="0"/>
          </a:p>
        </p:txBody>
      </p:sp>
      <p:pic>
        <p:nvPicPr>
          <p:cNvPr id="1026" name="Picture 2" descr="C:\Users\Sophie2\Desktop\ArtWork\Fotolia_22226979_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76" r="16460"/>
          <a:stretch/>
        </p:blipFill>
        <p:spPr bwMode="auto">
          <a:xfrm>
            <a:off x="5220072" y="3068960"/>
            <a:ext cx="3140536" cy="3462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611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Motivation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By giving your team certain responsibilities in structuring their needs, you will develop accountability within your team. You should allow them to develop their own working practices and build upon a mutual trust and commitment to the goals of the team.</a:t>
            </a:r>
            <a:endParaRPr lang="en-GB" dirty="0"/>
          </a:p>
        </p:txBody>
      </p:sp>
      <p:pic>
        <p:nvPicPr>
          <p:cNvPr id="4" name="Picture 3" descr="C:\Users\Sophie2\Desktop\ArtWork\employee_work_completed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3956" r="1099" b="1016"/>
          <a:stretch/>
        </p:blipFill>
        <p:spPr bwMode="auto">
          <a:xfrm>
            <a:off x="2333295" y="3988675"/>
            <a:ext cx="4382813" cy="2869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58520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1B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Create opportunities to maximise innovation within the team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1.3 </a:t>
            </a:r>
            <a:r>
              <a:rPr lang="en-US" sz="2800" dirty="0"/>
              <a:t>Bring people into the team or make suggestions for team members based on what needs to be achieved and the potential for cross </a:t>
            </a:r>
            <a:r>
              <a:rPr lang="en-US" sz="2800" dirty="0" err="1"/>
              <a:t>fertilising</a:t>
            </a:r>
            <a:r>
              <a:rPr lang="en-US" sz="2800" dirty="0"/>
              <a:t> ideas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Interaction with other personnel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47048" cy="4525963"/>
          </a:xfrm>
        </p:spPr>
        <p:txBody>
          <a:bodyPr/>
          <a:lstStyle/>
          <a:p>
            <a:r>
              <a:rPr lang="en-AU" dirty="0"/>
              <a:t>Look at meeting with people from other departments/teams to discuss your needs and goals</a:t>
            </a:r>
          </a:p>
          <a:p>
            <a:r>
              <a:rPr lang="en-AU" dirty="0"/>
              <a:t>It could provide beneficial insights by knowing what others think and how they work themselves</a:t>
            </a:r>
          </a:p>
          <a:p>
            <a:r>
              <a:rPr lang="en-AU" dirty="0"/>
              <a:t>It also builds upon organisational camaraderie.</a:t>
            </a:r>
            <a:endParaRPr lang="en-GB" dirty="0"/>
          </a:p>
        </p:txBody>
      </p:sp>
      <p:pic>
        <p:nvPicPr>
          <p:cNvPr id="4" name="Picture 3" descr="C:\Users\Sophie2\Desktop\ArtWork\stick_figure_listen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67"/>
          <a:stretch/>
        </p:blipFill>
        <p:spPr bwMode="auto">
          <a:xfrm>
            <a:off x="6372200" y="2337549"/>
            <a:ext cx="2495218" cy="31683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Make suggestions to your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292566" cy="4525963"/>
          </a:xfrm>
        </p:spPr>
        <p:txBody>
          <a:bodyPr/>
          <a:lstStyle/>
          <a:p>
            <a:r>
              <a:rPr lang="en-AU" dirty="0"/>
              <a:t>You should also sit with your team and suggest possible ideas </a:t>
            </a:r>
          </a:p>
          <a:p>
            <a:r>
              <a:rPr lang="en-AU" dirty="0"/>
              <a:t>Discuss your thoughts, ask your team what they think and be open to some frank discussions</a:t>
            </a:r>
          </a:p>
          <a:p>
            <a:r>
              <a:rPr lang="en-AU" dirty="0"/>
              <a:t>Your team need to know that you are with them so that they can respond correctly to your motivations.</a:t>
            </a:r>
            <a:endParaRPr lang="en-GB" dirty="0"/>
          </a:p>
        </p:txBody>
      </p:sp>
      <p:pic>
        <p:nvPicPr>
          <p:cNvPr id="1026" name="Picture 2" descr="C:\Users\Sophie2\Desktop\ArtWork\team_high_five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608" y="1669459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716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Establish the makeup of the team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/>
              <a:t>To contribute to establishing the makeup of your team, you should:</a:t>
            </a:r>
            <a:endParaRPr lang="en-GB" b="1" dirty="0"/>
          </a:p>
          <a:p>
            <a:pPr lvl="0"/>
            <a:r>
              <a:rPr lang="en-GB" dirty="0"/>
              <a:t>Assess the skills, experiences, qualifications and knowledge of each team member and how these will relate to upcoming work tasks</a:t>
            </a:r>
          </a:p>
          <a:p>
            <a:pPr lvl="0"/>
            <a:r>
              <a:rPr lang="en-GB" dirty="0"/>
              <a:t>Consult with team members to provide an opportunity for preferences of team members to be taken into account</a:t>
            </a:r>
          </a:p>
          <a:p>
            <a:pPr lvl="0"/>
            <a:r>
              <a:rPr lang="en-GB" dirty="0"/>
              <a:t>Consider the working relationships between team members, personal characteristics and the team dynamic, and consider who will work well together.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5651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Cross-fertilising ideas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The cross-fertilisation of ideas refers to the process of bringing together ideas from different sources. Selecting a diverse set of team members within a team can help to facilitate the cross-fertilisation of ideas and inspire innovation.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01008"/>
            <a:ext cx="3245346" cy="304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664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1C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Create opportunities to maximise innovation within the team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1.4 </a:t>
            </a:r>
            <a:r>
              <a:rPr lang="en-US" sz="2800" dirty="0"/>
              <a:t>Acknowledge, respect and discuss the different ways that people may contribute to building or enhancing the team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Acknowledge the input of others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en-AU" dirty="0"/>
              <a:t>You and your team should be respectful of all contributions gathered from other departments</a:t>
            </a:r>
          </a:p>
          <a:p>
            <a:r>
              <a:rPr lang="en-AU" dirty="0"/>
              <a:t>Keep a record of all comments received as it may be that an idea not used now can be used at a later time.</a:t>
            </a:r>
            <a:endParaRPr lang="en-GB" dirty="0"/>
          </a:p>
        </p:txBody>
      </p:sp>
      <p:pic>
        <p:nvPicPr>
          <p:cNvPr id="4" name="Picture 3" descr="C:\Users\Sophie2\Desktop\ArtWork\creative_thinking_on_a_park_bench_400_clr_15171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4"/>
          <a:stretch/>
        </p:blipFill>
        <p:spPr bwMode="auto">
          <a:xfrm>
            <a:off x="3376718" y="3533174"/>
            <a:ext cx="2563433" cy="33248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Different ways that people may contribute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Others may bring:</a:t>
            </a:r>
          </a:p>
          <a:p>
            <a:r>
              <a:rPr lang="en-GB" dirty="0"/>
              <a:t>Positive energy within the team</a:t>
            </a:r>
          </a:p>
          <a:p>
            <a:r>
              <a:rPr lang="en-GB" dirty="0"/>
              <a:t>Literacy strengths</a:t>
            </a:r>
          </a:p>
          <a:p>
            <a:r>
              <a:rPr lang="en-GB" dirty="0"/>
              <a:t>Ideas</a:t>
            </a:r>
          </a:p>
          <a:p>
            <a:r>
              <a:rPr lang="en-GB" dirty="0"/>
              <a:t>Problem-solving capacities</a:t>
            </a:r>
          </a:p>
          <a:p>
            <a:pPr>
              <a:spcAft>
                <a:spcPts val="600"/>
              </a:spcAft>
            </a:pPr>
            <a:r>
              <a:rPr lang="en-GB" dirty="0"/>
              <a:t>Specific technical skills and knowledge.</a:t>
            </a:r>
          </a:p>
          <a:p>
            <a:pPr marL="0" indent="0">
              <a:buNone/>
            </a:pPr>
            <a:r>
              <a:rPr lang="en-GB" dirty="0"/>
              <a:t>Networks and spheres of influence can also have a positive effect of promoting innovation in your team.</a:t>
            </a:r>
          </a:p>
        </p:txBody>
      </p:sp>
      <p:pic>
        <p:nvPicPr>
          <p:cNvPr id="4" name="Picture 3" descr="C:\Users\Sophie2\Desktop\ArtWork\riding_the_winds_13990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" r="3077" b="7678"/>
          <a:stretch/>
        </p:blipFill>
        <p:spPr bwMode="auto">
          <a:xfrm>
            <a:off x="5436097" y="2541929"/>
            <a:ext cx="3707902" cy="17157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01742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Effective communication between your team members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Communication is key to achieving innovation in the workplace</a:t>
            </a:r>
          </a:p>
          <a:p>
            <a:r>
              <a:rPr lang="en-AU" dirty="0"/>
              <a:t>Treat all your team member’s input with respect</a:t>
            </a:r>
          </a:p>
          <a:p>
            <a:r>
              <a:rPr lang="en-AU" dirty="0"/>
              <a:t>Listen to your team member’s ideas and consider how an idea could fit into the goals.</a:t>
            </a:r>
            <a:endParaRPr lang="en-GB" dirty="0"/>
          </a:p>
        </p:txBody>
      </p:sp>
      <p:pic>
        <p:nvPicPr>
          <p:cNvPr id="4" name="Picture 3" descr="C:\Users\Sophie2\Desktop\ArtWork\Fotolia_5006143_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4" b="7900"/>
          <a:stretch/>
        </p:blipFill>
        <p:spPr bwMode="auto">
          <a:xfrm>
            <a:off x="3151418" y="4149080"/>
            <a:ext cx="2893695" cy="254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43445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Positive group dynamics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Strong leadership</a:t>
            </a:r>
            <a:endParaRPr lang="en-GB" dirty="0"/>
          </a:p>
          <a:p>
            <a:pPr lvl="0"/>
            <a:r>
              <a:rPr lang="en-AU" dirty="0"/>
              <a:t>Defined roles and responsibilities</a:t>
            </a:r>
            <a:endParaRPr lang="en-GB" dirty="0"/>
          </a:p>
          <a:p>
            <a:pPr lvl="0"/>
            <a:r>
              <a:rPr lang="en-AU" dirty="0"/>
              <a:t>Strong accountability (i.e. team members hold each other responsible for their actions and take responsibility for their own)</a:t>
            </a:r>
            <a:endParaRPr lang="en-GB" dirty="0"/>
          </a:p>
          <a:p>
            <a:pPr lvl="0"/>
            <a:r>
              <a:rPr lang="en-AU" dirty="0"/>
              <a:t>Excellent communication</a:t>
            </a:r>
            <a:endParaRPr lang="en-GB" dirty="0"/>
          </a:p>
          <a:p>
            <a:pPr lvl="0"/>
            <a:r>
              <a:rPr lang="en-AU" dirty="0"/>
              <a:t>Trust</a:t>
            </a:r>
            <a:endParaRPr lang="en-GB" dirty="0"/>
          </a:p>
          <a:p>
            <a:pPr lvl="0"/>
            <a:r>
              <a:rPr lang="en-AU" dirty="0"/>
              <a:t>Effective problem-solving procedures.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5" y="4077072"/>
            <a:ext cx="2220099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5132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Negative group dynamics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AU" dirty="0"/>
              <a:t>A weak leader</a:t>
            </a:r>
            <a:endParaRPr lang="en-GB" dirty="0"/>
          </a:p>
          <a:p>
            <a:pPr lvl="0"/>
            <a:r>
              <a:rPr lang="en-AU" dirty="0"/>
              <a:t>A tendency to always agree with the leader even if the team doesn’t agree</a:t>
            </a:r>
            <a:endParaRPr lang="en-GB" dirty="0"/>
          </a:p>
          <a:p>
            <a:pPr lvl="0"/>
            <a:r>
              <a:rPr lang="en-AU" dirty="0"/>
              <a:t>‘Groupthink’ </a:t>
            </a:r>
            <a:endParaRPr lang="en-AU" dirty="0" smtClean="0"/>
          </a:p>
          <a:p>
            <a:pPr lvl="0"/>
            <a:r>
              <a:rPr lang="en-AU" dirty="0" smtClean="0"/>
              <a:t>‘</a:t>
            </a:r>
            <a:r>
              <a:rPr lang="en-AU" dirty="0"/>
              <a:t>Free riding’ </a:t>
            </a:r>
            <a:endParaRPr lang="en-AU" dirty="0" smtClean="0"/>
          </a:p>
          <a:p>
            <a:pPr lvl="0"/>
            <a:r>
              <a:rPr lang="en-AU" dirty="0" smtClean="0"/>
              <a:t>‘</a:t>
            </a:r>
            <a:r>
              <a:rPr lang="en-AU" dirty="0"/>
              <a:t>Evaluation apprehension</a:t>
            </a:r>
            <a:r>
              <a:rPr lang="en-AU" dirty="0" smtClean="0"/>
              <a:t>’.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501008"/>
            <a:ext cx="4211960" cy="263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1558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Diversity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Diversity may relate to:</a:t>
            </a:r>
            <a:endParaRPr lang="en-GB" b="1" dirty="0"/>
          </a:p>
          <a:p>
            <a:pPr lvl="0"/>
            <a:r>
              <a:rPr lang="en-AU" dirty="0"/>
              <a:t>Race</a:t>
            </a:r>
            <a:endParaRPr lang="en-GB" dirty="0"/>
          </a:p>
          <a:p>
            <a:pPr lvl="0"/>
            <a:r>
              <a:rPr lang="en-AU" dirty="0"/>
              <a:t>Gender</a:t>
            </a:r>
            <a:endParaRPr lang="en-GB" dirty="0"/>
          </a:p>
          <a:p>
            <a:pPr lvl="0"/>
            <a:r>
              <a:rPr lang="en-AU" dirty="0"/>
              <a:t>Age</a:t>
            </a:r>
            <a:endParaRPr lang="en-GB" dirty="0"/>
          </a:p>
          <a:p>
            <a:pPr lvl="0"/>
            <a:r>
              <a:rPr lang="en-AU" dirty="0"/>
              <a:t>Education</a:t>
            </a:r>
            <a:endParaRPr lang="en-GB" dirty="0"/>
          </a:p>
          <a:p>
            <a:pPr lvl="0"/>
            <a:r>
              <a:rPr lang="en-AU" dirty="0"/>
              <a:t>Experience</a:t>
            </a:r>
            <a:endParaRPr lang="en-GB" dirty="0"/>
          </a:p>
          <a:p>
            <a:pPr lvl="0"/>
            <a:r>
              <a:rPr lang="en-AU" dirty="0"/>
              <a:t>Values</a:t>
            </a:r>
            <a:endParaRPr lang="en-GB" dirty="0"/>
          </a:p>
          <a:p>
            <a:pPr lvl="0"/>
            <a:r>
              <a:rPr lang="en-AU" dirty="0"/>
              <a:t>Goals.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844824"/>
            <a:ext cx="4834101" cy="4227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4708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1D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Organise and agree effective ways of working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2.1 </a:t>
            </a:r>
            <a:r>
              <a:rPr lang="en-US" sz="2800" dirty="0"/>
              <a:t>Jointly establish ground rules for how the team will operate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your team will operate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059016" cy="4525963"/>
          </a:xfrm>
        </p:spPr>
        <p:txBody>
          <a:bodyPr/>
          <a:lstStyle/>
          <a:p>
            <a:r>
              <a:rPr lang="en-AU" dirty="0"/>
              <a:t>Make sure your team are aware of their boundaries</a:t>
            </a:r>
          </a:p>
          <a:p>
            <a:r>
              <a:rPr lang="en-AU" dirty="0"/>
              <a:t>Team activities should be made clear and discussions and ideas progressed cohesively</a:t>
            </a:r>
          </a:p>
          <a:p>
            <a:r>
              <a:rPr lang="en-AU" dirty="0"/>
              <a:t>Your team will work more confidently together if they know what is expected of them. </a:t>
            </a:r>
            <a:endParaRPr lang="en-GB" dirty="0"/>
          </a:p>
        </p:txBody>
      </p:sp>
      <p:pic>
        <p:nvPicPr>
          <p:cNvPr id="4" name="Picture 3" descr="C:\Users\Sophie2\Desktop\ArtWork\Fotolia_26681287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138" y="1916832"/>
            <a:ext cx="2718832" cy="38164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82689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Establish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Roles and responsibilities</a:t>
            </a:r>
            <a:endParaRPr lang="en-GB" dirty="0"/>
          </a:p>
          <a:p>
            <a:r>
              <a:rPr lang="en-GB" dirty="0"/>
              <a:t>Timelines</a:t>
            </a:r>
          </a:p>
          <a:p>
            <a:r>
              <a:rPr lang="en-AU" dirty="0"/>
              <a:t>Confidentiality</a:t>
            </a:r>
            <a:endParaRPr lang="en-GB" dirty="0"/>
          </a:p>
          <a:p>
            <a:r>
              <a:rPr lang="en-AU" dirty="0"/>
              <a:t>Copyright, moral rights or intellectual property</a:t>
            </a:r>
            <a:endParaRPr lang="en-GB" dirty="0"/>
          </a:p>
          <a:p>
            <a:r>
              <a:rPr lang="en-AU" dirty="0"/>
              <a:t>Communication.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2\Desktop\ArtWork\drawing_bubble_tasks_skills_11017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677" y="4013200"/>
            <a:ext cx="2669540" cy="284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Team culture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/>
          <a:lstStyle/>
          <a:p>
            <a:pPr lvl="0"/>
            <a:r>
              <a:rPr lang="en-AU" dirty="0"/>
              <a:t>Treat each other with respect</a:t>
            </a:r>
            <a:endParaRPr lang="en-GB" dirty="0"/>
          </a:p>
          <a:p>
            <a:r>
              <a:rPr lang="en-AU" dirty="0"/>
              <a:t>Get to know one another as people and develop </a:t>
            </a:r>
            <a:br>
              <a:rPr lang="en-AU" dirty="0"/>
            </a:br>
            <a:r>
              <a:rPr lang="en-AU" dirty="0"/>
              <a:t>better personal relationships </a:t>
            </a:r>
          </a:p>
          <a:p>
            <a:pPr lvl="0"/>
            <a:r>
              <a:rPr lang="en-AU" dirty="0"/>
              <a:t>Value constructive feedback, both receiving and giving</a:t>
            </a:r>
            <a:endParaRPr lang="en-GB" dirty="0"/>
          </a:p>
          <a:p>
            <a:pPr lvl="0"/>
            <a:r>
              <a:rPr lang="en-AU" dirty="0"/>
              <a:t>Recognise and value individual and team accomplishments.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2\Desktop\ArtWork\bored_reading_paper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7" t="6369"/>
          <a:stretch/>
        </p:blipFill>
        <p:spPr bwMode="auto">
          <a:xfrm>
            <a:off x="3995936" y="4149525"/>
            <a:ext cx="3456384" cy="27084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265739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Process for establishing ground rules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229200"/>
          </a:xfrm>
        </p:spPr>
        <p:txBody>
          <a:bodyPr>
            <a:normAutofit/>
          </a:bodyPr>
          <a:lstStyle/>
          <a:p>
            <a:pPr lvl="0"/>
            <a:r>
              <a:rPr lang="en-AU" dirty="0"/>
              <a:t>Clarify the roles and responsibilities of each team </a:t>
            </a:r>
            <a:r>
              <a:rPr lang="en-AU" dirty="0" smtClean="0"/>
              <a:t>member</a:t>
            </a:r>
            <a:endParaRPr lang="en-GB" dirty="0"/>
          </a:p>
          <a:p>
            <a:pPr lvl="0"/>
            <a:r>
              <a:rPr lang="en-AU" dirty="0"/>
              <a:t>Outline any legislative or organisational policies, procedures or other </a:t>
            </a:r>
            <a:r>
              <a:rPr lang="en-AU" dirty="0" smtClean="0"/>
              <a:t>requirements</a:t>
            </a:r>
            <a:endParaRPr lang="en-GB" dirty="0"/>
          </a:p>
          <a:p>
            <a:pPr lvl="0"/>
            <a:r>
              <a:rPr lang="en-AU" dirty="0"/>
              <a:t>Lay out expectations </a:t>
            </a:r>
            <a:endParaRPr lang="en-AU" dirty="0" smtClean="0"/>
          </a:p>
          <a:p>
            <a:pPr lvl="0"/>
            <a:r>
              <a:rPr lang="en-AU" dirty="0" smtClean="0"/>
              <a:t>Explain </a:t>
            </a:r>
            <a:r>
              <a:rPr lang="en-AU" dirty="0"/>
              <a:t>proper procedures for expressing grievances or </a:t>
            </a:r>
            <a:r>
              <a:rPr lang="en-AU" dirty="0" smtClean="0"/>
              <a:t>concerns and reporting structures</a:t>
            </a:r>
            <a:endParaRPr lang="en-GB" dirty="0"/>
          </a:p>
          <a:p>
            <a:pPr lvl="0"/>
            <a:r>
              <a:rPr lang="en-AU" dirty="0" smtClean="0"/>
              <a:t>Outline </a:t>
            </a:r>
            <a:r>
              <a:rPr lang="en-AU" dirty="0"/>
              <a:t>modes and means of communication between the </a:t>
            </a:r>
            <a:r>
              <a:rPr lang="en-AU" dirty="0" smtClean="0"/>
              <a:t>team.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3034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Process for establishing ground rules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229200"/>
          </a:xfrm>
        </p:spPr>
        <p:txBody>
          <a:bodyPr>
            <a:normAutofit/>
          </a:bodyPr>
          <a:lstStyle/>
          <a:p>
            <a:pPr lvl="0"/>
            <a:r>
              <a:rPr lang="en-AU" dirty="0"/>
              <a:t>Assign work allocations</a:t>
            </a:r>
            <a:endParaRPr lang="en-GB" dirty="0"/>
          </a:p>
          <a:p>
            <a:pPr lvl="0"/>
            <a:r>
              <a:rPr lang="en-AU" dirty="0"/>
              <a:t>Set out any other expectations or obligations</a:t>
            </a:r>
          </a:p>
          <a:p>
            <a:pPr lvl="0"/>
            <a:r>
              <a:rPr lang="en-AU" dirty="0"/>
              <a:t>Allow team members to ask questions and clarify any issues.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890" y="3645024"/>
            <a:ext cx="3360021" cy="294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276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2A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Organise and agree effective ways of working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2.2 </a:t>
            </a:r>
            <a:r>
              <a:rPr lang="en-US" sz="2800" dirty="0"/>
              <a:t>Agree and communicate responsibilities in ways that encourage and reinforce team-based innovation</a:t>
            </a:r>
            <a:r>
              <a:rPr lang="en-AU" sz="2800" dirty="0">
                <a:latin typeface="+mj-lt"/>
              </a:rPr>
              <a:t>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Agree responsibilities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/>
              <a:t>Match the skills of your team to the roles/responsibilities that need to be performed. Work together with your team to determine the best outcomes and how to achieve them. </a:t>
            </a:r>
            <a:endParaRPr lang="en-GB" dirty="0"/>
          </a:p>
        </p:txBody>
      </p:sp>
      <p:pic>
        <p:nvPicPr>
          <p:cNvPr id="4" name="Picture 3" descr="C:\Users\Sophie2\Desktop\ArtWork\MPie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5" r="6810" b="13369"/>
          <a:stretch/>
        </p:blipFill>
        <p:spPr bwMode="auto">
          <a:xfrm>
            <a:off x="2664665" y="3429000"/>
            <a:ext cx="3862332" cy="32417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Team-based innovation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Accessing training and learning opportunities </a:t>
            </a:r>
            <a:endParaRPr lang="en-GB" dirty="0"/>
          </a:p>
          <a:p>
            <a:pPr lvl="0"/>
            <a:r>
              <a:rPr lang="en-AU" dirty="0"/>
              <a:t>Enough, but not too much, guidance and structure</a:t>
            </a:r>
            <a:endParaRPr lang="en-GB" dirty="0"/>
          </a:p>
          <a:p>
            <a:pPr lvl="0"/>
            <a:r>
              <a:rPr lang="en-AU" dirty="0"/>
              <a:t>Equitable sharing of workload</a:t>
            </a:r>
            <a:endParaRPr lang="en-GB" dirty="0"/>
          </a:p>
          <a:p>
            <a:pPr lvl="0"/>
            <a:r>
              <a:rPr lang="en-AU" dirty="0"/>
              <a:t>Follow-through with ideas</a:t>
            </a:r>
            <a:endParaRPr lang="en-GB" dirty="0"/>
          </a:p>
          <a:p>
            <a:pPr lvl="0"/>
            <a:r>
              <a:rPr lang="en-AU" dirty="0"/>
              <a:t>Supportive communication.</a:t>
            </a:r>
            <a:endParaRPr lang="en-GB" dirty="0"/>
          </a:p>
        </p:txBody>
      </p:sp>
      <p:pic>
        <p:nvPicPr>
          <p:cNvPr id="4" name="Picture 3" descr="C:\Users\Sophie2\Desktop\ArtWork\Fotolia_14576350_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9" r="25257"/>
          <a:stretch/>
        </p:blipFill>
        <p:spPr bwMode="auto">
          <a:xfrm>
            <a:off x="6051313" y="2924944"/>
            <a:ext cx="2149975" cy="36824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52053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2B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Organise and agree effective ways of working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2.3 </a:t>
            </a:r>
            <a:r>
              <a:rPr lang="en-US" sz="2800" dirty="0"/>
              <a:t>Agree and share tasks and activities to ensure the best use of skills and abilities within the team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Agree and share tasks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Skills your team may have include:</a:t>
            </a:r>
            <a:endParaRPr lang="en-GB" b="1" dirty="0"/>
          </a:p>
          <a:p>
            <a:pPr lvl="0"/>
            <a:r>
              <a:rPr lang="en-AU" dirty="0"/>
              <a:t>Good customer service </a:t>
            </a:r>
            <a:r>
              <a:rPr lang="en-GB" dirty="0"/>
              <a:t>skills</a:t>
            </a:r>
          </a:p>
          <a:p>
            <a:pPr lvl="0"/>
            <a:r>
              <a:rPr lang="en-AU" dirty="0"/>
              <a:t>Excellent verbal skills</a:t>
            </a:r>
            <a:endParaRPr lang="en-GB" dirty="0"/>
          </a:p>
          <a:p>
            <a:pPr lvl="0"/>
            <a:r>
              <a:rPr lang="en-AU" dirty="0"/>
              <a:t>Excellent literacy skills</a:t>
            </a:r>
            <a:endParaRPr lang="en-GB" dirty="0"/>
          </a:p>
          <a:p>
            <a:pPr lvl="0"/>
            <a:r>
              <a:rPr lang="en-AU" dirty="0"/>
              <a:t>Mathematical/budgetary skills</a:t>
            </a:r>
            <a:endParaRPr lang="en-GB" dirty="0"/>
          </a:p>
          <a:p>
            <a:pPr lvl="0"/>
            <a:r>
              <a:rPr lang="en-AU" dirty="0"/>
              <a:t>Negotiating skills</a:t>
            </a:r>
            <a:endParaRPr lang="en-GB" dirty="0"/>
          </a:p>
          <a:p>
            <a:pPr lvl="0"/>
            <a:r>
              <a:rPr lang="en-AU" dirty="0"/>
              <a:t>Organisational skills</a:t>
            </a:r>
            <a:endParaRPr lang="en-GB" dirty="0"/>
          </a:p>
          <a:p>
            <a:r>
              <a:rPr lang="en-AU" dirty="0"/>
              <a:t>Administration skills</a:t>
            </a:r>
          </a:p>
          <a:p>
            <a:pPr lvl="0"/>
            <a:r>
              <a:rPr lang="en-GB" dirty="0"/>
              <a:t>Etc.</a:t>
            </a:r>
          </a:p>
        </p:txBody>
      </p:sp>
      <p:pic>
        <p:nvPicPr>
          <p:cNvPr id="4" name="Picture 3" descr="C:\Users\Sophie2\Desktop\ArtWork\Fotolia_5006183_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24" r="12660"/>
          <a:stretch/>
        </p:blipFill>
        <p:spPr bwMode="auto">
          <a:xfrm>
            <a:off x="6228184" y="1700808"/>
            <a:ext cx="2717800" cy="38989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Team development model </a:t>
            </a:r>
            <a:br>
              <a:rPr lang="en-GB" dirty="0"/>
            </a:br>
            <a:r>
              <a:rPr lang="en-GB" dirty="0"/>
              <a:t>(Dr Bruce W. Tuckman)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This model is outlined below:</a:t>
            </a:r>
            <a:endParaRPr lang="en-GB" b="1" dirty="0"/>
          </a:p>
          <a:p>
            <a:pPr lvl="0"/>
            <a:r>
              <a:rPr lang="en-AU" dirty="0"/>
              <a:t>Stage 1 – Forming</a:t>
            </a:r>
            <a:endParaRPr lang="en-GB" dirty="0"/>
          </a:p>
          <a:p>
            <a:pPr lvl="0"/>
            <a:r>
              <a:rPr lang="en-AU" dirty="0"/>
              <a:t>Stage 2 – Storming</a:t>
            </a:r>
            <a:endParaRPr lang="en-GB" dirty="0"/>
          </a:p>
          <a:p>
            <a:pPr lvl="0"/>
            <a:r>
              <a:rPr lang="en-AU" dirty="0"/>
              <a:t>Stage 3 – Norming</a:t>
            </a:r>
            <a:endParaRPr lang="en-GB" dirty="0"/>
          </a:p>
          <a:p>
            <a:pPr lvl="0"/>
            <a:r>
              <a:rPr lang="en-AU" dirty="0"/>
              <a:t>Stage 4 – Performing</a:t>
            </a:r>
            <a:endParaRPr lang="en-GB" dirty="0"/>
          </a:p>
          <a:p>
            <a:pPr lvl="0"/>
            <a:r>
              <a:rPr lang="en-AU" dirty="0"/>
              <a:t>Stage 5 – Adjourning.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group_meeting_pc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16016" y="2924944"/>
            <a:ext cx="3456384" cy="361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5802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2C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Organise and agree effective ways of working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2.4 </a:t>
            </a:r>
            <a:r>
              <a:rPr lang="en-US" sz="2800" dirty="0"/>
              <a:t>Plan and schedule activities to allow time for thinking, challenging and collaboration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Try to make a range of activities available to your team during the course of their work. They will need constant positive influences to keep an open and creative mind.</a:t>
            </a:r>
          </a:p>
        </p:txBody>
      </p:sp>
      <p:pic>
        <p:nvPicPr>
          <p:cNvPr id="4" name="Picture 3" descr="C:\Users\Sophie2\Desktop\ArtWork\puzzle_piece_hole_business_400_clr_6354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001" r="-30333"/>
          <a:stretch/>
        </p:blipFill>
        <p:spPr bwMode="auto">
          <a:xfrm>
            <a:off x="1043608" y="3865495"/>
            <a:ext cx="7056784" cy="28107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 and collaboration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txBody>
          <a:bodyPr/>
          <a:lstStyle/>
          <a:p>
            <a:r>
              <a:rPr lang="en-AU" dirty="0"/>
              <a:t>Include activities that also promote challenge and collaboration within your team</a:t>
            </a:r>
          </a:p>
          <a:p>
            <a:r>
              <a:rPr lang="en-AU" dirty="0"/>
              <a:t>They will need to work together on solving challenges</a:t>
            </a:r>
          </a:p>
          <a:p>
            <a:r>
              <a:rPr lang="en-AU" dirty="0"/>
              <a:t>Check to see who works well together and if there are any conflicts.</a:t>
            </a:r>
            <a:endParaRPr lang="en-GB" dirty="0"/>
          </a:p>
        </p:txBody>
      </p:sp>
      <p:pic>
        <p:nvPicPr>
          <p:cNvPr id="4" name="Picture 3" descr="C:\Users\Sophie2\Desktop\ArtWork\Fotolia_3485037_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0"/>
          <a:stretch/>
        </p:blipFill>
        <p:spPr bwMode="auto">
          <a:xfrm>
            <a:off x="2908738" y="3925614"/>
            <a:ext cx="3200400" cy="29213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80132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 and scheduling 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546848" cy="4997152"/>
          </a:xfrm>
        </p:spPr>
        <p:txBody>
          <a:bodyPr>
            <a:normAutofit lnSpcReduction="10000"/>
          </a:bodyPr>
          <a:lstStyle/>
          <a:p>
            <a:pPr lvl="0"/>
            <a:r>
              <a:rPr lang="en-AU" dirty="0"/>
              <a:t>Identify objectives – what needs to be done?</a:t>
            </a:r>
            <a:endParaRPr lang="en-GB" dirty="0"/>
          </a:p>
          <a:p>
            <a:pPr lvl="0"/>
            <a:r>
              <a:rPr lang="en-AU" dirty="0"/>
              <a:t>Establish priorities – what needs to be done first? What is the most important task(s)?</a:t>
            </a:r>
            <a:endParaRPr lang="en-GB" dirty="0"/>
          </a:p>
          <a:p>
            <a:pPr lvl="0"/>
            <a:r>
              <a:rPr lang="en-AU" dirty="0"/>
              <a:t>Establish sequence – in what order should tasks be carried out?</a:t>
            </a:r>
            <a:endParaRPr lang="en-GB" dirty="0"/>
          </a:p>
          <a:p>
            <a:pPr lvl="0"/>
            <a:r>
              <a:rPr lang="en-AU" dirty="0"/>
              <a:t>Determine who is needed to complete the </a:t>
            </a:r>
            <a:r>
              <a:rPr lang="en-AU" dirty="0" smtClean="0"/>
              <a:t>task.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026" y="2708920"/>
            <a:ext cx="38100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1776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 and scheduling 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925144"/>
          </a:xfrm>
        </p:spPr>
        <p:txBody>
          <a:bodyPr>
            <a:normAutofit/>
          </a:bodyPr>
          <a:lstStyle/>
          <a:p>
            <a:pPr lvl="0"/>
            <a:r>
              <a:rPr lang="en-AU" dirty="0">
                <a:solidFill>
                  <a:prstClr val="black"/>
                </a:solidFill>
              </a:rPr>
              <a:t>Establish timeline – when must this task be completed? Are there deadlines for each stage of the task? When are these?</a:t>
            </a:r>
            <a:endParaRPr lang="en-GB" dirty="0">
              <a:solidFill>
                <a:prstClr val="black"/>
              </a:solidFill>
            </a:endParaRPr>
          </a:p>
          <a:p>
            <a:pPr lvl="0"/>
            <a:r>
              <a:rPr lang="en-AU" dirty="0">
                <a:solidFill>
                  <a:prstClr val="black"/>
                </a:solidFill>
              </a:rPr>
              <a:t>Consider resources requirements and limitations – what is needed to complete this task? E.g. personnel, man hours, venue, equipment, etc.</a:t>
            </a:r>
            <a:endParaRPr lang="en-GB" dirty="0">
              <a:solidFill>
                <a:prstClr val="black"/>
              </a:solidFill>
            </a:endParaRPr>
          </a:p>
          <a:p>
            <a:pPr lvl="0"/>
            <a:r>
              <a:rPr lang="en-AU" dirty="0">
                <a:solidFill>
                  <a:prstClr val="black"/>
                </a:solidFill>
              </a:rPr>
              <a:t>Consider potential problems or obstacles, e.g. pre-arranged holidays of team members, lack of access to buildings or equipment, public holidays, etc.</a:t>
            </a:r>
            <a:endParaRPr lang="en-GB" dirty="0">
              <a:solidFill>
                <a:prstClr val="black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9786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2D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Organise and agree effective ways of working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2.5 </a:t>
            </a:r>
            <a:r>
              <a:rPr lang="en-US" sz="2800" dirty="0"/>
              <a:t>Establish personal reward and stimulation as an integral part of the team's way of working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Rewards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Recognition of the team’s/individual’s achievements </a:t>
            </a:r>
          </a:p>
          <a:p>
            <a:r>
              <a:rPr lang="en-AU" dirty="0"/>
              <a:t>Praising efforts and successes </a:t>
            </a:r>
          </a:p>
          <a:p>
            <a:r>
              <a:rPr lang="en-AU" dirty="0"/>
              <a:t>Flexible hours </a:t>
            </a:r>
          </a:p>
          <a:p>
            <a:r>
              <a:rPr lang="en-AU" dirty="0"/>
              <a:t>Making work fun </a:t>
            </a:r>
          </a:p>
          <a:p>
            <a:r>
              <a:rPr lang="en-AU" dirty="0"/>
              <a:t>Rewarding effort as well as success</a:t>
            </a:r>
          </a:p>
          <a:p>
            <a:r>
              <a:rPr lang="en-AU" dirty="0"/>
              <a:t>Etc. </a:t>
            </a:r>
            <a:endParaRPr lang="en-GB" dirty="0"/>
          </a:p>
        </p:txBody>
      </p:sp>
      <p:pic>
        <p:nvPicPr>
          <p:cNvPr id="4" name="Picture 3" descr="C:\Users\Sophie2\Desktop\ArtWork\MCup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1" t="3159"/>
          <a:stretch/>
        </p:blipFill>
        <p:spPr bwMode="auto">
          <a:xfrm>
            <a:off x="6115313" y="2558707"/>
            <a:ext cx="3028687" cy="32626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2E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Support and guide colleagues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3.1 </a:t>
            </a:r>
            <a:r>
              <a:rPr lang="en-US" sz="2800" dirty="0"/>
              <a:t>Model behaviour that supports innovation</a:t>
            </a:r>
            <a:r>
              <a:rPr lang="en-AU" sz="2800" dirty="0">
                <a:latin typeface="+mj-lt"/>
              </a:rPr>
              <a:t> 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 behaviour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Model behaviour may include:</a:t>
            </a:r>
          </a:p>
          <a:p>
            <a:r>
              <a:rPr lang="en-GB" dirty="0"/>
              <a:t>Collaboration</a:t>
            </a:r>
          </a:p>
          <a:p>
            <a:r>
              <a:rPr lang="en-GB" dirty="0"/>
              <a:t>Being equitable</a:t>
            </a:r>
          </a:p>
          <a:p>
            <a:r>
              <a:rPr lang="en-GB" dirty="0"/>
              <a:t>Allowing fun</a:t>
            </a:r>
          </a:p>
          <a:p>
            <a:r>
              <a:rPr lang="en-GB" dirty="0"/>
              <a:t>Hard working</a:t>
            </a:r>
          </a:p>
          <a:p>
            <a:r>
              <a:rPr lang="en-GB" dirty="0"/>
              <a:t>Being reflective</a:t>
            </a:r>
          </a:p>
          <a:p>
            <a:r>
              <a:rPr lang="en-GB" dirty="0"/>
              <a:t>Being responsible</a:t>
            </a:r>
          </a:p>
          <a:p>
            <a:r>
              <a:rPr lang="en-GB" dirty="0"/>
              <a:t>Being sympathetic.</a:t>
            </a:r>
          </a:p>
          <a:p>
            <a:endParaRPr lang="en-GB" dirty="0"/>
          </a:p>
        </p:txBody>
      </p:sp>
      <p:pic>
        <p:nvPicPr>
          <p:cNvPr id="4" name="Picture 3" descr="C:\Users\Sophie2\Desktop\ArtWork\read_together_story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8797"/>
          <a:stretch/>
        </p:blipFill>
        <p:spPr bwMode="auto">
          <a:xfrm>
            <a:off x="5118583" y="2348880"/>
            <a:ext cx="3697744" cy="339877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Communication that encourages innovation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/>
              <a:t>Consider:</a:t>
            </a:r>
            <a:endParaRPr lang="en-GB" b="1" dirty="0"/>
          </a:p>
          <a:p>
            <a:pPr lvl="0"/>
            <a:r>
              <a:rPr lang="en-AU" dirty="0"/>
              <a:t>The communication strategies you have in place for team members – e.g. IM, email, face-to-face meetings</a:t>
            </a:r>
            <a:endParaRPr lang="en-GB" dirty="0"/>
          </a:p>
          <a:p>
            <a:pPr lvl="0"/>
            <a:r>
              <a:rPr lang="en-AU" dirty="0"/>
              <a:t>Your communication structure, e.g. scheduled meetings, scheduled performance reviews, chain of command, etc.</a:t>
            </a:r>
            <a:endParaRPr lang="en-GB" dirty="0"/>
          </a:p>
          <a:p>
            <a:pPr lvl="0"/>
            <a:r>
              <a:rPr lang="en-AU" dirty="0"/>
              <a:t>Feedback loops – how and when are team members given the opportunity to give and receive feedback?</a:t>
            </a:r>
            <a:endParaRPr lang="en-GB" dirty="0"/>
          </a:p>
          <a:p>
            <a:pPr lvl="0"/>
            <a:r>
              <a:rPr lang="en-AU" dirty="0"/>
              <a:t>Style of communication – does your team atmosphere support and encourage innovation?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735527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Innovation is supported when: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Team members are given the opportunity to share knowledge, contribute ideas and collaborate with others team members</a:t>
            </a:r>
            <a:endParaRPr lang="en-GB" dirty="0"/>
          </a:p>
          <a:p>
            <a:pPr lvl="0"/>
            <a:r>
              <a:rPr lang="en-AU" dirty="0"/>
              <a:t>Feedback is regularly given and received</a:t>
            </a:r>
            <a:endParaRPr lang="en-GB" dirty="0"/>
          </a:p>
          <a:p>
            <a:pPr lvl="0"/>
            <a:r>
              <a:rPr lang="en-AU" dirty="0"/>
              <a:t>Respect is given and shown.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005064"/>
            <a:ext cx="3444106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8703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3A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Support and guide colleagues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3.2 </a:t>
            </a:r>
            <a:r>
              <a:rPr lang="en-US" sz="2800" dirty="0"/>
              <a:t>Seek external stimuli and ideas to feed into team activities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of stimuli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There is a wealth of information outside of your organisation that can be used to inspire your team</a:t>
            </a:r>
          </a:p>
          <a:p>
            <a:r>
              <a:rPr lang="en-AU" dirty="0"/>
              <a:t>Find inspirational acts to talk about – look at more off-beat news, such as unusual businesses, young entrepreneurs or emerging economy trends. </a:t>
            </a:r>
            <a:endParaRPr lang="en-GB" dirty="0"/>
          </a:p>
        </p:txBody>
      </p:sp>
      <p:pic>
        <p:nvPicPr>
          <p:cNvPr id="4" name="Picture 3" descr="C:\Users\Sophie2\Desktop\ArtWork\stick_figures_team_puzzle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941" r="-27214" b="6675"/>
          <a:stretch/>
        </p:blipFill>
        <p:spPr bwMode="auto">
          <a:xfrm>
            <a:off x="1536948" y="3966020"/>
            <a:ext cx="6019800" cy="28919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of stimuli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Australia or overseas</a:t>
            </a:r>
          </a:p>
          <a:p>
            <a:r>
              <a:rPr lang="en-GB" dirty="0"/>
              <a:t>Colleagues outside of the team</a:t>
            </a:r>
          </a:p>
          <a:p>
            <a:r>
              <a:rPr lang="en-GB" dirty="0"/>
              <a:t>Family and friends</a:t>
            </a:r>
          </a:p>
          <a:p>
            <a:r>
              <a:rPr lang="en-GB" dirty="0"/>
              <a:t>Internet</a:t>
            </a:r>
          </a:p>
          <a:p>
            <a:r>
              <a:rPr lang="en-GB" dirty="0"/>
              <a:t>Journals</a:t>
            </a:r>
          </a:p>
          <a:p>
            <a:r>
              <a:rPr lang="en-GB" dirty="0"/>
              <a:t>Networks or technical experts</a:t>
            </a:r>
          </a:p>
          <a:p>
            <a:r>
              <a:rPr lang="en-GB" dirty="0"/>
              <a:t>Other organisations.</a:t>
            </a:r>
          </a:p>
        </p:txBody>
      </p:sp>
      <p:pic>
        <p:nvPicPr>
          <p:cNvPr id="4" name="Picture 3" descr="C:\Users\Sophie2\Desktop\ArtWork\computer_monitor_tech_code_800_wht_5829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7" t="-1" r="318" b="-2723"/>
          <a:stretch/>
        </p:blipFill>
        <p:spPr bwMode="auto">
          <a:xfrm>
            <a:off x="5442288" y="1916832"/>
            <a:ext cx="3710141" cy="278467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8645230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3B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Support and guide colleagues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3.3 </a:t>
            </a:r>
            <a:r>
              <a:rPr lang="en-US" sz="2800" dirty="0"/>
              <a:t>Proactively share information, knowledge and experiences with other team members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Share your knowledge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This circulation of information will increase both you and your team’s awareness and promote a creative and innovative environment.</a:t>
            </a:r>
          </a:p>
          <a:p>
            <a:endParaRPr lang="en-GB" dirty="0"/>
          </a:p>
        </p:txBody>
      </p:sp>
      <p:pic>
        <p:nvPicPr>
          <p:cNvPr id="4" name="Picture 3" descr="laptop_hand_shake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3187" y="3429000"/>
            <a:ext cx="3857625" cy="2895600"/>
          </a:xfrm>
          <a:prstGeom prst="rect">
            <a:avLst/>
          </a:prstGeom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3C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Support and guide colleagues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3.4 </a:t>
            </a:r>
            <a:r>
              <a:rPr lang="en-US" sz="2800" dirty="0"/>
              <a:t>Challenge and test ideas within the team in a positive and collaborative way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 and test ideas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Your team should challenge and test their ideas; this is part of the developmental phase of creating new work.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Users\Sophie2\Desktop\ArtWork\scientist_test_tube_800_wht_505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224" y="2852936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Support and guide colleagues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3.5 </a:t>
            </a:r>
            <a:r>
              <a:rPr lang="en-US" sz="2800" dirty="0"/>
              <a:t>Proactively discuss and explore ideas with other team members on an ongoing basis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Discuss and explore ideas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5554961" cy="5257800"/>
          </a:xfrm>
        </p:spPr>
        <p:txBody>
          <a:bodyPr>
            <a:normAutofit/>
          </a:bodyPr>
          <a:lstStyle/>
          <a:p>
            <a:r>
              <a:rPr lang="en-AU" dirty="0"/>
              <a:t>Regularly discuss and explore your work ideas within your team</a:t>
            </a:r>
          </a:p>
          <a:p>
            <a:r>
              <a:rPr lang="en-AU" dirty="0"/>
              <a:t>Team members will value the interaction and it will help break through on sticking points and difficult issues</a:t>
            </a:r>
          </a:p>
          <a:p>
            <a:r>
              <a:rPr lang="en-AU" dirty="0"/>
              <a:t>Frequent communications can be used to explore a variety of opportunities which could be catalogued into a central </a:t>
            </a:r>
            <a:br>
              <a:rPr lang="en-AU" dirty="0"/>
            </a:br>
            <a:r>
              <a:rPr lang="en-AU" dirty="0"/>
              <a:t>resource area.</a:t>
            </a:r>
            <a:endParaRPr lang="en-GB" dirty="0"/>
          </a:p>
        </p:txBody>
      </p:sp>
      <p:pic>
        <p:nvPicPr>
          <p:cNvPr id="4" name="Picture 3" descr="C:\Users\Sophie2\Desktop\ArtWork\Fotolia_22252264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16832"/>
            <a:ext cx="3096344" cy="309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W.I.S.H. team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779096" cy="4525963"/>
          </a:xfrm>
        </p:spPr>
        <p:txBody>
          <a:bodyPr/>
          <a:lstStyle/>
          <a:p>
            <a:pPr lvl="0"/>
            <a:r>
              <a:rPr lang="en-AU" b="1" dirty="0"/>
              <a:t>Well </a:t>
            </a:r>
            <a:r>
              <a:rPr lang="en-AU" dirty="0"/>
              <a:t>– looking at what your team does well</a:t>
            </a:r>
            <a:endParaRPr lang="en-GB" dirty="0"/>
          </a:p>
          <a:p>
            <a:pPr lvl="0"/>
            <a:r>
              <a:rPr lang="en-AU" b="1" dirty="0"/>
              <a:t>Improve</a:t>
            </a:r>
            <a:r>
              <a:rPr lang="en-AU" dirty="0"/>
              <a:t> – looking at the ways your team can improve</a:t>
            </a:r>
            <a:endParaRPr lang="en-GB" dirty="0"/>
          </a:p>
          <a:p>
            <a:pPr lvl="0"/>
            <a:r>
              <a:rPr lang="en-AU" b="1" dirty="0"/>
              <a:t>Strategy</a:t>
            </a:r>
            <a:r>
              <a:rPr lang="en-AU" dirty="0"/>
              <a:t> – developing the right </a:t>
            </a:r>
            <a:br>
              <a:rPr lang="en-AU" dirty="0"/>
            </a:br>
            <a:r>
              <a:rPr lang="en-AU" dirty="0"/>
              <a:t>strategy to further your teamwork</a:t>
            </a:r>
            <a:endParaRPr lang="en-GB" dirty="0"/>
          </a:p>
          <a:p>
            <a:pPr lvl="0"/>
            <a:r>
              <a:rPr lang="en-AU" b="1" dirty="0"/>
              <a:t>How</a:t>
            </a:r>
            <a:r>
              <a:rPr lang="en-AU" dirty="0"/>
              <a:t> – finally, how you are going </a:t>
            </a:r>
            <a:br>
              <a:rPr lang="en-AU" dirty="0"/>
            </a:br>
            <a:r>
              <a:rPr lang="en-AU" dirty="0"/>
              <a:t>to implement your strategy with </a:t>
            </a:r>
            <a:br>
              <a:rPr lang="en-AU" dirty="0"/>
            </a:br>
            <a:r>
              <a:rPr lang="en-AU" dirty="0"/>
              <a:t>your team.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2\Desktop\ArtWork\Fotolia_23643125_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73"/>
          <a:stretch/>
        </p:blipFill>
        <p:spPr bwMode="auto">
          <a:xfrm>
            <a:off x="5931027" y="2852936"/>
            <a:ext cx="3212973" cy="26642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0192796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Encouraging the team to innovate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003232" cy="4137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Provide:</a:t>
            </a:r>
          </a:p>
          <a:p>
            <a:pPr lvl="0"/>
            <a:r>
              <a:rPr lang="en-AU" dirty="0"/>
              <a:t>A compelling vision </a:t>
            </a:r>
            <a:endParaRPr lang="en-AU" dirty="0" smtClean="0"/>
          </a:p>
          <a:p>
            <a:pPr lvl="0"/>
            <a:r>
              <a:rPr lang="en-AU" dirty="0" smtClean="0"/>
              <a:t>Goal </a:t>
            </a:r>
            <a:r>
              <a:rPr lang="en-AU" dirty="0"/>
              <a:t>interdependence </a:t>
            </a:r>
            <a:endParaRPr lang="en-AU" dirty="0" smtClean="0"/>
          </a:p>
          <a:p>
            <a:pPr lvl="0"/>
            <a:r>
              <a:rPr lang="en-AU" dirty="0" smtClean="0"/>
              <a:t>Support </a:t>
            </a:r>
            <a:r>
              <a:rPr lang="en-AU" dirty="0"/>
              <a:t>of innovation </a:t>
            </a:r>
            <a:endParaRPr lang="en-AU" dirty="0" smtClean="0"/>
          </a:p>
          <a:p>
            <a:pPr lvl="0"/>
            <a:r>
              <a:rPr lang="en-AU" dirty="0" smtClean="0"/>
              <a:t>A </a:t>
            </a:r>
            <a:r>
              <a:rPr lang="en-AU" dirty="0"/>
              <a:t>cohesive team </a:t>
            </a:r>
            <a:endParaRPr lang="en-AU" dirty="0" smtClean="0"/>
          </a:p>
          <a:p>
            <a:pPr lvl="0"/>
            <a:r>
              <a:rPr lang="en-AU" dirty="0" smtClean="0"/>
              <a:t>Strong </a:t>
            </a:r>
            <a:r>
              <a:rPr lang="en-AU" dirty="0"/>
              <a:t>internal and external </a:t>
            </a:r>
            <a:r>
              <a:rPr lang="en-AU" dirty="0" smtClean="0"/>
              <a:t>communication.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276872"/>
            <a:ext cx="381000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0065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3D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Reflect on how the team is working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4.1 </a:t>
            </a:r>
            <a:r>
              <a:rPr lang="en-US" sz="2800" dirty="0"/>
              <a:t>Debrief and reflect on activities and on opportunities for improvement and innovation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Debrief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Debriefing may include:</a:t>
            </a:r>
            <a:endParaRPr lang="en-GB" b="1" dirty="0"/>
          </a:p>
          <a:p>
            <a:pPr lvl="0"/>
            <a:r>
              <a:rPr lang="en-AU" dirty="0"/>
              <a:t>Explaining the activities</a:t>
            </a:r>
            <a:endParaRPr lang="en-GB" dirty="0"/>
          </a:p>
          <a:p>
            <a:pPr lvl="0"/>
            <a:r>
              <a:rPr lang="en-AU" dirty="0"/>
              <a:t>How the activities were performed</a:t>
            </a:r>
            <a:endParaRPr lang="en-GB" dirty="0"/>
          </a:p>
          <a:p>
            <a:pPr lvl="0"/>
            <a:r>
              <a:rPr lang="en-AU" dirty="0"/>
              <a:t>The outcome</a:t>
            </a:r>
            <a:endParaRPr lang="en-GB" dirty="0"/>
          </a:p>
          <a:p>
            <a:pPr lvl="0"/>
            <a:r>
              <a:rPr lang="en-AU" dirty="0"/>
              <a:t>The results of this.</a:t>
            </a:r>
            <a:endParaRPr lang="en-GB" dirty="0"/>
          </a:p>
        </p:txBody>
      </p:sp>
      <p:pic>
        <p:nvPicPr>
          <p:cNvPr id="4" name="Picture 3" descr="C:\Users\Sophie2\Desktop\ArtWork\stick_figure_drawing_checklist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58" b="7087"/>
          <a:stretch/>
        </p:blipFill>
        <p:spPr bwMode="auto">
          <a:xfrm>
            <a:off x="6300192" y="1988840"/>
            <a:ext cx="2592288" cy="38476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reflective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Which activities were carried out and how they were carried out -  by whom, under which conditions, in which timeframes, etc.?</a:t>
            </a:r>
          </a:p>
          <a:p>
            <a:pPr lvl="0"/>
            <a:r>
              <a:rPr lang="en-GB" dirty="0"/>
              <a:t>What went well?</a:t>
            </a:r>
          </a:p>
          <a:p>
            <a:pPr lvl="0"/>
            <a:r>
              <a:rPr lang="en-GB" dirty="0"/>
              <a:t>What went wrong?</a:t>
            </a:r>
          </a:p>
          <a:p>
            <a:pPr lvl="0"/>
            <a:r>
              <a:rPr lang="en-GB" dirty="0"/>
              <a:t>Why did things go well?</a:t>
            </a:r>
          </a:p>
          <a:p>
            <a:pPr lvl="0"/>
            <a:r>
              <a:rPr lang="en-GB" dirty="0"/>
              <a:t>Why did things go wrong?</a:t>
            </a:r>
          </a:p>
          <a:p>
            <a:pPr lvl="0"/>
            <a:r>
              <a:rPr lang="en-GB" dirty="0"/>
              <a:t>What could have been done differently to achieve better outcomes?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636912"/>
            <a:ext cx="2485132" cy="248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366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4A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Reflect on how the team is working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4.2 </a:t>
            </a:r>
            <a:r>
              <a:rPr lang="en-US" sz="2800" dirty="0"/>
              <a:t>Gather and use feedback from within and outside the team to generate discussion and debate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This is an opportunity to pause, take stock and evaluate your findings. This is the time that you can learn how your work has impacted on your intended goals. </a:t>
            </a:r>
            <a:endParaRPr lang="en-GB" dirty="0"/>
          </a:p>
        </p:txBody>
      </p:sp>
      <p:pic>
        <p:nvPicPr>
          <p:cNvPr id="2050" name="Picture 2" descr="C:\Users\Sophie2\Desktop\ArtWork\listen_talk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02"/>
          <a:stretch/>
        </p:blipFill>
        <p:spPr bwMode="auto">
          <a:xfrm>
            <a:off x="2987824" y="3254122"/>
            <a:ext cx="3118438" cy="360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Debate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/>
              <a:t>A debate is, by definition, a formal discussion on a particular subject with expected audience participation. It is a chance for open discussions and to look at the </a:t>
            </a:r>
            <a:br>
              <a:rPr lang="en-AU" dirty="0"/>
            </a:br>
            <a:r>
              <a:rPr lang="en-AU" dirty="0"/>
              <a:t>pros and cons.</a:t>
            </a:r>
            <a:endParaRPr lang="en-GB" dirty="0"/>
          </a:p>
        </p:txBody>
      </p:sp>
      <p:pic>
        <p:nvPicPr>
          <p:cNvPr id="4" name="Picture 3" descr="C:\Users\Sophie2\Desktop\ArtWork\stick_figure_debate_pc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760" y="3429000"/>
            <a:ext cx="3412480" cy="34124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930098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Methods of gathering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These may include:</a:t>
            </a:r>
            <a:endParaRPr lang="en-GB" b="1" dirty="0"/>
          </a:p>
          <a:p>
            <a:pPr lvl="0"/>
            <a:r>
              <a:rPr lang="en-AU" dirty="0"/>
              <a:t>One-on-one interviews</a:t>
            </a:r>
            <a:endParaRPr lang="en-GB" dirty="0"/>
          </a:p>
          <a:p>
            <a:pPr lvl="0"/>
            <a:r>
              <a:rPr lang="en-AU" dirty="0"/>
              <a:t>A team meeting or feedback session</a:t>
            </a:r>
            <a:endParaRPr lang="en-GB" dirty="0"/>
          </a:p>
          <a:p>
            <a:pPr lvl="0"/>
            <a:r>
              <a:rPr lang="en-AU" dirty="0"/>
              <a:t>Written questionnaires</a:t>
            </a:r>
            <a:endParaRPr lang="en-GB" dirty="0"/>
          </a:p>
          <a:p>
            <a:pPr lvl="0"/>
            <a:r>
              <a:rPr lang="en-AU" dirty="0"/>
              <a:t>Self-assessments.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140968"/>
            <a:ext cx="3377952" cy="337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53588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Leading a feedback session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Provide structure for the discussion, and address any deviation to bring the discussion back to the topic at hand</a:t>
            </a:r>
          </a:p>
          <a:p>
            <a:pPr lvl="0"/>
            <a:r>
              <a:rPr lang="en-GB" dirty="0"/>
              <a:t>Mediate any conflicts that may arise amongst team members</a:t>
            </a:r>
          </a:p>
          <a:p>
            <a:pPr lvl="0"/>
            <a:r>
              <a:rPr lang="en-GB" dirty="0"/>
              <a:t>Encourage participation in the discussion from all team members</a:t>
            </a:r>
          </a:p>
          <a:p>
            <a:pPr lvl="0"/>
            <a:r>
              <a:rPr lang="en-GB" dirty="0"/>
              <a:t>Provide opportunities for team members to speak up and contribute thoughts</a:t>
            </a:r>
          </a:p>
          <a:p>
            <a:pPr lvl="0"/>
            <a:r>
              <a:rPr lang="en-GB" dirty="0"/>
              <a:t>Make a record of what is </a:t>
            </a:r>
            <a:r>
              <a:rPr lang="en-GB" dirty="0" smtClean="0"/>
              <a:t>said.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838048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4B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Reflect on how the team is working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4.3 </a:t>
            </a:r>
            <a:r>
              <a:rPr lang="en-US" sz="2800" dirty="0"/>
              <a:t>Discuss the challenges of being innovative in a constructive and open way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benefits of innovation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Having more efficient and effective work processes</a:t>
            </a:r>
          </a:p>
          <a:p>
            <a:pPr lvl="0"/>
            <a:r>
              <a:rPr lang="en-GB" dirty="0"/>
              <a:t>Saving time and money</a:t>
            </a:r>
          </a:p>
          <a:p>
            <a:pPr lvl="0"/>
            <a:r>
              <a:rPr lang="en-GB" dirty="0"/>
              <a:t>Innovation can be a profit centre- it can help drive sales and results</a:t>
            </a:r>
          </a:p>
          <a:p>
            <a:pPr lvl="0"/>
            <a:r>
              <a:rPr lang="en-GB" dirty="0"/>
              <a:t>Business agility</a:t>
            </a:r>
          </a:p>
          <a:p>
            <a:pPr lvl="0"/>
            <a:r>
              <a:rPr lang="en-GB" dirty="0"/>
              <a:t>Increased customer satisfaction</a:t>
            </a:r>
          </a:p>
          <a:p>
            <a:pPr lvl="0"/>
            <a:r>
              <a:rPr lang="en-GB" dirty="0"/>
              <a:t>Compliance with legislation and possible tax benefits</a:t>
            </a:r>
          </a:p>
          <a:p>
            <a:pPr lvl="0"/>
            <a:r>
              <a:rPr lang="en-GB" dirty="0"/>
              <a:t>Encourages and supports diversity</a:t>
            </a:r>
          </a:p>
          <a:p>
            <a:pPr lvl="0"/>
            <a:r>
              <a:rPr lang="en-GB" dirty="0"/>
              <a:t>May lead to competitive advantage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169367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The Oslo Manual for Measuring Innovation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 lnSpcReduction="10000"/>
          </a:bodyPr>
          <a:lstStyle/>
          <a:p>
            <a:pPr lvl="0"/>
            <a:r>
              <a:rPr lang="en-AU" b="1" dirty="0"/>
              <a:t>Product innovation</a:t>
            </a:r>
            <a:r>
              <a:rPr lang="en-AU" dirty="0"/>
              <a:t>: A good or service that is new or significantly improved. </a:t>
            </a:r>
            <a:endParaRPr lang="en-AU" dirty="0" smtClean="0"/>
          </a:p>
          <a:p>
            <a:pPr lvl="0"/>
            <a:r>
              <a:rPr lang="en-AU" b="1" dirty="0" smtClean="0"/>
              <a:t>Process </a:t>
            </a:r>
            <a:r>
              <a:rPr lang="en-AU" b="1" dirty="0"/>
              <a:t>innovation</a:t>
            </a:r>
            <a:r>
              <a:rPr lang="en-AU" dirty="0"/>
              <a:t>: A new or significantly improved production or delivery method. </a:t>
            </a:r>
            <a:endParaRPr lang="en-AU" dirty="0" smtClean="0"/>
          </a:p>
          <a:p>
            <a:pPr lvl="0"/>
            <a:r>
              <a:rPr lang="en-AU" b="1" dirty="0" smtClean="0"/>
              <a:t>Marketing </a:t>
            </a:r>
            <a:r>
              <a:rPr lang="en-AU" b="1" dirty="0"/>
              <a:t>innovation</a:t>
            </a:r>
            <a:r>
              <a:rPr lang="en-AU" dirty="0"/>
              <a:t>: A new marketing method involving significant changes in product design or packaging, product placement, product promotion or pricing</a:t>
            </a:r>
            <a:endParaRPr lang="en-GB" dirty="0"/>
          </a:p>
          <a:p>
            <a:pPr lvl="0"/>
            <a:r>
              <a:rPr lang="en-AU" b="1" dirty="0"/>
              <a:t>Organisational innovation</a:t>
            </a:r>
            <a:r>
              <a:rPr lang="en-AU" dirty="0"/>
              <a:t>: A new organisational method in business practices, workplace organisation or external relations.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0271611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of being innovative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554960" cy="4525963"/>
          </a:xfrm>
        </p:spPr>
        <p:txBody>
          <a:bodyPr/>
          <a:lstStyle/>
          <a:p>
            <a:r>
              <a:rPr lang="en-AU" dirty="0"/>
              <a:t>Budgets</a:t>
            </a:r>
            <a:endParaRPr lang="en-GB" dirty="0"/>
          </a:p>
          <a:p>
            <a:r>
              <a:rPr lang="en-AU" dirty="0"/>
              <a:t>Competing priorities</a:t>
            </a:r>
            <a:endParaRPr lang="en-GB" dirty="0"/>
          </a:p>
          <a:p>
            <a:r>
              <a:rPr lang="en-AU" dirty="0"/>
              <a:t>Organisational culture</a:t>
            </a:r>
            <a:endParaRPr lang="en-GB" dirty="0"/>
          </a:p>
          <a:p>
            <a:r>
              <a:rPr lang="en-AU" dirty="0"/>
              <a:t>Problems with breaking old patterns of behaviour or thinking</a:t>
            </a:r>
            <a:endParaRPr lang="en-GB" dirty="0"/>
          </a:p>
          <a:p>
            <a:r>
              <a:rPr lang="en-AU" dirty="0"/>
              <a:t>Time pressures.</a:t>
            </a:r>
            <a:endParaRPr lang="en-GB" dirty="0"/>
          </a:p>
        </p:txBody>
      </p:sp>
      <p:pic>
        <p:nvPicPr>
          <p:cNvPr id="4" name="Picture 3" descr="C:\Users\Sophie2\Desktop\ArtWork\proff_Einstein_smart_stick_idea_pc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91" b="12644"/>
          <a:stretch/>
        </p:blipFill>
        <p:spPr bwMode="auto">
          <a:xfrm>
            <a:off x="5796136" y="2636912"/>
            <a:ext cx="2377996" cy="38164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Broader environmental factors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Industry maturity</a:t>
            </a:r>
          </a:p>
          <a:p>
            <a:r>
              <a:rPr lang="en-GB" dirty="0" smtClean="0"/>
              <a:t>Customer needs and expectations</a:t>
            </a:r>
          </a:p>
          <a:p>
            <a:r>
              <a:rPr lang="en-GB" dirty="0" smtClean="0"/>
              <a:t>Demand</a:t>
            </a:r>
          </a:p>
          <a:p>
            <a:r>
              <a:rPr lang="en-GB" dirty="0" smtClean="0"/>
              <a:t>Technological opportunity</a:t>
            </a:r>
          </a:p>
          <a:p>
            <a:r>
              <a:rPr lang="en-GB" dirty="0" smtClean="0"/>
              <a:t>Intensity of competition</a:t>
            </a:r>
          </a:p>
          <a:p>
            <a:r>
              <a:rPr lang="en-GB" dirty="0" smtClean="0"/>
              <a:t>Company size.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204864"/>
            <a:ext cx="3109074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78532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Problem-solving processes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pPr lvl="0"/>
            <a:r>
              <a:rPr lang="en-AU" dirty="0"/>
              <a:t>Clarify and identify the problem</a:t>
            </a:r>
            <a:endParaRPr lang="en-GB" dirty="0"/>
          </a:p>
          <a:p>
            <a:pPr lvl="0"/>
            <a:r>
              <a:rPr lang="en-AU" dirty="0"/>
              <a:t>Research the problem</a:t>
            </a:r>
            <a:endParaRPr lang="en-GB" dirty="0"/>
          </a:p>
          <a:p>
            <a:pPr lvl="0"/>
            <a:r>
              <a:rPr lang="en-AU" dirty="0"/>
              <a:t>Formulate creative challenges</a:t>
            </a:r>
            <a:endParaRPr lang="en-GB" dirty="0"/>
          </a:p>
          <a:p>
            <a:pPr lvl="0"/>
            <a:r>
              <a:rPr lang="en-AU" dirty="0"/>
              <a:t>Generate ideas</a:t>
            </a:r>
            <a:endParaRPr lang="en-GB" dirty="0"/>
          </a:p>
          <a:p>
            <a:pPr lvl="0"/>
            <a:r>
              <a:rPr lang="en-AU" dirty="0"/>
              <a:t>Combine and evaluate the ideas</a:t>
            </a:r>
            <a:endParaRPr lang="en-GB" dirty="0"/>
          </a:p>
          <a:p>
            <a:pPr lvl="0"/>
            <a:r>
              <a:rPr lang="en-AU" dirty="0"/>
              <a:t>Draw up an action plan</a:t>
            </a:r>
            <a:endParaRPr lang="en-GB" dirty="0"/>
          </a:p>
          <a:p>
            <a:pPr lvl="0"/>
            <a:r>
              <a:rPr lang="en-AU" dirty="0"/>
              <a:t>Do it! (implement the ideas).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772816"/>
            <a:ext cx="2886075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62176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4C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Reflect on how the team is working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4.4 </a:t>
            </a:r>
            <a:r>
              <a:rPr lang="en-US" sz="2800" dirty="0"/>
              <a:t>Take ideas for improvement, build them into future activities and communicate key issues to relevant colleagues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Ideas for improvement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Take forwards the ideas that have worked well and look at the potential ways your team can improve these. </a:t>
            </a:r>
            <a:endParaRPr lang="en-GB" dirty="0"/>
          </a:p>
        </p:txBody>
      </p:sp>
      <p:pic>
        <p:nvPicPr>
          <p:cNvPr id="3075" name="Picture 3" descr="C:\Users\Sophie2\Desktop\ArtWork\Mballo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09816"/>
            <a:ext cx="4092501" cy="409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Communicate key issues to relevant colleagues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Invite discussions with colleagues and communicate the important issues that have arisen. </a:t>
            </a:r>
            <a:endParaRPr lang="en-GB" dirty="0"/>
          </a:p>
        </p:txBody>
      </p:sp>
      <p:pic>
        <p:nvPicPr>
          <p:cNvPr id="4099" name="Picture 3" descr="C:\Users\Sophie2\Desktop\ArtWork\MLectur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852936"/>
            <a:ext cx="3744416" cy="3744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422830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Identifying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Identifying issues may be achieved by:</a:t>
            </a:r>
            <a:endParaRPr lang="en-GB" b="1" dirty="0"/>
          </a:p>
          <a:p>
            <a:pPr lvl="0"/>
            <a:r>
              <a:rPr lang="en-GB" dirty="0"/>
              <a:t>Engaging in reflective practice</a:t>
            </a:r>
          </a:p>
          <a:p>
            <a:pPr lvl="0"/>
            <a:r>
              <a:rPr lang="en-GB" dirty="0"/>
              <a:t>Gathering feedback from the team</a:t>
            </a:r>
          </a:p>
          <a:p>
            <a:pPr lvl="0"/>
            <a:r>
              <a:rPr lang="en-GB" dirty="0"/>
              <a:t>Analysing work outcomes – were targets met? If not, why not?</a:t>
            </a:r>
          </a:p>
          <a:p>
            <a:pPr lvl="0"/>
            <a:r>
              <a:rPr lang="en-GB" dirty="0"/>
              <a:t>Observing the work practice of the team</a:t>
            </a:r>
          </a:p>
          <a:p>
            <a:pPr lvl="0"/>
            <a:r>
              <a:rPr lang="en-GB" dirty="0"/>
              <a:t>Hearing feedback from the manager(s).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856457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Communicating improvement strategy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4330824" cy="4281339"/>
          </a:xfrm>
        </p:spPr>
        <p:txBody>
          <a:bodyPr/>
          <a:lstStyle/>
          <a:p>
            <a:pPr marL="0" indent="0">
              <a:buNone/>
            </a:pPr>
            <a:r>
              <a:rPr lang="en-AU" b="1" dirty="0"/>
              <a:t>For example:</a:t>
            </a:r>
            <a:endParaRPr lang="en-GB" b="1" dirty="0"/>
          </a:p>
          <a:p>
            <a:pPr lvl="0"/>
            <a:r>
              <a:rPr lang="en-GB" dirty="0"/>
              <a:t>Email</a:t>
            </a:r>
          </a:p>
          <a:p>
            <a:pPr lvl="0"/>
            <a:r>
              <a:rPr lang="en-GB" dirty="0"/>
              <a:t>Face-to-face</a:t>
            </a:r>
          </a:p>
          <a:p>
            <a:pPr lvl="0"/>
            <a:r>
              <a:rPr lang="en-GB" dirty="0"/>
              <a:t>Group meetings</a:t>
            </a:r>
          </a:p>
          <a:p>
            <a:pPr lvl="0"/>
            <a:r>
              <a:rPr lang="en-GB" dirty="0"/>
              <a:t>Written report</a:t>
            </a:r>
          </a:p>
          <a:p>
            <a:pPr lvl="0"/>
            <a:r>
              <a:rPr lang="en-GB" dirty="0"/>
              <a:t>Circulating a new schedule or plan</a:t>
            </a:r>
          </a:p>
          <a:p>
            <a:pPr lvl="0"/>
            <a:r>
              <a:rPr lang="en-GB" dirty="0"/>
              <a:t>Workshop.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276872"/>
            <a:ext cx="3615852" cy="329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73299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Reflect on how the team is working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4.5 </a:t>
            </a:r>
            <a:r>
              <a:rPr lang="en-US" sz="2800" dirty="0"/>
              <a:t>Identify, promote and celebrate successes and examples of successful innovation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Celebrate 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/>
              <a:t>You should recap the successes with your team and identify the key points that were achieved. Highlight examples and include all your team in particular efforts made.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2\Desktop\ArtWork\strategy_success_block_crossword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600256"/>
            <a:ext cx="4184970" cy="31380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Reward and recognition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Consistently acknowledge those who contribute ideas, knowledge, and time</a:t>
            </a:r>
            <a:endParaRPr lang="en-GB" dirty="0"/>
          </a:p>
          <a:p>
            <a:pPr lvl="0"/>
            <a:r>
              <a:rPr lang="en-AU" dirty="0"/>
              <a:t>Provide special recognition to volunteers, change agents, and model innovators</a:t>
            </a:r>
            <a:endParaRPr lang="en-GB" dirty="0"/>
          </a:p>
          <a:p>
            <a:pPr lvl="0"/>
            <a:r>
              <a:rPr lang="en-AU" dirty="0"/>
              <a:t>Keep names associated with contributions. </a:t>
            </a:r>
            <a:endParaRPr lang="en-GB" dirty="0"/>
          </a:p>
          <a:p>
            <a:pPr lvl="0"/>
            <a:r>
              <a:rPr lang="en-AU" dirty="0"/>
              <a:t>Disseminate success stories concerning invention of a successful new product or </a:t>
            </a:r>
            <a:r>
              <a:rPr lang="en-AU" dirty="0" smtClean="0"/>
              <a:t>approach.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3000587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Reward and recognition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rmAutofit/>
          </a:bodyPr>
          <a:lstStyle/>
          <a:p>
            <a:pPr lvl="0"/>
            <a:r>
              <a:rPr lang="en-AU" dirty="0"/>
              <a:t>Make innovation self-rewarding. Being perceived as an expert by peers and management matters</a:t>
            </a:r>
            <a:endParaRPr lang="en-GB" dirty="0"/>
          </a:p>
          <a:p>
            <a:pPr lvl="0"/>
            <a:r>
              <a:rPr lang="en-AU" dirty="0"/>
              <a:t>Link innovation to the core cultural values of the organization. Explain the justification behind rewards and how meeting goals will affect overall and individual outcomes. </a:t>
            </a:r>
            <a:endParaRPr lang="en-GB" dirty="0"/>
          </a:p>
          <a:p>
            <a:pPr lvl="0"/>
            <a:r>
              <a:rPr lang="en-AU" dirty="0"/>
              <a:t>Compile a committee of human resources, knowledge management, research and development, and representatives from business units to develop guidelines and suggestions to encourage innovation</a:t>
            </a:r>
            <a:r>
              <a:rPr lang="en-AU" dirty="0" smtClean="0"/>
              <a:t>.</a:t>
            </a:r>
          </a:p>
          <a:p>
            <a:pPr lvl="0"/>
            <a:endParaRPr lang="en-AU" sz="600" dirty="0"/>
          </a:p>
          <a:p>
            <a:pPr marL="0" lvl="0" indent="0" algn="r">
              <a:buNone/>
            </a:pPr>
            <a:r>
              <a:rPr lang="en-GB" sz="2000" dirty="0" smtClean="0"/>
              <a:t>Modified </a:t>
            </a:r>
            <a:r>
              <a:rPr lang="en-GB" sz="2000" dirty="0"/>
              <a:t>from source: ‘Rewarding Innovation’, Paige Leavitt, APQC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53066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/>
              <a:t>Activity 4D</a:t>
            </a:r>
            <a:r>
              <a:rPr lang="en-AU" sz="4900" dirty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assessment</a:t>
            </a:r>
          </a:p>
          <a:p>
            <a:r>
              <a:rPr lang="en-US" dirty="0"/>
              <a:t>Knowledge assessment</a:t>
            </a:r>
          </a:p>
          <a:p>
            <a:r>
              <a:rPr lang="en-US" dirty="0"/>
              <a:t>Performance assessment.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87707373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/>
              <a:t>Summary and Feedback</a:t>
            </a:r>
            <a:endParaRPr lang="en-CA" dirty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1389</TotalTime>
  <Words>2692</Words>
  <Application>Microsoft Office PowerPoint</Application>
  <PresentationFormat>On-screen Show (4:3)</PresentationFormat>
  <Paragraphs>400</Paragraphs>
  <Slides>97</Slides>
  <Notes>38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97</vt:i4>
      </vt:variant>
    </vt:vector>
  </HeadingPairs>
  <TitlesOfParts>
    <vt:vector size="98" baseType="lpstr">
      <vt:lpstr>Office Theme</vt:lpstr>
      <vt:lpstr>PowerPoint Presentation</vt:lpstr>
      <vt:lpstr>Create opportunities to maximise innovation within the team</vt:lpstr>
      <vt:lpstr>Evaluate</vt:lpstr>
      <vt:lpstr>Reflect</vt:lpstr>
      <vt:lpstr>Setting goals</vt:lpstr>
      <vt:lpstr> Activity 1A </vt:lpstr>
      <vt:lpstr>Create opportunities to maximise innovation within the team</vt:lpstr>
      <vt:lpstr>Team members’ skills</vt:lpstr>
      <vt:lpstr>Information on your team members</vt:lpstr>
      <vt:lpstr>Motivation</vt:lpstr>
      <vt:lpstr> Activity 1B  </vt:lpstr>
      <vt:lpstr>Create opportunities to maximise innovation within the team</vt:lpstr>
      <vt:lpstr>Interaction with other personnel</vt:lpstr>
      <vt:lpstr>Make suggestions to your team</vt:lpstr>
      <vt:lpstr>Establish the makeup of the team</vt:lpstr>
      <vt:lpstr>Cross-fertilising ideas</vt:lpstr>
      <vt:lpstr> Activity 1C  </vt:lpstr>
      <vt:lpstr>Create opportunities to maximise innovation within the team</vt:lpstr>
      <vt:lpstr>Acknowledge the input of others</vt:lpstr>
      <vt:lpstr>Different ways that people may contribute</vt:lpstr>
      <vt:lpstr>Effective communication between your team members</vt:lpstr>
      <vt:lpstr>Positive group dynamics</vt:lpstr>
      <vt:lpstr>Negative group dynamics</vt:lpstr>
      <vt:lpstr>Diversity</vt:lpstr>
      <vt:lpstr> Activity 1D  </vt:lpstr>
      <vt:lpstr>Organise and agree effective ways of working</vt:lpstr>
      <vt:lpstr>How your team will operate</vt:lpstr>
      <vt:lpstr>Establish rules</vt:lpstr>
      <vt:lpstr>Team culture</vt:lpstr>
      <vt:lpstr>Process for establishing ground rules</vt:lpstr>
      <vt:lpstr>Process for establishing ground rules</vt:lpstr>
      <vt:lpstr> Activity 2A  </vt:lpstr>
      <vt:lpstr>Organise and agree effective ways of working</vt:lpstr>
      <vt:lpstr>Agree responsibilities</vt:lpstr>
      <vt:lpstr>Team-based innovation</vt:lpstr>
      <vt:lpstr> Activity 2B  </vt:lpstr>
      <vt:lpstr>Organise and agree effective ways of working</vt:lpstr>
      <vt:lpstr>Agree and share tasks</vt:lpstr>
      <vt:lpstr>Team development model  (Dr Bruce W. Tuckman)</vt:lpstr>
      <vt:lpstr> Activity 2C  </vt:lpstr>
      <vt:lpstr>Organise and agree effective ways of working</vt:lpstr>
      <vt:lpstr>Business activities</vt:lpstr>
      <vt:lpstr>Challenge and collaboration</vt:lpstr>
      <vt:lpstr>Planning and scheduling activities</vt:lpstr>
      <vt:lpstr>Planning and scheduling activities</vt:lpstr>
      <vt:lpstr> Activity 2D  </vt:lpstr>
      <vt:lpstr>Organise and agree effective ways of working</vt:lpstr>
      <vt:lpstr>Rewards may include:</vt:lpstr>
      <vt:lpstr> Activity 2E  </vt:lpstr>
      <vt:lpstr>Support and guide colleagues</vt:lpstr>
      <vt:lpstr>Model behaviour</vt:lpstr>
      <vt:lpstr>Communication that encourages innovation</vt:lpstr>
      <vt:lpstr>Innovation is supported when:</vt:lpstr>
      <vt:lpstr> Activity 3A  </vt:lpstr>
      <vt:lpstr>Support and guide colleagues</vt:lpstr>
      <vt:lpstr>Sources of stimuli</vt:lpstr>
      <vt:lpstr>Sources of stimuli may include:</vt:lpstr>
      <vt:lpstr> Activity 3B  </vt:lpstr>
      <vt:lpstr>Support and guide colleagues</vt:lpstr>
      <vt:lpstr>Share your knowledge</vt:lpstr>
      <vt:lpstr> Activity 3C  </vt:lpstr>
      <vt:lpstr>Support and guide colleagues</vt:lpstr>
      <vt:lpstr>Challenge and test ideas</vt:lpstr>
      <vt:lpstr>Support and guide colleagues</vt:lpstr>
      <vt:lpstr>Discuss and explore ideas</vt:lpstr>
      <vt:lpstr>W.I.S.H. team review</vt:lpstr>
      <vt:lpstr>Encouraging the team to innovate</vt:lpstr>
      <vt:lpstr> Activity 3D  </vt:lpstr>
      <vt:lpstr>Reflect on how the team is working</vt:lpstr>
      <vt:lpstr>Debrief</vt:lpstr>
      <vt:lpstr>The reflective process</vt:lpstr>
      <vt:lpstr> Activity 4A  </vt:lpstr>
      <vt:lpstr>Reflect on how the team is working</vt:lpstr>
      <vt:lpstr>Feedback</vt:lpstr>
      <vt:lpstr>Debate</vt:lpstr>
      <vt:lpstr>Methods of gathering feedback</vt:lpstr>
      <vt:lpstr>Leading a feedback session</vt:lpstr>
      <vt:lpstr> Activity 4B  </vt:lpstr>
      <vt:lpstr>Reflect on how the team is working</vt:lpstr>
      <vt:lpstr>The benefits of innovation</vt:lpstr>
      <vt:lpstr>The Oslo Manual for Measuring Innovation</vt:lpstr>
      <vt:lpstr>Challenges of being innovative</vt:lpstr>
      <vt:lpstr>Broader environmental factors</vt:lpstr>
      <vt:lpstr>Problem-solving processes</vt:lpstr>
      <vt:lpstr> Activity 4C  </vt:lpstr>
      <vt:lpstr>Reflect on how the team is working</vt:lpstr>
      <vt:lpstr>Ideas for improvement</vt:lpstr>
      <vt:lpstr>Communicate key issues to relevant colleagues</vt:lpstr>
      <vt:lpstr>Identifying issues</vt:lpstr>
      <vt:lpstr>Communicating improvement strategy</vt:lpstr>
      <vt:lpstr>Reflect on how the team is working</vt:lpstr>
      <vt:lpstr>Celebrate results</vt:lpstr>
      <vt:lpstr>Reward and recognition</vt:lpstr>
      <vt:lpstr>Reward and recognition</vt:lpstr>
      <vt:lpstr> Activity 4D  </vt:lpstr>
      <vt:lpstr>Summative Assessments</vt:lpstr>
      <vt:lpstr>Summary and Feedback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Hilary</dc:creator>
  <cp:lastModifiedBy>Emily Wilson</cp:lastModifiedBy>
  <cp:revision>302</cp:revision>
  <dcterms:created xsi:type="dcterms:W3CDTF">2011-08-26T06:48:04Z</dcterms:created>
  <dcterms:modified xsi:type="dcterms:W3CDTF">2017-03-09T17:09:27Z</dcterms:modified>
</cp:coreProperties>
</file>