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16"/>
  </p:handoutMasterIdLst>
  <p:sldIdLst>
    <p:sldId id="256" r:id="rId2"/>
    <p:sldId id="259" r:id="rId3"/>
    <p:sldId id="260" r:id="rId4"/>
    <p:sldId id="261" r:id="rId5"/>
    <p:sldId id="267" r:id="rId6"/>
    <p:sldId id="262" r:id="rId7"/>
    <p:sldId id="263" r:id="rId8"/>
    <p:sldId id="264" r:id="rId9"/>
    <p:sldId id="265" r:id="rId10"/>
    <p:sldId id="266" r:id="rId11"/>
    <p:sldId id="268" r:id="rId12"/>
    <p:sldId id="269" r:id="rId13"/>
    <p:sldId id="270" r:id="rId14"/>
    <p:sldId id="271" r:id="rId1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99" d="100"/>
          <a:sy n="99" d="100"/>
        </p:scale>
        <p:origin x="113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C88E40B-F5A1-4C19-9635-189C049AC8BA}" type="datetimeFigureOut">
              <a:rPr lang="en-AU" smtClean="0"/>
              <a:t>9/08/2018</a:t>
            </a:fld>
            <a:endParaRPr lang="en-AU"/>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684A60A-D085-411A-8B1D-C26B5D0717BC}" type="slidenum">
              <a:rPr lang="en-AU" smtClean="0"/>
              <a:t>‹#›</a:t>
            </a:fld>
            <a:endParaRPr lang="en-AU"/>
          </a:p>
        </p:txBody>
      </p:sp>
    </p:spTree>
    <p:extLst>
      <p:ext uri="{BB962C8B-B14F-4D97-AF65-F5344CB8AC3E}">
        <p14:creationId xmlns:p14="http://schemas.microsoft.com/office/powerpoint/2010/main" val="69792005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TILT-UP AND </a:t>
            </a:r>
            <a:r>
              <a:rPr lang="en-AU" sz="2800" dirty="0" smtClean="0"/>
              <a:t>PRE-CAST </a:t>
            </a:r>
            <a:r>
              <a:rPr lang="en-AU" sz="2800" dirty="0" smtClean="0"/>
              <a:t>CONSTRUCTION</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 </a:t>
            </a:r>
            <a:endParaRPr lang="en-AU" dirty="0"/>
          </a:p>
        </p:txBody>
      </p:sp>
      <p:sp>
        <p:nvSpPr>
          <p:cNvPr id="3" name="Content Placeholder 2"/>
          <p:cNvSpPr>
            <a:spLocks noGrp="1"/>
          </p:cNvSpPr>
          <p:nvPr>
            <p:ph idx="1"/>
          </p:nvPr>
        </p:nvSpPr>
        <p:spPr/>
        <p:txBody>
          <a:bodyPr>
            <a:normAutofit lnSpcReduction="10000"/>
          </a:bodyPr>
          <a:lstStyle/>
          <a:p>
            <a:pPr lvl="0"/>
            <a:r>
              <a:rPr lang="en-AU" dirty="0"/>
              <a:t>Describe the statutory and minimum requirements relating to tilt-up and pre-cast construction.</a:t>
            </a:r>
          </a:p>
          <a:p>
            <a:pPr lvl="0"/>
            <a:r>
              <a:rPr lang="en-AU" dirty="0"/>
              <a:t>List the hazards that are associated with the processes of tilt-up and pre-cast construction.</a:t>
            </a:r>
          </a:p>
          <a:p>
            <a:pPr lvl="0"/>
            <a:r>
              <a:rPr lang="en-AU" dirty="0"/>
              <a:t>Describe the control measures that are available to minimise or remove the risk associated with these hazards.</a:t>
            </a:r>
          </a:p>
          <a:p>
            <a:endParaRPr lang="en-AU" dirty="0"/>
          </a:p>
        </p:txBody>
      </p:sp>
    </p:spTree>
    <p:extLst>
      <p:ext uri="{BB962C8B-B14F-4D97-AF65-F5344CB8AC3E}">
        <p14:creationId xmlns:p14="http://schemas.microsoft.com/office/powerpoint/2010/main" val="4148668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Tilt-up and </a:t>
            </a:r>
            <a:r>
              <a:rPr lang="en-AU" dirty="0" smtClean="0"/>
              <a:t>pre-cast </a:t>
            </a:r>
            <a:endParaRPr lang="en-AU" dirty="0"/>
          </a:p>
        </p:txBody>
      </p:sp>
      <p:sp>
        <p:nvSpPr>
          <p:cNvPr id="3" name="Content Placeholder 2"/>
          <p:cNvSpPr>
            <a:spLocks noGrp="1"/>
          </p:cNvSpPr>
          <p:nvPr>
            <p:ph idx="1"/>
          </p:nvPr>
        </p:nvSpPr>
        <p:spPr>
          <a:xfrm>
            <a:off x="457200" y="1600200"/>
            <a:ext cx="8229600" cy="4928787"/>
          </a:xfrm>
        </p:spPr>
        <p:txBody>
          <a:bodyPr>
            <a:normAutofit fontScale="92500" lnSpcReduction="10000"/>
          </a:bodyPr>
          <a:lstStyle/>
          <a:p>
            <a:pPr marL="0" indent="0">
              <a:buNone/>
            </a:pPr>
            <a:r>
              <a:rPr lang="en-AU" dirty="0"/>
              <a:t>Tilt-up wall panels and </a:t>
            </a:r>
            <a:r>
              <a:rPr lang="en-AU" dirty="0" smtClean="0"/>
              <a:t>pre-cast </a:t>
            </a:r>
            <a:r>
              <a:rPr lang="en-AU" dirty="0"/>
              <a:t>concrete construction is where concrete structures are constructed ahead of their intended use and erected as part of a structure by lifting them into their final position by crane</a:t>
            </a:r>
            <a:r>
              <a:rPr lang="en-AU" dirty="0" smtClean="0"/>
              <a:t>.</a:t>
            </a:r>
          </a:p>
          <a:p>
            <a:pPr marL="0" indent="0">
              <a:buNone/>
            </a:pPr>
            <a:endParaRPr lang="en-AU" dirty="0"/>
          </a:p>
          <a:p>
            <a:pPr marL="0" indent="0">
              <a:buNone/>
            </a:pPr>
            <a:r>
              <a:rPr lang="en-AU" dirty="0" smtClean="0"/>
              <a:t>WHS Regulation 2011 s291 defines </a:t>
            </a:r>
            <a:r>
              <a:rPr lang="en-AU" b="1" i="1" dirty="0" smtClean="0"/>
              <a:t>high risk construction work</a:t>
            </a:r>
            <a:r>
              <a:rPr lang="en-AU" b="1" dirty="0" smtClean="0"/>
              <a:t> </a:t>
            </a:r>
            <a:r>
              <a:rPr lang="en-AU" dirty="0" smtClean="0"/>
              <a:t>as involving the use of tilt-up or precast concrete. </a:t>
            </a:r>
          </a:p>
          <a:p>
            <a:pPr marL="0" indent="0">
              <a:buNone/>
            </a:pPr>
            <a:r>
              <a:rPr lang="en-AU" dirty="0" smtClean="0"/>
              <a:t>A safe work method statement (SWMS) must be prepared for </a:t>
            </a:r>
            <a:r>
              <a:rPr lang="en-AU" b="1" i="1" dirty="0" smtClean="0"/>
              <a:t>high risk construction work</a:t>
            </a:r>
            <a:r>
              <a:rPr lang="en-AU" dirty="0" smtClean="0"/>
              <a:t>. </a:t>
            </a:r>
            <a:endParaRPr lang="en-AU" dirty="0"/>
          </a:p>
          <a:p>
            <a:pPr marL="0" indent="0">
              <a:buNone/>
            </a:pPr>
            <a:endParaRPr lang="en-AU" dirty="0"/>
          </a:p>
        </p:txBody>
      </p:sp>
    </p:spTree>
    <p:extLst>
      <p:ext uri="{BB962C8B-B14F-4D97-AF65-F5344CB8AC3E}">
        <p14:creationId xmlns:p14="http://schemas.microsoft.com/office/powerpoint/2010/main" val="3413756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Officers</a:t>
            </a:r>
          </a:p>
          <a:p>
            <a:r>
              <a:rPr lang="en-AU" dirty="0" smtClean="0"/>
              <a:t>Workers </a:t>
            </a:r>
          </a:p>
          <a:p>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417638"/>
            <a:ext cx="3428879" cy="5184138"/>
          </a:xfrm>
          <a:prstGeom prst="rect">
            <a:avLst/>
          </a:prstGeom>
        </p:spPr>
      </p:pic>
    </p:spTree>
    <p:extLst>
      <p:ext uri="{BB962C8B-B14F-4D97-AF65-F5344CB8AC3E}">
        <p14:creationId xmlns:p14="http://schemas.microsoft.com/office/powerpoint/2010/main" val="1681764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Braces</a:t>
            </a:r>
            <a:endParaRPr lang="en-AU" dirty="0"/>
          </a:p>
        </p:txBody>
      </p:sp>
      <p:sp>
        <p:nvSpPr>
          <p:cNvPr id="3" name="Content Placeholder 2"/>
          <p:cNvSpPr>
            <a:spLocks noGrp="1"/>
          </p:cNvSpPr>
          <p:nvPr>
            <p:ph idx="1"/>
          </p:nvPr>
        </p:nvSpPr>
        <p:spPr/>
        <p:txBody>
          <a:bodyPr/>
          <a:lstStyle/>
          <a:p>
            <a:pPr marL="0" indent="0">
              <a:buNone/>
            </a:pPr>
            <a:r>
              <a:rPr lang="en-AU" dirty="0"/>
              <a:t>The safe erection of concrete panels relies on the integrity of braces and their correct installation. The different types of bracing for wall panels </a:t>
            </a:r>
            <a:r>
              <a:rPr lang="en-AU" dirty="0" smtClean="0"/>
              <a:t>are:</a:t>
            </a:r>
          </a:p>
          <a:p>
            <a:r>
              <a:rPr lang="en-AU" dirty="0" smtClean="0"/>
              <a:t>Lateral brace</a:t>
            </a:r>
          </a:p>
          <a:p>
            <a:r>
              <a:rPr lang="en-AU" dirty="0" smtClean="0"/>
              <a:t>End brace</a:t>
            </a:r>
          </a:p>
          <a:p>
            <a:r>
              <a:rPr lang="en-AU" dirty="0" smtClean="0"/>
              <a:t>Main brace</a:t>
            </a:r>
          </a:p>
          <a:p>
            <a:r>
              <a:rPr lang="en-AU" dirty="0" smtClean="0"/>
              <a:t>Knee brace</a:t>
            </a:r>
            <a:endParaRPr lang="en-AU" dirty="0"/>
          </a:p>
        </p:txBody>
      </p:sp>
      <p:pic>
        <p:nvPicPr>
          <p:cNvPr id="4" name="Picture 3"/>
          <p:cNvPicPr>
            <a:picLocks noChangeAspect="1"/>
          </p:cNvPicPr>
          <p:nvPr/>
        </p:nvPicPr>
        <p:blipFill>
          <a:blip r:embed="rId2"/>
          <a:stretch>
            <a:fillRect/>
          </a:stretch>
        </p:blipFill>
        <p:spPr>
          <a:xfrm>
            <a:off x="3560791" y="3235027"/>
            <a:ext cx="4784177" cy="3440589"/>
          </a:xfrm>
          <a:prstGeom prst="rect">
            <a:avLst/>
          </a:prstGeom>
        </p:spPr>
      </p:pic>
    </p:spTree>
    <p:extLst>
      <p:ext uri="{BB962C8B-B14F-4D97-AF65-F5344CB8AC3E}">
        <p14:creationId xmlns:p14="http://schemas.microsoft.com/office/powerpoint/2010/main" val="606567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Hazards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AU" b="1" dirty="0" smtClean="0"/>
              <a:t>Specific hazards include:</a:t>
            </a:r>
          </a:p>
          <a:p>
            <a:pPr lvl="0"/>
            <a:r>
              <a:rPr lang="en-AU" dirty="0"/>
              <a:t>site features such as slopes, holes etc.; </a:t>
            </a:r>
          </a:p>
          <a:p>
            <a:pPr lvl="0"/>
            <a:r>
              <a:rPr lang="en-AU" dirty="0"/>
              <a:t>working near overhead power lines; </a:t>
            </a:r>
          </a:p>
          <a:p>
            <a:pPr lvl="0"/>
            <a:r>
              <a:rPr lang="en-AU" dirty="0"/>
              <a:t>exposure to weather conditions; </a:t>
            </a:r>
          </a:p>
          <a:p>
            <a:pPr lvl="0"/>
            <a:r>
              <a:rPr lang="en-AU" dirty="0"/>
              <a:t>working at heights; </a:t>
            </a:r>
          </a:p>
          <a:p>
            <a:pPr lvl="0"/>
            <a:r>
              <a:rPr lang="en-AU" dirty="0"/>
              <a:t>working near mobile plant</a:t>
            </a:r>
          </a:p>
          <a:p>
            <a:pPr lvl="0"/>
            <a:r>
              <a:rPr lang="en-AU" dirty="0"/>
              <a:t>hazardous manual tasks; </a:t>
            </a:r>
          </a:p>
          <a:p>
            <a:pPr lvl="0"/>
            <a:r>
              <a:rPr lang="en-AU" dirty="0"/>
              <a:t>working with hazardous chemicals; and </a:t>
            </a:r>
          </a:p>
          <a:p>
            <a:pPr lvl="0"/>
            <a:r>
              <a:rPr lang="en-AU" dirty="0"/>
              <a:t>traffic at or near the site </a:t>
            </a:r>
          </a:p>
          <a:p>
            <a:pPr marL="0" indent="0">
              <a:buNone/>
            </a:pPr>
            <a:endParaRPr lang="en-AU" dirty="0"/>
          </a:p>
        </p:txBody>
      </p:sp>
    </p:spTree>
    <p:extLst>
      <p:ext uri="{BB962C8B-B14F-4D97-AF65-F5344CB8AC3E}">
        <p14:creationId xmlns:p14="http://schemas.microsoft.com/office/powerpoint/2010/main" val="1231946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Engineer and verification issues</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AU" dirty="0"/>
              <a:t>Engineers should provide specific signed statements about the compliance of the system with </a:t>
            </a:r>
            <a:r>
              <a:rPr lang="en-AU" i="1" dirty="0"/>
              <a:t>AS 3850</a:t>
            </a:r>
            <a:r>
              <a:rPr lang="en-AU" dirty="0"/>
              <a:t>. </a:t>
            </a:r>
            <a:endParaRPr lang="en-AU" dirty="0" smtClean="0"/>
          </a:p>
          <a:p>
            <a:pPr marL="0" indent="0">
              <a:buNone/>
            </a:pPr>
            <a:endParaRPr lang="en-AU" dirty="0"/>
          </a:p>
          <a:p>
            <a:pPr marL="0" indent="0">
              <a:buNone/>
            </a:pPr>
            <a:r>
              <a:rPr lang="en-AU" dirty="0"/>
              <a:t>The total design of the panel erection system should be overseen by engineer(s). This includes design of the panels, temporary bracing systems and securing of panels prior to removal of braces. </a:t>
            </a:r>
          </a:p>
        </p:txBody>
      </p:sp>
    </p:spTree>
    <p:extLst>
      <p:ext uri="{BB962C8B-B14F-4D97-AF65-F5344CB8AC3E}">
        <p14:creationId xmlns:p14="http://schemas.microsoft.com/office/powerpoint/2010/main" val="3109001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9145"/>
            <a:ext cx="8229600" cy="1143000"/>
          </a:xfrm>
        </p:spPr>
        <p:txBody>
          <a:bodyPr>
            <a:normAutofit fontScale="90000"/>
          </a:bodyPr>
          <a:lstStyle/>
          <a:p>
            <a:r>
              <a:rPr lang="en-AU" dirty="0" smtClean="0"/>
              <a:t>Exclusion zones for tilt-up panel erection</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Only persons directly involved with the erection of panels should be located in the area while lifting is taking place and such persons should avoid being in a position where they could be struck in the event of a crane or panel falling over. </a:t>
            </a:r>
            <a:endParaRPr lang="en-AU" dirty="0" smtClean="0"/>
          </a:p>
          <a:p>
            <a:pPr marL="0" indent="0">
              <a:buNone/>
            </a:pPr>
            <a:endParaRPr lang="en-AU" dirty="0"/>
          </a:p>
          <a:p>
            <a:pPr marL="0" indent="0">
              <a:buNone/>
            </a:pPr>
            <a:r>
              <a:rPr lang="en-AU" dirty="0"/>
              <a:t>A</a:t>
            </a:r>
            <a:r>
              <a:rPr lang="en-AU" dirty="0" smtClean="0"/>
              <a:t>ll </a:t>
            </a:r>
            <a:r>
              <a:rPr lang="en-AU" dirty="0"/>
              <a:t>persons not involved in the erection of the panels should be prevented from accessing the erection zone. </a:t>
            </a:r>
          </a:p>
        </p:txBody>
      </p:sp>
    </p:spTree>
    <p:extLst>
      <p:ext uri="{BB962C8B-B14F-4D97-AF65-F5344CB8AC3E}">
        <p14:creationId xmlns:p14="http://schemas.microsoft.com/office/powerpoint/2010/main" val="1384931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Lifting pre-cast elements over workers</a:t>
            </a:r>
            <a:endParaRPr lang="en-AU" dirty="0"/>
          </a:p>
        </p:txBody>
      </p:sp>
      <p:sp>
        <p:nvSpPr>
          <p:cNvPr id="3" name="Content Placeholder 2"/>
          <p:cNvSpPr>
            <a:spLocks noGrp="1"/>
          </p:cNvSpPr>
          <p:nvPr>
            <p:ph idx="1"/>
          </p:nvPr>
        </p:nvSpPr>
        <p:spPr/>
        <p:txBody>
          <a:bodyPr/>
          <a:lstStyle/>
          <a:p>
            <a:pPr marL="0" indent="0">
              <a:buNone/>
            </a:pPr>
            <a:r>
              <a:rPr lang="en-AU" dirty="0"/>
              <a:t>L</a:t>
            </a:r>
            <a:r>
              <a:rPr lang="en-AU" dirty="0" smtClean="0"/>
              <a:t>ifting </a:t>
            </a:r>
            <a:r>
              <a:rPr lang="en-AU" dirty="0"/>
              <a:t>of pre-cast panels over workers is permitted in limited </a:t>
            </a:r>
            <a:r>
              <a:rPr lang="en-AU" dirty="0" smtClean="0"/>
              <a:t>situations, </a:t>
            </a:r>
            <a:r>
              <a:rPr lang="en-AU" dirty="0"/>
              <a:t>it is not a preferable method, and other erection methods should be investigated prior to its acceptance. </a:t>
            </a:r>
          </a:p>
        </p:txBody>
      </p:sp>
      <p:pic>
        <p:nvPicPr>
          <p:cNvPr id="4" name="Picture 3"/>
          <p:cNvPicPr>
            <a:picLocks noChangeAspect="1"/>
          </p:cNvPicPr>
          <p:nvPr/>
        </p:nvPicPr>
        <p:blipFill>
          <a:blip r:embed="rId2"/>
          <a:stretch>
            <a:fillRect/>
          </a:stretch>
        </p:blipFill>
        <p:spPr>
          <a:xfrm>
            <a:off x="3990403" y="3685953"/>
            <a:ext cx="3378385" cy="2902856"/>
          </a:xfrm>
          <a:prstGeom prst="rect">
            <a:avLst/>
          </a:prstGeom>
        </p:spPr>
      </p:pic>
    </p:spTree>
    <p:extLst>
      <p:ext uri="{BB962C8B-B14F-4D97-AF65-F5344CB8AC3E}">
        <p14:creationId xmlns:p14="http://schemas.microsoft.com/office/powerpoint/2010/main" val="2138208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Operation of plant near braces and panels</a:t>
            </a:r>
            <a:endParaRPr lang="en-AU" dirty="0"/>
          </a:p>
        </p:txBody>
      </p:sp>
      <p:sp>
        <p:nvSpPr>
          <p:cNvPr id="3" name="Content Placeholder 2"/>
          <p:cNvSpPr>
            <a:spLocks noGrp="1"/>
          </p:cNvSpPr>
          <p:nvPr>
            <p:ph idx="1"/>
          </p:nvPr>
        </p:nvSpPr>
        <p:spPr>
          <a:xfrm>
            <a:off x="457200" y="1771115"/>
            <a:ext cx="8229600" cy="4525963"/>
          </a:xfrm>
        </p:spPr>
        <p:txBody>
          <a:bodyPr>
            <a:normAutofit fontScale="92500" lnSpcReduction="10000"/>
          </a:bodyPr>
          <a:lstStyle/>
          <a:p>
            <a:pPr marL="0" indent="0">
              <a:buNone/>
            </a:pPr>
            <a:r>
              <a:rPr lang="en-AU" dirty="0"/>
              <a:t>The use of mobile plant close to panel braces can be extremely hazardous due to the risk of the braces being struck and panels collapsing. </a:t>
            </a:r>
            <a:endParaRPr lang="en-AU" dirty="0" smtClean="0"/>
          </a:p>
          <a:p>
            <a:pPr marL="0" indent="0">
              <a:buNone/>
            </a:pPr>
            <a:endParaRPr lang="en-AU" dirty="0"/>
          </a:p>
          <a:p>
            <a:pPr marL="0" indent="0">
              <a:buNone/>
            </a:pPr>
            <a:r>
              <a:rPr lang="en-AU" dirty="0"/>
              <a:t>Braces that are struck by mobile plant are likely to collapse in a very rapid and uncontrolled fashion and there can be a very high risk of fatalities occurring both to persons operating the plant and to other persons located in the </a:t>
            </a:r>
            <a:r>
              <a:rPr lang="en-AU" dirty="0" smtClean="0"/>
              <a:t>area.</a:t>
            </a:r>
            <a:endParaRPr lang="en-AU" dirty="0"/>
          </a:p>
        </p:txBody>
      </p:sp>
    </p:spTree>
    <p:extLst>
      <p:ext uri="{BB962C8B-B14F-4D97-AF65-F5344CB8AC3E}">
        <p14:creationId xmlns:p14="http://schemas.microsoft.com/office/powerpoint/2010/main" val="1131242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Working at height</a:t>
            </a:r>
            <a:endParaRPr lang="en-AU" dirty="0"/>
          </a:p>
        </p:txBody>
      </p:sp>
      <p:sp>
        <p:nvSpPr>
          <p:cNvPr id="3" name="Content Placeholder 2"/>
          <p:cNvSpPr>
            <a:spLocks noGrp="1"/>
          </p:cNvSpPr>
          <p:nvPr>
            <p:ph idx="1"/>
          </p:nvPr>
        </p:nvSpPr>
        <p:spPr>
          <a:xfrm>
            <a:off x="457200" y="1600201"/>
            <a:ext cx="5909417" cy="4364764"/>
          </a:xfrm>
        </p:spPr>
        <p:txBody>
          <a:bodyPr>
            <a:normAutofit fontScale="77500" lnSpcReduction="20000"/>
          </a:bodyPr>
          <a:lstStyle/>
          <a:p>
            <a:pPr marL="0" indent="0">
              <a:buNone/>
            </a:pPr>
            <a:r>
              <a:rPr lang="en-AU" dirty="0"/>
              <a:t>In tilt-up and pre-cast construction, persons are required to work at height to perform the following activities: </a:t>
            </a:r>
            <a:endParaRPr lang="en-AU" dirty="0" smtClean="0"/>
          </a:p>
          <a:p>
            <a:pPr marL="0" indent="0">
              <a:buNone/>
            </a:pPr>
            <a:endParaRPr lang="en-AU" dirty="0"/>
          </a:p>
          <a:p>
            <a:r>
              <a:rPr lang="en-AU" dirty="0" smtClean="0"/>
              <a:t>attaching </a:t>
            </a:r>
            <a:r>
              <a:rPr lang="en-AU" dirty="0"/>
              <a:t>the panels to one another or to structural steelwork prior to removal of the braces </a:t>
            </a:r>
          </a:p>
          <a:p>
            <a:r>
              <a:rPr lang="en-AU" dirty="0" smtClean="0"/>
              <a:t>attachment </a:t>
            </a:r>
            <a:r>
              <a:rPr lang="en-AU" dirty="0"/>
              <a:t>and removal of braces to and from panels </a:t>
            </a:r>
          </a:p>
          <a:p>
            <a:r>
              <a:rPr lang="en-AU" dirty="0" smtClean="0"/>
              <a:t>application </a:t>
            </a:r>
            <a:r>
              <a:rPr lang="en-AU" dirty="0"/>
              <a:t>of caulking to the vertical joints between panels, and </a:t>
            </a:r>
          </a:p>
          <a:p>
            <a:r>
              <a:rPr lang="en-AU" dirty="0" smtClean="0"/>
              <a:t>patching </a:t>
            </a:r>
            <a:r>
              <a:rPr lang="en-AU" dirty="0"/>
              <a:t>work. </a:t>
            </a:r>
          </a:p>
          <a:p>
            <a:pPr marL="0" indent="0">
              <a:buNone/>
            </a:pPr>
            <a:endParaRPr lang="en-AU" dirty="0"/>
          </a:p>
        </p:txBody>
      </p:sp>
      <p:pic>
        <p:nvPicPr>
          <p:cNvPr id="4" name="Picture 3"/>
          <p:cNvPicPr>
            <a:picLocks noChangeAspect="1"/>
          </p:cNvPicPr>
          <p:nvPr/>
        </p:nvPicPr>
        <p:blipFill>
          <a:blip r:embed="rId2"/>
          <a:stretch>
            <a:fillRect/>
          </a:stretch>
        </p:blipFill>
        <p:spPr>
          <a:xfrm>
            <a:off x="6535752" y="2455803"/>
            <a:ext cx="2362200" cy="2390775"/>
          </a:xfrm>
          <a:prstGeom prst="rect">
            <a:avLst/>
          </a:prstGeom>
        </p:spPr>
      </p:pic>
    </p:spTree>
    <p:extLst>
      <p:ext uri="{BB962C8B-B14F-4D97-AF65-F5344CB8AC3E}">
        <p14:creationId xmlns:p14="http://schemas.microsoft.com/office/powerpoint/2010/main" val="1212347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Proximity to overhead power lines</a:t>
            </a:r>
            <a:endParaRPr lang="en-AU" dirty="0"/>
          </a:p>
        </p:txBody>
      </p:sp>
      <p:sp>
        <p:nvSpPr>
          <p:cNvPr id="3" name="Content Placeholder 2"/>
          <p:cNvSpPr>
            <a:spLocks noGrp="1"/>
          </p:cNvSpPr>
          <p:nvPr>
            <p:ph idx="1"/>
          </p:nvPr>
        </p:nvSpPr>
        <p:spPr/>
        <p:txBody>
          <a:bodyPr/>
          <a:lstStyle/>
          <a:p>
            <a:pPr marL="0" indent="0">
              <a:buNone/>
            </a:pPr>
            <a:r>
              <a:rPr lang="en-AU" dirty="0"/>
              <a:t>Contact with overhead powerlines can pose a major risk on tilt-up sites due to the height of the panels, the use of mobile cranes and other plant and because workers are required to work at a height where contact with power lines may be more likely. </a:t>
            </a:r>
          </a:p>
        </p:txBody>
      </p:sp>
      <p:pic>
        <p:nvPicPr>
          <p:cNvPr id="4" name="Picture 3"/>
          <p:cNvPicPr>
            <a:picLocks noChangeAspect="1"/>
          </p:cNvPicPr>
          <p:nvPr/>
        </p:nvPicPr>
        <p:blipFill>
          <a:blip r:embed="rId2"/>
          <a:stretch>
            <a:fillRect/>
          </a:stretch>
        </p:blipFill>
        <p:spPr>
          <a:xfrm>
            <a:off x="3424237" y="4611835"/>
            <a:ext cx="2295525" cy="2009775"/>
          </a:xfrm>
          <a:prstGeom prst="rect">
            <a:avLst/>
          </a:prstGeom>
        </p:spPr>
      </p:pic>
    </p:spTree>
    <p:extLst>
      <p:ext uri="{BB962C8B-B14F-4D97-AF65-F5344CB8AC3E}">
        <p14:creationId xmlns:p14="http://schemas.microsoft.com/office/powerpoint/2010/main" val="2901825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Licensing</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The panel erection crew must be holders of intermediate rigging (RI) or advanced rigging (RA) licence classes or be trainees. Trainees must be supervised and logbooks showing previous training must be kept. </a:t>
            </a:r>
            <a:endParaRPr lang="en-AU" dirty="0" smtClean="0"/>
          </a:p>
          <a:p>
            <a:pPr marL="0" indent="0">
              <a:buNone/>
            </a:pPr>
            <a:endParaRPr lang="en-AU" dirty="0"/>
          </a:p>
          <a:p>
            <a:r>
              <a:rPr lang="en-AU" dirty="0"/>
              <a:t>Crane operators and persons performing dogging duties must hold appropriate licences. </a:t>
            </a:r>
            <a:endParaRPr lang="en-AU" dirty="0" smtClean="0"/>
          </a:p>
          <a:p>
            <a:r>
              <a:rPr lang="en-AU" dirty="0"/>
              <a:t>Any person operating a boom type EWP with a boom length of 11 metres or more must hold a WP type licence class. </a:t>
            </a:r>
            <a:endParaRPr lang="en-AU" dirty="0" smtClean="0"/>
          </a:p>
          <a:p>
            <a:r>
              <a:rPr lang="en-AU" dirty="0"/>
              <a:t>Persons erecting scaffolding where a person or object could fall 4 metres or greater must hold at least a Basic Scaffolding SB licence class or be trainees. </a:t>
            </a:r>
          </a:p>
        </p:txBody>
      </p:sp>
    </p:spTree>
    <p:extLst>
      <p:ext uri="{BB962C8B-B14F-4D97-AF65-F5344CB8AC3E}">
        <p14:creationId xmlns:p14="http://schemas.microsoft.com/office/powerpoint/2010/main" val="3351914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545384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480</TotalTime>
  <Words>674</Words>
  <Application>Microsoft Office PowerPoint</Application>
  <PresentationFormat>On-screen Show (4:3)</PresentationFormat>
  <Paragraphs>64</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Assessment criteria </vt:lpstr>
      <vt:lpstr>Tilt-up and pre-cast </vt:lpstr>
      <vt:lpstr>Duties</vt:lpstr>
      <vt:lpstr>Braces</vt:lpstr>
      <vt:lpstr>Hazards</vt:lpstr>
      <vt:lpstr>Engineer and verification issues</vt:lpstr>
      <vt:lpstr>Exclusion zones for tilt-up panel erection</vt:lpstr>
      <vt:lpstr>Lifting pre-cast elements over workers</vt:lpstr>
      <vt:lpstr>Operation of plant near braces and panels</vt:lpstr>
      <vt:lpstr>Working at height</vt:lpstr>
      <vt:lpstr>Proximity to overhead power lines</vt:lpstr>
      <vt:lpstr>Licensing</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Alfred Weller</cp:lastModifiedBy>
  <cp:revision>34</cp:revision>
  <cp:lastPrinted>2018-08-08T01:03:35Z</cp:lastPrinted>
  <dcterms:created xsi:type="dcterms:W3CDTF">2018-06-15T02:04:24Z</dcterms:created>
  <dcterms:modified xsi:type="dcterms:W3CDTF">2018-08-09T04:55:38Z</dcterms:modified>
</cp:coreProperties>
</file>