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58" r:id="rId3"/>
    <p:sldId id="259" r:id="rId4"/>
    <p:sldId id="260" r:id="rId5"/>
    <p:sldId id="261" r:id="rId6"/>
    <p:sldId id="262" r:id="rId7"/>
    <p:sldId id="263"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75" d="100"/>
          <a:sy n="75" d="100"/>
        </p:scale>
        <p:origin x="318" y="7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1BD96EC0-7AB4-4AE3-AEB6-7681CAE07373}" type="datetimeFigureOut">
              <a:rPr lang="en-AU" smtClean="0"/>
              <a:t>13/06/2019</a:t>
            </a:fld>
            <a:endParaRPr lang="en-AU"/>
          </a:p>
        </p:txBody>
      </p:sp>
      <p:sp>
        <p:nvSpPr>
          <p:cNvPr id="5" name="Footer Placeholder 4"/>
          <p:cNvSpPr>
            <a:spLocks noGrp="1"/>
          </p:cNvSpPr>
          <p:nvPr>
            <p:ph type="ftr" sz="quarter" idx="11"/>
          </p:nvPr>
        </p:nvSpPr>
        <p:spPr>
          <a:xfrm>
            <a:off x="2692397" y="5037663"/>
            <a:ext cx="5214635" cy="279400"/>
          </a:xfrm>
        </p:spPr>
        <p:txBody>
          <a:bodyPr/>
          <a:lstStyle/>
          <a:p>
            <a:endParaRPr lang="en-AU"/>
          </a:p>
        </p:txBody>
      </p:sp>
      <p:sp>
        <p:nvSpPr>
          <p:cNvPr id="6" name="Slide Number Placeholder 5"/>
          <p:cNvSpPr>
            <a:spLocks noGrp="1"/>
          </p:cNvSpPr>
          <p:nvPr>
            <p:ph type="sldNum" sz="quarter" idx="12"/>
          </p:nvPr>
        </p:nvSpPr>
        <p:spPr>
          <a:xfrm>
            <a:off x="8956900" y="5037663"/>
            <a:ext cx="551167" cy="279400"/>
          </a:xfrm>
        </p:spPr>
        <p:txBody>
          <a:bodyPr/>
          <a:lstStyle/>
          <a:p>
            <a:fld id="{F54EEEC9-5DDF-4F76-BF2A-DE9DD4564817}" type="slidenum">
              <a:rPr lang="en-AU" smtClean="0"/>
              <a:t>‹#›</a:t>
            </a:fld>
            <a:endParaRPr lang="en-AU"/>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048227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13/06/2019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828311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13/06/2019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11628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D96EC0-7AB4-4AE3-AEB6-7681CAE07373}" type="datetimeFigureOut">
              <a:rPr lang="en-AU" smtClean="0"/>
              <a:t>13/06/2019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0051460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BD96EC0-7AB4-4AE3-AEB6-7681CAE07373}" type="datetimeFigureOut">
              <a:rPr lang="en-AU" smtClean="0"/>
              <a:t>13/06/2019</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F54EEEC9-5DDF-4F76-BF2A-DE9DD4564817}" type="slidenum">
              <a:rPr lang="en-AU" smtClean="0"/>
              <a:t>‹#›</a:t>
            </a:fld>
            <a:endParaRPr lang="en-AU"/>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23845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BD96EC0-7AB4-4AE3-AEB6-7681CAE07373}" type="datetimeFigureOut">
              <a:rPr lang="en-AU" smtClean="0"/>
              <a:t>13/06/2019</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F54EEEC9-5DDF-4F76-BF2A-DE9DD4564817}" type="slidenum">
              <a:rPr lang="en-AU" smtClean="0"/>
              <a:t>‹#›</a:t>
            </a:fld>
            <a:endParaRPr lang="en-AU"/>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09356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D96EC0-7AB4-4AE3-AEB6-7681CAE07373}" type="datetimeFigureOut">
              <a:rPr lang="en-AU" smtClean="0"/>
              <a:t>13/06/2019</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4252394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BD96EC0-7AB4-4AE3-AEB6-7681CAE07373}" type="datetimeFigureOut">
              <a:rPr lang="en-AU" smtClean="0"/>
              <a:t>13/06/2019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72398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BD96EC0-7AB4-4AE3-AEB6-7681CAE07373}" type="datetimeFigureOut">
              <a:rPr lang="en-AU" smtClean="0"/>
              <a:t>13/06/2019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3001531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BD96EC0-7AB4-4AE3-AEB6-7681CAE07373}" type="datetimeFigureOut">
              <a:rPr lang="en-AU" smtClean="0"/>
              <a:t>13/06/2019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1755488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13/06/2019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223713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13/06/2019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560426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13/06/2019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6230311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13/06/2019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439497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13/06/2019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83974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13/06/2019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40688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13/06/2019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10590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BD96EC0-7AB4-4AE3-AEB6-7681CAE07373}" type="datetimeFigureOut">
              <a:rPr lang="en-AU" smtClean="0"/>
              <a:t>13/06/2019</a:t>
            </a:fld>
            <a:endParaRPr lang="en-AU"/>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AU"/>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54EEEC9-5DDF-4F76-BF2A-DE9DD4564817}" type="slidenum">
              <a:rPr lang="en-AU" smtClean="0"/>
              <a:t>‹#›</a:t>
            </a:fld>
            <a:endParaRPr lang="en-AU"/>
          </a:p>
        </p:txBody>
      </p:sp>
    </p:spTree>
    <p:extLst>
      <p:ext uri="{BB962C8B-B14F-4D97-AF65-F5344CB8AC3E}">
        <p14:creationId xmlns:p14="http://schemas.microsoft.com/office/powerpoint/2010/main" val="320866389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AU" dirty="0" smtClean="0"/>
              <a:t>Organising Workplace Information</a:t>
            </a:r>
            <a:endParaRPr lang="en-AU" dirty="0"/>
          </a:p>
        </p:txBody>
      </p:sp>
      <p:sp>
        <p:nvSpPr>
          <p:cNvPr id="3" name="Subtitle 2"/>
          <p:cNvSpPr>
            <a:spLocks noGrp="1"/>
          </p:cNvSpPr>
          <p:nvPr>
            <p:ph type="subTitle" idx="1"/>
          </p:nvPr>
        </p:nvSpPr>
        <p:spPr/>
        <p:txBody>
          <a:bodyPr/>
          <a:lstStyle/>
          <a:p>
            <a:r>
              <a:rPr lang="en-AU" dirty="0" smtClean="0"/>
              <a:t>Dwi </a:t>
            </a:r>
            <a:r>
              <a:rPr lang="en-AU" dirty="0" err="1" smtClean="0"/>
              <a:t>Nugraha</a:t>
            </a:r>
            <a:endParaRPr lang="en-AU" dirty="0"/>
          </a:p>
        </p:txBody>
      </p:sp>
    </p:spTree>
    <p:extLst>
      <p:ext uri="{BB962C8B-B14F-4D97-AF65-F5344CB8AC3E}">
        <p14:creationId xmlns:p14="http://schemas.microsoft.com/office/powerpoint/2010/main" val="1206724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b="1" cap="all" dirty="0" smtClean="0"/>
              <a:t>Common ways to access information</a:t>
            </a:r>
            <a:endParaRPr lang="en-AU" b="1" cap="all"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25573163"/>
              </p:ext>
            </p:extLst>
          </p:nvPr>
        </p:nvGraphicFramePr>
        <p:xfrm>
          <a:off x="1596043" y="2257024"/>
          <a:ext cx="8999913" cy="4381283"/>
        </p:xfrm>
        <a:graphic>
          <a:graphicData uri="http://schemas.openxmlformats.org/drawingml/2006/table">
            <a:tbl>
              <a:tblPr firstRow="1" firstCol="1" bandRow="1">
                <a:tableStyleId>{93296810-A885-4BE3-A3E7-6D5BEEA58F35}</a:tableStyleId>
              </a:tblPr>
              <a:tblGrid>
                <a:gridCol w="2999971">
                  <a:extLst>
                    <a:ext uri="{9D8B030D-6E8A-4147-A177-3AD203B41FA5}">
                      <a16:colId xmlns:a16="http://schemas.microsoft.com/office/drawing/2014/main" val="20000"/>
                    </a:ext>
                  </a:extLst>
                </a:gridCol>
                <a:gridCol w="2999971">
                  <a:extLst>
                    <a:ext uri="{9D8B030D-6E8A-4147-A177-3AD203B41FA5}">
                      <a16:colId xmlns:a16="http://schemas.microsoft.com/office/drawing/2014/main" val="20001"/>
                    </a:ext>
                  </a:extLst>
                </a:gridCol>
                <a:gridCol w="2999971">
                  <a:extLst>
                    <a:ext uri="{9D8B030D-6E8A-4147-A177-3AD203B41FA5}">
                      <a16:colId xmlns:a16="http://schemas.microsoft.com/office/drawing/2014/main" val="20002"/>
                    </a:ext>
                  </a:extLst>
                </a:gridCol>
              </a:tblGrid>
              <a:tr h="703240">
                <a:tc>
                  <a:txBody>
                    <a:bodyPr/>
                    <a:lstStyle/>
                    <a:p>
                      <a:pPr>
                        <a:spcAft>
                          <a:spcPts val="0"/>
                        </a:spcAft>
                      </a:pPr>
                      <a:r>
                        <a:rPr lang="en-GB" sz="2000" dirty="0">
                          <a:effectLst/>
                        </a:rPr>
                        <a:t>Method </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2000" dirty="0">
                          <a:effectLst/>
                        </a:rPr>
                        <a:t>Process </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2000" dirty="0">
                          <a:effectLst/>
                        </a:rPr>
                        <a:t>Organisational requirements</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932308">
                <a:tc>
                  <a:txBody>
                    <a:bodyPr/>
                    <a:lstStyle/>
                    <a:p>
                      <a:pPr>
                        <a:spcAft>
                          <a:spcPts val="0"/>
                        </a:spcAft>
                      </a:pPr>
                      <a:r>
                        <a:rPr lang="en-GB" sz="2000" dirty="0" smtClean="0">
                          <a:effectLst/>
                        </a:rPr>
                        <a:t>Computer</a:t>
                      </a:r>
                      <a:endParaRPr lang="en-AU" sz="2000" dirty="0">
                        <a:effectLst/>
                      </a:endParaRPr>
                    </a:p>
                  </a:txBody>
                  <a:tcPr marL="61383" marR="6138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effectLst/>
                        </a:rPr>
                        <a:t>Ask the manager to search the database on the computer</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effectLst/>
                        </a:rPr>
                        <a:t>Make sure that </a:t>
                      </a:r>
                      <a:r>
                        <a:rPr lang="en-GB" sz="1400" dirty="0" smtClean="0">
                          <a:effectLst/>
                        </a:rPr>
                        <a:t>to </a:t>
                      </a:r>
                      <a:r>
                        <a:rPr lang="en-GB" sz="1400" dirty="0">
                          <a:effectLst/>
                        </a:rPr>
                        <a:t>have </a:t>
                      </a:r>
                      <a:r>
                        <a:rPr lang="en-GB" sz="1400" dirty="0" smtClean="0">
                          <a:effectLst/>
                        </a:rPr>
                        <a:t>a </a:t>
                      </a:r>
                      <a:r>
                        <a:rPr lang="en-GB" sz="1400" dirty="0">
                          <a:effectLst/>
                        </a:rPr>
                        <a:t>permission from the manager</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378207">
                <a:tc>
                  <a:txBody>
                    <a:bodyPr/>
                    <a:lstStyle/>
                    <a:p>
                      <a:pPr>
                        <a:spcAft>
                          <a:spcPts val="0"/>
                        </a:spcAft>
                      </a:pPr>
                      <a:r>
                        <a:rPr lang="en-GB" sz="2000" dirty="0">
                          <a:effectLst/>
                        </a:rPr>
                        <a:t>Printed documents</a:t>
                      </a:r>
                      <a:endParaRPr lang="en-AU" sz="2000" dirty="0">
                        <a:effectLst/>
                      </a:endParaRPr>
                    </a:p>
                    <a:p>
                      <a:pPr>
                        <a:spcAft>
                          <a:spcPts val="0"/>
                        </a:spcAft>
                      </a:pPr>
                      <a:r>
                        <a:rPr lang="en-GB" sz="2000" dirty="0">
                          <a:effectLst/>
                        </a:rPr>
                        <a:t> </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effectLst/>
                        </a:rPr>
                        <a:t>If the document is in the office make sure to have permission from the manager to go into the office, if the document isn’t in the office you can freely read it</a:t>
                      </a:r>
                      <a:r>
                        <a:rPr lang="en-GB" sz="1400" dirty="0" smtClean="0">
                          <a:effectLst/>
                        </a:rPr>
                        <a:t>.</a:t>
                      </a:r>
                    </a:p>
                  </a:txBody>
                  <a:tcPr marL="61383" marR="613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a:effectLst/>
                        </a:rPr>
                        <a:t>Make sure that you have the managers permission</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367528">
                <a:tc>
                  <a:txBody>
                    <a:bodyPr/>
                    <a:lstStyle/>
                    <a:p>
                      <a:pPr>
                        <a:spcAft>
                          <a:spcPts val="0"/>
                        </a:spcAft>
                      </a:pPr>
                      <a:r>
                        <a:rPr lang="en-GB" sz="2000" dirty="0">
                          <a:effectLst/>
                        </a:rPr>
                        <a:t>Through updates and the white </a:t>
                      </a:r>
                      <a:r>
                        <a:rPr lang="en-GB" sz="2000" dirty="0" smtClean="0">
                          <a:effectLst/>
                        </a:rPr>
                        <a:t>board</a:t>
                      </a:r>
                      <a:endParaRPr lang="en-AU" sz="2000" dirty="0">
                        <a:effectLst/>
                      </a:endParaRPr>
                    </a:p>
                  </a:txBody>
                  <a:tcPr marL="61383" marR="6138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effectLst/>
                        </a:rPr>
                        <a:t>Look at noticeboard to see if anything relevant or new has appeared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effectLst/>
                        </a:rPr>
                        <a:t>None.</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13396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COLLECTED INFORMATION</a:t>
            </a:r>
            <a:endParaRPr lang="en-AU" dirty="0"/>
          </a:p>
        </p:txBody>
      </p:sp>
      <p:sp>
        <p:nvSpPr>
          <p:cNvPr id="3" name="Content Placeholder 2"/>
          <p:cNvSpPr>
            <a:spLocks noGrp="1"/>
          </p:cNvSpPr>
          <p:nvPr>
            <p:ph idx="1"/>
          </p:nvPr>
        </p:nvSpPr>
        <p:spPr/>
        <p:txBody>
          <a:bodyPr>
            <a:normAutofit/>
          </a:bodyPr>
          <a:lstStyle/>
          <a:p>
            <a:r>
              <a:rPr lang="en-GB" sz="2800" b="1" dirty="0" smtClean="0"/>
              <a:t>Once information has been collected ensure that it is clear, accurate and relevant to the task. Information should be written in a clear and concise way, in which someone outside the organisation is able to understand the information correctly.</a:t>
            </a:r>
            <a:endParaRPr lang="en-AU" sz="2800" b="1" dirty="0"/>
          </a:p>
          <a:p>
            <a:endParaRPr lang="en-AU" dirty="0"/>
          </a:p>
        </p:txBody>
      </p:sp>
    </p:spTree>
    <p:extLst>
      <p:ext uri="{BB962C8B-B14F-4D97-AF65-F5344CB8AC3E}">
        <p14:creationId xmlns:p14="http://schemas.microsoft.com/office/powerpoint/2010/main" val="3482830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1664" y="573690"/>
            <a:ext cx="10058400" cy="847344"/>
          </a:xfrm>
        </p:spPr>
        <p:txBody>
          <a:bodyPr/>
          <a:lstStyle/>
          <a:p>
            <a:r>
              <a:rPr lang="en-AU" dirty="0" smtClean="0"/>
              <a:t>Example of effective formats</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18527355"/>
              </p:ext>
            </p:extLst>
          </p:nvPr>
        </p:nvGraphicFramePr>
        <p:xfrm>
          <a:off x="1862419" y="1421034"/>
          <a:ext cx="8232558" cy="5450586"/>
        </p:xfrm>
        <a:graphic>
          <a:graphicData uri="http://schemas.openxmlformats.org/drawingml/2006/table">
            <a:tbl>
              <a:tblPr firstRow="1" firstCol="1" bandRow="1">
                <a:tableStyleId>{93296810-A885-4BE3-A3E7-6D5BEEA58F35}</a:tableStyleId>
              </a:tblPr>
              <a:tblGrid>
                <a:gridCol w="4115718">
                  <a:extLst>
                    <a:ext uri="{9D8B030D-6E8A-4147-A177-3AD203B41FA5}">
                      <a16:colId xmlns:a16="http://schemas.microsoft.com/office/drawing/2014/main" val="20000"/>
                    </a:ext>
                  </a:extLst>
                </a:gridCol>
                <a:gridCol w="4116840">
                  <a:extLst>
                    <a:ext uri="{9D8B030D-6E8A-4147-A177-3AD203B41FA5}">
                      <a16:colId xmlns:a16="http://schemas.microsoft.com/office/drawing/2014/main" val="20001"/>
                    </a:ext>
                  </a:extLst>
                </a:gridCol>
              </a:tblGrid>
              <a:tr h="238184">
                <a:tc>
                  <a:txBody>
                    <a:bodyPr/>
                    <a:lstStyle/>
                    <a:p>
                      <a:pPr>
                        <a:spcAft>
                          <a:spcPts val="0"/>
                        </a:spcAft>
                      </a:pPr>
                      <a:r>
                        <a:rPr lang="en-GB" sz="1600" dirty="0">
                          <a:effectLst/>
                        </a:rPr>
                        <a:t>Organisational feature</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600" dirty="0">
                          <a:effectLst/>
                        </a:rPr>
                        <a:t>How does it aid organisation of information?</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893189">
                <a:tc>
                  <a:txBody>
                    <a:bodyPr/>
                    <a:lstStyle/>
                    <a:p>
                      <a:pPr>
                        <a:spcAft>
                          <a:spcPts val="0"/>
                        </a:spcAft>
                      </a:pPr>
                      <a:r>
                        <a:rPr lang="en-GB" sz="1200">
                          <a:effectLst/>
                        </a:rPr>
                        <a:t>Headers and footers</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effectLst/>
                        </a:rPr>
                        <a:t>The may signpost the document and outline what is being addressed as well as displaying information in a formal way</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947525">
                <a:tc>
                  <a:txBody>
                    <a:bodyPr/>
                    <a:lstStyle/>
                    <a:p>
                      <a:pPr>
                        <a:spcAft>
                          <a:spcPts val="0"/>
                        </a:spcAft>
                      </a:pPr>
                      <a:r>
                        <a:rPr lang="en-GB" sz="1200">
                          <a:effectLst/>
                        </a:rPr>
                        <a:t>Graphics and pictures</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28600" indent="-228600" algn="ctr">
                        <a:lnSpc>
                          <a:spcPct val="115000"/>
                        </a:lnSpc>
                        <a:spcAft>
                          <a:spcPts val="1000"/>
                        </a:spcAft>
                      </a:pPr>
                      <a:r>
                        <a:rPr lang="en-AU" sz="1400" dirty="0">
                          <a:effectLst/>
                        </a:rPr>
                        <a:t>Images may help colleagues, or whoever is exposed to the information, to see information in a concise way. Sometimes it will convey the information far </a:t>
                      </a:r>
                      <a:r>
                        <a:rPr lang="en-AU" sz="1400" dirty="0" smtClean="0">
                          <a:effectLst/>
                        </a:rPr>
                        <a:t>more</a:t>
                      </a:r>
                      <a:r>
                        <a:rPr lang="en-AU" sz="1400" baseline="0" dirty="0" smtClean="0">
                          <a:effectLst/>
                        </a:rPr>
                        <a:t> </a:t>
                      </a:r>
                      <a:r>
                        <a:rPr lang="en-AU" sz="1400" dirty="0" smtClean="0">
                          <a:effectLst/>
                        </a:rPr>
                        <a:t>effectively </a:t>
                      </a:r>
                      <a:r>
                        <a:rPr lang="en-AU" sz="1400" dirty="0">
                          <a:effectLst/>
                        </a:rPr>
                        <a:t>than describing </a:t>
                      </a:r>
                      <a:r>
                        <a:rPr lang="en-AU" sz="1400" dirty="0" smtClean="0">
                          <a:effectLst/>
                        </a:rPr>
                        <a:t>data</a:t>
                      </a:r>
                      <a:endParaRPr lang="en-AU" sz="1400" dirty="0">
                        <a:effectLst/>
                      </a:endParaRPr>
                    </a:p>
                  </a:txBody>
                  <a:tcPr marL="33897" marR="3389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893189">
                <a:tc>
                  <a:txBody>
                    <a:bodyPr/>
                    <a:lstStyle/>
                    <a:p>
                      <a:pPr>
                        <a:spcAft>
                          <a:spcPts val="0"/>
                        </a:spcAft>
                      </a:pPr>
                      <a:r>
                        <a:rPr lang="en-GB" sz="1200" dirty="0">
                          <a:effectLst/>
                        </a:rPr>
                        <a:t>Symbols</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effectLst/>
                        </a:rPr>
                        <a:t>This may signpost the reader to particular elements of the analysis. Symbols may represent particular parts of the document that could be cross-referenced, and again, keeps it simple</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535913">
                <a:tc>
                  <a:txBody>
                    <a:bodyPr/>
                    <a:lstStyle/>
                    <a:p>
                      <a:pPr>
                        <a:spcAft>
                          <a:spcPts val="0"/>
                        </a:spcAft>
                      </a:pPr>
                      <a:r>
                        <a:rPr lang="en-GB" sz="1200" dirty="0">
                          <a:effectLst/>
                        </a:rPr>
                        <a:t>Legends</a:t>
                      </a:r>
                      <a:endParaRPr lang="en-AU" sz="1200" dirty="0">
                        <a:effectLst/>
                      </a:endParaRPr>
                    </a:p>
                    <a:p>
                      <a:pPr>
                        <a:spcAft>
                          <a:spcPts val="0"/>
                        </a:spcAft>
                      </a:pPr>
                      <a:r>
                        <a:rPr lang="en-GB" sz="1200" dirty="0">
                          <a:effectLst/>
                        </a:rPr>
                        <a:t> </a:t>
                      </a:r>
                      <a:endParaRPr lang="en-AU" sz="1200" dirty="0">
                        <a:effectLst/>
                      </a:endParaRPr>
                    </a:p>
                    <a:p>
                      <a:pPr>
                        <a:spcAft>
                          <a:spcPts val="0"/>
                        </a:spcAft>
                      </a:pPr>
                      <a:endParaRPr lang="en-AU" sz="1200" dirty="0">
                        <a:effectLst/>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28600" indent="-228600" algn="ctr">
                        <a:lnSpc>
                          <a:spcPct val="115000"/>
                        </a:lnSpc>
                        <a:spcAft>
                          <a:spcPts val="1000"/>
                        </a:spcAft>
                      </a:pPr>
                      <a:r>
                        <a:rPr lang="en-AU" sz="1400" dirty="0">
                          <a:effectLst/>
                        </a:rPr>
                        <a:t>Legends can be used to provide more information alongside a </a:t>
                      </a:r>
                      <a:r>
                        <a:rPr lang="en-AU" sz="1400" dirty="0" smtClean="0">
                          <a:effectLst/>
                        </a:rPr>
                        <a:t>chart</a:t>
                      </a:r>
                      <a:endParaRPr lang="en-AU" sz="1400" dirty="0">
                        <a:effectLst/>
                      </a:endParaRPr>
                    </a:p>
                  </a:txBody>
                  <a:tcPr marL="33897" marR="3389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1042054">
                <a:tc>
                  <a:txBody>
                    <a:bodyPr/>
                    <a:lstStyle/>
                    <a:p>
                      <a:pPr>
                        <a:spcAft>
                          <a:spcPts val="0"/>
                        </a:spcAft>
                      </a:pPr>
                      <a:r>
                        <a:rPr lang="en-GB" sz="1200" dirty="0">
                          <a:effectLst/>
                        </a:rPr>
                        <a:t>Software applications</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effectLst/>
                        </a:rPr>
                        <a:t>The software application will depend on your organisation, however plenty of applications are available that can help you organise information. A generic application will allow you to select information, format the data into graphs and charts </a:t>
                      </a:r>
                      <a:r>
                        <a:rPr lang="en-GB" sz="1400" dirty="0" err="1">
                          <a:effectLst/>
                        </a:rPr>
                        <a:t>etc</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625232">
                <a:tc>
                  <a:txBody>
                    <a:bodyPr/>
                    <a:lstStyle/>
                    <a:p>
                      <a:pPr>
                        <a:spcAft>
                          <a:spcPts val="0"/>
                        </a:spcAft>
                      </a:pPr>
                      <a:r>
                        <a:rPr lang="en-GB" sz="1200" dirty="0">
                          <a:effectLst/>
                        </a:rPr>
                        <a:t>Tables and </a:t>
                      </a:r>
                      <a:r>
                        <a:rPr lang="en-GB" sz="1200" dirty="0" smtClean="0">
                          <a:effectLst/>
                        </a:rPr>
                        <a:t>charts</a:t>
                      </a:r>
                      <a:endParaRPr lang="en-AU" sz="1200" dirty="0">
                        <a:effectLst/>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effectLst/>
                        </a:rPr>
                        <a:t>As aforementioned, this can be an easy way of displaying data. They are easy to use on the above applications and can be displayed in a variety of ways</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148865">
                <a:tc>
                  <a:txBody>
                    <a:bodyPr/>
                    <a:lstStyle/>
                    <a:p>
                      <a:pPr>
                        <a:spcAft>
                          <a:spcPts val="0"/>
                        </a:spcAft>
                      </a:pPr>
                      <a:endParaRPr lang="en-AU"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000" dirty="0">
                          <a:effectLst/>
                        </a:rPr>
                        <a:t> </a:t>
                      </a:r>
                      <a:endParaRPr lang="en-AU"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340879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What is the purpose of collating information?</a:t>
            </a:r>
            <a:endParaRPr lang="en-AU" dirty="0"/>
          </a:p>
        </p:txBody>
      </p:sp>
      <p:sp>
        <p:nvSpPr>
          <p:cNvPr id="3" name="Content Placeholder 2"/>
          <p:cNvSpPr>
            <a:spLocks noGrp="1"/>
          </p:cNvSpPr>
          <p:nvPr>
            <p:ph idx="1"/>
          </p:nvPr>
        </p:nvSpPr>
        <p:spPr>
          <a:xfrm>
            <a:off x="1295401" y="2556932"/>
            <a:ext cx="9601196" cy="1611307"/>
          </a:xfrm>
        </p:spPr>
        <p:txBody>
          <a:bodyPr>
            <a:normAutofit/>
          </a:bodyPr>
          <a:lstStyle/>
          <a:p>
            <a:r>
              <a:rPr lang="en-AU" sz="2800" b="1" dirty="0"/>
              <a:t>Collating </a:t>
            </a:r>
            <a:r>
              <a:rPr lang="en-AU" sz="2800" b="1" dirty="0" smtClean="0"/>
              <a:t>information </a:t>
            </a:r>
            <a:r>
              <a:rPr lang="en-AU" sz="2800" b="1" dirty="0"/>
              <a:t>in </a:t>
            </a:r>
            <a:r>
              <a:rPr lang="en-AU" sz="2800" b="1" dirty="0" smtClean="0"/>
              <a:t>business</a:t>
            </a:r>
            <a:r>
              <a:rPr lang="en-AU" sz="2800" b="1" dirty="0"/>
              <a:t>, is when </a:t>
            </a:r>
            <a:r>
              <a:rPr lang="en-AU" sz="2800" b="1" dirty="0" smtClean="0"/>
              <a:t>documentations </a:t>
            </a:r>
            <a:r>
              <a:rPr lang="en-AU" sz="2800" b="1" dirty="0"/>
              <a:t>are gathered from different </a:t>
            </a:r>
            <a:r>
              <a:rPr lang="en-AU" sz="2800" b="1" dirty="0" smtClean="0"/>
              <a:t>range </a:t>
            </a:r>
            <a:r>
              <a:rPr lang="en-AU" sz="2800" b="1" dirty="0"/>
              <a:t>of </a:t>
            </a:r>
            <a:r>
              <a:rPr lang="en-AU" sz="2800" b="1" dirty="0" smtClean="0"/>
              <a:t>sources and it is compared</a:t>
            </a:r>
            <a:r>
              <a:rPr lang="en-AU" sz="2800" b="1" dirty="0" smtClean="0"/>
              <a:t>, arranged </a:t>
            </a:r>
            <a:r>
              <a:rPr lang="en-AU" sz="2800" b="1" dirty="0"/>
              <a:t>and </a:t>
            </a:r>
            <a:r>
              <a:rPr lang="en-AU" sz="2800" b="1" dirty="0" smtClean="0"/>
              <a:t>organised </a:t>
            </a:r>
            <a:r>
              <a:rPr lang="en-AU" sz="2800" b="1" dirty="0" smtClean="0"/>
              <a:t>in a </a:t>
            </a:r>
            <a:r>
              <a:rPr lang="en-AU" sz="2800" b="1" dirty="0"/>
              <a:t>documents</a:t>
            </a:r>
            <a:r>
              <a:rPr lang="en-AU" sz="2800" b="1" dirty="0" smtClean="0"/>
              <a:t>.</a:t>
            </a:r>
          </a:p>
          <a:p>
            <a:pPr marL="0" indent="0">
              <a:buNone/>
            </a:pPr>
            <a:endParaRPr lang="en-AU" dirty="0"/>
          </a:p>
        </p:txBody>
      </p:sp>
    </p:spTree>
    <p:extLst>
      <p:ext uri="{BB962C8B-B14F-4D97-AF65-F5344CB8AC3E}">
        <p14:creationId xmlns:p14="http://schemas.microsoft.com/office/powerpoint/2010/main" val="274319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7114" y="690032"/>
            <a:ext cx="9601196" cy="1303867"/>
          </a:xfrm>
        </p:spPr>
        <p:txBody>
          <a:bodyPr/>
          <a:lstStyle/>
          <a:p>
            <a:r>
              <a:rPr lang="en-AU" dirty="0" smtClean="0"/>
              <a:t>Example of possible difficulties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91411102"/>
              </p:ext>
            </p:extLst>
          </p:nvPr>
        </p:nvGraphicFramePr>
        <p:xfrm>
          <a:off x="1389888" y="1816607"/>
          <a:ext cx="9375648" cy="4011169"/>
        </p:xfrm>
        <a:graphic>
          <a:graphicData uri="http://schemas.openxmlformats.org/drawingml/2006/table">
            <a:tbl>
              <a:tblPr firstRow="1" firstCol="1" bandRow="1">
                <a:tableStyleId>{93296810-A885-4BE3-A3E7-6D5BEEA58F35}</a:tableStyleId>
              </a:tblPr>
              <a:tblGrid>
                <a:gridCol w="4687185">
                  <a:extLst>
                    <a:ext uri="{9D8B030D-6E8A-4147-A177-3AD203B41FA5}">
                      <a16:colId xmlns:a16="http://schemas.microsoft.com/office/drawing/2014/main" val="20000"/>
                    </a:ext>
                  </a:extLst>
                </a:gridCol>
                <a:gridCol w="4688463">
                  <a:extLst>
                    <a:ext uri="{9D8B030D-6E8A-4147-A177-3AD203B41FA5}">
                      <a16:colId xmlns:a16="http://schemas.microsoft.com/office/drawing/2014/main" val="20001"/>
                    </a:ext>
                  </a:extLst>
                </a:gridCol>
              </a:tblGrid>
              <a:tr h="707853">
                <a:tc>
                  <a:txBody>
                    <a:bodyPr/>
                    <a:lstStyle/>
                    <a:p>
                      <a:pPr>
                        <a:spcAft>
                          <a:spcPts val="0"/>
                        </a:spcAft>
                      </a:pPr>
                      <a:r>
                        <a:rPr lang="en-GB" sz="2000" dirty="0">
                          <a:effectLst/>
                        </a:rPr>
                        <a:t>Difficulty</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2000" dirty="0">
                          <a:effectLst/>
                        </a:rPr>
                        <a:t>How you could resolve this issue and who you may call upon to solve the issue</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1651658">
                <a:tc>
                  <a:txBody>
                    <a:bodyPr/>
                    <a:lstStyle/>
                    <a:p>
                      <a:pPr algn="l">
                        <a:spcAft>
                          <a:spcPts val="0"/>
                        </a:spcAft>
                      </a:pPr>
                      <a:r>
                        <a:rPr lang="en-GB" sz="1600" dirty="0">
                          <a:effectLst/>
                        </a:rPr>
                        <a:t>That information gets </a:t>
                      </a:r>
                      <a:r>
                        <a:rPr lang="en-GB" sz="1600" dirty="0" smtClean="0">
                          <a:effectLst/>
                        </a:rPr>
                        <a:t>lost</a:t>
                      </a:r>
                      <a:endParaRPr lang="en-AU" sz="1600" dirty="0">
                        <a:effectLst/>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800" b="0" dirty="0">
                          <a:effectLst/>
                          <a:latin typeface="+mn-lt"/>
                          <a:ea typeface="Calibri" panose="020F0502020204030204" pitchFamily="34" charset="0"/>
                          <a:cs typeface="Times New Roman" panose="02020603050405020304" pitchFamily="18" charset="0"/>
                        </a:rPr>
                        <a:t>Making sure that the information gathered is stored correctly in multiple places that can easily be accessible by the group members </a:t>
                      </a:r>
                      <a:endParaRPr lang="en-AU" sz="1800" b="1"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651658">
                <a:tc>
                  <a:txBody>
                    <a:bodyPr/>
                    <a:lstStyle/>
                    <a:p>
                      <a:pPr algn="l">
                        <a:spcAft>
                          <a:spcPts val="0"/>
                        </a:spcAft>
                      </a:pPr>
                      <a:r>
                        <a:rPr lang="en-GB" sz="1600" dirty="0">
                          <a:effectLst/>
                        </a:rPr>
                        <a:t>Information is </a:t>
                      </a:r>
                      <a:r>
                        <a:rPr lang="en-GB" sz="1600" dirty="0" smtClean="0">
                          <a:effectLst/>
                        </a:rPr>
                        <a:t>misunderstood</a:t>
                      </a:r>
                      <a:endParaRPr lang="en-AU" sz="1600" dirty="0">
                        <a:effectLst/>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800" b="0" dirty="0">
                          <a:effectLst/>
                          <a:latin typeface="+mn-lt"/>
                          <a:ea typeface="Calibri" panose="020F0502020204030204" pitchFamily="34" charset="0"/>
                          <a:cs typeface="Times New Roman" panose="02020603050405020304" pitchFamily="18" charset="0"/>
                        </a:rPr>
                        <a:t>Making sure that all the information is clear, relevant and accurate. Preventing confusion between team members.</a:t>
                      </a:r>
                      <a:endParaRPr lang="en-AU" sz="1800" b="1"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5907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Feedback Opportunities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29252299"/>
              </p:ext>
            </p:extLst>
          </p:nvPr>
        </p:nvGraphicFramePr>
        <p:xfrm>
          <a:off x="868680" y="1910143"/>
          <a:ext cx="10515600" cy="3778187"/>
        </p:xfrm>
        <a:graphic>
          <a:graphicData uri="http://schemas.openxmlformats.org/drawingml/2006/table">
            <a:tbl>
              <a:tblPr firstRow="1" firstCol="1" bandRow="1">
                <a:tableStyleId>{93296810-A885-4BE3-A3E7-6D5BEEA58F35}</a:tableStyleId>
              </a:tblPr>
              <a:tblGrid>
                <a:gridCol w="3505200">
                  <a:extLst>
                    <a:ext uri="{9D8B030D-6E8A-4147-A177-3AD203B41FA5}">
                      <a16:colId xmlns:a16="http://schemas.microsoft.com/office/drawing/2014/main" val="20000"/>
                    </a:ext>
                  </a:extLst>
                </a:gridCol>
                <a:gridCol w="35052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tblGrid>
              <a:tr h="864680">
                <a:tc>
                  <a:txBody>
                    <a:bodyPr/>
                    <a:lstStyle/>
                    <a:p>
                      <a:pPr>
                        <a:spcAft>
                          <a:spcPts val="0"/>
                        </a:spcAft>
                      </a:pPr>
                      <a:r>
                        <a:rPr lang="en-GB" sz="1600" dirty="0">
                          <a:effectLst/>
                        </a:rPr>
                        <a:t>Method of giving feedback</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600" dirty="0">
                          <a:effectLst/>
                        </a:rPr>
                        <a:t>What are the advantages of this method?</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600" dirty="0">
                          <a:effectLst/>
                        </a:rPr>
                        <a:t>How may this inform decision making?</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748665">
                <a:tc>
                  <a:txBody>
                    <a:bodyPr/>
                    <a:lstStyle/>
                    <a:p>
                      <a:pPr>
                        <a:spcAft>
                          <a:spcPts val="0"/>
                        </a:spcAft>
                      </a:pPr>
                      <a:r>
                        <a:rPr lang="en-GB" sz="1400" dirty="0">
                          <a:effectLst/>
                        </a:rPr>
                        <a:t>Face to face</a:t>
                      </a:r>
                      <a:endParaRPr lang="en-AU" sz="1400" dirty="0">
                        <a:effectLst/>
                      </a:endParaRPr>
                    </a:p>
                    <a:p>
                      <a:pPr>
                        <a:spcAft>
                          <a:spcPts val="0"/>
                        </a:spcAft>
                      </a:pPr>
                      <a:r>
                        <a:rPr lang="en-GB" sz="1400" dirty="0">
                          <a:effectLst/>
                        </a:rPr>
                        <a:t>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600" dirty="0">
                          <a:effectLst/>
                        </a:rPr>
                        <a:t>Being able to get a timely response.</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AU" sz="1800" i="0" kern="1200" dirty="0" smtClean="0">
                          <a:solidFill>
                            <a:schemeClr val="dk1"/>
                          </a:solidFill>
                          <a:effectLst/>
                          <a:latin typeface="+mn-lt"/>
                          <a:ea typeface="+mn-ea"/>
                          <a:cs typeface="+mn-cs"/>
                        </a:rPr>
                        <a:t>Making the person to make a quick decision that’s relevant to the task. </a:t>
                      </a:r>
                      <a:endParaRPr lang="en-AU" sz="1400" b="1" i="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011936">
                <a:tc>
                  <a:txBody>
                    <a:bodyPr/>
                    <a:lstStyle/>
                    <a:p>
                      <a:pPr>
                        <a:spcAft>
                          <a:spcPts val="0"/>
                        </a:spcAft>
                      </a:pPr>
                      <a:r>
                        <a:rPr lang="en-GB" sz="1400" dirty="0" smtClean="0">
                          <a:effectLst/>
                        </a:rPr>
                        <a:t>Online</a:t>
                      </a:r>
                      <a:endParaRPr lang="en-AU" sz="1400" dirty="0">
                        <a:effectLst/>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600" dirty="0">
                          <a:effectLst/>
                        </a:rPr>
                        <a:t>Being able to give feedback and have the person respond when they are able to. </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en-GB" sz="1600" b="0" i="0" dirty="0">
                          <a:effectLst/>
                          <a:latin typeface="+mn-lt"/>
                          <a:ea typeface="Calibri" panose="020F0502020204030204" pitchFamily="34" charset="0"/>
                          <a:cs typeface="Times New Roman" panose="02020603050405020304" pitchFamily="18" charset="0"/>
                        </a:rPr>
                        <a:t>Giving a much more informed response.</a:t>
                      </a:r>
                      <a:endParaRPr lang="en-AU" sz="1600" b="1" i="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152906">
                <a:tc>
                  <a:txBody>
                    <a:bodyPr/>
                    <a:lstStyle/>
                    <a:p>
                      <a:pPr>
                        <a:spcAft>
                          <a:spcPts val="0"/>
                        </a:spcAft>
                      </a:pPr>
                      <a:r>
                        <a:rPr lang="en-GB" sz="1400" dirty="0" smtClean="0">
                          <a:effectLst/>
                        </a:rPr>
                        <a:t>Written</a:t>
                      </a:r>
                      <a:endParaRPr lang="en-AU" sz="1400" dirty="0">
                        <a:effectLst/>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600" dirty="0">
                          <a:effectLst/>
                        </a:rPr>
                        <a:t>You are able to get a well-informed response and to be personally addressed. </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600" b="0" i="0" dirty="0">
                          <a:effectLst/>
                          <a:latin typeface="+mn-lt"/>
                          <a:ea typeface="Calibri" panose="020F0502020204030204" pitchFamily="34" charset="0"/>
                          <a:cs typeface="Times New Roman" panose="02020603050405020304" pitchFamily="18" charset="0"/>
                        </a:rPr>
                        <a:t>This will make the response more personal and informed.</a:t>
                      </a:r>
                      <a:endParaRPr lang="en-AU" sz="1600" b="1" i="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29623864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29</TotalTime>
  <Words>535</Words>
  <Application>Microsoft Office PowerPoint</Application>
  <PresentationFormat>Widescreen</PresentationFormat>
  <Paragraphs>74</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Garamond</vt:lpstr>
      <vt:lpstr>Times New Roman</vt:lpstr>
      <vt:lpstr>Organic</vt:lpstr>
      <vt:lpstr>Organising Workplace Information</vt:lpstr>
      <vt:lpstr>Common ways to access information</vt:lpstr>
      <vt:lpstr>COLLECTED INFORMATION</vt:lpstr>
      <vt:lpstr>Example of effective formats</vt:lpstr>
      <vt:lpstr>What is the purpose of collating information?</vt:lpstr>
      <vt:lpstr>Example of possible difficulties </vt:lpstr>
      <vt:lpstr>Feedback Opportunities </vt:lpstr>
    </vt:vector>
  </TitlesOfParts>
  <Company>Queensland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0000_PMU</dc:creator>
  <cp:lastModifiedBy>NUGRAHA, Dwi</cp:lastModifiedBy>
  <cp:revision>19</cp:revision>
  <dcterms:created xsi:type="dcterms:W3CDTF">2017-10-12T01:34:05Z</dcterms:created>
  <dcterms:modified xsi:type="dcterms:W3CDTF">2019-06-12T23:37:40Z</dcterms:modified>
</cp:coreProperties>
</file>