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7"/>
  </p:notesMasterIdLst>
  <p:sldIdLst>
    <p:sldId id="257" r:id="rId2"/>
    <p:sldId id="309" r:id="rId3"/>
    <p:sldId id="437" r:id="rId4"/>
    <p:sldId id="609" r:id="rId5"/>
    <p:sldId id="392" r:id="rId6"/>
    <p:sldId id="504" r:id="rId7"/>
    <p:sldId id="503" r:id="rId8"/>
    <p:sldId id="610" r:id="rId9"/>
    <p:sldId id="439" r:id="rId10"/>
    <p:sldId id="396" r:id="rId11"/>
    <p:sldId id="440" r:id="rId12"/>
    <p:sldId id="399" r:id="rId13"/>
    <p:sldId id="401" r:id="rId14"/>
    <p:sldId id="441" r:id="rId15"/>
    <p:sldId id="611" r:id="rId16"/>
    <p:sldId id="612" r:id="rId17"/>
    <p:sldId id="613" r:id="rId18"/>
    <p:sldId id="387" r:id="rId19"/>
    <p:sldId id="586" r:id="rId20"/>
    <p:sldId id="587" r:id="rId21"/>
    <p:sldId id="614" r:id="rId22"/>
    <p:sldId id="588" r:id="rId23"/>
    <p:sldId id="589" r:id="rId24"/>
    <p:sldId id="590" r:id="rId25"/>
    <p:sldId id="615" r:id="rId26"/>
    <p:sldId id="591" r:id="rId27"/>
    <p:sldId id="592" r:id="rId28"/>
    <p:sldId id="593" r:id="rId29"/>
    <p:sldId id="616" r:id="rId30"/>
    <p:sldId id="617" r:id="rId31"/>
    <p:sldId id="594" r:id="rId32"/>
    <p:sldId id="562" r:id="rId33"/>
    <p:sldId id="618" r:id="rId34"/>
    <p:sldId id="563" r:id="rId35"/>
    <p:sldId id="619" r:id="rId36"/>
    <p:sldId id="620" r:id="rId37"/>
    <p:sldId id="621" r:id="rId38"/>
    <p:sldId id="564" r:id="rId39"/>
    <p:sldId id="538" r:id="rId40"/>
    <p:sldId id="539" r:id="rId41"/>
    <p:sldId id="622" r:id="rId42"/>
    <p:sldId id="623" r:id="rId43"/>
    <p:sldId id="540" r:id="rId44"/>
    <p:sldId id="541" r:id="rId45"/>
    <p:sldId id="542" r:id="rId46"/>
    <p:sldId id="624" r:id="rId47"/>
    <p:sldId id="625" r:id="rId48"/>
    <p:sldId id="543" r:id="rId49"/>
    <p:sldId id="544" r:id="rId50"/>
    <p:sldId id="545" r:id="rId51"/>
    <p:sldId id="626" r:id="rId52"/>
    <p:sldId id="546" r:id="rId53"/>
    <p:sldId id="547" r:id="rId54"/>
    <p:sldId id="548" r:id="rId55"/>
    <p:sldId id="627" r:id="rId56"/>
    <p:sldId id="628" r:id="rId57"/>
    <p:sldId id="549" r:id="rId58"/>
    <p:sldId id="550" r:id="rId59"/>
    <p:sldId id="551" r:id="rId60"/>
    <p:sldId id="629" r:id="rId61"/>
    <p:sldId id="552" r:id="rId62"/>
    <p:sldId id="553" r:id="rId63"/>
    <p:sldId id="554" r:id="rId64"/>
    <p:sldId id="630" r:id="rId65"/>
    <p:sldId id="631" r:id="rId66"/>
    <p:sldId id="555" r:id="rId67"/>
    <p:sldId id="514" r:id="rId68"/>
    <p:sldId id="515" r:id="rId69"/>
    <p:sldId id="516" r:id="rId70"/>
    <p:sldId id="517" r:id="rId71"/>
    <p:sldId id="518" r:id="rId72"/>
    <p:sldId id="632" r:id="rId73"/>
    <p:sldId id="519" r:id="rId74"/>
    <p:sldId id="520" r:id="rId75"/>
    <p:sldId id="521" r:id="rId76"/>
    <p:sldId id="633" r:id="rId77"/>
    <p:sldId id="634" r:id="rId78"/>
    <p:sldId id="635" r:id="rId79"/>
    <p:sldId id="522" r:id="rId80"/>
    <p:sldId id="523" r:id="rId81"/>
    <p:sldId id="524" r:id="rId82"/>
    <p:sldId id="636" r:id="rId83"/>
    <p:sldId id="637" r:id="rId84"/>
    <p:sldId id="638" r:id="rId85"/>
    <p:sldId id="639" r:id="rId86"/>
    <p:sldId id="525" r:id="rId87"/>
    <p:sldId id="526" r:id="rId88"/>
    <p:sldId id="527" r:id="rId89"/>
    <p:sldId id="640" r:id="rId90"/>
    <p:sldId id="528" r:id="rId91"/>
    <p:sldId id="595" r:id="rId92"/>
    <p:sldId id="641" r:id="rId93"/>
    <p:sldId id="642" r:id="rId94"/>
    <p:sldId id="602" r:id="rId95"/>
    <p:sldId id="596" r:id="rId96"/>
    <p:sldId id="643" r:id="rId97"/>
    <p:sldId id="644" r:id="rId98"/>
    <p:sldId id="645" r:id="rId99"/>
    <p:sldId id="603" r:id="rId100"/>
    <p:sldId id="597" r:id="rId101"/>
    <p:sldId id="646" r:id="rId102"/>
    <p:sldId id="647" r:id="rId103"/>
    <p:sldId id="648" r:id="rId104"/>
    <p:sldId id="649" r:id="rId105"/>
    <p:sldId id="650" r:id="rId106"/>
    <p:sldId id="604" r:id="rId107"/>
    <p:sldId id="598" r:id="rId108"/>
    <p:sldId id="651" r:id="rId109"/>
    <p:sldId id="652" r:id="rId110"/>
    <p:sldId id="653" r:id="rId111"/>
    <p:sldId id="654" r:id="rId112"/>
    <p:sldId id="655" r:id="rId113"/>
    <p:sldId id="605" r:id="rId114"/>
    <p:sldId id="600" r:id="rId115"/>
    <p:sldId id="656" r:id="rId116"/>
    <p:sldId id="657" r:id="rId117"/>
    <p:sldId id="607" r:id="rId118"/>
    <p:sldId id="601" r:id="rId119"/>
    <p:sldId id="658" r:id="rId120"/>
    <p:sldId id="659" r:id="rId121"/>
    <p:sldId id="660" r:id="rId122"/>
    <p:sldId id="661" r:id="rId123"/>
    <p:sldId id="608" r:id="rId124"/>
    <p:sldId id="435" r:id="rId125"/>
    <p:sldId id="418" r:id="rId1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 varScale="1">
        <p:scale>
          <a:sx n="63" d="100"/>
          <a:sy n="63" d="100"/>
        </p:scale>
        <p:origin x="-17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theme" Target="theme/theme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38</a:t>
            </a:fld>
            <a:endParaRPr lang="en-CA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39</a:t>
            </a:fld>
            <a:endParaRPr lang="en-AU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44</a:t>
            </a:fld>
            <a:endParaRPr lang="en-AU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48</a:t>
            </a:fld>
            <a:endParaRPr lang="en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49</a:t>
            </a:fld>
            <a:endParaRPr lang="en-AU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52</a:t>
            </a:fld>
            <a:endParaRPr lang="en-CA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53</a:t>
            </a:fld>
            <a:endParaRPr lang="en-AU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57</a:t>
            </a:fld>
            <a:endParaRPr lang="en-CA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58</a:t>
            </a:fld>
            <a:endParaRPr lang="en-AU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61</a:t>
            </a:fld>
            <a:endParaRPr lang="en-CA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62</a:t>
            </a:fld>
            <a:endParaRPr lang="en-AU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66</a:t>
            </a:fld>
            <a:endParaRPr lang="en-CA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67</a:t>
            </a:fld>
            <a:endParaRPr lang="en-AU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69</a:t>
            </a:fld>
            <a:endParaRPr lang="en-CA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70</a:t>
            </a:fld>
            <a:endParaRPr lang="en-AU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73</a:t>
            </a:fld>
            <a:endParaRPr lang="en-CA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74</a:t>
            </a:fld>
            <a:endParaRPr lang="en-AU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79</a:t>
            </a:fld>
            <a:endParaRPr lang="en-CA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80</a:t>
            </a:fld>
            <a:endParaRPr lang="en-AU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86</a:t>
            </a:fld>
            <a:endParaRPr lang="en-CA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87</a:t>
            </a:fld>
            <a:endParaRPr lang="en-AU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90</a:t>
            </a:fld>
            <a:endParaRPr lang="en-CA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91</a:t>
            </a:fld>
            <a:endParaRPr lang="en-AU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94</a:t>
            </a:fld>
            <a:endParaRPr lang="en-CA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95</a:t>
            </a:fld>
            <a:endParaRPr lang="en-AU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99</a:t>
            </a:fld>
            <a:endParaRPr lang="en-CA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100</a:t>
            </a:fld>
            <a:endParaRPr lang="en-AU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106</a:t>
            </a:fld>
            <a:endParaRPr lang="en-CA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107</a:t>
            </a:fld>
            <a:endParaRPr lang="en-AU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108</a:t>
            </a:fld>
            <a:endParaRPr lang="en-AU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113</a:t>
            </a:fld>
            <a:endParaRPr lang="en-CA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114</a:t>
            </a:fld>
            <a:endParaRPr lang="en-AU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117</a:t>
            </a:fld>
            <a:endParaRPr lang="en-CA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118</a:t>
            </a:fld>
            <a:endParaRPr lang="en-AU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123</a:t>
            </a:fld>
            <a:endParaRPr lang="en-CA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125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15/03/2017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CHCECE001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Develop cultural competence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Tom\Pictures\magnify_people_diversity_400_clr_16672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3389244"/>
            <a:ext cx="3500437" cy="32227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Reflect on own cultural identity and biases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GB" sz="2800" dirty="0"/>
              <a:t>Identify significant events in own family background or history which may influence current values, beliefs and attitudes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Significant events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Schooling experience</a:t>
            </a:r>
          </a:p>
          <a:p>
            <a:pPr lvl="0"/>
            <a:r>
              <a:rPr lang="en-GB" dirty="0"/>
              <a:t>Divorce</a:t>
            </a:r>
          </a:p>
          <a:p>
            <a:pPr lvl="0"/>
            <a:r>
              <a:rPr lang="en-GB" dirty="0"/>
              <a:t>Family composition</a:t>
            </a:r>
          </a:p>
          <a:p>
            <a:pPr lvl="0"/>
            <a:r>
              <a:rPr lang="en-GB" dirty="0"/>
              <a:t>Migration</a:t>
            </a:r>
          </a:p>
          <a:p>
            <a:pPr lvl="0"/>
            <a:r>
              <a:rPr lang="en-GB" dirty="0" smtClean="0"/>
              <a:t>Health.</a:t>
            </a:r>
            <a:endParaRPr lang="en-GB" dirty="0"/>
          </a:p>
        </p:txBody>
      </p:sp>
      <p:pic>
        <p:nvPicPr>
          <p:cNvPr id="1026" name="Picture 2" descr="C:\Users\Tom\Pictures\Pictures\stick_figure_family_portrait_400_clr_296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96952"/>
            <a:ext cx="2891011" cy="330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Significant events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5194920" cy="4209331"/>
          </a:xfrm>
        </p:spPr>
        <p:txBody>
          <a:bodyPr/>
          <a:lstStyle/>
          <a:p>
            <a:pPr lvl="0"/>
            <a:r>
              <a:rPr lang="en-GB" dirty="0"/>
              <a:t>Financial factors</a:t>
            </a:r>
          </a:p>
          <a:p>
            <a:pPr lvl="0"/>
            <a:r>
              <a:rPr lang="en-GB" dirty="0"/>
              <a:t>Housing arrangements</a:t>
            </a:r>
          </a:p>
          <a:p>
            <a:pPr lvl="0"/>
            <a:r>
              <a:rPr lang="en-GB" dirty="0"/>
              <a:t>Death of a family member</a:t>
            </a:r>
          </a:p>
          <a:p>
            <a:r>
              <a:rPr lang="en-GB" dirty="0"/>
              <a:t>Attendance, high mobility between child care centres and long absences in between.</a:t>
            </a:r>
          </a:p>
          <a:p>
            <a:endParaRPr lang="en-GB" dirty="0"/>
          </a:p>
        </p:txBody>
      </p:sp>
      <p:pic>
        <p:nvPicPr>
          <p:cNvPr id="4" name="Picture 3" descr="C:\Users\Tom\Pictures\Pictures\euro_money_question_mark_400_clr_1725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16832"/>
            <a:ext cx="2396470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63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Reflect on own cultural identity and biases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GB" sz="2800" dirty="0"/>
              <a:t>Define aspects of the environment which influence own cultural identity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Aspects of the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level of prosperity in the physical environment will have a direct bearing on the development of cultural </a:t>
            </a:r>
            <a:r>
              <a:rPr lang="en-GB" dirty="0" smtClean="0"/>
              <a:t>identity</a:t>
            </a:r>
          </a:p>
          <a:p>
            <a:r>
              <a:rPr lang="en-GB" dirty="0"/>
              <a:t>The levels of social connection also likely to have an effect on cultural </a:t>
            </a:r>
            <a:r>
              <a:rPr lang="en-GB" dirty="0" smtClean="0"/>
              <a:t>identity</a:t>
            </a:r>
          </a:p>
          <a:p>
            <a:r>
              <a:rPr lang="en-GB" dirty="0" smtClean="0"/>
              <a:t>You </a:t>
            </a:r>
            <a:r>
              <a:rPr lang="en-GB" dirty="0"/>
              <a:t>may also consider the effects of the physical </a:t>
            </a:r>
            <a:r>
              <a:rPr lang="en-GB" dirty="0" smtClean="0"/>
              <a:t>environment.</a:t>
            </a:r>
            <a:endParaRPr lang="en-GB" dirty="0"/>
          </a:p>
        </p:txBody>
      </p:sp>
      <p:pic>
        <p:nvPicPr>
          <p:cNvPr id="1026" name="Picture 2" descr="C:\Users\Tom\Pictures\figure_on_mountaintop_400_clr_183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933" y="4727401"/>
            <a:ext cx="1356742" cy="180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Cultural identity refers to relationships with: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lvl="0"/>
            <a:r>
              <a:rPr lang="en-GB" dirty="0"/>
              <a:t>Place </a:t>
            </a:r>
          </a:p>
          <a:p>
            <a:pPr lvl="0"/>
            <a:r>
              <a:rPr lang="en-GB" dirty="0"/>
              <a:t>People </a:t>
            </a:r>
          </a:p>
          <a:p>
            <a:pPr lvl="0"/>
            <a:r>
              <a:rPr lang="en-GB" dirty="0"/>
              <a:t>Environment/land </a:t>
            </a:r>
          </a:p>
          <a:p>
            <a:pPr lvl="0"/>
            <a:r>
              <a:rPr lang="en-GB" dirty="0"/>
              <a:t>Belief systems </a:t>
            </a:r>
          </a:p>
          <a:p>
            <a:pPr lvl="0"/>
            <a:r>
              <a:rPr lang="en-GB" dirty="0"/>
              <a:t>History </a:t>
            </a:r>
          </a:p>
          <a:p>
            <a:pPr lvl="0"/>
            <a:r>
              <a:rPr lang="en-GB" dirty="0"/>
              <a:t>Tradition </a:t>
            </a:r>
          </a:p>
          <a:p>
            <a:r>
              <a:rPr lang="en-GB" dirty="0"/>
              <a:t>Society.</a:t>
            </a:r>
          </a:p>
        </p:txBody>
      </p:sp>
      <p:pic>
        <p:nvPicPr>
          <p:cNvPr id="4" name="Picture 3" descr="C:\Users\Tom\Pictures\australia_peg_figure_400_clr_12113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75" y="2420888"/>
            <a:ext cx="2222614" cy="36288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6153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Reflect on own cultural identity and biases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GB" sz="2800" dirty="0"/>
              <a:t>Reflect on potential impact own background may have on interactions and relationships with people from other cultures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Reflecting on impact of own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language that you use is one of the main factors that will have a </a:t>
            </a:r>
            <a:r>
              <a:rPr lang="en-GB" dirty="0" smtClean="0"/>
              <a:t>bearing</a:t>
            </a:r>
          </a:p>
          <a:p>
            <a:r>
              <a:rPr lang="en-GB" dirty="0"/>
              <a:t>Your personal background will also have had a bearing on habits and forms of non-verbal communication that you </a:t>
            </a:r>
            <a:r>
              <a:rPr lang="en-GB" dirty="0" smtClean="0"/>
              <a:t>use</a:t>
            </a:r>
          </a:p>
          <a:p>
            <a:r>
              <a:rPr lang="en-GB" dirty="0"/>
              <a:t>The geographic locations that you have grown up and lived in will also have a direct bearing </a:t>
            </a:r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beliefs and values that you consider to be particularly important may not be shared by people from other </a:t>
            </a:r>
            <a:r>
              <a:rPr lang="en-GB" dirty="0" smtClean="0"/>
              <a:t>cultures.</a:t>
            </a:r>
            <a:endParaRPr lang="en-GB" dirty="0"/>
          </a:p>
        </p:txBody>
      </p:sp>
      <p:pic>
        <p:nvPicPr>
          <p:cNvPr id="4" name="Picture 3" descr="C:\Users\Tom\Pictures\figures_speech_bubbles_400_clr_1909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14149"/>
            <a:ext cx="1341557" cy="1392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Reflect on own cultural identity and biases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1.4 </a:t>
            </a:r>
            <a:r>
              <a:rPr lang="en-GB" sz="2800" dirty="0"/>
              <a:t>Identify any knowledge, attitudes or skills to be developed to ensure cultural competency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</a:t>
            </a:r>
            <a:r>
              <a:rPr lang="en-GB" dirty="0" smtClean="0"/>
              <a:t>ultural </a:t>
            </a:r>
            <a:r>
              <a:rPr lang="en-GB" dirty="0"/>
              <a:t>competence encompasses: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Being aware of one’s own world view</a:t>
            </a:r>
          </a:p>
          <a:p>
            <a:pPr lvl="0"/>
            <a:r>
              <a:rPr lang="en-GB" dirty="0"/>
              <a:t>Developing positive attitudes towards cultural differences</a:t>
            </a:r>
          </a:p>
          <a:p>
            <a:pPr lvl="0"/>
            <a:r>
              <a:rPr lang="en-GB" dirty="0"/>
              <a:t>Gaining knowledge of different cultural practices and world views</a:t>
            </a:r>
          </a:p>
          <a:p>
            <a:r>
              <a:rPr lang="en-GB" dirty="0"/>
              <a:t>Developing skills for communication and interaction across cultures. </a:t>
            </a:r>
          </a:p>
        </p:txBody>
      </p:sp>
      <p:pic>
        <p:nvPicPr>
          <p:cNvPr id="4" name="Picture 3" descr="C:\Users\Tom\Pictures\thinking_of_something_in_bubble_400_clr_900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25144"/>
            <a:ext cx="1537970" cy="1757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Educators with high levels of cultural competency will: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Have an understanding of, and honour, the histories, cultures, languages, traditions, child rearing practices</a:t>
            </a:r>
          </a:p>
          <a:p>
            <a:pPr lvl="0"/>
            <a:r>
              <a:rPr lang="en-GB" dirty="0"/>
              <a:t>Value children’s different capacities and abilities</a:t>
            </a:r>
          </a:p>
          <a:p>
            <a:pPr lvl="0"/>
            <a:r>
              <a:rPr lang="en-GB" dirty="0"/>
              <a:t>Respect differences in families’ home lives</a:t>
            </a:r>
          </a:p>
          <a:p>
            <a:pPr lvl="0"/>
            <a:r>
              <a:rPr lang="en-GB" dirty="0"/>
              <a:t>Recognise that diversity contributes to the richness of our society and provides a valid evidence base about ways of knowing</a:t>
            </a:r>
          </a:p>
          <a:p>
            <a:r>
              <a:rPr lang="en-GB" dirty="0"/>
              <a:t>Demonstrate an ongoing commitment to developing their own cultural competence in a two-way process with families and </a:t>
            </a:r>
            <a:r>
              <a:rPr lang="en-GB" dirty="0" smtClean="0"/>
              <a:t>communities.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491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Educators with high levels of cultural competency will: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lvl="0"/>
            <a:r>
              <a:rPr lang="en-GB" dirty="0"/>
              <a:t>Promote greater understanding of Aboriginal and Torres Strait Islander ways of knowing and being</a:t>
            </a:r>
          </a:p>
          <a:p>
            <a:pPr lvl="0"/>
            <a:r>
              <a:rPr lang="en-GB" dirty="0"/>
              <a:t>Teach, role-model and encourage cultural competence in children, recognising that this is crucial to ensuring children have a sense of strong cultural identity and belonging</a:t>
            </a:r>
          </a:p>
          <a:p>
            <a:r>
              <a:rPr lang="en-GB" dirty="0"/>
              <a:t>Engage in ongoing reflection relating to their cultural competence and how they build children’s cultural competence.</a:t>
            </a:r>
          </a:p>
        </p:txBody>
      </p:sp>
    </p:spTree>
    <p:extLst>
      <p:ext uri="{BB962C8B-B14F-4D97-AF65-F5344CB8AC3E}">
        <p14:creationId xmlns:p14="http://schemas.microsoft.com/office/powerpoint/2010/main" val="1192551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260648"/>
            <a:ext cx="756084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182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Identify and develop cultural competency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GB" sz="2800" dirty="0"/>
              <a:t>Identify the cultural identities of the children within the service, their families and the local community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Identifying cultural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parents or carers of children may be expected to complete enrolment forms for the registration of their children. They may need to provide details including their country of birth/date of arrival in Australia, types of language spoken, need for translation/interpretation services, and other </a:t>
            </a:r>
            <a:r>
              <a:rPr lang="en-GB" dirty="0" smtClean="0"/>
              <a:t>details. </a:t>
            </a:r>
            <a:endParaRPr lang="en-GB" dirty="0" smtClean="0"/>
          </a:p>
        </p:txBody>
      </p:sp>
      <p:pic>
        <p:nvPicPr>
          <p:cNvPr id="4" name="Picture 3" descr="C:\Users\Tom\Pictures\magnify_people_diversity_400_clr_1667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653136"/>
            <a:ext cx="1840230" cy="1840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Identifying cultural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interview with the parents/carers and individual children may be arranged prior to child care service registration. A variety of questions may be asked for the purpose of establishing the children’s cultural identity </a:t>
            </a:r>
          </a:p>
          <a:p>
            <a:r>
              <a:rPr lang="en-GB" dirty="0"/>
              <a:t>Important information about children’s cultural identities may also be shared by the representatives of local communities. Such representatives may tell stories about key developments </a:t>
            </a:r>
            <a:r>
              <a:rPr lang="en-GB" dirty="0" smtClean="0"/>
              <a:t>which have impacted their culture.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7447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Identify and develop cultural competency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GB" sz="2800" dirty="0"/>
              <a:t>Critically analyse relationships, curriculum and activities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GB" dirty="0" smtClean="0"/>
              <a:t>eflective </a:t>
            </a:r>
            <a:r>
              <a:rPr lang="en-GB" dirty="0"/>
              <a:t>practice means: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Thinking deeply about an interest, issue, event, or practice from different perspectives</a:t>
            </a:r>
          </a:p>
          <a:p>
            <a:pPr lvl="0"/>
            <a:r>
              <a:rPr lang="en-GB" dirty="0"/>
              <a:t>Being honest about all aspects of practice including elements that are positive and those that are of concern</a:t>
            </a:r>
          </a:p>
          <a:p>
            <a:pPr lvl="0"/>
            <a:r>
              <a:rPr lang="en-GB" dirty="0"/>
              <a:t>Monitoring pedagogy and curriculum as part of a cycle of continuous improvement</a:t>
            </a:r>
          </a:p>
          <a:p>
            <a:pPr lvl="0"/>
            <a:r>
              <a:rPr lang="en-GB" dirty="0"/>
              <a:t>Listening to and learning from others</a:t>
            </a:r>
          </a:p>
          <a:p>
            <a:r>
              <a:rPr lang="en-GB" dirty="0"/>
              <a:t>Engaging in an ongoing process and not a ‘one-off’ activity.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</a:t>
            </a:r>
            <a:r>
              <a:rPr lang="en-GB" dirty="0" smtClean="0"/>
              <a:t>omponents </a:t>
            </a:r>
            <a:r>
              <a:rPr lang="en-GB" dirty="0"/>
              <a:t>of an effective curriculum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Intellectual quality</a:t>
            </a:r>
          </a:p>
          <a:p>
            <a:pPr lvl="0"/>
            <a:r>
              <a:rPr lang="en-GB" dirty="0"/>
              <a:t>Supportive classroom environment</a:t>
            </a:r>
          </a:p>
          <a:p>
            <a:pPr lvl="0"/>
            <a:r>
              <a:rPr lang="en-GB" dirty="0"/>
              <a:t>Engagement with difference</a:t>
            </a:r>
          </a:p>
          <a:p>
            <a:pPr lvl="0"/>
            <a:r>
              <a:rPr lang="en-GB" dirty="0" smtClean="0"/>
              <a:t>Connectedness.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Pictures\up_books_teacher_400_clr_1849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92896"/>
            <a:ext cx="4180507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99507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Identify and develop cultural competency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GB" sz="2800" dirty="0"/>
              <a:t>Identify skills, attributes or knowledge that may need to be developed to ensure cultural competency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</a:t>
            </a:r>
            <a:r>
              <a:rPr lang="en-GB" sz="4900" dirty="0"/>
              <a:t>may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Acceptance and understanding of cultural diversity</a:t>
            </a:r>
          </a:p>
          <a:p>
            <a:pPr lvl="0"/>
            <a:r>
              <a:rPr lang="en-GB" dirty="0"/>
              <a:t>Established ways of learning and responding to cultural differences</a:t>
            </a:r>
          </a:p>
          <a:p>
            <a:pPr lvl="0"/>
            <a:r>
              <a:rPr lang="en-GB" dirty="0"/>
              <a:t>Ability to process and deal with problems raised by individuals from different cultures</a:t>
            </a:r>
          </a:p>
          <a:p>
            <a:r>
              <a:rPr lang="en-GB" dirty="0"/>
              <a:t>Culturally sensitive communication.</a:t>
            </a:r>
          </a:p>
        </p:txBody>
      </p:sp>
      <p:pic>
        <p:nvPicPr>
          <p:cNvPr id="4" name="Picture 3" descr="C:\Users\Tom\Pictures\leader_stand_out_400_clr_1790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71975"/>
            <a:ext cx="2069465" cy="14249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Attributes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Empathy and compassion for people of culturally diverse backgrounds</a:t>
            </a:r>
          </a:p>
          <a:p>
            <a:pPr lvl="0"/>
            <a:r>
              <a:rPr lang="en-GB" dirty="0"/>
              <a:t>Acceptance of cultural differences</a:t>
            </a:r>
          </a:p>
          <a:p>
            <a:pPr lvl="0"/>
            <a:r>
              <a:rPr lang="en-GB" dirty="0"/>
              <a:t>Ability and willingness to work effectively with individuals from different ethnic groups</a:t>
            </a:r>
          </a:p>
          <a:p>
            <a:r>
              <a:rPr lang="en-GB" dirty="0"/>
              <a:t>Understanding of personal values and biases which may impact work.</a:t>
            </a:r>
          </a:p>
        </p:txBody>
      </p:sp>
      <p:pic>
        <p:nvPicPr>
          <p:cNvPr id="1026" name="Picture 2" descr="C:\Users\Tom\Pictures\colored_chairs_diversity_circle_400_clr_129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177" y="4869160"/>
            <a:ext cx="1707761" cy="157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1985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Awareness of culture, history, traditions, and values of others</a:t>
            </a:r>
          </a:p>
          <a:p>
            <a:pPr lvl="0"/>
            <a:r>
              <a:rPr lang="en-GB" dirty="0"/>
              <a:t>Effects of cultural background on the attitudes and actions of others</a:t>
            </a:r>
          </a:p>
          <a:p>
            <a:pPr lvl="0"/>
            <a:r>
              <a:rPr lang="en-GB" dirty="0"/>
              <a:t>Appropriate means of assistance for culturally diverse individuals</a:t>
            </a:r>
          </a:p>
          <a:p>
            <a:pPr lvl="0"/>
            <a:r>
              <a:rPr lang="en-GB" dirty="0"/>
              <a:t>Resources which can be accessed and used for positive outcomes </a:t>
            </a:r>
          </a:p>
          <a:p>
            <a:r>
              <a:rPr lang="en-GB" dirty="0"/>
              <a:t>Understanding of how ethics and values may impact professional decisions.</a:t>
            </a:r>
          </a:p>
        </p:txBody>
      </p:sp>
    </p:spTree>
    <p:extLst>
      <p:ext uri="{BB962C8B-B14F-4D97-AF65-F5344CB8AC3E}">
        <p14:creationId xmlns:p14="http://schemas.microsoft.com/office/powerpoint/2010/main" val="11492542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Research Aboriginal and/or Torres Strait Islander communities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GB" sz="2800" dirty="0"/>
              <a:t>Identify any historical issues in relation to Aboriginal and/or Torres Strait Islander people and the land that the service is on, including at regional and state levels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Research Aboriginal and/or Torres Strait Islander communities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GB" sz="2800" dirty="0"/>
              <a:t>Reflect on contemporary impacts of historical issues including those relating to Aboriginal and/or Torres Strait Islander people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18796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</a:t>
            </a:r>
            <a:r>
              <a:rPr lang="en-GB" dirty="0" smtClean="0"/>
              <a:t>istorical </a:t>
            </a:r>
            <a:r>
              <a:rPr lang="en-GB" dirty="0"/>
              <a:t>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These may include but are not limited to</a:t>
            </a:r>
            <a:r>
              <a:rPr lang="en-GB" b="1" dirty="0" smtClean="0"/>
              <a:t>:</a:t>
            </a:r>
          </a:p>
          <a:p>
            <a:pPr lvl="0"/>
            <a:r>
              <a:rPr lang="en-GB" dirty="0"/>
              <a:t>Education</a:t>
            </a:r>
          </a:p>
          <a:p>
            <a:pPr lvl="0"/>
            <a:r>
              <a:rPr lang="en-GB" dirty="0"/>
              <a:t>Stolen generation</a:t>
            </a:r>
          </a:p>
          <a:p>
            <a:pPr lvl="0"/>
            <a:r>
              <a:rPr lang="en-GB" dirty="0"/>
              <a:t>Missions and reserves</a:t>
            </a:r>
          </a:p>
          <a:p>
            <a:pPr lvl="0"/>
            <a:r>
              <a:rPr lang="en-GB" dirty="0"/>
              <a:t>Restriction legislation/policies</a:t>
            </a:r>
          </a:p>
          <a:p>
            <a:pPr lvl="0"/>
            <a:r>
              <a:rPr lang="en-GB" dirty="0"/>
              <a:t>Reconciliation initiatives and a way </a:t>
            </a:r>
            <a:r>
              <a:rPr lang="en-GB" dirty="0" smtClean="0"/>
              <a:t>forward.</a:t>
            </a:r>
            <a:endParaRPr lang="en-GB" dirty="0"/>
          </a:p>
        </p:txBody>
      </p:sp>
      <p:pic>
        <p:nvPicPr>
          <p:cNvPr id="4" name="Picture 3" descr="C:\Users\Tom\Pictures\australia_12238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400" y="4725144"/>
            <a:ext cx="2232025" cy="15614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Historical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These may include but are not limited to</a:t>
            </a:r>
            <a:r>
              <a:rPr lang="en-GB" b="1" dirty="0" smtClean="0"/>
              <a:t>:</a:t>
            </a:r>
            <a:endParaRPr lang="en-GB" dirty="0" smtClean="0"/>
          </a:p>
          <a:p>
            <a:pPr lvl="0"/>
            <a:r>
              <a:rPr lang="en-GB" dirty="0" smtClean="0"/>
              <a:t>Assimilation</a:t>
            </a:r>
            <a:endParaRPr lang="en-GB" dirty="0"/>
          </a:p>
          <a:p>
            <a:pPr lvl="0"/>
            <a:r>
              <a:rPr lang="en-GB" dirty="0"/>
              <a:t>Constitution</a:t>
            </a:r>
          </a:p>
          <a:p>
            <a:pPr lvl="0"/>
            <a:r>
              <a:rPr lang="en-GB" dirty="0"/>
              <a:t>Citizenship</a:t>
            </a:r>
          </a:p>
          <a:p>
            <a:r>
              <a:rPr lang="en-GB" dirty="0"/>
              <a:t>White Australia </a:t>
            </a:r>
            <a:r>
              <a:rPr lang="en-GB" dirty="0" smtClean="0"/>
              <a:t>Policy.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2536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Relationship with the 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It should be recognised that the indigenous Australians have had a very different relationship with the land to that of the European </a:t>
            </a:r>
            <a:r>
              <a:rPr lang="en-GB" dirty="0" smtClean="0"/>
              <a:t>settlers</a:t>
            </a:r>
          </a:p>
          <a:p>
            <a:r>
              <a:rPr lang="en-GB" dirty="0" smtClean="0"/>
              <a:t>The </a:t>
            </a:r>
            <a:r>
              <a:rPr lang="en-GB" dirty="0"/>
              <a:t>land has been considered sacred and an essential part of the cultural identity of the indigenous </a:t>
            </a:r>
            <a:r>
              <a:rPr lang="en-GB" dirty="0" smtClean="0"/>
              <a:t>communities</a:t>
            </a:r>
          </a:p>
          <a:p>
            <a:r>
              <a:rPr lang="en-GB" dirty="0"/>
              <a:t>It is quite likely that the Aboriginal and Torres Strait Island people will be critical of your organisation in relation to the Australian </a:t>
            </a:r>
            <a:r>
              <a:rPr lang="en-GB" dirty="0" smtClean="0"/>
              <a:t>land.</a:t>
            </a:r>
            <a:endParaRPr lang="en-GB" dirty="0"/>
          </a:p>
        </p:txBody>
      </p:sp>
      <p:pic>
        <p:nvPicPr>
          <p:cNvPr id="2050" name="Picture 2" descr="C:\Users\Tom\Pictures\australia_flag_perspective_400_clr_15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301208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6514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introduction of </a:t>
            </a:r>
            <a:r>
              <a:rPr lang="en-GB" dirty="0" smtClean="0"/>
              <a:t>government </a:t>
            </a:r>
            <a:r>
              <a:rPr lang="en-GB" dirty="0"/>
              <a:t>policies </a:t>
            </a:r>
            <a:r>
              <a:rPr lang="en-GB" dirty="0" smtClean="0"/>
              <a:t>has </a:t>
            </a:r>
            <a:r>
              <a:rPr lang="en-GB" dirty="0"/>
              <a:t>had the following effects: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Negative personal experiences passed down through the generations</a:t>
            </a:r>
          </a:p>
          <a:p>
            <a:pPr lvl="0"/>
            <a:r>
              <a:rPr lang="en-GB" dirty="0"/>
              <a:t>Barriers to personal and professional development</a:t>
            </a:r>
          </a:p>
          <a:p>
            <a:r>
              <a:rPr lang="en-GB" dirty="0"/>
              <a:t>Distrust of institutions and organisations established by European settlers and their descendants.</a:t>
            </a:r>
          </a:p>
        </p:txBody>
      </p:sp>
    </p:spTree>
    <p:extLst>
      <p:ext uri="{BB962C8B-B14F-4D97-AF65-F5344CB8AC3E}">
        <p14:creationId xmlns:p14="http://schemas.microsoft.com/office/powerpoint/2010/main" val="38116008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GB" sz="2800" dirty="0"/>
              <a:t>Identify and consult with appropriate persons to obtain knowledge of local cultural groups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Appropriate persons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35742" cy="4525963"/>
          </a:xfrm>
        </p:spPr>
        <p:txBody>
          <a:bodyPr/>
          <a:lstStyle/>
          <a:p>
            <a:pPr lvl="0"/>
            <a:r>
              <a:rPr lang="en-GB" dirty="0"/>
              <a:t>Management of the educational organisation</a:t>
            </a:r>
          </a:p>
          <a:p>
            <a:pPr lvl="0"/>
            <a:r>
              <a:rPr lang="en-GB" dirty="0"/>
              <a:t>Colleagues in the educational organisation</a:t>
            </a:r>
          </a:p>
          <a:p>
            <a:pPr lvl="0"/>
            <a:r>
              <a:rPr lang="en-GB" dirty="0"/>
              <a:t>Elders</a:t>
            </a:r>
          </a:p>
          <a:p>
            <a:pPr lvl="0"/>
            <a:r>
              <a:rPr lang="en-GB" dirty="0"/>
              <a:t>Aboriginal and/or Torres Strait Islander organisations </a:t>
            </a:r>
          </a:p>
          <a:p>
            <a:pPr lvl="0"/>
            <a:r>
              <a:rPr lang="en-GB" dirty="0"/>
              <a:t>Multicultural organisations such as the Multicultural Development Association</a:t>
            </a:r>
          </a:p>
          <a:p>
            <a:r>
              <a:rPr lang="en-GB" dirty="0"/>
              <a:t>A client’s family members, community group, or church group.</a:t>
            </a:r>
          </a:p>
        </p:txBody>
      </p:sp>
      <p:pic>
        <p:nvPicPr>
          <p:cNvPr id="4" name="Picture 3" descr="C:\Users\Tom\Pictures\couple_standing_under_black_umbrella_1875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232" y="2780928"/>
            <a:ext cx="2089453" cy="2448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Community resources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lvl="0"/>
            <a:r>
              <a:rPr lang="en-GB" dirty="0"/>
              <a:t>Traditions</a:t>
            </a:r>
          </a:p>
          <a:p>
            <a:pPr lvl="0"/>
            <a:r>
              <a:rPr lang="en-GB" dirty="0"/>
              <a:t>Oral histories</a:t>
            </a:r>
          </a:p>
          <a:p>
            <a:pPr lvl="0"/>
            <a:r>
              <a:rPr lang="en-GB" dirty="0"/>
              <a:t>Artefacts</a:t>
            </a:r>
          </a:p>
          <a:p>
            <a:pPr lvl="0"/>
            <a:r>
              <a:rPr lang="en-GB" dirty="0"/>
              <a:t>Music and dance</a:t>
            </a:r>
          </a:p>
          <a:p>
            <a:pPr lvl="0"/>
            <a:r>
              <a:rPr lang="en-GB" dirty="0"/>
              <a:t>Paintings and artworks</a:t>
            </a:r>
          </a:p>
          <a:p>
            <a:r>
              <a:rPr lang="en-GB" dirty="0"/>
              <a:t>Land and </a:t>
            </a:r>
            <a:r>
              <a:rPr lang="en-GB" dirty="0" smtClean="0"/>
              <a:t>'country‘.</a:t>
            </a:r>
            <a:endParaRPr lang="en-GB" dirty="0"/>
          </a:p>
        </p:txBody>
      </p:sp>
      <p:pic>
        <p:nvPicPr>
          <p:cNvPr id="3074" name="Picture 2" descr="C:\Users\Tom\Pictures\figure_sitting_on_eight_note_400_clr_163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0928"/>
            <a:ext cx="2682186" cy="347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9540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Community resources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4042792" cy="4065315"/>
          </a:xfrm>
        </p:spPr>
        <p:txBody>
          <a:bodyPr/>
          <a:lstStyle/>
          <a:p>
            <a:pPr lvl="0"/>
            <a:r>
              <a:rPr lang="en-GB" dirty="0"/>
              <a:t>Places</a:t>
            </a:r>
          </a:p>
          <a:p>
            <a:pPr lvl="0"/>
            <a:r>
              <a:rPr lang="en-GB" dirty="0"/>
              <a:t>Structures</a:t>
            </a:r>
          </a:p>
          <a:p>
            <a:pPr lvl="0"/>
            <a:r>
              <a:rPr lang="en-GB" dirty="0"/>
              <a:t>Personnel</a:t>
            </a:r>
          </a:p>
          <a:p>
            <a:r>
              <a:rPr lang="en-GB" dirty="0"/>
              <a:t>Aboriginal and/or Torres Strait Islander organisations.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348880"/>
            <a:ext cx="38100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886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GB" sz="2800" dirty="0"/>
              <a:t>Support activities within the service to encourage and promote participation by all cultural groups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Encouraging and promoting participation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There are a number of activities that may be arranged for such purposes and you should do everything within your scope of responsibilities to support their </a:t>
            </a:r>
            <a:r>
              <a:rPr lang="en-GB" dirty="0" smtClean="0"/>
              <a:t>implementation</a:t>
            </a:r>
          </a:p>
          <a:p>
            <a:r>
              <a:rPr lang="en-GB" dirty="0" smtClean="0"/>
              <a:t>It </a:t>
            </a:r>
            <a:r>
              <a:rPr lang="en-GB" dirty="0"/>
              <a:t>will be particularly important to adopt a friendly and welcoming manner when people from diverse cultures contact your </a:t>
            </a:r>
            <a:r>
              <a:rPr lang="en-GB" dirty="0" smtClean="0"/>
              <a:t>organisation</a:t>
            </a:r>
          </a:p>
          <a:p>
            <a:r>
              <a:rPr lang="en-GB" dirty="0" smtClean="0"/>
              <a:t>You </a:t>
            </a:r>
            <a:r>
              <a:rPr lang="en-GB" dirty="0"/>
              <a:t>should be prepared to collaborate with other service providers and take measures for the achievement of goals and objectives relating to inclusion and participation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Activities within the service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Acknowledging and celebrating indigenous events such as Reconciliation week and National Aboriginal and Islander Children’s Day.</a:t>
            </a:r>
          </a:p>
          <a:p>
            <a:pPr lvl="0"/>
            <a:r>
              <a:rPr lang="en-GB" dirty="0"/>
              <a:t>Arranging workshops led by cultural experts and indigenous performers </a:t>
            </a:r>
          </a:p>
          <a:p>
            <a:pPr lvl="0"/>
            <a:r>
              <a:rPr lang="en-GB" dirty="0"/>
              <a:t>Creating displays and resources which actively promote and celebrate diversity</a:t>
            </a:r>
          </a:p>
          <a:p>
            <a:pPr lvl="0"/>
            <a:r>
              <a:rPr lang="en-GB" dirty="0"/>
              <a:t>Providing books and other learning materials which address a variety of cultures</a:t>
            </a:r>
          </a:p>
          <a:p>
            <a:pPr lvl="0"/>
            <a:r>
              <a:rPr lang="en-GB" dirty="0"/>
              <a:t>Inviting indigenous elders to arranged events and encouraging their </a:t>
            </a:r>
            <a:r>
              <a:rPr lang="en-GB" dirty="0" smtClean="0"/>
              <a:t>participation.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14327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Activities within the service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Playing traditional indigenous games</a:t>
            </a:r>
          </a:p>
          <a:p>
            <a:r>
              <a:rPr lang="en-GB" dirty="0"/>
              <a:t>Establishing welcoming and inclusive youth spaces, work environment, and community settings</a:t>
            </a:r>
          </a:p>
          <a:p>
            <a:pPr lvl="0"/>
            <a:r>
              <a:rPr lang="en-GB" dirty="0"/>
              <a:t>Demonstrating inclusive attitudes and behaviours of staff and volunteers </a:t>
            </a:r>
          </a:p>
          <a:p>
            <a:pPr lvl="0"/>
            <a:r>
              <a:rPr lang="en-GB" dirty="0"/>
              <a:t>Following inclusive organisation policies that promote cultural competence, inclusion and anti-discrimination </a:t>
            </a:r>
          </a:p>
          <a:p>
            <a:r>
              <a:rPr lang="en-GB" dirty="0"/>
              <a:t>Where appropriate seeking to understand and challenge discriminatory behaviours and attitudes of young people and other key stakeholders.</a:t>
            </a:r>
          </a:p>
        </p:txBody>
      </p:sp>
    </p:spTree>
    <p:extLst>
      <p:ext uri="{BB962C8B-B14F-4D97-AF65-F5344CB8AC3E}">
        <p14:creationId xmlns:p14="http://schemas.microsoft.com/office/powerpoint/2010/main" val="32694123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GB" sz="2800" dirty="0"/>
              <a:t>Process information in a culturally sensitive way including identification of how and with whom information can be shared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Processing information in a culturally sensitive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Culturally sensitivity relates to the act of demonstrating understanding and respect for cultures other than your </a:t>
            </a:r>
            <a:r>
              <a:rPr lang="en-GB" dirty="0" smtClean="0"/>
              <a:t>own</a:t>
            </a:r>
          </a:p>
          <a:p>
            <a:r>
              <a:rPr lang="en-GB" dirty="0" smtClean="0"/>
              <a:t>As </a:t>
            </a:r>
            <a:r>
              <a:rPr lang="en-GB" dirty="0"/>
              <a:t>a culturally sensitive individual you shouldn’t make any judgements or assume that ideas or values promoted within your culture are </a:t>
            </a:r>
            <a:r>
              <a:rPr lang="en-GB" dirty="0" smtClean="0"/>
              <a:t>right</a:t>
            </a:r>
          </a:p>
          <a:p>
            <a:r>
              <a:rPr lang="en-GB" dirty="0" smtClean="0"/>
              <a:t>You </a:t>
            </a:r>
            <a:r>
              <a:rPr lang="en-GB" dirty="0"/>
              <a:t>should be aware that there are various ways of relating to the world and none of them has greater value than the </a:t>
            </a:r>
            <a:r>
              <a:rPr lang="en-GB" dirty="0" smtClean="0"/>
              <a:t>others.</a:t>
            </a:r>
            <a:endParaRPr lang="en-GB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Information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Languages spoken</a:t>
            </a:r>
          </a:p>
          <a:p>
            <a:pPr lvl="0"/>
            <a:r>
              <a:rPr lang="en-GB" dirty="0"/>
              <a:t>Attendance records </a:t>
            </a:r>
          </a:p>
          <a:p>
            <a:pPr lvl="0"/>
            <a:r>
              <a:rPr lang="en-GB" dirty="0"/>
              <a:t>Health status</a:t>
            </a:r>
          </a:p>
          <a:p>
            <a:pPr lvl="0"/>
            <a:r>
              <a:rPr lang="en-GB" dirty="0"/>
              <a:t>Learning performance</a:t>
            </a:r>
          </a:p>
          <a:p>
            <a:pPr lvl="0"/>
            <a:r>
              <a:rPr lang="en-GB" dirty="0"/>
              <a:t>Family situations</a:t>
            </a:r>
          </a:p>
          <a:p>
            <a:pPr lvl="0"/>
            <a:r>
              <a:rPr lang="en-GB" dirty="0"/>
              <a:t>Names of traditional custodians of the land</a:t>
            </a:r>
          </a:p>
          <a:p>
            <a:r>
              <a:rPr lang="en-GB" dirty="0"/>
              <a:t>Names of elders and local families.</a:t>
            </a:r>
          </a:p>
        </p:txBody>
      </p:sp>
      <p:pic>
        <p:nvPicPr>
          <p:cNvPr id="4" name="Picture 3" descr="C:\Users\Tom\Pictures\medical_cross_1661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1626870" cy="1626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724390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GB" sz="2800" dirty="0"/>
              <a:t>Provide opportunities for all families to share their context and cultural knowledge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Ways of involving families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Parent teacher meetings </a:t>
            </a:r>
          </a:p>
          <a:p>
            <a:pPr lvl="0"/>
            <a:r>
              <a:rPr lang="en-GB" dirty="0"/>
              <a:t>Use of internet and new media </a:t>
            </a:r>
          </a:p>
          <a:p>
            <a:pPr lvl="0"/>
            <a:r>
              <a:rPr lang="en-GB" dirty="0"/>
              <a:t>Community liaison officers</a:t>
            </a:r>
          </a:p>
          <a:p>
            <a:pPr lvl="0"/>
            <a:r>
              <a:rPr lang="en-GB" dirty="0"/>
              <a:t>Homework centres </a:t>
            </a:r>
          </a:p>
          <a:p>
            <a:r>
              <a:rPr lang="en-GB" dirty="0"/>
              <a:t>Ongoing work to support learning.</a:t>
            </a:r>
          </a:p>
        </p:txBody>
      </p:sp>
      <p:pic>
        <p:nvPicPr>
          <p:cNvPr id="4098" name="Picture 2" descr="C:\Users\Tom\Pictures\talking_social_media_400_clr_915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840" y="2852936"/>
            <a:ext cx="283531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dirty="0" smtClean="0"/>
              <a:t>ngagement </a:t>
            </a:r>
            <a:r>
              <a:rPr lang="en-GB" dirty="0"/>
              <a:t>strategies: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dirty="0"/>
              <a:t>Specific space in the school to serve as meeting place for families and community </a:t>
            </a:r>
          </a:p>
          <a:p>
            <a:pPr lvl="0"/>
            <a:r>
              <a:rPr lang="en-GB" dirty="0"/>
              <a:t>Culturally based community groups used to build networks to support families </a:t>
            </a:r>
          </a:p>
          <a:p>
            <a:pPr lvl="0"/>
            <a:r>
              <a:rPr lang="en-GB" dirty="0"/>
              <a:t>Morning teas and other activities scheduled for families to meet staff, learn what is  happening at school, and celebrate children’s learning </a:t>
            </a:r>
          </a:p>
          <a:p>
            <a:pPr lvl="0"/>
            <a:r>
              <a:rPr lang="en-GB" dirty="0"/>
              <a:t>Workshops for staff and families on cultural awareness </a:t>
            </a:r>
          </a:p>
          <a:p>
            <a:r>
              <a:rPr lang="en-GB" dirty="0"/>
              <a:t>Employment of teaching and non-teaching staff from different cultural </a:t>
            </a:r>
            <a:r>
              <a:rPr lang="en-GB" dirty="0" smtClean="0"/>
              <a:t>groups.</a:t>
            </a:r>
            <a:endParaRPr lang="en-GB" dirty="0"/>
          </a:p>
        </p:txBody>
      </p:sp>
      <p:pic>
        <p:nvPicPr>
          <p:cNvPr id="4" name="Picture 3" descr="C:\Users\Tom\Pictures\stick_figures_enjoying_coffee_400_clr_1280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5612060"/>
            <a:ext cx="1420937" cy="1160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57727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Engagement strategies: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dirty="0"/>
              <a:t>Celebrations of cultural diversity </a:t>
            </a:r>
          </a:p>
          <a:p>
            <a:pPr lvl="0"/>
            <a:r>
              <a:rPr lang="en-GB" dirty="0"/>
              <a:t>Elders and other significant community members involved in developing inclusive curriculum practices </a:t>
            </a:r>
          </a:p>
          <a:p>
            <a:pPr lvl="0"/>
            <a:r>
              <a:rPr lang="en-GB" dirty="0"/>
              <a:t>Family-centred focus in school programs and activities.</a:t>
            </a:r>
          </a:p>
          <a:p>
            <a:pPr lvl="0"/>
            <a:r>
              <a:rPr lang="en-GB" dirty="0"/>
              <a:t>Employment of community development officer or liaison officer to coordinate activities </a:t>
            </a:r>
          </a:p>
          <a:p>
            <a:pPr lvl="0"/>
            <a:r>
              <a:rPr lang="en-GB" dirty="0"/>
              <a:t>Community meetings to find solutions to issues that affect the school </a:t>
            </a:r>
          </a:p>
          <a:p>
            <a:r>
              <a:rPr lang="en-GB" dirty="0"/>
              <a:t>Celebrations of traditions, achievements and school milestones.</a:t>
            </a:r>
          </a:p>
        </p:txBody>
      </p:sp>
    </p:spTree>
    <p:extLst>
      <p:ext uri="{BB962C8B-B14F-4D97-AF65-F5344CB8AC3E}">
        <p14:creationId xmlns:p14="http://schemas.microsoft.com/office/powerpoint/2010/main" val="5388946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GB" sz="2800" dirty="0"/>
              <a:t>Provide opportunities for children and families to enhance their experience of cultural diversity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Opportunities to enhance the experience of cultural </a:t>
            </a:r>
            <a:r>
              <a:rPr lang="en-GB" dirty="0" smtClean="0"/>
              <a:t>diversity: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lvl="0"/>
            <a:r>
              <a:rPr lang="en-GB" dirty="0"/>
              <a:t>Participating in songs and rhymes for the development of language</a:t>
            </a:r>
          </a:p>
          <a:p>
            <a:pPr lvl="0"/>
            <a:r>
              <a:rPr lang="en-GB" dirty="0"/>
              <a:t>Arranging activities where the use of spoken English isn’t required</a:t>
            </a:r>
          </a:p>
          <a:p>
            <a:r>
              <a:rPr lang="en-GB" dirty="0"/>
              <a:t>Inviting family members to visit the educational centre and read stories or participate in workshops about aspects of </a:t>
            </a:r>
            <a:r>
              <a:rPr lang="en-GB" dirty="0" smtClean="0"/>
              <a:t>culture.</a:t>
            </a:r>
            <a:endParaRPr lang="en-GB" dirty="0"/>
          </a:p>
        </p:txBody>
      </p:sp>
      <p:pic>
        <p:nvPicPr>
          <p:cNvPr id="4" name="Picture 3" descr="C:\Users\Tom\Pictures\school_child_absorbing_book_knowledge_400_clr_12353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098" y="4802806"/>
            <a:ext cx="1729745" cy="1766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Opportunities to enhance the experience of cultural diversity: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6779096" cy="4281339"/>
          </a:xfrm>
        </p:spPr>
        <p:txBody>
          <a:bodyPr/>
          <a:lstStyle/>
          <a:p>
            <a:pPr lvl="0"/>
            <a:r>
              <a:rPr lang="en-GB" dirty="0"/>
              <a:t>Creating pictures and collages which present elements of culture and can be used to encourage discussion</a:t>
            </a:r>
          </a:p>
          <a:p>
            <a:pPr lvl="0"/>
            <a:r>
              <a:rPr lang="en-GB" dirty="0"/>
              <a:t>Playing musical recordings and providing traditional instruments for children to play </a:t>
            </a:r>
          </a:p>
          <a:p>
            <a:pPr lvl="0"/>
            <a:r>
              <a:rPr lang="en-GB" dirty="0"/>
              <a:t>Wearing clothes and trying foods which are a staple of cultural diets</a:t>
            </a:r>
          </a:p>
          <a:p>
            <a:r>
              <a:rPr lang="en-GB" dirty="0"/>
              <a:t>Arranging tours of local cultural centres and attractions.</a:t>
            </a:r>
          </a:p>
        </p:txBody>
      </p:sp>
      <p:pic>
        <p:nvPicPr>
          <p:cNvPr id="5122" name="Picture 2" descr="C:\Users\Tom\Pictures\chef_with_platter_400_clr_528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711" y="2717264"/>
            <a:ext cx="259228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6965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 individual cultural identities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4.6 </a:t>
            </a:r>
            <a:r>
              <a:rPr lang="en-GB" sz="2800" dirty="0"/>
              <a:t>Demonstrate respect for all home languages and expose children to different language and dialects, and encourage appreciation of linguistic diversity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Demonstrating respect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very important to demonstrate respect for the children’s home languages. This respect should extend to various forms of verbal and non-verbal </a:t>
            </a:r>
            <a:r>
              <a:rPr lang="en-GB" dirty="0" smtClean="0"/>
              <a:t>communication</a:t>
            </a:r>
          </a:p>
          <a:p>
            <a:r>
              <a:rPr lang="en-GB" dirty="0" smtClean="0"/>
              <a:t>You </a:t>
            </a:r>
            <a:r>
              <a:rPr lang="en-GB" dirty="0"/>
              <a:t>should learn as much as possible about cultural expectations and ensure that you don’t act in ways that are likely to cause confusion or </a:t>
            </a:r>
            <a:r>
              <a:rPr lang="en-GB" dirty="0" smtClean="0"/>
              <a:t>offence</a:t>
            </a:r>
          </a:p>
          <a:p>
            <a:r>
              <a:rPr lang="en-GB" dirty="0" smtClean="0"/>
              <a:t>Respect </a:t>
            </a:r>
            <a:r>
              <a:rPr lang="en-GB" dirty="0"/>
              <a:t>might be demonstrated by using terms that the children are used to and </a:t>
            </a:r>
            <a:r>
              <a:rPr lang="en-GB" dirty="0" smtClean="0"/>
              <a:t>understand.</a:t>
            </a:r>
            <a:endParaRPr lang="en-GB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Language barriers may be overcome in the following ways: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6419056" cy="4209331"/>
          </a:xfrm>
        </p:spPr>
        <p:txBody>
          <a:bodyPr/>
          <a:lstStyle/>
          <a:p>
            <a:pPr lvl="0"/>
            <a:r>
              <a:rPr lang="en-GB" dirty="0"/>
              <a:t>Communicating through the use of: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gestures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signs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sign language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simple words in English or the other person’s language </a:t>
            </a:r>
          </a:p>
          <a:p>
            <a:pPr lvl="0"/>
            <a:r>
              <a:rPr lang="en-GB" dirty="0"/>
              <a:t>Giving simple directions</a:t>
            </a:r>
          </a:p>
          <a:p>
            <a:r>
              <a:rPr lang="en-GB" dirty="0"/>
              <a:t>Giving simple instructions.</a:t>
            </a:r>
          </a:p>
        </p:txBody>
      </p:sp>
      <p:pic>
        <p:nvPicPr>
          <p:cNvPr id="4" name="Picture 3" descr="C:\Users\Tom\Pictures\sign_language_d_400_clr_1027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957" y="2420888"/>
            <a:ext cx="2614027" cy="3641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55924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Providing </a:t>
            </a:r>
            <a:r>
              <a:rPr lang="en-GB" sz="4900" dirty="0"/>
              <a:t>opportunities for learning and appreciation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Children should also be provided with opportunities to learn about linguistic </a:t>
            </a:r>
            <a:r>
              <a:rPr lang="en-GB" dirty="0" smtClean="0"/>
              <a:t>diversity</a:t>
            </a:r>
          </a:p>
          <a:p>
            <a:r>
              <a:rPr lang="en-GB" dirty="0" smtClean="0"/>
              <a:t>You </a:t>
            </a:r>
            <a:r>
              <a:rPr lang="en-GB" dirty="0"/>
              <a:t>may bring objects into the educational setting and tell the children what they are called in different </a:t>
            </a:r>
            <a:r>
              <a:rPr lang="en-GB" dirty="0" smtClean="0"/>
              <a:t>languages.</a:t>
            </a:r>
          </a:p>
          <a:p>
            <a:r>
              <a:rPr lang="en-GB" dirty="0" smtClean="0"/>
              <a:t>You </a:t>
            </a:r>
            <a:r>
              <a:rPr lang="en-GB" dirty="0"/>
              <a:t>may play memory games using picture cards and cultural </a:t>
            </a:r>
            <a:r>
              <a:rPr lang="en-GB" dirty="0" smtClean="0"/>
              <a:t>items</a:t>
            </a:r>
          </a:p>
          <a:p>
            <a:r>
              <a:rPr lang="en-GB" dirty="0" smtClean="0"/>
              <a:t>It </a:t>
            </a:r>
            <a:r>
              <a:rPr lang="en-GB" dirty="0"/>
              <a:t>might also be possible to include foreign words in songs or stories that are shared with the group.</a:t>
            </a:r>
          </a:p>
        </p:txBody>
      </p:sp>
    </p:spTree>
    <p:extLst>
      <p:ext uri="{BB962C8B-B14F-4D97-AF65-F5344CB8AC3E}">
        <p14:creationId xmlns:p14="http://schemas.microsoft.com/office/powerpoint/2010/main" val="140807217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Autofit/>
          </a:bodyPr>
          <a:lstStyle/>
          <a:p>
            <a:r>
              <a:rPr lang="en-GB" dirty="0"/>
              <a:t>Create environments to support children’s cross-cultural understanding and relationships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5.1 </a:t>
            </a:r>
            <a:r>
              <a:rPr lang="en-GB" sz="2800" dirty="0"/>
              <a:t>Plan and implement experiences that foster positive attitudes to inclusion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W</a:t>
            </a:r>
            <a:r>
              <a:rPr lang="en-GB" dirty="0" smtClean="0"/>
              <a:t>ays </a:t>
            </a:r>
            <a:r>
              <a:rPr lang="en-GB" dirty="0"/>
              <a:t>of fostering positive attitudes to inclusion: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Making modifications to the educational environment and ensuring that it is welcoming</a:t>
            </a:r>
          </a:p>
          <a:p>
            <a:pPr lvl="0"/>
            <a:r>
              <a:rPr lang="en-GB" dirty="0"/>
              <a:t>Ensuring that children are aware of the need to respect and include their peers</a:t>
            </a:r>
          </a:p>
          <a:p>
            <a:pPr lvl="0"/>
            <a:r>
              <a:rPr lang="en-GB" dirty="0"/>
              <a:t>Providing language support for children and families</a:t>
            </a:r>
          </a:p>
          <a:p>
            <a:pPr lvl="0"/>
            <a:r>
              <a:rPr lang="en-GB" dirty="0"/>
              <a:t>Researching and developing increased understanding of children’s cultural heritage</a:t>
            </a:r>
          </a:p>
          <a:p>
            <a:r>
              <a:rPr lang="en-GB" dirty="0"/>
              <a:t>Ensuring that staff members are provided with opportunities to learn and continue their professional </a:t>
            </a:r>
            <a:r>
              <a:rPr lang="en-GB" dirty="0" smtClean="0"/>
              <a:t>development.</a:t>
            </a:r>
            <a:endParaRPr lang="en-GB" dirty="0"/>
          </a:p>
        </p:txBody>
      </p:sp>
      <p:pic>
        <p:nvPicPr>
          <p:cNvPr id="4" name="Picture 3" descr="C:\Users\Tom\Pictures\childcare_walking_line_400_clr_566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517232"/>
            <a:ext cx="2568327" cy="1139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Autofit/>
          </a:bodyPr>
          <a:lstStyle/>
          <a:p>
            <a:r>
              <a:rPr lang="en-GB" dirty="0"/>
              <a:t>Create environments to support children’s cross-cultural understanding and relationships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5.2 </a:t>
            </a:r>
            <a:r>
              <a:rPr lang="en-GB" sz="2800" dirty="0"/>
              <a:t>Explore with children the culture, heritage, backgrounds and traditions of each child within the context of their community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Exploring </a:t>
            </a:r>
            <a:r>
              <a:rPr lang="en-GB" sz="4900" dirty="0"/>
              <a:t>culture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You must ensure that children are treated with great sensitivity in relation to their cultural </a:t>
            </a:r>
            <a:r>
              <a:rPr lang="en-GB" dirty="0" smtClean="0"/>
              <a:t>backgrounds</a:t>
            </a:r>
          </a:p>
          <a:p>
            <a:r>
              <a:rPr lang="en-GB" dirty="0" smtClean="0"/>
              <a:t>You </a:t>
            </a:r>
            <a:r>
              <a:rPr lang="en-GB" dirty="0"/>
              <a:t>might take the opportunity to ask them or their parents about aspects of their heritage which they are happy for you to </a:t>
            </a:r>
            <a:r>
              <a:rPr lang="en-GB" dirty="0" smtClean="0"/>
              <a:t>explore</a:t>
            </a:r>
          </a:p>
          <a:p>
            <a:r>
              <a:rPr lang="en-GB" dirty="0" smtClean="0"/>
              <a:t>Perhaps </a:t>
            </a:r>
            <a:r>
              <a:rPr lang="en-GB" dirty="0"/>
              <a:t>you could tell the children stories about famous explorers or scientists who have come from the cultural </a:t>
            </a:r>
            <a:r>
              <a:rPr lang="en-GB" dirty="0" smtClean="0"/>
              <a:t>groups</a:t>
            </a:r>
          </a:p>
          <a:p>
            <a:r>
              <a:rPr lang="en-GB" dirty="0"/>
              <a:t>You could invite family members or respected elders to come into the educational setting and speak with the children about their </a:t>
            </a:r>
            <a:r>
              <a:rPr lang="en-GB" dirty="0" smtClean="0"/>
              <a:t>heritage.</a:t>
            </a:r>
            <a:endParaRPr lang="en-GB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Exploring </a:t>
            </a:r>
            <a:r>
              <a:rPr lang="en-GB" sz="4900" dirty="0"/>
              <a:t>culture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It would be worth arranging celebrations to mark major events in the cultural calendar of each </a:t>
            </a:r>
            <a:r>
              <a:rPr lang="en-GB" dirty="0" smtClean="0"/>
              <a:t>child</a:t>
            </a:r>
          </a:p>
          <a:p>
            <a:r>
              <a:rPr lang="en-GB" dirty="0"/>
              <a:t>You may have the opportunity to celebrate religious festivals, historic days, and other </a:t>
            </a:r>
            <a:r>
              <a:rPr lang="en-GB" dirty="0" smtClean="0"/>
              <a:t>occasions</a:t>
            </a:r>
          </a:p>
          <a:p>
            <a:r>
              <a:rPr lang="en-GB" dirty="0"/>
              <a:t>The children may be encouraged to wear colourful clothing or try types of food that are commonly eaten within the cultural groups</a:t>
            </a:r>
          </a:p>
          <a:p>
            <a:r>
              <a:rPr lang="en-GB" dirty="0"/>
              <a:t>You may also arrange outings to community events and encourage the children to reflect on their </a:t>
            </a:r>
            <a:r>
              <a:rPr lang="en-GB" dirty="0" smtClean="0"/>
              <a:t>experiences.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Pictures\world_religions_400_clr_8904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5445224"/>
            <a:ext cx="1598861" cy="11988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724887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Autofit/>
          </a:bodyPr>
          <a:lstStyle/>
          <a:p>
            <a:r>
              <a:rPr lang="en-GB" dirty="0"/>
              <a:t>Create environments to support children’s cross-cultural understanding and relationships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4888" y="2492896"/>
            <a:ext cx="4149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5.3 </a:t>
            </a:r>
            <a:r>
              <a:rPr lang="en-GB" sz="2800" dirty="0"/>
              <a:t>Promote establishment of constructive relationships with all children and families based on trusting relationships, respectful interactions, understandings of alternate world views and celebration of diversity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dirty="0" smtClean="0"/>
              <a:t>Trusting </a:t>
            </a:r>
            <a:r>
              <a:rPr lang="en-GB" dirty="0"/>
              <a:t>relationships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will be important to maintain the privacy and confidentiality of information provided by children and families in accordance with organisational </a:t>
            </a:r>
            <a:r>
              <a:rPr lang="en-GB" dirty="0" smtClean="0"/>
              <a:t>expectations</a:t>
            </a:r>
          </a:p>
          <a:p>
            <a:r>
              <a:rPr lang="en-GB" dirty="0" smtClean="0"/>
              <a:t>You </a:t>
            </a:r>
            <a:r>
              <a:rPr lang="en-GB" dirty="0"/>
              <a:t>shouldn’t show any preference for particular children based upon their culture or other </a:t>
            </a:r>
            <a:r>
              <a:rPr lang="en-GB" dirty="0" smtClean="0"/>
              <a:t>characteristics</a:t>
            </a:r>
          </a:p>
          <a:p>
            <a:r>
              <a:rPr lang="en-GB" dirty="0" smtClean="0"/>
              <a:t>It </a:t>
            </a:r>
            <a:r>
              <a:rPr lang="en-GB" dirty="0"/>
              <a:t>will also be necessary to act with consistency in your </a:t>
            </a:r>
            <a:r>
              <a:rPr lang="en-GB" dirty="0" smtClean="0"/>
              <a:t>communications.</a:t>
            </a:r>
            <a:endParaRPr lang="en-GB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sz="4900" dirty="0" smtClean="0"/>
              <a:t>Respectful </a:t>
            </a:r>
            <a:r>
              <a:rPr lang="en-GB" sz="4900" dirty="0"/>
              <a:t>interactions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Respect should be demonstrated should be demonstrated when interacting with every child and adult in the educational </a:t>
            </a:r>
            <a:r>
              <a:rPr lang="en-GB" dirty="0" smtClean="0"/>
              <a:t>setting</a:t>
            </a:r>
          </a:p>
          <a:p>
            <a:r>
              <a:rPr lang="en-GB" dirty="0" smtClean="0"/>
              <a:t>It </a:t>
            </a:r>
            <a:r>
              <a:rPr lang="en-GB" dirty="0"/>
              <a:t>will be necessary to listen actively when such children and adults are </a:t>
            </a:r>
            <a:r>
              <a:rPr lang="en-GB" dirty="0" smtClean="0"/>
              <a:t>speaking</a:t>
            </a:r>
          </a:p>
          <a:p>
            <a:r>
              <a:rPr lang="en-GB" dirty="0" smtClean="0"/>
              <a:t>You </a:t>
            </a:r>
            <a:r>
              <a:rPr lang="en-GB" dirty="0"/>
              <a:t>shouldn’t jump to conclusions or make judgements based upon your personal beliefs or </a:t>
            </a:r>
            <a:r>
              <a:rPr lang="en-GB" dirty="0" smtClean="0"/>
              <a:t>attitudes</a:t>
            </a:r>
          </a:p>
          <a:p>
            <a:r>
              <a:rPr lang="en-GB" dirty="0" smtClean="0"/>
              <a:t>Appropriate </a:t>
            </a:r>
            <a:r>
              <a:rPr lang="en-GB" dirty="0"/>
              <a:t>forms of address should be used and basic manners should be followed at all </a:t>
            </a:r>
            <a:r>
              <a:rPr lang="en-GB" dirty="0" smtClean="0"/>
              <a:t>times.</a:t>
            </a:r>
            <a:endParaRPr lang="en-GB" dirty="0"/>
          </a:p>
        </p:txBody>
      </p:sp>
      <p:pic>
        <p:nvPicPr>
          <p:cNvPr id="4" name="Picture 3" descr="C:\Users\Tom\Pictures\two_thumbs_up_400_clr_11665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553" y="2852936"/>
            <a:ext cx="1304156" cy="12321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449061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Understandings of alternate world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en-GB" dirty="0"/>
              <a:t>You should demonstrate an appropriate understanding of alternate world views </a:t>
            </a:r>
          </a:p>
          <a:p>
            <a:r>
              <a:rPr lang="en-GB" dirty="0" smtClean="0"/>
              <a:t>This </a:t>
            </a:r>
            <a:r>
              <a:rPr lang="en-GB" dirty="0"/>
              <a:t>might mean allowing for the inclusion of culturally biased statements or creation of pictures in the educational </a:t>
            </a:r>
            <a:r>
              <a:rPr lang="en-GB" dirty="0" smtClean="0"/>
              <a:t>setting</a:t>
            </a:r>
          </a:p>
          <a:p>
            <a:r>
              <a:rPr lang="en-GB" dirty="0" smtClean="0"/>
              <a:t>The </a:t>
            </a:r>
            <a:r>
              <a:rPr lang="en-GB" dirty="0"/>
              <a:t>cultural perspectives of parents and other family members must also be taken into account if positive relationships are to be </a:t>
            </a:r>
            <a:r>
              <a:rPr lang="en-GB" dirty="0" smtClean="0"/>
              <a:t>maintained.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20680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sz="4900" dirty="0" smtClean="0"/>
              <a:t>Celebration </a:t>
            </a:r>
            <a:r>
              <a:rPr lang="en-GB" sz="4900" dirty="0"/>
              <a:t>of diversity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Finally you should make a point of actively embracing and celebrating all forms of cultural </a:t>
            </a:r>
            <a:r>
              <a:rPr lang="en-GB" dirty="0" smtClean="0"/>
              <a:t>diversity</a:t>
            </a:r>
          </a:p>
          <a:p>
            <a:r>
              <a:rPr lang="en-GB" dirty="0" smtClean="0"/>
              <a:t>This </a:t>
            </a:r>
            <a:r>
              <a:rPr lang="en-GB" dirty="0"/>
              <a:t>will mean involving children and families who come from different religious and cultural </a:t>
            </a:r>
            <a:r>
              <a:rPr lang="en-GB" dirty="0" smtClean="0"/>
              <a:t>backgrounds</a:t>
            </a:r>
          </a:p>
          <a:p>
            <a:r>
              <a:rPr lang="en-GB" dirty="0" smtClean="0"/>
              <a:t>The </a:t>
            </a:r>
            <a:r>
              <a:rPr lang="en-GB" dirty="0"/>
              <a:t>principles of equality and sharing should be practiced both within and outside the classroom</a:t>
            </a:r>
          </a:p>
          <a:p>
            <a:r>
              <a:rPr lang="en-GB" dirty="0"/>
              <a:t>Every effort should be made to ensure that children and families feel included and </a:t>
            </a:r>
            <a:r>
              <a:rPr lang="en-GB" dirty="0" smtClean="0"/>
              <a:t>valued.</a:t>
            </a:r>
            <a:endParaRPr lang="en-GB" dirty="0"/>
          </a:p>
          <a:p>
            <a:endParaRPr lang="en-GB" dirty="0"/>
          </a:p>
        </p:txBody>
      </p:sp>
      <p:pic>
        <p:nvPicPr>
          <p:cNvPr id="6146" name="Picture 2" descr="C:\Users\Tom\Pictures\holding_hands_group_line_spectrum_400_clr_56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357725"/>
            <a:ext cx="2051720" cy="9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30645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Autofit/>
          </a:bodyPr>
          <a:lstStyle/>
          <a:p>
            <a:r>
              <a:rPr lang="en-GB" dirty="0"/>
              <a:t>Create environments to support children’s cross-cultural understanding and relationships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5.4 </a:t>
            </a:r>
            <a:r>
              <a:rPr lang="en-GB" sz="2800" dirty="0"/>
              <a:t>Use oral communication skills to role-model open, inclusive, ethical interactions with all children, families and colleagues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</a:t>
            </a:r>
            <a:r>
              <a:rPr lang="en-GB" dirty="0" smtClean="0"/>
              <a:t>trategies when </a:t>
            </a:r>
            <a:r>
              <a:rPr lang="en-GB" dirty="0"/>
              <a:t>communicating with other staff </a:t>
            </a:r>
            <a:r>
              <a:rPr lang="en-GB" dirty="0" smtClean="0"/>
              <a:t>members: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Treating each team member with respect </a:t>
            </a:r>
          </a:p>
          <a:p>
            <a:pPr lvl="0"/>
            <a:r>
              <a:rPr lang="en-GB" dirty="0"/>
              <a:t>Being sensitive to the feelings and needs of other team members </a:t>
            </a:r>
          </a:p>
          <a:p>
            <a:pPr lvl="0"/>
            <a:r>
              <a:rPr lang="en-GB" dirty="0"/>
              <a:t>Providing constructive feedback to each other </a:t>
            </a:r>
          </a:p>
          <a:p>
            <a:pPr lvl="0"/>
            <a:r>
              <a:rPr lang="en-GB" dirty="0"/>
              <a:t>Demonstrating trust of each other </a:t>
            </a:r>
          </a:p>
          <a:p>
            <a:pPr lvl="0"/>
            <a:r>
              <a:rPr lang="en-GB" dirty="0"/>
              <a:t>Providing support and assistance to each other </a:t>
            </a:r>
          </a:p>
          <a:p>
            <a:r>
              <a:rPr lang="en-GB" dirty="0"/>
              <a:t>Sharing </a:t>
            </a:r>
            <a:r>
              <a:rPr lang="en-GB" dirty="0" smtClean="0"/>
              <a:t>responsibilities. </a:t>
            </a:r>
            <a:endParaRPr lang="en-GB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Strategies when communicating with other staff members: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5626968" cy="4209331"/>
          </a:xfrm>
        </p:spPr>
        <p:txBody>
          <a:bodyPr/>
          <a:lstStyle/>
          <a:p>
            <a:pPr lvl="0"/>
            <a:r>
              <a:rPr lang="en-GB" dirty="0"/>
              <a:t>Greeting each other by name </a:t>
            </a:r>
          </a:p>
          <a:p>
            <a:pPr lvl="0"/>
            <a:r>
              <a:rPr lang="en-GB" dirty="0"/>
              <a:t>Showing genuine interest in the other person by using active and reflective listening </a:t>
            </a:r>
          </a:p>
          <a:p>
            <a:pPr lvl="0"/>
            <a:r>
              <a:rPr lang="en-GB" dirty="0"/>
              <a:t>Communicating ideas and opinions clearly and professionally </a:t>
            </a:r>
          </a:p>
          <a:p>
            <a:r>
              <a:rPr lang="en-GB" dirty="0"/>
              <a:t>Using appropriate conflict resolution techniques to solve problems.</a:t>
            </a:r>
          </a:p>
        </p:txBody>
      </p:sp>
      <p:pic>
        <p:nvPicPr>
          <p:cNvPr id="4" name="Picture 3" descr="C:\Users\Tom\Pictures\figures_shake_hands_on_gears_400_clr_1338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08920"/>
            <a:ext cx="3168352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719459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</a:t>
            </a:r>
            <a:r>
              <a:rPr lang="en-GB" dirty="0" smtClean="0"/>
              <a:t>trategies for </a:t>
            </a:r>
            <a:r>
              <a:rPr lang="en-GB" dirty="0"/>
              <a:t>the development of positive relationships with </a:t>
            </a:r>
            <a:r>
              <a:rPr lang="en-GB" dirty="0" smtClean="0"/>
              <a:t>children: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Responding sensitively and appropriately to children’s conversations </a:t>
            </a:r>
          </a:p>
          <a:p>
            <a:pPr lvl="0"/>
            <a:r>
              <a:rPr lang="en-GB" dirty="0"/>
              <a:t>Making children feel secure and welcome in the service </a:t>
            </a:r>
          </a:p>
          <a:p>
            <a:pPr lvl="0"/>
            <a:r>
              <a:rPr lang="en-GB" dirty="0"/>
              <a:t>Encouraging children’s confidence as communicators </a:t>
            </a:r>
          </a:p>
          <a:p>
            <a:pPr lvl="0"/>
            <a:r>
              <a:rPr lang="en-GB" dirty="0"/>
              <a:t>Providing play experiences and environments that encourage communication and positive </a:t>
            </a:r>
            <a:r>
              <a:rPr lang="en-GB" dirty="0" smtClean="0"/>
              <a:t>interactions</a:t>
            </a:r>
          </a:p>
          <a:p>
            <a:pPr lvl="0"/>
            <a:r>
              <a:rPr lang="en-GB" dirty="0" smtClean="0"/>
              <a:t>Providing </a:t>
            </a:r>
            <a:r>
              <a:rPr lang="en-GB" dirty="0"/>
              <a:t>an environment that genuinely reflects the cultures of the </a:t>
            </a:r>
            <a:r>
              <a:rPr lang="en-GB" dirty="0" smtClean="0"/>
              <a:t>children.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2266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for the development of positive relationships with children: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Valuing children’s language, interaction styles and ways of communicating </a:t>
            </a:r>
          </a:p>
          <a:p>
            <a:r>
              <a:rPr lang="en-GB" dirty="0"/>
              <a:t>Encouraging and reinforcing positive social skills</a:t>
            </a:r>
          </a:p>
          <a:p>
            <a:pPr lvl="0"/>
            <a:r>
              <a:rPr lang="en-GB" dirty="0"/>
              <a:t>Listening to children </a:t>
            </a:r>
          </a:p>
          <a:p>
            <a:pPr lvl="0"/>
            <a:r>
              <a:rPr lang="en-GB" dirty="0"/>
              <a:t>Acknowledging and being sensitive to children’s needs and feelings </a:t>
            </a:r>
          </a:p>
          <a:p>
            <a:pPr lvl="0"/>
            <a:r>
              <a:rPr lang="en-GB" dirty="0"/>
              <a:t>Showing genuine enthusiasm and enjoyment during play and interactions </a:t>
            </a:r>
          </a:p>
          <a:p>
            <a:pPr lvl="0"/>
            <a:r>
              <a:rPr lang="en-GB" dirty="0"/>
              <a:t>Giving consistent feedback and encouragement </a:t>
            </a:r>
          </a:p>
          <a:p>
            <a:r>
              <a:rPr lang="en-GB" dirty="0"/>
              <a:t>Providing assistance when </a:t>
            </a:r>
            <a:r>
              <a:rPr lang="en-GB" dirty="0" smtClean="0"/>
              <a:t>needed.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10377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for the development of positive relationships with children: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Recognising and valuing the child’s own forms of communication </a:t>
            </a:r>
          </a:p>
          <a:p>
            <a:pPr lvl="0"/>
            <a:r>
              <a:rPr lang="en-GB" dirty="0"/>
              <a:t>Being inclusive and responsive to diversity </a:t>
            </a:r>
          </a:p>
          <a:p>
            <a:pPr lvl="0"/>
            <a:r>
              <a:rPr lang="en-GB" dirty="0"/>
              <a:t>Using positive language and strategies to guide children’s behaviour </a:t>
            </a:r>
          </a:p>
          <a:p>
            <a:r>
              <a:rPr lang="en-GB" dirty="0"/>
              <a:t>Collaborating with children about play experiences, routines and procedures.</a:t>
            </a:r>
          </a:p>
        </p:txBody>
      </p:sp>
      <p:pic>
        <p:nvPicPr>
          <p:cNvPr id="4" name="Picture 3" descr="C:\Users\Tom\Pictures\woman_teacher_helping_400_clr_1261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180" y="4720308"/>
            <a:ext cx="1671757" cy="18050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581136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Autofit/>
          </a:bodyPr>
          <a:lstStyle/>
          <a:p>
            <a:r>
              <a:rPr lang="en-GB" dirty="0"/>
              <a:t>Create environments to support children’s cross-cultural understanding and relationships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5.5 </a:t>
            </a:r>
            <a:r>
              <a:rPr lang="en-GB" sz="2800" dirty="0"/>
              <a:t>Observe children’s interactions and participation to identify the need for additional cultural support and cross-cultural understanding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Observing children’s interactions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It will be necessary to monitor the educational environment and watch the children interacting with each other </a:t>
            </a:r>
            <a:endParaRPr lang="en-GB" dirty="0" smtClean="0"/>
          </a:p>
          <a:p>
            <a:r>
              <a:rPr lang="en-GB" dirty="0" smtClean="0"/>
              <a:t>You </a:t>
            </a:r>
            <a:r>
              <a:rPr lang="en-GB" dirty="0"/>
              <a:t>might have a quiet word with a child who has used an offensive term or excluded a child from another cultural background</a:t>
            </a:r>
          </a:p>
          <a:p>
            <a:r>
              <a:rPr lang="en-GB" dirty="0"/>
              <a:t>You may also identify the need for lessons on different cultures in order to increase the children’s </a:t>
            </a:r>
            <a:r>
              <a:rPr lang="en-GB" dirty="0" smtClean="0"/>
              <a:t>understanding.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Additional cultural support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Learning materials provided in languages other than English</a:t>
            </a:r>
          </a:p>
          <a:p>
            <a:pPr lvl="0"/>
            <a:r>
              <a:rPr lang="en-GB" dirty="0"/>
              <a:t>Communications technology to aid the children’s involvement</a:t>
            </a:r>
          </a:p>
          <a:p>
            <a:pPr lvl="0"/>
            <a:r>
              <a:rPr lang="en-GB" dirty="0"/>
              <a:t>Adaptations to school educational environments for increased inclusion</a:t>
            </a:r>
          </a:p>
          <a:p>
            <a:r>
              <a:rPr lang="en-GB" dirty="0"/>
              <a:t>Lessons and learning materials regarding cultural inclusion for all children.</a:t>
            </a:r>
          </a:p>
        </p:txBody>
      </p:sp>
      <p:pic>
        <p:nvPicPr>
          <p:cNvPr id="4" name="Picture 3" descr="C:\Users\Tom\Pictures\stick_figure_standing_by_laptop_400_clr_577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085184"/>
            <a:ext cx="1996063" cy="1353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034206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38139"/>
          </a:xfrm>
        </p:spPr>
        <p:txBody>
          <a:bodyPr>
            <a:noAutofit/>
          </a:bodyPr>
          <a:lstStyle/>
          <a:p>
            <a:r>
              <a:rPr lang="en-GB" dirty="0"/>
              <a:t>Support the implementation of inclusive learning experiences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6.1 </a:t>
            </a:r>
            <a:r>
              <a:rPr lang="en-GB" sz="2800" dirty="0"/>
              <a:t>Implement experiences that build on the diverse backgrounds of children and families within the service, broaden children’s perspectives and encourage appreciation of diversity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617105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Implementing </a:t>
            </a:r>
            <a:r>
              <a:rPr lang="en-GB" sz="4900" dirty="0"/>
              <a:t>experiences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should incorporate learning materials with information relevant to the children’s cultural </a:t>
            </a:r>
            <a:r>
              <a:rPr lang="en-GB" dirty="0" smtClean="0"/>
              <a:t>background</a:t>
            </a:r>
          </a:p>
          <a:p>
            <a:r>
              <a:rPr lang="en-GB" dirty="0" smtClean="0"/>
              <a:t>They </a:t>
            </a:r>
            <a:r>
              <a:rPr lang="en-GB" dirty="0"/>
              <a:t>may also be provided with the opportunity to listen and play culturally specific music</a:t>
            </a:r>
          </a:p>
          <a:p>
            <a:r>
              <a:rPr lang="en-GB" dirty="0"/>
              <a:t>The educational environment will ideally be decorated with displays that celebrate the many forms of cultural diversity</a:t>
            </a:r>
          </a:p>
          <a:p>
            <a:r>
              <a:rPr lang="en-GB" dirty="0"/>
              <a:t>It might also be possible to engage children in cultural experiences related to </a:t>
            </a:r>
            <a:r>
              <a:rPr lang="en-GB" dirty="0" smtClean="0"/>
              <a:t>food.</a:t>
            </a:r>
            <a:endParaRPr lang="en-GB" dirty="0"/>
          </a:p>
        </p:txBody>
      </p:sp>
      <p:pic>
        <p:nvPicPr>
          <p:cNvPr id="4" name="Picture 3" descr="C:\Users\Tom\Pictures\banana_illustration_400_clr_1490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60411"/>
            <a:ext cx="2008505" cy="18834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136430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Implementing </a:t>
            </a:r>
            <a:r>
              <a:rPr lang="en-GB" sz="4900" dirty="0"/>
              <a:t>experiences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There </a:t>
            </a:r>
            <a:r>
              <a:rPr lang="en-GB" dirty="0"/>
              <a:t>is a considerable amount of children’s literature which can be incorporated into learning programmes for the purpose of highlighting cultural </a:t>
            </a:r>
            <a:r>
              <a:rPr lang="en-GB" dirty="0" smtClean="0"/>
              <a:t>diversity</a:t>
            </a:r>
          </a:p>
          <a:p>
            <a:r>
              <a:rPr lang="en-GB" dirty="0"/>
              <a:t>The children may be encouraged to come up with their own stories or poems including traditional cultural </a:t>
            </a:r>
            <a:r>
              <a:rPr lang="en-GB" dirty="0" smtClean="0"/>
              <a:t>elements</a:t>
            </a:r>
          </a:p>
          <a:p>
            <a:r>
              <a:rPr lang="en-GB" dirty="0" smtClean="0"/>
              <a:t>You </a:t>
            </a:r>
            <a:r>
              <a:rPr lang="en-GB" dirty="0"/>
              <a:t>may also give them the chance to use the internet under guided supervision and learn more about particular cultures.</a:t>
            </a:r>
          </a:p>
        </p:txBody>
      </p:sp>
      <p:pic>
        <p:nvPicPr>
          <p:cNvPr id="4" name="Picture 3" descr="C:\Users\Tom\Pictures\school_books_stack_400_clr_1764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301208"/>
            <a:ext cx="1676584" cy="14018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878415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38139"/>
          </a:xfrm>
        </p:spPr>
        <p:txBody>
          <a:bodyPr>
            <a:noAutofit/>
          </a:bodyPr>
          <a:lstStyle/>
          <a:p>
            <a:r>
              <a:rPr lang="en-GB" dirty="0"/>
              <a:t>Support the implementation of inclusive learning experiences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6.2 </a:t>
            </a:r>
            <a:r>
              <a:rPr lang="en-GB" sz="2800" dirty="0"/>
              <a:t>Plan and implement experiences that focus on events, customs and beliefs that are relevant to the service’s children and families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665294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Planning and implementing experiences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should plan special celebrations for major events in the cultural calendar and ensure that all children are </a:t>
            </a:r>
            <a:r>
              <a:rPr lang="en-GB" dirty="0" smtClean="0"/>
              <a:t>included</a:t>
            </a:r>
          </a:p>
          <a:p>
            <a:r>
              <a:rPr lang="en-GB" dirty="0" smtClean="0"/>
              <a:t>There </a:t>
            </a:r>
            <a:r>
              <a:rPr lang="en-GB" dirty="0"/>
              <a:t>should be fairness and equality in the scheduling of such </a:t>
            </a:r>
            <a:r>
              <a:rPr lang="en-GB" dirty="0" smtClean="0"/>
              <a:t>events</a:t>
            </a:r>
          </a:p>
          <a:p>
            <a:r>
              <a:rPr lang="en-GB" dirty="0" smtClean="0"/>
              <a:t>However</a:t>
            </a:r>
            <a:r>
              <a:rPr lang="en-GB" dirty="0"/>
              <a:t>, you may have to restrict the number of celebrations and special events through the year due to the limited availability of time and resources</a:t>
            </a:r>
          </a:p>
          <a:p>
            <a:r>
              <a:rPr lang="en-GB" dirty="0"/>
              <a:t>You may need to adapt and make special arrangements for the inclusion of all </a:t>
            </a:r>
            <a:r>
              <a:rPr lang="en-GB" dirty="0" smtClean="0"/>
              <a:t>children.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561388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Events and possible experiences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Christmas: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carol </a:t>
            </a:r>
            <a:r>
              <a:rPr lang="en-GB" dirty="0"/>
              <a:t>singing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Christmas tree decoration</a:t>
            </a:r>
          </a:p>
          <a:p>
            <a:pPr lvl="0"/>
            <a:r>
              <a:rPr lang="en-GB" dirty="0"/>
              <a:t>Australian (Western) New Year: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Happy new year card making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New </a:t>
            </a:r>
            <a:r>
              <a:rPr lang="en-GB" dirty="0"/>
              <a:t>year’s resolution </a:t>
            </a:r>
            <a:r>
              <a:rPr lang="en-GB" dirty="0" smtClean="0"/>
              <a:t>making.</a:t>
            </a:r>
            <a:endParaRPr lang="en-GB" dirty="0"/>
          </a:p>
        </p:txBody>
      </p:sp>
      <p:pic>
        <p:nvPicPr>
          <p:cNvPr id="4" name="Picture 3" descr="C:\Users\Tom\Pictures\christmas_tree_shiny_lights_400_clr_437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68960"/>
            <a:ext cx="2435974" cy="34404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210940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Events and possible experiences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5842992" cy="4392488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Chinese New Year: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lantern parades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Chinese </a:t>
            </a:r>
            <a:r>
              <a:rPr lang="en-GB" dirty="0"/>
              <a:t>food tasting</a:t>
            </a:r>
          </a:p>
          <a:p>
            <a:pPr lvl="0"/>
            <a:r>
              <a:rPr lang="en-GB" dirty="0"/>
              <a:t>Australia Day: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Traditional Australian storytelling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Traditional Australian music and songs</a:t>
            </a:r>
          </a:p>
          <a:p>
            <a:pPr lvl="0"/>
            <a:r>
              <a:rPr lang="en-GB" dirty="0" smtClean="0"/>
              <a:t>Easter</a:t>
            </a:r>
            <a:r>
              <a:rPr lang="en-GB" dirty="0"/>
              <a:t>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Easter egg and treasure hunts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egg and spoon </a:t>
            </a:r>
            <a:r>
              <a:rPr lang="en-GB" dirty="0" smtClean="0"/>
              <a:t>races.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Tom\Pictures\easter_basket_400_clr_140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872" y="2636912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01112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858219"/>
          </a:xfrm>
        </p:spPr>
        <p:txBody>
          <a:bodyPr>
            <a:noAutofit/>
          </a:bodyPr>
          <a:lstStyle/>
          <a:p>
            <a:r>
              <a:rPr lang="en-GB" dirty="0"/>
              <a:t>Support children in developing confidence and strength in personal and cultural identity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7.1 </a:t>
            </a:r>
            <a:r>
              <a:rPr lang="en-GB" sz="2800" dirty="0"/>
              <a:t>Support experiences and environments where secure, respectful and reciprocal relationships between children, families and other adults can be established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665294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Supporting experiences and environments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 sense of respect should be demonstrated when interacting with children, family members, and other adults in the educational </a:t>
            </a:r>
            <a:r>
              <a:rPr lang="en-GB" dirty="0" smtClean="0"/>
              <a:t>setting</a:t>
            </a:r>
          </a:p>
          <a:p>
            <a:r>
              <a:rPr lang="en-GB" dirty="0" smtClean="0"/>
              <a:t>There </a:t>
            </a:r>
            <a:r>
              <a:rPr lang="en-GB" dirty="0"/>
              <a:t>should be an acceptance of difference and mutual willingness to maintain positive </a:t>
            </a:r>
            <a:r>
              <a:rPr lang="en-GB" dirty="0" smtClean="0"/>
              <a:t>relationships</a:t>
            </a:r>
          </a:p>
          <a:p>
            <a:r>
              <a:rPr lang="en-GB" dirty="0" smtClean="0"/>
              <a:t>Educators </a:t>
            </a:r>
            <a:r>
              <a:rPr lang="en-GB" dirty="0"/>
              <a:t>should be prepared to share information about the children’s social and educational progress with family </a:t>
            </a:r>
            <a:r>
              <a:rPr lang="en-GB" dirty="0" smtClean="0"/>
              <a:t>members</a:t>
            </a:r>
          </a:p>
          <a:p>
            <a:r>
              <a:rPr lang="en-GB" dirty="0" smtClean="0"/>
              <a:t>The </a:t>
            </a:r>
            <a:r>
              <a:rPr lang="en-GB" dirty="0"/>
              <a:t>family members should have faith that the educators will provide details of any problems and changes considered necessary for improved </a:t>
            </a:r>
            <a:r>
              <a:rPr lang="en-GB" dirty="0" smtClean="0"/>
              <a:t>outcomes.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16345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</a:t>
            </a:r>
            <a:r>
              <a:rPr lang="en-GB" dirty="0" smtClean="0"/>
              <a:t>stablish </a:t>
            </a:r>
            <a:r>
              <a:rPr lang="en-GB" dirty="0"/>
              <a:t>nurturing relationships </a:t>
            </a:r>
            <a:r>
              <a:rPr lang="en-GB" dirty="0" smtClean="0"/>
              <a:t>in </a:t>
            </a:r>
            <a:r>
              <a:rPr lang="en-GB" dirty="0"/>
              <a:t>the following </a:t>
            </a:r>
            <a:r>
              <a:rPr lang="en-GB" dirty="0" smtClean="0"/>
              <a:t>ways: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5266928" cy="4137323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Actively engaging in their learning</a:t>
            </a:r>
          </a:p>
          <a:p>
            <a:pPr lvl="0"/>
            <a:r>
              <a:rPr lang="en-GB" dirty="0"/>
              <a:t>Sharing decision-making with them</a:t>
            </a:r>
          </a:p>
          <a:p>
            <a:pPr lvl="0"/>
            <a:r>
              <a:rPr lang="en-GB" dirty="0"/>
              <a:t>Using their everyday interactions during play, routines and ongoing projects to stimulate their thinking and to enrich their </a:t>
            </a:r>
            <a:r>
              <a:rPr lang="en-GB" dirty="0" smtClean="0"/>
              <a:t>learning.</a:t>
            </a:r>
            <a:endParaRPr lang="en-GB" dirty="0"/>
          </a:p>
        </p:txBody>
      </p:sp>
      <p:pic>
        <p:nvPicPr>
          <p:cNvPr id="4" name="Picture 3" descr="C:\Users\Tom\Pictures\woman_teacher_presenting_400_clr_1261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20888"/>
            <a:ext cx="1989974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584808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Establish nurturing relationships in the following </a:t>
            </a:r>
            <a:r>
              <a:rPr lang="en-GB" dirty="0" smtClean="0"/>
              <a:t>ways: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Providing opportunities for children to express their thoughts and feelings</a:t>
            </a:r>
          </a:p>
          <a:p>
            <a:r>
              <a:rPr lang="en-GB" dirty="0"/>
              <a:t>Supporting children as they begin to empathise with others, to appreciate their connectedness and interdependence as learners and to value collaboration and  teamwork.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02289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</a:t>
            </a:r>
            <a:r>
              <a:rPr lang="en-GB" dirty="0" smtClean="0"/>
              <a:t>ecommendations </a:t>
            </a:r>
            <a:r>
              <a:rPr lang="en-GB" dirty="0"/>
              <a:t>for promoting positive relationships with children: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Showing warmth and being welcoming: demonstrating to children that you are happy to see them, sharing a laugh with them</a:t>
            </a:r>
          </a:p>
          <a:p>
            <a:pPr lvl="0"/>
            <a:r>
              <a:rPr lang="en-GB" dirty="0"/>
              <a:t>Respecting each child’s uniqueness and communicating that respect to the child</a:t>
            </a:r>
          </a:p>
          <a:p>
            <a:pPr lvl="0"/>
            <a:r>
              <a:rPr lang="en-GB" dirty="0"/>
              <a:t>Actively looking for each child’s strengths and sharing your appreciation of those with the child, the child’s family and colleagues</a:t>
            </a:r>
          </a:p>
          <a:p>
            <a:r>
              <a:rPr lang="en-GB" dirty="0"/>
              <a:t>Showing children that you know them well, for example by helping them to identify their feelings and offering needed help and support to deal with </a:t>
            </a:r>
            <a:r>
              <a:rPr lang="en-GB" dirty="0" smtClean="0"/>
              <a:t>feelings.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325866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Recommendations for promoting positive relationships with children: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lvl="0"/>
            <a:r>
              <a:rPr lang="en-GB" dirty="0"/>
              <a:t>Creating and taking full advantage of one-on-one times, even brief ones, with each child</a:t>
            </a:r>
          </a:p>
          <a:p>
            <a:pPr lvl="0"/>
            <a:r>
              <a:rPr lang="en-GB" dirty="0"/>
              <a:t>Trying hard to understand children’s communication – verbal and non-verbal – and responding respectfully and authentically to encourage children to ask questions and share their thoughts</a:t>
            </a:r>
          </a:p>
          <a:p>
            <a:pPr lvl="0"/>
            <a:r>
              <a:rPr lang="en-GB" dirty="0"/>
              <a:t>Keeping promises</a:t>
            </a:r>
          </a:p>
          <a:p>
            <a:r>
              <a:rPr lang="en-GB" dirty="0"/>
              <a:t>Looking behind their behaviour to try to figure out what it means.</a:t>
            </a:r>
          </a:p>
        </p:txBody>
      </p:sp>
    </p:spTree>
    <p:extLst>
      <p:ext uri="{BB962C8B-B14F-4D97-AF65-F5344CB8AC3E}">
        <p14:creationId xmlns:p14="http://schemas.microsoft.com/office/powerpoint/2010/main" val="254673351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7A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6"/>
          </a:xfrm>
        </p:spPr>
        <p:txBody>
          <a:bodyPr>
            <a:noAutofit/>
          </a:bodyPr>
          <a:lstStyle/>
          <a:p>
            <a:r>
              <a:rPr lang="en-GB" dirty="0"/>
              <a:t>Support children in developing confidence and strength in personal and cultural identity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7.2 </a:t>
            </a:r>
            <a:r>
              <a:rPr lang="en-GB" sz="2800" dirty="0"/>
              <a:t>Communicate and interact with children to help them work towards a strong sense of identity, wellbeing and of being connected with and contributing to their world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1865156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6"/>
          </a:xfrm>
        </p:spPr>
        <p:txBody>
          <a:bodyPr>
            <a:noAutofit/>
          </a:bodyPr>
          <a:lstStyle/>
          <a:p>
            <a:r>
              <a:rPr lang="en-GB" dirty="0"/>
              <a:t>Support children in developing confidence and strength in personal and cultural identity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7.3 </a:t>
            </a:r>
            <a:r>
              <a:rPr lang="en-GB" sz="2800" dirty="0"/>
              <a:t>Implement group activities to allow children to use collaborative processes to solve problems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6061962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Educators </a:t>
            </a:r>
            <a:r>
              <a:rPr lang="en-GB" dirty="0" smtClean="0"/>
              <a:t>ensure </a:t>
            </a:r>
            <a:r>
              <a:rPr lang="en-GB" dirty="0"/>
              <a:t>the development of children’s sense of identity by: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Promoting in all children a strong sense of who they are and their connectedness to others – a shared identity as Australians</a:t>
            </a:r>
          </a:p>
          <a:p>
            <a:pPr lvl="0"/>
            <a:r>
              <a:rPr lang="en-GB" dirty="0"/>
              <a:t>Ensuring all children experience pride and confidence in their achievements</a:t>
            </a:r>
          </a:p>
          <a:p>
            <a:pPr lvl="0"/>
            <a:r>
              <a:rPr lang="en-GB" dirty="0"/>
              <a:t>Sharing children’s successes with families</a:t>
            </a:r>
          </a:p>
          <a:p>
            <a:r>
              <a:rPr lang="en-GB" dirty="0"/>
              <a:t>Showing respect for diversity, acknowledging the varying approaches of children, families, communities, and </a:t>
            </a:r>
            <a:r>
              <a:rPr lang="en-GB" dirty="0" smtClean="0"/>
              <a:t>cultures.</a:t>
            </a:r>
            <a:endParaRPr lang="en-GB" dirty="0"/>
          </a:p>
        </p:txBody>
      </p:sp>
      <p:pic>
        <p:nvPicPr>
          <p:cNvPr id="4" name="Picture 3" descr="C:\Users\Tom\Pictures\five_colored_hand_prints_400_clr_343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85184"/>
            <a:ext cx="1643435" cy="14994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51096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Educators ensure the development of children’s sense of identity by: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Acknowledging and understanding that children construct meaning in many different ways</a:t>
            </a:r>
          </a:p>
          <a:p>
            <a:pPr lvl="0"/>
            <a:r>
              <a:rPr lang="en-GB" dirty="0"/>
              <a:t>Demonstrating deep understanding of each child, their family, and community contexts in planning for children’s learning</a:t>
            </a:r>
          </a:p>
          <a:p>
            <a:pPr lvl="0"/>
            <a:r>
              <a:rPr lang="en-GB" dirty="0"/>
              <a:t>Providing children with examples of the many ways identities and culture are recognized and expressed</a:t>
            </a:r>
          </a:p>
          <a:p>
            <a:r>
              <a:rPr lang="en-GB" dirty="0"/>
              <a:t>Building upon culturally valued approaches to </a:t>
            </a:r>
            <a:r>
              <a:rPr lang="en-GB" dirty="0" smtClean="0"/>
              <a:t>learning</a:t>
            </a:r>
          </a:p>
          <a:p>
            <a:pPr lvl="0"/>
            <a:r>
              <a:rPr lang="en-GB" dirty="0"/>
              <a:t>Building on the knowledge, </a:t>
            </a:r>
            <a:r>
              <a:rPr lang="en-GB" dirty="0" smtClean="0"/>
              <a:t>languages, </a:t>
            </a:r>
            <a:r>
              <a:rPr lang="en-GB" dirty="0"/>
              <a:t>and understandings that children </a:t>
            </a:r>
            <a:r>
              <a:rPr lang="en-GB" dirty="0" smtClean="0"/>
              <a:t>bring.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9956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Educators ensure the development of children’s sense of identity by: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Talking </a:t>
            </a:r>
            <a:r>
              <a:rPr lang="en-GB" dirty="0"/>
              <a:t>with children in respectful ways about similarities and differences in people</a:t>
            </a:r>
          </a:p>
          <a:p>
            <a:pPr lvl="0"/>
            <a:r>
              <a:rPr lang="en-GB" dirty="0"/>
              <a:t>Providing rich and diverse resources that reflect children’s social worlds</a:t>
            </a:r>
          </a:p>
          <a:p>
            <a:pPr lvl="0"/>
            <a:r>
              <a:rPr lang="en-GB" dirty="0"/>
              <a:t>Listening to and learning about children’s understandings of themselves</a:t>
            </a:r>
          </a:p>
          <a:p>
            <a:pPr lvl="0"/>
            <a:r>
              <a:rPr lang="en-GB" dirty="0"/>
              <a:t>Actively supporting the maintenance of home language and culture</a:t>
            </a:r>
          </a:p>
          <a:p>
            <a:r>
              <a:rPr lang="en-GB" dirty="0"/>
              <a:t>Developing authentic children’s understanding of themselves.</a:t>
            </a:r>
          </a:p>
        </p:txBody>
      </p:sp>
      <p:pic>
        <p:nvPicPr>
          <p:cNvPr id="1026" name="Picture 2" descr="C:\Users\Tom\Pictures\stick_figure_listen_400_clr_30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200" y="3140968"/>
            <a:ext cx="1635913" cy="218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02846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group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4194"/>
            <a:ext cx="8470776" cy="4925144"/>
          </a:xfrm>
        </p:spPr>
        <p:txBody>
          <a:bodyPr>
            <a:noAutofit/>
          </a:bodyPr>
          <a:lstStyle/>
          <a:p>
            <a:r>
              <a:rPr lang="en-GB" dirty="0"/>
              <a:t>Educators must set a positive example and encourage the children to play and solve problems </a:t>
            </a:r>
            <a:r>
              <a:rPr lang="en-GB" dirty="0" smtClean="0"/>
              <a:t>together</a:t>
            </a:r>
          </a:p>
          <a:p>
            <a:r>
              <a:rPr lang="en-GB" dirty="0" smtClean="0"/>
              <a:t>There </a:t>
            </a:r>
            <a:r>
              <a:rPr lang="en-GB" dirty="0"/>
              <a:t>should be opportunities for the completion of group tasks, enabling children to discuss and make joint decisions where </a:t>
            </a:r>
            <a:r>
              <a:rPr lang="en-GB" dirty="0" smtClean="0"/>
              <a:t>possible</a:t>
            </a:r>
          </a:p>
          <a:p>
            <a:r>
              <a:rPr lang="en-GB" dirty="0"/>
              <a:t>The educators may provide guidance and assistance to ensure that children are able to successfully work through problems and enjoy a shared sense of </a:t>
            </a:r>
            <a:r>
              <a:rPr lang="en-GB" dirty="0" smtClean="0"/>
              <a:t>success</a:t>
            </a:r>
          </a:p>
          <a:p>
            <a:r>
              <a:rPr lang="en-GB" dirty="0" smtClean="0"/>
              <a:t>However</a:t>
            </a:r>
            <a:r>
              <a:rPr lang="en-GB" dirty="0"/>
              <a:t>, the children should be allowed to make attempts to solve problems by </a:t>
            </a:r>
            <a:r>
              <a:rPr lang="en-GB" dirty="0" smtClean="0"/>
              <a:t>themselves.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20860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7B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6"/>
          </a:xfrm>
        </p:spPr>
        <p:txBody>
          <a:bodyPr>
            <a:noAutofit/>
          </a:bodyPr>
          <a:lstStyle/>
          <a:p>
            <a:r>
              <a:rPr lang="en-GB" dirty="0"/>
              <a:t>Support children in developing confidence and strength in personal and cultural identity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7.4 </a:t>
            </a:r>
            <a:r>
              <a:rPr lang="en-GB" sz="2800" dirty="0"/>
              <a:t>Engage with peers, mentors or others to support individual children with specific cultural needs as appropriate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1865156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Engaging for the support of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with specific cultural needs may include those from Torres Strait Island or Aboriginal </a:t>
            </a:r>
            <a:r>
              <a:rPr lang="en-GB" dirty="0" smtClean="0"/>
              <a:t>communities</a:t>
            </a:r>
          </a:p>
          <a:p>
            <a:r>
              <a:rPr lang="en-GB" dirty="0" smtClean="0"/>
              <a:t>Such </a:t>
            </a:r>
            <a:r>
              <a:rPr lang="en-GB" dirty="0"/>
              <a:t>children may require additional support for successful integration and engagement in learning </a:t>
            </a:r>
            <a:r>
              <a:rPr lang="en-GB" dirty="0" smtClean="0"/>
              <a:t>activities</a:t>
            </a:r>
          </a:p>
          <a:p>
            <a:r>
              <a:rPr lang="en-GB" dirty="0" smtClean="0"/>
              <a:t>There </a:t>
            </a:r>
            <a:r>
              <a:rPr lang="en-GB" dirty="0"/>
              <a:t>are </a:t>
            </a:r>
            <a:r>
              <a:rPr lang="en-GB" dirty="0" smtClean="0"/>
              <a:t>a </a:t>
            </a:r>
            <a:r>
              <a:rPr lang="en-GB" dirty="0"/>
              <a:t>range of CALD services and specialist support groups throughout </a:t>
            </a:r>
            <a:r>
              <a:rPr lang="en-GB" dirty="0" smtClean="0"/>
              <a:t>Australia</a:t>
            </a:r>
          </a:p>
          <a:p>
            <a:r>
              <a:rPr lang="en-GB" dirty="0" smtClean="0"/>
              <a:t>You </a:t>
            </a:r>
            <a:r>
              <a:rPr lang="en-GB" dirty="0"/>
              <a:t>will need to follow organisational policies and procedures when establishing </a:t>
            </a:r>
            <a:r>
              <a:rPr lang="en-GB" dirty="0" smtClean="0"/>
              <a:t>contact.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120706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Children may </a:t>
            </a:r>
            <a:r>
              <a:rPr lang="en-GB" dirty="0"/>
              <a:t>provide the following types of support: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lvl="0"/>
            <a:r>
              <a:rPr lang="en-GB" dirty="0"/>
              <a:t>Guidance around the educational setting</a:t>
            </a:r>
          </a:p>
          <a:p>
            <a:pPr lvl="0"/>
            <a:r>
              <a:rPr lang="en-GB" dirty="0"/>
              <a:t>Inclusion in games and activities </a:t>
            </a:r>
          </a:p>
          <a:p>
            <a:pPr lvl="0"/>
            <a:r>
              <a:rPr lang="en-GB" dirty="0"/>
              <a:t>Role modelling</a:t>
            </a:r>
          </a:p>
          <a:p>
            <a:r>
              <a:rPr lang="en-GB" dirty="0"/>
              <a:t>Helping with work.</a:t>
            </a:r>
          </a:p>
        </p:txBody>
      </p:sp>
      <p:pic>
        <p:nvPicPr>
          <p:cNvPr id="4" name="Picture 3" descr="C:\Users\Tom\Pictures\girl_student_jumping_400_clr_16702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41"/>
          <a:stretch/>
        </p:blipFill>
        <p:spPr bwMode="auto">
          <a:xfrm>
            <a:off x="5940152" y="3068960"/>
            <a:ext cx="2213972" cy="35110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881516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7C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6"/>
          </a:xfrm>
        </p:spPr>
        <p:txBody>
          <a:bodyPr>
            <a:noAutofit/>
          </a:bodyPr>
          <a:lstStyle/>
          <a:p>
            <a:r>
              <a:rPr lang="en-GB" dirty="0"/>
              <a:t>Support children in developing confidence and strength in personal and cultural identity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7.5 </a:t>
            </a:r>
            <a:r>
              <a:rPr lang="en-GB" sz="2800" dirty="0"/>
              <a:t>Follow community protocols when engaging with community members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1865156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The consultation process might involve: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 lvl="0"/>
            <a:r>
              <a:rPr lang="en-GB" dirty="0"/>
              <a:t>Identifying the local Aboriginal community</a:t>
            </a:r>
          </a:p>
          <a:p>
            <a:pPr lvl="0"/>
            <a:r>
              <a:rPr lang="en-GB" dirty="0"/>
              <a:t>Identifying the local and regional AECG</a:t>
            </a:r>
          </a:p>
          <a:p>
            <a:pPr lvl="0"/>
            <a:r>
              <a:rPr lang="en-GB" dirty="0"/>
              <a:t>Contacting systemic support networks </a:t>
            </a:r>
          </a:p>
          <a:p>
            <a:pPr lvl="0"/>
            <a:r>
              <a:rPr lang="en-GB" dirty="0"/>
              <a:t>Considering protocols</a:t>
            </a:r>
          </a:p>
          <a:p>
            <a:pPr lvl="0"/>
            <a:r>
              <a:rPr lang="en-GB" dirty="0"/>
              <a:t>Making contact</a:t>
            </a:r>
          </a:p>
          <a:p>
            <a:r>
              <a:rPr lang="en-GB" dirty="0"/>
              <a:t>Getting to know the community.</a:t>
            </a:r>
          </a:p>
        </p:txBody>
      </p:sp>
      <p:pic>
        <p:nvPicPr>
          <p:cNvPr id="4" name="Picture 3" descr="C:\Users\Tom\Pictures\check_off_with_pencil_400_clr_722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17031"/>
            <a:ext cx="2862719" cy="2838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5670765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Protocols </a:t>
            </a:r>
            <a:r>
              <a:rPr lang="en-GB" dirty="0" smtClean="0"/>
              <a:t>may </a:t>
            </a:r>
            <a:r>
              <a:rPr lang="en-GB" dirty="0"/>
              <a:t>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Introductory protocols are important. </a:t>
            </a:r>
            <a:endParaRPr lang="en-GB" dirty="0" smtClean="0"/>
          </a:p>
          <a:p>
            <a:pPr lvl="0"/>
            <a:r>
              <a:rPr lang="en-GB" dirty="0" smtClean="0"/>
              <a:t>Be </a:t>
            </a:r>
            <a:r>
              <a:rPr lang="en-GB" dirty="0"/>
              <a:t>patient when asking </a:t>
            </a:r>
            <a:r>
              <a:rPr lang="en-GB" dirty="0" smtClean="0"/>
              <a:t>questions</a:t>
            </a:r>
          </a:p>
          <a:p>
            <a:pPr lvl="0"/>
            <a:r>
              <a:rPr lang="en-GB" dirty="0" smtClean="0"/>
              <a:t>Do </a:t>
            </a:r>
            <a:r>
              <a:rPr lang="en-GB" dirty="0"/>
              <a:t>not expect every Aboriginal person (including students in the school) to know about or want to talk publicly about Aboriginal cultures, families, </a:t>
            </a:r>
            <a:r>
              <a:rPr lang="en-GB" dirty="0" smtClean="0"/>
              <a:t>histories, </a:t>
            </a:r>
            <a:r>
              <a:rPr lang="en-GB" dirty="0"/>
              <a:t>or </a:t>
            </a:r>
            <a:r>
              <a:rPr lang="en-GB" dirty="0" smtClean="0"/>
              <a:t>issues</a:t>
            </a:r>
          </a:p>
          <a:p>
            <a:pPr lvl="0"/>
            <a:r>
              <a:rPr lang="en-GB" dirty="0"/>
              <a:t>All opinions should be acknowledged and </a:t>
            </a:r>
            <a:r>
              <a:rPr lang="en-GB" dirty="0" smtClean="0"/>
              <a:t>valued</a:t>
            </a:r>
          </a:p>
          <a:p>
            <a:pPr lvl="0"/>
            <a:r>
              <a:rPr lang="en-GB" dirty="0"/>
              <a:t>Remember that different families may have different values and cultural </a:t>
            </a:r>
            <a:r>
              <a:rPr lang="en-GB" dirty="0" smtClean="0"/>
              <a:t>beliefs.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65152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Protocols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7211144" cy="52517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 some communities, direct eye contact may be expected and accepted because of your teaching role. In others, however, it may be considered </a:t>
            </a:r>
            <a:r>
              <a:rPr lang="en-GB" dirty="0" smtClean="0"/>
              <a:t>offensive</a:t>
            </a:r>
          </a:p>
          <a:p>
            <a:r>
              <a:rPr lang="en-GB" dirty="0"/>
              <a:t>The use of silence should not be </a:t>
            </a:r>
            <a:r>
              <a:rPr lang="en-GB" dirty="0" smtClean="0"/>
              <a:t>misunderstood</a:t>
            </a:r>
          </a:p>
          <a:p>
            <a:r>
              <a:rPr lang="en-GB" dirty="0"/>
              <a:t>One should be sensitive to </a:t>
            </a:r>
            <a:r>
              <a:rPr lang="en-GB" dirty="0" smtClean="0"/>
              <a:t>differences </a:t>
            </a:r>
            <a:r>
              <a:rPr lang="en-GB" dirty="0"/>
              <a:t>when talking to an Aboriginal person about issues and </a:t>
            </a:r>
            <a:r>
              <a:rPr lang="en-GB" dirty="0" smtClean="0"/>
              <a:t>experiences</a:t>
            </a:r>
          </a:p>
          <a:p>
            <a:r>
              <a:rPr lang="en-GB" dirty="0"/>
              <a:t>Do not force a point of </a:t>
            </a:r>
            <a:r>
              <a:rPr lang="en-GB" dirty="0" smtClean="0"/>
              <a:t>view</a:t>
            </a:r>
          </a:p>
          <a:p>
            <a:r>
              <a:rPr lang="en-GB" dirty="0"/>
              <a:t>Use language that respects </a:t>
            </a:r>
            <a:r>
              <a:rPr lang="en-GB" dirty="0" smtClean="0"/>
              <a:t>integrity </a:t>
            </a:r>
            <a:r>
              <a:rPr lang="en-GB" dirty="0"/>
              <a:t>and </a:t>
            </a:r>
            <a:r>
              <a:rPr lang="en-GB" dirty="0" smtClean="0"/>
              <a:t>beliefs.</a:t>
            </a:r>
            <a:endParaRPr lang="en-GB" dirty="0"/>
          </a:p>
        </p:txBody>
      </p:sp>
      <p:pic>
        <p:nvPicPr>
          <p:cNvPr id="4" name="Picture 3" descr="C:\Users\Tom\Pictures\stick_figure_question_mark_400_clr_705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25144"/>
            <a:ext cx="1612431" cy="1872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2285468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Protocols may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Be prepared to accept that some questions may remain </a:t>
            </a:r>
            <a:r>
              <a:rPr lang="en-GB" dirty="0" smtClean="0"/>
              <a:t>unanswered</a:t>
            </a:r>
          </a:p>
          <a:p>
            <a:r>
              <a:rPr lang="en-GB" dirty="0"/>
              <a:t>Immediate and extended family obligations will always take first </a:t>
            </a:r>
            <a:r>
              <a:rPr lang="en-GB" dirty="0" smtClean="0"/>
              <a:t>priority</a:t>
            </a:r>
          </a:p>
          <a:p>
            <a:r>
              <a:rPr lang="en-GB" dirty="0"/>
              <a:t>Refer to systemic Aboriginal support personnel as to the local protocols regarding speaking the name of a person who has passed away, and showing their </a:t>
            </a:r>
            <a:r>
              <a:rPr lang="en-GB" dirty="0" smtClean="0"/>
              <a:t>photograph</a:t>
            </a:r>
          </a:p>
          <a:p>
            <a:r>
              <a:rPr lang="en-GB" dirty="0"/>
              <a:t>Remember that different families have different values and cultural </a:t>
            </a:r>
            <a:r>
              <a:rPr lang="en-GB" dirty="0" smtClean="0"/>
              <a:t>beliefs</a:t>
            </a:r>
          </a:p>
          <a:p>
            <a:r>
              <a:rPr lang="en-GB" dirty="0"/>
              <a:t>Consult with a variety of community </a:t>
            </a:r>
            <a:r>
              <a:rPr lang="en-GB" dirty="0" smtClean="0"/>
              <a:t>people.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725640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7D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470334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1854</TotalTime>
  <Words>4393</Words>
  <Application>Microsoft Office PowerPoint</Application>
  <PresentationFormat>On-screen Show (4:3)</PresentationFormat>
  <Paragraphs>518</Paragraphs>
  <Slides>125</Slides>
  <Notes>54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125</vt:i4>
      </vt:variant>
    </vt:vector>
  </HeadingPairs>
  <TitlesOfParts>
    <vt:vector size="126" baseType="lpstr">
      <vt:lpstr>Office Theme</vt:lpstr>
      <vt:lpstr>PowerPoint Presentation</vt:lpstr>
      <vt:lpstr>Reflect on own cultural identity and biases</vt:lpstr>
      <vt:lpstr>Significant events may include:</vt:lpstr>
      <vt:lpstr>Significant events may include:</vt:lpstr>
      <vt:lpstr> Activity 1A  </vt:lpstr>
      <vt:lpstr>Reflect on own cultural identity and biases</vt:lpstr>
      <vt:lpstr>Aspects of the environment</vt:lpstr>
      <vt:lpstr>Cultural identity refers to relationships with:</vt:lpstr>
      <vt:lpstr> Activity 1B  </vt:lpstr>
      <vt:lpstr>Reflect on own cultural identity and biases</vt:lpstr>
      <vt:lpstr>Reflecting on impact of own background</vt:lpstr>
      <vt:lpstr> Activity 1C  </vt:lpstr>
      <vt:lpstr>Reflect on own cultural identity and biases</vt:lpstr>
      <vt:lpstr>Cultural competence encompasses:</vt:lpstr>
      <vt:lpstr>Educators with high levels of cultural competency will:</vt:lpstr>
      <vt:lpstr>Educators with high levels of cultural competency will:</vt:lpstr>
      <vt:lpstr>PowerPoint Presentation</vt:lpstr>
      <vt:lpstr> Activity 1D  </vt:lpstr>
      <vt:lpstr>Identify and develop cultural competency</vt:lpstr>
      <vt:lpstr>Identifying cultural identities</vt:lpstr>
      <vt:lpstr>Identifying cultural identities</vt:lpstr>
      <vt:lpstr> Activity 2A  </vt:lpstr>
      <vt:lpstr>Identify and develop cultural competency</vt:lpstr>
      <vt:lpstr>Reflective practice means:</vt:lpstr>
      <vt:lpstr>Components of an effective curriculum </vt:lpstr>
      <vt:lpstr> Activity 2B  </vt:lpstr>
      <vt:lpstr>Identify and develop cultural competency</vt:lpstr>
      <vt:lpstr> Skills may include: </vt:lpstr>
      <vt:lpstr>Attributes may include:</vt:lpstr>
      <vt:lpstr>Knowledge may include:</vt:lpstr>
      <vt:lpstr> Activity 2C  </vt:lpstr>
      <vt:lpstr>Research Aboriginal and/or Torres Strait Islander communities</vt:lpstr>
      <vt:lpstr>Research Aboriginal and/or Torres Strait Islander communities</vt:lpstr>
      <vt:lpstr>Historical issues</vt:lpstr>
      <vt:lpstr>Historical issues</vt:lpstr>
      <vt:lpstr>Relationship with the land</vt:lpstr>
      <vt:lpstr>The introduction of government policies has had the following effects:</vt:lpstr>
      <vt:lpstr> Activity 3A  </vt:lpstr>
      <vt:lpstr>Support individual cultural identities</vt:lpstr>
      <vt:lpstr>Appropriate persons may include:</vt:lpstr>
      <vt:lpstr>Community resources may include:</vt:lpstr>
      <vt:lpstr>Community resources may include:</vt:lpstr>
      <vt:lpstr> Activity 4A  </vt:lpstr>
      <vt:lpstr>Support individual cultural identities</vt:lpstr>
      <vt:lpstr>Encouraging and promoting participation</vt:lpstr>
      <vt:lpstr>Activities within the service may include:</vt:lpstr>
      <vt:lpstr>Activities within the service may include:</vt:lpstr>
      <vt:lpstr> Activity 4B  </vt:lpstr>
      <vt:lpstr>Support individual cultural identities</vt:lpstr>
      <vt:lpstr>Processing information in a culturally sensitive way</vt:lpstr>
      <vt:lpstr>Information may include:</vt:lpstr>
      <vt:lpstr> Activity 4C  </vt:lpstr>
      <vt:lpstr>Support individual cultural identities</vt:lpstr>
      <vt:lpstr>Ways of involving families may include:</vt:lpstr>
      <vt:lpstr>Engagement strategies:</vt:lpstr>
      <vt:lpstr>Engagement strategies:</vt:lpstr>
      <vt:lpstr> Activity 4D  </vt:lpstr>
      <vt:lpstr>Support individual cultural identities</vt:lpstr>
      <vt:lpstr>Opportunities to enhance the experience of cultural diversity:</vt:lpstr>
      <vt:lpstr>Opportunities to enhance the experience of cultural diversity:</vt:lpstr>
      <vt:lpstr> Activity 4E  </vt:lpstr>
      <vt:lpstr>Support individual cultural identities</vt:lpstr>
      <vt:lpstr>Demonstrating respect</vt:lpstr>
      <vt:lpstr>Language barriers may be overcome in the following ways:</vt:lpstr>
      <vt:lpstr> Providing opportunities for learning and appreciation </vt:lpstr>
      <vt:lpstr> Activity 4F  </vt:lpstr>
      <vt:lpstr>Create environments to support children’s cross-cultural understanding and relationships</vt:lpstr>
      <vt:lpstr>Ways of fostering positive attitudes to inclusion:</vt:lpstr>
      <vt:lpstr> Activity 5A  </vt:lpstr>
      <vt:lpstr>Create environments to support children’s cross-cultural understanding and relationships</vt:lpstr>
      <vt:lpstr> Exploring culture </vt:lpstr>
      <vt:lpstr> Exploring culture </vt:lpstr>
      <vt:lpstr> Activity 5B  </vt:lpstr>
      <vt:lpstr>Create environments to support children’s cross-cultural understanding and relationships</vt:lpstr>
      <vt:lpstr> Trusting relationships </vt:lpstr>
      <vt:lpstr> Respectful interactions </vt:lpstr>
      <vt:lpstr>Understandings of alternate world views</vt:lpstr>
      <vt:lpstr> Celebration of diversity </vt:lpstr>
      <vt:lpstr> Activity 5C  </vt:lpstr>
      <vt:lpstr>Create environments to support children’s cross-cultural understanding and relationships</vt:lpstr>
      <vt:lpstr>Strategies when communicating with other staff members:</vt:lpstr>
      <vt:lpstr>Strategies when communicating with other staff members:</vt:lpstr>
      <vt:lpstr>Strategies for the development of positive relationships with children:</vt:lpstr>
      <vt:lpstr>Strategies for the development of positive relationships with children:</vt:lpstr>
      <vt:lpstr>Strategies for the development of positive relationships with children:</vt:lpstr>
      <vt:lpstr> Activity 5D  </vt:lpstr>
      <vt:lpstr>Create environments to support children’s cross-cultural understanding and relationships</vt:lpstr>
      <vt:lpstr>Observing children’s interactions</vt:lpstr>
      <vt:lpstr>Additional cultural support may include:</vt:lpstr>
      <vt:lpstr> Activity 5E  </vt:lpstr>
      <vt:lpstr>Support the implementation of inclusive learning experiences</vt:lpstr>
      <vt:lpstr> Implementing experiences </vt:lpstr>
      <vt:lpstr> Implementing experiences </vt:lpstr>
      <vt:lpstr> Activity 6A  </vt:lpstr>
      <vt:lpstr>Support the implementation of inclusive learning experiences</vt:lpstr>
      <vt:lpstr>Planning and implementing experiences</vt:lpstr>
      <vt:lpstr>Events and possible experiences include:</vt:lpstr>
      <vt:lpstr>Events and possible experiences include:</vt:lpstr>
      <vt:lpstr> Activity 6B  </vt:lpstr>
      <vt:lpstr>Support children in developing confidence and strength in personal and cultural identity</vt:lpstr>
      <vt:lpstr>Supporting experiences and environments</vt:lpstr>
      <vt:lpstr>Establish nurturing relationships in the following ways:</vt:lpstr>
      <vt:lpstr>Establish nurturing relationships in the following ways:</vt:lpstr>
      <vt:lpstr>Recommendations for promoting positive relationships with children:</vt:lpstr>
      <vt:lpstr>Recommendations for promoting positive relationships with children:</vt:lpstr>
      <vt:lpstr> Activity 7A  </vt:lpstr>
      <vt:lpstr>Support children in developing confidence and strength in personal and cultural identity</vt:lpstr>
      <vt:lpstr>Support children in developing confidence and strength in personal and cultural identity</vt:lpstr>
      <vt:lpstr>Educators ensure the development of children’s sense of identity by:</vt:lpstr>
      <vt:lpstr>Educators ensure the development of children’s sense of identity by:</vt:lpstr>
      <vt:lpstr>Educators ensure the development of children’s sense of identity by:</vt:lpstr>
      <vt:lpstr>Implementing group activities</vt:lpstr>
      <vt:lpstr> Activity 7B  </vt:lpstr>
      <vt:lpstr>Support children in developing confidence and strength in personal and cultural identity</vt:lpstr>
      <vt:lpstr>Engaging for the support of children</vt:lpstr>
      <vt:lpstr>Children may provide the following types of support:</vt:lpstr>
      <vt:lpstr> Activity 7C  </vt:lpstr>
      <vt:lpstr>Support children in developing confidence and strength in personal and cultural identity</vt:lpstr>
      <vt:lpstr>The consultation process might involve:</vt:lpstr>
      <vt:lpstr>Protocols may include:</vt:lpstr>
      <vt:lpstr>Protocols may include:</vt:lpstr>
      <vt:lpstr>Protocols may include:</vt:lpstr>
      <vt:lpstr> Activity 7D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Emily Wilson</cp:lastModifiedBy>
  <cp:revision>292</cp:revision>
  <dcterms:created xsi:type="dcterms:W3CDTF">2011-08-26T06:48:04Z</dcterms:created>
  <dcterms:modified xsi:type="dcterms:W3CDTF">2017-03-15T11:04:13Z</dcterms:modified>
</cp:coreProperties>
</file>