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9" r:id="rId3"/>
    <p:sldId id="260" r:id="rId4"/>
    <p:sldId id="261" r:id="rId5"/>
    <p:sldId id="262" r:id="rId6"/>
    <p:sldId id="263" r:id="rId7"/>
    <p:sldId id="265" r:id="rId8"/>
    <p:sldId id="264" r:id="rId9"/>
    <p:sldId id="266" r:id="rId10"/>
    <p:sldId id="267" r:id="rId11"/>
    <p:sldId id="258" r:id="rId1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1"/>
    <p:restoredTop sz="94677"/>
  </p:normalViewPr>
  <p:slideViewPr>
    <p:cSldViewPr snapToGrid="0" snapToObjects="1">
      <p:cViewPr varScale="1">
        <p:scale>
          <a:sx n="75" d="100"/>
          <a:sy n="75" d="100"/>
        </p:scale>
        <p:origin x="960"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6CDD2B9-1CA1-1249-8E1F-5258F8BD0B6E}" type="datetimeFigureOut">
              <a:rPr lang="en-US" smtClean="0"/>
              <a:t>7/6/2018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71719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7/6/2018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633472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6CDD2B9-1CA1-1249-8E1F-5258F8BD0B6E}" type="datetimeFigureOut">
              <a:rPr lang="en-US" smtClean="0"/>
              <a:t>7/6/2018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3047179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CDD2B9-1CA1-1249-8E1F-5258F8BD0B6E}" type="datetimeFigureOut">
              <a:rPr lang="en-US" smtClean="0"/>
              <a:t>7/6/2018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04337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6CDD2B9-1CA1-1249-8E1F-5258F8BD0B6E}" type="datetimeFigureOut">
              <a:rPr lang="en-US" smtClean="0"/>
              <a:t>7/6/2018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064024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6CDD2B9-1CA1-1249-8E1F-5258F8BD0B6E}" type="datetimeFigureOut">
              <a:rPr lang="en-US" smtClean="0"/>
              <a:t>7/6/2018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3822729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CDD2B9-1CA1-1249-8E1F-5258F8BD0B6E}" type="datetimeFigureOut">
              <a:rPr lang="en-US" smtClean="0"/>
              <a:t>7/6/2018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7474547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7/6/2018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639097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7/6/2018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121882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7/6/2018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6752314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7/6/2018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006680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CDD2B9-1CA1-1249-8E1F-5258F8BD0B6E}" type="datetimeFigureOut">
              <a:rPr lang="en-US" smtClean="0"/>
              <a:t>7/6/2018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02534A-8BAB-654B-B7E3-427727216B24}" type="slidenum">
              <a:rPr lang="en-US" smtClean="0"/>
              <a:t>‹#›</a:t>
            </a:fld>
            <a:endParaRPr lang="en-US"/>
          </a:p>
        </p:txBody>
      </p:sp>
      <p:pic>
        <p:nvPicPr>
          <p:cNvPr id="7" name="Picture 6"/>
          <p:cNvPicPr>
            <a:picLocks noChangeAspect="1"/>
          </p:cNvPicPr>
          <p:nvPr userDrawn="1"/>
        </p:nvPicPr>
        <p:blipFill>
          <a:blip r:embed="rId13"/>
          <a:stretch>
            <a:fillRect/>
          </a:stretch>
        </p:blipFill>
        <p:spPr>
          <a:xfrm>
            <a:off x="0" y="0"/>
            <a:ext cx="9156700" cy="508000"/>
          </a:xfrm>
          <a:prstGeom prst="rect">
            <a:avLst/>
          </a:prstGeom>
        </p:spPr>
      </p:pic>
    </p:spTree>
    <p:extLst>
      <p:ext uri="{BB962C8B-B14F-4D97-AF65-F5344CB8AC3E}">
        <p14:creationId xmlns:p14="http://schemas.microsoft.com/office/powerpoint/2010/main" val="20400243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7609"/>
            <a:ext cx="9143999" cy="6848487"/>
          </a:xfrm>
          <a:prstGeom prst="rect">
            <a:avLst/>
          </a:prstGeom>
        </p:spPr>
      </p:pic>
      <p:sp>
        <p:nvSpPr>
          <p:cNvPr id="2" name="TextBox 1"/>
          <p:cNvSpPr txBox="1"/>
          <p:nvPr/>
        </p:nvSpPr>
        <p:spPr>
          <a:xfrm>
            <a:off x="376015" y="2862842"/>
            <a:ext cx="7135738" cy="2800767"/>
          </a:xfrm>
          <a:prstGeom prst="rect">
            <a:avLst/>
          </a:prstGeom>
          <a:noFill/>
        </p:spPr>
        <p:txBody>
          <a:bodyPr wrap="square" rtlCol="0">
            <a:spAutoFit/>
          </a:bodyPr>
          <a:lstStyle/>
          <a:p>
            <a:r>
              <a:rPr lang="en-AU" sz="3600" dirty="0" smtClean="0"/>
              <a:t>LASERS</a:t>
            </a:r>
          </a:p>
          <a:p>
            <a:endParaRPr lang="en-AU" sz="2800" dirty="0"/>
          </a:p>
          <a:p>
            <a:endParaRPr lang="en-AU" sz="2800" dirty="0" smtClean="0"/>
          </a:p>
          <a:p>
            <a:endParaRPr lang="en-AU" sz="2800" dirty="0"/>
          </a:p>
          <a:p>
            <a:endParaRPr lang="en-AU" sz="2800" dirty="0" smtClean="0"/>
          </a:p>
          <a:p>
            <a:r>
              <a:rPr lang="en-AU" sz="2800" dirty="0" smtClean="0"/>
              <a:t>WORK HEALTH AND SAFETY OFFICER</a:t>
            </a:r>
            <a:endParaRPr lang="en-AU" sz="2800" dirty="0"/>
          </a:p>
        </p:txBody>
      </p:sp>
    </p:spTree>
    <p:extLst>
      <p:ext uri="{BB962C8B-B14F-4D97-AF65-F5344CB8AC3E}">
        <p14:creationId xmlns:p14="http://schemas.microsoft.com/office/powerpoint/2010/main" val="33370822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Assessment Criteria</a:t>
            </a:r>
            <a:endParaRPr lang="en-AU" dirty="0"/>
          </a:p>
        </p:txBody>
      </p:sp>
      <p:sp>
        <p:nvSpPr>
          <p:cNvPr id="3" name="Content Placeholder 2"/>
          <p:cNvSpPr>
            <a:spLocks noGrp="1"/>
          </p:cNvSpPr>
          <p:nvPr>
            <p:ph idx="1"/>
          </p:nvPr>
        </p:nvSpPr>
        <p:spPr/>
        <p:txBody>
          <a:bodyPr/>
          <a:lstStyle/>
          <a:p>
            <a:r>
              <a:rPr lang="en-AU" dirty="0" smtClean="0"/>
              <a:t>Describe the different classes of lasers</a:t>
            </a:r>
          </a:p>
          <a:p>
            <a:r>
              <a:rPr lang="en-AU" dirty="0" smtClean="0"/>
              <a:t>What injuries can workers sustain when using lasers?</a:t>
            </a:r>
          </a:p>
          <a:p>
            <a:r>
              <a:rPr lang="en-AU" dirty="0" smtClean="0"/>
              <a:t>List work tasks where lasers are involved</a:t>
            </a:r>
            <a:endParaRPr lang="en-AU" dirty="0"/>
          </a:p>
        </p:txBody>
      </p:sp>
    </p:spTree>
    <p:extLst>
      <p:ext uri="{BB962C8B-B14F-4D97-AF65-F5344CB8AC3E}">
        <p14:creationId xmlns:p14="http://schemas.microsoft.com/office/powerpoint/2010/main" val="4773888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5599" y="2032461"/>
            <a:ext cx="8490247" cy="3297504"/>
          </a:xfrm>
        </p:spPr>
        <p:txBody>
          <a:bodyPr>
            <a:noAutofit/>
          </a:bodyPr>
          <a:lstStyle/>
          <a:p>
            <a:pPr marL="0" indent="0">
              <a:buNone/>
            </a:pPr>
            <a:r>
              <a:rPr lang="en-US" dirty="0" smtClean="0"/>
              <a:t>Lasers </a:t>
            </a:r>
            <a:r>
              <a:rPr lang="en-US" dirty="0"/>
              <a:t>are commonly used for alignment, levelling, control and survey tasks, cutting, welding, marking, scanning and visual effects.</a:t>
            </a:r>
            <a:endParaRPr lang="en-AU" dirty="0" smtClean="0">
              <a:ln w="0"/>
              <a:gradFill>
                <a:gsLst>
                  <a:gs pos="21000">
                    <a:srgbClr val="53575C"/>
                  </a:gs>
                  <a:gs pos="88000">
                    <a:srgbClr val="C5C7CA"/>
                  </a:gs>
                </a:gsLst>
                <a:lin ang="5400000"/>
              </a:gradFill>
            </a:endParaRPr>
          </a:p>
        </p:txBody>
      </p:sp>
      <p:sp>
        <p:nvSpPr>
          <p:cNvPr id="4" name="Title 1"/>
          <p:cNvSpPr>
            <a:spLocks noGrp="1"/>
          </p:cNvSpPr>
          <p:nvPr>
            <p:ph type="title"/>
          </p:nvPr>
        </p:nvSpPr>
        <p:spPr>
          <a:xfrm>
            <a:off x="457200" y="592138"/>
            <a:ext cx="8229600" cy="1143000"/>
          </a:xfrm>
        </p:spPr>
        <p:txBody>
          <a:bodyPr/>
          <a:lstStyle/>
          <a:p>
            <a:r>
              <a:rPr lang="en-AU" dirty="0" smtClean="0"/>
              <a:t>Lasers</a:t>
            </a:r>
            <a:endParaRPr lang="en-AU" dirty="0"/>
          </a:p>
        </p:txBody>
      </p:sp>
    </p:spTree>
    <p:extLst>
      <p:ext uri="{BB962C8B-B14F-4D97-AF65-F5344CB8AC3E}">
        <p14:creationId xmlns:p14="http://schemas.microsoft.com/office/powerpoint/2010/main" val="23462212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Legislation</a:t>
            </a:r>
            <a:endParaRPr lang="en-AU" dirty="0"/>
          </a:p>
        </p:txBody>
      </p:sp>
      <p:sp>
        <p:nvSpPr>
          <p:cNvPr id="4" name="Rounded Rectangle 3"/>
          <p:cNvSpPr/>
          <p:nvPr/>
        </p:nvSpPr>
        <p:spPr>
          <a:xfrm>
            <a:off x="717550" y="1324598"/>
            <a:ext cx="7708900" cy="5292102"/>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r>
              <a:rPr lang="en-AU" sz="1600" b="1" dirty="0">
                <a:solidFill>
                  <a:schemeClr val="tx1"/>
                </a:solidFill>
              </a:rPr>
              <a:t>WHS Regulation 2011 s223 – </a:t>
            </a:r>
            <a:r>
              <a:rPr lang="en-AU" sz="1600" b="1" dirty="0" smtClean="0">
                <a:solidFill>
                  <a:schemeClr val="tx1"/>
                </a:solidFill>
              </a:rPr>
              <a:t>Lasers: </a:t>
            </a:r>
          </a:p>
          <a:p>
            <a:r>
              <a:rPr lang="en-AU" sz="1600" dirty="0" smtClean="0">
                <a:solidFill>
                  <a:schemeClr val="tx1"/>
                </a:solidFill>
              </a:rPr>
              <a:t>(1)</a:t>
            </a:r>
            <a:r>
              <a:rPr lang="en-AU" sz="1600" dirty="0" smtClean="0">
                <a:solidFill>
                  <a:srgbClr val="FF0000"/>
                </a:solidFill>
              </a:rPr>
              <a:t>	</a:t>
            </a:r>
            <a:r>
              <a:rPr lang="en-AU" sz="1600" dirty="0" smtClean="0"/>
              <a:t>This </a:t>
            </a:r>
            <a:r>
              <a:rPr lang="en-AU" sz="1600" dirty="0"/>
              <a:t>section applies to the person with management or control, at </a:t>
            </a:r>
            <a:r>
              <a:rPr lang="en-AU" sz="1600" dirty="0" smtClean="0"/>
              <a:t>a 	workplace</a:t>
            </a:r>
            <a:r>
              <a:rPr lang="en-AU" sz="1600" dirty="0"/>
              <a:t>, of </a:t>
            </a:r>
            <a:r>
              <a:rPr lang="en-AU" sz="1600" dirty="0" smtClean="0"/>
              <a:t>	laser </a:t>
            </a:r>
            <a:r>
              <a:rPr lang="en-AU" sz="1600" dirty="0"/>
              <a:t>equipment that may create a risk to health </a:t>
            </a:r>
            <a:r>
              <a:rPr lang="en-AU" sz="1600" dirty="0" smtClean="0"/>
              <a:t>and 	safety</a:t>
            </a:r>
            <a:r>
              <a:rPr lang="en-AU" sz="1600" dirty="0"/>
              <a:t>.</a:t>
            </a:r>
          </a:p>
          <a:p>
            <a:r>
              <a:rPr lang="en-AU" sz="1600" dirty="0" smtClean="0"/>
              <a:t>(2)	The </a:t>
            </a:r>
            <a:r>
              <a:rPr lang="en-AU" sz="1600" dirty="0"/>
              <a:t>person must ensure that laser equipment intended for use on </a:t>
            </a:r>
            <a:r>
              <a:rPr lang="en-AU" sz="1600" dirty="0" smtClean="0"/>
              <a:t>plant 	is designed</a:t>
            </a:r>
            <a:r>
              <a:rPr lang="en-AU" sz="1600" dirty="0"/>
              <a:t>, constructed and installed so as to prevent </a:t>
            </a:r>
            <a:r>
              <a:rPr lang="en-AU" sz="1600" dirty="0" smtClean="0"/>
              <a:t>accidental 	irradiation </a:t>
            </a:r>
            <a:r>
              <a:rPr lang="en-AU" sz="1600" dirty="0"/>
              <a:t>of any </a:t>
            </a:r>
            <a:r>
              <a:rPr lang="en-AU" sz="1600" dirty="0" smtClean="0"/>
              <a:t>person</a:t>
            </a:r>
            <a:r>
              <a:rPr lang="en-AU" sz="1600" dirty="0"/>
              <a:t>.</a:t>
            </a:r>
          </a:p>
          <a:p>
            <a:r>
              <a:rPr lang="en-AU" sz="1600" dirty="0" smtClean="0"/>
              <a:t>(3)	The </a:t>
            </a:r>
            <a:r>
              <a:rPr lang="en-AU" sz="1600" dirty="0"/>
              <a:t>person must ensure that laser equipment on plant is </a:t>
            </a:r>
            <a:r>
              <a:rPr lang="en-AU" sz="1600" dirty="0" smtClean="0"/>
              <a:t>protected </a:t>
            </a:r>
            <a:r>
              <a:rPr lang="en-AU" sz="1600" dirty="0"/>
              <a:t>so </a:t>
            </a:r>
            <a:r>
              <a:rPr lang="en-AU" sz="1600" dirty="0" smtClean="0"/>
              <a:t>	that </a:t>
            </a:r>
            <a:r>
              <a:rPr lang="en-AU" sz="1600" dirty="0"/>
              <a:t>any </a:t>
            </a:r>
            <a:r>
              <a:rPr lang="en-AU" sz="1600" dirty="0" smtClean="0"/>
              <a:t>operator </a:t>
            </a:r>
            <a:r>
              <a:rPr lang="en-AU" sz="1600" dirty="0"/>
              <a:t>of the plant or other person is not </a:t>
            </a:r>
            <a:r>
              <a:rPr lang="en-AU" sz="1600" dirty="0" smtClean="0"/>
              <a:t>exposed </a:t>
            </a:r>
            <a:r>
              <a:rPr lang="en-AU" sz="1600" dirty="0"/>
              <a:t>to direct </a:t>
            </a:r>
            <a:r>
              <a:rPr lang="en-AU" sz="1600" dirty="0" smtClean="0"/>
              <a:t>	radiation</a:t>
            </a:r>
            <a:r>
              <a:rPr lang="en-AU" sz="1600" dirty="0"/>
              <a:t>, radiation </a:t>
            </a:r>
            <a:r>
              <a:rPr lang="en-AU" sz="1600" dirty="0" smtClean="0"/>
              <a:t>	produced </a:t>
            </a:r>
            <a:r>
              <a:rPr lang="en-AU" sz="1600" dirty="0"/>
              <a:t>by reflection or </a:t>
            </a:r>
            <a:r>
              <a:rPr lang="en-AU" sz="1600" dirty="0" smtClean="0"/>
              <a:t>diffusion </a:t>
            </a:r>
            <a:r>
              <a:rPr lang="en-AU" sz="1600" dirty="0"/>
              <a:t>or secondary </a:t>
            </a:r>
            <a:r>
              <a:rPr lang="en-AU" sz="1600" dirty="0" smtClean="0"/>
              <a:t>	radiation</a:t>
            </a:r>
            <a:r>
              <a:rPr lang="en-AU" sz="1600" dirty="0"/>
              <a:t>.</a:t>
            </a:r>
          </a:p>
          <a:p>
            <a:r>
              <a:rPr lang="en-AU" sz="1600" dirty="0" smtClean="0"/>
              <a:t>(4)	The </a:t>
            </a:r>
            <a:r>
              <a:rPr lang="en-AU" sz="1600" dirty="0"/>
              <a:t>person must ensure that the visual equipment used for the </a:t>
            </a:r>
            <a:r>
              <a:rPr lang="en-AU" sz="1600" dirty="0" smtClean="0"/>
              <a:t>	observation </a:t>
            </a:r>
            <a:r>
              <a:rPr lang="en-AU" sz="1600" dirty="0"/>
              <a:t>or </a:t>
            </a:r>
            <a:r>
              <a:rPr lang="en-AU" sz="1600" dirty="0" smtClean="0"/>
              <a:t>	adjustment </a:t>
            </a:r>
            <a:r>
              <a:rPr lang="en-AU" sz="1600" dirty="0"/>
              <a:t>of laser equipment on plant causes no </a:t>
            </a:r>
            <a:r>
              <a:rPr lang="en-AU" sz="1600" dirty="0" smtClean="0"/>
              <a:t>risk 	to </a:t>
            </a:r>
            <a:r>
              <a:rPr lang="en-AU" sz="1600" dirty="0"/>
              <a:t>health or safety from </a:t>
            </a:r>
            <a:r>
              <a:rPr lang="en-AU" sz="1600" dirty="0" smtClean="0"/>
              <a:t>laser </a:t>
            </a:r>
            <a:r>
              <a:rPr lang="en-AU" sz="1600" dirty="0"/>
              <a:t>rays.</a:t>
            </a:r>
          </a:p>
          <a:p>
            <a:r>
              <a:rPr lang="en-AU" sz="1600" dirty="0" smtClean="0"/>
              <a:t>(5)	The </a:t>
            </a:r>
            <a:r>
              <a:rPr lang="en-AU" sz="1600" dirty="0"/>
              <a:t>person must ensure that the workers operating the laser </a:t>
            </a:r>
            <a:r>
              <a:rPr lang="en-AU" sz="1600" dirty="0" smtClean="0"/>
              <a:t>	equipment </a:t>
            </a:r>
            <a:r>
              <a:rPr lang="en-AU" sz="1600" dirty="0"/>
              <a:t>are </a:t>
            </a:r>
            <a:r>
              <a:rPr lang="en-AU" sz="1600" dirty="0" smtClean="0"/>
              <a:t>	trained </a:t>
            </a:r>
            <a:r>
              <a:rPr lang="en-AU" sz="1600" dirty="0"/>
              <a:t>in the proper operation of the equipment.</a:t>
            </a:r>
          </a:p>
          <a:p>
            <a:r>
              <a:rPr lang="en-AU" sz="1600" dirty="0" smtClean="0"/>
              <a:t>(6)	The </a:t>
            </a:r>
            <a:r>
              <a:rPr lang="en-AU" sz="1600" dirty="0"/>
              <a:t>person must ensure that Class 3B and Class 4 lasers (within </a:t>
            </a:r>
            <a:r>
              <a:rPr lang="en-AU" sz="1600" dirty="0" smtClean="0"/>
              <a:t>the 	meaning </a:t>
            </a:r>
            <a:r>
              <a:rPr lang="en-AU" sz="1600" dirty="0"/>
              <a:t>of </a:t>
            </a:r>
            <a:r>
              <a:rPr lang="en-AU" sz="1600" dirty="0" smtClean="0"/>
              <a:t>AS </a:t>
            </a:r>
            <a:r>
              <a:rPr lang="en-AU" sz="1600" dirty="0"/>
              <a:t>2397 Safe Use of Lasers in the Building and </a:t>
            </a:r>
            <a:r>
              <a:rPr lang="en-AU" sz="1600" dirty="0" smtClean="0"/>
              <a:t>	Construction </a:t>
            </a:r>
            <a:r>
              <a:rPr lang="en-AU" sz="1600" dirty="0"/>
              <a:t>Industry) are not </a:t>
            </a:r>
            <a:r>
              <a:rPr lang="en-AU" sz="1600" dirty="0" smtClean="0"/>
              <a:t>	used </a:t>
            </a:r>
            <a:r>
              <a:rPr lang="en-AU" sz="1600" dirty="0"/>
              <a:t>in construction work.</a:t>
            </a:r>
            <a:endParaRPr lang="en-AU" sz="1600" dirty="0"/>
          </a:p>
        </p:txBody>
      </p:sp>
    </p:spTree>
    <p:extLst>
      <p:ext uri="{BB962C8B-B14F-4D97-AF65-F5344CB8AC3E}">
        <p14:creationId xmlns:p14="http://schemas.microsoft.com/office/powerpoint/2010/main" val="5657631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Classification</a:t>
            </a:r>
            <a:endParaRPr lang="en-AU" dirty="0"/>
          </a:p>
        </p:txBody>
      </p:sp>
      <p:sp>
        <p:nvSpPr>
          <p:cNvPr id="3" name="Content Placeholder 2"/>
          <p:cNvSpPr>
            <a:spLocks noGrp="1"/>
          </p:cNvSpPr>
          <p:nvPr>
            <p:ph idx="1"/>
          </p:nvPr>
        </p:nvSpPr>
        <p:spPr>
          <a:xfrm>
            <a:off x="205099" y="1600200"/>
            <a:ext cx="8481701" cy="4525963"/>
          </a:xfrm>
        </p:spPr>
        <p:txBody>
          <a:bodyPr>
            <a:normAutofit fontScale="77500" lnSpcReduction="20000"/>
          </a:bodyPr>
          <a:lstStyle/>
          <a:p>
            <a:pPr marL="0" indent="0">
              <a:buNone/>
            </a:pPr>
            <a:r>
              <a:rPr lang="en-AU" sz="3100" dirty="0" smtClean="0"/>
              <a:t>AS/NZS IEC 60825.1:2014 – </a:t>
            </a:r>
            <a:r>
              <a:rPr lang="en-AU" sz="2600" dirty="0" smtClean="0"/>
              <a:t>Safety of laser products equipment classification and requirements</a:t>
            </a:r>
          </a:p>
          <a:p>
            <a:pPr marL="0" indent="0">
              <a:buNone/>
            </a:pPr>
            <a:endParaRPr lang="en-AU" sz="2800" dirty="0"/>
          </a:p>
          <a:p>
            <a:pPr lvl="0"/>
            <a:r>
              <a:rPr lang="en-AU" sz="2800" dirty="0">
                <a:solidFill>
                  <a:schemeClr val="accent6">
                    <a:lumMod val="75000"/>
                  </a:schemeClr>
                </a:solidFill>
              </a:rPr>
              <a:t>Class 1 and 1M </a:t>
            </a:r>
            <a:r>
              <a:rPr lang="en-AU" sz="2800" dirty="0"/>
              <a:t>- laser products that are safe during use, including long-term direct </a:t>
            </a:r>
            <a:r>
              <a:rPr lang="en-AU" sz="2800" dirty="0" err="1"/>
              <a:t>intrabeam</a:t>
            </a:r>
            <a:r>
              <a:rPr lang="en-AU" sz="2800" dirty="0"/>
              <a:t> viewing for the naked eye (unaided eye</a:t>
            </a:r>
            <a:r>
              <a:rPr lang="en-AU" sz="2800" dirty="0" smtClean="0"/>
              <a:t>)</a:t>
            </a:r>
          </a:p>
          <a:p>
            <a:pPr lvl="0"/>
            <a:endParaRPr lang="en-AU" sz="2800" dirty="0"/>
          </a:p>
          <a:p>
            <a:pPr lvl="0"/>
            <a:r>
              <a:rPr lang="en-AU" sz="2800" dirty="0">
                <a:solidFill>
                  <a:schemeClr val="accent6">
                    <a:lumMod val="75000"/>
                  </a:schemeClr>
                </a:solidFill>
              </a:rPr>
              <a:t>Class 1C </a:t>
            </a:r>
            <a:r>
              <a:rPr lang="en-AU" sz="2800" dirty="0"/>
              <a:t>- laser products that are intended for direct application of laser radiation to the skin or internal body tissues for medical, diagnostic, therapeutic or cosmetic </a:t>
            </a:r>
            <a:r>
              <a:rPr lang="en-AU" sz="2800" dirty="0" smtClean="0"/>
              <a:t>procedures</a:t>
            </a:r>
          </a:p>
          <a:p>
            <a:pPr lvl="0"/>
            <a:endParaRPr lang="en-AU" sz="2800" dirty="0"/>
          </a:p>
          <a:p>
            <a:pPr lvl="0"/>
            <a:r>
              <a:rPr lang="en-AU" sz="2800" dirty="0">
                <a:solidFill>
                  <a:schemeClr val="accent6">
                    <a:lumMod val="75000"/>
                  </a:schemeClr>
                </a:solidFill>
              </a:rPr>
              <a:t>Class 2 and 2M </a:t>
            </a:r>
            <a:r>
              <a:rPr lang="en-AU" sz="2800" dirty="0"/>
              <a:t>- laser products emit visible radiation that are safe for momentary exposures but can be hazardous for deliberate staring into the beam. </a:t>
            </a:r>
          </a:p>
        </p:txBody>
      </p:sp>
    </p:spTree>
    <p:extLst>
      <p:ext uri="{BB962C8B-B14F-4D97-AF65-F5344CB8AC3E}">
        <p14:creationId xmlns:p14="http://schemas.microsoft.com/office/powerpoint/2010/main" val="39506566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Classification</a:t>
            </a:r>
            <a:endParaRPr lang="en-AU" dirty="0"/>
          </a:p>
        </p:txBody>
      </p:sp>
      <p:sp>
        <p:nvSpPr>
          <p:cNvPr id="3" name="Content Placeholder 2"/>
          <p:cNvSpPr>
            <a:spLocks noGrp="1"/>
          </p:cNvSpPr>
          <p:nvPr>
            <p:ph idx="1"/>
          </p:nvPr>
        </p:nvSpPr>
        <p:spPr>
          <a:xfrm>
            <a:off x="205099" y="1222049"/>
            <a:ext cx="8481701" cy="5349667"/>
          </a:xfrm>
        </p:spPr>
        <p:txBody>
          <a:bodyPr>
            <a:normAutofit fontScale="32500" lnSpcReduction="20000"/>
          </a:bodyPr>
          <a:lstStyle/>
          <a:p>
            <a:pPr marL="0" indent="0">
              <a:buNone/>
            </a:pPr>
            <a:r>
              <a:rPr lang="en-AU" sz="7400" dirty="0" smtClean="0"/>
              <a:t>AS/NZS IEC 60825.1:2014 – </a:t>
            </a:r>
            <a:r>
              <a:rPr lang="en-AU" sz="6200" dirty="0" smtClean="0"/>
              <a:t>Safety of laser products equipment classification and requirements</a:t>
            </a:r>
          </a:p>
          <a:p>
            <a:pPr marL="0" indent="0">
              <a:buNone/>
            </a:pPr>
            <a:endParaRPr lang="en-AU" sz="2800" dirty="0"/>
          </a:p>
          <a:p>
            <a:pPr lvl="0"/>
            <a:r>
              <a:rPr lang="en-AU" sz="5200" dirty="0">
                <a:solidFill>
                  <a:schemeClr val="accent6">
                    <a:lumMod val="75000"/>
                  </a:schemeClr>
                </a:solidFill>
              </a:rPr>
              <a:t>Class 3R (Restricted) </a:t>
            </a:r>
            <a:r>
              <a:rPr lang="en-AU" sz="5200" dirty="0"/>
              <a:t>- laser products that emit radiation that can exceed the maximum permissible exposure (MPE) under direct </a:t>
            </a:r>
            <a:r>
              <a:rPr lang="en-AU" sz="5200" dirty="0" err="1"/>
              <a:t>intrabeam</a:t>
            </a:r>
            <a:r>
              <a:rPr lang="en-AU" sz="5200" dirty="0"/>
              <a:t> viewing but the risk of injury in most cases is relatively low.  Dazzle, flash-blindness and afterimages may be caused by a beam from a Class 3R laser product in the visible wavelength range, particularly under low ambient light conditions. This may have indirect general safety implications resulting from temporary disturbance of vision or from startle reactions. Such visual disturbances could be of particular concern if experienced while performing safety-critical operations such as working with machines or at height, with high voltages or driving</a:t>
            </a:r>
            <a:r>
              <a:rPr lang="en-AU" sz="5200" dirty="0" smtClean="0"/>
              <a:t>.</a:t>
            </a:r>
          </a:p>
          <a:p>
            <a:pPr lvl="0"/>
            <a:endParaRPr lang="en-AU" sz="5200" dirty="0"/>
          </a:p>
          <a:p>
            <a:pPr lvl="0"/>
            <a:r>
              <a:rPr lang="en-AU" sz="5200" dirty="0">
                <a:solidFill>
                  <a:schemeClr val="accent6">
                    <a:lumMod val="75000"/>
                  </a:schemeClr>
                </a:solidFill>
              </a:rPr>
              <a:t>Class 3B </a:t>
            </a:r>
            <a:r>
              <a:rPr lang="en-AU" sz="5200" dirty="0"/>
              <a:t>– laser products that are normally hazardous when </a:t>
            </a:r>
            <a:r>
              <a:rPr lang="en-AU" sz="5200" dirty="0" err="1"/>
              <a:t>intrabeam</a:t>
            </a:r>
            <a:r>
              <a:rPr lang="en-AU" sz="5200" dirty="0"/>
              <a:t> ocular exposure occurs including accidental short time exposure. Viewing diffuse reflections is normally safe. Class 3B lasers which approach the accessible emission limit (AEL) for Class 3B may produce minor skin injuries or even pose a risk of igniting flammable materials. However, this is only likely if the beam has a small diameter or is focussed. </a:t>
            </a:r>
            <a:endParaRPr lang="en-AU" sz="5200" dirty="0" smtClean="0"/>
          </a:p>
          <a:p>
            <a:pPr lvl="0"/>
            <a:endParaRPr lang="en-AU" sz="5200" dirty="0"/>
          </a:p>
          <a:p>
            <a:r>
              <a:rPr lang="en-US" sz="5200" dirty="0">
                <a:solidFill>
                  <a:schemeClr val="accent6">
                    <a:lumMod val="75000"/>
                  </a:schemeClr>
                </a:solidFill>
              </a:rPr>
              <a:t>Class 4 </a:t>
            </a:r>
            <a:r>
              <a:rPr lang="en-US" sz="5200" dirty="0"/>
              <a:t>– laser products for which </a:t>
            </a:r>
            <a:r>
              <a:rPr lang="en-US" sz="5200" dirty="0" err="1"/>
              <a:t>intrabeam</a:t>
            </a:r>
            <a:r>
              <a:rPr lang="en-US" sz="5200" dirty="0"/>
              <a:t> viewing and skin exposure is hazardous and for which the viewing of diffuse reflections may be hazardous. These lasers also often represent a fire hazard. </a:t>
            </a:r>
            <a:endParaRPr lang="en-AU" sz="5200" dirty="0"/>
          </a:p>
        </p:txBody>
      </p:sp>
    </p:spTree>
    <p:extLst>
      <p:ext uri="{BB962C8B-B14F-4D97-AF65-F5344CB8AC3E}">
        <p14:creationId xmlns:p14="http://schemas.microsoft.com/office/powerpoint/2010/main" val="12879122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90832"/>
            <a:ext cx="8229600" cy="1143000"/>
          </a:xfrm>
        </p:spPr>
        <p:txBody>
          <a:bodyPr>
            <a:normAutofit fontScale="90000"/>
          </a:bodyPr>
          <a:lstStyle/>
          <a:p>
            <a:r>
              <a:rPr lang="en-AU" dirty="0" smtClean="0"/>
              <a:t>Instruction, Training and Supervision</a:t>
            </a:r>
            <a:endParaRPr lang="en-AU" dirty="0"/>
          </a:p>
        </p:txBody>
      </p:sp>
      <p:sp>
        <p:nvSpPr>
          <p:cNvPr id="3" name="Content Placeholder 2"/>
          <p:cNvSpPr>
            <a:spLocks noGrp="1"/>
          </p:cNvSpPr>
          <p:nvPr>
            <p:ph idx="1"/>
          </p:nvPr>
        </p:nvSpPr>
        <p:spPr>
          <a:xfrm>
            <a:off x="457200" y="1890757"/>
            <a:ext cx="8229600" cy="4525963"/>
          </a:xfrm>
        </p:spPr>
        <p:txBody>
          <a:bodyPr>
            <a:normAutofit/>
          </a:bodyPr>
          <a:lstStyle/>
          <a:p>
            <a:pPr marL="0" indent="0">
              <a:buNone/>
            </a:pPr>
            <a:r>
              <a:rPr lang="en-AU" dirty="0" smtClean="0"/>
              <a:t>Duty </a:t>
            </a:r>
            <a:r>
              <a:rPr lang="en-AU" dirty="0"/>
              <a:t>holders under the Work Health and Safety (WHS) legislation have an obligation to provide information, instruction, training and supervision to workers using laser equipment to ensure the health and safety of their workers and others.  Training should be provided by a competent person, following guidelines provided by the designer, manufacturer or supplier. </a:t>
            </a:r>
          </a:p>
          <a:p>
            <a:endParaRPr lang="en-AU" dirty="0"/>
          </a:p>
        </p:txBody>
      </p:sp>
    </p:spTree>
    <p:extLst>
      <p:ext uri="{BB962C8B-B14F-4D97-AF65-F5344CB8AC3E}">
        <p14:creationId xmlns:p14="http://schemas.microsoft.com/office/powerpoint/2010/main" val="36570480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Risk</a:t>
            </a:r>
            <a:endParaRPr lang="en-AU" dirty="0"/>
          </a:p>
        </p:txBody>
      </p:sp>
      <p:sp>
        <p:nvSpPr>
          <p:cNvPr id="3" name="Content Placeholder 2"/>
          <p:cNvSpPr>
            <a:spLocks noGrp="1"/>
          </p:cNvSpPr>
          <p:nvPr>
            <p:ph idx="1"/>
          </p:nvPr>
        </p:nvSpPr>
        <p:spPr/>
        <p:txBody>
          <a:bodyPr>
            <a:normAutofit fontScale="85000" lnSpcReduction="20000"/>
          </a:bodyPr>
          <a:lstStyle/>
          <a:p>
            <a:pPr marL="0" indent="0">
              <a:buNone/>
            </a:pPr>
            <a:r>
              <a:rPr lang="en-AU" dirty="0"/>
              <a:t>A laser is a light source that can be dangerous to people exposed to it.  Even low power lasers can be hazardous to a person's eyesight.  The coherence and low divergence of laser light means that it can be focused by the eye into an extremely small spot on the retina, resulting in localised burning and permanent damage in seconds.  Certain wavelengths of laser light can cause cataracts or even boiling of the vitreous </a:t>
            </a:r>
            <a:r>
              <a:rPr lang="en-AU" dirty="0" err="1"/>
              <a:t>humor</a:t>
            </a:r>
            <a:r>
              <a:rPr lang="en-AU" dirty="0"/>
              <a:t>, the fluid in the eyeball. Infrared and ultraviolet lasers are particularly dangerous, since the body's "blink reflex", which can protect an eye from excessively bright light, works only if the light is visible.</a:t>
            </a:r>
          </a:p>
        </p:txBody>
      </p:sp>
    </p:spTree>
    <p:extLst>
      <p:ext uri="{BB962C8B-B14F-4D97-AF65-F5344CB8AC3E}">
        <p14:creationId xmlns:p14="http://schemas.microsoft.com/office/powerpoint/2010/main" val="18222688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7739"/>
            <a:ext cx="8229600" cy="1143000"/>
          </a:xfrm>
        </p:spPr>
        <p:txBody>
          <a:bodyPr>
            <a:normAutofit/>
          </a:bodyPr>
          <a:lstStyle/>
          <a:p>
            <a:r>
              <a:rPr lang="en-AU" sz="4000" dirty="0" smtClean="0"/>
              <a:t>Managing the risk</a:t>
            </a:r>
            <a:endParaRPr lang="en-AU" sz="4000" dirty="0"/>
          </a:p>
        </p:txBody>
      </p:sp>
      <p:sp>
        <p:nvSpPr>
          <p:cNvPr id="3" name="Content Placeholder 2"/>
          <p:cNvSpPr>
            <a:spLocks noGrp="1"/>
          </p:cNvSpPr>
          <p:nvPr>
            <p:ph idx="1"/>
          </p:nvPr>
        </p:nvSpPr>
        <p:spPr>
          <a:xfrm>
            <a:off x="85459" y="1420739"/>
            <a:ext cx="8844896" cy="5537675"/>
          </a:xfrm>
        </p:spPr>
        <p:txBody>
          <a:bodyPr>
            <a:normAutofit fontScale="32500" lnSpcReduction="20000"/>
          </a:bodyPr>
          <a:lstStyle/>
          <a:p>
            <a:pPr lvl="0"/>
            <a:r>
              <a:rPr lang="en-AU" sz="6400" dirty="0"/>
              <a:t>Only qualified and trained persons should be assigned to install, adjust and operate the laser equipment</a:t>
            </a:r>
            <a:r>
              <a:rPr lang="en-AU" sz="6400" dirty="0" smtClean="0"/>
              <a:t>.</a:t>
            </a:r>
          </a:p>
          <a:p>
            <a:pPr lvl="0"/>
            <a:endParaRPr lang="en-AU" sz="6400" dirty="0"/>
          </a:p>
          <a:p>
            <a:pPr lvl="0"/>
            <a:r>
              <a:rPr lang="en-AU" sz="6400" dirty="0"/>
              <a:t>Use laser protective </a:t>
            </a:r>
            <a:r>
              <a:rPr lang="en-AU" sz="6400" dirty="0" smtClean="0"/>
              <a:t>eyewear</a:t>
            </a:r>
          </a:p>
          <a:p>
            <a:pPr lvl="0"/>
            <a:endParaRPr lang="en-AU" sz="6400" dirty="0"/>
          </a:p>
          <a:p>
            <a:pPr lvl="0"/>
            <a:r>
              <a:rPr lang="en-AU" sz="6400" dirty="0"/>
              <a:t>Areas in which these lasers are used should be posted with an appropriate laser warning sign</a:t>
            </a:r>
            <a:r>
              <a:rPr lang="en-AU" sz="6400" dirty="0" smtClean="0"/>
              <a:t>.</a:t>
            </a:r>
          </a:p>
          <a:p>
            <a:pPr lvl="0"/>
            <a:endParaRPr lang="en-AU" sz="6400" dirty="0"/>
          </a:p>
          <a:p>
            <a:pPr lvl="0"/>
            <a:r>
              <a:rPr lang="en-AU" sz="6400" dirty="0"/>
              <a:t>Wherever practicable, mechanical or electronic means should be used to assist in the alignment of the laser</a:t>
            </a:r>
            <a:r>
              <a:rPr lang="en-AU" sz="6400" dirty="0" smtClean="0"/>
              <a:t>.</a:t>
            </a:r>
          </a:p>
          <a:p>
            <a:pPr lvl="0"/>
            <a:endParaRPr lang="en-AU" sz="6400" dirty="0"/>
          </a:p>
          <a:p>
            <a:pPr lvl="0"/>
            <a:r>
              <a:rPr lang="en-AU" sz="6400" dirty="0"/>
              <a:t>Precautions should be taken to ensure that persons do not look directly into the beam (prolonged </a:t>
            </a:r>
            <a:r>
              <a:rPr lang="en-AU" sz="6400" dirty="0" err="1"/>
              <a:t>intrabeam</a:t>
            </a:r>
            <a:r>
              <a:rPr lang="en-AU" sz="6400" dirty="0"/>
              <a:t> viewing can be hazardous).  Direct viewing of the beam through optical instruments (theodolite, etc.) may also be hazardous.</a:t>
            </a:r>
          </a:p>
          <a:p>
            <a:pPr lvl="0"/>
            <a:endParaRPr lang="en-AU" dirty="0"/>
          </a:p>
          <a:p>
            <a:pPr marL="0" indent="0">
              <a:buNone/>
            </a:pPr>
            <a:endParaRPr lang="en-AU" dirty="0"/>
          </a:p>
        </p:txBody>
      </p:sp>
    </p:spTree>
    <p:extLst>
      <p:ext uri="{BB962C8B-B14F-4D97-AF65-F5344CB8AC3E}">
        <p14:creationId xmlns:p14="http://schemas.microsoft.com/office/powerpoint/2010/main" val="7962083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7739"/>
            <a:ext cx="8229600" cy="1143000"/>
          </a:xfrm>
        </p:spPr>
        <p:txBody>
          <a:bodyPr>
            <a:normAutofit/>
          </a:bodyPr>
          <a:lstStyle/>
          <a:p>
            <a:r>
              <a:rPr lang="en-AU" sz="4000" dirty="0" smtClean="0"/>
              <a:t>Managing the risk</a:t>
            </a:r>
            <a:endParaRPr lang="en-AU" sz="4000" dirty="0"/>
          </a:p>
        </p:txBody>
      </p:sp>
      <p:sp>
        <p:nvSpPr>
          <p:cNvPr id="3" name="Content Placeholder 2"/>
          <p:cNvSpPr>
            <a:spLocks noGrp="1"/>
          </p:cNvSpPr>
          <p:nvPr>
            <p:ph idx="1"/>
          </p:nvPr>
        </p:nvSpPr>
        <p:spPr>
          <a:xfrm>
            <a:off x="85459" y="1320325"/>
            <a:ext cx="8844896" cy="5537675"/>
          </a:xfrm>
        </p:spPr>
        <p:txBody>
          <a:bodyPr>
            <a:normAutofit fontScale="32500" lnSpcReduction="20000"/>
          </a:bodyPr>
          <a:lstStyle/>
          <a:p>
            <a:pPr lvl="0"/>
            <a:r>
              <a:rPr lang="en-AU" sz="6400" dirty="0"/>
              <a:t>The laser beam should be terminated at the end of its useful beam path and should in all cases be terminated if the hazardous beam path (to Nominal Ocular Hazard Distance) extends beyond the controlled area</a:t>
            </a:r>
            <a:r>
              <a:rPr lang="en-AU" sz="6400" dirty="0" smtClean="0"/>
              <a:t>.</a:t>
            </a:r>
          </a:p>
          <a:p>
            <a:pPr lvl="0"/>
            <a:endParaRPr lang="en-AU" sz="6400" dirty="0"/>
          </a:p>
          <a:p>
            <a:pPr lvl="0"/>
            <a:r>
              <a:rPr lang="en-AU" sz="6400" dirty="0"/>
              <a:t>The laser beam path should be located well above or below eye level wherever practicable</a:t>
            </a:r>
            <a:r>
              <a:rPr lang="en-AU" sz="6400" dirty="0" smtClean="0"/>
              <a:t>.</a:t>
            </a:r>
          </a:p>
          <a:p>
            <a:pPr lvl="0"/>
            <a:endParaRPr lang="en-AU" sz="6400" dirty="0"/>
          </a:p>
          <a:p>
            <a:pPr lvl="0"/>
            <a:r>
              <a:rPr lang="en-AU" sz="6400" dirty="0"/>
              <a:t>Precautions should be taken to ensure that the laser beam is not inadvertently directed at mirror-like (specular) surfaces (but, more importantly, at flat or concave mirror-like surfaces</a:t>
            </a:r>
            <a:r>
              <a:rPr lang="en-AU" sz="6400" dirty="0" smtClean="0"/>
              <a:t>).</a:t>
            </a:r>
          </a:p>
          <a:p>
            <a:pPr lvl="0"/>
            <a:endParaRPr lang="en-AU" sz="6400" dirty="0"/>
          </a:p>
          <a:p>
            <a:pPr lvl="0"/>
            <a:r>
              <a:rPr lang="en-AU" sz="6400" dirty="0"/>
              <a:t>When not in use the laser should be stored in a location where unauthorized personnel cannot gain access</a:t>
            </a:r>
            <a:r>
              <a:rPr lang="en-AU" sz="6400" dirty="0" smtClean="0"/>
              <a:t>.</a:t>
            </a:r>
          </a:p>
          <a:p>
            <a:pPr lvl="0"/>
            <a:endParaRPr lang="en-AU" sz="6400" dirty="0"/>
          </a:p>
          <a:p>
            <a:pPr lvl="0"/>
            <a:r>
              <a:rPr lang="en-AU" sz="6400" dirty="0"/>
              <a:t>A Laser Safety Officer (LSO) who is trained in the theory and practical applications of lasers may be appointed for lasers used in high risk applications. (AS2397)</a:t>
            </a:r>
          </a:p>
          <a:p>
            <a:pPr lvl="0"/>
            <a:endParaRPr lang="en-AU" dirty="0"/>
          </a:p>
          <a:p>
            <a:pPr marL="0" indent="0">
              <a:buNone/>
            </a:pPr>
            <a:endParaRPr lang="en-AU" dirty="0"/>
          </a:p>
        </p:txBody>
      </p:sp>
    </p:spTree>
    <p:extLst>
      <p:ext uri="{BB962C8B-B14F-4D97-AF65-F5344CB8AC3E}">
        <p14:creationId xmlns:p14="http://schemas.microsoft.com/office/powerpoint/2010/main" val="21510139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 xmlns:a16="http://schemas.microsoft.com/office/drawing/2014/main" id="{F5BED7FE-73DA-E24A-BF43-1540DFCBB957}"/>
              </a:ext>
            </a:extLst>
          </p:cNvPr>
          <p:cNvPicPr>
            <a:picLocks noChangeAspect="1"/>
          </p:cNvPicPr>
          <p:nvPr/>
        </p:nvPicPr>
        <p:blipFill>
          <a:blip r:embed="rId2"/>
          <a:stretch>
            <a:fillRect/>
          </a:stretch>
        </p:blipFill>
        <p:spPr>
          <a:xfrm>
            <a:off x="0" y="4756"/>
            <a:ext cx="9144000" cy="6848488"/>
          </a:xfrm>
          <a:prstGeom prst="rect">
            <a:avLst/>
          </a:prstGeom>
        </p:spPr>
      </p:pic>
    </p:spTree>
    <p:extLst>
      <p:ext uri="{BB962C8B-B14F-4D97-AF65-F5344CB8AC3E}">
        <p14:creationId xmlns:p14="http://schemas.microsoft.com/office/powerpoint/2010/main" val="38366722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110</TotalTime>
  <Words>829</Words>
  <Application>Microsoft Office PowerPoint</Application>
  <PresentationFormat>On-screen Show (4:3)</PresentationFormat>
  <Paragraphs>60</Paragraphs>
  <Slides>11</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11</vt:i4>
      </vt:variant>
    </vt:vector>
  </HeadingPairs>
  <TitlesOfParts>
    <vt:vector size="13" baseType="lpstr">
      <vt:lpstr>Arial</vt:lpstr>
      <vt:lpstr>Office Theme</vt:lpstr>
      <vt:lpstr>PowerPoint Presentation</vt:lpstr>
      <vt:lpstr>Assessment Criteria</vt:lpstr>
      <vt:lpstr>Lasers</vt:lpstr>
      <vt:lpstr>Legislation</vt:lpstr>
      <vt:lpstr>Classification</vt:lpstr>
      <vt:lpstr>Classification</vt:lpstr>
      <vt:lpstr>Instruction, Training and Supervision</vt:lpstr>
      <vt:lpstr>Risk</vt:lpstr>
      <vt:lpstr>Managing the risk</vt:lpstr>
      <vt:lpstr>Managing the risk</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Angelos Sariyiannis</dc:creator>
  <cp:lastModifiedBy>Emma-Claire Bayliss</cp:lastModifiedBy>
  <cp:revision>8</cp:revision>
  <dcterms:created xsi:type="dcterms:W3CDTF">2018-06-15T02:04:24Z</dcterms:created>
  <dcterms:modified xsi:type="dcterms:W3CDTF">2018-07-06T03:35:10Z</dcterms:modified>
</cp:coreProperties>
</file>