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3"/>
  </p:notesMasterIdLst>
  <p:handoutMasterIdLst>
    <p:handoutMasterId r:id="rId14"/>
  </p:handoutMasterIdLst>
  <p:sldIdLst>
    <p:sldId id="312" r:id="rId5"/>
    <p:sldId id="304" r:id="rId6"/>
    <p:sldId id="281" r:id="rId7"/>
    <p:sldId id="282" r:id="rId8"/>
    <p:sldId id="314" r:id="rId9"/>
    <p:sldId id="315" r:id="rId10"/>
    <p:sldId id="317" r:id="rId11"/>
    <p:sldId id="297" r:id="rId12"/>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95388" autoAdjust="0"/>
  </p:normalViewPr>
  <p:slideViewPr>
    <p:cSldViewPr snapToGrid="0" snapToObjects="1">
      <p:cViewPr varScale="1">
        <p:scale>
          <a:sx n="103" d="100"/>
          <a:sy n="103" d="100"/>
        </p:scale>
        <p:origin x="828" y="102"/>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2024</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"Good [morning/afternoon], everyone. Today, we’re going to talk about the control of two hazardous chemicals we have in the workplace: </a:t>
            </a:r>
            <a:r>
              <a:rPr lang="en-US" b="1" dirty="0"/>
              <a:t>Solvent-Based Paint</a:t>
            </a:r>
            <a:r>
              <a:rPr lang="en-US" dirty="0"/>
              <a:t> and </a:t>
            </a:r>
            <a:r>
              <a:rPr lang="en-US" b="1" dirty="0"/>
              <a:t>Hydrochloric Acid Cleaner</a:t>
            </a:r>
            <a:r>
              <a:rPr lang="en-US" dirty="0"/>
              <a:t>. As you know, handling hazardous chemicals safely is critical to ensuring our workplace remains safe and compliant with safety regulations.</a:t>
            </a:r>
          </a:p>
          <a:p>
            <a:r>
              <a:rPr lang="en-US" dirty="0"/>
              <a:t>The purpose of this presentation is to introduce the updated processes and procedures for the safe use of these chemicals. We’ll go through the identified risks, required controls, and how you can contribute to maintaining a safe work environment."</a:t>
            </a:r>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"Let’s start by identifying the two hazardous chemicals.</a:t>
            </a:r>
          </a:p>
          <a:p>
            <a:r>
              <a:rPr lang="en-US" dirty="0"/>
              <a:t>First, </a:t>
            </a:r>
            <a:r>
              <a:rPr lang="en-US" b="1" dirty="0"/>
              <a:t>Solvent-Based Paint</a:t>
            </a:r>
            <a:r>
              <a:rPr lang="en-US" dirty="0"/>
              <a:t> is a chemical used for coating surfaces. It’s highly flammable, which means there’s a significant risk of fire or explosion if not handled properly. It also poses inhalation risks due to fumes that can cause dizziness or long-term respiratory issues.</a:t>
            </a:r>
          </a:p>
          <a:p>
            <a:r>
              <a:rPr lang="en-US" dirty="0"/>
              <a:t>The second chemical is </a:t>
            </a:r>
            <a:r>
              <a:rPr lang="en-US" b="1" dirty="0"/>
              <a:t>Hydrochloric Acid Cleaner</a:t>
            </a:r>
            <a:r>
              <a:rPr lang="en-US" dirty="0"/>
              <a:t>. This is a corrosive substance that can cause severe burns if it comes into contact with the skin. It also poses a risk to your eyes and respiratory system if you’re exposed to vapors or mist.</a:t>
            </a:r>
          </a:p>
          <a:p>
            <a:r>
              <a:rPr lang="en-US" dirty="0"/>
              <a:t>These are the hazards we’re focusing on, and we’ll ensure that control measures are in place to keep everyone safe."</a:t>
            </a:r>
          </a:p>
          <a:p>
            <a:endParaRPr lang="en-US" dirty="0"/>
          </a:p>
        </p:txBody>
      </p:sp>
    </p:spTree>
    <p:extLst>
      <p:ext uri="{BB962C8B-B14F-4D97-AF65-F5344CB8AC3E}">
        <p14:creationId xmlns:p14="http://schemas.microsoft.com/office/powerpoint/2010/main" val="3068653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"Now, let’s discuss the control measures for </a:t>
            </a:r>
            <a:r>
              <a:rPr lang="en-US" b="1" dirty="0"/>
              <a:t>Solvent-Based Paint</a:t>
            </a:r>
            <a:r>
              <a:rPr lang="en-US" dirty="0"/>
              <a:t>.</a:t>
            </a:r>
          </a:p>
          <a:p>
            <a:r>
              <a:rPr lang="en-US" dirty="0"/>
              <a:t>The first measure is proper </a:t>
            </a:r>
            <a:r>
              <a:rPr lang="en-US" b="1" dirty="0"/>
              <a:t>ventilation</a:t>
            </a:r>
            <a:r>
              <a:rPr lang="en-US" dirty="0"/>
              <a:t>. It’s essential that we have adequate airflow in the areas where the paint is being used, especially when spraying. This will help prevent the buildup of harmful fumes.</a:t>
            </a:r>
          </a:p>
          <a:p>
            <a:r>
              <a:rPr lang="en-US" dirty="0"/>
              <a:t>Next, we’ll need to ensure the correct </a:t>
            </a:r>
            <a:r>
              <a:rPr lang="en-US" b="1" dirty="0"/>
              <a:t>PPE (Personal Protective Equipment)</a:t>
            </a:r>
            <a:r>
              <a:rPr lang="en-US" dirty="0"/>
              <a:t> is used. This includes </a:t>
            </a:r>
            <a:r>
              <a:rPr lang="en-US" b="1" dirty="0"/>
              <a:t>respirators</a:t>
            </a:r>
            <a:r>
              <a:rPr lang="en-US" dirty="0"/>
              <a:t>, </a:t>
            </a:r>
            <a:r>
              <a:rPr lang="en-US" b="1" dirty="0"/>
              <a:t>gloves</a:t>
            </a:r>
            <a:r>
              <a:rPr lang="en-US" dirty="0"/>
              <a:t>, and </a:t>
            </a:r>
            <a:r>
              <a:rPr lang="en-US" b="1" dirty="0"/>
              <a:t>goggles</a:t>
            </a:r>
            <a:r>
              <a:rPr lang="en-US" dirty="0"/>
              <a:t> to protect against inhalation of fumes and skin contact with the paint.</a:t>
            </a:r>
          </a:p>
          <a:p>
            <a:r>
              <a:rPr lang="en-US" dirty="0"/>
              <a:t>Lastly, we’ve updated our </a:t>
            </a:r>
            <a:r>
              <a:rPr lang="en-US" b="1" dirty="0"/>
              <a:t>spill response protocols</a:t>
            </a:r>
            <a:r>
              <a:rPr lang="en-US" dirty="0"/>
              <a:t>. If there is a spill, we must act quickly to contain it, using the right absorbent materials and safely disposing of any waste to prevent environmental contamination or further exposure to the chemicals."</a:t>
            </a:r>
          </a:p>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"Now, let’s look at the control measures for </a:t>
            </a:r>
            <a:r>
              <a:rPr lang="en-US" b="1" dirty="0"/>
              <a:t>Hydrochloric Acid Cleaner</a:t>
            </a:r>
            <a:r>
              <a:rPr lang="en-US" dirty="0"/>
              <a:t>.</a:t>
            </a:r>
          </a:p>
          <a:p>
            <a:r>
              <a:rPr lang="en-US" dirty="0"/>
              <a:t>First, it’s crucial to </a:t>
            </a:r>
            <a:r>
              <a:rPr lang="en-US" b="1" dirty="0"/>
              <a:t>store the acid properly</a:t>
            </a:r>
            <a:r>
              <a:rPr lang="en-US" dirty="0"/>
              <a:t>. It must be kept in tightly sealed, corrosion-resistant containers, away from heat sources or incompatible chemicals. This prevents any risk of leakage or reactions that could cause harm.</a:t>
            </a:r>
          </a:p>
          <a:p>
            <a:r>
              <a:rPr lang="en-US" dirty="0"/>
              <a:t>Next, we’ve put in place a </a:t>
            </a:r>
            <a:r>
              <a:rPr lang="en-US" b="1" dirty="0"/>
              <a:t>spill response procedure</a:t>
            </a:r>
            <a:r>
              <a:rPr lang="en-US" dirty="0"/>
              <a:t>. In the event of a spill, we have spill kits available, and workers must wear appropriate PPE, including </a:t>
            </a:r>
            <a:r>
              <a:rPr lang="en-US" b="1" dirty="0"/>
              <a:t>gloves</a:t>
            </a:r>
            <a:r>
              <a:rPr lang="en-US" dirty="0"/>
              <a:t>, </a:t>
            </a:r>
            <a:r>
              <a:rPr lang="en-US" b="1" dirty="0"/>
              <a:t>goggles</a:t>
            </a:r>
            <a:r>
              <a:rPr lang="en-US" dirty="0"/>
              <a:t>, and </a:t>
            </a:r>
            <a:r>
              <a:rPr lang="en-US" b="1" dirty="0"/>
              <a:t>aprons</a:t>
            </a:r>
            <a:r>
              <a:rPr lang="en-US" dirty="0"/>
              <a:t> to prevent skin contact or inhalation of fumes.</a:t>
            </a:r>
          </a:p>
          <a:p>
            <a:r>
              <a:rPr lang="en-US" dirty="0"/>
              <a:t>Finally, </a:t>
            </a:r>
            <a:r>
              <a:rPr lang="en-US" b="1" dirty="0"/>
              <a:t>disposal procedures</a:t>
            </a:r>
            <a:r>
              <a:rPr lang="en-US" dirty="0"/>
              <a:t> have been updated to ensure the acid is neutralized before disposal. This helps prevent environmental harm and ensures compliance with regulations."</a:t>
            </a:r>
          </a:p>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"Monitoring and reporting are key aspects of ensuring that we remain compliant with safety standards.</a:t>
            </a:r>
          </a:p>
          <a:p>
            <a:r>
              <a:rPr lang="en-US" dirty="0"/>
              <a:t>We will regularly monitor the use of </a:t>
            </a:r>
            <a:r>
              <a:rPr lang="en-US" b="1" dirty="0"/>
              <a:t>Solvent-Based Paint</a:t>
            </a:r>
            <a:r>
              <a:rPr lang="en-US" dirty="0"/>
              <a:t> and </a:t>
            </a:r>
            <a:r>
              <a:rPr lang="en-US" b="1" dirty="0"/>
              <a:t>Hydrochloric Acid Cleaner</a:t>
            </a:r>
            <a:r>
              <a:rPr lang="en-US" dirty="0"/>
              <a:t> to ensure that the procedures are being followed properly. If there’s any non-compliance, we need to act quickly. This could involve issues like workers not using the correct PPE, or chemicals being stored incorrectly.</a:t>
            </a:r>
          </a:p>
          <a:p>
            <a:r>
              <a:rPr lang="en-US" dirty="0"/>
              <a:t>We’ve also set up a system for reporting non-compliance. If you notice any issues, please report them immediately. It’s important that we keep an open line of communication so we can address any concerns before they become serious."</a:t>
            </a:r>
          </a:p>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"To conclude, it’s clear that controlling hazardous chemicals in the workplace is essential to maintaining a safe and compliant environment.</a:t>
            </a:r>
          </a:p>
          <a:p>
            <a:r>
              <a:rPr lang="en-US" dirty="0"/>
              <a:t>The procedures we’ve introduced for </a:t>
            </a:r>
            <a:r>
              <a:rPr lang="en-US" b="1" dirty="0"/>
              <a:t>Solvent-Based Paint</a:t>
            </a:r>
            <a:r>
              <a:rPr lang="en-US" dirty="0"/>
              <a:t> and </a:t>
            </a:r>
            <a:r>
              <a:rPr lang="en-US" b="1" dirty="0"/>
              <a:t>Hydrochloric Acid Cleaner</a:t>
            </a:r>
            <a:r>
              <a:rPr lang="en-US" dirty="0"/>
              <a:t> are designed to minimize risks and ensure that everyone is protected. But it’s up to all of us to follow these procedures and report any issues we observe.</a:t>
            </a:r>
          </a:p>
          <a:p>
            <a:r>
              <a:rPr lang="en-US" dirty="0"/>
              <a:t>If you have any questions or concerns, please feel free to reach out to me or any of the safety officers. Thank you for your attention, and let’s work together to maintain a safe and compliant workplace."</a:t>
            </a:r>
          </a:p>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3831221"/>
          </a:xfrm>
        </p:spPr>
        <p:txBody>
          <a:bodyPr anchor="ctr"/>
          <a:lstStyle/>
          <a:p>
            <a:r>
              <a:rPr lang="en-US" dirty="0"/>
              <a:t>control of two hazardous chemicals we have in the workplace</a:t>
            </a: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1057274"/>
            <a:ext cx="6583680" cy="1531357"/>
          </a:xfrm>
        </p:spPr>
        <p:txBody>
          <a:bodyPr/>
          <a:lstStyle/>
          <a:p>
            <a:r>
              <a:rPr lang="en-AU" dirty="0"/>
              <a:t>Introduction</a:t>
            </a:r>
            <a:endParaRPr lang="en-US" dirty="0"/>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2834640"/>
            <a:ext cx="6583680" cy="3207344"/>
          </a:xfrm>
        </p:spPr>
        <p:txBody>
          <a:bodyPr/>
          <a:lstStyle/>
          <a:p>
            <a:r>
              <a:rPr lang="en-US" dirty="0"/>
              <a:t>Overview of hazardous chemicals identified: Solvent-Based Paint and Acid Cleaner.</a:t>
            </a:r>
          </a:p>
          <a:p>
            <a:r>
              <a:rPr lang="en-US" dirty="0"/>
              <a:t>Purpose of the presentation: Communicating new procedures and ensuring safety.</a:t>
            </a: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914400" y="1057275"/>
            <a:ext cx="5259554" cy="2495028"/>
          </a:xfrm>
        </p:spPr>
        <p:txBody>
          <a:bodyPr/>
          <a:lstStyle/>
          <a:p>
            <a:r>
              <a:rPr lang="en-US" dirty="0"/>
              <a:t>Hazardous Chemical Identification</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914400" y="3808750"/>
            <a:ext cx="5259554" cy="2233233"/>
          </a:xfrm>
        </p:spPr>
        <p:txBody>
          <a:bodyPr/>
          <a:lstStyle/>
          <a:p>
            <a:r>
              <a:rPr lang="en-US" dirty="0"/>
              <a:t>Key hazards of solvent-based paint (e.g., flammability, inhalation risks).</a:t>
            </a:r>
          </a:p>
          <a:p>
            <a:r>
              <a:rPr lang="en-US" dirty="0"/>
              <a:t>Key hazards of acid cleaner (e.g., corrosion, skin irritation).</a:t>
            </a:r>
          </a:p>
        </p:txBody>
      </p:sp>
      <p:pic>
        <p:nvPicPr>
          <p:cNvPr id="6" name="Picture Placeholder 5" descr="A person holding a microphone and standing in front of a group of people">
            <a:extLst>
              <a:ext uri="{FF2B5EF4-FFF2-40B4-BE49-F238E27FC236}">
                <a16:creationId xmlns:a16="http://schemas.microsoft.com/office/drawing/2014/main" id="{FECDA901-DD88-89EB-E10E-A2994D0A92DB}"/>
              </a:ext>
            </a:extLst>
          </p:cNvPr>
          <p:cNvPicPr>
            <a:picLocks noGrp="1" noChangeAspect="1"/>
          </p:cNvPicPr>
          <p:nvPr>
            <p:ph type="pic" sz="quarter" idx="11"/>
          </p:nvPr>
        </p:nvPicPr>
        <p:blipFill rotWithShape="1">
          <a:blip r:embed="rId3">
            <a:duotone>
              <a:prstClr val="black"/>
              <a:schemeClr val="accent3">
                <a:tint val="45000"/>
                <a:satMod val="400000"/>
              </a:schemeClr>
            </a:duotone>
          </a:blip>
          <a:srcRect l="27745" r="27745"/>
          <a:stretch/>
        </p:blipFill>
        <p:spPr>
          <a:xfrm>
            <a:off x="7414194" y="410780"/>
            <a:ext cx="4344695" cy="6447220"/>
          </a:xfrm>
        </p:spPr>
      </p:pic>
    </p:spTree>
    <p:extLst>
      <p:ext uri="{BB962C8B-B14F-4D97-AF65-F5344CB8AC3E}">
        <p14:creationId xmlns:p14="http://schemas.microsoft.com/office/powerpoint/2010/main" val="2952923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1057274"/>
            <a:ext cx="7965461" cy="994164"/>
          </a:xfrm>
        </p:spPr>
        <p:txBody>
          <a:bodyPr/>
          <a:lstStyle/>
          <a:p>
            <a:r>
              <a:rPr lang="en-US" dirty="0"/>
              <a:t>Control Measures (Paint)</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3460565" y="2303029"/>
            <a:ext cx="7965460" cy="3497698"/>
          </a:xfrm>
        </p:spPr>
        <p:txBody>
          <a:bodyPr/>
          <a:lstStyle/>
          <a:p>
            <a:pPr>
              <a:buFont typeface="+mj-lt"/>
              <a:buAutoNum type="arabicPeriod"/>
            </a:pPr>
            <a:r>
              <a:rPr lang="en-US" dirty="0"/>
              <a:t>Ventilation requirements.</a:t>
            </a:r>
          </a:p>
          <a:p>
            <a:pPr>
              <a:buFont typeface="+mj-lt"/>
              <a:buAutoNum type="arabicPeriod"/>
            </a:pPr>
            <a:r>
              <a:rPr lang="en-US" dirty="0"/>
              <a:t>PPE to be used.</a:t>
            </a:r>
          </a:p>
          <a:p>
            <a:pPr>
              <a:buFont typeface="+mj-lt"/>
              <a:buAutoNum type="arabicPeriod"/>
            </a:pPr>
            <a:r>
              <a:rPr lang="en-US" dirty="0"/>
              <a:t>Spill response protocols.</a:t>
            </a:r>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4</a:t>
            </a:fld>
            <a:endParaRPr lang="en-US" dirty="0"/>
          </a:p>
        </p:txBody>
      </p:sp>
    </p:spTree>
    <p:extLst>
      <p:ext uri="{BB962C8B-B14F-4D97-AF65-F5344CB8AC3E}">
        <p14:creationId xmlns:p14="http://schemas.microsoft.com/office/powerpoint/2010/main" val="685681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4364809" y="1057274"/>
            <a:ext cx="7043617" cy="2520217"/>
          </a:xfrm>
        </p:spPr>
        <p:txBody>
          <a:bodyPr/>
          <a:lstStyle/>
          <a:p>
            <a:r>
              <a:rPr lang="en-US" dirty="0"/>
              <a:t>Control Measures (Acid Cleaner)</a:t>
            </a:r>
          </a:p>
        </p:txBody>
      </p:sp>
      <p:sp>
        <p:nvSpPr>
          <p:cNvPr id="3" name="Slide Number Placeholder 2">
            <a:extLst>
              <a:ext uri="{FF2B5EF4-FFF2-40B4-BE49-F238E27FC236}">
                <a16:creationId xmlns:a16="http://schemas.microsoft.com/office/drawing/2014/main" id="{370AEC4F-E711-8552-9C34-82C1514A1E37}"/>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5</a:t>
            </a:fld>
            <a:endParaRPr lang="en-US" dirty="0"/>
          </a:p>
        </p:txBody>
      </p:sp>
      <p:sp>
        <p:nvSpPr>
          <p:cNvPr id="4" name="Content Placeholder 3">
            <a:extLst>
              <a:ext uri="{FF2B5EF4-FFF2-40B4-BE49-F238E27FC236}">
                <a16:creationId xmlns:a16="http://schemas.microsoft.com/office/drawing/2014/main" id="{BDDD6BDC-E008-6AB7-55A1-46ED9BCF054F}"/>
              </a:ext>
            </a:extLst>
          </p:cNvPr>
          <p:cNvSpPr>
            <a:spLocks noGrp="1"/>
          </p:cNvSpPr>
          <p:nvPr>
            <p:ph idx="11"/>
          </p:nvPr>
        </p:nvSpPr>
        <p:spPr>
          <a:xfrm>
            <a:off x="4364808" y="3808750"/>
            <a:ext cx="7043618" cy="2233233"/>
          </a:xfrm>
        </p:spPr>
        <p:txBody>
          <a:bodyPr/>
          <a:lstStyle/>
          <a:p>
            <a:pPr marL="457200" indent="-457200">
              <a:buFont typeface="+mj-lt"/>
              <a:buAutoNum type="arabicPeriod"/>
            </a:pPr>
            <a:r>
              <a:rPr lang="en-US" dirty="0"/>
              <a:t>Safe storage instructions.</a:t>
            </a:r>
          </a:p>
          <a:p>
            <a:pPr marL="457200" indent="-457200">
              <a:buFont typeface="+mj-lt"/>
              <a:buAutoNum type="arabicPeriod"/>
            </a:pPr>
            <a:r>
              <a:rPr lang="en-US" dirty="0"/>
              <a:t>PPE to be used.</a:t>
            </a:r>
          </a:p>
          <a:p>
            <a:pPr marL="457200" indent="-457200">
              <a:buFont typeface="+mj-lt"/>
              <a:buAutoNum type="arabicPeriod"/>
            </a:pPr>
            <a:r>
              <a:rPr lang="en-US" dirty="0"/>
              <a:t>Emergency response and disposal procedures.</a:t>
            </a:r>
          </a:p>
        </p:txBody>
      </p:sp>
    </p:spTree>
    <p:extLst>
      <p:ext uri="{BB962C8B-B14F-4D97-AF65-F5344CB8AC3E}">
        <p14:creationId xmlns:p14="http://schemas.microsoft.com/office/powerpoint/2010/main" val="1131718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34A6-22BC-27A4-2C79-EE98A4943B14}"/>
              </a:ext>
            </a:extLst>
          </p:cNvPr>
          <p:cNvSpPr>
            <a:spLocks noGrp="1"/>
          </p:cNvSpPr>
          <p:nvPr>
            <p:ph type="title"/>
          </p:nvPr>
        </p:nvSpPr>
        <p:spPr>
          <a:xfrm>
            <a:off x="914399" y="834635"/>
            <a:ext cx="7796464" cy="1222385"/>
          </a:xfrm>
        </p:spPr>
        <p:txBody>
          <a:bodyPr/>
          <a:lstStyle/>
          <a:p>
            <a:r>
              <a:rPr lang="en-US" dirty="0"/>
              <a:t>Monitoring and Reporting</a:t>
            </a:r>
          </a:p>
        </p:txBody>
      </p:sp>
      <p:sp>
        <p:nvSpPr>
          <p:cNvPr id="3" name="Slide Number Placeholder 2">
            <a:extLst>
              <a:ext uri="{FF2B5EF4-FFF2-40B4-BE49-F238E27FC236}">
                <a16:creationId xmlns:a16="http://schemas.microsoft.com/office/drawing/2014/main" id="{7267C004-8B72-C872-98FB-00A2A584D055}"/>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6</a:t>
            </a:fld>
            <a:endParaRPr lang="en-US" dirty="0"/>
          </a:p>
        </p:txBody>
      </p:sp>
      <p:sp>
        <p:nvSpPr>
          <p:cNvPr id="16" name="Content Placeholder 4">
            <a:extLst>
              <a:ext uri="{FF2B5EF4-FFF2-40B4-BE49-F238E27FC236}">
                <a16:creationId xmlns:a16="http://schemas.microsoft.com/office/drawing/2014/main" id="{AEF9954A-E263-8A7E-58B1-4D03F7D1BD9B}"/>
              </a:ext>
            </a:extLst>
          </p:cNvPr>
          <p:cNvSpPr>
            <a:spLocks noGrp="1"/>
          </p:cNvSpPr>
          <p:nvPr>
            <p:ph sz="half" idx="2"/>
          </p:nvPr>
        </p:nvSpPr>
        <p:spPr>
          <a:xfrm>
            <a:off x="914400" y="2303028"/>
            <a:ext cx="3283119" cy="3720337"/>
          </a:xfrm>
        </p:spPr>
        <p:txBody>
          <a:bodyPr>
            <a:normAutofit/>
          </a:bodyPr>
          <a:lstStyle/>
          <a:p>
            <a:r>
              <a:rPr lang="en-US" dirty="0"/>
              <a:t>Reporting non-compliance.</a:t>
            </a:r>
          </a:p>
          <a:p>
            <a:r>
              <a:rPr lang="en-US" dirty="0"/>
              <a:t>Continuous monitoring for safety compliance.</a:t>
            </a:r>
          </a:p>
        </p:txBody>
      </p:sp>
    </p:spTree>
    <p:extLst>
      <p:ext uri="{BB962C8B-B14F-4D97-AF65-F5344CB8AC3E}">
        <p14:creationId xmlns:p14="http://schemas.microsoft.com/office/powerpoint/2010/main" val="2468595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914400" y="965393"/>
            <a:ext cx="7631709" cy="1091627"/>
          </a:xfrm>
        </p:spPr>
        <p:txBody>
          <a:bodyPr/>
          <a:lstStyle/>
          <a:p>
            <a:r>
              <a:rPr lang="en-US" dirty="0"/>
              <a:t>Conclusion</a:t>
            </a:r>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914399" y="2303463"/>
            <a:ext cx="4357397" cy="4143375"/>
          </a:xfrm>
        </p:spPr>
        <p:txBody>
          <a:bodyPr>
            <a:normAutofit/>
          </a:bodyPr>
          <a:lstStyle/>
          <a:p>
            <a:pPr>
              <a:buFont typeface="Arial" panose="020B0604020202020204" pitchFamily="34" charset="0"/>
              <a:buChar char="•"/>
            </a:pPr>
            <a:r>
              <a:rPr lang="en-US" dirty="0"/>
              <a:t>Reinforce the importance of following procedures for a safe workplace.</a:t>
            </a:r>
          </a:p>
          <a:p>
            <a:pPr>
              <a:buFont typeface="Arial" panose="020B0604020202020204" pitchFamily="34" charset="0"/>
              <a:buChar char="•"/>
            </a:pPr>
            <a:r>
              <a:rPr lang="en-US" dirty="0"/>
              <a:t>Encourage open communication and feedback.</a:t>
            </a:r>
          </a:p>
        </p:txBody>
      </p:sp>
      <p:pic>
        <p:nvPicPr>
          <p:cNvPr id="10" name="Picture Placeholder 9" descr="A person wearing a blue suit and headphones pointing at a computer">
            <a:extLst>
              <a:ext uri="{FF2B5EF4-FFF2-40B4-BE49-F238E27FC236}">
                <a16:creationId xmlns:a16="http://schemas.microsoft.com/office/drawing/2014/main" id="{DD0A0899-5B02-CEB5-E5DD-448B169C2377}"/>
              </a:ext>
            </a:extLst>
          </p:cNvPr>
          <p:cNvPicPr>
            <a:picLocks noGrp="1" noChangeAspect="1"/>
          </p:cNvPicPr>
          <p:nvPr>
            <p:ph type="pic" sz="quarter" idx="14"/>
          </p:nvPr>
        </p:nvPicPr>
        <p:blipFill rotWithShape="1">
          <a:blip r:embed="rId3">
            <a:duotone>
              <a:prstClr val="black"/>
              <a:schemeClr val="accent1">
                <a:tint val="45000"/>
                <a:satMod val="400000"/>
              </a:schemeClr>
            </a:duotone>
          </a:blip>
          <a:srcRect l="31888" r="31888"/>
          <a:stretch/>
        </p:blipFill>
        <p:spPr>
          <a:xfrm>
            <a:off x="8989454" y="965393"/>
            <a:ext cx="3202545" cy="5892607"/>
          </a:xfrm>
        </p:spPr>
      </p:pic>
      <p:sp>
        <p:nvSpPr>
          <p:cNvPr id="4" name="Slide Number Placeholder 3">
            <a:extLst>
              <a:ext uri="{FF2B5EF4-FFF2-40B4-BE49-F238E27FC236}">
                <a16:creationId xmlns:a16="http://schemas.microsoft.com/office/drawing/2014/main" id="{C82CE1B8-1C92-D6D2-444B-652DB90E86D1}"/>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7</a:t>
            </a:fld>
            <a:endParaRPr lang="en-US" dirty="0"/>
          </a:p>
        </p:txBody>
      </p:sp>
    </p:spTree>
    <p:extLst>
      <p:ext uri="{BB962C8B-B14F-4D97-AF65-F5344CB8AC3E}">
        <p14:creationId xmlns:p14="http://schemas.microsoft.com/office/powerpoint/2010/main" val="1941619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
        <p:nvSpPr>
          <p:cNvPr id="3" name="Subtitle 2">
            <a:extLst>
              <a:ext uri="{FF2B5EF4-FFF2-40B4-BE49-F238E27FC236}">
                <a16:creationId xmlns:a16="http://schemas.microsoft.com/office/drawing/2014/main" id="{D8B5CEF2-E667-BBB5-2EA6-C06F93B6DE12}"/>
              </a:ext>
            </a:extLst>
          </p:cNvPr>
          <p:cNvSpPr>
            <a:spLocks noGrp="1"/>
          </p:cNvSpPr>
          <p:nvPr>
            <p:ph type="subTitle" idx="1"/>
          </p:nvPr>
        </p:nvSpPr>
        <p:spPr>
          <a:xfrm>
            <a:off x="914401" y="3813606"/>
            <a:ext cx="5715000" cy="2234642"/>
          </a:xfrm>
        </p:spPr>
        <p:txBody>
          <a:bodyPr/>
          <a:lstStyle/>
          <a:p>
            <a:r>
              <a:rPr lang="en-US" dirty="0"/>
              <a:t>Elise Painter</a:t>
            </a:r>
          </a:p>
          <a:p>
            <a:r>
              <a:rPr lang="en-US" dirty="0"/>
              <a:t>HSSE</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2.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{41C5FDED-1610-48E0-829D-0995A10F4335}tf78438558_win32</Template>
  <TotalTime>92</TotalTime>
  <Words>852</Words>
  <Application>Microsoft Office PowerPoint</Application>
  <PresentationFormat>Widescreen</PresentationFormat>
  <Paragraphs>49</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Arial Black</vt:lpstr>
      <vt:lpstr>Calibri</vt:lpstr>
      <vt:lpstr>Sabon Next LT</vt:lpstr>
      <vt:lpstr>Custom</vt:lpstr>
      <vt:lpstr>control of two hazardous chemicals we have in the workplace</vt:lpstr>
      <vt:lpstr>Introduction</vt:lpstr>
      <vt:lpstr>Hazardous Chemical Identification</vt:lpstr>
      <vt:lpstr>Control Measures (Paint)</vt:lpstr>
      <vt:lpstr>Control Measures (Acid Cleaner)</vt:lpstr>
      <vt:lpstr>Monitoring and Reporting</vt:lpstr>
      <vt:lpstr>Conclusion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Elise Painter</dc:creator>
  <cp:lastModifiedBy>Elise Painter</cp:lastModifiedBy>
  <cp:revision>1</cp:revision>
  <dcterms:created xsi:type="dcterms:W3CDTF">2024-12-02T00:19:54Z</dcterms:created>
  <dcterms:modified xsi:type="dcterms:W3CDTF">2024-12-02T01:52:31Z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