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1BD96EC0-7AB4-4AE3-AEB6-7681CAE07373}" type="datetimeFigureOut">
              <a:rPr lang="en-AU" smtClean="0"/>
              <a:t>25/10/2019</a:t>
            </a:fld>
            <a:endParaRPr lang="en-AU"/>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AU"/>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9866935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25/10/2019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29558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1BD96EC0-7AB4-4AE3-AEB6-7681CAE07373}" type="datetimeFigureOut">
              <a:rPr lang="en-AU" smtClean="0"/>
              <a:t>25/10/2019</a:t>
            </a:fld>
            <a:endParaRPr lang="en-AU"/>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AU"/>
          </a:p>
        </p:txBody>
      </p:sp>
      <p:sp>
        <p:nvSpPr>
          <p:cNvPr id="6" name="Slide Number Placeholder 5"/>
          <p:cNvSpPr>
            <a:spLocks noGrp="1"/>
          </p:cNvSpPr>
          <p:nvPr>
            <p:ph type="sldNum" sz="quarter" idx="12"/>
          </p:nvPr>
        </p:nvSpPr>
        <p:spPr>
          <a:xfrm>
            <a:off x="8604504" y="5211060"/>
            <a:ext cx="2112264" cy="228600"/>
          </a:xfrm>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32966840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25/10/2019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425925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25/10/2019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0299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25/10/2019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699155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25/10/2019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623709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1BD96EC0-7AB4-4AE3-AEB6-7681CAE07373}" type="datetimeFigureOut">
              <a:rPr lang="en-AU" smtClean="0"/>
              <a:t>25/10/2019</a:t>
            </a:fld>
            <a:endParaRPr lang="en-AU"/>
          </a:p>
        </p:txBody>
      </p:sp>
      <p:sp>
        <p:nvSpPr>
          <p:cNvPr id="9" name="Footer Placeholder 8"/>
          <p:cNvSpPr>
            <a:spLocks noGrp="1"/>
          </p:cNvSpPr>
          <p:nvPr>
            <p:ph type="ftr" sz="quarter" idx="11"/>
          </p:nvPr>
        </p:nvSpPr>
        <p:spPr/>
        <p:txBody>
          <a:bodyPr/>
          <a:lstStyle>
            <a:lvl1pPr algn="r">
              <a:defRPr/>
            </a:lvl1pPr>
          </a:lstStyle>
          <a:p>
            <a:endParaRPr lang="en-AU"/>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F54EEEC9-5DDF-4F76-BF2A-DE9DD4564817}" type="slidenum">
              <a:rPr lang="en-AU" smtClean="0"/>
              <a:t>‹#›</a:t>
            </a:fld>
            <a:endParaRPr lang="en-AU"/>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99944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1BD96EC0-7AB4-4AE3-AEB6-7681CAE07373}" type="datetimeFigureOut">
              <a:rPr lang="en-AU" smtClean="0"/>
              <a:t>25/10/2019</a:t>
            </a:fld>
            <a:endParaRPr lang="en-AU"/>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AU"/>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F54EEEC9-5DDF-4F76-BF2A-DE9DD4564817}" type="slidenum">
              <a:rPr lang="en-AU" smtClean="0"/>
              <a:t>‹#›</a:t>
            </a:fld>
            <a:endParaRPr lang="en-AU"/>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8141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25/10/2019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700421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25/10/2019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732709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1BD96EC0-7AB4-4AE3-AEB6-7681CAE07373}" type="datetimeFigureOut">
              <a:rPr lang="en-AU" smtClean="0"/>
              <a:t>25/10/2019</a:t>
            </a:fld>
            <a:endParaRPr lang="en-AU"/>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AU"/>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52852274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Claudia </a:t>
            </a:r>
            <a:r>
              <a:rPr lang="en-AU" dirty="0" err="1" smtClean="0"/>
              <a:t>Frahm</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1477544"/>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38503">
                <a:tc>
                  <a:txBody>
                    <a:bodyPr/>
                    <a:lstStyle/>
                    <a:p>
                      <a:pPr>
                        <a:spcAft>
                          <a:spcPts val="0"/>
                        </a:spcAft>
                      </a:pPr>
                      <a:r>
                        <a:rPr lang="en-GB" sz="2000" dirty="0">
                          <a:effectLst/>
                        </a:rPr>
                        <a:t>Method (i.e. computer databases)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a:effectLst/>
                        </a:rPr>
                        <a:t>Process </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extLst>
                  <a:ext uri="{0D108BD9-81ED-4DB2-BD59-A6C34878D82A}">
                    <a16:rowId xmlns:a16="http://schemas.microsoft.com/office/drawing/2014/main" val="10000"/>
                  </a:ext>
                </a:extLst>
              </a:tr>
              <a:tr h="979057">
                <a:tc>
                  <a:txBody>
                    <a:bodyPr/>
                    <a:lstStyle/>
                    <a:p>
                      <a:pPr>
                        <a:spcAft>
                          <a:spcPts val="0"/>
                        </a:spcAft>
                      </a:pPr>
                      <a:r>
                        <a:rPr lang="en-GB" sz="2000" dirty="0" smtClean="0">
                          <a:effectLst/>
                        </a:rPr>
                        <a:t>Computer</a:t>
                      </a:r>
                      <a:endParaRPr lang="en-AU" sz="2000" dirty="0">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1"/>
                  </a:ext>
                </a:extLst>
              </a:tr>
              <a:tr h="1447315">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2"/>
                  </a:ext>
                </a:extLst>
              </a:tr>
              <a:tr h="1436101">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lstStyle/>
          <a:p>
            <a:r>
              <a:rPr lang="en-AU" sz="2800" dirty="0"/>
              <a:t>Once you have collected information </a:t>
            </a:r>
            <a:r>
              <a:rPr lang="en-AU" sz="2800" dirty="0" smtClean="0"/>
              <a:t>ensure </a:t>
            </a:r>
            <a:r>
              <a:rPr lang="en-AU" sz="2800" dirty="0"/>
              <a:t>that the information is clear, accurate and relevant to the </a:t>
            </a:r>
            <a:r>
              <a:rPr lang="en-AU" sz="2800" dirty="0" smtClean="0"/>
              <a:t>task. For example the </a:t>
            </a:r>
            <a:r>
              <a:rPr lang="en-GB" sz="2800" dirty="0"/>
              <a:t>information </a:t>
            </a:r>
            <a:r>
              <a:rPr lang="en-GB" sz="2800" dirty="0" smtClean="0"/>
              <a:t>needs to be written in </a:t>
            </a:r>
            <a:r>
              <a:rPr lang="en-GB" sz="2800" dirty="0"/>
              <a:t>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5304741"/>
              </p:ext>
            </p:extLst>
          </p:nvPr>
        </p:nvGraphicFramePr>
        <p:xfrm>
          <a:off x="1862419" y="1421034"/>
          <a:ext cx="8232558" cy="5760720"/>
        </p:xfrm>
        <a:graphic>
          <a:graphicData uri="http://schemas.openxmlformats.org/drawingml/2006/table">
            <a:tbl>
              <a:tblPr firstRow="1" firstCol="1" bandRow="1">
                <a:tableStyleId>{5C22544A-7EE6-4342-B048-85BDC9FD1C3A}</a:tableStyleId>
              </a:tblPr>
              <a:tblGrid>
                <a:gridCol w="4115718">
                  <a:extLst>
                    <a:ext uri="{9D8B030D-6E8A-4147-A177-3AD203B41FA5}">
                      <a16:colId xmlns:a16="http://schemas.microsoft.com/office/drawing/2014/main" val="20000"/>
                    </a:ext>
                  </a:extLst>
                </a:gridCol>
                <a:gridCol w="4116840">
                  <a:extLst>
                    <a:ext uri="{9D8B030D-6E8A-4147-A177-3AD203B41FA5}">
                      <a16:colId xmlns:a16="http://schemas.microsoft.com/office/drawing/2014/main" val="20001"/>
                    </a:ext>
                  </a:extLst>
                </a:gridCol>
              </a:tblGrid>
              <a:tr h="211962">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0"/>
                  </a:ext>
                </a:extLst>
              </a:tr>
              <a:tr h="810202">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may signpost the document and outline what is being addressed as well as displaying information in a formal way</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1"/>
                  </a:ext>
                </a:extLst>
              </a:tr>
              <a:tr h="810202">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effectLst/>
                        </a:rPr>
                        <a:t>Images may help colleagues, or whoever is exposed to the information, to see information in a concise way. Sometimes it will convey the information far </a:t>
                      </a:r>
                      <a:r>
                        <a:rPr lang="en-AU" sz="1200" dirty="0" smtClean="0">
                          <a:effectLst/>
                        </a:rPr>
                        <a:t>more</a:t>
                      </a:r>
                      <a:r>
                        <a:rPr lang="en-AU" sz="1200" baseline="0" dirty="0" smtClean="0">
                          <a:effectLst/>
                        </a:rPr>
                        <a:t> </a:t>
                      </a:r>
                      <a:r>
                        <a:rPr lang="en-AU" sz="1200" dirty="0" smtClean="0">
                          <a:effectLst/>
                        </a:rPr>
                        <a:t>effectively </a:t>
                      </a:r>
                      <a:r>
                        <a:rPr lang="en-AU" sz="1200" dirty="0">
                          <a:effectLst/>
                        </a:rPr>
                        <a:t>than describing </a:t>
                      </a:r>
                      <a:r>
                        <a:rPr lang="en-AU" sz="1200" dirty="0" smtClean="0">
                          <a:effectLst/>
                        </a:rPr>
                        <a:t>data</a:t>
                      </a:r>
                      <a:endParaRPr lang="en-AU" sz="1200" dirty="0">
                        <a:effectLst/>
                      </a:endParaRPr>
                    </a:p>
                  </a:txBody>
                  <a:tcPr marL="33897" marR="33897" marT="0" marB="0" anchor="ctr"/>
                </a:tc>
                <a:extLst>
                  <a:ext uri="{0D108BD9-81ED-4DB2-BD59-A6C34878D82A}">
                    <a16:rowId xmlns:a16="http://schemas.microsoft.com/office/drawing/2014/main" val="10002"/>
                  </a:ext>
                </a:extLst>
              </a:tr>
              <a:tr h="810202">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This may signpost the reader to particular elements of the analysis. Symbols may represent particular parts of the document that could be cross-referenced, and again, keeps it simple</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3"/>
                  </a:ext>
                </a:extLst>
              </a:tr>
              <a:tr h="486121">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tc>
                <a:tc>
                  <a:txBody>
                    <a:bodyPr/>
                    <a:lstStyle/>
                    <a:p>
                      <a:pPr marL="228600" indent="-228600" algn="l">
                        <a:lnSpc>
                          <a:spcPct val="115000"/>
                        </a:lnSpc>
                        <a:spcAft>
                          <a:spcPts val="1000"/>
                        </a:spcAft>
                      </a:pPr>
                      <a:r>
                        <a:rPr lang="en-AU" sz="1200" dirty="0">
                          <a:effectLst/>
                        </a:rPr>
                        <a:t>Legends can be used to provide more information alongside a </a:t>
                      </a:r>
                      <a:r>
                        <a:rPr lang="en-AU" sz="1200" dirty="0" smtClean="0">
                          <a:effectLst/>
                        </a:rPr>
                        <a:t>chart</a:t>
                      </a:r>
                      <a:endParaRPr lang="en-AU" sz="1200" dirty="0">
                        <a:effectLst/>
                      </a:endParaRPr>
                    </a:p>
                  </a:txBody>
                  <a:tcPr marL="33897" marR="33897" marT="0" marB="0" anchor="ctr"/>
                </a:tc>
                <a:extLst>
                  <a:ext uri="{0D108BD9-81ED-4DB2-BD59-A6C34878D82A}">
                    <a16:rowId xmlns:a16="http://schemas.microsoft.com/office/drawing/2014/main" val="10004"/>
                  </a:ext>
                </a:extLst>
              </a:tr>
              <a:tr h="810202">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effectLst/>
                        </a:rPr>
                        <a:t>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5"/>
                  </a:ext>
                </a:extLst>
              </a:tr>
              <a:tr h="476914">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6"/>
                  </a:ext>
                </a:extLst>
              </a:tr>
              <a:tr h="132476">
                <a:tc>
                  <a:txBody>
                    <a:bodyPr/>
                    <a:lstStyle/>
                    <a:p>
                      <a:pPr>
                        <a:spcAft>
                          <a:spcPts val="0"/>
                        </a:spcAft>
                      </a:pPr>
                      <a:r>
                        <a:rPr lang="en-GB" sz="1000">
                          <a:effectLst/>
                        </a:rPr>
                        <a:t>Add another of your own:</a:t>
                      </a:r>
                      <a:endParaRPr lang="en-AU" sz="10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What is the purpose of collating information?</a:t>
            </a:r>
            <a:endParaRPr lang="en-AU" dirty="0"/>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47913370"/>
              </p:ext>
            </p:extLst>
          </p:nvPr>
        </p:nvGraphicFramePr>
        <p:xfrm>
          <a:off x="1389888" y="1816607"/>
          <a:ext cx="9375648" cy="4217716"/>
        </p:xfrm>
        <a:graphic>
          <a:graphicData uri="http://schemas.openxmlformats.org/drawingml/2006/table">
            <a:tbl>
              <a:tblPr firstRow="1" firstCol="1" bandRow="1">
                <a:tableStyleId>{5C22544A-7EE6-4342-B048-85BDC9FD1C3A}</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Being able to get a timely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By making the person think of their feet.</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011936">
                <a:tc>
                  <a:txBody>
                    <a:bodyPr/>
                    <a:lstStyle/>
                    <a:p>
                      <a:pPr>
                        <a:spcAft>
                          <a:spcPts val="0"/>
                        </a:spcAft>
                      </a:pPr>
                      <a:r>
                        <a:rPr lang="en-GB" sz="1400" dirty="0" smtClean="0">
                          <a:effectLst/>
                        </a:rPr>
                        <a:t>Online</a:t>
                      </a:r>
                      <a:endParaRPr lang="en-AU" sz="1400" dirty="0">
                        <a:effectLst/>
                      </a:endParaRPr>
                    </a:p>
                  </a:txBody>
                  <a:tcPr marL="68580" marR="68580" marT="0" marB="0" anchor="ctr"/>
                </a:tc>
                <a:tc>
                  <a:txBody>
                    <a:bodyPr/>
                    <a:lstStyle/>
                    <a:p>
                      <a:pPr>
                        <a:spcAft>
                          <a:spcPts val="0"/>
                        </a:spcAft>
                      </a:pPr>
                      <a:r>
                        <a:rPr lang="en-GB" sz="1400" dirty="0">
                          <a:effectLst/>
                        </a:rPr>
                        <a:t>Being able to give feedback and have the person respond when they are able to.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This will give you a much more informed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tc>
                <a:tc>
                  <a:txBody>
                    <a:bodyPr/>
                    <a:lstStyle/>
                    <a:p>
                      <a:pPr>
                        <a:spcAft>
                          <a:spcPts val="0"/>
                        </a:spcAft>
                      </a:pPr>
                      <a:r>
                        <a:rPr lang="en-GB" sz="1400">
                          <a:effectLst/>
                        </a:rPr>
                        <a:t>You are able to get a well-informed response and to be personally addressed. </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effectLst/>
                        </a:rPr>
                        <a:t>This will make the response more personal and informed.</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t>
            </a:r>
            <a:endParaRPr lang="en-AU" dirty="0"/>
          </a:p>
        </p:txBody>
      </p:sp>
      <p:sp>
        <p:nvSpPr>
          <p:cNvPr id="3" name="TextBox 2"/>
          <p:cNvSpPr txBox="1"/>
          <p:nvPr/>
        </p:nvSpPr>
        <p:spPr>
          <a:xfrm>
            <a:off x="901337" y="2129246"/>
            <a:ext cx="8961120" cy="3046988"/>
          </a:xfrm>
          <a:prstGeom prst="rect">
            <a:avLst/>
          </a:prstGeom>
          <a:noFill/>
        </p:spPr>
        <p:txBody>
          <a:bodyPr wrap="square" rtlCol="0">
            <a:spAutoFit/>
          </a:bodyPr>
          <a:lstStyle/>
          <a:p>
            <a:r>
              <a:rPr lang="en-AU" dirty="0"/>
              <a:t>	</a:t>
            </a:r>
            <a:r>
              <a:rPr lang="en-AU" sz="2400" dirty="0"/>
              <a:t>Legislation is an important factor that needs to be considered when identifying information needs. When a business is aware of what they need to adhere to, they can operate effectively and will maintain credibility with the government. This in turn builds the reputation in the eyes of clients and customers. As legislation changes, companies also need to be aware that this could change business protocol.</a:t>
            </a:r>
          </a:p>
        </p:txBody>
      </p:sp>
    </p:spTree>
    <p:extLst>
      <p:ext uri="{BB962C8B-B14F-4D97-AF65-F5344CB8AC3E}">
        <p14:creationId xmlns:p14="http://schemas.microsoft.com/office/powerpoint/2010/main" val="12845082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23</TotalTime>
  <Words>567</Words>
  <Application>Microsoft Office PowerPoint</Application>
  <PresentationFormat>Widescreen</PresentationFormat>
  <Paragraphs>77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Century Gothic</vt:lpstr>
      <vt:lpstr>Garamond</vt:lpstr>
      <vt:lpstr>Times New Roman</vt:lpstr>
      <vt:lpstr>Savon</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Legislation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FRAHM, Claudia</cp:lastModifiedBy>
  <cp:revision>5</cp:revision>
  <dcterms:created xsi:type="dcterms:W3CDTF">2017-10-12T01:34:05Z</dcterms:created>
  <dcterms:modified xsi:type="dcterms:W3CDTF">2019-10-25T02:08:40Z</dcterms:modified>
</cp:coreProperties>
</file>