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gif" ContentType="image/gif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7" r:id="rId2"/>
    <p:sldId id="258" r:id="rId3"/>
    <p:sldId id="385" r:id="rId4"/>
    <p:sldId id="309" r:id="rId5"/>
    <p:sldId id="370" r:id="rId6"/>
    <p:sldId id="371" r:id="rId7"/>
    <p:sldId id="372" r:id="rId8"/>
    <p:sldId id="373" r:id="rId9"/>
    <p:sldId id="345" r:id="rId10"/>
    <p:sldId id="346" r:id="rId11"/>
    <p:sldId id="374" r:id="rId12"/>
    <p:sldId id="347" r:id="rId13"/>
    <p:sldId id="375" r:id="rId14"/>
    <p:sldId id="348" r:id="rId15"/>
    <p:sldId id="376" r:id="rId16"/>
    <p:sldId id="350" r:id="rId17"/>
    <p:sldId id="351" r:id="rId18"/>
    <p:sldId id="377" r:id="rId19"/>
    <p:sldId id="378" r:id="rId20"/>
    <p:sldId id="379" r:id="rId21"/>
    <p:sldId id="380" r:id="rId22"/>
    <p:sldId id="352" r:id="rId23"/>
    <p:sldId id="353" r:id="rId24"/>
    <p:sldId id="354" r:id="rId25"/>
    <p:sldId id="355" r:id="rId26"/>
    <p:sldId id="381" r:id="rId27"/>
    <p:sldId id="382" r:id="rId28"/>
    <p:sldId id="356" r:id="rId29"/>
    <p:sldId id="357" r:id="rId30"/>
    <p:sldId id="358" r:id="rId31"/>
    <p:sldId id="359" r:id="rId32"/>
    <p:sldId id="360" r:id="rId33"/>
    <p:sldId id="383" r:id="rId34"/>
    <p:sldId id="361" r:id="rId35"/>
    <p:sldId id="362" r:id="rId36"/>
    <p:sldId id="364" r:id="rId37"/>
    <p:sldId id="366" r:id="rId38"/>
    <p:sldId id="384" r:id="rId39"/>
    <p:sldId id="367" r:id="rId40"/>
    <p:sldId id="369" r:id="rId41"/>
    <p:sldId id="388" r:id="rId42"/>
    <p:sldId id="389" r:id="rId43"/>
    <p:sldId id="386" r:id="rId44"/>
    <p:sldId id="387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98640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44F91F-38C8-4225-86A7-8805C137DA0E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</a:t>
            </a:fld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</a:t>
            </a:fld>
            <a:endParaRPr lang="en-A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12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13</a:t>
            </a:fld>
            <a:endParaRPr lang="en-A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14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15</a:t>
            </a:fld>
            <a:endParaRPr lang="en-A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16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17</a:t>
            </a:fld>
            <a:endParaRPr lang="en-A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18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19</a:t>
            </a:fld>
            <a:endParaRPr lang="en-A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20</a:t>
            </a:fld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21</a:t>
            </a:fld>
            <a:endParaRPr lang="en-A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22</a:t>
            </a:fld>
            <a:endParaRPr lang="en-C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23</a:t>
            </a:fld>
            <a:endParaRPr lang="en-A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24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25</a:t>
            </a:fld>
            <a:endParaRPr lang="en-A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28</a:t>
            </a:fld>
            <a:endParaRPr lang="en-CA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29</a:t>
            </a:fld>
            <a:endParaRPr lang="en-A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30</a:t>
            </a:fld>
            <a:endParaRPr lang="en-A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31</a:t>
            </a:fld>
            <a:endParaRPr lang="en-C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32</a:t>
            </a:fld>
            <a:endParaRPr lang="en-A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33</a:t>
            </a:fld>
            <a:endParaRPr lang="en-A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34</a:t>
            </a:fld>
            <a:endParaRPr lang="en-A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35</a:t>
            </a:fld>
            <a:endParaRPr lang="en-A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36</a:t>
            </a:fld>
            <a:endParaRPr lang="en-CA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37</a:t>
            </a:fld>
            <a:endParaRPr lang="en-A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39</a:t>
            </a:fld>
            <a:endParaRPr lang="en-A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40</a:t>
            </a:fld>
            <a:endParaRPr lang="en-CA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41</a:t>
            </a:fld>
            <a:endParaRPr lang="en-CA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43</a:t>
            </a:fld>
            <a:endParaRPr lang="en-CA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44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6/05/2015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i="0" kern="1200" baseline="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oo_many_cooks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1560" y="2348880"/>
            <a:ext cx="3829936" cy="3827721"/>
          </a:xfrm>
          <a:prstGeom prst="rect">
            <a:avLst/>
          </a:prstGeom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357188"/>
            <a:ext cx="7000875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endParaRPr lang="en-AU" sz="2400" b="1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BSBSMB402 </a:t>
            </a: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Plan small business finances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/>
            <a:r>
              <a:rPr lang="en-CA" dirty="0" smtClean="0"/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28625" y="1331913"/>
            <a:ext cx="8358188" cy="4525962"/>
          </a:xfrm>
        </p:spPr>
        <p:txBody>
          <a:bodyPr>
            <a:normAutofit/>
          </a:bodyPr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Mobiles, Security Issues </a:t>
            </a:r>
          </a:p>
          <a:p>
            <a:r>
              <a:rPr lang="en-AU" dirty="0" smtClean="0"/>
              <a:t>Break times / Smoking policy</a:t>
            </a:r>
          </a:p>
          <a:p>
            <a:r>
              <a:rPr lang="en-AU" dirty="0" smtClean="0"/>
              <a:t>This course is “interactive” – ask questions</a:t>
            </a:r>
          </a:p>
          <a:p>
            <a:r>
              <a:rPr lang="en-AU" dirty="0" smtClean="0"/>
              <a:t>Respect, Confidentiality, Practice </a:t>
            </a:r>
          </a:p>
          <a:p>
            <a:r>
              <a:rPr lang="en-AU" dirty="0" smtClean="0"/>
              <a:t>Ground Rules:</a:t>
            </a:r>
            <a:endParaRPr lang="en-CA" sz="2000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38" y="3500438"/>
            <a:ext cx="335756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b="1" i="1" dirty="0" smtClean="0"/>
              <a:t>Demonstrate</a:t>
            </a:r>
            <a:r>
              <a:rPr lang="en-AU" dirty="0" smtClean="0"/>
              <a:t> how to identify costs, calculate prices and prepare profit statement</a:t>
            </a:r>
            <a:endParaRPr lang="en-GB" dirty="0" smtClean="0"/>
          </a:p>
          <a:p>
            <a:r>
              <a:rPr lang="en-AU" b="1" i="1" dirty="0" smtClean="0"/>
              <a:t>Determine</a:t>
            </a:r>
            <a:r>
              <a:rPr lang="en-AU" dirty="0" smtClean="0"/>
              <a:t> how to develop a </a:t>
            </a:r>
            <a:r>
              <a:rPr lang="en-GB" dirty="0" smtClean="0"/>
              <a:t>financial plan</a:t>
            </a:r>
          </a:p>
          <a:p>
            <a:r>
              <a:rPr lang="en-AU" b="1" i="1" dirty="0" smtClean="0"/>
              <a:t>Identify</a:t>
            </a:r>
            <a:r>
              <a:rPr lang="en-AU" i="1" dirty="0" smtClean="0"/>
              <a:t> </a:t>
            </a:r>
            <a:r>
              <a:rPr lang="en-AU" dirty="0" smtClean="0"/>
              <a:t>how to acquire finance</a:t>
            </a:r>
            <a:endParaRPr lang="en-GB" dirty="0" smtClean="0"/>
          </a:p>
          <a:p>
            <a:r>
              <a:rPr lang="en-AU" b="1" i="1" dirty="0" smtClean="0"/>
              <a:t>Gain</a:t>
            </a:r>
            <a:r>
              <a:rPr lang="en-AU" dirty="0" smtClean="0"/>
              <a:t> skills and knowledge required for the unit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466753"/>
            <a:ext cx="4395839" cy="4391247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 fontScale="90000"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Identify costs, calculate prices and prepare profit statement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27984" y="2492896"/>
            <a:ext cx="43204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/>
            <a:r>
              <a:rPr lang="en-AU" sz="2800" dirty="0" smtClean="0">
                <a:latin typeface="+mj-lt"/>
              </a:rPr>
              <a:t>	1.1. Identify and document costs associated with production and delivery of the business products/services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nvestment_decision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32040" y="3429000"/>
            <a:ext cx="3240360" cy="321297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Costs may include: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Direct/indirect costs</a:t>
            </a:r>
            <a:endParaRPr lang="en-GB" dirty="0" smtClean="0"/>
          </a:p>
          <a:p>
            <a:r>
              <a:rPr lang="en-AU" dirty="0" smtClean="0"/>
              <a:t>Fixed, variable, semi-variable costs</a:t>
            </a:r>
            <a:endParaRPr lang="en-GB" dirty="0" smtClean="0"/>
          </a:p>
          <a:p>
            <a:r>
              <a:rPr lang="en-AU" dirty="0" smtClean="0"/>
              <a:t>Overheads and employee costs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wer_the_beam not clear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35896" y="1772816"/>
            <a:ext cx="4934941" cy="457911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Identify and document costs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Direct Costs</a:t>
            </a:r>
            <a:endParaRPr lang="en-GB" dirty="0" smtClean="0"/>
          </a:p>
          <a:p>
            <a:r>
              <a:rPr lang="en-AU" dirty="0" smtClean="0"/>
              <a:t>Direct material costs</a:t>
            </a:r>
          </a:p>
          <a:p>
            <a:r>
              <a:rPr lang="en-AU" dirty="0" smtClean="0"/>
              <a:t>Indirect materials</a:t>
            </a:r>
            <a:endParaRPr lang="en-GB" dirty="0" smtClean="0"/>
          </a:p>
          <a:p>
            <a:r>
              <a:rPr lang="en-AU" dirty="0" smtClean="0"/>
              <a:t>Indirect labour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igure_measure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31919" y="2708920"/>
            <a:ext cx="4012081" cy="414908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Fixed or variable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dirty="0" smtClean="0"/>
              <a:t>	In this case, if the salary is a monthly or annual salary and does not change based on production, it is a </a:t>
            </a:r>
            <a:r>
              <a:rPr lang="en-AU" u="sng" dirty="0" smtClean="0"/>
              <a:t>fixed</a:t>
            </a:r>
            <a:r>
              <a:rPr lang="en-AU" dirty="0" smtClean="0"/>
              <a:t> cost.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otolia_17480594_S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75136" y="3825853"/>
            <a:ext cx="3868864" cy="3032147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Overheads are indirect costs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1520" y="1412776"/>
            <a:ext cx="8229600" cy="4525963"/>
          </a:xfrm>
        </p:spPr>
        <p:txBody>
          <a:bodyPr/>
          <a:lstStyle/>
          <a:p>
            <a:r>
              <a:rPr lang="en-AU" dirty="0" smtClean="0"/>
              <a:t>Data and transmitted data used for carrying routing information and error correcting and operational instructions.</a:t>
            </a:r>
            <a:endParaRPr lang="en-GB" dirty="0" smtClean="0"/>
          </a:p>
          <a:p>
            <a:r>
              <a:rPr lang="en-AU" dirty="0" smtClean="0"/>
              <a:t>Energy or water lost during delivery from the generating or production plant to the end user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Activity 1a</a:t>
            </a:r>
            <a:endParaRPr lang="en-CA" dirty="0" smtClean="0"/>
          </a:p>
        </p:txBody>
      </p:sp>
      <p:pic>
        <p:nvPicPr>
          <p:cNvPr id="12291" name="Picture 6" descr="Fotolia_2204087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785938"/>
            <a:ext cx="5357812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466753"/>
            <a:ext cx="4395839" cy="4391247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 fontScale="90000"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Identify costs, calculate prices and prepare profit statement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27984" y="2492896"/>
            <a:ext cx="43204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/>
            <a:r>
              <a:rPr lang="en-AU" sz="2800" dirty="0" smtClean="0">
                <a:latin typeface="+mj-lt"/>
              </a:rPr>
              <a:t>	1.2. Calculate prices based on costs and profit margin, as an hourly charge-out rate for labour or unit price for products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 fontScale="90000"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Identify costs, calculate prices and prepare profit statement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628800"/>
            <a:ext cx="7342648" cy="4441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The gross profit margin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1988840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Gross profit margin refers to the difference between revenue and gross profit.</a:t>
            </a:r>
            <a:endParaRPr lang="en-GB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429000"/>
            <a:ext cx="6664427" cy="2671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179512" y="2348880"/>
            <a:ext cx="4104456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The gross profit margin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60648"/>
            <a:ext cx="4335933" cy="6238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/>
          </a:bodyPr>
          <a:lstStyle/>
          <a:p>
            <a:r>
              <a:rPr lang="en-AU" dirty="0" smtClean="0"/>
              <a:t>Margin and mark-up: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544" y="1484784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>
                <a:latin typeface="+mj-lt"/>
              </a:rPr>
              <a:t>Two ways of looking at the same thing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132856"/>
            <a:ext cx="4941143" cy="4363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rrow_burst_glass_800_wh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2429918"/>
            <a:ext cx="6683896" cy="4428081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/>
          </a:bodyPr>
          <a:lstStyle/>
          <a:p>
            <a:r>
              <a:rPr lang="en-AU" dirty="0" smtClean="0"/>
              <a:t>Margin and mark-up: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544" y="1484784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How to use margin and mark-up to become more profitable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 fontScale="90000"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Identify costs, calculate prices and prepare profit statement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27984" y="2492896"/>
            <a:ext cx="43204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/>
            <a:r>
              <a:rPr lang="en-AU" sz="2800" dirty="0" smtClean="0">
                <a:latin typeface="+mj-lt"/>
              </a:rPr>
              <a:t>	1.3. Calculate break-even sales point to establish business viability and profit margins</a:t>
            </a:r>
          </a:p>
        </p:txBody>
      </p:sp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466753"/>
            <a:ext cx="4395839" cy="43912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Calculate break-even sales point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484784"/>
            <a:ext cx="7046789" cy="4446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Calculate break-even sales point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628800"/>
            <a:ext cx="7787547" cy="3647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rrow_down_stickman_falling_800_wh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63179" y="3812282"/>
            <a:ext cx="3480821" cy="3045718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Calculate break-even sales point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Expenses will change</a:t>
            </a:r>
            <a:endParaRPr lang="en-GB" dirty="0" smtClean="0"/>
          </a:p>
          <a:p>
            <a:r>
              <a:rPr lang="en-AU" dirty="0" smtClean="0"/>
              <a:t>Sales will increase or decrease</a:t>
            </a:r>
            <a:endParaRPr lang="en-GB" dirty="0" smtClean="0"/>
          </a:p>
          <a:p>
            <a:r>
              <a:rPr lang="en-AU" dirty="0" smtClean="0"/>
              <a:t>Some expenses will increase as sales increase</a:t>
            </a:r>
            <a:endParaRPr lang="en-GB" dirty="0" smtClean="0"/>
          </a:p>
          <a:p>
            <a:r>
              <a:rPr lang="en-AU" dirty="0" smtClean="0"/>
              <a:t>Some expenses will not change as sales increase or decrease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ustralian_money_house_800_wh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6968" y="3140968"/>
            <a:ext cx="3717032" cy="3717032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Fixed Expenses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6131024" cy="4525963"/>
          </a:xfrm>
        </p:spPr>
        <p:txBody>
          <a:bodyPr/>
          <a:lstStyle/>
          <a:p>
            <a:r>
              <a:rPr lang="en-AU" dirty="0" smtClean="0"/>
              <a:t>Fixed expenses do not increase when sales increase. </a:t>
            </a:r>
            <a:endParaRPr lang="en-GB" dirty="0" smtClean="0"/>
          </a:p>
          <a:p>
            <a:r>
              <a:rPr lang="en-AU" dirty="0" smtClean="0"/>
              <a:t>Fixed expenses do not decrease when sales decrease. </a:t>
            </a:r>
            <a:endParaRPr lang="en-GB" dirty="0" smtClean="0"/>
          </a:p>
          <a:p>
            <a:r>
              <a:rPr lang="en-AU" dirty="0" smtClean="0"/>
              <a:t>Fixed expenses such as rent will not change when sales increase or decrease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Revenues (or sales)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pPr>
              <a:buNone/>
            </a:pPr>
            <a:r>
              <a:rPr lang="en-AU" b="1" dirty="0" smtClean="0"/>
              <a:t>	</a:t>
            </a:r>
            <a:r>
              <a:rPr lang="en-AU" dirty="0" smtClean="0"/>
              <a:t>As the result of its pricing, if 10 cars are serviced its revenues (or sales) is $1,650. If it services 100 cars, its revenues will be $16,500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717032"/>
            <a:ext cx="7128132" cy="2197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Activity 1b</a:t>
            </a:r>
            <a:endParaRPr lang="en-CA" dirty="0" smtClean="0"/>
          </a:p>
        </p:txBody>
      </p:sp>
      <p:pic>
        <p:nvPicPr>
          <p:cNvPr id="12291" name="Picture 6" descr="Fotolia_2204087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785938"/>
            <a:ext cx="5357812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466753"/>
            <a:ext cx="4395839" cy="4391247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 fontScale="90000"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Identify costs, calculate prices and prepare profit statement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27984" y="2492896"/>
            <a:ext cx="43204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/>
            <a:r>
              <a:rPr lang="en-AU" sz="2800" dirty="0" smtClean="0">
                <a:latin typeface="+mj-lt"/>
              </a:rPr>
              <a:t>	1.4. Identify appropriate pricing strategies in relation to market conditions to meet business profit targets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72008" y="629816"/>
            <a:ext cx="8964488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Avoid launching products or services that cannot sustain profitable prices in the market</a:t>
            </a:r>
            <a:endParaRPr lang="en-GB" dirty="0"/>
          </a:p>
        </p:txBody>
      </p:sp>
      <p:pic>
        <p:nvPicPr>
          <p:cNvPr id="4" name="Picture 3" descr="multi_level_sign_sale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63688" y="2276872"/>
            <a:ext cx="6024452" cy="37357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otolia_25373554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4067111"/>
            <a:ext cx="3995936" cy="2790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Pricing goals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We wish to increase short-term and long-term profits</a:t>
            </a:r>
            <a:endParaRPr lang="en-GB" dirty="0" smtClean="0"/>
          </a:p>
          <a:p>
            <a:r>
              <a:rPr lang="en-AU" dirty="0" smtClean="0"/>
              <a:t>We wish to stabilise prices</a:t>
            </a:r>
            <a:endParaRPr lang="en-GB" dirty="0" smtClean="0"/>
          </a:p>
          <a:p>
            <a:r>
              <a:rPr lang="en-AU" dirty="0" smtClean="0"/>
              <a:t>We wish to increase the cash flow</a:t>
            </a:r>
            <a:endParaRPr lang="en-GB" dirty="0" smtClean="0"/>
          </a:p>
          <a:p>
            <a:r>
              <a:rPr lang="en-AU" dirty="0" smtClean="0"/>
              <a:t>We wish to better compete with the competition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Pricing strategies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b="1" dirty="0" smtClean="0"/>
              <a:t>	</a:t>
            </a:r>
            <a:r>
              <a:rPr lang="en-AU" dirty="0" smtClean="0"/>
              <a:t>Pricing strategies in relation to market conditions to meet business profit targets encompasses: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6" name="Picture 5" descr="MSurfingCC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67944" y="2996952"/>
            <a:ext cx="3593480" cy="361507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reading_a_book_PA_500_wht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3212976"/>
            <a:ext cx="4762500" cy="31242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Pricing strategies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b="1" dirty="0" smtClean="0"/>
              <a:t>	</a:t>
            </a:r>
            <a:r>
              <a:rPr lang="en-GB" dirty="0" smtClean="0"/>
              <a:t>Pricing strategies may include:</a:t>
            </a:r>
          </a:p>
          <a:p>
            <a:pPr>
              <a:buNone/>
            </a:pPr>
            <a:r>
              <a:rPr lang="en-GB" dirty="0" smtClean="0"/>
              <a:t>	See learner Guide</a:t>
            </a:r>
          </a:p>
          <a:p>
            <a:pPr>
              <a:buNone/>
            </a:pP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Activity 1c</a:t>
            </a:r>
            <a:endParaRPr lang="en-CA" dirty="0" smtClean="0"/>
          </a:p>
        </p:txBody>
      </p:sp>
      <p:pic>
        <p:nvPicPr>
          <p:cNvPr id="12291" name="Picture 6" descr="Fotolia_2204087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785938"/>
            <a:ext cx="5357812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 fontScale="90000"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Identify costs, calculate prices and prepare profit statement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32040" y="2924944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/>
            <a:r>
              <a:rPr lang="en-AU" sz="2800" dirty="0" smtClean="0">
                <a:latin typeface="+mj-lt"/>
              </a:rPr>
              <a:t>	1.5. Prepare projected profit statement to supplement the business plan</a:t>
            </a:r>
          </a:p>
        </p:txBody>
      </p:sp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466753"/>
            <a:ext cx="4395839" cy="43912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tick_figure_binoculars_city_500_wh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0" y="2095500"/>
            <a:ext cx="3714750" cy="4762500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8125" cy="1143000"/>
          </a:xfrm>
        </p:spPr>
        <p:txBody>
          <a:bodyPr>
            <a:normAutofit fontScale="90000"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Identify costs, calculate prices and prepare profit statement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2060848"/>
            <a:ext cx="67687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/>
            <a:r>
              <a:rPr lang="en-AU" sz="2800" dirty="0" smtClean="0">
                <a:latin typeface="+mj-lt"/>
              </a:rPr>
              <a:t>Financial statements </a:t>
            </a:r>
          </a:p>
          <a:p>
            <a:pPr marL="177800" indent="-177800"/>
            <a:r>
              <a:rPr lang="en-AU" sz="2800" dirty="0" smtClean="0">
                <a:latin typeface="+mj-lt"/>
              </a:rPr>
              <a:t>(EXAMPLE TEMPLATES)</a:t>
            </a:r>
          </a:p>
          <a:p>
            <a:pPr marL="177800" indent="-177800"/>
            <a:endParaRPr lang="en-AU" sz="2800" dirty="0" smtClean="0">
              <a:latin typeface="+mj-lt"/>
            </a:endParaRPr>
          </a:p>
          <a:p>
            <a:pPr marL="177800" indent="-177800"/>
            <a:r>
              <a:rPr lang="en-AU" sz="2800" b="1" dirty="0" smtClean="0">
                <a:latin typeface="+mj-lt"/>
              </a:rPr>
              <a:t>Other important statements include:</a:t>
            </a:r>
          </a:p>
          <a:p>
            <a:pPr marL="177800" indent="-177800">
              <a:buFont typeface="Wingdings" pitchFamily="2" charset="2"/>
              <a:buChar char="Ø"/>
            </a:pPr>
            <a:r>
              <a:rPr lang="en-AU" sz="2800" dirty="0" smtClean="0">
                <a:latin typeface="+mj-lt"/>
              </a:rPr>
              <a:t> Balance Sheet</a:t>
            </a:r>
          </a:p>
          <a:p>
            <a:pPr marL="177800" indent="-177800">
              <a:buFont typeface="Wingdings" pitchFamily="2" charset="2"/>
              <a:buChar char="Ø"/>
            </a:pPr>
            <a:r>
              <a:rPr lang="en-AU" sz="2800" dirty="0" smtClean="0">
                <a:latin typeface="+mj-lt"/>
              </a:rPr>
              <a:t> Statement of Cash Flows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Activity 1d</a:t>
            </a:r>
            <a:endParaRPr lang="en-CA" dirty="0" smtClean="0"/>
          </a:p>
        </p:txBody>
      </p:sp>
      <p:pic>
        <p:nvPicPr>
          <p:cNvPr id="12291" name="Picture 6" descr="Fotolia_2204087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785938"/>
            <a:ext cx="5357812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7858125" cy="1143000"/>
          </a:xfrm>
        </p:spPr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Develop a financial plan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39752" y="1412776"/>
            <a:ext cx="662473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/>
            <a:r>
              <a:rPr lang="en-AU" sz="2000" dirty="0" smtClean="0">
                <a:latin typeface="+mj-lt"/>
              </a:rPr>
              <a:t>2.1. Set profit targets/goals to reflect owners desired returns</a:t>
            </a:r>
            <a:br>
              <a:rPr lang="en-AU" sz="2000" dirty="0" smtClean="0">
                <a:latin typeface="+mj-lt"/>
              </a:rPr>
            </a:br>
            <a:endParaRPr lang="en-AU" sz="2000" dirty="0" smtClean="0">
              <a:latin typeface="+mj-lt"/>
            </a:endParaRPr>
          </a:p>
          <a:p>
            <a:pPr marL="177800" indent="-177800"/>
            <a:r>
              <a:rPr lang="en-AU" sz="2000" dirty="0" smtClean="0">
                <a:latin typeface="+mj-lt"/>
              </a:rPr>
              <a:t>2.2. Identify working capital requirements necessary to attain profit projections</a:t>
            </a:r>
            <a:br>
              <a:rPr lang="en-AU" sz="2000" dirty="0" smtClean="0">
                <a:latin typeface="+mj-lt"/>
              </a:rPr>
            </a:br>
            <a:endParaRPr lang="en-AU" sz="2000" dirty="0" smtClean="0">
              <a:latin typeface="+mj-lt"/>
            </a:endParaRPr>
          </a:p>
          <a:p>
            <a:pPr marL="177800" indent="-177800"/>
            <a:r>
              <a:rPr lang="en-AU" sz="2000" dirty="0" smtClean="0">
                <a:latin typeface="+mj-lt"/>
              </a:rPr>
              <a:t>2.3. Identify non-current asset requirements and consider alternative asset management strategies</a:t>
            </a:r>
            <a:br>
              <a:rPr lang="en-AU" sz="2000" dirty="0" smtClean="0">
                <a:latin typeface="+mj-lt"/>
              </a:rPr>
            </a:br>
            <a:endParaRPr lang="en-AU" sz="2000" dirty="0" smtClean="0">
              <a:latin typeface="+mj-lt"/>
            </a:endParaRPr>
          </a:p>
          <a:p>
            <a:pPr marL="177800" indent="-177800"/>
            <a:r>
              <a:rPr lang="en-AU" sz="2000" dirty="0" smtClean="0">
                <a:latin typeface="+mj-lt"/>
              </a:rPr>
              <a:t>2.4. Prepare cash flow projections to enable business operation in accordance with business plan and legal requirements</a:t>
            </a:r>
            <a:br>
              <a:rPr lang="en-AU" sz="2000" dirty="0" smtClean="0">
                <a:latin typeface="+mj-lt"/>
              </a:rPr>
            </a:br>
            <a:endParaRPr lang="en-AU" sz="2000" dirty="0" smtClean="0">
              <a:latin typeface="+mj-lt"/>
            </a:endParaRPr>
          </a:p>
          <a:p>
            <a:pPr marL="177800" indent="-177800"/>
            <a:r>
              <a:rPr lang="en-AU" sz="2000" dirty="0" smtClean="0">
                <a:latin typeface="+mj-lt"/>
              </a:rPr>
              <a:t>2.5. Identify capital investment requirements accurately for each operational period</a:t>
            </a:r>
            <a:br>
              <a:rPr lang="en-AU" sz="2000" dirty="0" smtClean="0">
                <a:latin typeface="+mj-lt"/>
              </a:rPr>
            </a:br>
            <a:endParaRPr lang="en-AU" sz="2000" dirty="0" smtClean="0">
              <a:latin typeface="+mj-lt"/>
            </a:endParaRPr>
          </a:p>
          <a:p>
            <a:pPr marL="177800" indent="-177800"/>
            <a:r>
              <a:rPr lang="en-AU" sz="2000" dirty="0" smtClean="0">
                <a:latin typeface="+mj-lt"/>
              </a:rPr>
              <a:t>2.6. Select budget targets to enable ongoing monitoring of financial performance</a:t>
            </a:r>
          </a:p>
        </p:txBody>
      </p:sp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4653136"/>
            <a:ext cx="2411760" cy="22048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ustralian_bullseye_money_pc_800_wh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728734" y="2060848"/>
            <a:ext cx="3415266" cy="3423684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Profit targets/goals may include: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1520" y="1844824"/>
            <a:ext cx="5904656" cy="4525963"/>
          </a:xfrm>
        </p:spPr>
        <p:txBody>
          <a:bodyPr/>
          <a:lstStyle/>
          <a:p>
            <a:r>
              <a:rPr lang="en-AU" dirty="0" smtClean="0"/>
              <a:t>Break-even point</a:t>
            </a:r>
            <a:endParaRPr lang="en-GB" dirty="0" smtClean="0"/>
          </a:p>
          <a:p>
            <a:r>
              <a:rPr lang="en-AU" dirty="0" smtClean="0"/>
              <a:t>Cost of goods/services sold</a:t>
            </a:r>
            <a:endParaRPr lang="en-GB" dirty="0" smtClean="0"/>
          </a:p>
          <a:p>
            <a:r>
              <a:rPr lang="en-AU" dirty="0" smtClean="0"/>
              <a:t>Gross profit/net profit</a:t>
            </a:r>
            <a:endParaRPr lang="en-GB" dirty="0" smtClean="0"/>
          </a:p>
          <a:p>
            <a:r>
              <a:rPr lang="en-AU" dirty="0" smtClean="0"/>
              <a:t>Desired actual/notional salary for owners/managers</a:t>
            </a:r>
            <a:endParaRPr lang="en-GB" dirty="0" smtClean="0"/>
          </a:p>
          <a:p>
            <a:r>
              <a:rPr lang="en-AU" dirty="0" smtClean="0"/>
              <a:t>Desired return on investment</a:t>
            </a:r>
            <a:endParaRPr lang="en-GB" dirty="0" smtClean="0"/>
          </a:p>
          <a:p>
            <a:r>
              <a:rPr lang="en-AU" dirty="0" smtClean="0"/>
              <a:t>Sales turnover/gross fees or income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The first step in developing a financial plan </a:t>
            </a:r>
            <a:endParaRPr lang="en-AU" b="0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525963"/>
          </a:xfrm>
        </p:spPr>
        <p:txBody>
          <a:bodyPr>
            <a:normAutofit lnSpcReduction="10000"/>
          </a:bodyPr>
          <a:lstStyle/>
          <a:p>
            <a:pPr marL="177800" indent="-177800">
              <a:buNone/>
            </a:pPr>
            <a:r>
              <a:rPr lang="en-AU" b="1" dirty="0" smtClean="0"/>
              <a:t>Definitions/Examples</a:t>
            </a:r>
            <a:r>
              <a:rPr lang="en-AU" dirty="0" smtClean="0"/>
              <a:t/>
            </a:r>
            <a:br>
              <a:rPr lang="en-AU" dirty="0" smtClean="0"/>
            </a:br>
            <a:endParaRPr lang="en-AU" dirty="0" smtClean="0"/>
          </a:p>
          <a:p>
            <a:pPr marL="355600" indent="-355600"/>
            <a:r>
              <a:rPr lang="en-AU" dirty="0" smtClean="0"/>
              <a:t> Set profit targets/goals</a:t>
            </a:r>
          </a:p>
          <a:p>
            <a:pPr marL="355600" indent="-355600"/>
            <a:r>
              <a:rPr lang="en-AU" dirty="0" smtClean="0"/>
              <a:t> Identify working capital</a:t>
            </a:r>
          </a:p>
          <a:p>
            <a:pPr marL="355600" indent="-355600"/>
            <a:r>
              <a:rPr lang="en-AU" dirty="0" smtClean="0"/>
              <a:t> Identify non-current asset requirements</a:t>
            </a:r>
          </a:p>
          <a:p>
            <a:pPr marL="355600" indent="-355600"/>
            <a:r>
              <a:rPr lang="en-AU" dirty="0" smtClean="0"/>
              <a:t> Prepare cash flow projections</a:t>
            </a:r>
          </a:p>
          <a:p>
            <a:pPr marL="355600" indent="-355600"/>
            <a:r>
              <a:rPr lang="en-AU" dirty="0" smtClean="0"/>
              <a:t> Identify capital investment requirements</a:t>
            </a:r>
          </a:p>
          <a:p>
            <a:pPr marL="355600" indent="-355600"/>
            <a:r>
              <a:rPr lang="en-AU" dirty="0" smtClean="0"/>
              <a:t> Select budget targets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usiness_meeting_shaking_hands_500_wh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060848"/>
            <a:ext cx="3970412" cy="3970412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Executing the financial plan model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23528" y="2204864"/>
            <a:ext cx="4546848" cy="4525963"/>
          </a:xfrm>
        </p:spPr>
        <p:txBody>
          <a:bodyPr/>
          <a:lstStyle/>
          <a:p>
            <a:pPr>
              <a:buNone/>
            </a:pPr>
            <a:r>
              <a:rPr lang="en-AU" dirty="0" smtClean="0"/>
              <a:t>	Always consult your Accountant and business adviser to get an independent review of your Financial Plan.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Activity 2a</a:t>
            </a:r>
            <a:endParaRPr lang="en-CA" dirty="0" smtClean="0"/>
          </a:p>
        </p:txBody>
      </p:sp>
      <p:pic>
        <p:nvPicPr>
          <p:cNvPr id="12291" name="Picture 6" descr="Fotolia_2204087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785938"/>
            <a:ext cx="5357812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7858125" cy="1143000"/>
          </a:xfrm>
        </p:spPr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Acquire finance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11760" y="1484784"/>
            <a:ext cx="67322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/>
            <a:r>
              <a:rPr lang="en-AU" sz="2400" dirty="0" smtClean="0">
                <a:latin typeface="+mj-lt"/>
              </a:rPr>
              <a:t>3.1. Identify start-up and ongoing financial requirements according to financial plan/budget</a:t>
            </a:r>
            <a:br>
              <a:rPr lang="en-AU" sz="2400" dirty="0" smtClean="0">
                <a:latin typeface="+mj-lt"/>
              </a:rPr>
            </a:br>
            <a:endParaRPr lang="en-AU" sz="2400" dirty="0" smtClean="0">
              <a:latin typeface="+mj-lt"/>
            </a:endParaRPr>
          </a:p>
          <a:p>
            <a:pPr marL="177800" indent="-177800"/>
            <a:r>
              <a:rPr lang="en-AU" sz="2400" dirty="0" smtClean="0">
                <a:latin typeface="+mj-lt"/>
              </a:rPr>
              <a:t>3.2. Identify sources of finance, including potential financial backers, to provide required liquidity for the business to complement business goals and objectives</a:t>
            </a:r>
            <a:br>
              <a:rPr lang="en-AU" sz="2400" dirty="0" smtClean="0">
                <a:latin typeface="+mj-lt"/>
              </a:rPr>
            </a:br>
            <a:endParaRPr lang="en-AU" sz="2400" dirty="0" smtClean="0">
              <a:latin typeface="+mj-lt"/>
            </a:endParaRPr>
          </a:p>
          <a:p>
            <a:pPr marL="177800" indent="-177800"/>
            <a:r>
              <a:rPr lang="en-AU" sz="2400" dirty="0" smtClean="0">
                <a:latin typeface="+mj-lt"/>
              </a:rPr>
              <a:t>3.3. Investigate cost of securing finance on optimal terms</a:t>
            </a:r>
            <a:br>
              <a:rPr lang="en-AU" sz="2400" dirty="0" smtClean="0">
                <a:latin typeface="+mj-lt"/>
              </a:rPr>
            </a:br>
            <a:endParaRPr lang="en-AU" sz="2400" dirty="0" smtClean="0">
              <a:latin typeface="+mj-lt"/>
            </a:endParaRPr>
          </a:p>
          <a:p>
            <a:pPr marL="177800" indent="-177800"/>
            <a:r>
              <a:rPr lang="en-AU" sz="2400" dirty="0" smtClean="0">
                <a:latin typeface="+mj-lt"/>
              </a:rPr>
              <a:t>3.4. Identify strategies to obtain finance as required to ensure financial viability of the business</a:t>
            </a:r>
          </a:p>
          <a:p>
            <a:pPr marL="355600" indent="-355600">
              <a:buFont typeface="Arial" pitchFamily="34" charset="0"/>
              <a:buChar char="•"/>
            </a:pPr>
            <a:endParaRPr lang="en-AU" sz="2400" dirty="0" smtClean="0">
              <a:latin typeface="+mj-lt"/>
            </a:endParaRPr>
          </a:p>
        </p:txBody>
      </p:sp>
      <p:pic>
        <p:nvPicPr>
          <p:cNvPr id="4" name="Picture 3" descr="Fotolia_5090081_XS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" y="4653136"/>
            <a:ext cx="2411760" cy="22048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These questions should be already covered in Activity 2A: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4525963"/>
          </a:xfrm>
        </p:spPr>
        <p:txBody>
          <a:bodyPr/>
          <a:lstStyle/>
          <a:p>
            <a:r>
              <a:rPr lang="en-AU" dirty="0" smtClean="0"/>
              <a:t>Calculate your business establishment (start-up) </a:t>
            </a:r>
            <a:r>
              <a:rPr lang="en-AU" u="sng" dirty="0" smtClean="0"/>
              <a:t>costs and working capital</a:t>
            </a:r>
            <a:r>
              <a:rPr lang="en-AU" dirty="0" smtClean="0"/>
              <a:t> required to operate your business.</a:t>
            </a:r>
            <a:endParaRPr lang="en-GB" dirty="0" smtClean="0"/>
          </a:p>
          <a:p>
            <a:r>
              <a:rPr lang="en-AU" dirty="0" smtClean="0"/>
              <a:t>Outline your plan for finance </a:t>
            </a:r>
            <a:r>
              <a:rPr lang="en-AU" u="sng" dirty="0" smtClean="0"/>
              <a:t>sourcing</a:t>
            </a:r>
            <a:r>
              <a:rPr lang="en-AU" dirty="0" smtClean="0"/>
              <a:t>. What credit products will you use, if any? What documents will you need to support your application for finance? Prepare the documents you require to apply for finance.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ig_shoes_to_fill_anim_500_wh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2600" y="2095500"/>
            <a:ext cx="3581400" cy="4762500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7858125" cy="1143000"/>
          </a:xfrm>
        </p:spPr>
        <p:txBody>
          <a:bodyPr>
            <a:normAutofit/>
          </a:bodyPr>
          <a:lstStyle/>
          <a:p>
            <a:r>
              <a:rPr lang="en-AU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Acquire finance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1484784"/>
            <a:ext cx="79928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indent="-355600"/>
            <a:r>
              <a:rPr lang="en-AU" sz="2800" b="1" dirty="0" smtClean="0">
                <a:latin typeface="+mj-lt"/>
              </a:rPr>
              <a:t>Definitions/Examples</a:t>
            </a:r>
            <a:br>
              <a:rPr lang="en-AU" sz="2800" b="1" dirty="0" smtClean="0">
                <a:latin typeface="+mj-lt"/>
              </a:rPr>
            </a:br>
            <a:endParaRPr lang="en-AU" sz="2800" b="1" dirty="0" smtClean="0">
              <a:latin typeface="+mj-lt"/>
            </a:endParaRPr>
          </a:p>
          <a:p>
            <a:pPr marL="355600" indent="-355600">
              <a:buFont typeface="Wingdings" pitchFamily="2" charset="2"/>
              <a:buChar char="Ø"/>
            </a:pPr>
            <a:r>
              <a:rPr lang="en-AU" sz="2800" dirty="0" smtClean="0">
                <a:latin typeface="+mj-lt"/>
              </a:rPr>
              <a:t>Start-up and ongoing financial requirements</a:t>
            </a:r>
          </a:p>
          <a:p>
            <a:pPr marL="355600" indent="-355600">
              <a:buFont typeface="Wingdings" pitchFamily="2" charset="2"/>
              <a:buChar char="Ø"/>
            </a:pPr>
            <a:r>
              <a:rPr lang="en-AU" sz="2800" dirty="0" smtClean="0">
                <a:latin typeface="+mj-lt"/>
              </a:rPr>
              <a:t>Sources of finance, e.g., Backers</a:t>
            </a:r>
          </a:p>
          <a:p>
            <a:pPr marL="355600" indent="-355600">
              <a:buFont typeface="Wingdings" pitchFamily="2" charset="2"/>
              <a:buChar char="Ø"/>
            </a:pPr>
            <a:r>
              <a:rPr lang="en-AU" sz="2800" dirty="0" smtClean="0">
                <a:latin typeface="+mj-lt"/>
              </a:rPr>
              <a:t>Cost of securing finance</a:t>
            </a:r>
          </a:p>
          <a:p>
            <a:pPr marL="355600" indent="-355600">
              <a:buFont typeface="Wingdings" pitchFamily="2" charset="2"/>
              <a:buChar char="Ø"/>
            </a:pPr>
            <a:r>
              <a:rPr lang="en-AU" sz="2800" dirty="0" smtClean="0">
                <a:latin typeface="+mj-lt"/>
              </a:rPr>
              <a:t>Strategies to obtain finance as required</a:t>
            </a:r>
          </a:p>
          <a:p>
            <a:pPr marL="355600" indent="-355600">
              <a:buFont typeface="Arial" pitchFamily="34" charset="0"/>
              <a:buChar char="•"/>
            </a:pP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Activity 3a</a:t>
            </a:r>
            <a:endParaRPr lang="en-CA" dirty="0" smtClean="0"/>
          </a:p>
        </p:txBody>
      </p:sp>
      <p:pic>
        <p:nvPicPr>
          <p:cNvPr id="12291" name="Picture 6" descr="Fotolia_2204087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785938"/>
            <a:ext cx="5357812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483237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sz="2800" dirty="0" smtClean="0"/>
          </a:p>
          <a:p>
            <a:r>
              <a:rPr lang="en-US" sz="2800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81514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 smtClean="0"/>
              <a:t>Feedback</a:t>
            </a:r>
            <a:endParaRPr lang="en-CA" dirty="0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r>
              <a:rPr lang="en-US" dirty="0" smtClean="0"/>
              <a:t>‘Plan small business finances’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730</TotalTime>
  <Words>650</Words>
  <Application>Microsoft Office PowerPoint</Application>
  <PresentationFormat>On-screen Show (4:3)</PresentationFormat>
  <Paragraphs>172</Paragraphs>
  <Slides>44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Slide 1</vt:lpstr>
      <vt:lpstr>Housekeeping</vt:lpstr>
      <vt:lpstr>Objectives</vt:lpstr>
      <vt:lpstr>Identify costs, calculate prices and prepare profit statement</vt:lpstr>
      <vt:lpstr>Costs may include:</vt:lpstr>
      <vt:lpstr>Identify and document costs</vt:lpstr>
      <vt:lpstr>Fixed or variable</vt:lpstr>
      <vt:lpstr>Overheads are indirect costs</vt:lpstr>
      <vt:lpstr>Activity 1a</vt:lpstr>
      <vt:lpstr>Identify costs, calculate prices and prepare profit statement</vt:lpstr>
      <vt:lpstr>Identify costs, calculate prices and prepare profit statement</vt:lpstr>
      <vt:lpstr>The gross profit margin</vt:lpstr>
      <vt:lpstr>The gross profit margin</vt:lpstr>
      <vt:lpstr>Margin and mark-up: </vt:lpstr>
      <vt:lpstr>Margin and mark-up: </vt:lpstr>
      <vt:lpstr>Identify costs, calculate prices and prepare profit statement</vt:lpstr>
      <vt:lpstr>Calculate break-even sales point</vt:lpstr>
      <vt:lpstr>Calculate break-even sales point</vt:lpstr>
      <vt:lpstr>Calculate break-even sales point</vt:lpstr>
      <vt:lpstr>Fixed Expenses</vt:lpstr>
      <vt:lpstr>Revenues (or sales) </vt:lpstr>
      <vt:lpstr>Activity 1b</vt:lpstr>
      <vt:lpstr>Identify costs, calculate prices and prepare profit statement</vt:lpstr>
      <vt:lpstr>Avoid launching products or services that cannot sustain profitable prices in the market</vt:lpstr>
      <vt:lpstr>Pricing goals</vt:lpstr>
      <vt:lpstr>Pricing strategies </vt:lpstr>
      <vt:lpstr>Pricing strategies </vt:lpstr>
      <vt:lpstr>Activity 1c</vt:lpstr>
      <vt:lpstr>Identify costs, calculate prices and prepare profit statement</vt:lpstr>
      <vt:lpstr>Identify costs, calculate prices and prepare profit statement</vt:lpstr>
      <vt:lpstr>Activity 1d</vt:lpstr>
      <vt:lpstr>Develop a financial plan</vt:lpstr>
      <vt:lpstr>Profit targets/goals may include:</vt:lpstr>
      <vt:lpstr>The first step in developing a financial plan </vt:lpstr>
      <vt:lpstr>Executing the financial plan model</vt:lpstr>
      <vt:lpstr>Activity 2a</vt:lpstr>
      <vt:lpstr>Acquire finance</vt:lpstr>
      <vt:lpstr>These questions should be already covered in Activity 2A:</vt:lpstr>
      <vt:lpstr>Acquire finance</vt:lpstr>
      <vt:lpstr>Activity 3a</vt:lpstr>
      <vt:lpstr> Skills and Knowledge Activity </vt:lpstr>
      <vt:lpstr>Major Activity</vt:lpstr>
      <vt:lpstr>Feedback</vt:lpstr>
      <vt:lpstr>Congratulations!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Tom</cp:lastModifiedBy>
  <cp:revision>143</cp:revision>
  <dcterms:created xsi:type="dcterms:W3CDTF">2011-08-26T06:48:04Z</dcterms:created>
  <dcterms:modified xsi:type="dcterms:W3CDTF">2015-05-06T12:01:21Z</dcterms:modified>
</cp:coreProperties>
</file>