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3"/>
  </p:notesMasterIdLst>
  <p:sldIdLst>
    <p:sldId id="257" r:id="rId2"/>
    <p:sldId id="610" r:id="rId3"/>
    <p:sldId id="417" r:id="rId4"/>
    <p:sldId id="309" r:id="rId5"/>
    <p:sldId id="437" r:id="rId6"/>
    <p:sldId id="611" r:id="rId7"/>
    <p:sldId id="392" r:id="rId8"/>
    <p:sldId id="504" r:id="rId9"/>
    <p:sldId id="503" r:id="rId10"/>
    <p:sldId id="612" r:id="rId11"/>
    <p:sldId id="613" r:id="rId12"/>
    <p:sldId id="614" r:id="rId13"/>
    <p:sldId id="615" r:id="rId14"/>
    <p:sldId id="439" r:id="rId15"/>
    <p:sldId id="396" r:id="rId16"/>
    <p:sldId id="440" r:id="rId17"/>
    <p:sldId id="399" r:id="rId18"/>
    <p:sldId id="401" r:id="rId19"/>
    <p:sldId id="441" r:id="rId20"/>
    <p:sldId id="616" r:id="rId21"/>
    <p:sldId id="617" r:id="rId22"/>
    <p:sldId id="387" r:id="rId23"/>
    <p:sldId id="586" r:id="rId24"/>
    <p:sldId id="587" r:id="rId25"/>
    <p:sldId id="618" r:id="rId26"/>
    <p:sldId id="588" r:id="rId27"/>
    <p:sldId id="589" r:id="rId28"/>
    <p:sldId id="590" r:id="rId29"/>
    <p:sldId id="619" r:id="rId30"/>
    <p:sldId id="591" r:id="rId31"/>
    <p:sldId id="592" r:id="rId32"/>
    <p:sldId id="593" r:id="rId33"/>
    <p:sldId id="620" r:id="rId34"/>
    <p:sldId id="621" r:id="rId35"/>
    <p:sldId id="594" r:id="rId36"/>
    <p:sldId id="562" r:id="rId37"/>
    <p:sldId id="563" r:id="rId38"/>
    <p:sldId id="622" r:id="rId39"/>
    <p:sldId id="564" r:id="rId40"/>
    <p:sldId id="565" r:id="rId41"/>
    <p:sldId id="566" r:id="rId42"/>
    <p:sldId id="567" r:id="rId43"/>
    <p:sldId id="568" r:id="rId44"/>
    <p:sldId id="569" r:id="rId45"/>
    <p:sldId id="623" r:id="rId46"/>
    <p:sldId id="570" r:id="rId47"/>
    <p:sldId id="571" r:id="rId48"/>
    <p:sldId id="572" r:id="rId49"/>
    <p:sldId id="624" r:id="rId50"/>
    <p:sldId id="625" r:id="rId51"/>
    <p:sldId id="573" r:id="rId52"/>
    <p:sldId id="574" r:id="rId53"/>
    <p:sldId id="575" r:id="rId54"/>
    <p:sldId id="626" r:id="rId55"/>
    <p:sldId id="576" r:id="rId56"/>
    <p:sldId id="538" r:id="rId57"/>
    <p:sldId id="539" r:id="rId58"/>
    <p:sldId id="540" r:id="rId59"/>
    <p:sldId id="541" r:id="rId60"/>
    <p:sldId id="542" r:id="rId61"/>
    <p:sldId id="627" r:id="rId62"/>
    <p:sldId id="628" r:id="rId63"/>
    <p:sldId id="543" r:id="rId64"/>
    <p:sldId id="544" r:id="rId65"/>
    <p:sldId id="545" r:id="rId66"/>
    <p:sldId id="629" r:id="rId67"/>
    <p:sldId id="630" r:id="rId68"/>
    <p:sldId id="546" r:id="rId69"/>
    <p:sldId id="514" r:id="rId70"/>
    <p:sldId id="515" r:id="rId71"/>
    <p:sldId id="631" r:id="rId72"/>
    <p:sldId id="632" r:id="rId73"/>
    <p:sldId id="633" r:id="rId74"/>
    <p:sldId id="516" r:id="rId75"/>
    <p:sldId id="517" r:id="rId76"/>
    <p:sldId id="518" r:id="rId77"/>
    <p:sldId id="634" r:id="rId78"/>
    <p:sldId id="635" r:id="rId79"/>
    <p:sldId id="519" r:id="rId80"/>
    <p:sldId id="535" r:id="rId81"/>
    <p:sldId id="640" r:id="rId82"/>
    <p:sldId id="641" r:id="rId83"/>
    <p:sldId id="537" r:id="rId84"/>
    <p:sldId id="636" r:id="rId85"/>
    <p:sldId id="536" r:id="rId86"/>
    <p:sldId id="639" r:id="rId87"/>
    <p:sldId id="638" r:id="rId88"/>
    <p:sldId id="436" r:id="rId89"/>
    <p:sldId id="435" r:id="rId90"/>
    <p:sldId id="418" r:id="rId91"/>
    <p:sldId id="419" r:id="rId9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29/09/2015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92756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26</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27</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74</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75</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79</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80</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84</a:t>
            </a:fld>
            <a:endParaRPr lang="en-AU"/>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87</a:t>
            </a:fld>
            <a:endParaRPr lang="en-CA"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88</a:t>
            </a:fld>
            <a:endParaRPr lang="en-CA"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90</a:t>
            </a:fld>
            <a:endParaRPr lang="en-CA"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91</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29/09/2015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29/09/2015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CHCAGE005 </a:t>
            </a:r>
            <a:endParaRPr lang="en-GB" sz="4400" dirty="0" smtClean="0">
              <a:solidFill>
                <a:srgbClr val="FF0000"/>
              </a:solidFill>
            </a:endParaRPr>
          </a:p>
          <a:p>
            <a:pPr algn="r"/>
            <a:r>
              <a:rPr lang="en-AU" sz="4400" b="1" dirty="0" smtClean="0">
                <a:solidFill>
                  <a:srgbClr val="FF0000"/>
                </a:solidFill>
              </a:rPr>
              <a:t>Provide support to people living with dementia</a:t>
            </a:r>
            <a:endParaRPr lang="en-GB" sz="4400" dirty="0">
              <a:solidFill>
                <a:srgbClr val="FF0000"/>
              </a:solidFill>
            </a:endParaRPr>
          </a:p>
        </p:txBody>
      </p:sp>
      <p:pic>
        <p:nvPicPr>
          <p:cNvPr id="3" name="Picture 2" descr="C:\Users\Tom\Desktop\ArtWork\old_figure.png"/>
          <p:cNvPicPr/>
          <p:nvPr/>
        </p:nvPicPr>
        <p:blipFill>
          <a:blip r:embed="rId3" cstate="print"/>
          <a:srcRect/>
          <a:stretch>
            <a:fillRect/>
          </a:stretch>
        </p:blipFill>
        <p:spPr bwMode="auto">
          <a:xfrm>
            <a:off x="1193631" y="3319462"/>
            <a:ext cx="2524125" cy="3362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lnSpcReduction="10000"/>
          </a:bodyPr>
          <a:lstStyle/>
          <a:p>
            <a:pPr lvl="0"/>
            <a:r>
              <a:rPr lang="en-AU" b="1" i="1" dirty="0"/>
              <a:t>Discover</a:t>
            </a:r>
            <a:r>
              <a:rPr lang="en-AU" b="1" dirty="0"/>
              <a:t> </a:t>
            </a:r>
            <a:r>
              <a:rPr lang="en-AU" dirty="0"/>
              <a:t>how to prepare to provide support to those affected by dementia</a:t>
            </a:r>
            <a:endParaRPr lang="en-GB" dirty="0"/>
          </a:p>
          <a:p>
            <a:pPr lvl="0"/>
            <a:r>
              <a:rPr lang="en-US" b="1" i="1" dirty="0"/>
              <a:t>Know</a:t>
            </a:r>
            <a:r>
              <a:rPr lang="en-US" dirty="0"/>
              <a:t> how to </a:t>
            </a:r>
            <a:r>
              <a:rPr lang="en-AU" dirty="0"/>
              <a:t>use appropriate communication strategies</a:t>
            </a:r>
            <a:endParaRPr lang="en-GB" dirty="0"/>
          </a:p>
          <a:p>
            <a:pPr lvl="0"/>
            <a:r>
              <a:rPr lang="en-US" b="1" i="1" dirty="0"/>
              <a:t>Learn</a:t>
            </a:r>
            <a:r>
              <a:rPr lang="en-US" b="1" dirty="0"/>
              <a:t> </a:t>
            </a:r>
            <a:r>
              <a:rPr lang="en-US" dirty="0"/>
              <a:t>how to </a:t>
            </a:r>
            <a:r>
              <a:rPr lang="en-AU" dirty="0"/>
              <a:t>provide activities for maintenance of dignity, skills and health</a:t>
            </a:r>
            <a:endParaRPr lang="en-GB" dirty="0"/>
          </a:p>
          <a:p>
            <a:pPr lvl="0"/>
            <a:r>
              <a:rPr lang="en-AU" b="1" i="1" dirty="0"/>
              <a:t>Understand </a:t>
            </a:r>
            <a:r>
              <a:rPr lang="en-AU" dirty="0"/>
              <a:t>how to identify behaviours of concern and potential triggers</a:t>
            </a:r>
            <a:endParaRPr lang="en-GB" dirty="0"/>
          </a:p>
          <a:p>
            <a:pPr lvl="0"/>
            <a:r>
              <a:rPr lang="en-AU" b="1" i="1" dirty="0"/>
              <a:t>Recognise </a:t>
            </a:r>
            <a:r>
              <a:rPr lang="en-AU" dirty="0"/>
              <a:t>how to complete documentation</a:t>
            </a:r>
            <a:endParaRPr lang="en-GB" dirty="0"/>
          </a:p>
          <a:p>
            <a:pPr lvl="0"/>
            <a:r>
              <a:rPr lang="en-AU" b="1" i="1" dirty="0"/>
              <a:t>Develop </a:t>
            </a:r>
            <a:r>
              <a:rPr lang="en-AU" dirty="0"/>
              <a:t>the skills to implement self care strategies</a:t>
            </a:r>
            <a:endParaRPr lang="en-GB" dirty="0"/>
          </a:p>
          <a:p>
            <a:r>
              <a:rPr lang="en-US" b="1" i="1" dirty="0"/>
              <a:t>Gain</a:t>
            </a:r>
            <a:r>
              <a:rPr lang="en-US" dirty="0"/>
              <a:t> the skills and knowledge required for this unit</a:t>
            </a:r>
            <a:endParaRPr lang="en-US" b="1" i="1" dirty="0" smtClean="0"/>
          </a:p>
          <a:p>
            <a:pPr marL="0" indent="0">
              <a:buNone/>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Prepare to provide support to those affected by dementia</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1.1 </a:t>
            </a:r>
            <a:r>
              <a:rPr lang="en-AU" sz="2800" dirty="0"/>
              <a:t>Apply person-centred care approaches to all interactions with the person living with dementia</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Person-centred </a:t>
            </a:r>
            <a:r>
              <a:rPr lang="en-GB" dirty="0"/>
              <a:t>approach</a:t>
            </a:r>
            <a:br>
              <a:rPr lang="en-GB" dirty="0"/>
            </a:br>
            <a:endParaRPr lang="en-GB" dirty="0"/>
          </a:p>
        </p:txBody>
      </p:sp>
      <p:sp>
        <p:nvSpPr>
          <p:cNvPr id="3" name="Content Placeholder 2"/>
          <p:cNvSpPr>
            <a:spLocks noGrp="1"/>
          </p:cNvSpPr>
          <p:nvPr>
            <p:ph idx="1"/>
          </p:nvPr>
        </p:nvSpPr>
        <p:spPr/>
        <p:txBody>
          <a:bodyPr/>
          <a:lstStyle/>
          <a:p>
            <a:r>
              <a:rPr lang="en-GB" dirty="0" smtClean="0"/>
              <a:t>If </a:t>
            </a:r>
            <a:r>
              <a:rPr lang="en-GB" dirty="0"/>
              <a:t>you can hone in on </a:t>
            </a:r>
            <a:r>
              <a:rPr lang="en-GB" dirty="0" smtClean="0"/>
              <a:t>a client’s </a:t>
            </a:r>
            <a:r>
              <a:rPr lang="en-GB" dirty="0"/>
              <a:t>individual interests, needs, preferences, qualities and abilities, you can </a:t>
            </a:r>
            <a:r>
              <a:rPr lang="en-GB" dirty="0" smtClean="0"/>
              <a:t>deliver </a:t>
            </a:r>
            <a:r>
              <a:rPr lang="en-GB" dirty="0"/>
              <a:t>a much more personal and tailored service. </a:t>
            </a:r>
            <a:endParaRPr lang="en-GB" dirty="0" smtClean="0"/>
          </a:p>
          <a:p>
            <a:r>
              <a:rPr lang="en-AU" dirty="0"/>
              <a:t>Care homes that practise person-centred care are aiming to make the experience of each person with dementia who lives there.</a:t>
            </a:r>
            <a:endParaRPr lang="en-GB" dirty="0"/>
          </a:p>
        </p:txBody>
      </p:sp>
      <p:pic>
        <p:nvPicPr>
          <p:cNvPr id="4" name="Picture 3" descr="talk_show_intervie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4005064"/>
            <a:ext cx="3168352" cy="263688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Brooker (2007)</a:t>
            </a:r>
            <a:endParaRPr lang="en-GB" dirty="0"/>
          </a:p>
        </p:txBody>
      </p:sp>
      <p:sp>
        <p:nvSpPr>
          <p:cNvPr id="3" name="Content Placeholder 2"/>
          <p:cNvSpPr>
            <a:spLocks noGrp="1"/>
          </p:cNvSpPr>
          <p:nvPr>
            <p:ph idx="1"/>
          </p:nvPr>
        </p:nvSpPr>
        <p:spPr/>
        <p:txBody>
          <a:bodyPr/>
          <a:lstStyle/>
          <a:p>
            <a:pPr lvl="0"/>
            <a:r>
              <a:rPr lang="en-AU" b="1" dirty="0"/>
              <a:t>Valued</a:t>
            </a:r>
            <a:r>
              <a:rPr lang="en-AU" dirty="0"/>
              <a:t> – the person with dementia and their carers must feel valued.</a:t>
            </a:r>
            <a:endParaRPr lang="en-GB" dirty="0"/>
          </a:p>
          <a:p>
            <a:pPr lvl="0"/>
            <a:r>
              <a:rPr lang="en-AU" b="1" dirty="0"/>
              <a:t>Individuals</a:t>
            </a:r>
            <a:r>
              <a:rPr lang="en-AU" dirty="0"/>
              <a:t> – they must be treated as individuals.</a:t>
            </a:r>
            <a:endParaRPr lang="en-GB" dirty="0"/>
          </a:p>
          <a:p>
            <a:pPr lvl="0"/>
            <a:r>
              <a:rPr lang="en-AU" b="1" dirty="0"/>
              <a:t>Perspective</a:t>
            </a:r>
            <a:r>
              <a:rPr lang="en-AU" dirty="0"/>
              <a:t> – use the perspective of the person with dementia to understand their needs.</a:t>
            </a:r>
            <a:endParaRPr lang="en-GB" dirty="0"/>
          </a:p>
          <a:p>
            <a:pPr lvl="0"/>
            <a:r>
              <a:rPr lang="en-AU" b="1" dirty="0"/>
              <a:t>Social </a:t>
            </a:r>
            <a:r>
              <a:rPr lang="en-AU" dirty="0"/>
              <a:t>– the person's social environment must be positive and relationships maintained.</a:t>
            </a:r>
            <a:endParaRPr lang="en-GB" dirty="0"/>
          </a:p>
          <a:p>
            <a:endParaRPr lang="en-GB" dirty="0"/>
          </a:p>
        </p:txBody>
      </p:sp>
    </p:spTree>
    <p:extLst>
      <p:ext uri="{BB962C8B-B14F-4D97-AF65-F5344CB8AC3E}">
        <p14:creationId xmlns:p14="http://schemas.microsoft.com/office/powerpoint/2010/main" val="2524028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Prepare to provide support to those affected by dementia</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1.2 </a:t>
            </a:r>
            <a:r>
              <a:rPr lang="en-AU" sz="2800" dirty="0"/>
              <a:t>Interpret individualised plan and familiarise self with the specific needs and wants of the person living with dementia</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Care plans</a:t>
            </a:r>
            <a:endParaRPr lang="en-GB" dirty="0"/>
          </a:p>
        </p:txBody>
      </p:sp>
      <p:sp>
        <p:nvSpPr>
          <p:cNvPr id="3" name="Content Placeholder 2"/>
          <p:cNvSpPr>
            <a:spLocks noGrp="1"/>
          </p:cNvSpPr>
          <p:nvPr>
            <p:ph idx="1"/>
          </p:nvPr>
        </p:nvSpPr>
        <p:spPr>
          <a:xfrm>
            <a:off x="457200" y="1600200"/>
            <a:ext cx="5698976" cy="4525963"/>
          </a:xfrm>
        </p:spPr>
        <p:txBody>
          <a:bodyPr/>
          <a:lstStyle/>
          <a:p>
            <a:r>
              <a:rPr lang="en-GB" dirty="0"/>
              <a:t>Individual care plans for people with dementia living in care homes are essential. </a:t>
            </a:r>
            <a:endParaRPr lang="en-GB" dirty="0" smtClean="0"/>
          </a:p>
          <a:p>
            <a:r>
              <a:rPr lang="en-GB" dirty="0" smtClean="0"/>
              <a:t>They </a:t>
            </a:r>
            <a:r>
              <a:rPr lang="en-GB" dirty="0"/>
              <a:t>should contain information about the individual care needs of the person and how staff can meet these</a:t>
            </a:r>
          </a:p>
        </p:txBody>
      </p:sp>
      <p:pic>
        <p:nvPicPr>
          <p:cNvPr id="1026" name="Picture 2" descr="C:\Users\Victoria\Desktop\My Work\ArtWork\climbing_up_folders_97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9939" y="2276872"/>
            <a:ext cx="2624061" cy="2981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Choice </a:t>
            </a:r>
            <a:r>
              <a:rPr lang="en-GB" dirty="0"/>
              <a:t>of care</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Dementia patients should be included in decisions about their care, with support provided to help them </a:t>
            </a:r>
            <a:r>
              <a:rPr lang="en-GB" b="1" dirty="0" smtClean="0"/>
              <a:t>make choices such as:</a:t>
            </a:r>
          </a:p>
          <a:p>
            <a:r>
              <a:rPr lang="en-GB" b="1" dirty="0" smtClean="0"/>
              <a:t> </a:t>
            </a:r>
            <a:r>
              <a:rPr lang="en-GB" dirty="0" smtClean="0"/>
              <a:t>Food</a:t>
            </a:r>
            <a:endParaRPr lang="en-GB" dirty="0"/>
          </a:p>
          <a:p>
            <a:pPr lvl="0"/>
            <a:r>
              <a:rPr lang="en-GB" dirty="0"/>
              <a:t>Clothes</a:t>
            </a:r>
          </a:p>
          <a:p>
            <a:pPr lvl="0"/>
            <a:r>
              <a:rPr lang="en-GB" dirty="0"/>
              <a:t>Activities</a:t>
            </a:r>
          </a:p>
          <a:p>
            <a:pPr lvl="0"/>
            <a:r>
              <a:rPr lang="en-GB" dirty="0"/>
              <a:t>Likes/dislikes.</a:t>
            </a:r>
          </a:p>
          <a:p>
            <a:endParaRPr lang="en-GB" dirty="0"/>
          </a:p>
        </p:txBody>
      </p:sp>
      <p:pic>
        <p:nvPicPr>
          <p:cNvPr id="4" name="Picture 3" descr="Fotolia_22226979_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2924944"/>
            <a:ext cx="3733403" cy="2880320"/>
          </a:xfrm>
          <a:prstGeom prst="rect">
            <a:avLst/>
          </a:prstGeom>
          <a:noFill/>
        </p:spPr>
      </p:pic>
    </p:spTree>
    <p:extLst>
      <p:ext uri="{BB962C8B-B14F-4D97-AF65-F5344CB8AC3E}">
        <p14:creationId xmlns:p14="http://schemas.microsoft.com/office/powerpoint/2010/main" val="696641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Quality of life</a:t>
            </a:r>
            <a:endParaRPr lang="en-GB" dirty="0"/>
          </a:p>
        </p:txBody>
      </p:sp>
      <p:sp>
        <p:nvSpPr>
          <p:cNvPr id="3" name="Content Placeholder 2"/>
          <p:cNvSpPr>
            <a:spLocks noGrp="1"/>
          </p:cNvSpPr>
          <p:nvPr>
            <p:ph idx="1"/>
          </p:nvPr>
        </p:nvSpPr>
        <p:spPr/>
        <p:txBody>
          <a:bodyPr/>
          <a:lstStyle/>
          <a:p>
            <a:pPr lvl="0"/>
            <a:r>
              <a:rPr lang="en-GB" dirty="0"/>
              <a:t>Ensuring they have enough to eat and drink</a:t>
            </a:r>
          </a:p>
          <a:p>
            <a:pPr lvl="0"/>
            <a:r>
              <a:rPr lang="en-GB" dirty="0"/>
              <a:t>Maintaining personal care (washing, personal grooming etc.)</a:t>
            </a:r>
          </a:p>
          <a:p>
            <a:pPr lvl="0"/>
            <a:r>
              <a:rPr lang="en-GB" dirty="0"/>
              <a:t>Participating in group activities</a:t>
            </a:r>
          </a:p>
          <a:p>
            <a:pPr lvl="0"/>
            <a:r>
              <a:rPr lang="en-GB" dirty="0"/>
              <a:t>Participating preferred activities</a:t>
            </a:r>
          </a:p>
          <a:p>
            <a:pPr lvl="0"/>
            <a:r>
              <a:rPr lang="en-GB" dirty="0"/>
              <a:t>Social opportunities</a:t>
            </a:r>
          </a:p>
          <a:p>
            <a:pPr lvl="0"/>
            <a:r>
              <a:rPr lang="en-GB" dirty="0"/>
              <a:t>Maintain relationships with family and friends outside of care.</a:t>
            </a:r>
          </a:p>
          <a:p>
            <a:endParaRPr lang="en-GB" dirty="0"/>
          </a:p>
        </p:txBody>
      </p:sp>
    </p:spTree>
    <p:extLst>
      <p:ext uri="{BB962C8B-B14F-4D97-AF65-F5344CB8AC3E}">
        <p14:creationId xmlns:p14="http://schemas.microsoft.com/office/powerpoint/2010/main" val="3666609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Care </a:t>
            </a:r>
            <a:r>
              <a:rPr lang="en-GB" dirty="0"/>
              <a:t>home environment</a:t>
            </a:r>
            <a:br>
              <a:rPr lang="en-GB" dirty="0"/>
            </a:br>
            <a:endParaRPr lang="en-GB" dirty="0"/>
          </a:p>
        </p:txBody>
      </p:sp>
      <p:sp>
        <p:nvSpPr>
          <p:cNvPr id="3" name="Content Placeholder 2"/>
          <p:cNvSpPr>
            <a:spLocks noGrp="1"/>
          </p:cNvSpPr>
          <p:nvPr>
            <p:ph idx="1"/>
          </p:nvPr>
        </p:nvSpPr>
        <p:spPr/>
        <p:txBody>
          <a:bodyPr/>
          <a:lstStyle/>
          <a:p>
            <a:r>
              <a:rPr lang="en-GB" dirty="0"/>
              <a:t>S</a:t>
            </a:r>
            <a:r>
              <a:rPr lang="en-GB" dirty="0" smtClean="0"/>
              <a:t>hould </a:t>
            </a:r>
            <a:r>
              <a:rPr lang="en-GB" dirty="0"/>
              <a:t>be made as homely as </a:t>
            </a:r>
            <a:r>
              <a:rPr lang="en-GB" dirty="0" smtClean="0"/>
              <a:t>possible</a:t>
            </a:r>
          </a:p>
          <a:p>
            <a:r>
              <a:rPr lang="en-GB" dirty="0"/>
              <a:t>Clear labelling of </a:t>
            </a:r>
            <a:r>
              <a:rPr lang="en-GB" dirty="0" smtClean="0"/>
              <a:t>areas</a:t>
            </a:r>
          </a:p>
          <a:p>
            <a:r>
              <a:rPr lang="en-GB" dirty="0" smtClean="0"/>
              <a:t>Opportunities to get involved with household tasks </a:t>
            </a:r>
          </a:p>
          <a:p>
            <a:r>
              <a:rPr lang="en-GB" dirty="0"/>
              <a:t>There should be things that stimulate the interests of the </a:t>
            </a:r>
            <a:r>
              <a:rPr lang="en-GB" dirty="0" smtClean="0"/>
              <a:t>residents e.g. instruments, books, pictures</a:t>
            </a:r>
            <a:r>
              <a:rPr lang="en-GB" dirty="0"/>
              <a:t>, puzzles </a:t>
            </a:r>
            <a:r>
              <a:rPr lang="en-GB" dirty="0" smtClean="0"/>
              <a:t>etc</a:t>
            </a:r>
            <a:r>
              <a:rPr lang="en-GB" dirty="0"/>
              <a:t>.</a:t>
            </a:r>
          </a:p>
        </p:txBody>
      </p:sp>
      <p:pic>
        <p:nvPicPr>
          <p:cNvPr id="2050" name="Picture 2" descr="C:\Users\Victoria\Desktop\My Work\ArtWork\upright_black_piano_800_wht_1243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4149080"/>
            <a:ext cx="2801888" cy="2539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687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Palliative approach</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AU" b="1" dirty="0"/>
              <a:t>If dementia is terminal, a palliative approach should be made </a:t>
            </a:r>
            <a:r>
              <a:rPr lang="en-AU" b="1" dirty="0" smtClean="0"/>
              <a:t>available. This </a:t>
            </a:r>
            <a:r>
              <a:rPr lang="en-AU" b="1" dirty="0"/>
              <a:t>includes:</a:t>
            </a:r>
            <a:endParaRPr lang="en-GB" b="1" dirty="0"/>
          </a:p>
          <a:p>
            <a:pPr lvl="0"/>
            <a:r>
              <a:rPr lang="en-AU" dirty="0"/>
              <a:t>Encouraging the person to live life as normally as possibly, while accepting the inevitability of death (not seeking to quicken or slow down the process)</a:t>
            </a:r>
            <a:endParaRPr lang="en-GB" dirty="0"/>
          </a:p>
          <a:p>
            <a:pPr lvl="0"/>
            <a:r>
              <a:rPr lang="en-AU" dirty="0"/>
              <a:t>Treating distressing symptoms</a:t>
            </a:r>
            <a:endParaRPr lang="en-GB" dirty="0"/>
          </a:p>
          <a:p>
            <a:pPr lvl="0"/>
            <a:r>
              <a:rPr lang="en-AU" dirty="0"/>
              <a:t>Maintaining quality of life</a:t>
            </a:r>
            <a:endParaRPr lang="en-GB" dirty="0"/>
          </a:p>
          <a:p>
            <a:pPr lvl="0"/>
            <a:r>
              <a:rPr lang="en-AU" dirty="0"/>
              <a:t>Holistic </a:t>
            </a:r>
            <a:r>
              <a:rPr lang="en-AU" dirty="0" smtClean="0"/>
              <a:t>care</a:t>
            </a:r>
          </a:p>
          <a:p>
            <a:pPr lvl="0"/>
            <a:r>
              <a:rPr lang="en-AU" dirty="0" smtClean="0"/>
              <a:t>Combining </a:t>
            </a:r>
            <a:r>
              <a:rPr lang="en-AU" dirty="0"/>
              <a:t>spiritual, biological, spiritual and social care.</a:t>
            </a:r>
            <a:endParaRPr lang="en-GB" dirty="0"/>
          </a:p>
          <a:p>
            <a:endParaRPr lang="en-GB" dirty="0"/>
          </a:p>
        </p:txBody>
      </p:sp>
    </p:spTree>
    <p:extLst>
      <p:ext uri="{BB962C8B-B14F-4D97-AF65-F5344CB8AC3E}">
        <p14:creationId xmlns:p14="http://schemas.microsoft.com/office/powerpoint/2010/main" val="451976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Prepare to provide support to those affected by dementia</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AU" sz="2800" dirty="0"/>
              <a:t>Identify and address person’s needs for a stable and familiar environment</a:t>
            </a:r>
            <a:endParaRPr lang="en-GB" sz="2800" dirty="0"/>
          </a:p>
          <a:p>
            <a:endParaRPr lang="en-AU" sz="2800" dirty="0" smtClean="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Stable </a:t>
            </a:r>
            <a:r>
              <a:rPr lang="en-GB" dirty="0"/>
              <a:t>and familiar environments</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pPr lvl="0"/>
            <a:r>
              <a:rPr lang="en-AU" dirty="0"/>
              <a:t>Taking familiar items from home such as:</a:t>
            </a:r>
            <a:endParaRPr lang="en-GB" dirty="0"/>
          </a:p>
          <a:p>
            <a:pPr lvl="1">
              <a:buFont typeface="Courier New" panose="02070309020205020404" pitchFamily="49" charset="0"/>
              <a:buChar char="o"/>
            </a:pPr>
            <a:r>
              <a:rPr lang="en-AU" dirty="0"/>
              <a:t>Ornaments</a:t>
            </a:r>
            <a:endParaRPr lang="en-GB" dirty="0"/>
          </a:p>
          <a:p>
            <a:pPr lvl="1">
              <a:buFont typeface="Courier New" panose="02070309020205020404" pitchFamily="49" charset="0"/>
              <a:buChar char="o"/>
            </a:pPr>
            <a:r>
              <a:rPr lang="en-AU" dirty="0"/>
              <a:t>Furniture</a:t>
            </a:r>
            <a:endParaRPr lang="en-GB" dirty="0"/>
          </a:p>
          <a:p>
            <a:pPr lvl="1">
              <a:buFont typeface="Courier New" panose="02070309020205020404" pitchFamily="49" charset="0"/>
              <a:buChar char="o"/>
            </a:pPr>
            <a:r>
              <a:rPr lang="en-AU" dirty="0"/>
              <a:t>Photographs</a:t>
            </a:r>
            <a:endParaRPr lang="en-GB" dirty="0"/>
          </a:p>
          <a:p>
            <a:pPr lvl="0"/>
            <a:r>
              <a:rPr lang="en-AU" dirty="0"/>
              <a:t>Ensuring a routine is kept familiar e.g. times to wake, sleep, eat etc.</a:t>
            </a:r>
            <a:endParaRPr lang="en-GB" dirty="0"/>
          </a:p>
          <a:p>
            <a:pPr lvl="0"/>
            <a:r>
              <a:rPr lang="en-AU" dirty="0"/>
              <a:t>Serve familiar food – find out client’s favourites</a:t>
            </a:r>
            <a:endParaRPr lang="en-GB" dirty="0"/>
          </a:p>
          <a:p>
            <a:pPr lvl="0"/>
            <a:r>
              <a:rPr lang="en-AU" dirty="0"/>
              <a:t>Restricting the number of different carers involved in client’s personal care</a:t>
            </a:r>
            <a:endParaRPr lang="en-GB" dirty="0"/>
          </a:p>
          <a:p>
            <a:pPr lvl="0"/>
            <a:r>
              <a:rPr lang="en-AU" dirty="0"/>
              <a:t>Encouraging visits from family at regular/similar times.</a:t>
            </a:r>
            <a:endParaRPr lang="en-GB" dirty="0"/>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Prepare to provide support to those affected by dementia</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1.4 </a:t>
            </a:r>
            <a:r>
              <a:rPr lang="en-AU" sz="2800" dirty="0"/>
              <a:t>Recognise signs consistent with financial, physical or emotional abuse or neglect of the person and report to an appropriate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abuse</a:t>
            </a:r>
            <a:endParaRPr lang="en-GB" dirty="0"/>
          </a:p>
        </p:txBody>
      </p:sp>
      <p:sp>
        <p:nvSpPr>
          <p:cNvPr id="3" name="Content Placeholder 2"/>
          <p:cNvSpPr>
            <a:spLocks noGrp="1"/>
          </p:cNvSpPr>
          <p:nvPr>
            <p:ph idx="1"/>
          </p:nvPr>
        </p:nvSpPr>
        <p:spPr/>
        <p:txBody>
          <a:bodyPr/>
          <a:lstStyle/>
          <a:p>
            <a:r>
              <a:rPr lang="en-AU" dirty="0"/>
              <a:t>Financial exploitation </a:t>
            </a:r>
            <a:endParaRPr lang="en-AU" dirty="0" smtClean="0"/>
          </a:p>
          <a:p>
            <a:r>
              <a:rPr lang="en-AU" dirty="0"/>
              <a:t>Physical abuse </a:t>
            </a:r>
            <a:endParaRPr lang="en-AU" dirty="0" smtClean="0"/>
          </a:p>
          <a:p>
            <a:r>
              <a:rPr lang="en-AU" dirty="0"/>
              <a:t>Emotional abuse </a:t>
            </a:r>
            <a:endParaRPr lang="en-AU" dirty="0" smtClean="0"/>
          </a:p>
          <a:p>
            <a:r>
              <a:rPr lang="en-AU" dirty="0"/>
              <a:t>Sexual abuse </a:t>
            </a:r>
            <a:endParaRPr lang="en-AU" dirty="0" smtClean="0"/>
          </a:p>
          <a:p>
            <a:r>
              <a:rPr lang="en-AU" dirty="0"/>
              <a:t>Neglect/abandonment </a:t>
            </a:r>
            <a:endParaRPr lang="en-AU" dirty="0" smtClean="0"/>
          </a:p>
          <a:p>
            <a:r>
              <a:rPr lang="en-AU" dirty="0"/>
              <a:t>Healthcare fraud </a:t>
            </a:r>
            <a:endParaRPr lang="en-AU" dirty="0" smtClean="0"/>
          </a:p>
          <a:p>
            <a:endParaRPr lang="en-GB" dirty="0"/>
          </a:p>
        </p:txBody>
      </p:sp>
      <p:pic>
        <p:nvPicPr>
          <p:cNvPr id="4" name="Picture 3" descr="Fotolia_28058326_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204864"/>
            <a:ext cx="3583285" cy="3089498"/>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Signs </a:t>
            </a:r>
            <a:r>
              <a:rPr lang="en-GB" dirty="0"/>
              <a:t>of abuse</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Symptoms can be difficult to recognise as they may mirror those of dementia or </a:t>
            </a:r>
            <a:r>
              <a:rPr lang="en-GB" b="1" dirty="0" smtClean="0"/>
              <a:t>frailty, but can include:</a:t>
            </a:r>
          </a:p>
          <a:p>
            <a:pPr lvl="0"/>
            <a:r>
              <a:rPr lang="en-GB" dirty="0" smtClean="0"/>
              <a:t>Arguments</a:t>
            </a:r>
          </a:p>
          <a:p>
            <a:pPr lvl="0"/>
            <a:r>
              <a:rPr lang="en-GB" dirty="0" smtClean="0"/>
              <a:t>Changes </a:t>
            </a:r>
            <a:r>
              <a:rPr lang="en-GB" dirty="0"/>
              <a:t>in personality of the elderly person</a:t>
            </a:r>
          </a:p>
          <a:p>
            <a:pPr lvl="0"/>
            <a:r>
              <a:rPr lang="en-GB" dirty="0"/>
              <a:t>Odd </a:t>
            </a:r>
            <a:r>
              <a:rPr lang="en-GB" dirty="0" smtClean="0"/>
              <a:t>behaviour</a:t>
            </a:r>
            <a:endParaRPr lang="en-GB" dirty="0"/>
          </a:p>
          <a:p>
            <a:r>
              <a:rPr lang="en-GB" dirty="0" smtClean="0"/>
              <a:t>Bruises</a:t>
            </a:r>
          </a:p>
          <a:p>
            <a:r>
              <a:rPr lang="en-GB" dirty="0" smtClean="0"/>
              <a:t>Being left unclean</a:t>
            </a:r>
          </a:p>
          <a:p>
            <a:r>
              <a:rPr lang="en-GB" dirty="0" smtClean="0"/>
              <a:t>Weight loss.</a:t>
            </a:r>
            <a:endParaRPr lang="en-GB" dirty="0"/>
          </a:p>
        </p:txBody>
      </p:sp>
      <p:pic>
        <p:nvPicPr>
          <p:cNvPr id="3074" name="Picture 2" descr="C:\Users\Victoria\Desktop\My Work\ArtWork\broken_arm_pc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492895"/>
            <a:ext cx="1429026" cy="4330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168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Acting </a:t>
            </a:r>
            <a:r>
              <a:rPr lang="en-GB" dirty="0"/>
              <a:t>on elder abuse</a:t>
            </a:r>
            <a:br>
              <a:rPr lang="en-GB" dirty="0"/>
            </a:br>
            <a:endParaRPr lang="en-GB" dirty="0"/>
          </a:p>
        </p:txBody>
      </p:sp>
      <p:sp>
        <p:nvSpPr>
          <p:cNvPr id="3" name="Content Placeholder 2"/>
          <p:cNvSpPr>
            <a:spLocks noGrp="1"/>
          </p:cNvSpPr>
          <p:nvPr>
            <p:ph idx="1"/>
          </p:nvPr>
        </p:nvSpPr>
        <p:spPr>
          <a:xfrm>
            <a:off x="457200" y="1600200"/>
            <a:ext cx="4906888" cy="4525963"/>
          </a:xfrm>
        </p:spPr>
        <p:txBody>
          <a:bodyPr/>
          <a:lstStyle/>
          <a:p>
            <a:pPr marL="0" indent="0">
              <a:buNone/>
            </a:pPr>
            <a:r>
              <a:rPr lang="en-AU" b="1" dirty="0"/>
              <a:t>There are three things you must do to prevent elder abuse: </a:t>
            </a:r>
            <a:endParaRPr lang="en-GB" b="1" dirty="0"/>
          </a:p>
          <a:p>
            <a:pPr lvl="0"/>
            <a:r>
              <a:rPr lang="en-AU" dirty="0"/>
              <a:t>Listen to elders and caregivers</a:t>
            </a:r>
            <a:endParaRPr lang="en-GB" dirty="0"/>
          </a:p>
          <a:p>
            <a:pPr lvl="0"/>
            <a:r>
              <a:rPr lang="en-AU" dirty="0"/>
              <a:t>Intervene when you suspect </a:t>
            </a:r>
            <a:r>
              <a:rPr lang="en-AU" dirty="0" smtClean="0"/>
              <a:t>abuse e.g. report</a:t>
            </a:r>
            <a:endParaRPr lang="en-GB" dirty="0"/>
          </a:p>
          <a:p>
            <a:pPr lvl="0"/>
            <a:r>
              <a:rPr lang="en-AU" dirty="0"/>
              <a:t>Educate others on how to identify and report elder abuse.</a:t>
            </a:r>
            <a:endParaRPr lang="en-GB" dirty="0"/>
          </a:p>
          <a:p>
            <a:endParaRPr lang="en-GB" dirty="0"/>
          </a:p>
        </p:txBody>
      </p:sp>
      <p:pic>
        <p:nvPicPr>
          <p:cNvPr id="4098" name="Picture 2" descr="C:\Users\Victoria\Desktop\My Work\ArtWork\stick_figure_listen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57676" y="2403177"/>
            <a:ext cx="2173524" cy="2898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209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Use appropriate communication strategies</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AU" sz="2800" dirty="0"/>
              <a:t>Use verbal and non verbal communication strategies to maximise engagement of the person with dementia</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Encouraging communication</a:t>
            </a:r>
            <a:endParaRPr lang="en-GB" dirty="0"/>
          </a:p>
        </p:txBody>
      </p:sp>
      <p:sp>
        <p:nvSpPr>
          <p:cNvPr id="3" name="Content Placeholder 2"/>
          <p:cNvSpPr>
            <a:spLocks noGrp="1"/>
          </p:cNvSpPr>
          <p:nvPr>
            <p:ph idx="1"/>
          </p:nvPr>
        </p:nvSpPr>
        <p:spPr/>
        <p:txBody>
          <a:bodyPr>
            <a:normAutofit lnSpcReduction="10000"/>
          </a:bodyPr>
          <a:lstStyle/>
          <a:p>
            <a:pPr lvl="0"/>
            <a:r>
              <a:rPr lang="en-AU" dirty="0"/>
              <a:t>Make eye contact </a:t>
            </a:r>
            <a:endParaRPr lang="en-GB" dirty="0"/>
          </a:p>
          <a:p>
            <a:pPr lvl="0"/>
            <a:r>
              <a:rPr lang="en-AU" dirty="0"/>
              <a:t>Short simple statements</a:t>
            </a:r>
            <a:endParaRPr lang="en-GB" dirty="0"/>
          </a:p>
          <a:p>
            <a:pPr lvl="0"/>
            <a:r>
              <a:rPr lang="en-AU" dirty="0"/>
              <a:t>Speak slowly and clearly</a:t>
            </a:r>
            <a:endParaRPr lang="en-GB" dirty="0"/>
          </a:p>
          <a:p>
            <a:pPr lvl="0"/>
            <a:r>
              <a:rPr lang="en-AU" dirty="0" smtClean="0"/>
              <a:t>Don't </a:t>
            </a:r>
            <a:r>
              <a:rPr lang="en-AU" dirty="0"/>
              <a:t>interrupt them or try to finish their sentences</a:t>
            </a:r>
            <a:endParaRPr lang="en-GB" dirty="0"/>
          </a:p>
          <a:p>
            <a:pPr lvl="0"/>
            <a:r>
              <a:rPr lang="en-AU" dirty="0"/>
              <a:t>Encourage them to join in conversations with others</a:t>
            </a:r>
            <a:endParaRPr lang="en-GB" dirty="0"/>
          </a:p>
          <a:p>
            <a:pPr lvl="0"/>
            <a:r>
              <a:rPr lang="en-AU" dirty="0"/>
              <a:t>Don't speak on behalf of the </a:t>
            </a:r>
            <a:r>
              <a:rPr lang="en-AU" dirty="0" smtClean="0"/>
              <a:t>person</a:t>
            </a:r>
          </a:p>
          <a:p>
            <a:pPr lvl="0"/>
            <a:r>
              <a:rPr lang="en-AU" dirty="0" smtClean="0"/>
              <a:t>Don't </a:t>
            </a:r>
            <a:r>
              <a:rPr lang="en-AU" dirty="0"/>
              <a:t>patronise/ridicule them</a:t>
            </a:r>
            <a:endParaRPr lang="en-GB" dirty="0"/>
          </a:p>
          <a:p>
            <a:pPr lvl="0"/>
            <a:r>
              <a:rPr lang="en-AU" dirty="0"/>
              <a:t>Don't dismiss what they say, even if it is </a:t>
            </a:r>
            <a:r>
              <a:rPr lang="en-AU" dirty="0" smtClean="0"/>
              <a:t>irrelevant</a:t>
            </a:r>
          </a:p>
          <a:p>
            <a:pPr lvl="0"/>
            <a:r>
              <a:rPr lang="en-AU" dirty="0" smtClean="0"/>
              <a:t>If </a:t>
            </a:r>
            <a:r>
              <a:rPr lang="en-AU" dirty="0"/>
              <a:t>they don't appear to understand you, </a:t>
            </a:r>
            <a:r>
              <a:rPr lang="en-AU" dirty="0" smtClean="0"/>
              <a:t>rephrase it.</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u="sng" dirty="0" smtClean="0"/>
              <a:t/>
            </a:r>
            <a:br>
              <a:rPr lang="en-AU" u="sng" dirty="0" smtClean="0"/>
            </a:br>
            <a:r>
              <a:rPr lang="en-AU" dirty="0" smtClean="0"/>
              <a:t>Body </a:t>
            </a:r>
            <a:r>
              <a:rPr lang="en-AU" dirty="0"/>
              <a:t>language/contact</a:t>
            </a:r>
            <a:r>
              <a:rPr lang="en-GB" dirty="0"/>
              <a:t/>
            </a:r>
            <a:br>
              <a:rPr lang="en-GB" dirty="0"/>
            </a:br>
            <a:endParaRPr lang="en-GB" dirty="0"/>
          </a:p>
        </p:txBody>
      </p:sp>
      <p:sp>
        <p:nvSpPr>
          <p:cNvPr id="3" name="Content Placeholder 2"/>
          <p:cNvSpPr>
            <a:spLocks noGrp="1"/>
          </p:cNvSpPr>
          <p:nvPr>
            <p:ph idx="1"/>
          </p:nvPr>
        </p:nvSpPr>
        <p:spPr/>
        <p:txBody>
          <a:bodyPr/>
          <a:lstStyle/>
          <a:p>
            <a:pPr lvl="0"/>
            <a:r>
              <a:rPr lang="en-AU" dirty="0"/>
              <a:t>Gentle touch</a:t>
            </a:r>
            <a:endParaRPr lang="en-GB" dirty="0"/>
          </a:p>
          <a:p>
            <a:pPr lvl="0"/>
            <a:r>
              <a:rPr lang="en-AU" dirty="0"/>
              <a:t>Using a friendly and positive tone</a:t>
            </a:r>
            <a:endParaRPr lang="en-GB" dirty="0"/>
          </a:p>
          <a:p>
            <a:pPr lvl="0"/>
            <a:r>
              <a:rPr lang="en-AU" dirty="0"/>
              <a:t>Not standing too close/invading their personal space when talking to them.</a:t>
            </a:r>
            <a:endParaRPr lang="en-GB" dirty="0"/>
          </a:p>
          <a:p>
            <a:r>
              <a:rPr lang="en-GB" dirty="0" smtClean="0"/>
              <a:t>Eye contact.</a:t>
            </a:r>
            <a:endParaRPr lang="en-GB" dirty="0"/>
          </a:p>
        </p:txBody>
      </p:sp>
      <p:pic>
        <p:nvPicPr>
          <p:cNvPr id="5" name="Picture 4" descr="C:\Users\Tom\Desktop\ArtWork\Mx2balloon.jpg"/>
          <p:cNvPicPr/>
          <p:nvPr/>
        </p:nvPicPr>
        <p:blipFill>
          <a:blip r:embed="rId2" cstate="print"/>
          <a:srcRect/>
          <a:stretch>
            <a:fillRect/>
          </a:stretch>
        </p:blipFill>
        <p:spPr bwMode="auto">
          <a:xfrm>
            <a:off x="4499992" y="3717032"/>
            <a:ext cx="3345751" cy="2448272"/>
          </a:xfrm>
          <a:prstGeom prst="rect">
            <a:avLst/>
          </a:prstGeom>
          <a:ln>
            <a:noFill/>
          </a:ln>
          <a:effectLst>
            <a:softEdge rad="112500"/>
          </a:effectLst>
        </p:spPr>
      </p:pic>
    </p:spTree>
    <p:extLst>
      <p:ext uri="{BB962C8B-B14F-4D97-AF65-F5344CB8AC3E}">
        <p14:creationId xmlns:p14="http://schemas.microsoft.com/office/powerpoint/2010/main" val="13754963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Use appropriate communication strategies</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2.2 </a:t>
            </a:r>
            <a:r>
              <a:rPr lang="en-AU" sz="2800" dirty="0"/>
              <a:t>Gain cooperation and provide reassurance as appropriate by using reality orientation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Reality </a:t>
            </a:r>
            <a:r>
              <a:rPr lang="en-GB" dirty="0"/>
              <a:t>orientation therapy</a:t>
            </a:r>
            <a:br>
              <a:rPr lang="en-GB" dirty="0"/>
            </a:br>
            <a:endParaRPr lang="en-GB" dirty="0"/>
          </a:p>
        </p:txBody>
      </p:sp>
      <p:sp>
        <p:nvSpPr>
          <p:cNvPr id="3" name="Content Placeholder 2"/>
          <p:cNvSpPr>
            <a:spLocks noGrp="1"/>
          </p:cNvSpPr>
          <p:nvPr>
            <p:ph idx="1"/>
          </p:nvPr>
        </p:nvSpPr>
        <p:spPr/>
        <p:txBody>
          <a:bodyPr/>
          <a:lstStyle/>
          <a:p>
            <a:r>
              <a:rPr lang="en-GB" dirty="0" smtClean="0"/>
              <a:t>Reality orientation is a type of therapy that reduces memory loss and confusion. </a:t>
            </a:r>
          </a:p>
          <a:p>
            <a:r>
              <a:rPr lang="en-GB" dirty="0" smtClean="0"/>
              <a:t>It involves </a:t>
            </a:r>
            <a:r>
              <a:rPr lang="en-GB" dirty="0"/>
              <a:t>group </a:t>
            </a:r>
            <a:r>
              <a:rPr lang="en-GB" dirty="0" smtClean="0"/>
              <a:t>sessions where reminders of the date </a:t>
            </a:r>
            <a:r>
              <a:rPr lang="en-GB" dirty="0"/>
              <a:t>and day; the location of the room </a:t>
            </a:r>
            <a:r>
              <a:rPr lang="en-GB" dirty="0" smtClean="0"/>
              <a:t>etc. are put on </a:t>
            </a:r>
            <a:r>
              <a:rPr lang="en-GB" dirty="0"/>
              <a:t>a whiteboard</a:t>
            </a:r>
            <a:r>
              <a:rPr lang="en-GB" dirty="0" smtClean="0"/>
              <a:t>.</a:t>
            </a:r>
          </a:p>
          <a:p>
            <a:r>
              <a:rPr lang="en-GB" dirty="0"/>
              <a:t>T</a:t>
            </a:r>
            <a:r>
              <a:rPr lang="en-GB" dirty="0" smtClean="0"/>
              <a:t>he </a:t>
            </a:r>
            <a:r>
              <a:rPr lang="en-GB" dirty="0"/>
              <a:t>group then complete tasks aimed at providing mental stimulation. </a:t>
            </a:r>
          </a:p>
          <a:p>
            <a:endParaRPr lang="en-GB" dirty="0"/>
          </a:p>
        </p:txBody>
      </p:sp>
      <p:pic>
        <p:nvPicPr>
          <p:cNvPr id="5122" name="Picture 2" descr="C:\Users\Victoria\Desktop\My Work\ArtWork\group_session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398143"/>
            <a:ext cx="3888432" cy="24302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Reassuring </a:t>
            </a:r>
            <a:r>
              <a:rPr lang="en-GB" dirty="0"/>
              <a:t>words, phrases and body language</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Examples of reassuring words, phrases and body language include:</a:t>
            </a:r>
            <a:endParaRPr lang="en-GB" b="1" dirty="0"/>
          </a:p>
          <a:p>
            <a:pPr lvl="0"/>
            <a:r>
              <a:rPr lang="en-AU" dirty="0"/>
              <a:t>Praise</a:t>
            </a:r>
            <a:endParaRPr lang="en-GB" dirty="0"/>
          </a:p>
          <a:p>
            <a:pPr lvl="0"/>
            <a:r>
              <a:rPr lang="en-AU" dirty="0"/>
              <a:t>Jokes (not at their expense) </a:t>
            </a:r>
            <a:endParaRPr lang="en-GB" dirty="0"/>
          </a:p>
          <a:p>
            <a:pPr lvl="0"/>
            <a:r>
              <a:rPr lang="en-AU" dirty="0"/>
              <a:t>Facing them when you talk to them</a:t>
            </a:r>
            <a:endParaRPr lang="en-GB" dirty="0"/>
          </a:p>
          <a:p>
            <a:pPr lvl="0"/>
            <a:r>
              <a:rPr lang="en-AU" dirty="0"/>
              <a:t>Smiling</a:t>
            </a:r>
            <a:endParaRPr lang="en-GB" dirty="0"/>
          </a:p>
          <a:p>
            <a:pPr lvl="0"/>
            <a:r>
              <a:rPr lang="en-AU" dirty="0"/>
              <a:t>Maintaining eye contact.</a:t>
            </a:r>
            <a:endParaRPr lang="en-GB" dirty="0"/>
          </a:p>
          <a:p>
            <a:endParaRPr lang="en-GB" dirty="0"/>
          </a:p>
        </p:txBody>
      </p:sp>
      <p:pic>
        <p:nvPicPr>
          <p:cNvPr id="4" name="Picture 3" descr="Fotolia_14576350_S"/>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708920"/>
            <a:ext cx="2490460" cy="2808312"/>
          </a:xfrm>
          <a:prstGeom prst="rect">
            <a:avLst/>
          </a:prstGeom>
          <a:noFill/>
        </p:spPr>
      </p:pic>
    </p:spTree>
    <p:extLst>
      <p:ext uri="{BB962C8B-B14F-4D97-AF65-F5344CB8AC3E}">
        <p14:creationId xmlns:p14="http://schemas.microsoft.com/office/powerpoint/2010/main" val="2325659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Use appropriate communication strategies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AU" sz="2800" dirty="0"/>
              <a:t>Use a range of validation strategies to relieve distress and agitation in the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Validation </a:t>
            </a:r>
            <a:r>
              <a:rPr lang="en-GB" dirty="0"/>
              <a:t>therapy</a:t>
            </a:r>
            <a:br>
              <a:rPr lang="en-GB" dirty="0"/>
            </a:br>
            <a:endParaRPr lang="en-GB" dirty="0"/>
          </a:p>
        </p:txBody>
      </p:sp>
      <p:sp>
        <p:nvSpPr>
          <p:cNvPr id="3" name="Content Placeholder 2"/>
          <p:cNvSpPr>
            <a:spLocks noGrp="1"/>
          </p:cNvSpPr>
          <p:nvPr>
            <p:ph idx="1"/>
          </p:nvPr>
        </p:nvSpPr>
        <p:spPr/>
        <p:txBody>
          <a:bodyPr/>
          <a:lstStyle/>
          <a:p>
            <a:r>
              <a:rPr lang="en-AU" dirty="0"/>
              <a:t>This works by accepting the values, beliefs and reality that the person with dementia believes. </a:t>
            </a:r>
            <a:endParaRPr lang="en-AU" dirty="0" smtClean="0"/>
          </a:p>
          <a:p>
            <a:r>
              <a:rPr lang="en-AU" dirty="0"/>
              <a:t>Rather than disagree </a:t>
            </a:r>
            <a:r>
              <a:rPr lang="en-AU" dirty="0" smtClean="0"/>
              <a:t>with them, the carer agrees </a:t>
            </a:r>
            <a:r>
              <a:rPr lang="en-AU" dirty="0"/>
              <a:t>with what they suggest </a:t>
            </a:r>
            <a:r>
              <a:rPr lang="en-AU" dirty="0" smtClean="0"/>
              <a:t>and redirects them to something else.</a:t>
            </a:r>
            <a:endParaRPr lang="en-GB" dirty="0"/>
          </a:p>
        </p:txBody>
      </p:sp>
      <p:pic>
        <p:nvPicPr>
          <p:cNvPr id="6146" name="Picture 2" descr="C:\Users\Victoria\Desktop\My Work\ArtWork\red_check_mark_in_box_pc_800_wht_161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3717032"/>
            <a:ext cx="2541662" cy="29047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and disadvantages</a:t>
            </a:r>
            <a:endParaRPr lang="en-GB" dirty="0"/>
          </a:p>
        </p:txBody>
      </p:sp>
      <p:sp>
        <p:nvSpPr>
          <p:cNvPr id="3" name="Content Placeholder 2"/>
          <p:cNvSpPr>
            <a:spLocks noGrp="1"/>
          </p:cNvSpPr>
          <p:nvPr>
            <p:ph idx="1"/>
          </p:nvPr>
        </p:nvSpPr>
        <p:spPr/>
        <p:txBody>
          <a:bodyPr/>
          <a:lstStyle/>
          <a:p>
            <a:pPr marL="0" indent="0">
              <a:buNone/>
            </a:pPr>
            <a:r>
              <a:rPr lang="en-AU" b="1" dirty="0" smtClean="0"/>
              <a:t>Advantages of </a:t>
            </a:r>
            <a:r>
              <a:rPr lang="en-AU" b="1" dirty="0"/>
              <a:t>validation therapy:</a:t>
            </a:r>
            <a:endParaRPr lang="en-GB" b="1" dirty="0"/>
          </a:p>
          <a:p>
            <a:pPr lvl="0"/>
            <a:r>
              <a:rPr lang="en-AU" dirty="0"/>
              <a:t>Not confrontational </a:t>
            </a:r>
            <a:endParaRPr lang="en-GB" dirty="0"/>
          </a:p>
          <a:p>
            <a:pPr lvl="0"/>
            <a:r>
              <a:rPr lang="en-AU" dirty="0"/>
              <a:t>No-one is told off</a:t>
            </a:r>
            <a:endParaRPr lang="en-GB" dirty="0"/>
          </a:p>
          <a:p>
            <a:pPr lvl="0"/>
            <a:r>
              <a:rPr lang="en-AU" dirty="0"/>
              <a:t>No-one is shouted at</a:t>
            </a:r>
            <a:endParaRPr lang="en-GB" dirty="0"/>
          </a:p>
          <a:p>
            <a:pPr lvl="0"/>
            <a:r>
              <a:rPr lang="en-AU" dirty="0"/>
              <a:t>No-one is told they are </a:t>
            </a:r>
            <a:r>
              <a:rPr lang="en-AU" dirty="0" smtClean="0"/>
              <a:t>wrong.</a:t>
            </a:r>
            <a:endParaRPr lang="en-GB" dirty="0"/>
          </a:p>
          <a:p>
            <a:pPr marL="0" lvl="0" indent="0">
              <a:buNone/>
            </a:pPr>
            <a:r>
              <a:rPr lang="en-AU" b="1" dirty="0" smtClean="0"/>
              <a:t>Disadvantages </a:t>
            </a:r>
            <a:r>
              <a:rPr lang="en-AU" b="1" dirty="0"/>
              <a:t>of validation therapy:</a:t>
            </a:r>
            <a:endParaRPr lang="en-GB" b="1" dirty="0"/>
          </a:p>
          <a:p>
            <a:pPr lvl="0"/>
            <a:r>
              <a:rPr lang="en-AU" dirty="0"/>
              <a:t>It promotes lies</a:t>
            </a:r>
            <a:endParaRPr lang="en-GB" dirty="0"/>
          </a:p>
          <a:p>
            <a:pPr lvl="0"/>
            <a:r>
              <a:rPr lang="en-AU" dirty="0"/>
              <a:t>Can be difficult for caregivers and family to lie.</a:t>
            </a:r>
            <a:endParaRPr lang="en-GB" dirty="0"/>
          </a:p>
          <a:p>
            <a:endParaRPr lang="en-GB" dirty="0"/>
          </a:p>
        </p:txBody>
      </p:sp>
      <p:pic>
        <p:nvPicPr>
          <p:cNvPr id="7170" name="Picture 2" descr="C:\Users\Victoria\Desktop\My Work\ArtWork\decision_weigh_scal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44824"/>
            <a:ext cx="2425410" cy="2985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12119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Reminiscence </a:t>
            </a:r>
            <a:r>
              <a:rPr lang="en-GB" dirty="0"/>
              <a:t>therapy</a:t>
            </a:r>
            <a:br>
              <a:rPr lang="en-GB" dirty="0"/>
            </a:br>
            <a:endParaRPr lang="en-GB" dirty="0"/>
          </a:p>
        </p:txBody>
      </p:sp>
      <p:sp>
        <p:nvSpPr>
          <p:cNvPr id="3" name="Content Placeholder 2"/>
          <p:cNvSpPr>
            <a:spLocks noGrp="1"/>
          </p:cNvSpPr>
          <p:nvPr>
            <p:ph idx="1"/>
          </p:nvPr>
        </p:nvSpPr>
        <p:spPr>
          <a:xfrm>
            <a:off x="457200" y="1600200"/>
            <a:ext cx="5338936" cy="4525963"/>
          </a:xfrm>
        </p:spPr>
        <p:txBody>
          <a:bodyPr/>
          <a:lstStyle/>
          <a:p>
            <a:r>
              <a:rPr lang="en-AU" dirty="0"/>
              <a:t>E</a:t>
            </a:r>
            <a:r>
              <a:rPr lang="en-AU" dirty="0" smtClean="0"/>
              <a:t>ncouraged </a:t>
            </a:r>
            <a:r>
              <a:rPr lang="en-AU" dirty="0"/>
              <a:t>to recall memories from their distant </a:t>
            </a:r>
            <a:r>
              <a:rPr lang="en-AU" dirty="0" smtClean="0"/>
              <a:t>past</a:t>
            </a:r>
          </a:p>
          <a:p>
            <a:r>
              <a:rPr lang="en-AU" dirty="0" smtClean="0"/>
              <a:t>it </a:t>
            </a:r>
            <a:r>
              <a:rPr lang="en-AU" dirty="0"/>
              <a:t>can prove therapeutic </a:t>
            </a:r>
            <a:endParaRPr lang="en-AU" dirty="0" smtClean="0"/>
          </a:p>
          <a:p>
            <a:r>
              <a:rPr lang="en-AU" dirty="0"/>
              <a:t>T</a:t>
            </a:r>
            <a:r>
              <a:rPr lang="en-AU" dirty="0" smtClean="0"/>
              <a:t>hey </a:t>
            </a:r>
            <a:r>
              <a:rPr lang="en-AU" dirty="0"/>
              <a:t>meet with a group and share their </a:t>
            </a:r>
            <a:r>
              <a:rPr lang="en-AU" dirty="0" smtClean="0"/>
              <a:t>stories</a:t>
            </a:r>
          </a:p>
          <a:p>
            <a:r>
              <a:rPr lang="en-AU" dirty="0" smtClean="0"/>
              <a:t>It </a:t>
            </a:r>
            <a:r>
              <a:rPr lang="en-AU" dirty="0"/>
              <a:t>can also </a:t>
            </a:r>
            <a:r>
              <a:rPr lang="en-AU" dirty="0" smtClean="0"/>
              <a:t>help </a:t>
            </a:r>
            <a:r>
              <a:rPr lang="en-AU" dirty="0"/>
              <a:t>resolve thoughts from their past and </a:t>
            </a:r>
            <a:r>
              <a:rPr lang="en-AU" dirty="0" smtClean="0"/>
              <a:t>help them connect </a:t>
            </a:r>
            <a:r>
              <a:rPr lang="en-AU" dirty="0"/>
              <a:t>to the present.</a:t>
            </a:r>
            <a:endParaRPr lang="en-GB" dirty="0"/>
          </a:p>
          <a:p>
            <a:endParaRPr lang="en-GB" dirty="0"/>
          </a:p>
        </p:txBody>
      </p:sp>
      <p:pic>
        <p:nvPicPr>
          <p:cNvPr id="4" name="Picture 3" descr="talk_discuss_coffee_sit"/>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204864"/>
            <a:ext cx="2905492" cy="3600400"/>
          </a:xfrm>
          <a:prstGeom prst="rect">
            <a:avLst/>
          </a:prstGeom>
          <a:noFill/>
        </p:spPr>
      </p:pic>
    </p:spTree>
    <p:extLst>
      <p:ext uri="{BB962C8B-B14F-4D97-AF65-F5344CB8AC3E}">
        <p14:creationId xmlns:p14="http://schemas.microsoft.com/office/powerpoint/2010/main" val="3853736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Provide activities for maintenance of dignity, skills and health</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AU" sz="2800" dirty="0"/>
              <a:t>Organise activities which aim to maintain independence, using familiar routines and existing skills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Activities to maintain independence</a:t>
            </a:r>
            <a:endParaRPr lang="en-GB" dirty="0"/>
          </a:p>
        </p:txBody>
      </p:sp>
      <p:sp>
        <p:nvSpPr>
          <p:cNvPr id="3" name="Content Placeholder 2"/>
          <p:cNvSpPr>
            <a:spLocks noGrp="1"/>
          </p:cNvSpPr>
          <p:nvPr>
            <p:ph idx="1"/>
          </p:nvPr>
        </p:nvSpPr>
        <p:spPr>
          <a:xfrm>
            <a:off x="457200" y="1600200"/>
            <a:ext cx="5338936" cy="4525963"/>
          </a:xfrm>
        </p:spPr>
        <p:txBody>
          <a:bodyPr/>
          <a:lstStyle/>
          <a:p>
            <a:r>
              <a:rPr lang="en-GB" dirty="0" smtClean="0"/>
              <a:t>Doing laundry</a:t>
            </a:r>
          </a:p>
          <a:p>
            <a:r>
              <a:rPr lang="en-GB" dirty="0" smtClean="0"/>
              <a:t>Going shopping</a:t>
            </a:r>
          </a:p>
          <a:p>
            <a:pPr lvl="0"/>
            <a:r>
              <a:rPr lang="en-GB" dirty="0"/>
              <a:t>Grooming </a:t>
            </a:r>
          </a:p>
          <a:p>
            <a:pPr lvl="0"/>
            <a:r>
              <a:rPr lang="en-GB" dirty="0"/>
              <a:t>Craft and creative activities</a:t>
            </a:r>
          </a:p>
          <a:p>
            <a:pPr lvl="0"/>
            <a:r>
              <a:rPr lang="en-GB" dirty="0"/>
              <a:t>Travelling by private and public transport</a:t>
            </a:r>
          </a:p>
          <a:p>
            <a:pPr lvl="0"/>
            <a:r>
              <a:rPr lang="en-GB" dirty="0"/>
              <a:t>Preparing </a:t>
            </a:r>
            <a:r>
              <a:rPr lang="en-GB" dirty="0" smtClean="0"/>
              <a:t>meals.</a:t>
            </a:r>
            <a:endParaRPr lang="en-GB" dirty="0"/>
          </a:p>
          <a:p>
            <a:endParaRPr lang="en-GB" dirty="0"/>
          </a:p>
        </p:txBody>
      </p:sp>
      <p:pic>
        <p:nvPicPr>
          <p:cNvPr id="4" name="Picture 3" descr="C:\Users\Tom\Desktop\ArtWork\MShopping.jpg"/>
          <p:cNvPicPr/>
          <p:nvPr/>
        </p:nvPicPr>
        <p:blipFill>
          <a:blip r:embed="rId2" cstate="print"/>
          <a:srcRect/>
          <a:stretch>
            <a:fillRect/>
          </a:stretch>
        </p:blipFill>
        <p:spPr bwMode="auto">
          <a:xfrm>
            <a:off x="5724128" y="2564904"/>
            <a:ext cx="2772271" cy="3132311"/>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Determining skills and abilities</a:t>
            </a:r>
            <a:endParaRPr lang="en-GB" dirty="0"/>
          </a:p>
        </p:txBody>
      </p:sp>
      <p:sp>
        <p:nvSpPr>
          <p:cNvPr id="3" name="Content Placeholder 2"/>
          <p:cNvSpPr>
            <a:spLocks noGrp="1"/>
          </p:cNvSpPr>
          <p:nvPr>
            <p:ph idx="1"/>
          </p:nvPr>
        </p:nvSpPr>
        <p:spPr/>
        <p:txBody>
          <a:bodyPr/>
          <a:lstStyle/>
          <a:p>
            <a:pPr marL="0" indent="0">
              <a:buNone/>
            </a:pPr>
            <a:r>
              <a:rPr lang="en-AU" b="1" dirty="0"/>
              <a:t>You need to determine </a:t>
            </a:r>
            <a:r>
              <a:rPr lang="en-AU" b="1" dirty="0" smtClean="0"/>
              <a:t>clients’ </a:t>
            </a:r>
            <a:r>
              <a:rPr lang="en-AU" b="1" dirty="0"/>
              <a:t>current skill levels </a:t>
            </a:r>
            <a:r>
              <a:rPr lang="en-AU" b="1" dirty="0" smtClean="0"/>
              <a:t> and abilities:</a:t>
            </a:r>
          </a:p>
          <a:p>
            <a:pPr lvl="0"/>
            <a:r>
              <a:rPr lang="en-AU" dirty="0"/>
              <a:t>General mobility</a:t>
            </a:r>
            <a:endParaRPr lang="en-GB" dirty="0"/>
          </a:p>
          <a:p>
            <a:pPr lvl="0"/>
            <a:r>
              <a:rPr lang="en-AU" dirty="0"/>
              <a:t>Memory</a:t>
            </a:r>
            <a:endParaRPr lang="en-GB" dirty="0"/>
          </a:p>
          <a:p>
            <a:pPr lvl="0"/>
            <a:r>
              <a:rPr lang="en-AU" dirty="0"/>
              <a:t>Ability to use stairs</a:t>
            </a:r>
            <a:endParaRPr lang="en-GB" dirty="0"/>
          </a:p>
          <a:p>
            <a:pPr lvl="0"/>
            <a:r>
              <a:rPr lang="en-AU" dirty="0"/>
              <a:t>Coordination</a:t>
            </a:r>
            <a:endParaRPr lang="en-GB" dirty="0"/>
          </a:p>
          <a:p>
            <a:pPr lvl="0"/>
            <a:r>
              <a:rPr lang="en-AU" dirty="0"/>
              <a:t>Senses (sight, hearing etc.)</a:t>
            </a:r>
            <a:endParaRPr lang="en-GB" dirty="0"/>
          </a:p>
          <a:p>
            <a:pPr lvl="0"/>
            <a:r>
              <a:rPr lang="en-AU" dirty="0" smtClean="0"/>
              <a:t>Strength. </a:t>
            </a:r>
            <a:endParaRPr lang="en-GB" dirty="0"/>
          </a:p>
          <a:p>
            <a:pPr marL="0" indent="0">
              <a:buNone/>
            </a:pPr>
            <a:endParaRPr lang="en-GB" dirty="0"/>
          </a:p>
        </p:txBody>
      </p:sp>
      <p:pic>
        <p:nvPicPr>
          <p:cNvPr id="8194" name="Picture 2" descr="C:\Users\Victoria\Desktop\My Work\ArtWork\stick_figure_list_weight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348880"/>
            <a:ext cx="3305944" cy="3305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1983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Provide activities for maintenance of dignity, skills and health</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AU" sz="2800" dirty="0"/>
              <a:t>Ensure the safety and comfort of the person balanced with autonomy and risk taking</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Common </a:t>
            </a:r>
            <a:r>
              <a:rPr lang="en-GB" dirty="0"/>
              <a:t>risks</a:t>
            </a:r>
            <a:br>
              <a:rPr lang="en-GB" dirty="0"/>
            </a:br>
            <a:endParaRPr lang="en-GB"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pPr marL="0" lvl="0" indent="0">
              <a:buNone/>
            </a:pPr>
            <a:r>
              <a:rPr lang="en-AU" b="1" dirty="0" smtClean="0"/>
              <a:t>Common risks are associated with dementia relating to ability to:</a:t>
            </a:r>
          </a:p>
          <a:p>
            <a:pPr lvl="0"/>
            <a:r>
              <a:rPr lang="en-AU" dirty="0" smtClean="0"/>
              <a:t>Find their own way</a:t>
            </a:r>
            <a:endParaRPr lang="en-GB" dirty="0" smtClean="0"/>
          </a:p>
          <a:p>
            <a:pPr lvl="0"/>
            <a:r>
              <a:rPr lang="en-AU" dirty="0" smtClean="0"/>
              <a:t>Negotiate traffic</a:t>
            </a:r>
            <a:endParaRPr lang="en-GB" dirty="0" smtClean="0"/>
          </a:p>
          <a:p>
            <a:pPr lvl="0"/>
            <a:r>
              <a:rPr lang="en-AU" dirty="0" smtClean="0"/>
              <a:t>Safely prepare, cook and store food and drink</a:t>
            </a:r>
            <a:endParaRPr lang="en-GB" dirty="0" smtClean="0"/>
          </a:p>
          <a:p>
            <a:pPr lvl="0"/>
            <a:r>
              <a:rPr lang="en-AU" dirty="0" smtClean="0"/>
              <a:t>Control temperature of water</a:t>
            </a:r>
            <a:endParaRPr lang="en-GB" dirty="0" smtClean="0"/>
          </a:p>
          <a:p>
            <a:pPr lvl="0"/>
            <a:r>
              <a:rPr lang="en-AU" dirty="0" smtClean="0"/>
              <a:t>Use home appliances </a:t>
            </a:r>
            <a:endParaRPr lang="en-GB" dirty="0" smtClean="0"/>
          </a:p>
          <a:p>
            <a:pPr lvl="0"/>
            <a:r>
              <a:rPr lang="en-AU" dirty="0" smtClean="0"/>
              <a:t>Maintain personal and home security</a:t>
            </a:r>
            <a:endParaRPr lang="en-GB" dirty="0" smtClean="0"/>
          </a:p>
          <a:p>
            <a:pPr lvl="0"/>
            <a:r>
              <a:rPr lang="en-AU" dirty="0" smtClean="0"/>
              <a:t>Manage own finances</a:t>
            </a:r>
            <a:endParaRPr lang="en-GB" dirty="0" smtClean="0"/>
          </a:p>
          <a:p>
            <a:pPr lvl="0"/>
            <a:r>
              <a:rPr lang="en-AU" dirty="0" smtClean="0"/>
              <a:t>Recognise dangers in their environment</a:t>
            </a:r>
            <a:endParaRPr lang="en-GB" dirty="0" smtClean="0"/>
          </a:p>
          <a:p>
            <a:pPr lvl="0"/>
            <a:r>
              <a:rPr lang="en-AU" dirty="0" smtClean="0"/>
              <a:t>Recognise the safety of others.</a:t>
            </a:r>
            <a:endParaRPr lang="en-GB" dirty="0" smtClean="0"/>
          </a:p>
          <a:p>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Provide activities for maintenance of dignity, skills and health</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3.3 </a:t>
            </a:r>
            <a:r>
              <a:rPr lang="en-AU" sz="2800" dirty="0"/>
              <a:t>Access information about the person’s reminiscences and routines with family and carers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Learning </a:t>
            </a:r>
            <a:r>
              <a:rPr lang="en-GB" dirty="0"/>
              <a:t>their life story</a:t>
            </a:r>
            <a:br>
              <a:rPr lang="en-GB" dirty="0"/>
            </a:br>
            <a:endParaRPr lang="en-GB" dirty="0"/>
          </a:p>
        </p:txBody>
      </p:sp>
      <p:sp>
        <p:nvSpPr>
          <p:cNvPr id="3" name="Content Placeholder 2"/>
          <p:cNvSpPr>
            <a:spLocks noGrp="1"/>
          </p:cNvSpPr>
          <p:nvPr>
            <p:ph idx="1"/>
          </p:nvPr>
        </p:nvSpPr>
        <p:spPr/>
        <p:txBody>
          <a:bodyPr/>
          <a:lstStyle/>
          <a:p>
            <a:pPr lvl="0"/>
            <a:r>
              <a:rPr lang="en-AU" dirty="0"/>
              <a:t>Previous jobs </a:t>
            </a:r>
            <a:endParaRPr lang="en-GB" dirty="0"/>
          </a:p>
          <a:p>
            <a:pPr lvl="0"/>
            <a:r>
              <a:rPr lang="en-AU" dirty="0"/>
              <a:t>Domestic interests </a:t>
            </a:r>
            <a:endParaRPr lang="en-GB" dirty="0"/>
          </a:p>
          <a:p>
            <a:pPr lvl="0"/>
            <a:r>
              <a:rPr lang="en-AU" dirty="0"/>
              <a:t>Recreational pastimes </a:t>
            </a:r>
            <a:endParaRPr lang="en-GB" dirty="0"/>
          </a:p>
          <a:p>
            <a:pPr lvl="0"/>
            <a:r>
              <a:rPr lang="en-AU" dirty="0"/>
              <a:t>Religious views </a:t>
            </a:r>
            <a:endParaRPr lang="en-GB" dirty="0"/>
          </a:p>
          <a:p>
            <a:pPr lvl="0"/>
            <a:r>
              <a:rPr lang="en-AU" dirty="0"/>
              <a:t>Family members </a:t>
            </a:r>
            <a:endParaRPr lang="en-GB" dirty="0"/>
          </a:p>
          <a:p>
            <a:pPr lvl="0"/>
            <a:r>
              <a:rPr lang="en-AU" dirty="0"/>
              <a:t>Family history </a:t>
            </a:r>
            <a:endParaRPr lang="en-GB" dirty="0"/>
          </a:p>
          <a:p>
            <a:pPr lvl="0"/>
            <a:r>
              <a:rPr lang="en-AU" dirty="0"/>
              <a:t>Homes and neighbourhoods </a:t>
            </a:r>
            <a:endParaRPr lang="en-GB" dirty="0"/>
          </a:p>
          <a:p>
            <a:pPr lvl="0"/>
            <a:r>
              <a:rPr lang="en-AU" dirty="0"/>
              <a:t>Nationality and countries of residence.</a:t>
            </a:r>
            <a:endParaRPr lang="en-GB" dirty="0"/>
          </a:p>
          <a:p>
            <a:endParaRPr lang="en-GB" dirty="0"/>
          </a:p>
        </p:txBody>
      </p:sp>
      <p:pic>
        <p:nvPicPr>
          <p:cNvPr id="4" name="Picture 3" descr="C:\Users\Tom\Desktop\ArtWork\Fotolia_6135228_S.jpg"/>
          <p:cNvPicPr/>
          <p:nvPr/>
        </p:nvPicPr>
        <p:blipFill>
          <a:blip r:embed="rId2" cstate="print"/>
          <a:srcRect/>
          <a:stretch>
            <a:fillRect/>
          </a:stretch>
        </p:blipFill>
        <p:spPr bwMode="auto">
          <a:xfrm>
            <a:off x="5580112" y="2204864"/>
            <a:ext cx="3385170" cy="2448272"/>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Using </a:t>
            </a:r>
            <a:r>
              <a:rPr lang="en-GB" dirty="0"/>
              <a:t>their life story to plan activities</a:t>
            </a:r>
            <a:br>
              <a:rPr lang="en-GB" dirty="0"/>
            </a:br>
            <a:endParaRPr lang="en-GB" dirty="0"/>
          </a:p>
        </p:txBody>
      </p:sp>
      <p:sp>
        <p:nvSpPr>
          <p:cNvPr id="3" name="Content Placeholder 2"/>
          <p:cNvSpPr>
            <a:spLocks noGrp="1"/>
          </p:cNvSpPr>
          <p:nvPr>
            <p:ph idx="1"/>
          </p:nvPr>
        </p:nvSpPr>
        <p:spPr/>
        <p:txBody>
          <a:bodyPr/>
          <a:lstStyle/>
          <a:p>
            <a:r>
              <a:rPr lang="en-AU" dirty="0"/>
              <a:t>A</a:t>
            </a:r>
            <a:r>
              <a:rPr lang="en-AU" dirty="0" smtClean="0"/>
              <a:t>ctivities </a:t>
            </a:r>
            <a:r>
              <a:rPr lang="en-AU" dirty="0"/>
              <a:t>should be, wherever possible, based upon the life experiences and interests of the patients</a:t>
            </a:r>
            <a:r>
              <a:rPr lang="en-AU" dirty="0" smtClean="0"/>
              <a:t>.</a:t>
            </a:r>
          </a:p>
          <a:p>
            <a:r>
              <a:rPr lang="en-AU" dirty="0"/>
              <a:t>I</a:t>
            </a:r>
            <a:r>
              <a:rPr lang="en-AU" dirty="0" smtClean="0"/>
              <a:t>f </a:t>
            </a:r>
            <a:r>
              <a:rPr lang="en-AU" dirty="0"/>
              <a:t>you find out that they used to work in a food </a:t>
            </a:r>
            <a:r>
              <a:rPr lang="en-AU" dirty="0" smtClean="0"/>
              <a:t>preparation, you </a:t>
            </a:r>
            <a:r>
              <a:rPr lang="en-AU" dirty="0"/>
              <a:t>can base activities </a:t>
            </a:r>
            <a:r>
              <a:rPr lang="en-AU" dirty="0" smtClean="0"/>
              <a:t>on this e.g. cooking and baking activities.</a:t>
            </a:r>
            <a:endParaRPr lang="en-GB" dirty="0"/>
          </a:p>
        </p:txBody>
      </p:sp>
      <p:pic>
        <p:nvPicPr>
          <p:cNvPr id="9219" name="Picture 3" descr="C:\Users\Victoria\Desktop\My Work\ArtWork\too_many_cooks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3984104"/>
            <a:ext cx="2873896" cy="2873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3832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Provide activities for maintenance of dignity, skills and health</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3.4 </a:t>
            </a:r>
            <a:r>
              <a:rPr lang="en-AU" sz="2800" dirty="0"/>
              <a:t>Provide support and guidance to family, carers and/or significant others where appropriate</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Providing </a:t>
            </a:r>
            <a:r>
              <a:rPr lang="en-GB" dirty="0"/>
              <a:t>support and guidance</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smtClean="0"/>
              <a:t>Problems that carers experience can include:</a:t>
            </a:r>
          </a:p>
          <a:p>
            <a:r>
              <a:rPr lang="en-AU" dirty="0" smtClean="0"/>
              <a:t>Depression</a:t>
            </a:r>
            <a:endParaRPr lang="en-GB" dirty="0"/>
          </a:p>
          <a:p>
            <a:pPr lvl="0"/>
            <a:r>
              <a:rPr lang="en-AU" dirty="0"/>
              <a:t>Physical exhaustion</a:t>
            </a:r>
            <a:endParaRPr lang="en-GB" dirty="0"/>
          </a:p>
          <a:p>
            <a:pPr lvl="0"/>
            <a:r>
              <a:rPr lang="en-AU" dirty="0"/>
              <a:t>Emotional exhaustion</a:t>
            </a:r>
            <a:endParaRPr lang="en-GB" dirty="0"/>
          </a:p>
          <a:p>
            <a:pPr lvl="0"/>
            <a:r>
              <a:rPr lang="en-AU" dirty="0"/>
              <a:t>Social isolation</a:t>
            </a:r>
            <a:endParaRPr lang="en-GB" dirty="0"/>
          </a:p>
          <a:p>
            <a:pPr lvl="0"/>
            <a:r>
              <a:rPr lang="en-AU" dirty="0"/>
              <a:t>Financial hardship</a:t>
            </a:r>
            <a:endParaRPr lang="en-GB" dirty="0"/>
          </a:p>
          <a:p>
            <a:pPr lvl="0"/>
            <a:r>
              <a:rPr lang="en-AU" dirty="0"/>
              <a:t>Resentment. </a:t>
            </a:r>
            <a:endParaRPr lang="en-GB" dirty="0"/>
          </a:p>
          <a:p>
            <a:endParaRPr lang="en-GB" dirty="0"/>
          </a:p>
        </p:txBody>
      </p:sp>
      <p:pic>
        <p:nvPicPr>
          <p:cNvPr id="10242" name="Picture 2" descr="C:\Users\Victoria\Desktop\My Work\ArtWork\stick_figure_sleeping_512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708920"/>
            <a:ext cx="3749402" cy="28795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0" dirty="0" smtClean="0"/>
              <a:t/>
            </a:r>
            <a:br>
              <a:rPr lang="en-GB" b="0" dirty="0" smtClean="0"/>
            </a:br>
            <a:r>
              <a:rPr lang="en-GB" dirty="0" smtClean="0"/>
              <a:t>Caring </a:t>
            </a:r>
            <a:r>
              <a:rPr lang="en-GB" dirty="0"/>
              <a:t>for someone with dementia</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b="1" dirty="0"/>
              <a:t>P</a:t>
            </a:r>
            <a:r>
              <a:rPr lang="en-GB" b="1" dirty="0" smtClean="0"/>
              <a:t>eople </a:t>
            </a:r>
            <a:r>
              <a:rPr lang="en-GB" b="1" dirty="0"/>
              <a:t>may need help </a:t>
            </a:r>
            <a:r>
              <a:rPr lang="en-GB" b="1" dirty="0" smtClean="0"/>
              <a:t>with:</a:t>
            </a:r>
            <a:endParaRPr lang="en-GB" b="1" dirty="0"/>
          </a:p>
          <a:p>
            <a:pPr lvl="0"/>
            <a:r>
              <a:rPr lang="en-GB" dirty="0"/>
              <a:t>Bathing</a:t>
            </a:r>
          </a:p>
          <a:p>
            <a:pPr lvl="0"/>
            <a:r>
              <a:rPr lang="en-GB" dirty="0"/>
              <a:t>Dressing</a:t>
            </a:r>
          </a:p>
          <a:p>
            <a:pPr lvl="0"/>
            <a:r>
              <a:rPr lang="en-GB" dirty="0"/>
              <a:t>Sleep disturbances</a:t>
            </a:r>
          </a:p>
          <a:p>
            <a:pPr lvl="0"/>
            <a:r>
              <a:rPr lang="en-GB" dirty="0"/>
              <a:t>Emotional support </a:t>
            </a:r>
          </a:p>
          <a:p>
            <a:pPr lvl="0"/>
            <a:r>
              <a:rPr lang="en-GB" dirty="0"/>
              <a:t>Paying bills</a:t>
            </a:r>
          </a:p>
          <a:p>
            <a:pPr lvl="0"/>
            <a:r>
              <a:rPr lang="en-GB" dirty="0"/>
              <a:t>Cooking meals</a:t>
            </a:r>
          </a:p>
          <a:p>
            <a:pPr lvl="0"/>
            <a:r>
              <a:rPr lang="en-GB" dirty="0"/>
              <a:t>Household chores</a:t>
            </a:r>
          </a:p>
          <a:p>
            <a:endParaRPr lang="en-GB" dirty="0"/>
          </a:p>
        </p:txBody>
      </p:sp>
      <p:pic>
        <p:nvPicPr>
          <p:cNvPr id="4" name="Picture 3" descr="washing_head_in_shower_800_wht_6369"/>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636912"/>
            <a:ext cx="2511177" cy="2808312"/>
          </a:xfrm>
          <a:prstGeom prst="rect">
            <a:avLst/>
          </a:prstGeom>
          <a:noFill/>
        </p:spPr>
      </p:pic>
    </p:spTree>
    <p:extLst>
      <p:ext uri="{BB962C8B-B14F-4D97-AF65-F5344CB8AC3E}">
        <p14:creationId xmlns:p14="http://schemas.microsoft.com/office/powerpoint/2010/main" val="27930701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Financial </a:t>
            </a:r>
            <a:r>
              <a:rPr lang="en-GB" dirty="0"/>
              <a:t>implications</a:t>
            </a:r>
            <a:br>
              <a:rPr lang="en-GB" dirty="0"/>
            </a:br>
            <a:endParaRPr lang="en-GB" dirty="0"/>
          </a:p>
        </p:txBody>
      </p:sp>
      <p:sp>
        <p:nvSpPr>
          <p:cNvPr id="3" name="Content Placeholder 2"/>
          <p:cNvSpPr>
            <a:spLocks noGrp="1"/>
          </p:cNvSpPr>
          <p:nvPr>
            <p:ph idx="1"/>
          </p:nvPr>
        </p:nvSpPr>
        <p:spPr>
          <a:xfrm>
            <a:off x="457200" y="1600200"/>
            <a:ext cx="4978896" cy="4525963"/>
          </a:xfrm>
        </p:spPr>
        <p:txBody>
          <a:bodyPr>
            <a:normAutofit lnSpcReduction="10000"/>
          </a:bodyPr>
          <a:lstStyle/>
          <a:p>
            <a:pPr marL="0" lvl="0" indent="0">
              <a:buNone/>
            </a:pPr>
            <a:r>
              <a:rPr lang="en-GB" b="1" dirty="0"/>
              <a:t>For family carers, the financial burdens of looking after someone with dementia can be </a:t>
            </a:r>
            <a:r>
              <a:rPr lang="en-GB" b="1" dirty="0" smtClean="0"/>
              <a:t>huge: </a:t>
            </a:r>
          </a:p>
          <a:p>
            <a:pPr lvl="0"/>
            <a:r>
              <a:rPr lang="en-GB" dirty="0" smtClean="0"/>
              <a:t>Transport </a:t>
            </a:r>
            <a:r>
              <a:rPr lang="en-GB" dirty="0"/>
              <a:t>costs</a:t>
            </a:r>
          </a:p>
          <a:p>
            <a:pPr lvl="0"/>
            <a:r>
              <a:rPr lang="en-GB" dirty="0"/>
              <a:t>Utility costs</a:t>
            </a:r>
          </a:p>
          <a:p>
            <a:pPr lvl="0"/>
            <a:r>
              <a:rPr lang="en-GB" dirty="0"/>
              <a:t>Care costs</a:t>
            </a:r>
          </a:p>
          <a:p>
            <a:pPr lvl="0"/>
            <a:r>
              <a:rPr lang="en-GB" dirty="0"/>
              <a:t>Giving up/reducing work to care for someone </a:t>
            </a:r>
          </a:p>
          <a:p>
            <a:pPr lvl="0"/>
            <a:r>
              <a:rPr lang="en-GB" dirty="0"/>
              <a:t>Inadequate benefits.</a:t>
            </a:r>
          </a:p>
          <a:p>
            <a:endParaRPr lang="en-GB" dirty="0"/>
          </a:p>
        </p:txBody>
      </p:sp>
      <p:pic>
        <p:nvPicPr>
          <p:cNvPr id="4" name="Picture 3" descr="car_carrying_luggage_8659"/>
          <p:cNvPicPr/>
          <p:nvPr/>
        </p:nvPicPr>
        <p:blipFill>
          <a:blip r:embed="rId2">
            <a:extLst>
              <a:ext uri="{28A0092B-C50C-407E-A947-70E740481C1C}">
                <a14:useLocalDpi xmlns:a14="http://schemas.microsoft.com/office/drawing/2010/main" val="0"/>
              </a:ext>
            </a:extLst>
          </a:blip>
          <a:srcRect/>
          <a:stretch>
            <a:fillRect/>
          </a:stretch>
        </p:blipFill>
        <p:spPr bwMode="auto">
          <a:xfrm>
            <a:off x="5353506" y="3017152"/>
            <a:ext cx="3789536" cy="2664296"/>
          </a:xfrm>
          <a:prstGeom prst="rect">
            <a:avLst/>
          </a:prstGeom>
          <a:noFill/>
        </p:spPr>
      </p:pic>
    </p:spTree>
    <p:extLst>
      <p:ext uri="{BB962C8B-B14F-4D97-AF65-F5344CB8AC3E}">
        <p14:creationId xmlns:p14="http://schemas.microsoft.com/office/powerpoint/2010/main" val="10770725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Provide activities for maintenance of dignity, skills and health</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3.5 </a:t>
            </a:r>
            <a:r>
              <a:rPr lang="en-AU" sz="2800" dirty="0"/>
              <a:t>Implement strategies which minimise the impact of behaviours of concern</a:t>
            </a:r>
            <a:endParaRPr lang="en-AU" sz="2800" dirty="0" smtClean="0">
              <a:latin typeface="+mj-l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Behavioural </a:t>
            </a:r>
            <a:r>
              <a:rPr lang="en-GB" dirty="0"/>
              <a:t>and psychological symptoms of dementia</a:t>
            </a:r>
            <a:br>
              <a:rPr lang="en-GB" dirty="0"/>
            </a:br>
            <a:endParaRPr lang="en-GB" dirty="0"/>
          </a:p>
        </p:txBody>
      </p:sp>
      <p:sp>
        <p:nvSpPr>
          <p:cNvPr id="3" name="Content Placeholder 2"/>
          <p:cNvSpPr>
            <a:spLocks noGrp="1"/>
          </p:cNvSpPr>
          <p:nvPr>
            <p:ph idx="1"/>
          </p:nvPr>
        </p:nvSpPr>
        <p:spPr>
          <a:xfrm>
            <a:off x="457200" y="1600200"/>
            <a:ext cx="8229600" cy="4997152"/>
          </a:xfrm>
        </p:spPr>
        <p:txBody>
          <a:bodyPr>
            <a:normAutofit fontScale="85000" lnSpcReduction="20000"/>
          </a:bodyPr>
          <a:lstStyle/>
          <a:p>
            <a:pPr lvl="0"/>
            <a:r>
              <a:rPr lang="en-GB" sz="3000" dirty="0"/>
              <a:t>Physical aggression </a:t>
            </a:r>
          </a:p>
          <a:p>
            <a:pPr lvl="0"/>
            <a:r>
              <a:rPr lang="en-GB" sz="3000" dirty="0"/>
              <a:t>Psychosis (hallucinations/delusions)</a:t>
            </a:r>
          </a:p>
          <a:p>
            <a:pPr lvl="0"/>
            <a:r>
              <a:rPr lang="en-GB" sz="3000" dirty="0"/>
              <a:t>Social withdrawal</a:t>
            </a:r>
          </a:p>
          <a:p>
            <a:pPr lvl="0"/>
            <a:r>
              <a:rPr lang="en-GB" sz="3000" dirty="0"/>
              <a:t>Verbal disruption</a:t>
            </a:r>
          </a:p>
          <a:p>
            <a:pPr lvl="0"/>
            <a:r>
              <a:rPr lang="en-GB" sz="3000" dirty="0"/>
              <a:t>Repetitive actions or questions</a:t>
            </a:r>
          </a:p>
          <a:p>
            <a:pPr lvl="0"/>
            <a:r>
              <a:rPr lang="en-GB" sz="3000" dirty="0"/>
              <a:t>Resistance to personal care</a:t>
            </a:r>
          </a:p>
          <a:p>
            <a:pPr lvl="0"/>
            <a:r>
              <a:rPr lang="en-GB" sz="3000" dirty="0"/>
              <a:t>Sexually inappropriate behaviour </a:t>
            </a:r>
          </a:p>
          <a:p>
            <a:pPr lvl="0"/>
            <a:r>
              <a:rPr lang="en-GB" sz="3000" dirty="0"/>
              <a:t>Refusal to accept services</a:t>
            </a:r>
          </a:p>
          <a:p>
            <a:pPr lvl="0"/>
            <a:r>
              <a:rPr lang="en-GB" sz="3000" dirty="0"/>
              <a:t>Problems associated with eating</a:t>
            </a:r>
          </a:p>
          <a:p>
            <a:pPr lvl="0"/>
            <a:r>
              <a:rPr lang="en-GB" sz="3000" dirty="0"/>
              <a:t>Socially inappropriate behaviour</a:t>
            </a:r>
          </a:p>
          <a:p>
            <a:pPr lvl="0"/>
            <a:r>
              <a:rPr lang="en-GB" sz="3000" dirty="0"/>
              <a:t>Wandering or intrusiveness</a:t>
            </a:r>
          </a:p>
          <a:p>
            <a:pPr lvl="0"/>
            <a:r>
              <a:rPr lang="en-GB" sz="3000" dirty="0"/>
              <a:t>Sleep disturbances.</a:t>
            </a:r>
          </a:p>
          <a:p>
            <a:endParaRPr lang="en-GB" dirty="0"/>
          </a:p>
        </p:txBody>
      </p:sp>
      <p:pic>
        <p:nvPicPr>
          <p:cNvPr id="4" name="Picture 3" descr="fight_hold"/>
          <p:cNvPicPr/>
          <p:nvPr/>
        </p:nvPicPr>
        <p:blipFill>
          <a:blip r:embed="rId2">
            <a:extLst>
              <a:ext uri="{28A0092B-C50C-407E-A947-70E740481C1C}">
                <a14:useLocalDpi xmlns:a14="http://schemas.microsoft.com/office/drawing/2010/main" val="0"/>
              </a:ext>
            </a:extLst>
          </a:blip>
          <a:srcRect/>
          <a:stretch>
            <a:fillRect/>
          </a:stretch>
        </p:blipFill>
        <p:spPr bwMode="auto">
          <a:xfrm>
            <a:off x="5508468" y="2852936"/>
            <a:ext cx="3347864" cy="2232248"/>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Behavioural </a:t>
            </a:r>
            <a:r>
              <a:rPr lang="en-GB" dirty="0"/>
              <a:t>triggers</a:t>
            </a:r>
            <a:br>
              <a:rPr lang="en-GB" dirty="0"/>
            </a:br>
            <a:endParaRPr lang="en-GB" dirty="0"/>
          </a:p>
        </p:txBody>
      </p:sp>
      <p:sp>
        <p:nvSpPr>
          <p:cNvPr id="3" name="Content Placeholder 2"/>
          <p:cNvSpPr>
            <a:spLocks noGrp="1"/>
          </p:cNvSpPr>
          <p:nvPr>
            <p:ph idx="1"/>
          </p:nvPr>
        </p:nvSpPr>
        <p:spPr/>
        <p:txBody>
          <a:bodyPr numCol="2">
            <a:normAutofit/>
          </a:bodyPr>
          <a:lstStyle/>
          <a:p>
            <a:pPr lvl="0"/>
            <a:r>
              <a:rPr lang="en-AU" sz="2600" dirty="0"/>
              <a:t>Unfamiliar environments</a:t>
            </a:r>
            <a:endParaRPr lang="en-GB" sz="2600" dirty="0"/>
          </a:p>
          <a:p>
            <a:pPr lvl="0"/>
            <a:r>
              <a:rPr lang="en-AU" sz="2600" dirty="0"/>
              <a:t>Changes in routines</a:t>
            </a:r>
            <a:endParaRPr lang="en-GB" sz="2600" dirty="0"/>
          </a:p>
          <a:p>
            <a:pPr lvl="0"/>
            <a:r>
              <a:rPr lang="en-AU" sz="2600" dirty="0"/>
              <a:t>Difficulty understanding what's happening to them</a:t>
            </a:r>
            <a:endParaRPr lang="en-GB" sz="2600" dirty="0"/>
          </a:p>
          <a:p>
            <a:pPr lvl="0"/>
            <a:r>
              <a:rPr lang="en-AU" sz="2600" dirty="0"/>
              <a:t>Feeling humiliated/frightened</a:t>
            </a:r>
            <a:endParaRPr lang="en-GB" sz="2600" dirty="0"/>
          </a:p>
          <a:p>
            <a:pPr lvl="0"/>
            <a:r>
              <a:rPr lang="en-AU" sz="2600" dirty="0"/>
              <a:t>Frustration about communication difficulties</a:t>
            </a:r>
            <a:endParaRPr lang="en-GB" sz="2600" dirty="0"/>
          </a:p>
          <a:p>
            <a:pPr lvl="0"/>
            <a:r>
              <a:rPr lang="en-AU" sz="2600" dirty="0"/>
              <a:t>Physical effects of dementia </a:t>
            </a:r>
          </a:p>
          <a:p>
            <a:pPr lvl="0"/>
            <a:r>
              <a:rPr lang="en-AU" sz="2600" dirty="0" smtClean="0"/>
              <a:t>Loss of inhibitions and awareness of rules </a:t>
            </a:r>
            <a:endParaRPr lang="en-GB" sz="2600" dirty="0" smtClean="0"/>
          </a:p>
          <a:p>
            <a:pPr lvl="0"/>
            <a:r>
              <a:rPr lang="en-AU" sz="2600" dirty="0" smtClean="0"/>
              <a:t>Trying </a:t>
            </a:r>
            <a:r>
              <a:rPr lang="en-AU" sz="2600" dirty="0"/>
              <a:t>to communicate unmet needs.</a:t>
            </a:r>
            <a:endParaRPr lang="en-GB" sz="2600" dirty="0"/>
          </a:p>
          <a:p>
            <a:endParaRPr lang="en-GB" dirty="0"/>
          </a:p>
        </p:txBody>
      </p:sp>
      <p:pic>
        <p:nvPicPr>
          <p:cNvPr id="4" name="Picture 3" descr="screen_press_pc_400_clr_4357"/>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789040"/>
            <a:ext cx="2808312" cy="2766305"/>
          </a:xfrm>
          <a:prstGeom prst="rect">
            <a:avLst/>
          </a:prstGeom>
          <a:noFill/>
        </p:spPr>
      </p:pic>
    </p:spTree>
    <p:extLst>
      <p:ext uri="{BB962C8B-B14F-4D97-AF65-F5344CB8AC3E}">
        <p14:creationId xmlns:p14="http://schemas.microsoft.com/office/powerpoint/2010/main" val="29333894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behaviours of concern and potential triggers</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4.1 </a:t>
            </a:r>
            <a:r>
              <a:rPr lang="en-AU" sz="2800" dirty="0"/>
              <a:t>Contribute to team discussions on support planning and review</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Team </a:t>
            </a:r>
            <a:r>
              <a:rPr lang="en-GB" dirty="0"/>
              <a:t>discussions</a:t>
            </a:r>
            <a:br>
              <a:rPr lang="en-GB" dirty="0"/>
            </a:br>
            <a:endParaRPr lang="en-GB" dirty="0"/>
          </a:p>
        </p:txBody>
      </p:sp>
      <p:sp>
        <p:nvSpPr>
          <p:cNvPr id="3" name="Content Placeholder 2"/>
          <p:cNvSpPr>
            <a:spLocks noGrp="1"/>
          </p:cNvSpPr>
          <p:nvPr>
            <p:ph idx="1"/>
          </p:nvPr>
        </p:nvSpPr>
        <p:spPr/>
        <p:txBody>
          <a:bodyPr/>
          <a:lstStyle/>
          <a:p>
            <a:r>
              <a:rPr lang="en-AU" dirty="0" smtClean="0"/>
              <a:t>Discussions should involve </a:t>
            </a:r>
            <a:r>
              <a:rPr lang="en-AU" dirty="0"/>
              <a:t>carers, care home managers, family carers and the person with dementia themselves</a:t>
            </a:r>
            <a:r>
              <a:rPr lang="en-AU" dirty="0" smtClean="0"/>
              <a:t>.</a:t>
            </a:r>
          </a:p>
          <a:p>
            <a:r>
              <a:rPr lang="en-AU" dirty="0" smtClean="0"/>
              <a:t>The aim should be to create </a:t>
            </a:r>
            <a:r>
              <a:rPr lang="en-AU" dirty="0"/>
              <a:t>a care plan that addresses and resolves the triggers. </a:t>
            </a:r>
          </a:p>
          <a:p>
            <a:endParaRPr lang="en-GB" dirty="0"/>
          </a:p>
        </p:txBody>
      </p:sp>
      <p:pic>
        <p:nvPicPr>
          <p:cNvPr id="11266" name="Picture 2" descr="C:\Users\Victoria\Desktop\My Work\ArtWork\team_huddle_hand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3468" y="3964242"/>
            <a:ext cx="3600400" cy="2700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Identify behaviours of concern and potential triggers</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4.2 </a:t>
            </a:r>
            <a:r>
              <a:rPr lang="en-AU" sz="2800" dirty="0"/>
              <a:t>Take action to minimise the likelihood of and reduce the impact of behaviours on the person and others</a:t>
            </a:r>
            <a:endParaRPr lang="en-AU" sz="2800" dirty="0" smtClean="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Take action to minimise behaviours of concern </a:t>
            </a:r>
            <a:r>
              <a:rPr lang="en-GB" dirty="0"/>
              <a:t/>
            </a:r>
            <a:br>
              <a:rPr lang="en-GB" dirty="0"/>
            </a:br>
            <a:endParaRPr lang="en-GB" dirty="0"/>
          </a:p>
        </p:txBody>
      </p:sp>
      <p:sp>
        <p:nvSpPr>
          <p:cNvPr id="3" name="Content Placeholder 2"/>
          <p:cNvSpPr>
            <a:spLocks noGrp="1"/>
          </p:cNvSpPr>
          <p:nvPr>
            <p:ph idx="1"/>
          </p:nvPr>
        </p:nvSpPr>
        <p:spPr/>
        <p:txBody>
          <a:bodyPr>
            <a:normAutofit fontScale="92500"/>
          </a:bodyPr>
          <a:lstStyle/>
          <a:p>
            <a:pPr lvl="0"/>
            <a:r>
              <a:rPr lang="en-GB" dirty="0"/>
              <a:t>Distraction</a:t>
            </a:r>
          </a:p>
          <a:p>
            <a:pPr lvl="0"/>
            <a:r>
              <a:rPr lang="en-GB" dirty="0"/>
              <a:t>Current events</a:t>
            </a:r>
          </a:p>
          <a:p>
            <a:pPr lvl="0"/>
            <a:r>
              <a:rPr lang="en-GB" dirty="0"/>
              <a:t>Reminiscences </a:t>
            </a:r>
          </a:p>
          <a:p>
            <a:pPr lvl="0"/>
            <a:r>
              <a:rPr lang="en-GB" dirty="0"/>
              <a:t>Music, dancing</a:t>
            </a:r>
          </a:p>
          <a:p>
            <a:pPr lvl="0"/>
            <a:r>
              <a:rPr lang="en-GB" dirty="0"/>
              <a:t>Walking</a:t>
            </a:r>
          </a:p>
          <a:p>
            <a:pPr lvl="0"/>
            <a:r>
              <a:rPr lang="en-GB" dirty="0"/>
              <a:t>Talking reassuringly about familiar and favourite topics </a:t>
            </a:r>
          </a:p>
          <a:p>
            <a:pPr lvl="0"/>
            <a:r>
              <a:rPr lang="en-GB" dirty="0"/>
              <a:t>Behaviour modification (if appropriate)</a:t>
            </a:r>
          </a:p>
          <a:p>
            <a:pPr lvl="0"/>
            <a:r>
              <a:rPr lang="en-GB" dirty="0"/>
              <a:t>Addressing physical triggers to behaviour including pain</a:t>
            </a:r>
          </a:p>
          <a:p>
            <a:pPr lvl="0"/>
            <a:r>
              <a:rPr lang="en-GB" dirty="0"/>
              <a:t>Alternative therapies.</a:t>
            </a:r>
          </a:p>
          <a:p>
            <a:endParaRPr lang="en-GB" dirty="0"/>
          </a:p>
        </p:txBody>
      </p:sp>
      <p:pic>
        <p:nvPicPr>
          <p:cNvPr id="4" name="Picture 3" descr="group_blame_game_400_clr_1422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1412776"/>
            <a:ext cx="3168352" cy="2520280"/>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Psychosocial </a:t>
            </a:r>
            <a:r>
              <a:rPr lang="en-GB" dirty="0"/>
              <a:t>strategies</a:t>
            </a:r>
            <a:br>
              <a:rPr lang="en-GB" dirty="0"/>
            </a:br>
            <a:endParaRPr lang="en-GB" dirty="0"/>
          </a:p>
        </p:txBody>
      </p:sp>
      <p:sp>
        <p:nvSpPr>
          <p:cNvPr id="3" name="Content Placeholder 2"/>
          <p:cNvSpPr>
            <a:spLocks noGrp="1"/>
          </p:cNvSpPr>
          <p:nvPr>
            <p:ph idx="1"/>
          </p:nvPr>
        </p:nvSpPr>
        <p:spPr/>
        <p:txBody>
          <a:bodyPr numCol="2">
            <a:normAutofit lnSpcReduction="10000"/>
          </a:bodyPr>
          <a:lstStyle/>
          <a:p>
            <a:pPr lvl="0"/>
            <a:r>
              <a:rPr lang="en-GB" dirty="0"/>
              <a:t>Validation </a:t>
            </a:r>
            <a:r>
              <a:rPr lang="en-GB" dirty="0" smtClean="0"/>
              <a:t>therapy</a:t>
            </a:r>
            <a:endParaRPr lang="en-GB" dirty="0"/>
          </a:p>
          <a:p>
            <a:pPr lvl="0"/>
            <a:r>
              <a:rPr lang="en-GB" dirty="0"/>
              <a:t>Exercise </a:t>
            </a:r>
            <a:r>
              <a:rPr lang="en-GB" dirty="0" smtClean="0"/>
              <a:t>therapy</a:t>
            </a:r>
          </a:p>
          <a:p>
            <a:pPr lvl="0"/>
            <a:r>
              <a:rPr lang="en-GB" dirty="0" smtClean="0"/>
              <a:t>Multi-sensory stimulation</a:t>
            </a:r>
          </a:p>
          <a:p>
            <a:pPr lvl="0"/>
            <a:r>
              <a:rPr lang="en-GB" dirty="0" smtClean="0"/>
              <a:t>Scheduled </a:t>
            </a:r>
            <a:r>
              <a:rPr lang="en-GB" dirty="0"/>
              <a:t>reassurance therapy (SRT</a:t>
            </a:r>
            <a:r>
              <a:rPr lang="en-GB" dirty="0" smtClean="0"/>
              <a:t>)</a:t>
            </a:r>
            <a:endParaRPr lang="en-GB" dirty="0"/>
          </a:p>
          <a:p>
            <a:r>
              <a:rPr lang="en-GB" dirty="0" smtClean="0"/>
              <a:t>Aromatherapy</a:t>
            </a:r>
          </a:p>
          <a:p>
            <a:r>
              <a:rPr lang="en-GB" dirty="0" smtClean="0"/>
              <a:t>Spirituality</a:t>
            </a:r>
          </a:p>
          <a:p>
            <a:pPr lvl="0"/>
            <a:r>
              <a:rPr lang="en-GB" dirty="0"/>
              <a:t>Pet </a:t>
            </a:r>
            <a:r>
              <a:rPr lang="en-GB" dirty="0" smtClean="0"/>
              <a:t>therapy</a:t>
            </a:r>
          </a:p>
          <a:p>
            <a:pPr lvl="0"/>
            <a:r>
              <a:rPr lang="en-GB" dirty="0"/>
              <a:t>Music </a:t>
            </a:r>
            <a:r>
              <a:rPr lang="en-GB" dirty="0" smtClean="0"/>
              <a:t>therapy</a:t>
            </a:r>
          </a:p>
          <a:p>
            <a:r>
              <a:rPr lang="en-GB" dirty="0"/>
              <a:t>Bright light </a:t>
            </a:r>
            <a:r>
              <a:rPr lang="en-GB" dirty="0" smtClean="0"/>
              <a:t>therapy</a:t>
            </a:r>
          </a:p>
          <a:p>
            <a:r>
              <a:rPr lang="en-GB" dirty="0" smtClean="0"/>
              <a:t>Reality </a:t>
            </a:r>
            <a:r>
              <a:rPr lang="en-GB" dirty="0"/>
              <a:t>orientation </a:t>
            </a:r>
            <a:r>
              <a:rPr lang="en-GB" dirty="0" smtClean="0"/>
              <a:t>therapy</a:t>
            </a:r>
          </a:p>
          <a:p>
            <a:r>
              <a:rPr lang="en-GB" dirty="0"/>
              <a:t>Spaced </a:t>
            </a:r>
            <a:r>
              <a:rPr lang="en-GB" dirty="0" smtClean="0"/>
              <a:t>retrieval</a:t>
            </a:r>
          </a:p>
          <a:p>
            <a:r>
              <a:rPr lang="en-GB" dirty="0"/>
              <a:t>Doll </a:t>
            </a:r>
            <a:r>
              <a:rPr lang="en-GB" dirty="0" smtClean="0"/>
              <a:t>therapy</a:t>
            </a:r>
          </a:p>
          <a:p>
            <a:r>
              <a:rPr lang="en-GB" dirty="0"/>
              <a:t>Simulated presence </a:t>
            </a:r>
            <a:r>
              <a:rPr lang="en-GB" dirty="0" smtClean="0"/>
              <a:t>therapy</a:t>
            </a:r>
          </a:p>
          <a:p>
            <a:r>
              <a:rPr lang="en-GB" dirty="0"/>
              <a:t>Dementia friendly environments</a:t>
            </a:r>
          </a:p>
        </p:txBody>
      </p:sp>
    </p:spTree>
    <p:extLst>
      <p:ext uri="{BB962C8B-B14F-4D97-AF65-F5344CB8AC3E}">
        <p14:creationId xmlns:p14="http://schemas.microsoft.com/office/powerpoint/2010/main" val="9750963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Pharmacological </a:t>
            </a:r>
            <a:r>
              <a:rPr lang="en-GB" dirty="0"/>
              <a:t>strategies</a:t>
            </a:r>
            <a:br>
              <a:rPr lang="en-GB" dirty="0"/>
            </a:br>
            <a:endParaRPr lang="en-GB" dirty="0"/>
          </a:p>
        </p:txBody>
      </p:sp>
      <p:sp>
        <p:nvSpPr>
          <p:cNvPr id="3" name="Content Placeholder 2"/>
          <p:cNvSpPr>
            <a:spLocks noGrp="1"/>
          </p:cNvSpPr>
          <p:nvPr>
            <p:ph idx="1"/>
          </p:nvPr>
        </p:nvSpPr>
        <p:spPr>
          <a:xfrm>
            <a:off x="457200" y="1600200"/>
            <a:ext cx="4978896" cy="4525963"/>
          </a:xfrm>
        </p:spPr>
        <p:txBody>
          <a:bodyPr/>
          <a:lstStyle/>
          <a:p>
            <a:pPr lvl="0"/>
            <a:r>
              <a:rPr lang="en-AU" dirty="0"/>
              <a:t>Psychotropic medicines</a:t>
            </a:r>
            <a:endParaRPr lang="en-GB" dirty="0"/>
          </a:p>
          <a:p>
            <a:pPr lvl="0"/>
            <a:r>
              <a:rPr lang="en-AU" dirty="0"/>
              <a:t>Antipsychotics</a:t>
            </a:r>
            <a:endParaRPr lang="en-GB" dirty="0"/>
          </a:p>
          <a:p>
            <a:pPr lvl="0"/>
            <a:r>
              <a:rPr lang="en-AU" dirty="0"/>
              <a:t>Benzodiazepines</a:t>
            </a:r>
            <a:endParaRPr lang="en-GB" dirty="0"/>
          </a:p>
          <a:p>
            <a:pPr lvl="0"/>
            <a:r>
              <a:rPr lang="en-AU" dirty="0"/>
              <a:t>Anticholinesterases</a:t>
            </a:r>
            <a:endParaRPr lang="en-GB" dirty="0"/>
          </a:p>
          <a:p>
            <a:pPr lvl="0"/>
            <a:r>
              <a:rPr lang="en-AU" dirty="0"/>
              <a:t>N-methyl-D-aspartate (NMDA) antagonist</a:t>
            </a:r>
            <a:endParaRPr lang="en-GB" dirty="0"/>
          </a:p>
          <a:p>
            <a:pPr lvl="0"/>
            <a:r>
              <a:rPr lang="en-AU" dirty="0"/>
              <a:t>Anticonvulsants</a:t>
            </a:r>
            <a:endParaRPr lang="en-GB" dirty="0"/>
          </a:p>
          <a:p>
            <a:pPr lvl="0"/>
            <a:r>
              <a:rPr lang="en-AU" dirty="0"/>
              <a:t>Antidepressants. </a:t>
            </a:r>
            <a:endParaRPr lang="en-GB" dirty="0"/>
          </a:p>
          <a:p>
            <a:endParaRPr lang="en-GB" dirty="0"/>
          </a:p>
        </p:txBody>
      </p:sp>
      <p:pic>
        <p:nvPicPr>
          <p:cNvPr id="4" name="Picture 3" descr="drug_medicine_pil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1988840"/>
            <a:ext cx="2848084" cy="3528392"/>
          </a:xfrm>
          <a:prstGeom prst="rect">
            <a:avLst/>
          </a:prstGeom>
          <a:noFill/>
        </p:spPr>
      </p:pic>
    </p:spTree>
    <p:extLst>
      <p:ext uri="{BB962C8B-B14F-4D97-AF65-F5344CB8AC3E}">
        <p14:creationId xmlns:p14="http://schemas.microsoft.com/office/powerpoint/2010/main" val="24918265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a:t>Identify behaviours of concern and potential triggers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4.3 </a:t>
            </a:r>
            <a:r>
              <a:rPr lang="en-AU" sz="2800" dirty="0"/>
              <a:t>Evaluate implemented strategies with support planning team to ensure effectiveness in minimising behaviours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Evaluating </a:t>
            </a:r>
            <a:r>
              <a:rPr lang="en-GB" dirty="0"/>
              <a:t>strategies</a:t>
            </a:r>
            <a:br>
              <a:rPr lang="en-GB" dirty="0"/>
            </a:br>
            <a:endParaRPr lang="en-GB" dirty="0"/>
          </a:p>
        </p:txBody>
      </p:sp>
      <p:sp>
        <p:nvSpPr>
          <p:cNvPr id="3" name="Content Placeholder 2"/>
          <p:cNvSpPr>
            <a:spLocks noGrp="1"/>
          </p:cNvSpPr>
          <p:nvPr>
            <p:ph idx="1"/>
          </p:nvPr>
        </p:nvSpPr>
        <p:spPr>
          <a:xfrm>
            <a:off x="457200" y="1600200"/>
            <a:ext cx="4906888" cy="4525963"/>
          </a:xfrm>
        </p:spPr>
        <p:txBody>
          <a:bodyPr>
            <a:normAutofit lnSpcReduction="10000"/>
          </a:bodyPr>
          <a:lstStyle/>
          <a:p>
            <a:r>
              <a:rPr lang="en-AU" dirty="0"/>
              <a:t>Y</a:t>
            </a:r>
            <a:r>
              <a:rPr lang="en-AU" dirty="0" smtClean="0"/>
              <a:t>ou </a:t>
            </a:r>
            <a:r>
              <a:rPr lang="en-AU" dirty="0"/>
              <a:t>will need to observe the client for a nominated amount of time and make a record of what you find. </a:t>
            </a:r>
            <a:endParaRPr lang="en-AU" dirty="0" smtClean="0"/>
          </a:p>
          <a:p>
            <a:r>
              <a:rPr lang="en-AU" dirty="0" smtClean="0"/>
              <a:t>It </a:t>
            </a:r>
            <a:r>
              <a:rPr lang="en-AU" dirty="0"/>
              <a:t>is important to share your findings with your team so they can be prepared to handle the behaviour either differently, (if behaviour strategies did not work) or the same (if they did work).</a:t>
            </a:r>
            <a:endParaRPr lang="en-GB" dirty="0"/>
          </a:p>
          <a:p>
            <a:endParaRPr lang="en-GB" dirty="0"/>
          </a:p>
        </p:txBody>
      </p:sp>
      <p:pic>
        <p:nvPicPr>
          <p:cNvPr id="12290" name="Picture 2" descr="C:\Users\Victoria\Desktop\My Work\ArtWork\strategy_success_block_crossword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132856"/>
            <a:ext cx="3635896" cy="27269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Event samples</a:t>
            </a:r>
            <a:endParaRPr lang="en-GB" dirty="0"/>
          </a:p>
        </p:txBody>
      </p:sp>
      <p:sp>
        <p:nvSpPr>
          <p:cNvPr id="3" name="Content Placeholder 2"/>
          <p:cNvSpPr>
            <a:spLocks noGrp="1"/>
          </p:cNvSpPr>
          <p:nvPr>
            <p:ph idx="1"/>
          </p:nvPr>
        </p:nvSpPr>
        <p:spPr>
          <a:xfrm>
            <a:off x="457200" y="1600200"/>
            <a:ext cx="6059016" cy="4525963"/>
          </a:xfrm>
        </p:spPr>
        <p:txBody>
          <a:bodyPr/>
          <a:lstStyle/>
          <a:p>
            <a:pPr marL="0" indent="0">
              <a:buNone/>
            </a:pPr>
            <a:r>
              <a:rPr lang="en-AU" b="1" dirty="0"/>
              <a:t>Event samples are good for assessing concerns about </a:t>
            </a:r>
            <a:r>
              <a:rPr lang="en-AU" b="1" dirty="0" smtClean="0"/>
              <a:t>behaviour:</a:t>
            </a:r>
          </a:p>
          <a:p>
            <a:pPr lvl="0"/>
            <a:r>
              <a:rPr lang="en-AU" dirty="0" smtClean="0"/>
              <a:t>The </a:t>
            </a:r>
            <a:r>
              <a:rPr lang="en-AU" dirty="0"/>
              <a:t>event number</a:t>
            </a:r>
            <a:endParaRPr lang="en-GB" dirty="0"/>
          </a:p>
          <a:p>
            <a:pPr lvl="0"/>
            <a:r>
              <a:rPr lang="en-AU" dirty="0"/>
              <a:t>The date/time </a:t>
            </a:r>
            <a:endParaRPr lang="en-GB" dirty="0"/>
          </a:p>
          <a:p>
            <a:pPr lvl="0"/>
            <a:r>
              <a:rPr lang="en-AU" dirty="0"/>
              <a:t>The context of the situation e.g. family visited, going to bed</a:t>
            </a:r>
            <a:endParaRPr lang="en-GB" dirty="0"/>
          </a:p>
          <a:p>
            <a:pPr lvl="0"/>
            <a:r>
              <a:rPr lang="en-AU" dirty="0"/>
              <a:t>Who was involved? e.g. family members, carers</a:t>
            </a:r>
            <a:endParaRPr lang="en-GB" dirty="0"/>
          </a:p>
          <a:p>
            <a:pPr lvl="0"/>
            <a:r>
              <a:rPr lang="en-AU" dirty="0"/>
              <a:t>Dialogue/incident.</a:t>
            </a:r>
            <a:endParaRPr lang="en-GB" dirty="0"/>
          </a:p>
          <a:p>
            <a:pPr marL="0" indent="0">
              <a:buNone/>
            </a:pPr>
            <a:endParaRPr lang="en-GB" dirty="0"/>
          </a:p>
        </p:txBody>
      </p:sp>
      <p:pic>
        <p:nvPicPr>
          <p:cNvPr id="13314" name="Picture 2" descr="C:\Users\Victoria\Desktop\My Work\ArtWork\Animations\stick_figure_scribble_pen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276872"/>
            <a:ext cx="2974070" cy="396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6726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u="sng" dirty="0" smtClean="0"/>
              <a:t/>
            </a:r>
            <a:br>
              <a:rPr lang="en-AU" u="sng" dirty="0" smtClean="0"/>
            </a:br>
            <a:r>
              <a:rPr lang="en-AU" dirty="0" smtClean="0"/>
              <a:t>ABC </a:t>
            </a:r>
            <a:r>
              <a:rPr lang="en-AU" dirty="0"/>
              <a:t>method</a:t>
            </a:r>
            <a:r>
              <a:rPr lang="en-GB" dirty="0"/>
              <a:t/>
            </a:r>
            <a:br>
              <a:rPr lang="en-GB" dirty="0"/>
            </a:br>
            <a:endParaRPr lang="en-GB" dirty="0"/>
          </a:p>
        </p:txBody>
      </p:sp>
      <p:sp>
        <p:nvSpPr>
          <p:cNvPr id="3" name="Content Placeholder 2"/>
          <p:cNvSpPr>
            <a:spLocks noGrp="1"/>
          </p:cNvSpPr>
          <p:nvPr>
            <p:ph idx="1"/>
          </p:nvPr>
        </p:nvSpPr>
        <p:spPr>
          <a:xfrm>
            <a:off x="457200" y="1600200"/>
            <a:ext cx="5338936" cy="4997152"/>
          </a:xfrm>
        </p:spPr>
        <p:txBody>
          <a:bodyPr>
            <a:normAutofit lnSpcReduction="10000"/>
          </a:bodyPr>
          <a:lstStyle/>
          <a:p>
            <a:pPr marL="0" indent="0">
              <a:buNone/>
            </a:pPr>
            <a:r>
              <a:rPr lang="en-AU" b="1" dirty="0"/>
              <a:t>You can use the ABC method for analysing behaviour in dementia </a:t>
            </a:r>
            <a:r>
              <a:rPr lang="en-AU" b="1" dirty="0" smtClean="0"/>
              <a:t>clients:</a:t>
            </a:r>
          </a:p>
          <a:p>
            <a:pPr lvl="0"/>
            <a:r>
              <a:rPr lang="en-AU" dirty="0"/>
              <a:t>A = Antecedent: the event that happened directly before the client became upset</a:t>
            </a:r>
            <a:endParaRPr lang="en-GB" dirty="0"/>
          </a:p>
          <a:p>
            <a:pPr lvl="0"/>
            <a:r>
              <a:rPr lang="en-AU" dirty="0"/>
              <a:t>B = Behaviour: the upsetting behaviour </a:t>
            </a:r>
            <a:endParaRPr lang="en-GB" dirty="0"/>
          </a:p>
          <a:p>
            <a:pPr lvl="0"/>
            <a:r>
              <a:rPr lang="en-AU" dirty="0"/>
              <a:t>C = Consequence: the events happening as a response to the </a:t>
            </a:r>
            <a:r>
              <a:rPr lang="en-AU" dirty="0" smtClean="0"/>
              <a:t>behaviour.</a:t>
            </a:r>
            <a:endParaRPr lang="en-GB" dirty="0"/>
          </a:p>
          <a:p>
            <a:pPr marL="0" indent="0">
              <a:buNone/>
            </a:pPr>
            <a:endParaRPr lang="en-GB" dirty="0"/>
          </a:p>
        </p:txBody>
      </p:sp>
      <p:pic>
        <p:nvPicPr>
          <p:cNvPr id="14338" name="Picture 2" descr="C:\Users\Victoria\Desktop\My Work\ArtWork\abc_blocks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3573016"/>
            <a:ext cx="3168352"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88709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Complete documentation</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5.1 </a:t>
            </a:r>
            <a:r>
              <a:rPr lang="en-AU" sz="2800" dirty="0"/>
              <a:t>Comply with the organisation’s reporting requirements, including reporting observations to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Organisation’s </a:t>
            </a:r>
            <a:r>
              <a:rPr lang="en-GB" dirty="0"/>
              <a:t>reporting requirements</a:t>
            </a:r>
            <a:br>
              <a:rPr lang="en-GB" dirty="0"/>
            </a:b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lvl="0"/>
            <a:r>
              <a:rPr lang="en-AU" dirty="0"/>
              <a:t>Documentation should be completed as soon </a:t>
            </a:r>
            <a:r>
              <a:rPr lang="en-AU" dirty="0" smtClean="0"/>
              <a:t>after </a:t>
            </a:r>
            <a:r>
              <a:rPr lang="en-AU" dirty="0"/>
              <a:t>any </a:t>
            </a:r>
            <a:r>
              <a:rPr lang="en-AU" dirty="0" smtClean="0"/>
              <a:t>incident</a:t>
            </a:r>
            <a:endParaRPr lang="en-GB" dirty="0"/>
          </a:p>
          <a:p>
            <a:pPr lvl="0"/>
            <a:r>
              <a:rPr lang="en-AU" dirty="0"/>
              <a:t>Progress notes are legal documents. They must be filled out </a:t>
            </a:r>
            <a:r>
              <a:rPr lang="en-GB" dirty="0" smtClean="0"/>
              <a:t>in a particular way</a:t>
            </a:r>
            <a:endParaRPr lang="en-GB" dirty="0"/>
          </a:p>
          <a:p>
            <a:endParaRPr lang="en-GB" dirty="0"/>
          </a:p>
        </p:txBody>
      </p:sp>
      <p:pic>
        <p:nvPicPr>
          <p:cNvPr id="1026" name="Picture 2" descr="C:\Users\Tom\Desktop\Pictures\ArtWork\Shuttershock\notepad_notes_wri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7944" y="3501008"/>
            <a:ext cx="4298268" cy="2865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Written </a:t>
            </a:r>
            <a:r>
              <a:rPr lang="en-GB" dirty="0"/>
              <a:t>documents</a:t>
            </a:r>
            <a:br>
              <a:rPr lang="en-GB" dirty="0"/>
            </a:br>
            <a:endParaRPr lang="en-GB" dirty="0"/>
          </a:p>
        </p:txBody>
      </p:sp>
      <p:sp>
        <p:nvSpPr>
          <p:cNvPr id="3" name="Content Placeholder 2"/>
          <p:cNvSpPr>
            <a:spLocks noGrp="1"/>
          </p:cNvSpPr>
          <p:nvPr>
            <p:ph idx="1"/>
          </p:nvPr>
        </p:nvSpPr>
        <p:spPr>
          <a:xfrm>
            <a:off x="457200" y="1600200"/>
            <a:ext cx="5266928" cy="4525963"/>
          </a:xfrm>
        </p:spPr>
        <p:txBody>
          <a:bodyPr/>
          <a:lstStyle/>
          <a:p>
            <a:pPr lvl="0"/>
            <a:r>
              <a:rPr lang="en-GB" dirty="0" smtClean="0"/>
              <a:t>Active voice</a:t>
            </a:r>
          </a:p>
          <a:p>
            <a:pPr lvl="0"/>
            <a:r>
              <a:rPr lang="en-GB" dirty="0" smtClean="0"/>
              <a:t>Concise</a:t>
            </a:r>
            <a:endParaRPr lang="en-GB" dirty="0"/>
          </a:p>
          <a:p>
            <a:pPr lvl="0"/>
            <a:r>
              <a:rPr lang="en-GB" dirty="0"/>
              <a:t>Objective</a:t>
            </a:r>
          </a:p>
          <a:p>
            <a:pPr lvl="0"/>
            <a:r>
              <a:rPr lang="en-GB" dirty="0"/>
              <a:t>By exception</a:t>
            </a:r>
          </a:p>
          <a:p>
            <a:pPr lvl="0"/>
            <a:r>
              <a:rPr lang="en-GB" dirty="0"/>
              <a:t>Appropriate in language (no slang, unless recording direct speech)</a:t>
            </a:r>
          </a:p>
          <a:p>
            <a:pPr lvl="0"/>
            <a:r>
              <a:rPr lang="en-GB" dirty="0"/>
              <a:t>Include only necessary information</a:t>
            </a:r>
          </a:p>
          <a:p>
            <a:endParaRPr lang="en-GB" dirty="0"/>
          </a:p>
        </p:txBody>
      </p:sp>
      <p:pic>
        <p:nvPicPr>
          <p:cNvPr id="4" name="Picture 3" descr="yellowfolder"/>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642564"/>
            <a:ext cx="3108057" cy="2370612"/>
          </a:xfrm>
          <a:prstGeom prst="rect">
            <a:avLst/>
          </a:prstGeom>
          <a:noFill/>
        </p:spPr>
      </p:pic>
    </p:spTree>
    <p:extLst>
      <p:ext uri="{BB962C8B-B14F-4D97-AF65-F5344CB8AC3E}">
        <p14:creationId xmlns:p14="http://schemas.microsoft.com/office/powerpoint/2010/main" val="362659351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Verbal </a:t>
            </a:r>
            <a:r>
              <a:rPr lang="en-GB" dirty="0"/>
              <a:t>reports</a:t>
            </a:r>
            <a:br>
              <a:rPr lang="en-GB" dirty="0"/>
            </a:br>
            <a:endParaRPr lang="en-GB" dirty="0"/>
          </a:p>
        </p:txBody>
      </p:sp>
      <p:sp>
        <p:nvSpPr>
          <p:cNvPr id="3" name="Content Placeholder 2"/>
          <p:cNvSpPr>
            <a:spLocks noGrp="1"/>
          </p:cNvSpPr>
          <p:nvPr>
            <p:ph idx="1"/>
          </p:nvPr>
        </p:nvSpPr>
        <p:spPr/>
        <p:txBody>
          <a:bodyPr/>
          <a:lstStyle/>
          <a:p>
            <a:r>
              <a:rPr lang="en-AU" dirty="0"/>
              <a:t>These can be done face-to-face or over the telephone. </a:t>
            </a:r>
            <a:endParaRPr lang="en-AU" dirty="0" smtClean="0"/>
          </a:p>
          <a:p>
            <a:r>
              <a:rPr lang="en-AU" dirty="0" smtClean="0"/>
              <a:t>You </a:t>
            </a:r>
            <a:r>
              <a:rPr lang="en-AU" dirty="0"/>
              <a:t>should use this method of reporting when communication is required urgently, or in an emergency </a:t>
            </a:r>
            <a:r>
              <a:rPr lang="en-AU" dirty="0" smtClean="0"/>
              <a:t>situation.</a:t>
            </a:r>
            <a:endParaRPr lang="en-GB" dirty="0"/>
          </a:p>
        </p:txBody>
      </p:sp>
      <p:pic>
        <p:nvPicPr>
          <p:cNvPr id="4" name="Picture 3" descr="Mx2puzz"/>
          <p:cNvPicPr/>
          <p:nvPr/>
        </p:nvPicPr>
        <p:blipFill>
          <a:blip r:embed="rId2">
            <a:extLst>
              <a:ext uri="{28A0092B-C50C-407E-A947-70E740481C1C}">
                <a14:useLocalDpi xmlns:a14="http://schemas.microsoft.com/office/drawing/2010/main" val="0"/>
              </a:ext>
            </a:extLst>
          </a:blip>
          <a:srcRect/>
          <a:stretch>
            <a:fillRect/>
          </a:stretch>
        </p:blipFill>
        <p:spPr bwMode="auto">
          <a:xfrm>
            <a:off x="4499992" y="3789040"/>
            <a:ext cx="3528392" cy="2811248"/>
          </a:xfrm>
          <a:prstGeom prst="rect">
            <a:avLst/>
          </a:prstGeom>
          <a:noFill/>
        </p:spPr>
      </p:pic>
    </p:spTree>
    <p:extLst>
      <p:ext uri="{BB962C8B-B14F-4D97-AF65-F5344CB8AC3E}">
        <p14:creationId xmlns:p14="http://schemas.microsoft.com/office/powerpoint/2010/main" val="42569136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Incident </a:t>
            </a:r>
            <a:r>
              <a:rPr lang="en-GB" dirty="0"/>
              <a:t>reports</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The essential elements to an incident report involve answering the following questions about the </a:t>
            </a:r>
            <a:r>
              <a:rPr lang="en-AU" b="1" dirty="0" smtClean="0"/>
              <a:t>incident:</a:t>
            </a:r>
          </a:p>
          <a:p>
            <a:pPr lvl="0"/>
            <a:r>
              <a:rPr lang="en-AU" dirty="0"/>
              <a:t>Who?</a:t>
            </a:r>
            <a:endParaRPr lang="en-GB" dirty="0"/>
          </a:p>
          <a:p>
            <a:pPr lvl="0"/>
            <a:r>
              <a:rPr lang="en-AU" dirty="0"/>
              <a:t>What?</a:t>
            </a:r>
            <a:endParaRPr lang="en-GB" dirty="0"/>
          </a:p>
          <a:p>
            <a:pPr lvl="0"/>
            <a:r>
              <a:rPr lang="en-AU" dirty="0"/>
              <a:t>When? </a:t>
            </a:r>
            <a:endParaRPr lang="en-GB" dirty="0"/>
          </a:p>
          <a:p>
            <a:pPr lvl="0"/>
            <a:r>
              <a:rPr lang="en-AU" dirty="0"/>
              <a:t>Where?</a:t>
            </a:r>
            <a:endParaRPr lang="en-GB" dirty="0"/>
          </a:p>
          <a:p>
            <a:pPr lvl="0"/>
            <a:r>
              <a:rPr lang="en-AU" dirty="0"/>
              <a:t>How and why?</a:t>
            </a:r>
            <a:endParaRPr lang="en-GB" dirty="0"/>
          </a:p>
          <a:p>
            <a:pPr marL="0" indent="0">
              <a:buNone/>
            </a:pPr>
            <a:endParaRPr lang="en-GB" dirty="0"/>
          </a:p>
        </p:txBody>
      </p:sp>
      <p:pic>
        <p:nvPicPr>
          <p:cNvPr id="15362" name="Picture 2" descr="C:\Users\Victoria\Desktop\My Work\ArtWork\stick_figure_holding_question_mark_78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286" y="2780928"/>
            <a:ext cx="2474522" cy="3564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7788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smtClean="0"/>
              <a:t>Element title</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5.2 </a:t>
            </a:r>
            <a:r>
              <a:rPr lang="en-AU" sz="2800" dirty="0"/>
              <a:t>Complete, maintain and store documentation according to organisation policy and protocols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Making </a:t>
            </a:r>
            <a:r>
              <a:rPr lang="en-AU" dirty="0"/>
              <a:t>records identifiable</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You might need to include the following information: </a:t>
            </a:r>
          </a:p>
          <a:p>
            <a:pPr lvl="0"/>
            <a:r>
              <a:rPr lang="en-GB" dirty="0"/>
              <a:t>Unique identifier e.g. medical record number</a:t>
            </a:r>
          </a:p>
          <a:p>
            <a:pPr lvl="0"/>
            <a:r>
              <a:rPr lang="en-GB" dirty="0"/>
              <a:t>Client’s full name</a:t>
            </a:r>
          </a:p>
          <a:p>
            <a:pPr lvl="0"/>
            <a:r>
              <a:rPr lang="en-GB" dirty="0"/>
              <a:t>Date of birth/age</a:t>
            </a:r>
          </a:p>
          <a:p>
            <a:pPr lvl="0"/>
            <a:r>
              <a:rPr lang="en-GB" dirty="0"/>
              <a:t>Sex.</a:t>
            </a:r>
          </a:p>
          <a:p>
            <a:endParaRPr lang="en-GB" dirty="0"/>
          </a:p>
        </p:txBody>
      </p:sp>
      <p:pic>
        <p:nvPicPr>
          <p:cNvPr id="4" name="Picture 3" descr="red folder"/>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07478"/>
            <a:ext cx="3060308" cy="2325778"/>
          </a:xfrm>
          <a:prstGeom prst="rect">
            <a:avLst/>
          </a:prstGeom>
          <a:noFill/>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Frequency </a:t>
            </a:r>
            <a:r>
              <a:rPr lang="en-GB" dirty="0"/>
              <a:t>of documentation</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For example:</a:t>
            </a:r>
            <a:endParaRPr lang="en-GB" b="1" dirty="0"/>
          </a:p>
          <a:p>
            <a:pPr lvl="0"/>
            <a:r>
              <a:rPr lang="en-GB" dirty="0"/>
              <a:t>By each carer to give care to client/each session</a:t>
            </a:r>
          </a:p>
          <a:p>
            <a:pPr lvl="0"/>
            <a:r>
              <a:rPr lang="en-GB" dirty="0"/>
              <a:t>Significant changes to the client’s condition </a:t>
            </a:r>
          </a:p>
          <a:p>
            <a:pPr lvl="0"/>
            <a:r>
              <a:rPr lang="en-GB" dirty="0"/>
              <a:t>Significant changes to treatment/activities/preferences </a:t>
            </a:r>
          </a:p>
          <a:p>
            <a:pPr lvl="0"/>
            <a:r>
              <a:rPr lang="en-GB" dirty="0" smtClean="0"/>
              <a:t>Reviews.</a:t>
            </a:r>
          </a:p>
          <a:p>
            <a:endParaRPr lang="en-GB" dirty="0"/>
          </a:p>
        </p:txBody>
      </p:sp>
      <p:pic>
        <p:nvPicPr>
          <p:cNvPr id="4" name="Picture 3" descr="time_record_reading"/>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356992"/>
            <a:ext cx="2160240" cy="3202801"/>
          </a:xfrm>
          <a:prstGeom prst="rect">
            <a:avLst/>
          </a:prstGeom>
          <a:noFill/>
        </p:spPr>
      </p:pic>
    </p:spTree>
    <p:extLst>
      <p:ext uri="{BB962C8B-B14F-4D97-AF65-F5344CB8AC3E}">
        <p14:creationId xmlns:p14="http://schemas.microsoft.com/office/powerpoint/2010/main" val="148577403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Sorting </a:t>
            </a:r>
            <a:r>
              <a:rPr lang="en-GB" dirty="0"/>
              <a:t>and storing information</a:t>
            </a:r>
            <a:br>
              <a:rPr lang="en-GB" dirty="0"/>
            </a:br>
            <a:endParaRPr lang="en-GB" dirty="0"/>
          </a:p>
        </p:txBody>
      </p:sp>
      <p:sp>
        <p:nvSpPr>
          <p:cNvPr id="3" name="Content Placeholder 2"/>
          <p:cNvSpPr>
            <a:spLocks noGrp="1"/>
          </p:cNvSpPr>
          <p:nvPr>
            <p:ph idx="1"/>
          </p:nvPr>
        </p:nvSpPr>
        <p:spPr/>
        <p:txBody>
          <a:bodyPr/>
          <a:lstStyle/>
          <a:p>
            <a:pPr lvl="0"/>
            <a:r>
              <a:rPr lang="en-AU" b="1" dirty="0"/>
              <a:t>Established </a:t>
            </a:r>
            <a:r>
              <a:rPr lang="en-AU" b="1" dirty="0" smtClean="0"/>
              <a:t>procedure</a:t>
            </a:r>
            <a:r>
              <a:rPr lang="en-AU" dirty="0" smtClean="0"/>
              <a:t> </a:t>
            </a:r>
            <a:r>
              <a:rPr lang="en-AU" dirty="0"/>
              <a:t>this may be implemented by organisational stipulation or through how your workplace works. </a:t>
            </a:r>
            <a:endParaRPr lang="en-GB" dirty="0"/>
          </a:p>
          <a:p>
            <a:pPr lvl="0"/>
            <a:r>
              <a:rPr lang="en-AU" b="1" dirty="0"/>
              <a:t>Organisational stipulation</a:t>
            </a:r>
            <a:r>
              <a:rPr lang="en-AU" dirty="0"/>
              <a:t> </a:t>
            </a:r>
            <a:r>
              <a:rPr lang="en-AU" dirty="0" smtClean="0"/>
              <a:t>is </a:t>
            </a:r>
            <a:r>
              <a:rPr lang="en-AU" dirty="0"/>
              <a:t>in place to ensure that legal obligations are met and that a uniform system is used across the company. </a:t>
            </a:r>
            <a:endParaRPr lang="en-GB" dirty="0"/>
          </a:p>
          <a:p>
            <a:r>
              <a:rPr lang="en-AU" b="1" dirty="0"/>
              <a:t>Workplaces</a:t>
            </a:r>
            <a:r>
              <a:rPr lang="en-AU" dirty="0"/>
              <a:t> may have their own system that revolves around the space, layout and staffing of the </a:t>
            </a:r>
            <a:r>
              <a:rPr lang="en-AU" dirty="0" smtClean="0"/>
              <a:t>office.</a:t>
            </a:r>
            <a:endParaRPr lang="en-GB" dirty="0"/>
          </a:p>
        </p:txBody>
      </p:sp>
    </p:spTree>
    <p:extLst>
      <p:ext uri="{BB962C8B-B14F-4D97-AF65-F5344CB8AC3E}">
        <p14:creationId xmlns:p14="http://schemas.microsoft.com/office/powerpoint/2010/main" val="127780687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5B</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Implement self care strategies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6.1 </a:t>
            </a:r>
            <a:r>
              <a:rPr lang="en-AU" sz="2800" dirty="0"/>
              <a:t>Monitor own stress level in relation to working with people with dementia</a:t>
            </a:r>
            <a:endParaRPr lang="en-AU" sz="2800" dirty="0" smtClean="0">
              <a:latin typeface="+mj-lt"/>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Signs </a:t>
            </a:r>
            <a:r>
              <a:rPr lang="en-GB" dirty="0"/>
              <a:t>of stress</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r>
              <a:rPr lang="en-AU" dirty="0"/>
              <a:t>Denial </a:t>
            </a:r>
            <a:endParaRPr lang="en-AU" dirty="0" smtClean="0"/>
          </a:p>
          <a:p>
            <a:r>
              <a:rPr lang="en-AU" dirty="0" smtClean="0"/>
              <a:t>Anger</a:t>
            </a:r>
          </a:p>
          <a:p>
            <a:r>
              <a:rPr lang="en-AU" dirty="0" smtClean="0"/>
              <a:t>Depression</a:t>
            </a:r>
          </a:p>
          <a:p>
            <a:r>
              <a:rPr lang="en-AU" dirty="0"/>
              <a:t>Anxiety </a:t>
            </a:r>
            <a:endParaRPr lang="en-AU" dirty="0" smtClean="0"/>
          </a:p>
          <a:p>
            <a:r>
              <a:rPr lang="en-AU" dirty="0"/>
              <a:t>Social withdrawal </a:t>
            </a:r>
            <a:endParaRPr lang="en-AU" dirty="0" smtClean="0"/>
          </a:p>
          <a:p>
            <a:r>
              <a:rPr lang="en-AU" dirty="0" smtClean="0"/>
              <a:t>Sleeplessness</a:t>
            </a:r>
          </a:p>
          <a:p>
            <a:r>
              <a:rPr lang="en-AU" dirty="0"/>
              <a:t>Exhaustion </a:t>
            </a:r>
            <a:endParaRPr lang="en-AU" dirty="0" smtClean="0"/>
          </a:p>
          <a:p>
            <a:r>
              <a:rPr lang="en-AU" dirty="0" smtClean="0"/>
              <a:t>Irritability</a:t>
            </a:r>
          </a:p>
          <a:p>
            <a:r>
              <a:rPr lang="en-AU" dirty="0"/>
              <a:t>Health problems </a:t>
            </a:r>
            <a:endParaRPr lang="en-AU" dirty="0" smtClean="0"/>
          </a:p>
          <a:p>
            <a:r>
              <a:rPr lang="en-AU" dirty="0"/>
              <a:t>Trouble concentrating </a:t>
            </a:r>
            <a:endParaRPr lang="en-GB" dirty="0"/>
          </a:p>
        </p:txBody>
      </p:sp>
      <p:pic>
        <p:nvPicPr>
          <p:cNvPr id="4" name="Picture 3" descr="C:\Users\Tom\Desktop\ArtWork\Fotolia_15002440_S.jpg"/>
          <p:cNvPicPr/>
          <p:nvPr/>
        </p:nvPicPr>
        <p:blipFill>
          <a:blip r:embed="rId2" cstate="print"/>
          <a:srcRect/>
          <a:stretch>
            <a:fillRect/>
          </a:stretch>
        </p:blipFill>
        <p:spPr bwMode="auto">
          <a:xfrm>
            <a:off x="4932040" y="2519362"/>
            <a:ext cx="3534665" cy="2925861"/>
          </a:xfrm>
          <a:prstGeom prst="rect">
            <a:avLst/>
          </a:prstGeom>
          <a:ln>
            <a:noFill/>
          </a:ln>
          <a:effectLst>
            <a:softEdge rad="112500"/>
          </a:effectLst>
        </p:spPr>
      </p:pic>
    </p:spTree>
    <p:extLst>
      <p:ext uri="{BB962C8B-B14F-4D97-AF65-F5344CB8AC3E}">
        <p14:creationId xmlns:p14="http://schemas.microsoft.com/office/powerpoint/2010/main" val="179247954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Managing </a:t>
            </a:r>
            <a:r>
              <a:rPr lang="en-GB" dirty="0"/>
              <a:t>stress</a:t>
            </a:r>
            <a:br>
              <a:rPr lang="en-GB" dirty="0"/>
            </a:br>
            <a:endParaRPr lang="en-GB" dirty="0"/>
          </a:p>
        </p:txBody>
      </p:sp>
      <p:sp>
        <p:nvSpPr>
          <p:cNvPr id="3" name="Content Placeholder 2"/>
          <p:cNvSpPr>
            <a:spLocks noGrp="1"/>
          </p:cNvSpPr>
          <p:nvPr>
            <p:ph idx="1"/>
          </p:nvPr>
        </p:nvSpPr>
        <p:spPr>
          <a:xfrm>
            <a:off x="457200" y="1600200"/>
            <a:ext cx="6347048" cy="4525963"/>
          </a:xfrm>
        </p:spPr>
        <p:txBody>
          <a:bodyPr>
            <a:normAutofit/>
          </a:bodyPr>
          <a:lstStyle/>
          <a:p>
            <a:pPr lvl="0"/>
            <a:r>
              <a:rPr lang="en-GB" dirty="0"/>
              <a:t>Develop a consistent schedule</a:t>
            </a:r>
          </a:p>
          <a:p>
            <a:pPr lvl="0"/>
            <a:r>
              <a:rPr lang="en-GB" dirty="0" smtClean="0"/>
              <a:t>Educate </a:t>
            </a:r>
            <a:r>
              <a:rPr lang="en-GB" dirty="0"/>
              <a:t>yourself on the effects of dementia and strategies for managing it</a:t>
            </a:r>
          </a:p>
          <a:p>
            <a:pPr lvl="0"/>
            <a:r>
              <a:rPr lang="en-GB" dirty="0"/>
              <a:t>Talk to family, friends, or other people in a similar situation</a:t>
            </a:r>
          </a:p>
          <a:p>
            <a:pPr lvl="0"/>
            <a:r>
              <a:rPr lang="en-GB" dirty="0"/>
              <a:t>M</a:t>
            </a:r>
            <a:r>
              <a:rPr lang="en-GB" dirty="0" smtClean="0"/>
              <a:t>anage </a:t>
            </a:r>
            <a:r>
              <a:rPr lang="en-GB" dirty="0"/>
              <a:t>your diet, take regular exercise and maintain a social life</a:t>
            </a:r>
          </a:p>
          <a:p>
            <a:pPr lvl="0"/>
            <a:r>
              <a:rPr lang="en-GB" dirty="0"/>
              <a:t>Be realistic about your ability to carry out </a:t>
            </a:r>
            <a:r>
              <a:rPr lang="en-GB" dirty="0" smtClean="0"/>
              <a:t>tasks.</a:t>
            </a:r>
            <a:endParaRPr lang="en-GB" dirty="0"/>
          </a:p>
        </p:txBody>
      </p:sp>
      <p:pic>
        <p:nvPicPr>
          <p:cNvPr id="4" name="Picture 3" descr="stress_ball_squeeze_anim_500_wht_6936"/>
          <p:cNvPicPr/>
          <p:nvPr/>
        </p:nvPicPr>
        <p:blipFill>
          <a:blip r:embed="rId2">
            <a:extLst>
              <a:ext uri="{28A0092B-C50C-407E-A947-70E740481C1C}">
                <a14:useLocalDpi xmlns:a14="http://schemas.microsoft.com/office/drawing/2010/main" val="0"/>
              </a:ext>
            </a:extLst>
          </a:blip>
          <a:srcRect/>
          <a:stretch>
            <a:fillRect/>
          </a:stretch>
        </p:blipFill>
        <p:spPr bwMode="auto">
          <a:xfrm>
            <a:off x="6732239" y="2349926"/>
            <a:ext cx="2411761" cy="3527346"/>
          </a:xfrm>
          <a:prstGeom prst="rect">
            <a:avLst/>
          </a:prstGeom>
          <a:noFill/>
        </p:spPr>
      </p:pic>
    </p:spTree>
    <p:extLst>
      <p:ext uri="{BB962C8B-B14F-4D97-AF65-F5344CB8AC3E}">
        <p14:creationId xmlns:p14="http://schemas.microsoft.com/office/powerpoint/2010/main" val="413658356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6A</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Implement self care strategies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6.2 </a:t>
            </a:r>
            <a:r>
              <a:rPr lang="en-AU" sz="2800" dirty="0"/>
              <a:t>Use appropriate self care strategies and seek support if required</a:t>
            </a:r>
            <a:r>
              <a:rPr lang="en-AU" sz="2800" b="1" dirty="0" smtClean="0">
                <a:latin typeface="+mj-lt"/>
              </a:rPr>
              <a:t> </a:t>
            </a:r>
            <a:endParaRPr lang="en-AU" sz="2800" dirty="0" smtClean="0">
              <a:latin typeface="+mj-lt"/>
            </a:endParaRPr>
          </a:p>
        </p:txBody>
      </p:sp>
    </p:spTree>
    <p:extLst>
      <p:ext uri="{BB962C8B-B14F-4D97-AF65-F5344CB8AC3E}">
        <p14:creationId xmlns:p14="http://schemas.microsoft.com/office/powerpoint/2010/main" val="157666031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Self-care </a:t>
            </a:r>
            <a:r>
              <a:rPr lang="en-GB" dirty="0"/>
              <a:t>strategies</a:t>
            </a:r>
            <a:br>
              <a:rPr lang="en-GB" dirty="0"/>
            </a:br>
            <a:endParaRPr lang="en-GB" dirty="0"/>
          </a:p>
        </p:txBody>
      </p:sp>
      <p:sp>
        <p:nvSpPr>
          <p:cNvPr id="3" name="Content Placeholder 2"/>
          <p:cNvSpPr>
            <a:spLocks noGrp="1"/>
          </p:cNvSpPr>
          <p:nvPr>
            <p:ph idx="1"/>
          </p:nvPr>
        </p:nvSpPr>
        <p:spPr/>
        <p:txBody>
          <a:bodyPr>
            <a:normAutofit/>
          </a:bodyPr>
          <a:lstStyle/>
          <a:p>
            <a:pPr lvl="0"/>
            <a:r>
              <a:rPr lang="en-GB" dirty="0" smtClean="0"/>
              <a:t>Express feelings e.g. crying </a:t>
            </a:r>
            <a:endParaRPr lang="en-GB" dirty="0"/>
          </a:p>
          <a:p>
            <a:pPr lvl="0"/>
            <a:r>
              <a:rPr lang="en-GB" dirty="0"/>
              <a:t>Talking (sharing feelings can be cathartic)</a:t>
            </a:r>
          </a:p>
          <a:p>
            <a:pPr lvl="0"/>
            <a:r>
              <a:rPr lang="en-GB" dirty="0"/>
              <a:t>Keep a </a:t>
            </a:r>
            <a:r>
              <a:rPr lang="en-GB" dirty="0" smtClean="0"/>
              <a:t>journal</a:t>
            </a:r>
          </a:p>
          <a:p>
            <a:pPr lvl="0"/>
            <a:r>
              <a:rPr lang="en-GB" dirty="0" smtClean="0"/>
              <a:t>Perform </a:t>
            </a:r>
            <a:r>
              <a:rPr lang="en-GB" dirty="0"/>
              <a:t>comforting rituals/behaviours</a:t>
            </a:r>
          </a:p>
          <a:p>
            <a:pPr lvl="0"/>
            <a:r>
              <a:rPr lang="en-GB" dirty="0" smtClean="0"/>
              <a:t>Think carefully before you make any decisions on your feelings</a:t>
            </a:r>
          </a:p>
          <a:p>
            <a:pPr lvl="0"/>
            <a:r>
              <a:rPr lang="en-GB" dirty="0" smtClean="0"/>
              <a:t>Find </a:t>
            </a:r>
            <a:r>
              <a:rPr lang="en-GB" dirty="0"/>
              <a:t>a balance between the negative feelings and positive ones in life</a:t>
            </a:r>
          </a:p>
          <a:p>
            <a:pPr lvl="0"/>
            <a:r>
              <a:rPr lang="en-GB" dirty="0"/>
              <a:t>Rediscover your sense of humour.</a:t>
            </a:r>
          </a:p>
          <a:p>
            <a:endParaRPr lang="en-GB"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Resources/support </a:t>
            </a:r>
            <a:r>
              <a:rPr lang="en-GB" dirty="0"/>
              <a:t>systems</a:t>
            </a:r>
            <a:br>
              <a:rPr lang="en-GB" dirty="0"/>
            </a:br>
            <a:endParaRPr lang="en-GB" dirty="0"/>
          </a:p>
        </p:txBody>
      </p:sp>
      <p:sp>
        <p:nvSpPr>
          <p:cNvPr id="3" name="Content Placeholder 2"/>
          <p:cNvSpPr>
            <a:spLocks noGrp="1"/>
          </p:cNvSpPr>
          <p:nvPr>
            <p:ph idx="1"/>
          </p:nvPr>
        </p:nvSpPr>
        <p:spPr/>
        <p:txBody>
          <a:bodyPr numCol="2">
            <a:normAutofit lnSpcReduction="10000"/>
          </a:bodyPr>
          <a:lstStyle/>
          <a:p>
            <a:r>
              <a:rPr lang="en-GB" dirty="0"/>
              <a:t>Aged Care Assessment Teams </a:t>
            </a:r>
            <a:endParaRPr lang="en-GB" dirty="0" smtClean="0"/>
          </a:p>
          <a:p>
            <a:r>
              <a:rPr lang="en-GB" dirty="0"/>
              <a:t>Aged Care Information Line </a:t>
            </a:r>
            <a:endParaRPr lang="en-GB" dirty="0" smtClean="0"/>
          </a:p>
          <a:p>
            <a:r>
              <a:rPr lang="en-GB" dirty="0"/>
              <a:t>Commonwealth Respite and </a:t>
            </a:r>
            <a:r>
              <a:rPr lang="en-GB" dirty="0" err="1"/>
              <a:t>Carelink</a:t>
            </a:r>
            <a:r>
              <a:rPr lang="en-GB" dirty="0"/>
              <a:t> Centres </a:t>
            </a:r>
            <a:endParaRPr lang="en-GB" dirty="0" smtClean="0"/>
          </a:p>
          <a:p>
            <a:r>
              <a:rPr lang="en-GB" dirty="0"/>
              <a:t>Carer Advisory and Counselling Service </a:t>
            </a:r>
            <a:endParaRPr lang="en-GB" dirty="0" smtClean="0"/>
          </a:p>
          <a:p>
            <a:pPr lvl="0"/>
            <a:r>
              <a:rPr lang="en-GB" dirty="0"/>
              <a:t>Doctors</a:t>
            </a:r>
          </a:p>
          <a:p>
            <a:pPr lvl="0"/>
            <a:r>
              <a:rPr lang="en-GB" dirty="0"/>
              <a:t>Local councils</a:t>
            </a:r>
          </a:p>
          <a:p>
            <a:pPr lvl="0"/>
            <a:r>
              <a:rPr lang="en-GB" dirty="0"/>
              <a:t>Local community health centre</a:t>
            </a:r>
          </a:p>
          <a:p>
            <a:pPr lvl="0"/>
            <a:r>
              <a:rPr lang="en-GB" dirty="0"/>
              <a:t>Alzheimer's Australia </a:t>
            </a:r>
            <a:endParaRPr lang="en-GB" dirty="0" smtClean="0"/>
          </a:p>
          <a:p>
            <a:pPr lvl="0"/>
            <a:r>
              <a:rPr lang="en-GB" dirty="0" smtClean="0"/>
              <a:t>My </a:t>
            </a:r>
            <a:r>
              <a:rPr lang="en-GB" dirty="0"/>
              <a:t>Aged care </a:t>
            </a:r>
          </a:p>
          <a:p>
            <a:pPr lvl="0"/>
            <a:r>
              <a:rPr lang="en-GB" dirty="0" smtClean="0"/>
              <a:t>Cognitive </a:t>
            </a:r>
            <a:r>
              <a:rPr lang="en-GB" dirty="0"/>
              <a:t>Dementia and Memory Service clinics </a:t>
            </a:r>
            <a:endParaRPr lang="en-GB" dirty="0" smtClean="0"/>
          </a:p>
          <a:p>
            <a:pPr lvl="0"/>
            <a:r>
              <a:rPr lang="en-GB" dirty="0" smtClean="0"/>
              <a:t>Carers </a:t>
            </a:r>
            <a:r>
              <a:rPr lang="en-GB" dirty="0"/>
              <a:t>Victoria </a:t>
            </a:r>
            <a:endParaRPr lang="en-GB" dirty="0" smtClean="0"/>
          </a:p>
          <a:p>
            <a:pPr lvl="0"/>
            <a:r>
              <a:rPr lang="en-GB" dirty="0" smtClean="0"/>
              <a:t>Dementia </a:t>
            </a:r>
            <a:r>
              <a:rPr lang="en-GB" dirty="0"/>
              <a:t>Behaviour Management Advisory Service </a:t>
            </a:r>
          </a:p>
        </p:txBody>
      </p:sp>
    </p:spTree>
    <p:extLst>
      <p:ext uri="{BB962C8B-B14F-4D97-AF65-F5344CB8AC3E}">
        <p14:creationId xmlns:p14="http://schemas.microsoft.com/office/powerpoint/2010/main" val="314946672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6B</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68210336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‘Provide support to people living with dementia ’</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3011</TotalTime>
  <Words>2303</Words>
  <Application>Microsoft Office PowerPoint</Application>
  <PresentationFormat>On-screen Show (4:3)</PresentationFormat>
  <Paragraphs>449</Paragraphs>
  <Slides>91</Slides>
  <Notes>43</Notes>
  <HiddenSlides>0</HiddenSlides>
  <MMClips>0</MMClips>
  <ScaleCrop>false</ScaleCrop>
  <HeadingPairs>
    <vt:vector size="4" baseType="variant">
      <vt:variant>
        <vt:lpstr>Theme</vt:lpstr>
      </vt:variant>
      <vt:variant>
        <vt:i4>1</vt:i4>
      </vt:variant>
      <vt:variant>
        <vt:lpstr>Slide Titles</vt:lpstr>
      </vt:variant>
      <vt:variant>
        <vt:i4>91</vt:i4>
      </vt:variant>
    </vt:vector>
  </HeadingPairs>
  <TitlesOfParts>
    <vt:vector size="92" baseType="lpstr">
      <vt:lpstr>Office Theme</vt:lpstr>
      <vt:lpstr>PowerPoint Presentation</vt:lpstr>
      <vt:lpstr>Housekeeping</vt:lpstr>
      <vt:lpstr>Objectives</vt:lpstr>
      <vt:lpstr>Prepare to provide support to those affected by dementia</vt:lpstr>
      <vt:lpstr> Person-centred approach </vt:lpstr>
      <vt:lpstr>Brooker (2007)</vt:lpstr>
      <vt:lpstr> Activity 1A  </vt:lpstr>
      <vt:lpstr>Prepare to provide support to those affected by dementia</vt:lpstr>
      <vt:lpstr>Care plans</vt:lpstr>
      <vt:lpstr> Choice of care </vt:lpstr>
      <vt:lpstr>Quality of life</vt:lpstr>
      <vt:lpstr> Care home environment </vt:lpstr>
      <vt:lpstr>Palliative approach</vt:lpstr>
      <vt:lpstr> Activity 1B  </vt:lpstr>
      <vt:lpstr>Prepare to provide support to those affected by dementia</vt:lpstr>
      <vt:lpstr> Stable and familiar environments </vt:lpstr>
      <vt:lpstr> Activity 1C  </vt:lpstr>
      <vt:lpstr>Prepare to provide support to those affected by dementia</vt:lpstr>
      <vt:lpstr>Types of abuse</vt:lpstr>
      <vt:lpstr> Signs of abuse </vt:lpstr>
      <vt:lpstr> Acting on elder abuse </vt:lpstr>
      <vt:lpstr> Activity 1D  </vt:lpstr>
      <vt:lpstr>Use appropriate communication strategies</vt:lpstr>
      <vt:lpstr>Encouraging communication</vt:lpstr>
      <vt:lpstr> Body language/contact </vt:lpstr>
      <vt:lpstr> Activity 2A  </vt:lpstr>
      <vt:lpstr>Use appropriate communication strategies</vt:lpstr>
      <vt:lpstr> Reality orientation therapy </vt:lpstr>
      <vt:lpstr> Reassuring words, phrases and body language </vt:lpstr>
      <vt:lpstr> Activity 2B  </vt:lpstr>
      <vt:lpstr>Use appropriate communication strategies</vt:lpstr>
      <vt:lpstr> Validation therapy </vt:lpstr>
      <vt:lpstr>Advantages and disadvantages</vt:lpstr>
      <vt:lpstr> Reminiscence therapy </vt:lpstr>
      <vt:lpstr> Activity 2C  </vt:lpstr>
      <vt:lpstr>Provide activities for maintenance of dignity, skills and health</vt:lpstr>
      <vt:lpstr>Activities to maintain independence</vt:lpstr>
      <vt:lpstr>Determining skills and abilities</vt:lpstr>
      <vt:lpstr> Activity 3A  </vt:lpstr>
      <vt:lpstr>Provide activities for maintenance of dignity, skills and health</vt:lpstr>
      <vt:lpstr> Common risks </vt:lpstr>
      <vt:lpstr> Activity 3B  </vt:lpstr>
      <vt:lpstr>Provide activities for maintenance of dignity, skills and health</vt:lpstr>
      <vt:lpstr> Learning their life story </vt:lpstr>
      <vt:lpstr> Using their life story to plan activities </vt:lpstr>
      <vt:lpstr> Activity 3C  </vt:lpstr>
      <vt:lpstr>Provide activities for maintenance of dignity, skills and health</vt:lpstr>
      <vt:lpstr> Providing support and guidance </vt:lpstr>
      <vt:lpstr> Caring for someone with dementia </vt:lpstr>
      <vt:lpstr> Financial implications </vt:lpstr>
      <vt:lpstr> Activity 3D  </vt:lpstr>
      <vt:lpstr>Provide activities for maintenance of dignity, skills and health</vt:lpstr>
      <vt:lpstr> Behavioural and psychological symptoms of dementia </vt:lpstr>
      <vt:lpstr> Behavioural triggers </vt:lpstr>
      <vt:lpstr> Activity 3E  </vt:lpstr>
      <vt:lpstr>Identify behaviours of concern and potential triggers</vt:lpstr>
      <vt:lpstr> Team discussions </vt:lpstr>
      <vt:lpstr> Activity 4A  </vt:lpstr>
      <vt:lpstr>Identify behaviours of concern and potential triggers</vt:lpstr>
      <vt:lpstr> Take action to minimise behaviours of concern  </vt:lpstr>
      <vt:lpstr> Psychosocial strategies </vt:lpstr>
      <vt:lpstr> Pharmacological strategies </vt:lpstr>
      <vt:lpstr> Activity 4B  </vt:lpstr>
      <vt:lpstr>Identify behaviours of concern and potential triggers</vt:lpstr>
      <vt:lpstr> Evaluating strategies </vt:lpstr>
      <vt:lpstr>Event samples</vt:lpstr>
      <vt:lpstr> ABC method </vt:lpstr>
      <vt:lpstr> Activity 4C  </vt:lpstr>
      <vt:lpstr>Complete documentation</vt:lpstr>
      <vt:lpstr> Organisation’s reporting requirements </vt:lpstr>
      <vt:lpstr> Written documents </vt:lpstr>
      <vt:lpstr> Verbal reports </vt:lpstr>
      <vt:lpstr> Incident reports </vt:lpstr>
      <vt:lpstr> Activity 5A  </vt:lpstr>
      <vt:lpstr>Element title</vt:lpstr>
      <vt:lpstr> Making records identifiable </vt:lpstr>
      <vt:lpstr> Frequency of documentation </vt:lpstr>
      <vt:lpstr> Sorting and storing information </vt:lpstr>
      <vt:lpstr> Activity 5B </vt:lpstr>
      <vt:lpstr>Implement self care strategies</vt:lpstr>
      <vt:lpstr> Signs of stress </vt:lpstr>
      <vt:lpstr> Managing stress </vt:lpstr>
      <vt:lpstr> Activity 6A  </vt:lpstr>
      <vt:lpstr>Implement self care strategies</vt:lpstr>
      <vt:lpstr> Self-care strategies </vt:lpstr>
      <vt:lpstr> Resources/support systems </vt:lpstr>
      <vt:lpstr> Activity 6B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Tom</cp:lastModifiedBy>
  <cp:revision>290</cp:revision>
  <dcterms:created xsi:type="dcterms:W3CDTF">2011-08-26T06:48:04Z</dcterms:created>
  <dcterms:modified xsi:type="dcterms:W3CDTF">2015-09-29T15:30:53Z</dcterms:modified>
</cp:coreProperties>
</file>