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14"/>
  </p:notesMasterIdLst>
  <p:handoutMasterIdLst>
    <p:handoutMasterId r:id="rId15"/>
  </p:handoutMasterIdLst>
  <p:sldIdLst>
    <p:sldId id="312" r:id="rId5"/>
    <p:sldId id="304" r:id="rId6"/>
    <p:sldId id="307" r:id="rId7"/>
    <p:sldId id="282" r:id="rId8"/>
    <p:sldId id="323" r:id="rId9"/>
    <p:sldId id="324" r:id="rId10"/>
    <p:sldId id="281" r:id="rId11"/>
    <p:sldId id="314" r:id="rId12"/>
    <p:sldId id="297" r:id="rId13"/>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35FAA564-35C3-4C01-B90D-931A87BA589C}">
          <p14:sldIdLst>
            <p14:sldId id="312"/>
            <p14:sldId id="304"/>
            <p14:sldId id="307"/>
            <p14:sldId id="282"/>
            <p14:sldId id="323"/>
            <p14:sldId id="324"/>
            <p14:sldId id="281"/>
            <p14:sldId id="314"/>
            <p14:sldId id="297"/>
          </p14:sldIdLst>
        </p14:section>
      </p14:sectionLst>
    </p:ex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9C5263-49DD-4BD8-991C-677FBDEAA030}" v="11" dt="2024-11-05T02:51:16.895"/>
  </p1510:revLst>
</p1510:revInfo>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7170" autoAdjust="0"/>
  </p:normalViewPr>
  <p:slideViewPr>
    <p:cSldViewPr snapToGrid="0" snapToObjects="1">
      <p:cViewPr varScale="1">
        <p:scale>
          <a:sx n="94" d="100"/>
          <a:sy n="94" d="100"/>
        </p:scale>
        <p:origin x="1152" y="66"/>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2"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se Painter" userId="b705e6f7-7057-41c1-9ebb-06735951d9d3" providerId="ADAL" clId="{8C9C5263-49DD-4BD8-991C-677FBDEAA030}"/>
    <pc:docChg chg="custSel addSld delSld modSld sldOrd modSection">
      <pc:chgData name="Elise Painter" userId="b705e6f7-7057-41c1-9ebb-06735951d9d3" providerId="ADAL" clId="{8C9C5263-49DD-4BD8-991C-677FBDEAA030}" dt="2024-11-05T03:59:59.925" v="164" actId="20577"/>
      <pc:docMkLst>
        <pc:docMk/>
      </pc:docMkLst>
      <pc:sldChg chg="modSp mod modNotesTx">
        <pc:chgData name="Elise Painter" userId="b705e6f7-7057-41c1-9ebb-06735951d9d3" providerId="ADAL" clId="{8C9C5263-49DD-4BD8-991C-677FBDEAA030}" dt="2024-11-05T02:50:38.227" v="76" actId="27636"/>
        <pc:sldMkLst>
          <pc:docMk/>
          <pc:sldMk cId="2952923800" sldId="281"/>
        </pc:sldMkLst>
        <pc:spChg chg="mod">
          <ac:chgData name="Elise Painter" userId="b705e6f7-7057-41c1-9ebb-06735951d9d3" providerId="ADAL" clId="{8C9C5263-49DD-4BD8-991C-677FBDEAA030}" dt="2024-11-05T02:49:41.402" v="63" actId="14100"/>
          <ac:spMkLst>
            <pc:docMk/>
            <pc:sldMk cId="2952923800" sldId="281"/>
            <ac:spMk id="2" creationId="{D53B219B-7E3A-7E84-6386-37313F0CFB09}"/>
          </ac:spMkLst>
        </pc:spChg>
        <pc:spChg chg="mod">
          <ac:chgData name="Elise Painter" userId="b705e6f7-7057-41c1-9ebb-06735951d9d3" providerId="ADAL" clId="{8C9C5263-49DD-4BD8-991C-677FBDEAA030}" dt="2024-11-05T02:50:38.227" v="76" actId="27636"/>
          <ac:spMkLst>
            <pc:docMk/>
            <pc:sldMk cId="2952923800" sldId="281"/>
            <ac:spMk id="3" creationId="{A2E339BF-E6D7-DD0E-AF02-6813852EE723}"/>
          </ac:spMkLst>
        </pc:spChg>
      </pc:sldChg>
      <pc:sldChg chg="addSp modSp mod ord modNotesTx">
        <pc:chgData name="Elise Painter" userId="b705e6f7-7057-41c1-9ebb-06735951d9d3" providerId="ADAL" clId="{8C9C5263-49DD-4BD8-991C-677FBDEAA030}" dt="2024-11-05T02:47:46.926" v="54"/>
        <pc:sldMkLst>
          <pc:docMk/>
          <pc:sldMk cId="685681062" sldId="282"/>
        </pc:sldMkLst>
        <pc:spChg chg="mod">
          <ac:chgData name="Elise Painter" userId="b705e6f7-7057-41c1-9ebb-06735951d9d3" providerId="ADAL" clId="{8C9C5263-49DD-4BD8-991C-677FBDEAA030}" dt="2024-11-05T02:47:04.983" v="46" actId="20577"/>
          <ac:spMkLst>
            <pc:docMk/>
            <pc:sldMk cId="685681062" sldId="282"/>
            <ac:spMk id="2" creationId="{FD5E8954-9BCB-7FD9-A210-38DC54382D45}"/>
          </ac:spMkLst>
        </pc:spChg>
        <pc:spChg chg="mod">
          <ac:chgData name="Elise Painter" userId="b705e6f7-7057-41c1-9ebb-06735951d9d3" providerId="ADAL" clId="{8C9C5263-49DD-4BD8-991C-677FBDEAA030}" dt="2024-11-05T02:47:33.929" v="53" actId="20577"/>
          <ac:spMkLst>
            <pc:docMk/>
            <pc:sldMk cId="685681062" sldId="282"/>
            <ac:spMk id="3" creationId="{75111C33-898C-4414-4665-5136EB6FC126}"/>
          </ac:spMkLst>
        </pc:spChg>
        <pc:spChg chg="add">
          <ac:chgData name="Elise Painter" userId="b705e6f7-7057-41c1-9ebb-06735951d9d3" providerId="ADAL" clId="{8C9C5263-49DD-4BD8-991C-677FBDEAA030}" dt="2024-11-05T02:47:13.384" v="47"/>
          <ac:spMkLst>
            <pc:docMk/>
            <pc:sldMk cId="685681062" sldId="282"/>
            <ac:spMk id="4" creationId="{40123EBE-33FB-8728-1A82-D377CE453840}"/>
          </ac:spMkLst>
        </pc:spChg>
      </pc:sldChg>
      <pc:sldChg chg="modSp mod modNotesTx">
        <pc:chgData name="Elise Painter" userId="b705e6f7-7057-41c1-9ebb-06735951d9d3" providerId="ADAL" clId="{8C9C5263-49DD-4BD8-991C-677FBDEAA030}" dt="2024-11-05T03:59:59.925" v="164" actId="20577"/>
        <pc:sldMkLst>
          <pc:docMk/>
          <pc:sldMk cId="1973173046" sldId="297"/>
        </pc:sldMkLst>
        <pc:spChg chg="mod">
          <ac:chgData name="Elise Painter" userId="b705e6f7-7057-41c1-9ebb-06735951d9d3" providerId="ADAL" clId="{8C9C5263-49DD-4BD8-991C-677FBDEAA030}" dt="2024-11-05T03:59:46.825" v="125" actId="20577"/>
          <ac:spMkLst>
            <pc:docMk/>
            <pc:sldMk cId="1973173046" sldId="297"/>
            <ac:spMk id="3" creationId="{D8B5CEF2-E667-BBB5-2EA6-C06F93B6DE12}"/>
          </ac:spMkLst>
        </pc:spChg>
      </pc:sldChg>
      <pc:sldChg chg="addSp modSp mod modNotesTx">
        <pc:chgData name="Elise Painter" userId="b705e6f7-7057-41c1-9ebb-06735951d9d3" providerId="ADAL" clId="{8C9C5263-49DD-4BD8-991C-677FBDEAA030}" dt="2024-11-05T02:45:55.457" v="8"/>
        <pc:sldMkLst>
          <pc:docMk/>
          <pc:sldMk cId="3913219759" sldId="304"/>
        </pc:sldMkLst>
        <pc:spChg chg="mod">
          <ac:chgData name="Elise Painter" userId="b705e6f7-7057-41c1-9ebb-06735951d9d3" providerId="ADAL" clId="{8C9C5263-49DD-4BD8-991C-677FBDEAA030}" dt="2024-11-05T02:31:24.281" v="0"/>
          <ac:spMkLst>
            <pc:docMk/>
            <pc:sldMk cId="3913219759" sldId="304"/>
            <ac:spMk id="2" creationId="{13021072-4A77-DB4D-DF41-58EADB7DA94E}"/>
          </ac:spMkLst>
        </pc:spChg>
        <pc:spChg chg="mod">
          <ac:chgData name="Elise Painter" userId="b705e6f7-7057-41c1-9ebb-06735951d9d3" providerId="ADAL" clId="{8C9C5263-49DD-4BD8-991C-677FBDEAA030}" dt="2024-11-05T02:45:45.291" v="7" actId="12"/>
          <ac:spMkLst>
            <pc:docMk/>
            <pc:sldMk cId="3913219759" sldId="304"/>
            <ac:spMk id="3" creationId="{D4D22962-3C7F-E480-5C35-7F4860A098E1}"/>
          </ac:spMkLst>
        </pc:spChg>
        <pc:spChg chg="add">
          <ac:chgData name="Elise Painter" userId="b705e6f7-7057-41c1-9ebb-06735951d9d3" providerId="ADAL" clId="{8C9C5263-49DD-4BD8-991C-677FBDEAA030}" dt="2024-11-05T02:45:24.554" v="1"/>
          <ac:spMkLst>
            <pc:docMk/>
            <pc:sldMk cId="3913219759" sldId="304"/>
            <ac:spMk id="5" creationId="{2576C5A7-C812-EC60-7233-5157A9DF4848}"/>
          </ac:spMkLst>
        </pc:spChg>
      </pc:sldChg>
      <pc:sldChg chg="modSp mod">
        <pc:chgData name="Elise Painter" userId="b705e6f7-7057-41c1-9ebb-06735951d9d3" providerId="ADAL" clId="{8C9C5263-49DD-4BD8-991C-677FBDEAA030}" dt="2024-11-05T02:46:27.942" v="20" actId="20577"/>
        <pc:sldMkLst>
          <pc:docMk/>
          <pc:sldMk cId="2906491918" sldId="307"/>
        </pc:sldMkLst>
        <pc:spChg chg="mod">
          <ac:chgData name="Elise Painter" userId="b705e6f7-7057-41c1-9ebb-06735951d9d3" providerId="ADAL" clId="{8C9C5263-49DD-4BD8-991C-677FBDEAA030}" dt="2024-11-05T02:46:27.942" v="20" actId="20577"/>
          <ac:spMkLst>
            <pc:docMk/>
            <pc:sldMk cId="2906491918" sldId="307"/>
            <ac:spMk id="2" creationId="{D54EDA75-0988-2AC2-87F8-8DEC83A7B9CA}"/>
          </ac:spMkLst>
        </pc:spChg>
      </pc:sldChg>
      <pc:sldChg chg="addSp modSp mod modNotesTx">
        <pc:chgData name="Elise Painter" userId="b705e6f7-7057-41c1-9ebb-06735951d9d3" providerId="ADAL" clId="{8C9C5263-49DD-4BD8-991C-677FBDEAA030}" dt="2024-11-05T03:58:57.885" v="111" actId="2710"/>
        <pc:sldMkLst>
          <pc:docMk/>
          <pc:sldMk cId="1131718056" sldId="314"/>
        </pc:sldMkLst>
        <pc:spChg chg="mod">
          <ac:chgData name="Elise Painter" userId="b705e6f7-7057-41c1-9ebb-06735951d9d3" providerId="ADAL" clId="{8C9C5263-49DD-4BD8-991C-677FBDEAA030}" dt="2024-11-05T02:51:01.467" v="103" actId="20577"/>
          <ac:spMkLst>
            <pc:docMk/>
            <pc:sldMk cId="1131718056" sldId="314"/>
            <ac:spMk id="2" creationId="{B6210199-C129-11F0-56F2-2D1AED21CB4C}"/>
          </ac:spMkLst>
        </pc:spChg>
        <pc:spChg chg="mod">
          <ac:chgData name="Elise Painter" userId="b705e6f7-7057-41c1-9ebb-06735951d9d3" providerId="ADAL" clId="{8C9C5263-49DD-4BD8-991C-677FBDEAA030}" dt="2024-11-05T03:58:57.885" v="111" actId="2710"/>
          <ac:spMkLst>
            <pc:docMk/>
            <pc:sldMk cId="1131718056" sldId="314"/>
            <ac:spMk id="4" creationId="{BDDD6BDC-E008-6AB7-55A1-46ED9BCF054F}"/>
          </ac:spMkLst>
        </pc:spChg>
        <pc:spChg chg="add">
          <ac:chgData name="Elise Painter" userId="b705e6f7-7057-41c1-9ebb-06735951d9d3" providerId="ADAL" clId="{8C9C5263-49DD-4BD8-991C-677FBDEAA030}" dt="2024-11-05T02:51:08.703" v="104"/>
          <ac:spMkLst>
            <pc:docMk/>
            <pc:sldMk cId="1131718056" sldId="314"/>
            <ac:spMk id="5" creationId="{3E963338-94B8-DE4E-1286-6AC26CAD705A}"/>
          </ac:spMkLst>
        </pc:spChg>
      </pc:sldChg>
      <pc:sldChg chg="del">
        <pc:chgData name="Elise Painter" userId="b705e6f7-7057-41c1-9ebb-06735951d9d3" providerId="ADAL" clId="{8C9C5263-49DD-4BD8-991C-677FBDEAA030}" dt="2024-11-05T03:59:39.984" v="112" actId="47"/>
        <pc:sldMkLst>
          <pc:docMk/>
          <pc:sldMk cId="2468595790" sldId="315"/>
        </pc:sldMkLst>
      </pc:sldChg>
      <pc:sldChg chg="del">
        <pc:chgData name="Elise Painter" userId="b705e6f7-7057-41c1-9ebb-06735951d9d3" providerId="ADAL" clId="{8C9C5263-49DD-4BD8-991C-677FBDEAA030}" dt="2024-11-05T03:59:39.984" v="112" actId="47"/>
        <pc:sldMkLst>
          <pc:docMk/>
          <pc:sldMk cId="1941619646" sldId="317"/>
        </pc:sldMkLst>
      </pc:sldChg>
      <pc:sldChg chg="del">
        <pc:chgData name="Elise Painter" userId="b705e6f7-7057-41c1-9ebb-06735951d9d3" providerId="ADAL" clId="{8C9C5263-49DD-4BD8-991C-677FBDEAA030}" dt="2024-11-05T03:59:39.984" v="112" actId="47"/>
        <pc:sldMkLst>
          <pc:docMk/>
          <pc:sldMk cId="4072101725" sldId="318"/>
        </pc:sldMkLst>
      </pc:sldChg>
      <pc:sldChg chg="del">
        <pc:chgData name="Elise Painter" userId="b705e6f7-7057-41c1-9ebb-06735951d9d3" providerId="ADAL" clId="{8C9C5263-49DD-4BD8-991C-677FBDEAA030}" dt="2024-11-05T03:59:39.984" v="112" actId="47"/>
        <pc:sldMkLst>
          <pc:docMk/>
          <pc:sldMk cId="3969996159" sldId="319"/>
        </pc:sldMkLst>
      </pc:sldChg>
      <pc:sldChg chg="del">
        <pc:chgData name="Elise Painter" userId="b705e6f7-7057-41c1-9ebb-06735951d9d3" providerId="ADAL" clId="{8C9C5263-49DD-4BD8-991C-677FBDEAA030}" dt="2024-11-05T03:59:39.984" v="112" actId="47"/>
        <pc:sldMkLst>
          <pc:docMk/>
          <pc:sldMk cId="2498021601" sldId="321"/>
        </pc:sldMkLst>
      </pc:sldChg>
      <pc:sldChg chg="del">
        <pc:chgData name="Elise Painter" userId="b705e6f7-7057-41c1-9ebb-06735951d9d3" providerId="ADAL" clId="{8C9C5263-49DD-4BD8-991C-677FBDEAA030}" dt="2024-11-05T03:59:39.984" v="112" actId="47"/>
        <pc:sldMkLst>
          <pc:docMk/>
          <pc:sldMk cId="1686213229" sldId="322"/>
        </pc:sldMkLst>
      </pc:sldChg>
      <pc:sldChg chg="modSp add mod">
        <pc:chgData name="Elise Painter" userId="b705e6f7-7057-41c1-9ebb-06735951d9d3" providerId="ADAL" clId="{8C9C5263-49DD-4BD8-991C-677FBDEAA030}" dt="2024-11-05T02:46:40.493" v="23" actId="20577"/>
        <pc:sldMkLst>
          <pc:docMk/>
          <pc:sldMk cId="1604794817" sldId="323"/>
        </pc:sldMkLst>
        <pc:spChg chg="mod">
          <ac:chgData name="Elise Painter" userId="b705e6f7-7057-41c1-9ebb-06735951d9d3" providerId="ADAL" clId="{8C9C5263-49DD-4BD8-991C-677FBDEAA030}" dt="2024-11-05T02:46:40.493" v="23" actId="20577"/>
          <ac:spMkLst>
            <pc:docMk/>
            <pc:sldMk cId="1604794817" sldId="323"/>
            <ac:spMk id="2" creationId="{BBF0CF9F-E6CB-31FE-7C72-57D39B7BAF04}"/>
          </ac:spMkLst>
        </pc:spChg>
      </pc:sldChg>
      <pc:sldChg chg="modSp add mod ord modNotesTx">
        <pc:chgData name="Elise Painter" userId="b705e6f7-7057-41c1-9ebb-06735951d9d3" providerId="ADAL" clId="{8C9C5263-49DD-4BD8-991C-677FBDEAA030}" dt="2024-11-05T02:48:54.353" v="61"/>
        <pc:sldMkLst>
          <pc:docMk/>
          <pc:sldMk cId="3377287685" sldId="324"/>
        </pc:sldMkLst>
        <pc:spChg chg="mod">
          <ac:chgData name="Elise Painter" userId="b705e6f7-7057-41c1-9ebb-06735951d9d3" providerId="ADAL" clId="{8C9C5263-49DD-4BD8-991C-677FBDEAA030}" dt="2024-11-05T02:48:27.680" v="55"/>
          <ac:spMkLst>
            <pc:docMk/>
            <pc:sldMk cId="3377287685" sldId="324"/>
            <ac:spMk id="2" creationId="{EE42CDFC-43E3-570B-327C-68A19F2E1896}"/>
          </ac:spMkLst>
        </pc:spChg>
        <pc:spChg chg="mod">
          <ac:chgData name="Elise Painter" userId="b705e6f7-7057-41c1-9ebb-06735951d9d3" providerId="ADAL" clId="{8C9C5263-49DD-4BD8-991C-677FBDEAA030}" dt="2024-11-05T02:48:45.720" v="60" actId="20577"/>
          <ac:spMkLst>
            <pc:docMk/>
            <pc:sldMk cId="3377287685" sldId="324"/>
            <ac:spMk id="3" creationId="{12AD7917-3CA1-A194-1329-29E5873D0491}"/>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2024</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Welcome, everyone. Today’s presentation covers essential procedures for responding to workplace incidents, focusing on two case studies that highlight the importance of incident response, reporting, and prevention. By understanding these requirements, we can improve workplace safety and ensure compliance with both legal and company standards.</a:t>
            </a:r>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When incidents occur on site, it’s critical to follow both legal obligations and workplace policies for responding to and reporting incidents. By following a structured approach, we can minimize harm and prevent future incidents.</a:t>
            </a:r>
          </a:p>
        </p:txBody>
      </p:sp>
    </p:spTree>
    <p:extLst>
      <p:ext uri="{BB962C8B-B14F-4D97-AF65-F5344CB8AC3E}">
        <p14:creationId xmlns:p14="http://schemas.microsoft.com/office/powerpoint/2010/main" val="587736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294931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In this first case study, an employee suffered a serious back injury while moving heavy boxes. The response included providing immediate medical assistance and then conducting an investigation to understand the root causes. Through our investigation, we identified improvements, such as reinforcing lifting protocols and introducing lifting aids to prevent future injuries.</a:t>
            </a:r>
          </a:p>
        </p:txBody>
      </p:sp>
    </p:spTree>
    <p:extLst>
      <p:ext uri="{BB962C8B-B14F-4D97-AF65-F5344CB8AC3E}">
        <p14:creationId xmlns:p14="http://schemas.microsoft.com/office/powerpoint/2010/main" val="10193977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4F2170-4EEE-EABF-99A5-C5FD54BF04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C28249-F7AD-A3B3-03A9-56813F39C742}"/>
              </a:ext>
            </a:extLst>
          </p:cNvPr>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4E57BEED-EB97-FE87-36C5-89B87E13705D}"/>
              </a:ext>
            </a:extLst>
          </p:cNvPr>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6617568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339F7-5C1A-142C-608B-5440A19CD6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53E360-4B4D-C0E9-B469-5B0D1CCCB297}"/>
              </a:ext>
            </a:extLst>
          </p:cNvPr>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0F7D9693-743D-B2E5-A449-BB1673C120D9}"/>
              </a:ext>
            </a:extLst>
          </p:cNvPr>
          <p:cNvSpPr>
            <a:spLocks noGrp="1"/>
          </p:cNvSpPr>
          <p:nvPr>
            <p:ph type="body" idx="1"/>
          </p:nvPr>
        </p:nvSpPr>
        <p:spPr>
          <a:xfrm>
            <a:off x="1371600" y="11734800"/>
            <a:ext cx="10972800" cy="9601200"/>
          </a:xfrm>
          <a:prstGeom prst="rect">
            <a:avLst/>
          </a:prstGeom>
        </p:spPr>
        <p:txBody>
          <a:bodyPr/>
          <a:lstStyle/>
          <a:p>
            <a:r>
              <a:rPr lang="en-US" dirty="0"/>
              <a:t>The second case involves a tragic fall through an unguarded opening. Our immediate priority was securing the area to prevent further accidents. The investigation revealed that the worker was not using fall protection, and we quickly identified this as a critical failure point. Going forward, fall protection was made mandatory, and clear signage was implemented for any temporary hazards.</a:t>
            </a:r>
          </a:p>
        </p:txBody>
      </p:sp>
    </p:spTree>
    <p:extLst>
      <p:ext uri="{BB962C8B-B14F-4D97-AF65-F5344CB8AC3E}">
        <p14:creationId xmlns:p14="http://schemas.microsoft.com/office/powerpoint/2010/main" val="38720423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Effective incident response involves a few key steps. First, respond to the immediate needs. Then, collect detailed information about the incident, assist with a thorough investigation, and finally, implement measures to ensure that similar incidents do not happen again.</a:t>
            </a:r>
          </a:p>
        </p:txBody>
      </p:sp>
    </p:spTree>
    <p:extLst>
      <p:ext uri="{BB962C8B-B14F-4D97-AF65-F5344CB8AC3E}">
        <p14:creationId xmlns:p14="http://schemas.microsoft.com/office/powerpoint/2010/main" val="30686530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Accurate reporting and documentation are essential in any incident response. Using internal and regulator forms helps maintain transparency and ensures that all steps are legally documented. Accurate records are crucial for legal compliance and for analyzing incident trends over time.</a:t>
            </a:r>
          </a:p>
        </p:txBody>
      </p:sp>
    </p:spTree>
    <p:extLst>
      <p:ext uri="{BB962C8B-B14F-4D97-AF65-F5344CB8AC3E}">
        <p14:creationId xmlns:p14="http://schemas.microsoft.com/office/powerpoint/2010/main" val="876670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Thank you for listening, any questions?</a:t>
            </a:r>
          </a:p>
        </p:txBody>
      </p:sp>
    </p:spTree>
    <p:extLst>
      <p:ext uri="{BB962C8B-B14F-4D97-AF65-F5344CB8AC3E}">
        <p14:creationId xmlns:p14="http://schemas.microsoft.com/office/powerpoint/2010/main" val="931307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7FF65-A536-F639-8591-ED024C223308}"/>
              </a:ext>
            </a:extLst>
          </p:cNvPr>
          <p:cNvSpPr>
            <a:spLocks noGrp="1"/>
          </p:cNvSpPr>
          <p:nvPr>
            <p:ph type="ctrTitle"/>
          </p:nvPr>
        </p:nvSpPr>
        <p:spPr>
          <a:xfrm>
            <a:off x="2899790" y="810227"/>
            <a:ext cx="6392421" cy="2324859"/>
          </a:xfrm>
        </p:spPr>
        <p:txBody>
          <a:bodyPr anchor="ctr"/>
          <a:lstStyle/>
          <a:p>
            <a:r>
              <a:rPr lang="en-US" dirty="0"/>
              <a:t>Incident Response and Safety Compliance in Construction</a:t>
            </a:r>
          </a:p>
        </p:txBody>
      </p:sp>
      <p:sp>
        <p:nvSpPr>
          <p:cNvPr id="3" name="Title 1">
            <a:extLst>
              <a:ext uri="{FF2B5EF4-FFF2-40B4-BE49-F238E27FC236}">
                <a16:creationId xmlns:a16="http://schemas.microsoft.com/office/drawing/2014/main" id="{F2A5031C-165F-2BA6-3708-5AFEF301F8C3}"/>
              </a:ext>
            </a:extLst>
          </p:cNvPr>
          <p:cNvSpPr txBox="1">
            <a:spLocks/>
          </p:cNvSpPr>
          <p:nvPr/>
        </p:nvSpPr>
        <p:spPr>
          <a:xfrm>
            <a:off x="3041778" y="3279102"/>
            <a:ext cx="6148874" cy="863695"/>
          </a:xfrm>
          <a:prstGeom prst="rect">
            <a:avLst/>
          </a:prstGeom>
        </p:spPr>
        <p:txBody>
          <a:bodyPr vert="horz" lIns="91440" tIns="0" rIns="91440" bIns="0" rtlCol="0" anchor="ctr" anchorCtr="0">
            <a:noAutofit/>
          </a:bodyPr>
          <a:lstStyle>
            <a:lvl1pPr algn="ctr" defTabSz="914400" rtl="0" eaLnBrk="1" latinLnBrk="0" hangingPunct="1">
              <a:lnSpc>
                <a:spcPct val="100000"/>
              </a:lnSpc>
              <a:spcBef>
                <a:spcPct val="0"/>
              </a:spcBef>
              <a:buNone/>
              <a:defRPr sz="3600" b="1" kern="1200" cap="all" baseline="0">
                <a:solidFill>
                  <a:schemeClr val="accent6"/>
                </a:solidFill>
                <a:latin typeface="+mj-lt"/>
                <a:ea typeface="+mj-ea"/>
                <a:cs typeface="+mj-cs"/>
              </a:defRPr>
            </a:lvl1pPr>
          </a:lstStyle>
          <a:p>
            <a:r>
              <a:rPr lang="en-US" sz="1100" dirty="0"/>
              <a:t>A Guide for Construction Workers on Legal and Workplace Requirements</a:t>
            </a:r>
            <a:endParaRPr lang="en-US" sz="2000" b="0" dirty="0"/>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21072-4A77-DB4D-DF41-58EADB7DA94E}"/>
              </a:ext>
            </a:extLst>
          </p:cNvPr>
          <p:cNvSpPr>
            <a:spLocks noGrp="1"/>
          </p:cNvSpPr>
          <p:nvPr>
            <p:ph type="title"/>
          </p:nvPr>
        </p:nvSpPr>
        <p:spPr>
          <a:xfrm>
            <a:off x="914400" y="1057274"/>
            <a:ext cx="6583680" cy="1531357"/>
          </a:xfrm>
        </p:spPr>
        <p:txBody>
          <a:bodyPr/>
          <a:lstStyle/>
          <a:p>
            <a:r>
              <a:rPr lang="en-US" dirty="0"/>
              <a:t>Overview of Incident Response Requirements</a:t>
            </a:r>
          </a:p>
        </p:txBody>
      </p:sp>
      <p:sp>
        <p:nvSpPr>
          <p:cNvPr id="3" name="Content Placeholder 2">
            <a:extLst>
              <a:ext uri="{FF2B5EF4-FFF2-40B4-BE49-F238E27FC236}">
                <a16:creationId xmlns:a16="http://schemas.microsoft.com/office/drawing/2014/main" id="{D4D22962-3C7F-E480-5C35-7F4860A098E1}"/>
              </a:ext>
            </a:extLst>
          </p:cNvPr>
          <p:cNvSpPr>
            <a:spLocks noGrp="1"/>
          </p:cNvSpPr>
          <p:nvPr>
            <p:ph idx="1"/>
          </p:nvPr>
        </p:nvSpPr>
        <p:spPr>
          <a:xfrm>
            <a:off x="914400" y="2834640"/>
            <a:ext cx="6583680" cy="3207344"/>
          </a:xfrm>
        </p:spPr>
        <p:txBody>
          <a:bodyPr/>
          <a:lstStyle/>
          <a:p>
            <a:pPr marL="342900" indent="-342900">
              <a:buFont typeface="Arial" panose="020B0604020202020204" pitchFamily="34" charset="0"/>
              <a:buChar char="•"/>
            </a:pPr>
            <a:r>
              <a:rPr lang="en-US" dirty="0"/>
              <a:t>Legal obligations for incident reporting</a:t>
            </a:r>
          </a:p>
          <a:p>
            <a:pPr marL="342900" indent="-342900">
              <a:buFont typeface="Arial" panose="020B0604020202020204" pitchFamily="34" charset="0"/>
              <a:buChar char="•"/>
            </a:pPr>
            <a:r>
              <a:rPr lang="en-US" dirty="0"/>
              <a:t>Workplace policies on incident response</a:t>
            </a:r>
          </a:p>
          <a:p>
            <a:pPr marL="342900" indent="-342900">
              <a:buFont typeface="Arial" panose="020B0604020202020204" pitchFamily="34" charset="0"/>
              <a:buChar char="•"/>
            </a:pPr>
            <a:r>
              <a:rPr lang="en-US" dirty="0"/>
              <a:t>Steps in assisting with investigations</a:t>
            </a:r>
          </a:p>
          <a:p>
            <a:pPr marL="342900" indent="-342900">
              <a:buFont typeface="Arial" panose="020B0604020202020204" pitchFamily="34" charset="0"/>
              <a:buChar char="•"/>
            </a:pPr>
            <a:r>
              <a:rPr lang="en-US" dirty="0"/>
              <a:t>Implementing corrective actions</a:t>
            </a:r>
          </a:p>
        </p:txBody>
      </p:sp>
      <p:sp>
        <p:nvSpPr>
          <p:cNvPr id="4" name="Slide Number Placeholder 3">
            <a:extLst>
              <a:ext uri="{FF2B5EF4-FFF2-40B4-BE49-F238E27FC236}">
                <a16:creationId xmlns:a16="http://schemas.microsoft.com/office/drawing/2014/main" id="{18D5CFA2-4E67-F157-5FFD-A246307D41F7}"/>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2</a:t>
            </a:fld>
            <a:endParaRPr lang="en-US" dirty="0"/>
          </a:p>
        </p:txBody>
      </p:sp>
    </p:spTree>
    <p:extLst>
      <p:ext uri="{BB962C8B-B14F-4D97-AF65-F5344CB8AC3E}">
        <p14:creationId xmlns:p14="http://schemas.microsoft.com/office/powerpoint/2010/main" val="3913219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EDA75-0988-2AC2-87F8-8DEC83A7B9CA}"/>
              </a:ext>
            </a:extLst>
          </p:cNvPr>
          <p:cNvSpPr>
            <a:spLocks noGrp="1"/>
          </p:cNvSpPr>
          <p:nvPr>
            <p:ph type="title"/>
          </p:nvPr>
        </p:nvSpPr>
        <p:spPr>
          <a:xfrm>
            <a:off x="5702441" y="1061623"/>
            <a:ext cx="5723586" cy="4739104"/>
          </a:xfrm>
        </p:spPr>
        <p:txBody>
          <a:bodyPr/>
          <a:lstStyle/>
          <a:p>
            <a:r>
              <a:rPr lang="en-US" dirty="0"/>
              <a:t>Case Study 1</a:t>
            </a:r>
          </a:p>
        </p:txBody>
      </p:sp>
      <p:pic>
        <p:nvPicPr>
          <p:cNvPr id="7" name="Picture Placeholder 6" descr="A person standing in front of a whiteboard">
            <a:extLst>
              <a:ext uri="{FF2B5EF4-FFF2-40B4-BE49-F238E27FC236}">
                <a16:creationId xmlns:a16="http://schemas.microsoft.com/office/drawing/2014/main" id="{DD186EAB-37C7-E7E6-AE8D-F077D02804F9}"/>
              </a:ext>
            </a:extLst>
          </p:cNvPr>
          <p:cNvPicPr>
            <a:picLocks noGrp="1" noChangeAspect="1"/>
          </p:cNvPicPr>
          <p:nvPr>
            <p:ph type="pic" sz="quarter" idx="11"/>
          </p:nvPr>
        </p:nvPicPr>
        <p:blipFill>
          <a:blip r:embed="rId3">
            <a:duotone>
              <a:prstClr val="black"/>
              <a:schemeClr val="accent1">
                <a:tint val="45000"/>
                <a:satMod val="400000"/>
              </a:schemeClr>
            </a:duotone>
          </a:blip>
          <a:srcRect l="27208" r="27208"/>
          <a:stretch/>
        </p:blipFill>
        <p:spPr>
          <a:xfrm>
            <a:off x="443345" y="0"/>
            <a:ext cx="4344695" cy="6359525"/>
          </a:xfrm>
        </p:spPr>
      </p:pic>
    </p:spTree>
    <p:extLst>
      <p:ext uri="{BB962C8B-B14F-4D97-AF65-F5344CB8AC3E}">
        <p14:creationId xmlns:p14="http://schemas.microsoft.com/office/powerpoint/2010/main" val="29064919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3460565" y="1057274"/>
            <a:ext cx="7965461" cy="994164"/>
          </a:xfrm>
        </p:spPr>
        <p:txBody>
          <a:bodyPr/>
          <a:lstStyle/>
          <a:p>
            <a:r>
              <a:rPr lang="en-US" dirty="0"/>
              <a:t>Lifting Injury</a:t>
            </a:r>
          </a:p>
        </p:txBody>
      </p:sp>
      <p:sp>
        <p:nvSpPr>
          <p:cNvPr id="3" name="Content Placeholder 2">
            <a:extLst>
              <a:ext uri="{FF2B5EF4-FFF2-40B4-BE49-F238E27FC236}">
                <a16:creationId xmlns:a16="http://schemas.microsoft.com/office/drawing/2014/main" id="{75111C33-898C-4414-4665-5136EB6FC126}"/>
              </a:ext>
            </a:extLst>
          </p:cNvPr>
          <p:cNvSpPr>
            <a:spLocks noGrp="1"/>
          </p:cNvSpPr>
          <p:nvPr>
            <p:ph sz="half" idx="2"/>
          </p:nvPr>
        </p:nvSpPr>
        <p:spPr>
          <a:xfrm>
            <a:off x="3460565" y="2303029"/>
            <a:ext cx="7965460" cy="3497698"/>
          </a:xfrm>
        </p:spPr>
        <p:txBody>
          <a:bodyPr/>
          <a:lstStyle/>
          <a:p>
            <a:r>
              <a:rPr lang="en-US" dirty="0"/>
              <a:t>Incident: Back injury while lifting heavy boxes</a:t>
            </a:r>
          </a:p>
          <a:p>
            <a:r>
              <a:rPr lang="en-US" dirty="0"/>
              <a:t>Response: Immediate medical assistance and site evaluation</a:t>
            </a:r>
          </a:p>
          <a:p>
            <a:r>
              <a:rPr lang="en-US" dirty="0"/>
              <a:t>Investigation: Collected witness statements, assessed lifting techniques and conditions</a:t>
            </a:r>
          </a:p>
          <a:p>
            <a:r>
              <a:rPr lang="en-US" dirty="0"/>
              <a:t>Preventive Measures: Updated manual handling training, added lifting aids for heavy loads</a:t>
            </a:r>
          </a:p>
        </p:txBody>
      </p:sp>
      <p:sp>
        <p:nvSpPr>
          <p:cNvPr id="23" name="Slide Number Placeholder 22">
            <a:extLst>
              <a:ext uri="{FF2B5EF4-FFF2-40B4-BE49-F238E27FC236}">
                <a16:creationId xmlns:a16="http://schemas.microsoft.com/office/drawing/2014/main" id="{94FF72B7-0438-3641-5939-75128934B0DF}"/>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4</a:t>
            </a:fld>
            <a:endParaRPr lang="en-US" dirty="0"/>
          </a:p>
        </p:txBody>
      </p:sp>
    </p:spTree>
    <p:extLst>
      <p:ext uri="{BB962C8B-B14F-4D97-AF65-F5344CB8AC3E}">
        <p14:creationId xmlns:p14="http://schemas.microsoft.com/office/powerpoint/2010/main" val="685681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283553-AF58-2E86-AB80-822D03A294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F0CF9F-E6CB-31FE-7C72-57D39B7BAF04}"/>
              </a:ext>
            </a:extLst>
          </p:cNvPr>
          <p:cNvSpPr>
            <a:spLocks noGrp="1"/>
          </p:cNvSpPr>
          <p:nvPr>
            <p:ph type="title"/>
          </p:nvPr>
        </p:nvSpPr>
        <p:spPr>
          <a:xfrm>
            <a:off x="5702441" y="1061623"/>
            <a:ext cx="5723586" cy="4739104"/>
          </a:xfrm>
        </p:spPr>
        <p:txBody>
          <a:bodyPr/>
          <a:lstStyle/>
          <a:p>
            <a:r>
              <a:rPr lang="en-US" dirty="0"/>
              <a:t>Case Study 2</a:t>
            </a:r>
          </a:p>
        </p:txBody>
      </p:sp>
      <p:pic>
        <p:nvPicPr>
          <p:cNvPr id="7" name="Picture Placeholder 6" descr="A person standing in front of a whiteboard">
            <a:extLst>
              <a:ext uri="{FF2B5EF4-FFF2-40B4-BE49-F238E27FC236}">
                <a16:creationId xmlns:a16="http://schemas.microsoft.com/office/drawing/2014/main" id="{1D688A5D-A567-023E-0C8C-7E0E1AA7053A}"/>
              </a:ext>
            </a:extLst>
          </p:cNvPr>
          <p:cNvPicPr>
            <a:picLocks noGrp="1" noChangeAspect="1"/>
          </p:cNvPicPr>
          <p:nvPr>
            <p:ph type="pic" sz="quarter" idx="11"/>
          </p:nvPr>
        </p:nvPicPr>
        <p:blipFill>
          <a:blip r:embed="rId3">
            <a:duotone>
              <a:prstClr val="black"/>
              <a:schemeClr val="accent1">
                <a:tint val="45000"/>
                <a:satMod val="400000"/>
              </a:schemeClr>
            </a:duotone>
          </a:blip>
          <a:srcRect l="27208" r="27208"/>
          <a:stretch/>
        </p:blipFill>
        <p:spPr>
          <a:xfrm>
            <a:off x="443345" y="0"/>
            <a:ext cx="4344695" cy="6359525"/>
          </a:xfrm>
        </p:spPr>
      </p:pic>
    </p:spTree>
    <p:extLst>
      <p:ext uri="{BB962C8B-B14F-4D97-AF65-F5344CB8AC3E}">
        <p14:creationId xmlns:p14="http://schemas.microsoft.com/office/powerpoint/2010/main" val="1604794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58187-FF9E-1A51-3696-C812893EF1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42CDFC-43E3-570B-327C-68A19F2E1896}"/>
              </a:ext>
            </a:extLst>
          </p:cNvPr>
          <p:cNvSpPr>
            <a:spLocks noGrp="1"/>
          </p:cNvSpPr>
          <p:nvPr>
            <p:ph type="title"/>
          </p:nvPr>
        </p:nvSpPr>
        <p:spPr>
          <a:xfrm>
            <a:off x="3460565" y="1057274"/>
            <a:ext cx="7965461" cy="994164"/>
          </a:xfrm>
        </p:spPr>
        <p:txBody>
          <a:bodyPr/>
          <a:lstStyle/>
          <a:p>
            <a:r>
              <a:rPr lang="en-AU" dirty="0"/>
              <a:t>Fall from Height</a:t>
            </a:r>
            <a:endParaRPr lang="en-US" dirty="0"/>
          </a:p>
        </p:txBody>
      </p:sp>
      <p:sp>
        <p:nvSpPr>
          <p:cNvPr id="3" name="Content Placeholder 2">
            <a:extLst>
              <a:ext uri="{FF2B5EF4-FFF2-40B4-BE49-F238E27FC236}">
                <a16:creationId xmlns:a16="http://schemas.microsoft.com/office/drawing/2014/main" id="{12AD7917-3CA1-A194-1329-29E5873D0491}"/>
              </a:ext>
            </a:extLst>
          </p:cNvPr>
          <p:cNvSpPr>
            <a:spLocks noGrp="1"/>
          </p:cNvSpPr>
          <p:nvPr>
            <p:ph sz="half" idx="2"/>
          </p:nvPr>
        </p:nvSpPr>
        <p:spPr>
          <a:xfrm>
            <a:off x="3460565" y="2303029"/>
            <a:ext cx="7965460" cy="3497698"/>
          </a:xfrm>
        </p:spPr>
        <p:txBody>
          <a:bodyPr/>
          <a:lstStyle/>
          <a:p>
            <a:r>
              <a:rPr lang="en-US" dirty="0"/>
              <a:t>Incident: Fatal fall through unguarded opening</a:t>
            </a:r>
          </a:p>
          <a:p>
            <a:r>
              <a:rPr lang="en-US" dirty="0"/>
              <a:t>Response: Secured the area, halted work to conduct safety checks</a:t>
            </a:r>
          </a:p>
          <a:p>
            <a:r>
              <a:rPr lang="en-US" dirty="0"/>
              <a:t>Investigation: Reviewed safety protocols, interviewed crew, checked for PPE compliance</a:t>
            </a:r>
          </a:p>
          <a:p>
            <a:r>
              <a:rPr lang="en-US" dirty="0"/>
              <a:t>Preventive Measures: Implemented mandatory fall protection, signage for unguarded openings</a:t>
            </a:r>
          </a:p>
        </p:txBody>
      </p:sp>
      <p:sp>
        <p:nvSpPr>
          <p:cNvPr id="23" name="Slide Number Placeholder 22">
            <a:extLst>
              <a:ext uri="{FF2B5EF4-FFF2-40B4-BE49-F238E27FC236}">
                <a16:creationId xmlns:a16="http://schemas.microsoft.com/office/drawing/2014/main" id="{191B1E1E-28B7-B8B4-B9C3-7E1A42AFBA56}"/>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6</a:t>
            </a:fld>
            <a:endParaRPr lang="en-US" dirty="0"/>
          </a:p>
        </p:txBody>
      </p:sp>
    </p:spTree>
    <p:extLst>
      <p:ext uri="{BB962C8B-B14F-4D97-AF65-F5344CB8AC3E}">
        <p14:creationId xmlns:p14="http://schemas.microsoft.com/office/powerpoint/2010/main" val="3377287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914400" y="1057275"/>
            <a:ext cx="5259554" cy="1238885"/>
          </a:xfrm>
        </p:spPr>
        <p:txBody>
          <a:bodyPr/>
          <a:lstStyle/>
          <a:p>
            <a:r>
              <a:rPr lang="en-AU" dirty="0"/>
              <a:t>Steps in Incident Response</a:t>
            </a:r>
            <a:endParaRPr lang="en-US" dirty="0"/>
          </a:p>
        </p:txBody>
      </p:sp>
      <p:sp>
        <p:nvSpPr>
          <p:cNvPr id="3" name="Text Placeholder 2">
            <a:extLst>
              <a:ext uri="{FF2B5EF4-FFF2-40B4-BE49-F238E27FC236}">
                <a16:creationId xmlns:a16="http://schemas.microsoft.com/office/drawing/2014/main" id="{A2E339BF-E6D7-DD0E-AF02-6813852EE723}"/>
              </a:ext>
            </a:extLst>
          </p:cNvPr>
          <p:cNvSpPr>
            <a:spLocks noGrp="1"/>
          </p:cNvSpPr>
          <p:nvPr>
            <p:ph idx="1"/>
          </p:nvPr>
        </p:nvSpPr>
        <p:spPr>
          <a:xfrm>
            <a:off x="914400" y="2661920"/>
            <a:ext cx="5259554" cy="3380063"/>
          </a:xfrm>
        </p:spPr>
        <p:txBody>
          <a:bodyPr>
            <a:normAutofit fontScale="92500" lnSpcReduction="10000"/>
          </a:bodyPr>
          <a:lstStyle/>
          <a:p>
            <a:pPr marL="342900" indent="-342900">
              <a:lnSpc>
                <a:spcPct val="150000"/>
              </a:lnSpc>
              <a:buFont typeface="Arial" panose="020B0604020202020204" pitchFamily="34" charset="0"/>
              <a:buChar char="•"/>
            </a:pPr>
            <a:r>
              <a:rPr lang="en-US" dirty="0"/>
              <a:t>Respond: Secure area, provide first aid</a:t>
            </a:r>
          </a:p>
          <a:p>
            <a:pPr marL="342900" indent="-342900">
              <a:lnSpc>
                <a:spcPct val="150000"/>
              </a:lnSpc>
              <a:buFont typeface="Arial" panose="020B0604020202020204" pitchFamily="34" charset="0"/>
              <a:buChar char="•"/>
            </a:pPr>
            <a:r>
              <a:rPr lang="en-US" dirty="0"/>
              <a:t>Collect Information: Gather witness statements, photos, and incident details</a:t>
            </a:r>
          </a:p>
          <a:p>
            <a:pPr marL="342900" indent="-342900">
              <a:lnSpc>
                <a:spcPct val="150000"/>
              </a:lnSpc>
              <a:buFont typeface="Arial" panose="020B0604020202020204" pitchFamily="34" charset="0"/>
              <a:buChar char="•"/>
            </a:pPr>
            <a:r>
              <a:rPr lang="en-US" dirty="0"/>
              <a:t>Assist in Investigation: Analyze incident causes, consult with safety advisors</a:t>
            </a:r>
          </a:p>
          <a:p>
            <a:pPr marL="342900" indent="-342900">
              <a:lnSpc>
                <a:spcPct val="150000"/>
              </a:lnSpc>
              <a:buFont typeface="Arial" panose="020B0604020202020204" pitchFamily="34" charset="0"/>
              <a:buChar char="•"/>
            </a:pPr>
            <a:r>
              <a:rPr lang="en-US" dirty="0"/>
              <a:t>Implement Measures: Adopt new procedures, train staff on improvements</a:t>
            </a:r>
          </a:p>
        </p:txBody>
      </p:sp>
      <p:pic>
        <p:nvPicPr>
          <p:cNvPr id="6" name="Picture Placeholder 5" descr="A person holding a microphone and standing in front of a group of people">
            <a:extLst>
              <a:ext uri="{FF2B5EF4-FFF2-40B4-BE49-F238E27FC236}">
                <a16:creationId xmlns:a16="http://schemas.microsoft.com/office/drawing/2014/main" id="{FECDA901-DD88-89EB-E10E-A2994D0A92DB}"/>
              </a:ext>
            </a:extLst>
          </p:cNvPr>
          <p:cNvPicPr>
            <a:picLocks noGrp="1" noChangeAspect="1"/>
          </p:cNvPicPr>
          <p:nvPr>
            <p:ph type="pic" sz="quarter" idx="11"/>
          </p:nvPr>
        </p:nvPicPr>
        <p:blipFill rotWithShape="1">
          <a:blip r:embed="rId3">
            <a:duotone>
              <a:prstClr val="black"/>
              <a:schemeClr val="accent3">
                <a:tint val="45000"/>
                <a:satMod val="400000"/>
              </a:schemeClr>
            </a:duotone>
          </a:blip>
          <a:srcRect l="27745" r="27745"/>
          <a:stretch/>
        </p:blipFill>
        <p:spPr>
          <a:xfrm>
            <a:off x="7414194" y="410780"/>
            <a:ext cx="4344695" cy="6447220"/>
          </a:xfrm>
        </p:spPr>
      </p:pic>
    </p:spTree>
    <p:extLst>
      <p:ext uri="{BB962C8B-B14F-4D97-AF65-F5344CB8AC3E}">
        <p14:creationId xmlns:p14="http://schemas.microsoft.com/office/powerpoint/2010/main" val="29529238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10199-C129-11F0-56F2-2D1AED21CB4C}"/>
              </a:ext>
            </a:extLst>
          </p:cNvPr>
          <p:cNvSpPr>
            <a:spLocks noGrp="1"/>
          </p:cNvSpPr>
          <p:nvPr>
            <p:ph type="title"/>
          </p:nvPr>
        </p:nvSpPr>
        <p:spPr>
          <a:xfrm>
            <a:off x="4364809" y="1057274"/>
            <a:ext cx="7043617" cy="2520217"/>
          </a:xfrm>
        </p:spPr>
        <p:txBody>
          <a:bodyPr/>
          <a:lstStyle/>
          <a:p>
            <a:r>
              <a:rPr lang="en-US" dirty="0"/>
              <a:t>Reporting and documentation</a:t>
            </a:r>
          </a:p>
        </p:txBody>
      </p:sp>
      <p:sp>
        <p:nvSpPr>
          <p:cNvPr id="3" name="Slide Number Placeholder 2">
            <a:extLst>
              <a:ext uri="{FF2B5EF4-FFF2-40B4-BE49-F238E27FC236}">
                <a16:creationId xmlns:a16="http://schemas.microsoft.com/office/drawing/2014/main" id="{370AEC4F-E711-8552-9C34-82C1514A1E37}"/>
              </a:ext>
            </a:extLst>
          </p:cNvPr>
          <p:cNvSpPr>
            <a:spLocks noGrp="1"/>
          </p:cNvSpPr>
          <p:nvPr>
            <p:ph type="sldNum" sz="quarter" idx="10"/>
          </p:nvPr>
        </p:nvSpPr>
        <p:spPr>
          <a:xfrm>
            <a:off x="10438475" y="457199"/>
            <a:ext cx="987552" cy="471489"/>
          </a:xfrm>
        </p:spPr>
        <p:txBody>
          <a:bodyPr/>
          <a:lstStyle/>
          <a:p>
            <a:fld id="{48F63A3B-78C7-47BE-AE5E-E10140E04643}" type="slidenum">
              <a:rPr lang="en-US" smtClean="0"/>
              <a:pPr/>
              <a:t>8</a:t>
            </a:fld>
            <a:endParaRPr lang="en-US" dirty="0"/>
          </a:p>
        </p:txBody>
      </p:sp>
      <p:sp>
        <p:nvSpPr>
          <p:cNvPr id="4" name="Content Placeholder 3">
            <a:extLst>
              <a:ext uri="{FF2B5EF4-FFF2-40B4-BE49-F238E27FC236}">
                <a16:creationId xmlns:a16="http://schemas.microsoft.com/office/drawing/2014/main" id="{BDDD6BDC-E008-6AB7-55A1-46ED9BCF054F}"/>
              </a:ext>
            </a:extLst>
          </p:cNvPr>
          <p:cNvSpPr>
            <a:spLocks noGrp="1"/>
          </p:cNvSpPr>
          <p:nvPr>
            <p:ph idx="11"/>
          </p:nvPr>
        </p:nvSpPr>
        <p:spPr>
          <a:xfrm>
            <a:off x="4364808" y="3808750"/>
            <a:ext cx="7043618" cy="2233233"/>
          </a:xfrm>
        </p:spPr>
        <p:txBody>
          <a:bodyPr/>
          <a:lstStyle/>
          <a:p>
            <a:pPr marL="342900" indent="-342900">
              <a:buFont typeface="Arial" panose="020B0604020202020204" pitchFamily="34" charset="0"/>
              <a:buChar char="•"/>
            </a:pPr>
            <a:r>
              <a:rPr lang="en-US" dirty="0"/>
              <a:t>Internal report forms for documenting incidents</a:t>
            </a:r>
          </a:p>
          <a:p>
            <a:pPr marL="342900" indent="-342900">
              <a:lnSpc>
                <a:spcPct val="150000"/>
              </a:lnSpc>
              <a:buFont typeface="Arial" panose="020B0604020202020204" pitchFamily="34" charset="0"/>
              <a:buChar char="•"/>
            </a:pPr>
            <a:r>
              <a:rPr lang="en-US" dirty="0"/>
              <a:t>Regulator forms for legal compliance</a:t>
            </a:r>
          </a:p>
          <a:p>
            <a:pPr marL="342900" indent="-342900">
              <a:buFont typeface="Arial" panose="020B0604020202020204" pitchFamily="34" charset="0"/>
              <a:buChar char="•"/>
            </a:pPr>
            <a:r>
              <a:rPr lang="en-US" dirty="0"/>
              <a:t>Importance of maintaining accurate records</a:t>
            </a:r>
          </a:p>
        </p:txBody>
      </p:sp>
    </p:spTree>
    <p:extLst>
      <p:ext uri="{BB962C8B-B14F-4D97-AF65-F5344CB8AC3E}">
        <p14:creationId xmlns:p14="http://schemas.microsoft.com/office/powerpoint/2010/main" val="1131718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D22C5-0C9E-B582-A8FE-B45E70A01E7F}"/>
              </a:ext>
            </a:extLst>
          </p:cNvPr>
          <p:cNvSpPr>
            <a:spLocks noGrp="1"/>
          </p:cNvSpPr>
          <p:nvPr>
            <p:ph type="ctrTitle"/>
          </p:nvPr>
        </p:nvSpPr>
        <p:spPr>
          <a:xfrm>
            <a:off x="914401" y="849782"/>
            <a:ext cx="5715000" cy="2727709"/>
          </a:xfrm>
        </p:spPr>
        <p:txBody>
          <a:bodyPr/>
          <a:lstStyle/>
          <a:p>
            <a:r>
              <a:rPr lang="en-US" dirty="0"/>
              <a:t>Thank </a:t>
            </a:r>
            <a:br>
              <a:rPr lang="en-US" dirty="0"/>
            </a:br>
            <a:r>
              <a:rPr lang="en-US" dirty="0"/>
              <a:t>you</a:t>
            </a:r>
          </a:p>
        </p:txBody>
      </p:sp>
      <p:sp>
        <p:nvSpPr>
          <p:cNvPr id="3" name="Subtitle 2">
            <a:extLst>
              <a:ext uri="{FF2B5EF4-FFF2-40B4-BE49-F238E27FC236}">
                <a16:creationId xmlns:a16="http://schemas.microsoft.com/office/drawing/2014/main" id="{D8B5CEF2-E667-BBB5-2EA6-C06F93B6DE12}"/>
              </a:ext>
            </a:extLst>
          </p:cNvPr>
          <p:cNvSpPr>
            <a:spLocks noGrp="1"/>
          </p:cNvSpPr>
          <p:nvPr>
            <p:ph type="subTitle" idx="1"/>
          </p:nvPr>
        </p:nvSpPr>
        <p:spPr>
          <a:xfrm>
            <a:off x="914401" y="3813606"/>
            <a:ext cx="5715000" cy="2234642"/>
          </a:xfrm>
        </p:spPr>
        <p:txBody>
          <a:bodyPr/>
          <a:lstStyle/>
          <a:p>
            <a:r>
              <a:rPr lang="en-US" dirty="0"/>
              <a:t>Elise Painter</a:t>
            </a:r>
          </a:p>
        </p:txBody>
      </p:sp>
    </p:spTree>
    <p:extLst>
      <p:ext uri="{BB962C8B-B14F-4D97-AF65-F5344CB8AC3E}">
        <p14:creationId xmlns:p14="http://schemas.microsoft.com/office/powerpoint/2010/main" val="1973173046"/>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16DBB56F-4362-4386-A1A1-3DF898896616}">
  <ds:schemaRefs>
    <ds:schemaRef ds:uri="http://schemas.microsoft.com/sharepoint/v3/contenttype/forms"/>
  </ds:schemaRefs>
</ds:datastoreItem>
</file>

<file path=customXml/itemProps2.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{3FA87C9F-1A58-4BDA-AEC5-051C153E42EF}tf78438558_win32</Template>
  <TotalTime>91</TotalTime>
  <Words>524</Words>
  <Application>Microsoft Office PowerPoint</Application>
  <PresentationFormat>Widescreen</PresentationFormat>
  <Paragraphs>41</Paragraphs>
  <Slides>9</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Arial Black</vt:lpstr>
      <vt:lpstr>Calibri</vt:lpstr>
      <vt:lpstr>Sabon Next LT</vt:lpstr>
      <vt:lpstr>Custom</vt:lpstr>
      <vt:lpstr>Incident Response and Safety Compliance in Construction</vt:lpstr>
      <vt:lpstr>Overview of Incident Response Requirements</vt:lpstr>
      <vt:lpstr>Case Study 1</vt:lpstr>
      <vt:lpstr>Lifting Injury</vt:lpstr>
      <vt:lpstr>Case Study 2</vt:lpstr>
      <vt:lpstr>Fall from Height</vt:lpstr>
      <vt:lpstr>Steps in Incident Response</vt:lpstr>
      <vt:lpstr>Reporting and documentation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Elise Painter</dc:creator>
  <cp:lastModifiedBy>Elise Painter</cp:lastModifiedBy>
  <cp:revision>1</cp:revision>
  <dcterms:created xsi:type="dcterms:W3CDTF">2024-11-05T02:28:44Z</dcterms:created>
  <dcterms:modified xsi:type="dcterms:W3CDTF">2024-11-05T04:00:07Z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