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1" r:id="rId4"/>
    <p:sldId id="260" r:id="rId5"/>
    <p:sldId id="262" r:id="rId6"/>
    <p:sldId id="268" r:id="rId7"/>
    <p:sldId id="263" r:id="rId8"/>
    <p:sldId id="264" r:id="rId9"/>
    <p:sldId id="266" r:id="rId10"/>
    <p:sldId id="267" r:id="rId11"/>
    <p:sldId id="269" r:id="rId12"/>
    <p:sldId id="258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4677"/>
  </p:normalViewPr>
  <p:slideViewPr>
    <p:cSldViewPr snapToGrid="0" snapToObjects="1">
      <p:cViewPr varScale="1">
        <p:scale>
          <a:sx n="112" d="100"/>
          <a:sy n="112" d="100"/>
        </p:scale>
        <p:origin x="978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7199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3347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47179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33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7/30/2018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4024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7/30/2018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22729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7/30/2018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4547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90975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7/30/2018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882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31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CDD2B9-1CA1-1249-8E1F-5258F8BD0B6E}" type="datetimeFigureOut">
              <a:rPr lang="en-US" smtClean="0"/>
              <a:t>7/30/2018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680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CDD2B9-1CA1-1249-8E1F-5258F8BD0B6E}" type="datetimeFigureOut">
              <a:rPr lang="en-US" smtClean="0"/>
              <a:t>7/30/2018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2534A-8BAB-654B-B7E3-427727216B24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0" y="0"/>
            <a:ext cx="9156700" cy="50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243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48487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45279" y="2691925"/>
            <a:ext cx="7212650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dirty="0" smtClean="0"/>
              <a:t>EMERGENCY PROCEDURES</a:t>
            </a:r>
          </a:p>
          <a:p>
            <a:endParaRPr lang="en-AU" sz="2800" dirty="0"/>
          </a:p>
          <a:p>
            <a:endParaRPr lang="en-AU" sz="2800" dirty="0" smtClean="0"/>
          </a:p>
          <a:p>
            <a:endParaRPr lang="en-AU" sz="2800" dirty="0"/>
          </a:p>
          <a:p>
            <a:endParaRPr lang="en-AU" sz="2800" dirty="0" smtClean="0"/>
          </a:p>
          <a:p>
            <a:r>
              <a:rPr lang="en-AU" sz="2800" dirty="0" smtClean="0"/>
              <a:t>WORK HEALTH AND SAFETY OFFICER</a:t>
            </a:r>
          </a:p>
          <a:p>
            <a:endParaRPr lang="en-AU" dirty="0"/>
          </a:p>
          <a:p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37082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143000"/>
          </a:xfrm>
        </p:spPr>
        <p:txBody>
          <a:bodyPr/>
          <a:lstStyle/>
          <a:p>
            <a:r>
              <a:rPr lang="en-AU" dirty="0" smtClean="0"/>
              <a:t>Assessment Criteria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  <a:defRPr/>
            </a:pPr>
            <a:r>
              <a:rPr lang="en-US" altLang="en-US" dirty="0"/>
              <a:t>To describe the following:</a:t>
            </a:r>
          </a:p>
          <a:p>
            <a:pPr>
              <a:defRPr/>
            </a:pPr>
            <a:r>
              <a:rPr lang="en-US" altLang="en-US" dirty="0"/>
              <a:t>various types of emergencies</a:t>
            </a:r>
          </a:p>
          <a:p>
            <a:pPr>
              <a:defRPr/>
            </a:pPr>
            <a:r>
              <a:rPr lang="en-US" altLang="en-US" dirty="0"/>
              <a:t>types of emergency equipment and the various servicing and maintenance requirements</a:t>
            </a:r>
          </a:p>
          <a:p>
            <a:pPr>
              <a:defRPr/>
            </a:pPr>
            <a:r>
              <a:rPr lang="en-US" altLang="en-US" dirty="0"/>
              <a:t>recording requirements for Emergency Response, training and servicing and the maintenance requirements</a:t>
            </a:r>
          </a:p>
          <a:p>
            <a:pPr>
              <a:defRPr/>
            </a:pPr>
            <a:r>
              <a:rPr lang="en-US" altLang="en-US" dirty="0"/>
              <a:t>process required for the development of Emergency Plans</a:t>
            </a:r>
          </a:p>
          <a:p>
            <a:pPr>
              <a:defRPr/>
            </a:pPr>
            <a:r>
              <a:rPr lang="en-US" altLang="en-US" dirty="0"/>
              <a:t>functions of the Emergency Control Organisation</a:t>
            </a:r>
          </a:p>
          <a:p>
            <a:pPr>
              <a:defRPr/>
            </a:pPr>
            <a:r>
              <a:rPr lang="en-US" altLang="en-US" dirty="0"/>
              <a:t>various consultation and information sources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383726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Emergencies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AU" dirty="0" smtClean="0"/>
              <a:t>An ‘emergency’ may be considered as a situation:</a:t>
            </a:r>
          </a:p>
          <a:p>
            <a:pPr lvl="0"/>
            <a:r>
              <a:rPr lang="en-AU" dirty="0" smtClean="0"/>
              <a:t>Which may not be contained immediately by the people on duty using the available resources;</a:t>
            </a:r>
          </a:p>
          <a:p>
            <a:pPr lvl="0"/>
            <a:r>
              <a:rPr lang="en-AU" dirty="0" smtClean="0"/>
              <a:t>Where injuries have been, or could be, incurred;</a:t>
            </a:r>
          </a:p>
          <a:p>
            <a:pPr lvl="0"/>
            <a:r>
              <a:rPr lang="en-AU" dirty="0" smtClean="0"/>
              <a:t>Where damage has occurred or property is placed in jeopardy; or</a:t>
            </a:r>
          </a:p>
          <a:p>
            <a:pPr lvl="0"/>
            <a:r>
              <a:rPr lang="en-AU" dirty="0" smtClean="0"/>
              <a:t>With the potential to seriously damage the environment.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285411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Legislation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dirty="0" smtClean="0"/>
              <a:t>The Work </a:t>
            </a:r>
            <a:r>
              <a:rPr lang="en-AU" dirty="0"/>
              <a:t>H</a:t>
            </a:r>
            <a:r>
              <a:rPr lang="en-AU" dirty="0" smtClean="0"/>
              <a:t>ealth and Safety </a:t>
            </a:r>
            <a:r>
              <a:rPr lang="en-AU" dirty="0"/>
              <a:t>R</a:t>
            </a:r>
            <a:r>
              <a:rPr lang="en-AU" dirty="0" smtClean="0"/>
              <a:t>egulation 2011 s43 places a duty on a PCBU to prepare, maintain and implement an emergency plan. 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 smtClean="0"/>
              <a:t>An emergency plan is a written document detailing how a workplace and its occupant deal with or manage an emergency. </a:t>
            </a:r>
            <a:endParaRPr lang="en-AU" b="1" dirty="0"/>
          </a:p>
        </p:txBody>
      </p:sp>
    </p:spTree>
    <p:extLst>
      <p:ext uri="{BB962C8B-B14F-4D97-AF65-F5344CB8AC3E}">
        <p14:creationId xmlns:p14="http://schemas.microsoft.com/office/powerpoint/2010/main" val="37571633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Emergency Plan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AU" dirty="0"/>
              <a:t>The emergency plan must provide for the following:</a:t>
            </a:r>
            <a:endParaRPr lang="en-AU" sz="3600" dirty="0"/>
          </a:p>
          <a:p>
            <a:r>
              <a:rPr lang="en-AU" dirty="0"/>
              <a:t>Emergency procedures, including;</a:t>
            </a:r>
            <a:endParaRPr lang="en-AU" sz="3600" dirty="0"/>
          </a:p>
          <a:p>
            <a:pPr lvl="1"/>
            <a:r>
              <a:rPr lang="en-AU" dirty="0"/>
              <a:t>An effective response to an emergency</a:t>
            </a:r>
            <a:endParaRPr lang="en-AU" sz="3200" dirty="0"/>
          </a:p>
          <a:p>
            <a:pPr lvl="1"/>
            <a:r>
              <a:rPr lang="en-AU" dirty="0"/>
              <a:t>Evacuation procedures; and</a:t>
            </a:r>
            <a:endParaRPr lang="en-AU" sz="3200" dirty="0"/>
          </a:p>
          <a:p>
            <a:pPr lvl="1"/>
            <a:r>
              <a:rPr lang="en-AU" dirty="0"/>
              <a:t>Notifying emergency service organisations at the earliest opportunity; and</a:t>
            </a:r>
            <a:endParaRPr lang="en-AU" sz="3200" dirty="0"/>
          </a:p>
          <a:p>
            <a:pPr lvl="1"/>
            <a:r>
              <a:rPr lang="en-AU" dirty="0"/>
              <a:t>Medical treatment and assistance; and</a:t>
            </a:r>
            <a:endParaRPr lang="en-AU" sz="3200" dirty="0"/>
          </a:p>
          <a:p>
            <a:pPr lvl="1"/>
            <a:r>
              <a:rPr lang="en-AU" dirty="0"/>
              <a:t>Effective communication between the person authorised by the PCBU to coordinate the emergency response and all persons at the workplace</a:t>
            </a:r>
            <a:endParaRPr lang="en-AU" sz="3200" dirty="0"/>
          </a:p>
          <a:p>
            <a:pPr lvl="0"/>
            <a:r>
              <a:rPr lang="en-AU" dirty="0"/>
              <a:t>Testing of the emergency procedures, including the frequency of testing;</a:t>
            </a:r>
            <a:endParaRPr lang="en-AU" sz="3600" dirty="0"/>
          </a:p>
          <a:p>
            <a:pPr lvl="0"/>
            <a:r>
              <a:rPr lang="en-AU" dirty="0"/>
              <a:t>Information, training and instruction to relevant workers in relation to implementing the emergency procedures</a:t>
            </a:r>
            <a:endParaRPr lang="en-AU" sz="3600" dirty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791602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Emergency Plan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AU" sz="2400" dirty="0"/>
              <a:t>A PCBU at a workplace must maintain the emergency plan to that it remains effective and must have regard to all relevant matters including – </a:t>
            </a:r>
          </a:p>
          <a:p>
            <a:pPr lvl="0"/>
            <a:r>
              <a:rPr lang="en-AU" sz="2400" dirty="0"/>
              <a:t>The nature of the work being carried out at the workplace; and</a:t>
            </a:r>
          </a:p>
          <a:p>
            <a:pPr lvl="0"/>
            <a:r>
              <a:rPr lang="en-AU" sz="2400" dirty="0"/>
              <a:t>The nature of the hazards at the workplace; and</a:t>
            </a:r>
          </a:p>
          <a:p>
            <a:pPr lvl="0"/>
            <a:r>
              <a:rPr lang="en-AU" sz="2400" dirty="0"/>
              <a:t>The size and location of the workplace; and</a:t>
            </a:r>
          </a:p>
          <a:p>
            <a:pPr lvl="0"/>
            <a:r>
              <a:rPr lang="en-AU" sz="2400" dirty="0"/>
              <a:t>The number and composition of the workers and other persons at the workplace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904884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Record keeping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1169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AU" dirty="0"/>
              <a:t>The occupier of a building must keep in the building a record of fire training, containing the following details in relation to each occasion that instruction were given to workers in the workplace. Information must include but is not limited to:</a:t>
            </a:r>
          </a:p>
          <a:p>
            <a:pPr lvl="0"/>
            <a:r>
              <a:rPr lang="en-AU" dirty="0"/>
              <a:t>The date of the training session;</a:t>
            </a:r>
          </a:p>
          <a:p>
            <a:pPr lvl="0"/>
            <a:r>
              <a:rPr lang="en-AU" dirty="0"/>
              <a:t>The name of the instructor (and/or organisation);</a:t>
            </a:r>
          </a:p>
          <a:p>
            <a:pPr lvl="0"/>
            <a:r>
              <a:rPr lang="en-AU" dirty="0"/>
              <a:t>A description of which workers were instructed (course attendance record); and</a:t>
            </a:r>
          </a:p>
          <a:p>
            <a:pPr lvl="0"/>
            <a:r>
              <a:rPr lang="en-AU" dirty="0"/>
              <a:t>A brief description of the instruction given.</a:t>
            </a:r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The </a:t>
            </a:r>
            <a:r>
              <a:rPr lang="en-AU" dirty="0"/>
              <a:t>occupier must produce these records for inspection if required.</a:t>
            </a:r>
          </a:p>
          <a:p>
            <a:pPr marL="0" indent="0">
              <a:buNone/>
            </a:pPr>
            <a:endParaRPr lang="en-AU" dirty="0"/>
          </a:p>
        </p:txBody>
      </p:sp>
      <p:sp>
        <p:nvSpPr>
          <p:cNvPr id="4" name="TextBox 3"/>
          <p:cNvSpPr txBox="1"/>
          <p:nvPr/>
        </p:nvSpPr>
        <p:spPr>
          <a:xfrm>
            <a:off x="546931" y="6511895"/>
            <a:ext cx="786213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1400" i="1" dirty="0" smtClean="0"/>
              <a:t>Refer to The Building Fire Regulation 2008 for additional information</a:t>
            </a:r>
            <a:endParaRPr lang="en-AU" sz="1400" i="1" dirty="0"/>
          </a:p>
        </p:txBody>
      </p:sp>
    </p:spTree>
    <p:extLst>
      <p:ext uri="{BB962C8B-B14F-4D97-AF65-F5344CB8AC3E}">
        <p14:creationId xmlns:p14="http://schemas.microsoft.com/office/powerpoint/2010/main" val="22811887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Fire safety advisor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A Fire Safety Adviser (FSA) is required to be appointed and trained for </a:t>
            </a:r>
            <a:r>
              <a:rPr lang="en-AU" b="1" i="1" dirty="0"/>
              <a:t>high occupancy</a:t>
            </a:r>
            <a:r>
              <a:rPr lang="en-AU" dirty="0"/>
              <a:t> buildings as defined under the </a:t>
            </a:r>
            <a:r>
              <a:rPr lang="en-AU" i="1" dirty="0"/>
              <a:t>Building Fire Safety Regulation 2008</a:t>
            </a:r>
            <a:r>
              <a:rPr lang="en-AU" dirty="0" smtClean="0"/>
              <a:t>.</a:t>
            </a:r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 smtClean="0"/>
              <a:t>It is the occupier responsibility to appoint and train a FSA for buildings that are classified as high occupancy. </a:t>
            </a:r>
            <a:endParaRPr lang="en-AU" dirty="0"/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1184673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Building warden 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dirty="0"/>
              <a:t>Having a FSA does not mean that building fire wardens are no longer required.  </a:t>
            </a: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 smtClean="0"/>
              <a:t>A </a:t>
            </a:r>
            <a:r>
              <a:rPr lang="en-AU" dirty="0"/>
              <a:t>FSA is not necessarily building-specific and so may not be present in the building if a fire occurs. </a:t>
            </a: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/>
              <a:t>B</a:t>
            </a:r>
            <a:r>
              <a:rPr lang="en-AU" dirty="0" smtClean="0"/>
              <a:t>uilding </a:t>
            </a:r>
            <a:r>
              <a:rPr lang="en-AU" dirty="0"/>
              <a:t>fire wardens are building-specific. 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7680678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6864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Emergency control organisation </a:t>
            </a:r>
            <a:r>
              <a:rPr lang="en-AU" dirty="0" smtClean="0"/>
              <a:t>(ECO)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77512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AU" dirty="0"/>
              <a:t>The responsibilities of the ECO during an emergency are:</a:t>
            </a:r>
          </a:p>
          <a:p>
            <a:pPr lvl="0"/>
            <a:r>
              <a:rPr lang="en-AU" dirty="0"/>
              <a:t>To provide a list of emergency contact telephone numbers.</a:t>
            </a:r>
          </a:p>
          <a:p>
            <a:pPr lvl="0"/>
            <a:r>
              <a:rPr lang="en-AU" dirty="0"/>
              <a:t>To conduct an orderly evacuation of the building’s occupants to a safe place of assembly. Members of the public, who are in the Workplace at the time, may require special assistance.</a:t>
            </a:r>
          </a:p>
          <a:p>
            <a:pPr lvl="0"/>
            <a:r>
              <a:rPr lang="en-AU" dirty="0"/>
              <a:t>To assist the Emergency Services.</a:t>
            </a:r>
          </a:p>
          <a:p>
            <a:pPr lvl="0"/>
            <a:r>
              <a:rPr lang="en-AU" dirty="0"/>
              <a:t>To operate portable fire fighting equipment, if it is safe to do so.</a:t>
            </a:r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These </a:t>
            </a:r>
            <a:r>
              <a:rPr lang="en-AU" dirty="0"/>
              <a:t>positions could include trained First Aiders and members of Security staff.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9985315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Procedures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AU" dirty="0" smtClean="0"/>
              <a:t>Procedures for fire fighting </a:t>
            </a:r>
            <a:r>
              <a:rPr lang="en-AU" dirty="0"/>
              <a:t>should consider the areas of the workplace and the types of fires that may occur.  </a:t>
            </a:r>
            <a:endParaRPr lang="en-AU" dirty="0" smtClean="0"/>
          </a:p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r>
              <a:rPr lang="en-AU" dirty="0" smtClean="0"/>
              <a:t>A </a:t>
            </a:r>
            <a:r>
              <a:rPr lang="en-AU" dirty="0"/>
              <a:t>brief outline of the procedure to take should be drawn up for all the critical areas of the workplace, in particular chemical or dangerous goods storage areas, etc.  </a:t>
            </a: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r>
              <a:rPr lang="en-AU" dirty="0" smtClean="0"/>
              <a:t>Staff </a:t>
            </a:r>
            <a:r>
              <a:rPr lang="en-AU" dirty="0"/>
              <a:t>should be trained to carry out the procedures.</a:t>
            </a:r>
          </a:p>
          <a:p>
            <a:pPr marL="0" indent="0">
              <a:buNone/>
            </a:pP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7650807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F5BED7FE-73DA-E24A-BF43-1540DFCBB9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56"/>
            <a:ext cx="9144000" cy="6848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667220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206</TotalTime>
  <Words>684</Words>
  <Application>Microsoft Office PowerPoint</Application>
  <PresentationFormat>On-screen Show (4:3)</PresentationFormat>
  <Paragraphs>73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Arial</vt:lpstr>
      <vt:lpstr>Office Theme</vt:lpstr>
      <vt:lpstr>PowerPoint Presentation</vt:lpstr>
      <vt:lpstr>Assessment Criteria</vt:lpstr>
      <vt:lpstr>Emergencies </vt:lpstr>
      <vt:lpstr>Legislation </vt:lpstr>
      <vt:lpstr>Emergency Plan</vt:lpstr>
      <vt:lpstr>Emergency Plan </vt:lpstr>
      <vt:lpstr>Record keeping </vt:lpstr>
      <vt:lpstr>Fire safety advisor </vt:lpstr>
      <vt:lpstr>Building warden </vt:lpstr>
      <vt:lpstr>Emergency control organisation (ECO)</vt:lpstr>
      <vt:lpstr>Procedures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Angelos Sariyiannis</dc:creator>
  <cp:lastModifiedBy>Emma-Claire Bayliss</cp:lastModifiedBy>
  <cp:revision>11</cp:revision>
  <dcterms:created xsi:type="dcterms:W3CDTF">2018-06-15T02:04:24Z</dcterms:created>
  <dcterms:modified xsi:type="dcterms:W3CDTF">2018-07-30T04:47:02Z</dcterms:modified>
</cp:coreProperties>
</file>