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5" r:id="rId26"/>
    <p:sldId id="286" r:id="rId27"/>
    <p:sldId id="287" r:id="rId28"/>
    <p:sldId id="280" r:id="rId29"/>
    <p:sldId id="288" r:id="rId30"/>
    <p:sldId id="289" r:id="rId31"/>
    <p:sldId id="281" r:id="rId32"/>
    <p:sldId id="282" r:id="rId33"/>
    <p:sldId id="283" r:id="rId34"/>
    <p:sldId id="284" r:id="rId35"/>
    <p:sldId id="290" r:id="rId36"/>
    <p:sldId id="291"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a:xfrm>
            <a:off x="2692397" y="5037663"/>
            <a:ext cx="5214635" cy="279400"/>
          </a:xfrm>
        </p:spPr>
        <p:txBody>
          <a:bodyPr/>
          <a:lstStyle/>
          <a:p>
            <a:endParaRPr lang="en-AU"/>
          </a:p>
        </p:txBody>
      </p:sp>
      <p:sp>
        <p:nvSpPr>
          <p:cNvPr id="6" name="Slide Number Placeholder 5"/>
          <p:cNvSpPr>
            <a:spLocks noGrp="1"/>
          </p:cNvSpPr>
          <p:nvPr>
            <p:ph type="sldNum" sz="quarter" idx="12"/>
          </p:nvPr>
        </p:nvSpPr>
        <p:spPr>
          <a:xfrm>
            <a:off x="8956900" y="5037663"/>
            <a:ext cx="551167" cy="279400"/>
          </a:xfrm>
        </p:spPr>
        <p:txBody>
          <a:bodyPr/>
          <a:lstStyle/>
          <a:p>
            <a:fld id="{9A753897-FC95-4476-9FA2-281C6EAFB8C2}" type="slidenum">
              <a:rPr lang="en-AU" smtClean="0"/>
              <a:t>‹#›</a:t>
            </a:fld>
            <a:endParaRPr lang="en-A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3213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9238003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981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7C27F4-B9CE-4309-AB4B-28C4F1A741B7}" type="datetimeFigureOut">
              <a:rPr lang="en-AU" smtClean="0"/>
              <a:t>26/02/2021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697274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7C27F4-B9CE-4309-AB4B-28C4F1A741B7}" type="datetimeFigureOut">
              <a:rPr lang="en-AU" smtClean="0"/>
              <a:t>26/02/2021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A753897-FC95-4476-9FA2-281C6EAFB8C2}" type="slidenum">
              <a:rPr lang="en-AU" smtClean="0"/>
              <a:t>‹#›</a:t>
            </a:fld>
            <a:endParaRPr lang="en-A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0881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7C27F4-B9CE-4309-AB4B-28C4F1A741B7}" type="datetimeFigureOut">
              <a:rPr lang="en-AU" smtClean="0"/>
              <a:t>26/02/2021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A753897-FC95-4476-9FA2-281C6EAFB8C2}" type="slidenum">
              <a:rPr lang="en-AU" smtClean="0"/>
              <a:t>‹#›</a:t>
            </a:fld>
            <a:endParaRPr lang="en-A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4908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7C27F4-B9CE-4309-AB4B-28C4F1A741B7}" type="datetimeFigureOut">
              <a:rPr lang="en-AU" smtClean="0"/>
              <a:t>26/02/2021</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388137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7C27F4-B9CE-4309-AB4B-28C4F1A741B7}" type="datetimeFigureOut">
              <a:rPr lang="en-AU" smtClean="0"/>
              <a:t>26/02/2021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A753897-FC95-4476-9FA2-281C6EAFB8C2}" type="slidenum">
              <a:rPr lang="en-AU" smtClean="0"/>
              <a:t>‹#›</a:t>
            </a:fld>
            <a:endParaRPr lang="en-A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73339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7C27F4-B9CE-4309-AB4B-28C4F1A741B7}" type="datetimeFigureOut">
              <a:rPr lang="en-AU" smtClean="0"/>
              <a:t>26/02/2021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4242943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7C27F4-B9CE-4309-AB4B-28C4F1A741B7}" type="datetimeFigureOut">
              <a:rPr lang="en-AU" smtClean="0"/>
              <a:t>26/02/2021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3512962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0750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64832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spTree>
    <p:extLst>
      <p:ext uri="{BB962C8B-B14F-4D97-AF65-F5344CB8AC3E}">
        <p14:creationId xmlns:p14="http://schemas.microsoft.com/office/powerpoint/2010/main" val="3953260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8753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6464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438327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7C27F4-B9CE-4309-AB4B-28C4F1A741B7}" type="datetimeFigureOut">
              <a:rPr lang="en-AU" smtClean="0"/>
              <a:t>26/02/2021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A753897-FC95-4476-9FA2-281C6EAFB8C2}" type="slidenum">
              <a:rPr lang="en-AU" smtClean="0"/>
              <a:t>‹#›</a:t>
            </a:fld>
            <a:endParaRPr lang="en-A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7208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07C27F4-B9CE-4309-AB4B-28C4F1A741B7}" type="datetimeFigureOut">
              <a:rPr lang="en-AU" smtClean="0"/>
              <a:t>26/02/2021</a:t>
            </a:fld>
            <a:endParaRPr lang="en-A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A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A753897-FC95-4476-9FA2-281C6EAFB8C2}" type="slidenum">
              <a:rPr lang="en-AU" smtClean="0"/>
              <a:t>‹#›</a:t>
            </a:fld>
            <a:endParaRPr lang="en-AU"/>
          </a:p>
        </p:txBody>
      </p:sp>
    </p:spTree>
    <p:extLst>
      <p:ext uri="{BB962C8B-B14F-4D97-AF65-F5344CB8AC3E}">
        <p14:creationId xmlns:p14="http://schemas.microsoft.com/office/powerpoint/2010/main" val="4702510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6F071-6A86-435F-9EFF-00B0C74F5559}"/>
              </a:ext>
            </a:extLst>
          </p:cNvPr>
          <p:cNvSpPr>
            <a:spLocks noGrp="1"/>
          </p:cNvSpPr>
          <p:nvPr>
            <p:ph type="ctrTitle"/>
          </p:nvPr>
        </p:nvSpPr>
        <p:spPr/>
        <p:txBody>
          <a:bodyPr/>
          <a:lstStyle/>
          <a:p>
            <a:r>
              <a:rPr lang="en-US" sz="3600" dirty="0"/>
              <a:t>Work Health &amp; Safety Management System Implementation Plan</a:t>
            </a:r>
            <a:endParaRPr lang="en-AU" sz="3600" dirty="0"/>
          </a:p>
        </p:txBody>
      </p:sp>
      <p:sp>
        <p:nvSpPr>
          <p:cNvPr id="3" name="Subtitle 2">
            <a:extLst>
              <a:ext uri="{FF2B5EF4-FFF2-40B4-BE49-F238E27FC236}">
                <a16:creationId xmlns:a16="http://schemas.microsoft.com/office/drawing/2014/main" id="{165FC121-F648-4708-B814-5A1CD8EA8E15}"/>
              </a:ext>
            </a:extLst>
          </p:cNvPr>
          <p:cNvSpPr>
            <a:spLocks noGrp="1"/>
          </p:cNvSpPr>
          <p:nvPr>
            <p:ph type="subTitle" idx="1"/>
          </p:nvPr>
        </p:nvSpPr>
        <p:spPr/>
        <p:txBody>
          <a:bodyPr>
            <a:normAutofit fontScale="92500" lnSpcReduction="20000"/>
          </a:bodyPr>
          <a:lstStyle/>
          <a:p>
            <a:r>
              <a:rPr lang="en-AU" dirty="0"/>
              <a:t>CC P&amp;D</a:t>
            </a:r>
          </a:p>
          <a:p>
            <a:r>
              <a:rPr lang="en-AU" dirty="0"/>
              <a:t>Kayla Watson</a:t>
            </a:r>
          </a:p>
          <a:p>
            <a:r>
              <a:rPr lang="en-AU" dirty="0"/>
              <a:t>Reference: Work Health &amp; Safety Management Plan for CCP&amp;D (BSBWHS415_HO2)</a:t>
            </a:r>
          </a:p>
        </p:txBody>
      </p:sp>
    </p:spTree>
    <p:extLst>
      <p:ext uri="{BB962C8B-B14F-4D97-AF65-F5344CB8AC3E}">
        <p14:creationId xmlns:p14="http://schemas.microsoft.com/office/powerpoint/2010/main" val="2449761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67543-0E36-4F39-909D-30D7BAD32CD0}"/>
              </a:ext>
            </a:extLst>
          </p:cNvPr>
          <p:cNvSpPr>
            <a:spLocks noGrp="1"/>
          </p:cNvSpPr>
          <p:nvPr>
            <p:ph type="ctrTitle"/>
          </p:nvPr>
        </p:nvSpPr>
        <p:spPr/>
        <p:txBody>
          <a:bodyPr/>
          <a:lstStyle/>
          <a:p>
            <a:r>
              <a:rPr lang="en-US" dirty="0"/>
              <a:t>Part A: WH&amp;S Arrangements</a:t>
            </a:r>
            <a:endParaRPr lang="en-AU" dirty="0"/>
          </a:p>
        </p:txBody>
      </p:sp>
    </p:spTree>
    <p:extLst>
      <p:ext uri="{BB962C8B-B14F-4D97-AF65-F5344CB8AC3E}">
        <p14:creationId xmlns:p14="http://schemas.microsoft.com/office/powerpoint/2010/main" val="251929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66DB7E-983F-4F01-9FE8-23D73A02CCB5}"/>
              </a:ext>
            </a:extLst>
          </p:cNvPr>
          <p:cNvSpPr>
            <a:spLocks noGrp="1"/>
          </p:cNvSpPr>
          <p:nvPr>
            <p:ph type="title"/>
          </p:nvPr>
        </p:nvSpPr>
        <p:spPr/>
        <p:txBody>
          <a:bodyPr/>
          <a:lstStyle/>
          <a:p>
            <a:r>
              <a:rPr lang="en-AU" dirty="0"/>
              <a:t>Purpose of the Plan</a:t>
            </a:r>
          </a:p>
        </p:txBody>
      </p:sp>
      <p:sp>
        <p:nvSpPr>
          <p:cNvPr id="5" name="Content Placeholder 4">
            <a:extLst>
              <a:ext uri="{FF2B5EF4-FFF2-40B4-BE49-F238E27FC236}">
                <a16:creationId xmlns:a16="http://schemas.microsoft.com/office/drawing/2014/main" id="{C683E673-5D1C-4528-91C6-F39C734CC1A0}"/>
              </a:ext>
            </a:extLst>
          </p:cNvPr>
          <p:cNvSpPr>
            <a:spLocks noGrp="1"/>
          </p:cNvSpPr>
          <p:nvPr>
            <p:ph idx="1"/>
          </p:nvPr>
        </p:nvSpPr>
        <p:spPr/>
        <p:txBody>
          <a:bodyPr/>
          <a:lstStyle/>
          <a:p>
            <a:pPr lvl="0"/>
            <a:r>
              <a:rPr lang="en-US" dirty="0"/>
              <a:t>To establish and maintain an effective health and safety management system.</a:t>
            </a:r>
          </a:p>
          <a:p>
            <a:pPr lvl="0"/>
            <a:r>
              <a:rPr lang="en-AU" dirty="0"/>
              <a:t>To </a:t>
            </a:r>
            <a:r>
              <a:rPr lang="en-GB" dirty="0"/>
              <a:t>achieve a consistently high standard of safety performance.</a:t>
            </a:r>
          </a:p>
          <a:p>
            <a:pPr lvl="0"/>
            <a:r>
              <a:rPr lang="en-GB" dirty="0"/>
              <a:t>Assist in meeting obligations in accordance with work health and safety legislation.</a:t>
            </a:r>
            <a:endParaRPr lang="en-US" dirty="0"/>
          </a:p>
          <a:p>
            <a:r>
              <a:rPr lang="en-GB" dirty="0"/>
              <a:t>Applied to all CC P&amp;D </a:t>
            </a:r>
            <a:r>
              <a:rPr lang="en-GB" dirty="0" err="1"/>
              <a:t>offcers</a:t>
            </a:r>
            <a:r>
              <a:rPr lang="en-GB" dirty="0"/>
              <a:t> and workers and to other persons at risk from work carried out at CCP&amp;D workplaces. </a:t>
            </a:r>
            <a:endParaRPr lang="en-AU" dirty="0"/>
          </a:p>
        </p:txBody>
      </p:sp>
    </p:spTree>
    <p:extLst>
      <p:ext uri="{BB962C8B-B14F-4D97-AF65-F5344CB8AC3E}">
        <p14:creationId xmlns:p14="http://schemas.microsoft.com/office/powerpoint/2010/main" val="29149842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B3CAF-FB64-4619-9E15-B3C5612B5ED5}"/>
              </a:ext>
            </a:extLst>
          </p:cNvPr>
          <p:cNvSpPr>
            <a:spLocks noGrp="1"/>
          </p:cNvSpPr>
          <p:nvPr>
            <p:ph type="title"/>
          </p:nvPr>
        </p:nvSpPr>
        <p:spPr/>
        <p:txBody>
          <a:bodyPr/>
          <a:lstStyle/>
          <a:p>
            <a:r>
              <a:rPr lang="en-AU" dirty="0"/>
              <a:t>WHS Policy </a:t>
            </a:r>
          </a:p>
        </p:txBody>
      </p:sp>
      <p:sp>
        <p:nvSpPr>
          <p:cNvPr id="3" name="Content Placeholder 2">
            <a:extLst>
              <a:ext uri="{FF2B5EF4-FFF2-40B4-BE49-F238E27FC236}">
                <a16:creationId xmlns:a16="http://schemas.microsoft.com/office/drawing/2014/main" id="{B53EE67E-09AF-43B9-AD63-5DA8208787E0}"/>
              </a:ext>
            </a:extLst>
          </p:cNvPr>
          <p:cNvSpPr>
            <a:spLocks noGrp="1"/>
          </p:cNvSpPr>
          <p:nvPr>
            <p:ph idx="1"/>
          </p:nvPr>
        </p:nvSpPr>
        <p:spPr/>
        <p:txBody>
          <a:bodyPr>
            <a:normAutofit/>
          </a:bodyPr>
          <a:lstStyle/>
          <a:p>
            <a:r>
              <a:rPr lang="en-GB" dirty="0"/>
              <a:t>CCP&amp;D is committed to providing a workplace that enables all work activities to be carried out safely. </a:t>
            </a:r>
          </a:p>
          <a:p>
            <a:r>
              <a:rPr lang="en-GB" dirty="0"/>
              <a:t>We will take all reasonably practicable measures to eliminate or minimise risks to the health, safety and welfare of workers, contractors, visitors, and anyone else who may be affected by our operations.</a:t>
            </a:r>
          </a:p>
          <a:p>
            <a:r>
              <a:rPr lang="en-GB" dirty="0"/>
              <a:t>Committed to ensuring we comply with the Work Health and Safety Act 2011 (the Act). We will also comply with any other relevant legislation, applicable CoP and Australian Standards as far as possible.</a:t>
            </a:r>
            <a:endParaRPr lang="en-AU" dirty="0"/>
          </a:p>
        </p:txBody>
      </p:sp>
    </p:spTree>
    <p:extLst>
      <p:ext uri="{BB962C8B-B14F-4D97-AF65-F5344CB8AC3E}">
        <p14:creationId xmlns:p14="http://schemas.microsoft.com/office/powerpoint/2010/main" val="1488271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D422D-AE52-434C-A064-E53BD9DBDF82}"/>
              </a:ext>
            </a:extLst>
          </p:cNvPr>
          <p:cNvSpPr>
            <a:spLocks noGrp="1"/>
          </p:cNvSpPr>
          <p:nvPr>
            <p:ph type="title"/>
          </p:nvPr>
        </p:nvSpPr>
        <p:spPr/>
        <p:txBody>
          <a:bodyPr/>
          <a:lstStyle/>
          <a:p>
            <a:r>
              <a:rPr lang="en-AU" dirty="0"/>
              <a:t>Implementation of Policy</a:t>
            </a:r>
          </a:p>
        </p:txBody>
      </p:sp>
      <p:sp>
        <p:nvSpPr>
          <p:cNvPr id="3" name="Content Placeholder 2">
            <a:extLst>
              <a:ext uri="{FF2B5EF4-FFF2-40B4-BE49-F238E27FC236}">
                <a16:creationId xmlns:a16="http://schemas.microsoft.com/office/drawing/2014/main" id="{5B5440A3-28D0-4604-A8BB-3D5F620FDD24}"/>
              </a:ext>
            </a:extLst>
          </p:cNvPr>
          <p:cNvSpPr>
            <a:spLocks noGrp="1"/>
          </p:cNvSpPr>
          <p:nvPr>
            <p:ph idx="1"/>
          </p:nvPr>
        </p:nvSpPr>
        <p:spPr/>
        <p:txBody>
          <a:bodyPr>
            <a:normAutofit fontScale="92500"/>
          </a:bodyPr>
          <a:lstStyle/>
          <a:p>
            <a:r>
              <a:rPr lang="en-GB" dirty="0"/>
              <a:t>Providing &amp; maintaining a healthy and safe work environment through the implementation of safe work practices, safe systems of work &amp; the provision of safe plant &amp; equipment;</a:t>
            </a:r>
          </a:p>
          <a:p>
            <a:r>
              <a:rPr lang="en-GB" dirty="0"/>
              <a:t>Ensuring that workplaces under the control of  CCP&amp;D are safe, without risk to health, &amp; have safe means of access and egress;</a:t>
            </a:r>
          </a:p>
          <a:p>
            <a:r>
              <a:rPr lang="en-GB" dirty="0"/>
              <a:t>Maintaining effective and co-operative relationships between CCP&amp;D &amp; its workers, and with other duty holders,  on health and safety matters in the workplace;</a:t>
            </a:r>
          </a:p>
          <a:p>
            <a:r>
              <a:rPr lang="en-GB" dirty="0"/>
              <a:t>Reviewing the effectiveness of the safety measures taken.</a:t>
            </a:r>
          </a:p>
          <a:p>
            <a:endParaRPr lang="en-GB" dirty="0"/>
          </a:p>
          <a:p>
            <a:endParaRPr lang="en-AU" dirty="0"/>
          </a:p>
        </p:txBody>
      </p:sp>
    </p:spTree>
    <p:extLst>
      <p:ext uri="{BB962C8B-B14F-4D97-AF65-F5344CB8AC3E}">
        <p14:creationId xmlns:p14="http://schemas.microsoft.com/office/powerpoint/2010/main" val="881219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1E78E-CA6D-4870-BCBD-0747B6D41889}"/>
              </a:ext>
            </a:extLst>
          </p:cNvPr>
          <p:cNvSpPr>
            <a:spLocks noGrp="1"/>
          </p:cNvSpPr>
          <p:nvPr>
            <p:ph type="title"/>
          </p:nvPr>
        </p:nvSpPr>
        <p:spPr/>
        <p:txBody>
          <a:bodyPr/>
          <a:lstStyle/>
          <a:p>
            <a:r>
              <a:rPr lang="en-AU" dirty="0"/>
              <a:t>Implementation of Policy Cont.</a:t>
            </a:r>
          </a:p>
        </p:txBody>
      </p:sp>
      <p:sp>
        <p:nvSpPr>
          <p:cNvPr id="3" name="Content Placeholder 2">
            <a:extLst>
              <a:ext uri="{FF2B5EF4-FFF2-40B4-BE49-F238E27FC236}">
                <a16:creationId xmlns:a16="http://schemas.microsoft.com/office/drawing/2014/main" id="{E106AF2C-94DA-4DB0-8687-1666F8808A27}"/>
              </a:ext>
            </a:extLst>
          </p:cNvPr>
          <p:cNvSpPr>
            <a:spLocks noGrp="1"/>
          </p:cNvSpPr>
          <p:nvPr>
            <p:ph idx="1"/>
          </p:nvPr>
        </p:nvSpPr>
        <p:spPr/>
        <p:txBody>
          <a:bodyPr>
            <a:normAutofit fontScale="92500" lnSpcReduction="10000"/>
          </a:bodyPr>
          <a:lstStyle/>
          <a:p>
            <a:r>
              <a:rPr lang="en-GB" dirty="0"/>
              <a:t>Providing relevant, up-to-date WHS information to all workers on matters such as workplace safety and their responsibilities;</a:t>
            </a:r>
          </a:p>
          <a:p>
            <a:r>
              <a:rPr lang="en-GB" dirty="0"/>
              <a:t>Providing expert assistance in WHS matters where necessary;</a:t>
            </a:r>
          </a:p>
          <a:p>
            <a:r>
              <a:rPr lang="en-GB" dirty="0"/>
              <a:t>Providing instruction and/or training in work processes where appropriate;</a:t>
            </a:r>
          </a:p>
          <a:p>
            <a:r>
              <a:rPr lang="en-GB" dirty="0"/>
              <a:t>Developing and implementing strategies including workplace assessment, hazard identification, &amp; appropriate remedial action to eliminate or control hazards; and</a:t>
            </a:r>
          </a:p>
          <a:p>
            <a:r>
              <a:rPr lang="en-GB" dirty="0"/>
              <a:t>Implementing and maintaining appropriate information, reporting and statistical systems.</a:t>
            </a:r>
            <a:endParaRPr lang="en-AU" dirty="0"/>
          </a:p>
        </p:txBody>
      </p:sp>
    </p:spTree>
    <p:extLst>
      <p:ext uri="{BB962C8B-B14F-4D97-AF65-F5344CB8AC3E}">
        <p14:creationId xmlns:p14="http://schemas.microsoft.com/office/powerpoint/2010/main" val="30784453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87BFA-FE11-4DCF-AF54-D7882E722A60}"/>
              </a:ext>
            </a:extLst>
          </p:cNvPr>
          <p:cNvSpPr>
            <a:spLocks noGrp="1"/>
          </p:cNvSpPr>
          <p:nvPr>
            <p:ph type="title"/>
          </p:nvPr>
        </p:nvSpPr>
        <p:spPr/>
        <p:txBody>
          <a:bodyPr/>
          <a:lstStyle/>
          <a:p>
            <a:r>
              <a:rPr lang="en-AU" dirty="0"/>
              <a:t>CC P&amp;D Responsibilities</a:t>
            </a:r>
          </a:p>
        </p:txBody>
      </p:sp>
      <p:sp>
        <p:nvSpPr>
          <p:cNvPr id="3" name="Content Placeholder 2">
            <a:extLst>
              <a:ext uri="{FF2B5EF4-FFF2-40B4-BE49-F238E27FC236}">
                <a16:creationId xmlns:a16="http://schemas.microsoft.com/office/drawing/2014/main" id="{AE8948CE-686F-49DB-B130-54D597BEFB49}"/>
              </a:ext>
            </a:extLst>
          </p:cNvPr>
          <p:cNvSpPr>
            <a:spLocks noGrp="1"/>
          </p:cNvSpPr>
          <p:nvPr>
            <p:ph idx="1"/>
          </p:nvPr>
        </p:nvSpPr>
        <p:spPr/>
        <p:txBody>
          <a:bodyPr>
            <a:normAutofit fontScale="70000" lnSpcReduction="20000"/>
          </a:bodyPr>
          <a:lstStyle/>
          <a:p>
            <a:r>
              <a:rPr lang="en-GB" dirty="0"/>
              <a:t>Ensure the health and safety of its workers and others in our workplace</a:t>
            </a:r>
          </a:p>
          <a:p>
            <a:r>
              <a:rPr lang="en-GB" dirty="0"/>
              <a:t>Ensure the health and safety of other persons is not put at risk from work carried out as part of its operations</a:t>
            </a:r>
          </a:p>
          <a:p>
            <a:r>
              <a:rPr lang="en-GB" dirty="0"/>
              <a:t>Provide and maintain a work environment that is without risks to health and safety</a:t>
            </a:r>
          </a:p>
          <a:p>
            <a:r>
              <a:rPr lang="en-GB" dirty="0"/>
              <a:t>Provide and maintain safe plant and structures</a:t>
            </a:r>
          </a:p>
          <a:p>
            <a:r>
              <a:rPr lang="en-GB" dirty="0"/>
              <a:t>Provide and maintain safe systems of work</a:t>
            </a:r>
          </a:p>
          <a:p>
            <a:r>
              <a:rPr lang="en-GB" dirty="0"/>
              <a:t>Ensure the safe use, handling and storage of plant, structures and substances</a:t>
            </a:r>
          </a:p>
          <a:p>
            <a:r>
              <a:rPr lang="en-GB" dirty="0"/>
              <a:t>Provide adequate facilities for the welfare of workers</a:t>
            </a:r>
          </a:p>
          <a:p>
            <a:r>
              <a:rPr lang="en-GB" dirty="0"/>
              <a:t>Provide information, training, instruction and supervision</a:t>
            </a:r>
          </a:p>
          <a:p>
            <a:r>
              <a:rPr lang="en-GB" dirty="0"/>
              <a:t>Monitor the health of workers and the conditions of our workplaces.</a:t>
            </a:r>
            <a:endParaRPr lang="en-AU" dirty="0"/>
          </a:p>
        </p:txBody>
      </p:sp>
    </p:spTree>
    <p:extLst>
      <p:ext uri="{BB962C8B-B14F-4D97-AF65-F5344CB8AC3E}">
        <p14:creationId xmlns:p14="http://schemas.microsoft.com/office/powerpoint/2010/main" val="25350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F4160-26F3-4DF2-81F6-49DF6F3D4873}"/>
              </a:ext>
            </a:extLst>
          </p:cNvPr>
          <p:cNvSpPr>
            <a:spLocks noGrp="1"/>
          </p:cNvSpPr>
          <p:nvPr>
            <p:ph type="title"/>
          </p:nvPr>
        </p:nvSpPr>
        <p:spPr/>
        <p:txBody>
          <a:bodyPr/>
          <a:lstStyle/>
          <a:p>
            <a:r>
              <a:rPr lang="en-AU" dirty="0"/>
              <a:t>CC P&amp;D Responsibilities Cont.</a:t>
            </a:r>
          </a:p>
        </p:txBody>
      </p:sp>
      <p:sp>
        <p:nvSpPr>
          <p:cNvPr id="3" name="Content Placeholder 2">
            <a:extLst>
              <a:ext uri="{FF2B5EF4-FFF2-40B4-BE49-F238E27FC236}">
                <a16:creationId xmlns:a16="http://schemas.microsoft.com/office/drawing/2014/main" id="{F1D65C30-CDAF-4B8F-B1CA-3BC70A9A7D5F}"/>
              </a:ext>
            </a:extLst>
          </p:cNvPr>
          <p:cNvSpPr>
            <a:spLocks noGrp="1"/>
          </p:cNvSpPr>
          <p:nvPr>
            <p:ph idx="1"/>
          </p:nvPr>
        </p:nvSpPr>
        <p:spPr/>
        <p:txBody>
          <a:bodyPr>
            <a:normAutofit/>
          </a:bodyPr>
          <a:lstStyle/>
          <a:p>
            <a:r>
              <a:rPr lang="en-GB" dirty="0"/>
              <a:t>Record and notify Comcare of any notifiable incidents.</a:t>
            </a:r>
          </a:p>
          <a:p>
            <a:r>
              <a:rPr lang="en-GB" dirty="0"/>
              <a:t>Ensure authorisations are in place for any high risk work or plant.</a:t>
            </a:r>
          </a:p>
          <a:p>
            <a:r>
              <a:rPr lang="en-GB" dirty="0"/>
              <a:t>Consult so far as reasonably practicable with other PCBUs or persons who have a duty in regard to a work health and safety matter.</a:t>
            </a:r>
          </a:p>
          <a:p>
            <a:r>
              <a:rPr lang="en-GB" dirty="0"/>
              <a:t>Consult so far as reasonably practicable with workers, their representatives and Health and Safety Representatives on work health and safety matters.</a:t>
            </a:r>
            <a:endParaRPr lang="en-AU" dirty="0"/>
          </a:p>
        </p:txBody>
      </p:sp>
    </p:spTree>
    <p:extLst>
      <p:ext uri="{BB962C8B-B14F-4D97-AF65-F5344CB8AC3E}">
        <p14:creationId xmlns:p14="http://schemas.microsoft.com/office/powerpoint/2010/main" val="1463524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5A0F0-DE0B-41CB-9104-F2EEE390E60B}"/>
              </a:ext>
            </a:extLst>
          </p:cNvPr>
          <p:cNvSpPr>
            <a:spLocks noGrp="1"/>
          </p:cNvSpPr>
          <p:nvPr>
            <p:ph type="title"/>
          </p:nvPr>
        </p:nvSpPr>
        <p:spPr/>
        <p:txBody>
          <a:bodyPr/>
          <a:lstStyle/>
          <a:p>
            <a:r>
              <a:rPr lang="en-AU" dirty="0"/>
              <a:t>Workers Responsibilities </a:t>
            </a:r>
          </a:p>
        </p:txBody>
      </p:sp>
      <p:sp>
        <p:nvSpPr>
          <p:cNvPr id="3" name="Content Placeholder 2">
            <a:extLst>
              <a:ext uri="{FF2B5EF4-FFF2-40B4-BE49-F238E27FC236}">
                <a16:creationId xmlns:a16="http://schemas.microsoft.com/office/drawing/2014/main" id="{5DA455DE-AE70-4652-8285-3FF5EBFE492A}"/>
              </a:ext>
            </a:extLst>
          </p:cNvPr>
          <p:cNvSpPr>
            <a:spLocks noGrp="1"/>
          </p:cNvSpPr>
          <p:nvPr>
            <p:ph idx="1"/>
          </p:nvPr>
        </p:nvSpPr>
        <p:spPr/>
        <p:txBody>
          <a:bodyPr>
            <a:normAutofit fontScale="85000" lnSpcReduction="20000"/>
          </a:bodyPr>
          <a:lstStyle/>
          <a:p>
            <a:r>
              <a:rPr lang="en-GB" dirty="0"/>
              <a:t>Must take reasonable care for their own health and safety while they are at work, and take reasonable care that their acts or omissions do not adversely affect the health and safety of other persons.</a:t>
            </a:r>
          </a:p>
          <a:p>
            <a:r>
              <a:rPr lang="en-GB" dirty="0"/>
              <a:t>To the extent of the worker’s control or influence over working conditions and methods, take reasonable care to work safely.</a:t>
            </a:r>
          </a:p>
          <a:p>
            <a:r>
              <a:rPr lang="en-GB" dirty="0"/>
              <a:t>Making sure that the work area safe when leaving it.</a:t>
            </a:r>
          </a:p>
          <a:p>
            <a:r>
              <a:rPr lang="en-GB" dirty="0"/>
              <a:t>Make proper use of all appropriate safeguards, safety devices and personal protective equipment.</a:t>
            </a:r>
          </a:p>
          <a:p>
            <a:r>
              <a:rPr lang="en-GB" dirty="0"/>
              <a:t>Follow agreed safe working practices and rules.</a:t>
            </a:r>
          </a:p>
          <a:p>
            <a:r>
              <a:rPr lang="en-GB" dirty="0"/>
              <a:t>Report all known hazards, accidents and incidents as soon as possible.</a:t>
            </a:r>
            <a:endParaRPr lang="en-AU" dirty="0"/>
          </a:p>
        </p:txBody>
      </p:sp>
    </p:spTree>
    <p:extLst>
      <p:ext uri="{BB962C8B-B14F-4D97-AF65-F5344CB8AC3E}">
        <p14:creationId xmlns:p14="http://schemas.microsoft.com/office/powerpoint/2010/main" val="7025813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B0407-C1D3-4AC9-A61B-92DAB7C97C48}"/>
              </a:ext>
            </a:extLst>
          </p:cNvPr>
          <p:cNvSpPr>
            <a:spLocks noGrp="1"/>
          </p:cNvSpPr>
          <p:nvPr>
            <p:ph type="title"/>
          </p:nvPr>
        </p:nvSpPr>
        <p:spPr/>
        <p:txBody>
          <a:bodyPr/>
          <a:lstStyle/>
          <a:p>
            <a:r>
              <a:rPr lang="en-AU" dirty="0"/>
              <a:t>Consultation &amp; Communication</a:t>
            </a:r>
          </a:p>
        </p:txBody>
      </p:sp>
      <p:sp>
        <p:nvSpPr>
          <p:cNvPr id="3" name="Content Placeholder 2">
            <a:extLst>
              <a:ext uri="{FF2B5EF4-FFF2-40B4-BE49-F238E27FC236}">
                <a16:creationId xmlns:a16="http://schemas.microsoft.com/office/drawing/2014/main" id="{F634B850-6B3A-4133-B21E-C60734DCB1A7}"/>
              </a:ext>
            </a:extLst>
          </p:cNvPr>
          <p:cNvSpPr>
            <a:spLocks noGrp="1"/>
          </p:cNvSpPr>
          <p:nvPr>
            <p:ph sz="half" idx="1"/>
          </p:nvPr>
        </p:nvSpPr>
        <p:spPr/>
        <p:txBody>
          <a:bodyPr>
            <a:normAutofit fontScale="92500" lnSpcReduction="20000"/>
          </a:bodyPr>
          <a:lstStyle/>
          <a:p>
            <a:r>
              <a:rPr lang="en-AU" dirty="0"/>
              <a:t>Workers encouraged to:</a:t>
            </a:r>
          </a:p>
          <a:p>
            <a:pPr lvl="1"/>
            <a:r>
              <a:rPr lang="en-GB" dirty="0"/>
              <a:t>Ask questions relating to WHS.</a:t>
            </a:r>
          </a:p>
          <a:p>
            <a:pPr lvl="1"/>
            <a:r>
              <a:rPr lang="en-GB" dirty="0"/>
              <a:t>Bring up safety concerns.</a:t>
            </a:r>
          </a:p>
          <a:p>
            <a:pPr lvl="1"/>
            <a:r>
              <a:rPr lang="en-GB" dirty="0"/>
              <a:t>Make recommendations regarding WHS.</a:t>
            </a:r>
          </a:p>
          <a:p>
            <a:pPr lvl="1"/>
            <a:r>
              <a:rPr lang="en-GB" dirty="0"/>
              <a:t>Give regular feedback.</a:t>
            </a:r>
          </a:p>
          <a:p>
            <a:pPr lvl="1"/>
            <a:r>
              <a:rPr lang="en-GB" dirty="0"/>
              <a:t>Become involved in evaluation of safety issues .</a:t>
            </a:r>
          </a:p>
          <a:p>
            <a:pPr lvl="1"/>
            <a:r>
              <a:rPr lang="en-GB" dirty="0"/>
              <a:t>Participate in any WHS related problem solving process.</a:t>
            </a:r>
          </a:p>
        </p:txBody>
      </p:sp>
      <p:sp>
        <p:nvSpPr>
          <p:cNvPr id="4" name="Content Placeholder 3">
            <a:extLst>
              <a:ext uri="{FF2B5EF4-FFF2-40B4-BE49-F238E27FC236}">
                <a16:creationId xmlns:a16="http://schemas.microsoft.com/office/drawing/2014/main" id="{A59E6F6B-5FF6-4F2B-90D7-BEF32B36EA71}"/>
              </a:ext>
            </a:extLst>
          </p:cNvPr>
          <p:cNvSpPr>
            <a:spLocks noGrp="1"/>
          </p:cNvSpPr>
          <p:nvPr>
            <p:ph sz="half" idx="2"/>
          </p:nvPr>
        </p:nvSpPr>
        <p:spPr/>
        <p:txBody>
          <a:bodyPr>
            <a:normAutofit fontScale="92500" lnSpcReduction="20000"/>
          </a:bodyPr>
          <a:lstStyle/>
          <a:p>
            <a:pPr lvl="1"/>
            <a:endParaRPr lang="en-GB" dirty="0"/>
          </a:p>
          <a:p>
            <a:pPr lvl="1"/>
            <a:r>
              <a:rPr lang="en-GB" dirty="0"/>
              <a:t>Identify hazards and asses risks.</a:t>
            </a:r>
          </a:p>
          <a:p>
            <a:pPr lvl="1"/>
            <a:r>
              <a:rPr lang="en-AU" dirty="0"/>
              <a:t>Make decisions about ways to eliminate or minimise those hazards or risks.</a:t>
            </a:r>
          </a:p>
          <a:p>
            <a:pPr lvl="1"/>
            <a:r>
              <a:rPr lang="en-AU" dirty="0"/>
              <a:t>Propose business changes that may affect the H&amp;S of workers.</a:t>
            </a:r>
          </a:p>
          <a:p>
            <a:pPr lvl="1"/>
            <a:r>
              <a:rPr lang="en-AU" dirty="0"/>
              <a:t>Purchase new equipment or substances.</a:t>
            </a:r>
          </a:p>
          <a:p>
            <a:pPr lvl="1"/>
            <a:r>
              <a:rPr lang="en-AU" dirty="0"/>
              <a:t>Develop or change job tasks or safety procedures.</a:t>
            </a:r>
          </a:p>
        </p:txBody>
      </p:sp>
    </p:spTree>
    <p:extLst>
      <p:ext uri="{BB962C8B-B14F-4D97-AF65-F5344CB8AC3E}">
        <p14:creationId xmlns:p14="http://schemas.microsoft.com/office/powerpoint/2010/main" val="758974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0B383-1C90-4CAB-8A09-4A8611C8982D}"/>
              </a:ext>
            </a:extLst>
          </p:cNvPr>
          <p:cNvSpPr>
            <a:spLocks noGrp="1"/>
          </p:cNvSpPr>
          <p:nvPr>
            <p:ph type="title"/>
          </p:nvPr>
        </p:nvSpPr>
        <p:spPr/>
        <p:txBody>
          <a:bodyPr/>
          <a:lstStyle/>
          <a:p>
            <a:r>
              <a:rPr lang="en-AU" dirty="0"/>
              <a:t>Training</a:t>
            </a:r>
          </a:p>
        </p:txBody>
      </p:sp>
      <p:sp>
        <p:nvSpPr>
          <p:cNvPr id="5" name="Content Placeholder 4">
            <a:extLst>
              <a:ext uri="{FF2B5EF4-FFF2-40B4-BE49-F238E27FC236}">
                <a16:creationId xmlns:a16="http://schemas.microsoft.com/office/drawing/2014/main" id="{16EBA5F2-4CFA-4A7E-A681-3BE00C41B1F8}"/>
              </a:ext>
            </a:extLst>
          </p:cNvPr>
          <p:cNvSpPr>
            <a:spLocks noGrp="1"/>
          </p:cNvSpPr>
          <p:nvPr>
            <p:ph idx="1"/>
          </p:nvPr>
        </p:nvSpPr>
        <p:spPr/>
        <p:txBody>
          <a:bodyPr>
            <a:normAutofit fontScale="70000" lnSpcReduction="20000"/>
          </a:bodyPr>
          <a:lstStyle/>
          <a:p>
            <a:r>
              <a:rPr lang="en-GB" dirty="0"/>
              <a:t>A training needs analysis conducted and arrange for appropriate WHS training to be undertaken by workers as required.</a:t>
            </a:r>
          </a:p>
          <a:p>
            <a:r>
              <a:rPr lang="en-GB" dirty="0"/>
              <a:t>Workers are to demonstrate their competencies to perform required tasks safely.</a:t>
            </a:r>
          </a:p>
          <a:p>
            <a:r>
              <a:rPr lang="en-GB" dirty="0"/>
              <a:t>Tasks with a high potential for injury, a separate documented assessment of a person’s competency may be undertaken.</a:t>
            </a:r>
          </a:p>
          <a:p>
            <a:r>
              <a:rPr lang="en-GB" dirty="0"/>
              <a:t>As a guide, competency assessments should be signed and dated by the assessor/</a:t>
            </a:r>
            <a:r>
              <a:rPr lang="en-GB" dirty="0" err="1"/>
              <a:t>assessee</a:t>
            </a:r>
            <a:r>
              <a:rPr lang="en-GB" dirty="0"/>
              <a:t> and contain the following elements:</a:t>
            </a:r>
          </a:p>
          <a:p>
            <a:pPr lvl="1"/>
            <a:r>
              <a:rPr lang="en-GB" dirty="0"/>
              <a:t>Task or equipment description</a:t>
            </a:r>
          </a:p>
          <a:p>
            <a:pPr lvl="1"/>
            <a:r>
              <a:rPr lang="en-GB" dirty="0"/>
              <a:t>Information on licenses held (or other relevant qualifications)</a:t>
            </a:r>
          </a:p>
          <a:p>
            <a:pPr lvl="1"/>
            <a:r>
              <a:rPr lang="en-GB" dirty="0"/>
              <a:t>A checklist containing the essential competencies that were demonstrated, and</a:t>
            </a:r>
          </a:p>
          <a:p>
            <a:pPr lvl="1"/>
            <a:r>
              <a:rPr lang="en-GB" dirty="0"/>
              <a:t>Comments or confirmation that the competency was met.</a:t>
            </a:r>
          </a:p>
        </p:txBody>
      </p:sp>
    </p:spTree>
    <p:extLst>
      <p:ext uri="{BB962C8B-B14F-4D97-AF65-F5344CB8AC3E}">
        <p14:creationId xmlns:p14="http://schemas.microsoft.com/office/powerpoint/2010/main" val="202916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D38FC-BB24-400B-9EA8-290EF9830283}"/>
              </a:ext>
            </a:extLst>
          </p:cNvPr>
          <p:cNvSpPr>
            <a:spLocks noGrp="1"/>
          </p:cNvSpPr>
          <p:nvPr>
            <p:ph type="title"/>
          </p:nvPr>
        </p:nvSpPr>
        <p:spPr/>
        <p:txBody>
          <a:bodyPr/>
          <a:lstStyle/>
          <a:p>
            <a:r>
              <a:rPr lang="en-AU" dirty="0"/>
              <a:t>WHS Risk Assessment	</a:t>
            </a:r>
          </a:p>
        </p:txBody>
      </p:sp>
      <p:sp>
        <p:nvSpPr>
          <p:cNvPr id="3" name="Content Placeholder 2">
            <a:extLst>
              <a:ext uri="{FF2B5EF4-FFF2-40B4-BE49-F238E27FC236}">
                <a16:creationId xmlns:a16="http://schemas.microsoft.com/office/drawing/2014/main" id="{03D84D82-D1F7-4B23-AEF0-BBE213757ADC}"/>
              </a:ext>
            </a:extLst>
          </p:cNvPr>
          <p:cNvSpPr>
            <a:spLocks noGrp="1"/>
          </p:cNvSpPr>
          <p:nvPr>
            <p:ph idx="1"/>
          </p:nvPr>
        </p:nvSpPr>
        <p:spPr/>
        <p:txBody>
          <a:bodyPr>
            <a:normAutofit fontScale="70000" lnSpcReduction="20000"/>
          </a:bodyPr>
          <a:lstStyle/>
          <a:p>
            <a:r>
              <a:rPr lang="en-GB" dirty="0"/>
              <a:t>The purpose is to ensure that, for any identified hazards, appropriate control measures are implemented in order to protect workers, contractors and visitors from risks to their health, safety and welfare. </a:t>
            </a:r>
          </a:p>
          <a:p>
            <a:r>
              <a:rPr lang="en-GB" dirty="0"/>
              <a:t>Control measures for WHS hazards should be implemented as required using the following hierarchy of control:</a:t>
            </a:r>
          </a:p>
          <a:p>
            <a:pPr lvl="1"/>
            <a:r>
              <a:rPr lang="en-GB" dirty="0"/>
              <a:t>Elimination (removal of the hazard)</a:t>
            </a:r>
          </a:p>
          <a:p>
            <a:pPr lvl="1"/>
            <a:r>
              <a:rPr lang="en-GB" dirty="0"/>
              <a:t>Substitution (substitute the hazard for something which is less hazardous e.g. replace a hazardous chemical with one within is not hazardous)</a:t>
            </a:r>
          </a:p>
          <a:p>
            <a:pPr lvl="1"/>
            <a:r>
              <a:rPr lang="en-GB" dirty="0"/>
              <a:t>isolation (isolate the hazard from people e.g. place a noisy piece of equipment in another location)</a:t>
            </a:r>
          </a:p>
          <a:p>
            <a:pPr lvl="1"/>
            <a:r>
              <a:rPr lang="en-GB" dirty="0"/>
              <a:t>Engineering (e.g. guarding on machinery)</a:t>
            </a:r>
          </a:p>
          <a:p>
            <a:pPr lvl="1"/>
            <a:r>
              <a:rPr lang="en-GB" dirty="0"/>
              <a:t>Administrative (e.g. provision of training, policies and procedures, signage)</a:t>
            </a:r>
          </a:p>
          <a:p>
            <a:pPr lvl="1"/>
            <a:r>
              <a:rPr lang="en-GB" dirty="0"/>
              <a:t>Personal protective equipment (e.g. use of hearing , eye protection, high visibility vests).</a:t>
            </a:r>
            <a:endParaRPr lang="en-AU" dirty="0"/>
          </a:p>
        </p:txBody>
      </p:sp>
    </p:spTree>
    <p:extLst>
      <p:ext uri="{BB962C8B-B14F-4D97-AF65-F5344CB8AC3E}">
        <p14:creationId xmlns:p14="http://schemas.microsoft.com/office/powerpoint/2010/main" val="372923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6E324-662C-4F52-9CCB-EE6E86AFD6B7}"/>
              </a:ext>
            </a:extLst>
          </p:cNvPr>
          <p:cNvSpPr>
            <a:spLocks noGrp="1"/>
          </p:cNvSpPr>
          <p:nvPr>
            <p:ph type="title"/>
          </p:nvPr>
        </p:nvSpPr>
        <p:spPr/>
        <p:txBody>
          <a:bodyPr/>
          <a:lstStyle/>
          <a:p>
            <a:r>
              <a:rPr lang="en-AU" dirty="0"/>
              <a:t>WHS Risk Assessment Cont.</a:t>
            </a:r>
          </a:p>
        </p:txBody>
      </p:sp>
      <p:sp>
        <p:nvSpPr>
          <p:cNvPr id="3" name="Content Placeholder 2">
            <a:extLst>
              <a:ext uri="{FF2B5EF4-FFF2-40B4-BE49-F238E27FC236}">
                <a16:creationId xmlns:a16="http://schemas.microsoft.com/office/drawing/2014/main" id="{3378773B-9342-4D22-81B4-67D9E0BE9327}"/>
              </a:ext>
            </a:extLst>
          </p:cNvPr>
          <p:cNvSpPr>
            <a:spLocks noGrp="1"/>
          </p:cNvSpPr>
          <p:nvPr>
            <p:ph idx="1"/>
          </p:nvPr>
        </p:nvSpPr>
        <p:spPr/>
        <p:txBody>
          <a:bodyPr/>
          <a:lstStyle/>
          <a:p>
            <a:r>
              <a:rPr lang="en-GB" dirty="0"/>
              <a:t>Outcomes of risk assessments will be documented and the control measures reviewed at least annually or earlier should a task or activity be the subject of a WHS incident or a change of process or requirement. </a:t>
            </a:r>
          </a:p>
          <a:p>
            <a:r>
              <a:rPr lang="en-GB" dirty="0"/>
              <a:t>Current risk assessments will ensure that  achieves the goal of eliminating or minimising the risk workers may be exposed to</a:t>
            </a:r>
            <a:endParaRPr lang="en-AU" dirty="0"/>
          </a:p>
        </p:txBody>
      </p:sp>
    </p:spTree>
    <p:extLst>
      <p:ext uri="{BB962C8B-B14F-4D97-AF65-F5344CB8AC3E}">
        <p14:creationId xmlns:p14="http://schemas.microsoft.com/office/powerpoint/2010/main" val="4130784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B95B2-AA81-46A4-982F-777F516294CE}"/>
              </a:ext>
            </a:extLst>
          </p:cNvPr>
          <p:cNvSpPr>
            <a:spLocks noGrp="1"/>
          </p:cNvSpPr>
          <p:nvPr>
            <p:ph type="title"/>
          </p:nvPr>
        </p:nvSpPr>
        <p:spPr/>
        <p:txBody>
          <a:bodyPr>
            <a:normAutofit fontScale="90000"/>
          </a:bodyPr>
          <a:lstStyle/>
          <a:p>
            <a:r>
              <a:rPr lang="en-AU" dirty="0"/>
              <a:t>WHS Risk Assessment Cont. </a:t>
            </a:r>
            <a:br>
              <a:rPr lang="en-AU" dirty="0"/>
            </a:br>
            <a:r>
              <a:rPr lang="en-AU" dirty="0"/>
              <a:t>CC P&amp;D Policy &amp; Procedures</a:t>
            </a:r>
          </a:p>
        </p:txBody>
      </p:sp>
      <p:sp>
        <p:nvSpPr>
          <p:cNvPr id="3" name="Content Placeholder 2">
            <a:extLst>
              <a:ext uri="{FF2B5EF4-FFF2-40B4-BE49-F238E27FC236}">
                <a16:creationId xmlns:a16="http://schemas.microsoft.com/office/drawing/2014/main" id="{04B7469E-62FE-4254-8FDB-4E8DE59B1ABC}"/>
              </a:ext>
            </a:extLst>
          </p:cNvPr>
          <p:cNvSpPr>
            <a:spLocks noGrp="1"/>
          </p:cNvSpPr>
          <p:nvPr>
            <p:ph idx="1"/>
          </p:nvPr>
        </p:nvSpPr>
        <p:spPr/>
        <p:txBody>
          <a:bodyPr>
            <a:normAutofit fontScale="85000" lnSpcReduction="10000"/>
          </a:bodyPr>
          <a:lstStyle/>
          <a:p>
            <a:r>
              <a:rPr lang="en-GB" dirty="0"/>
              <a:t>To notify all incidents and injuries in line with relevant jurisdictional and regulatory timeframes. </a:t>
            </a:r>
          </a:p>
          <a:p>
            <a:r>
              <a:rPr lang="en-GB" dirty="0"/>
              <a:t>Implement effective early intervention strategies to ensure all required treatment and rehabilitation assistance is readily available and time loss is minimised. </a:t>
            </a:r>
          </a:p>
          <a:p>
            <a:r>
              <a:rPr lang="en-GB" dirty="0"/>
              <a:t>Manage the return to work process through effective collaboration with key stakeholders. </a:t>
            </a:r>
          </a:p>
          <a:p>
            <a:r>
              <a:rPr lang="en-GB" dirty="0"/>
              <a:t>Decrease case durations and the impact of claims through pro-active and fair claims management.  </a:t>
            </a:r>
          </a:p>
          <a:p>
            <a:r>
              <a:rPr lang="en-GB" dirty="0"/>
              <a:t>Ensure the safety of returning workers and their co-workers is considered and managed effectively. </a:t>
            </a:r>
            <a:endParaRPr lang="en-AU" dirty="0"/>
          </a:p>
        </p:txBody>
      </p:sp>
    </p:spTree>
    <p:extLst>
      <p:ext uri="{BB962C8B-B14F-4D97-AF65-F5344CB8AC3E}">
        <p14:creationId xmlns:p14="http://schemas.microsoft.com/office/powerpoint/2010/main" val="936269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A5590-FA07-4E29-AF51-7DB5A3CC8648}"/>
              </a:ext>
            </a:extLst>
          </p:cNvPr>
          <p:cNvSpPr>
            <a:spLocks noGrp="1"/>
          </p:cNvSpPr>
          <p:nvPr>
            <p:ph type="title"/>
          </p:nvPr>
        </p:nvSpPr>
        <p:spPr/>
        <p:txBody>
          <a:bodyPr>
            <a:normAutofit fontScale="90000"/>
          </a:bodyPr>
          <a:lstStyle/>
          <a:p>
            <a:r>
              <a:rPr lang="en-AU" dirty="0"/>
              <a:t>WHS Risk Assessment Cont. </a:t>
            </a:r>
            <a:br>
              <a:rPr lang="en-AU" dirty="0"/>
            </a:br>
            <a:r>
              <a:rPr lang="en-AU" dirty="0"/>
              <a:t>CC P&amp;D Policy &amp; Procedures</a:t>
            </a:r>
          </a:p>
        </p:txBody>
      </p:sp>
      <p:sp>
        <p:nvSpPr>
          <p:cNvPr id="3" name="Content Placeholder 2">
            <a:extLst>
              <a:ext uri="{FF2B5EF4-FFF2-40B4-BE49-F238E27FC236}">
                <a16:creationId xmlns:a16="http://schemas.microsoft.com/office/drawing/2014/main" id="{0DF7BAB3-5D00-435A-93E9-F546ACB66AE3}"/>
              </a:ext>
            </a:extLst>
          </p:cNvPr>
          <p:cNvSpPr>
            <a:spLocks noGrp="1"/>
          </p:cNvSpPr>
          <p:nvPr>
            <p:ph idx="1"/>
          </p:nvPr>
        </p:nvSpPr>
        <p:spPr/>
        <p:txBody>
          <a:bodyPr>
            <a:normAutofit fontScale="70000" lnSpcReduction="20000"/>
          </a:bodyPr>
          <a:lstStyle/>
          <a:p>
            <a:r>
              <a:rPr lang="en-GB" dirty="0"/>
              <a:t>Preventing injury and illness through implementing safe systems of work and continuous improvement in all aspects of workplace safety for employees, subcontractors, and their employees. </a:t>
            </a:r>
          </a:p>
          <a:p>
            <a:r>
              <a:rPr lang="en-GB" dirty="0"/>
              <a:t>Providing access to our Injury Management and Return to Work Program for all deemed employees who sustain a work-related injury or illness. </a:t>
            </a:r>
          </a:p>
          <a:p>
            <a:r>
              <a:rPr lang="en-GB" dirty="0"/>
              <a:t>Complying with relevant jurisdictional workers compensation and rehabilitation legislation and guidelines as an insured employer. </a:t>
            </a:r>
          </a:p>
          <a:p>
            <a:r>
              <a:rPr lang="en-GB" dirty="0"/>
              <a:t>Ensuring prompt provision of medical care and treatment. </a:t>
            </a:r>
          </a:p>
          <a:p>
            <a:r>
              <a:rPr lang="en-GB" dirty="0"/>
              <a:t>Commencing the process of Return to Work as soon as possible. </a:t>
            </a:r>
          </a:p>
          <a:p>
            <a:r>
              <a:rPr lang="en-GB" dirty="0"/>
              <a:t>Ensure a consultative process is used with all involved parties. </a:t>
            </a:r>
          </a:p>
          <a:p>
            <a:r>
              <a:rPr lang="en-GB" dirty="0"/>
              <a:t>Creating a workplace climate that supports work-based injury management and reflects the expectation for injured and ill employees to make a safe return to work as soon as medically permissible. </a:t>
            </a:r>
            <a:endParaRPr lang="en-AU" dirty="0"/>
          </a:p>
        </p:txBody>
      </p:sp>
    </p:spTree>
    <p:extLst>
      <p:ext uri="{BB962C8B-B14F-4D97-AF65-F5344CB8AC3E}">
        <p14:creationId xmlns:p14="http://schemas.microsoft.com/office/powerpoint/2010/main" val="2509328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B3252-E52F-4FFA-8223-4B110505151B}"/>
              </a:ext>
            </a:extLst>
          </p:cNvPr>
          <p:cNvSpPr>
            <a:spLocks noGrp="1"/>
          </p:cNvSpPr>
          <p:nvPr>
            <p:ph type="title"/>
          </p:nvPr>
        </p:nvSpPr>
        <p:spPr/>
        <p:txBody>
          <a:bodyPr>
            <a:normAutofit fontScale="90000"/>
          </a:bodyPr>
          <a:lstStyle/>
          <a:p>
            <a:r>
              <a:rPr lang="en-AU" dirty="0"/>
              <a:t>WHS Risk Assessment Cont. </a:t>
            </a:r>
            <a:br>
              <a:rPr lang="en-AU" dirty="0"/>
            </a:br>
            <a:r>
              <a:rPr lang="en-AU" dirty="0"/>
              <a:t>CC P&amp;D Policy &amp; Procedures</a:t>
            </a:r>
          </a:p>
        </p:txBody>
      </p:sp>
      <p:sp>
        <p:nvSpPr>
          <p:cNvPr id="3" name="Content Placeholder 2">
            <a:extLst>
              <a:ext uri="{FF2B5EF4-FFF2-40B4-BE49-F238E27FC236}">
                <a16:creationId xmlns:a16="http://schemas.microsoft.com/office/drawing/2014/main" id="{CD19366D-7D35-4C5A-AEA4-6DAA9BC79EC3}"/>
              </a:ext>
            </a:extLst>
          </p:cNvPr>
          <p:cNvSpPr>
            <a:spLocks noGrp="1"/>
          </p:cNvSpPr>
          <p:nvPr>
            <p:ph idx="1"/>
          </p:nvPr>
        </p:nvSpPr>
        <p:spPr/>
        <p:txBody>
          <a:bodyPr>
            <a:normAutofit fontScale="92500" lnSpcReduction="10000"/>
          </a:bodyPr>
          <a:lstStyle/>
          <a:p>
            <a:r>
              <a:rPr lang="en-GB" dirty="0"/>
              <a:t>Providing induction and ongoing training to ensure employees are aware of the injury and return to work program and the roles and responsibilities of key stakeholders in the process. </a:t>
            </a:r>
          </a:p>
          <a:p>
            <a:r>
              <a:rPr lang="en-GB" dirty="0"/>
              <a:t>Ensuring privacy and confidentiality of injury management and workers compensation claims information is maintained for all injured workers. </a:t>
            </a:r>
          </a:p>
          <a:p>
            <a:r>
              <a:rPr lang="en-GB" dirty="0"/>
              <a:t>Ensuring personnel assigned the responsibility for management of Return to Work Programs or Work Cover Claims are appropriately trained and competent to do so. </a:t>
            </a:r>
          </a:p>
          <a:p>
            <a:r>
              <a:rPr lang="en-GB" dirty="0"/>
              <a:t>Conduct regular internal and external reviews of the performance of the Injury Management system. </a:t>
            </a:r>
            <a:endParaRPr lang="en-AU" dirty="0"/>
          </a:p>
        </p:txBody>
      </p:sp>
    </p:spTree>
    <p:extLst>
      <p:ext uri="{BB962C8B-B14F-4D97-AF65-F5344CB8AC3E}">
        <p14:creationId xmlns:p14="http://schemas.microsoft.com/office/powerpoint/2010/main" val="3224936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1C406-3D0B-4F42-964B-5467428ED713}"/>
              </a:ext>
            </a:extLst>
          </p:cNvPr>
          <p:cNvSpPr>
            <a:spLocks noGrp="1"/>
          </p:cNvSpPr>
          <p:nvPr>
            <p:ph type="title"/>
          </p:nvPr>
        </p:nvSpPr>
        <p:spPr/>
        <p:txBody>
          <a:bodyPr/>
          <a:lstStyle/>
          <a:p>
            <a:r>
              <a:rPr lang="en-AU" dirty="0"/>
              <a:t>Right of Entry</a:t>
            </a:r>
          </a:p>
        </p:txBody>
      </p:sp>
      <p:sp>
        <p:nvSpPr>
          <p:cNvPr id="3" name="Content Placeholder 2">
            <a:extLst>
              <a:ext uri="{FF2B5EF4-FFF2-40B4-BE49-F238E27FC236}">
                <a16:creationId xmlns:a16="http://schemas.microsoft.com/office/drawing/2014/main" id="{749CC040-BB15-451A-8C6F-4BE008BAB1F0}"/>
              </a:ext>
            </a:extLst>
          </p:cNvPr>
          <p:cNvSpPr>
            <a:spLocks noGrp="1"/>
          </p:cNvSpPr>
          <p:nvPr>
            <p:ph idx="1"/>
          </p:nvPr>
        </p:nvSpPr>
        <p:spPr/>
        <p:txBody>
          <a:bodyPr>
            <a:normAutofit fontScale="85000" lnSpcReduction="10000"/>
          </a:bodyPr>
          <a:lstStyle/>
          <a:p>
            <a:r>
              <a:rPr lang="en-GB" dirty="0"/>
              <a:t>A WHS permit entry holder may: </a:t>
            </a:r>
          </a:p>
          <a:p>
            <a:pPr lvl="1"/>
            <a:r>
              <a:rPr lang="en-GB" dirty="0"/>
              <a:t>Inspect any work system, plant substance or structure; </a:t>
            </a:r>
          </a:p>
          <a:p>
            <a:pPr lvl="1"/>
            <a:r>
              <a:rPr lang="en-GB" dirty="0"/>
              <a:t>Consult with  and its workers; be allowed to inspect and make copies of relevant documents (unless to do so would contravene a State or Commonwealth law); and </a:t>
            </a:r>
          </a:p>
          <a:p>
            <a:pPr lvl="1"/>
            <a:r>
              <a:rPr lang="en-GB" dirty="0"/>
              <a:t>Warn any person of a serious risk to health and safety if immediate or imminent. </a:t>
            </a:r>
          </a:p>
          <a:p>
            <a:r>
              <a:rPr lang="en-GB" dirty="0"/>
              <a:t>They must give notice of their entry and the suspected contravention to CCP&amp;D or the person with management or control of the workplace.</a:t>
            </a:r>
          </a:p>
          <a:p>
            <a:r>
              <a:rPr lang="en-GB" dirty="0"/>
              <a:t>The permit holder must not intentionally and unreasonably delay, hinder or obstruct any person or disrupt any work at a workplace or otherwise act in an improper manner</a:t>
            </a:r>
            <a:endParaRPr lang="en-AU" dirty="0"/>
          </a:p>
        </p:txBody>
      </p:sp>
    </p:spTree>
    <p:extLst>
      <p:ext uri="{BB962C8B-B14F-4D97-AF65-F5344CB8AC3E}">
        <p14:creationId xmlns:p14="http://schemas.microsoft.com/office/powerpoint/2010/main" val="2151768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7C37E-B3C0-4487-A239-0CBFF7E17B37}"/>
              </a:ext>
            </a:extLst>
          </p:cNvPr>
          <p:cNvSpPr>
            <a:spLocks noGrp="1"/>
          </p:cNvSpPr>
          <p:nvPr>
            <p:ph type="title"/>
          </p:nvPr>
        </p:nvSpPr>
        <p:spPr/>
        <p:txBody>
          <a:bodyPr/>
          <a:lstStyle/>
          <a:p>
            <a:r>
              <a:rPr lang="en-AU" dirty="0"/>
              <a:t>WHS Issue Resolution</a:t>
            </a:r>
          </a:p>
        </p:txBody>
      </p:sp>
      <p:sp>
        <p:nvSpPr>
          <p:cNvPr id="3" name="Content Placeholder 2">
            <a:extLst>
              <a:ext uri="{FF2B5EF4-FFF2-40B4-BE49-F238E27FC236}">
                <a16:creationId xmlns:a16="http://schemas.microsoft.com/office/drawing/2014/main" id="{76CB4778-2286-43C8-A522-BB079638355C}"/>
              </a:ext>
            </a:extLst>
          </p:cNvPr>
          <p:cNvSpPr>
            <a:spLocks noGrp="1"/>
          </p:cNvSpPr>
          <p:nvPr>
            <p:ph idx="1"/>
          </p:nvPr>
        </p:nvSpPr>
        <p:spPr/>
        <p:txBody>
          <a:bodyPr>
            <a:normAutofit fontScale="92500" lnSpcReduction="20000"/>
          </a:bodyPr>
          <a:lstStyle/>
          <a:p>
            <a:r>
              <a:rPr lang="en-GB" dirty="0"/>
              <a:t>WHS concerns will be resolved through consultation between workers, their representatives and/or their manager. </a:t>
            </a:r>
          </a:p>
          <a:p>
            <a:r>
              <a:rPr lang="en-GB" dirty="0"/>
              <a:t>If the concern cannot be resolved, then it can be referred to the Station Manager for resolution. </a:t>
            </a:r>
          </a:p>
          <a:p>
            <a:r>
              <a:rPr lang="en-GB" dirty="0"/>
              <a:t>Unresolved issues:</a:t>
            </a:r>
          </a:p>
          <a:p>
            <a:pPr lvl="1"/>
            <a:r>
              <a:rPr lang="en-GB" dirty="0"/>
              <a:t>May be referred to the Board. </a:t>
            </a:r>
          </a:p>
          <a:p>
            <a:pPr lvl="1"/>
            <a:r>
              <a:rPr lang="en-GB" dirty="0"/>
              <a:t>The default procedure for issue resolution set out in the WHS Regulations must be followed.</a:t>
            </a:r>
          </a:p>
          <a:p>
            <a:pPr lvl="1"/>
            <a:r>
              <a:rPr lang="en-GB" dirty="0"/>
              <a:t>Any party to the issue can ask Comcare to appoint an inspector to assist in resolving the matter.</a:t>
            </a:r>
            <a:endParaRPr lang="en-AU" dirty="0"/>
          </a:p>
        </p:txBody>
      </p:sp>
    </p:spTree>
    <p:extLst>
      <p:ext uri="{BB962C8B-B14F-4D97-AF65-F5344CB8AC3E}">
        <p14:creationId xmlns:p14="http://schemas.microsoft.com/office/powerpoint/2010/main" val="1932669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78FED6-2752-45B7-8FA2-2F19A55F8516}"/>
              </a:ext>
            </a:extLst>
          </p:cNvPr>
          <p:cNvSpPr>
            <a:spLocks noGrp="1"/>
          </p:cNvSpPr>
          <p:nvPr>
            <p:ph type="ctrTitle"/>
          </p:nvPr>
        </p:nvSpPr>
        <p:spPr/>
        <p:txBody>
          <a:bodyPr/>
          <a:lstStyle/>
          <a:p>
            <a:r>
              <a:rPr lang="en-AU" dirty="0"/>
              <a:t>Part B: General WHS Information</a:t>
            </a:r>
          </a:p>
        </p:txBody>
      </p:sp>
      <p:sp>
        <p:nvSpPr>
          <p:cNvPr id="5" name="Subtitle 4">
            <a:extLst>
              <a:ext uri="{FF2B5EF4-FFF2-40B4-BE49-F238E27FC236}">
                <a16:creationId xmlns:a16="http://schemas.microsoft.com/office/drawing/2014/main" id="{AACF392B-F083-427F-919D-7BE673EFF822}"/>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1468770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FB686-7952-4198-85CB-DAAE0124CDD1}"/>
              </a:ext>
            </a:extLst>
          </p:cNvPr>
          <p:cNvSpPr>
            <a:spLocks noGrp="1"/>
          </p:cNvSpPr>
          <p:nvPr>
            <p:ph type="title"/>
          </p:nvPr>
        </p:nvSpPr>
        <p:spPr/>
        <p:txBody>
          <a:bodyPr/>
          <a:lstStyle/>
          <a:p>
            <a:r>
              <a:rPr lang="en-AU" dirty="0"/>
              <a:t>Emergency Procedures</a:t>
            </a:r>
          </a:p>
        </p:txBody>
      </p:sp>
      <p:sp>
        <p:nvSpPr>
          <p:cNvPr id="3" name="Content Placeholder 2">
            <a:extLst>
              <a:ext uri="{FF2B5EF4-FFF2-40B4-BE49-F238E27FC236}">
                <a16:creationId xmlns:a16="http://schemas.microsoft.com/office/drawing/2014/main" id="{BFBAE076-C5FB-4B0C-B095-BDC074EBD632}"/>
              </a:ext>
            </a:extLst>
          </p:cNvPr>
          <p:cNvSpPr>
            <a:spLocks noGrp="1"/>
          </p:cNvSpPr>
          <p:nvPr>
            <p:ph idx="1"/>
          </p:nvPr>
        </p:nvSpPr>
        <p:spPr/>
        <p:txBody>
          <a:bodyPr>
            <a:normAutofit fontScale="92500"/>
          </a:bodyPr>
          <a:lstStyle/>
          <a:p>
            <a:r>
              <a:rPr lang="en-GB" dirty="0"/>
              <a:t>An emergency evacuation plan has been developed and the WHSM plan, together with a list of emergency contacts, is displayed in the following locations: </a:t>
            </a:r>
          </a:p>
          <a:p>
            <a:pPr lvl="1"/>
            <a:r>
              <a:rPr lang="en-GB" dirty="0"/>
              <a:t>Office/reception</a:t>
            </a:r>
          </a:p>
          <a:p>
            <a:pPr lvl="1"/>
            <a:r>
              <a:rPr lang="en-GB" dirty="0"/>
              <a:t>Common areas</a:t>
            </a:r>
          </a:p>
          <a:p>
            <a:pPr lvl="1"/>
            <a:r>
              <a:rPr lang="en-GB" dirty="0"/>
              <a:t>Workshops</a:t>
            </a:r>
          </a:p>
          <a:p>
            <a:pPr lvl="1"/>
            <a:r>
              <a:rPr lang="en-GB" dirty="0"/>
              <a:t>Sheds</a:t>
            </a:r>
          </a:p>
          <a:p>
            <a:pPr lvl="1"/>
            <a:r>
              <a:rPr lang="en-GB" dirty="0"/>
              <a:t>Male toilets</a:t>
            </a:r>
          </a:p>
          <a:p>
            <a:pPr lvl="1"/>
            <a:r>
              <a:rPr lang="en-GB" dirty="0"/>
              <a:t>Female toilets</a:t>
            </a:r>
            <a:endParaRPr lang="en-AU" dirty="0"/>
          </a:p>
        </p:txBody>
      </p:sp>
    </p:spTree>
    <p:extLst>
      <p:ext uri="{BB962C8B-B14F-4D97-AF65-F5344CB8AC3E}">
        <p14:creationId xmlns:p14="http://schemas.microsoft.com/office/powerpoint/2010/main" val="1150312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EE7FD-B026-4467-BA98-72059162F465}"/>
              </a:ext>
            </a:extLst>
          </p:cNvPr>
          <p:cNvSpPr>
            <a:spLocks noGrp="1"/>
          </p:cNvSpPr>
          <p:nvPr>
            <p:ph type="title"/>
          </p:nvPr>
        </p:nvSpPr>
        <p:spPr/>
        <p:txBody>
          <a:bodyPr/>
          <a:lstStyle/>
          <a:p>
            <a:r>
              <a:rPr lang="en-AU" dirty="0"/>
              <a:t>Hazard/Injury/Incident Reporting</a:t>
            </a:r>
          </a:p>
        </p:txBody>
      </p:sp>
      <p:sp>
        <p:nvSpPr>
          <p:cNvPr id="3" name="Content Placeholder 2">
            <a:extLst>
              <a:ext uri="{FF2B5EF4-FFF2-40B4-BE49-F238E27FC236}">
                <a16:creationId xmlns:a16="http://schemas.microsoft.com/office/drawing/2014/main" id="{DE15F14F-B413-42EC-AE9E-058C081D9522}"/>
              </a:ext>
            </a:extLst>
          </p:cNvPr>
          <p:cNvSpPr>
            <a:spLocks noGrp="1"/>
          </p:cNvSpPr>
          <p:nvPr>
            <p:ph idx="1"/>
          </p:nvPr>
        </p:nvSpPr>
        <p:spPr>
          <a:xfrm>
            <a:off x="1295401" y="2556932"/>
            <a:ext cx="9601196" cy="3491530"/>
          </a:xfrm>
        </p:spPr>
        <p:txBody>
          <a:bodyPr>
            <a:normAutofit fontScale="92500" lnSpcReduction="20000"/>
          </a:bodyPr>
          <a:lstStyle/>
          <a:p>
            <a:r>
              <a:rPr lang="en-GB" dirty="0"/>
              <a:t>All managers and workers including contractors are required to complete an incident form if a hazard/injury/incident occurs, and:</a:t>
            </a:r>
          </a:p>
          <a:p>
            <a:pPr lvl="1"/>
            <a:r>
              <a:rPr lang="en-GB" dirty="0"/>
              <a:t>Advise the Station Manager of the incident or injury or hazard</a:t>
            </a:r>
          </a:p>
          <a:p>
            <a:pPr lvl="1"/>
            <a:r>
              <a:rPr lang="en-GB" dirty="0"/>
              <a:t>For recording purposes complete a Hazard/Injury/Incident Report Form</a:t>
            </a:r>
          </a:p>
          <a:p>
            <a:pPr lvl="1"/>
            <a:r>
              <a:rPr lang="en-GB" dirty="0"/>
              <a:t>Complete the relevant sections of the form giving details of the incident. The form should be completed even when an injury has not occurred, that is, in the event of a near miss</a:t>
            </a:r>
          </a:p>
          <a:p>
            <a:pPr lvl="1"/>
            <a:r>
              <a:rPr lang="en-GB" dirty="0"/>
              <a:t>All hard copy forms should be signed by the relevant parties</a:t>
            </a:r>
          </a:p>
          <a:p>
            <a:pPr lvl="1"/>
            <a:r>
              <a:rPr lang="en-GB" dirty="0"/>
              <a:t>The Station Manager or their delegate must record all injuries on the injury register</a:t>
            </a:r>
          </a:p>
          <a:p>
            <a:pPr lvl="1"/>
            <a:r>
              <a:rPr lang="en-GB" dirty="0"/>
              <a:t>Internal reporting of any hazard/injury/incident should occur is separate from reporting of notifiable incidents to Comcare.</a:t>
            </a:r>
            <a:endParaRPr lang="en-AU" dirty="0"/>
          </a:p>
        </p:txBody>
      </p:sp>
    </p:spTree>
    <p:extLst>
      <p:ext uri="{BB962C8B-B14F-4D97-AF65-F5344CB8AC3E}">
        <p14:creationId xmlns:p14="http://schemas.microsoft.com/office/powerpoint/2010/main" val="3168215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A691D-1E08-4643-ABEB-CBF9035D85C7}"/>
              </a:ext>
            </a:extLst>
          </p:cNvPr>
          <p:cNvSpPr>
            <a:spLocks noGrp="1"/>
          </p:cNvSpPr>
          <p:nvPr>
            <p:ph type="title"/>
          </p:nvPr>
        </p:nvSpPr>
        <p:spPr/>
        <p:txBody>
          <a:bodyPr/>
          <a:lstStyle/>
          <a:p>
            <a:r>
              <a:rPr lang="en-AU" dirty="0"/>
              <a:t>Reporting of Notifiable Incidents</a:t>
            </a:r>
          </a:p>
        </p:txBody>
      </p:sp>
      <p:sp>
        <p:nvSpPr>
          <p:cNvPr id="3" name="Content Placeholder 2">
            <a:extLst>
              <a:ext uri="{FF2B5EF4-FFF2-40B4-BE49-F238E27FC236}">
                <a16:creationId xmlns:a16="http://schemas.microsoft.com/office/drawing/2014/main" id="{F32CBDD2-0360-42CF-8DC3-6E4ED7006097}"/>
              </a:ext>
            </a:extLst>
          </p:cNvPr>
          <p:cNvSpPr>
            <a:spLocks noGrp="1"/>
          </p:cNvSpPr>
          <p:nvPr>
            <p:ph idx="1"/>
          </p:nvPr>
        </p:nvSpPr>
        <p:spPr/>
        <p:txBody>
          <a:bodyPr>
            <a:normAutofit/>
          </a:bodyPr>
          <a:lstStyle/>
          <a:p>
            <a:r>
              <a:rPr lang="en-GB" dirty="0"/>
              <a:t>Any serious incidents must be notified immediately to the Station Manager. </a:t>
            </a:r>
          </a:p>
          <a:p>
            <a:r>
              <a:rPr lang="en-GB" dirty="0"/>
              <a:t>The Station Manager must report ‘notifiable incidents’ to Comcare by the fastest possible means, either:</a:t>
            </a:r>
          </a:p>
          <a:p>
            <a:pPr lvl="1"/>
            <a:r>
              <a:rPr lang="en-GB" dirty="0"/>
              <a:t>by phone—ring Comcare 1300 366 979</a:t>
            </a:r>
          </a:p>
          <a:p>
            <a:pPr lvl="1"/>
            <a:r>
              <a:rPr lang="en-GB" dirty="0"/>
              <a:t>by fax or other electronic means—fax Comcare on 1300 305 916; email notify@comcare.gov.au</a:t>
            </a:r>
          </a:p>
        </p:txBody>
      </p:sp>
    </p:spTree>
    <p:extLst>
      <p:ext uri="{BB962C8B-B14F-4D97-AF65-F5344CB8AC3E}">
        <p14:creationId xmlns:p14="http://schemas.microsoft.com/office/powerpoint/2010/main" val="4573204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9BED7-3726-4856-9FDA-B00F954E004D}"/>
              </a:ext>
            </a:extLst>
          </p:cNvPr>
          <p:cNvSpPr>
            <a:spLocks noGrp="1"/>
          </p:cNvSpPr>
          <p:nvPr>
            <p:ph type="title"/>
          </p:nvPr>
        </p:nvSpPr>
        <p:spPr/>
        <p:txBody>
          <a:bodyPr/>
          <a:lstStyle/>
          <a:p>
            <a:r>
              <a:rPr lang="en-AU" dirty="0"/>
              <a:t>First Aid</a:t>
            </a:r>
          </a:p>
        </p:txBody>
      </p:sp>
      <p:sp>
        <p:nvSpPr>
          <p:cNvPr id="3" name="Content Placeholder 2">
            <a:extLst>
              <a:ext uri="{FF2B5EF4-FFF2-40B4-BE49-F238E27FC236}">
                <a16:creationId xmlns:a16="http://schemas.microsoft.com/office/drawing/2014/main" id="{A60089D5-24F5-4CCD-BEAD-E9F567BC5587}"/>
              </a:ext>
            </a:extLst>
          </p:cNvPr>
          <p:cNvSpPr>
            <a:spLocks noGrp="1"/>
          </p:cNvSpPr>
          <p:nvPr>
            <p:ph idx="1"/>
          </p:nvPr>
        </p:nvSpPr>
        <p:spPr/>
        <p:txBody>
          <a:bodyPr>
            <a:normAutofit/>
          </a:bodyPr>
          <a:lstStyle/>
          <a:p>
            <a:r>
              <a:rPr lang="en-GB" dirty="0"/>
              <a:t>The following </a:t>
            </a:r>
            <a:r>
              <a:rPr lang="en-GB" dirty="0" err="1"/>
              <a:t>frst</a:t>
            </a:r>
            <a:r>
              <a:rPr lang="en-GB" dirty="0"/>
              <a:t> aid procedures are in place, as required by First Aid in the Workplace Code of Practice: </a:t>
            </a:r>
          </a:p>
          <a:p>
            <a:pPr lvl="1"/>
            <a:r>
              <a:rPr lang="en-GB" dirty="0"/>
              <a:t>The appointment and training of First Aid Officers (FAO).</a:t>
            </a:r>
          </a:p>
          <a:p>
            <a:pPr lvl="1"/>
            <a:r>
              <a:rPr lang="en-GB" dirty="0"/>
              <a:t>The provision of first aid kits within the workplace.</a:t>
            </a:r>
          </a:p>
          <a:p>
            <a:pPr lvl="1"/>
            <a:r>
              <a:rPr lang="en-GB" dirty="0"/>
              <a:t>Clear signage with the name of the FAO and the location of the first aid kits.</a:t>
            </a:r>
          </a:p>
          <a:p>
            <a:pPr lvl="1"/>
            <a:r>
              <a:rPr lang="en-GB" dirty="0"/>
              <a:t>The provision of a suitable first aid kit in all  vehicles.</a:t>
            </a:r>
          </a:p>
          <a:p>
            <a:r>
              <a:rPr lang="en-GB" dirty="0"/>
              <a:t>FAO’s must ensure that all contents of all first aid kits are maintained.</a:t>
            </a:r>
          </a:p>
        </p:txBody>
      </p:sp>
    </p:spTree>
    <p:extLst>
      <p:ext uri="{BB962C8B-B14F-4D97-AF65-F5344CB8AC3E}">
        <p14:creationId xmlns:p14="http://schemas.microsoft.com/office/powerpoint/2010/main" val="62141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4C5D-4287-492A-8F0A-7CF2E0B63D2D}"/>
              </a:ext>
            </a:extLst>
          </p:cNvPr>
          <p:cNvSpPr>
            <a:spLocks noGrp="1"/>
          </p:cNvSpPr>
          <p:nvPr>
            <p:ph type="title"/>
          </p:nvPr>
        </p:nvSpPr>
        <p:spPr/>
        <p:txBody>
          <a:bodyPr/>
          <a:lstStyle/>
          <a:p>
            <a:r>
              <a:rPr lang="en-AU" dirty="0"/>
              <a:t>WHS Training &amp; Induction</a:t>
            </a:r>
          </a:p>
        </p:txBody>
      </p:sp>
      <p:sp>
        <p:nvSpPr>
          <p:cNvPr id="3" name="Content Placeholder 2">
            <a:extLst>
              <a:ext uri="{FF2B5EF4-FFF2-40B4-BE49-F238E27FC236}">
                <a16:creationId xmlns:a16="http://schemas.microsoft.com/office/drawing/2014/main" id="{55079EB0-9FDC-4DD6-A7FC-AE70E63FB767}"/>
              </a:ext>
            </a:extLst>
          </p:cNvPr>
          <p:cNvSpPr>
            <a:spLocks noGrp="1"/>
          </p:cNvSpPr>
          <p:nvPr>
            <p:ph idx="1"/>
          </p:nvPr>
        </p:nvSpPr>
        <p:spPr/>
        <p:txBody>
          <a:bodyPr>
            <a:normAutofit fontScale="85000" lnSpcReduction="20000"/>
          </a:bodyPr>
          <a:lstStyle/>
          <a:p>
            <a:r>
              <a:rPr lang="en-GB" dirty="0"/>
              <a:t>WHS training is a fundamental requirement for to achieve a safe workplace.</a:t>
            </a:r>
          </a:p>
          <a:p>
            <a:r>
              <a:rPr lang="en-GB" dirty="0"/>
              <a:t>WHS training needs for  will be determined in consultation with managers and workers, as well as through review of the WHS Risk Register.</a:t>
            </a:r>
          </a:p>
          <a:p>
            <a:r>
              <a:rPr lang="en-GB" dirty="0"/>
              <a:t>Can be generally categorised into three kinds: </a:t>
            </a:r>
          </a:p>
          <a:p>
            <a:pPr lvl="1"/>
            <a:r>
              <a:rPr lang="en-GB" b="1" dirty="0"/>
              <a:t>Generic</a:t>
            </a:r>
            <a:r>
              <a:rPr lang="en-GB" dirty="0"/>
              <a:t>—skills and knowledge which is commonly required, e.g. induction training, WHS risk management training, evacuation procedures. </a:t>
            </a:r>
          </a:p>
          <a:p>
            <a:pPr lvl="1"/>
            <a:r>
              <a:rPr lang="en-GB" b="1" dirty="0"/>
              <a:t>Risk Specific</a:t>
            </a:r>
            <a:r>
              <a:rPr lang="en-GB" dirty="0"/>
              <a:t>—training required for those persons conducting activities with a specific risk to health and safety or a verification activity, e.g. first aid training, hazardous substances training, manual handling training, confined spaces training, working from heights.</a:t>
            </a:r>
          </a:p>
          <a:p>
            <a:pPr lvl="1"/>
            <a:r>
              <a:rPr lang="en-GB" b="1" dirty="0"/>
              <a:t>Task Specific</a:t>
            </a:r>
            <a:r>
              <a:rPr lang="en-GB" dirty="0"/>
              <a:t>—skills and licensing which are required depending on the specific hazards and risk, e.g. any farm equipment operation, high risk work licenses such as for driving forklifts, cranes.</a:t>
            </a:r>
          </a:p>
          <a:p>
            <a:endParaRPr lang="en-AU" dirty="0"/>
          </a:p>
        </p:txBody>
      </p:sp>
    </p:spTree>
    <p:extLst>
      <p:ext uri="{BB962C8B-B14F-4D97-AF65-F5344CB8AC3E}">
        <p14:creationId xmlns:p14="http://schemas.microsoft.com/office/powerpoint/2010/main" val="23765846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4C5D-4287-492A-8F0A-7CF2E0B63D2D}"/>
              </a:ext>
            </a:extLst>
          </p:cNvPr>
          <p:cNvSpPr>
            <a:spLocks noGrp="1"/>
          </p:cNvSpPr>
          <p:nvPr>
            <p:ph type="title"/>
          </p:nvPr>
        </p:nvSpPr>
        <p:spPr/>
        <p:txBody>
          <a:bodyPr/>
          <a:lstStyle/>
          <a:p>
            <a:r>
              <a:rPr lang="en-AU" dirty="0"/>
              <a:t>WHS Training &amp; Induction</a:t>
            </a:r>
          </a:p>
        </p:txBody>
      </p:sp>
      <p:sp>
        <p:nvSpPr>
          <p:cNvPr id="3" name="Content Placeholder 2">
            <a:extLst>
              <a:ext uri="{FF2B5EF4-FFF2-40B4-BE49-F238E27FC236}">
                <a16:creationId xmlns:a16="http://schemas.microsoft.com/office/drawing/2014/main" id="{55079EB0-9FDC-4DD6-A7FC-AE70E63FB767}"/>
              </a:ext>
            </a:extLst>
          </p:cNvPr>
          <p:cNvSpPr>
            <a:spLocks noGrp="1"/>
          </p:cNvSpPr>
          <p:nvPr>
            <p:ph idx="1"/>
          </p:nvPr>
        </p:nvSpPr>
        <p:spPr/>
        <p:txBody>
          <a:bodyPr>
            <a:normAutofit/>
          </a:bodyPr>
          <a:lstStyle/>
          <a:p>
            <a:r>
              <a:rPr lang="en-GB" dirty="0"/>
              <a:t>Training records shall be maintained as evidence of training delivery and assessment of competence.</a:t>
            </a:r>
          </a:p>
          <a:p>
            <a:r>
              <a:rPr lang="en-GB" dirty="0"/>
              <a:t>All new managers and workers are provided with WHS information regarding the workplace as part of their overall induction and introduction to CCP&amp;D.</a:t>
            </a:r>
          </a:p>
          <a:p>
            <a:r>
              <a:rPr lang="en-GB" dirty="0"/>
              <a:t>Assists new staff to feel welcome, become integrated into the organisation and ensure that they are able to work safely.</a:t>
            </a:r>
            <a:endParaRPr lang="en-AU" dirty="0"/>
          </a:p>
        </p:txBody>
      </p:sp>
    </p:spTree>
    <p:extLst>
      <p:ext uri="{BB962C8B-B14F-4D97-AF65-F5344CB8AC3E}">
        <p14:creationId xmlns:p14="http://schemas.microsoft.com/office/powerpoint/2010/main" val="4632295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4C5D-4287-492A-8F0A-7CF2E0B63D2D}"/>
              </a:ext>
            </a:extLst>
          </p:cNvPr>
          <p:cNvSpPr>
            <a:spLocks noGrp="1"/>
          </p:cNvSpPr>
          <p:nvPr>
            <p:ph type="title"/>
          </p:nvPr>
        </p:nvSpPr>
        <p:spPr/>
        <p:txBody>
          <a:bodyPr/>
          <a:lstStyle/>
          <a:p>
            <a:r>
              <a:rPr lang="en-AU" dirty="0"/>
              <a:t>WHS Training &amp; Induction</a:t>
            </a:r>
          </a:p>
        </p:txBody>
      </p:sp>
      <p:sp>
        <p:nvSpPr>
          <p:cNvPr id="3" name="Content Placeholder 2">
            <a:extLst>
              <a:ext uri="{FF2B5EF4-FFF2-40B4-BE49-F238E27FC236}">
                <a16:creationId xmlns:a16="http://schemas.microsoft.com/office/drawing/2014/main" id="{55079EB0-9FDC-4DD6-A7FC-AE70E63FB767}"/>
              </a:ext>
            </a:extLst>
          </p:cNvPr>
          <p:cNvSpPr>
            <a:spLocks noGrp="1"/>
          </p:cNvSpPr>
          <p:nvPr>
            <p:ph idx="1"/>
          </p:nvPr>
        </p:nvSpPr>
        <p:spPr/>
        <p:txBody>
          <a:bodyPr>
            <a:normAutofit/>
          </a:bodyPr>
          <a:lstStyle/>
          <a:p>
            <a:r>
              <a:rPr lang="en-GB" dirty="0"/>
              <a:t>WHS induction is provided on the new team leader or worker’s first day.</a:t>
            </a:r>
          </a:p>
          <a:p>
            <a:r>
              <a:rPr lang="en-GB" dirty="0"/>
              <a:t>Procedure:</a:t>
            </a:r>
          </a:p>
          <a:p>
            <a:pPr lvl="1"/>
            <a:r>
              <a:rPr lang="en-GB" dirty="0"/>
              <a:t>Complete WHS Induction Checklist to ensure that all WHS issues are covered.</a:t>
            </a:r>
          </a:p>
          <a:p>
            <a:pPr lvl="1"/>
            <a:r>
              <a:rPr lang="en-GB" dirty="0"/>
              <a:t>Manger must sign the checklist and ensure that the new worker also signs.</a:t>
            </a:r>
          </a:p>
          <a:p>
            <a:pPr lvl="1"/>
            <a:r>
              <a:rPr lang="en-GB" dirty="0"/>
              <a:t>File a copy of the induction checklist on the worker’s file.</a:t>
            </a:r>
          </a:p>
          <a:p>
            <a:pPr lvl="1"/>
            <a:r>
              <a:rPr lang="en-GB" dirty="0"/>
              <a:t>Provide the new worker with access to this WHS Management Plan and the WHS Policies and Procedures Manual.</a:t>
            </a:r>
            <a:endParaRPr lang="en-AU" dirty="0"/>
          </a:p>
        </p:txBody>
      </p:sp>
    </p:spTree>
    <p:extLst>
      <p:ext uri="{BB962C8B-B14F-4D97-AF65-F5344CB8AC3E}">
        <p14:creationId xmlns:p14="http://schemas.microsoft.com/office/powerpoint/2010/main" val="34135690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84C5D-4287-492A-8F0A-7CF2E0B63D2D}"/>
              </a:ext>
            </a:extLst>
          </p:cNvPr>
          <p:cNvSpPr>
            <a:spLocks noGrp="1"/>
          </p:cNvSpPr>
          <p:nvPr>
            <p:ph type="title"/>
          </p:nvPr>
        </p:nvSpPr>
        <p:spPr/>
        <p:txBody>
          <a:bodyPr/>
          <a:lstStyle/>
          <a:p>
            <a:r>
              <a:rPr lang="en-AU" dirty="0"/>
              <a:t>WHS Training &amp; Induction</a:t>
            </a:r>
          </a:p>
        </p:txBody>
      </p:sp>
      <p:sp>
        <p:nvSpPr>
          <p:cNvPr id="3" name="Content Placeholder 2">
            <a:extLst>
              <a:ext uri="{FF2B5EF4-FFF2-40B4-BE49-F238E27FC236}">
                <a16:creationId xmlns:a16="http://schemas.microsoft.com/office/drawing/2014/main" id="{55079EB0-9FDC-4DD6-A7FC-AE70E63FB767}"/>
              </a:ext>
            </a:extLst>
          </p:cNvPr>
          <p:cNvSpPr>
            <a:spLocks noGrp="1"/>
          </p:cNvSpPr>
          <p:nvPr>
            <p:ph idx="1"/>
          </p:nvPr>
        </p:nvSpPr>
        <p:spPr/>
        <p:txBody>
          <a:bodyPr>
            <a:normAutofit/>
          </a:bodyPr>
          <a:lstStyle/>
          <a:p>
            <a:r>
              <a:rPr lang="en-GB" dirty="0"/>
              <a:t>Induction for Contractors/Visitors </a:t>
            </a:r>
            <a:endParaRPr lang="en-AU" dirty="0"/>
          </a:p>
          <a:p>
            <a:pPr lvl="1"/>
            <a:r>
              <a:rPr lang="en-GB" dirty="0"/>
              <a:t>All contractors/visitors should be provided with a Safety Briefing prior to entering the</a:t>
            </a:r>
            <a:r>
              <a:rPr lang="en-AU" dirty="0"/>
              <a:t> premises.	</a:t>
            </a:r>
          </a:p>
          <a:p>
            <a:pPr lvl="1"/>
            <a:r>
              <a:rPr lang="en-GB" dirty="0"/>
              <a:t>Requirements for induction will depend on the work to the undertaken and the duration of their stay at the workplace. </a:t>
            </a:r>
          </a:p>
          <a:p>
            <a:pPr lvl="1"/>
            <a:r>
              <a:rPr lang="en-GB" dirty="0"/>
              <a:t>At a minimum, contractors should be advised of emergency procedures and location of facilities.</a:t>
            </a:r>
          </a:p>
          <a:p>
            <a:pPr lvl="1"/>
            <a:r>
              <a:rPr lang="en-GB" dirty="0"/>
              <a:t>Should be recorded in the WHS Training Register.</a:t>
            </a:r>
            <a:endParaRPr lang="en-AU" dirty="0"/>
          </a:p>
        </p:txBody>
      </p:sp>
    </p:spTree>
    <p:extLst>
      <p:ext uri="{BB962C8B-B14F-4D97-AF65-F5344CB8AC3E}">
        <p14:creationId xmlns:p14="http://schemas.microsoft.com/office/powerpoint/2010/main" val="24924108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4CAAD-C11A-4974-A0AC-1663966CD353}"/>
              </a:ext>
            </a:extLst>
          </p:cNvPr>
          <p:cNvSpPr>
            <a:spLocks noGrp="1"/>
          </p:cNvSpPr>
          <p:nvPr>
            <p:ph type="title"/>
          </p:nvPr>
        </p:nvSpPr>
        <p:spPr/>
        <p:txBody>
          <a:bodyPr/>
          <a:lstStyle/>
          <a:p>
            <a:r>
              <a:rPr lang="en-AU" dirty="0"/>
              <a:t>Risk Management &amp; Risk Register</a:t>
            </a:r>
          </a:p>
        </p:txBody>
      </p:sp>
      <p:sp>
        <p:nvSpPr>
          <p:cNvPr id="3" name="Content Placeholder 2">
            <a:extLst>
              <a:ext uri="{FF2B5EF4-FFF2-40B4-BE49-F238E27FC236}">
                <a16:creationId xmlns:a16="http://schemas.microsoft.com/office/drawing/2014/main" id="{B0A7EF31-7B24-4E84-B0C4-EB764952F010}"/>
              </a:ext>
            </a:extLst>
          </p:cNvPr>
          <p:cNvSpPr>
            <a:spLocks noGrp="1"/>
          </p:cNvSpPr>
          <p:nvPr>
            <p:ph idx="1"/>
          </p:nvPr>
        </p:nvSpPr>
        <p:spPr/>
        <p:txBody>
          <a:bodyPr>
            <a:normAutofit/>
          </a:bodyPr>
          <a:lstStyle/>
          <a:p>
            <a:r>
              <a:rPr lang="en-GB" dirty="0"/>
              <a:t>WHS risk management is a systematic process of hazard identification, risk assessment, and risk control with the aim of providing healthy and safe conditions for managers, workers, visitors and contractors.</a:t>
            </a:r>
          </a:p>
          <a:p>
            <a:r>
              <a:rPr lang="en-GB" dirty="0"/>
              <a:t>Risk Management Approach: involves all managers and workers in identifying hazards, assessing and prioritising risks, implementing control measures and reviewing how effective the control measures are.</a:t>
            </a:r>
          </a:p>
        </p:txBody>
      </p:sp>
    </p:spTree>
    <p:extLst>
      <p:ext uri="{BB962C8B-B14F-4D97-AF65-F5344CB8AC3E}">
        <p14:creationId xmlns:p14="http://schemas.microsoft.com/office/powerpoint/2010/main" val="13558178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4CAAD-C11A-4974-A0AC-1663966CD353}"/>
              </a:ext>
            </a:extLst>
          </p:cNvPr>
          <p:cNvSpPr>
            <a:spLocks noGrp="1"/>
          </p:cNvSpPr>
          <p:nvPr>
            <p:ph type="title"/>
          </p:nvPr>
        </p:nvSpPr>
        <p:spPr/>
        <p:txBody>
          <a:bodyPr/>
          <a:lstStyle/>
          <a:p>
            <a:r>
              <a:rPr lang="en-AU" dirty="0"/>
              <a:t>Risk Management &amp; Risk Register</a:t>
            </a:r>
          </a:p>
        </p:txBody>
      </p:sp>
      <p:sp>
        <p:nvSpPr>
          <p:cNvPr id="3" name="Content Placeholder 2">
            <a:extLst>
              <a:ext uri="{FF2B5EF4-FFF2-40B4-BE49-F238E27FC236}">
                <a16:creationId xmlns:a16="http://schemas.microsoft.com/office/drawing/2014/main" id="{B0A7EF31-7B24-4E84-B0C4-EB764952F010}"/>
              </a:ext>
            </a:extLst>
          </p:cNvPr>
          <p:cNvSpPr>
            <a:spLocks noGrp="1"/>
          </p:cNvSpPr>
          <p:nvPr>
            <p:ph idx="1"/>
          </p:nvPr>
        </p:nvSpPr>
        <p:spPr>
          <a:xfrm>
            <a:off x="1295401" y="2556932"/>
            <a:ext cx="9601196" cy="3399251"/>
          </a:xfrm>
        </p:spPr>
        <p:txBody>
          <a:bodyPr>
            <a:normAutofit/>
          </a:bodyPr>
          <a:lstStyle/>
          <a:p>
            <a:r>
              <a:rPr lang="en-GB" sz="1800" dirty="0"/>
              <a:t>All workers are responsible for assisting in managing the particular risks associated with their specific work environment. Risk management strategies used by  include:  </a:t>
            </a:r>
          </a:p>
          <a:p>
            <a:pPr lvl="1"/>
            <a:r>
              <a:rPr lang="en-GB" sz="1200" dirty="0"/>
              <a:t>Regular hazard inspections of the  environment</a:t>
            </a:r>
          </a:p>
          <a:p>
            <a:pPr lvl="1"/>
            <a:r>
              <a:rPr lang="en-GB" sz="1200" dirty="0"/>
              <a:t>A comprehensive risk register detailing all WHS risks associated with the operation and activities </a:t>
            </a:r>
          </a:p>
          <a:p>
            <a:pPr lvl="1"/>
            <a:r>
              <a:rPr lang="en-GB" sz="1200" dirty="0"/>
              <a:t>Documented WHS policies and procedures</a:t>
            </a:r>
          </a:p>
          <a:p>
            <a:pPr lvl="1"/>
            <a:r>
              <a:rPr lang="en-GB" sz="1200" dirty="0"/>
              <a:t>Risk assessments of newly purchased equipment</a:t>
            </a:r>
          </a:p>
          <a:p>
            <a:pPr lvl="1"/>
            <a:r>
              <a:rPr lang="en-GB" sz="1200" dirty="0"/>
              <a:t>Risk assessments for any change to work processes</a:t>
            </a:r>
          </a:p>
          <a:p>
            <a:pPr lvl="1"/>
            <a:r>
              <a:rPr lang="en-GB" sz="1200" dirty="0"/>
              <a:t>Hazard, injury, incident reporting procedures</a:t>
            </a:r>
          </a:p>
          <a:p>
            <a:pPr lvl="1"/>
            <a:r>
              <a:rPr lang="en-GB" sz="1200" dirty="0"/>
              <a:t>Incident investigations (at the direction of the Station Manager)</a:t>
            </a:r>
          </a:p>
          <a:p>
            <a:pPr lvl="1"/>
            <a:r>
              <a:rPr lang="en-GB" sz="1200" dirty="0"/>
              <a:t>WHS job safety analysis for specific  activities including:</a:t>
            </a:r>
          </a:p>
          <a:p>
            <a:pPr lvl="2"/>
            <a:r>
              <a:rPr lang="en-GB" sz="1100" dirty="0"/>
              <a:t>Mustering, branding and tagging, fence tensioning, changing split rim tyres, windmill maintenance/working at heights, refuelling.</a:t>
            </a:r>
            <a:endParaRPr lang="en-AU" sz="800" dirty="0"/>
          </a:p>
        </p:txBody>
      </p:sp>
    </p:spTree>
    <p:extLst>
      <p:ext uri="{BB962C8B-B14F-4D97-AF65-F5344CB8AC3E}">
        <p14:creationId xmlns:p14="http://schemas.microsoft.com/office/powerpoint/2010/main" val="11421798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4CAAD-C11A-4974-A0AC-1663966CD353}"/>
              </a:ext>
            </a:extLst>
          </p:cNvPr>
          <p:cNvSpPr>
            <a:spLocks noGrp="1"/>
          </p:cNvSpPr>
          <p:nvPr>
            <p:ph type="title"/>
          </p:nvPr>
        </p:nvSpPr>
        <p:spPr/>
        <p:txBody>
          <a:bodyPr/>
          <a:lstStyle/>
          <a:p>
            <a:r>
              <a:rPr lang="en-AU" dirty="0"/>
              <a:t>Risk Management &amp; Risk Register</a:t>
            </a:r>
          </a:p>
        </p:txBody>
      </p:sp>
      <p:sp>
        <p:nvSpPr>
          <p:cNvPr id="3" name="Content Placeholder 2">
            <a:extLst>
              <a:ext uri="{FF2B5EF4-FFF2-40B4-BE49-F238E27FC236}">
                <a16:creationId xmlns:a16="http://schemas.microsoft.com/office/drawing/2014/main" id="{B0A7EF31-7B24-4E84-B0C4-EB764952F010}"/>
              </a:ext>
            </a:extLst>
          </p:cNvPr>
          <p:cNvSpPr>
            <a:spLocks noGrp="1"/>
          </p:cNvSpPr>
          <p:nvPr>
            <p:ph idx="1"/>
          </p:nvPr>
        </p:nvSpPr>
        <p:spPr>
          <a:xfrm>
            <a:off x="1295401" y="2556932"/>
            <a:ext cx="9601196" cy="3399251"/>
          </a:xfrm>
        </p:spPr>
        <p:txBody>
          <a:bodyPr>
            <a:normAutofit fontScale="92500" lnSpcReduction="10000"/>
          </a:bodyPr>
          <a:lstStyle/>
          <a:p>
            <a:r>
              <a:rPr lang="en-GB" sz="1800" dirty="0"/>
              <a:t>WHS risk management should be undertaken for all activities where there is the potential for harm including:</a:t>
            </a:r>
          </a:p>
          <a:p>
            <a:pPr lvl="1"/>
            <a:r>
              <a:rPr lang="en-GB" sz="1600" dirty="0"/>
              <a:t>Before activities commence;</a:t>
            </a:r>
          </a:p>
          <a:p>
            <a:pPr lvl="1"/>
            <a:r>
              <a:rPr lang="en-GB" sz="1600" dirty="0"/>
              <a:t>Before the introduction of new equipment, procedures or processes;</a:t>
            </a:r>
          </a:p>
          <a:p>
            <a:pPr lvl="1"/>
            <a:r>
              <a:rPr lang="en-GB" sz="1600" dirty="0"/>
              <a:t>When equipment, procedures or processes are modified</a:t>
            </a:r>
          </a:p>
          <a:p>
            <a:r>
              <a:rPr lang="en-GB" sz="2000" dirty="0"/>
              <a:t>Step 1: Identify the Hazard</a:t>
            </a:r>
          </a:p>
          <a:p>
            <a:r>
              <a:rPr lang="en-GB" sz="2000" dirty="0"/>
              <a:t>Step 2: Identify the Risk</a:t>
            </a:r>
          </a:p>
          <a:p>
            <a:r>
              <a:rPr lang="en-GB" sz="2000" dirty="0"/>
              <a:t>Step 3: Risk Priority Score </a:t>
            </a:r>
          </a:p>
          <a:p>
            <a:r>
              <a:rPr lang="en-GB" sz="2000" dirty="0"/>
              <a:t>Step 4: Control the Hazards</a:t>
            </a:r>
          </a:p>
          <a:p>
            <a:r>
              <a:rPr lang="en-GB" sz="2000" dirty="0"/>
              <a:t>Step 5: Review the Process</a:t>
            </a:r>
          </a:p>
        </p:txBody>
      </p:sp>
    </p:spTree>
    <p:extLst>
      <p:ext uri="{BB962C8B-B14F-4D97-AF65-F5344CB8AC3E}">
        <p14:creationId xmlns:p14="http://schemas.microsoft.com/office/powerpoint/2010/main" val="3095735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C63BE-D00D-460B-8F05-C55D2BEEF30B}"/>
              </a:ext>
            </a:extLst>
          </p:cNvPr>
          <p:cNvSpPr>
            <a:spLocks noGrp="1"/>
          </p:cNvSpPr>
          <p:nvPr>
            <p:ph type="title"/>
          </p:nvPr>
        </p:nvSpPr>
        <p:spPr/>
        <p:txBody>
          <a:bodyPr/>
          <a:lstStyle/>
          <a:p>
            <a:r>
              <a:rPr lang="en-AU" dirty="0"/>
              <a:t>Workplace Hazard Inspections</a:t>
            </a:r>
          </a:p>
        </p:txBody>
      </p:sp>
      <p:sp>
        <p:nvSpPr>
          <p:cNvPr id="3" name="Content Placeholder 2">
            <a:extLst>
              <a:ext uri="{FF2B5EF4-FFF2-40B4-BE49-F238E27FC236}">
                <a16:creationId xmlns:a16="http://schemas.microsoft.com/office/drawing/2014/main" id="{337BEDB2-03D0-4FB5-A525-2EBE0B06D7F4}"/>
              </a:ext>
            </a:extLst>
          </p:cNvPr>
          <p:cNvSpPr>
            <a:spLocks noGrp="1"/>
          </p:cNvSpPr>
          <p:nvPr>
            <p:ph idx="1"/>
          </p:nvPr>
        </p:nvSpPr>
        <p:spPr/>
        <p:txBody>
          <a:bodyPr/>
          <a:lstStyle/>
          <a:p>
            <a:r>
              <a:rPr lang="en-GB" dirty="0"/>
              <a:t>In order to ensure a safe and healthy workplace, the Station Manager and/or nominated manager/s accompanied by Health and Safety Representatives (HSRs) should undertake WHS hazard inspections of the workplace regularly and at any other times as required. </a:t>
            </a:r>
          </a:p>
          <a:p>
            <a:r>
              <a:rPr lang="en-GB" dirty="0"/>
              <a:t>The hazard inspection should be undertaken by following the principles of WHS risk management and using the attached information and checklists.</a:t>
            </a:r>
            <a:endParaRPr lang="en-AU" dirty="0"/>
          </a:p>
        </p:txBody>
      </p:sp>
    </p:spTree>
    <p:extLst>
      <p:ext uri="{BB962C8B-B14F-4D97-AF65-F5344CB8AC3E}">
        <p14:creationId xmlns:p14="http://schemas.microsoft.com/office/powerpoint/2010/main" val="3318744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A5EF9-A747-426B-BB06-4682C1044980}"/>
              </a:ext>
            </a:extLst>
          </p:cNvPr>
          <p:cNvSpPr>
            <a:spLocks noGrp="1"/>
          </p:cNvSpPr>
          <p:nvPr>
            <p:ph type="title"/>
          </p:nvPr>
        </p:nvSpPr>
        <p:spPr/>
        <p:txBody>
          <a:bodyPr/>
          <a:lstStyle/>
          <a:p>
            <a:r>
              <a:rPr lang="en-AU" dirty="0"/>
              <a:t>Purchasing</a:t>
            </a:r>
          </a:p>
        </p:txBody>
      </p:sp>
      <p:sp>
        <p:nvSpPr>
          <p:cNvPr id="3" name="Content Placeholder 2">
            <a:extLst>
              <a:ext uri="{FF2B5EF4-FFF2-40B4-BE49-F238E27FC236}">
                <a16:creationId xmlns:a16="http://schemas.microsoft.com/office/drawing/2014/main" id="{C5E2E8F6-31BE-4692-9C43-85FA80BE8884}"/>
              </a:ext>
            </a:extLst>
          </p:cNvPr>
          <p:cNvSpPr>
            <a:spLocks noGrp="1"/>
          </p:cNvSpPr>
          <p:nvPr>
            <p:ph idx="1"/>
          </p:nvPr>
        </p:nvSpPr>
        <p:spPr/>
        <p:txBody>
          <a:bodyPr/>
          <a:lstStyle/>
          <a:p>
            <a:r>
              <a:rPr lang="en-GB" dirty="0"/>
              <a:t>Prior to purchasing any goods or services for the workplace, they should be assessed to determine if there are any associated health and safety hazards.</a:t>
            </a:r>
          </a:p>
          <a:p>
            <a:r>
              <a:rPr lang="en-GB" dirty="0"/>
              <a:t>This includes the purchase of equipment such as machinery, tools, furniture, chemicals, as well as contracted services such as maintenance.</a:t>
            </a:r>
            <a:endParaRPr lang="en-AU" dirty="0"/>
          </a:p>
        </p:txBody>
      </p:sp>
    </p:spTree>
    <p:extLst>
      <p:ext uri="{BB962C8B-B14F-4D97-AF65-F5344CB8AC3E}">
        <p14:creationId xmlns:p14="http://schemas.microsoft.com/office/powerpoint/2010/main" val="14560014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E09DE-BC99-49DB-99F4-E2090D5B850C}"/>
              </a:ext>
            </a:extLst>
          </p:cNvPr>
          <p:cNvSpPr>
            <a:spLocks noGrp="1"/>
          </p:cNvSpPr>
          <p:nvPr>
            <p:ph type="title"/>
          </p:nvPr>
        </p:nvSpPr>
        <p:spPr/>
        <p:txBody>
          <a:bodyPr/>
          <a:lstStyle/>
          <a:p>
            <a:r>
              <a:rPr lang="en-AU" dirty="0"/>
              <a:t>WHS Record Keeping</a:t>
            </a:r>
          </a:p>
        </p:txBody>
      </p:sp>
      <p:sp>
        <p:nvSpPr>
          <p:cNvPr id="3" name="Content Placeholder 2">
            <a:extLst>
              <a:ext uri="{FF2B5EF4-FFF2-40B4-BE49-F238E27FC236}">
                <a16:creationId xmlns:a16="http://schemas.microsoft.com/office/drawing/2014/main" id="{A58B11AF-55D7-4EAC-80F2-7C529C69EACD}"/>
              </a:ext>
            </a:extLst>
          </p:cNvPr>
          <p:cNvSpPr>
            <a:spLocks noGrp="1"/>
          </p:cNvSpPr>
          <p:nvPr>
            <p:ph idx="1"/>
          </p:nvPr>
        </p:nvSpPr>
        <p:spPr/>
        <p:txBody>
          <a:bodyPr/>
          <a:lstStyle/>
          <a:p>
            <a:r>
              <a:rPr lang="en-GB" dirty="0"/>
              <a:t>The Manager should retain all WHS and workers compensation documents.</a:t>
            </a:r>
          </a:p>
          <a:p>
            <a:r>
              <a:rPr lang="en-GB" dirty="0"/>
              <a:t>These documents are required to be fled for 30 years in safe storage accessible only to authorised personnel.</a:t>
            </a:r>
            <a:endParaRPr lang="en-AU" dirty="0"/>
          </a:p>
        </p:txBody>
      </p:sp>
    </p:spTree>
    <p:extLst>
      <p:ext uri="{BB962C8B-B14F-4D97-AF65-F5344CB8AC3E}">
        <p14:creationId xmlns:p14="http://schemas.microsoft.com/office/powerpoint/2010/main" val="31171005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CE19-3D24-42DC-92F1-A727A53B225D}"/>
              </a:ext>
            </a:extLst>
          </p:cNvPr>
          <p:cNvSpPr>
            <a:spLocks noGrp="1"/>
          </p:cNvSpPr>
          <p:nvPr>
            <p:ph type="title"/>
          </p:nvPr>
        </p:nvSpPr>
        <p:spPr/>
        <p:txBody>
          <a:bodyPr/>
          <a:lstStyle/>
          <a:p>
            <a:r>
              <a:rPr lang="en-AU" dirty="0"/>
              <a:t>Important Contact Numbers</a:t>
            </a:r>
          </a:p>
        </p:txBody>
      </p:sp>
      <p:sp>
        <p:nvSpPr>
          <p:cNvPr id="3" name="Content Placeholder 2">
            <a:extLst>
              <a:ext uri="{FF2B5EF4-FFF2-40B4-BE49-F238E27FC236}">
                <a16:creationId xmlns:a16="http://schemas.microsoft.com/office/drawing/2014/main" id="{522AF886-CF26-4637-924C-353A728B5557}"/>
              </a:ext>
            </a:extLst>
          </p:cNvPr>
          <p:cNvSpPr>
            <a:spLocks noGrp="1"/>
          </p:cNvSpPr>
          <p:nvPr>
            <p:ph idx="1"/>
          </p:nvPr>
        </p:nvSpPr>
        <p:spPr/>
        <p:txBody>
          <a:bodyPr/>
          <a:lstStyle/>
          <a:p>
            <a:r>
              <a:rPr lang="en-GB" dirty="0"/>
              <a:t>Comcare</a:t>
            </a:r>
          </a:p>
          <a:p>
            <a:r>
              <a:rPr lang="en-GB" dirty="0"/>
              <a:t>Telephone: 1300 366 979</a:t>
            </a:r>
          </a:p>
          <a:p>
            <a:r>
              <a:rPr lang="en-GB" dirty="0"/>
              <a:t>Facsimile: 1300 305 916</a:t>
            </a:r>
          </a:p>
          <a:p>
            <a:r>
              <a:rPr lang="en-GB" dirty="0"/>
              <a:t>Email: notify@comcare.gov.au</a:t>
            </a:r>
          </a:p>
          <a:p>
            <a:r>
              <a:rPr lang="en-GB" dirty="0"/>
              <a:t>Postal Address: GPO Box 9905, Canberra, ACT 2601 </a:t>
            </a:r>
            <a:endParaRPr lang="en-AU" dirty="0"/>
          </a:p>
        </p:txBody>
      </p:sp>
    </p:spTree>
    <p:extLst>
      <p:ext uri="{BB962C8B-B14F-4D97-AF65-F5344CB8AC3E}">
        <p14:creationId xmlns:p14="http://schemas.microsoft.com/office/powerpoint/2010/main" val="25834675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A671CB2-BBBF-48F3-A23F-A05FD722E1AE}"/>
              </a:ext>
            </a:extLst>
          </p:cNvPr>
          <p:cNvSpPr>
            <a:spLocks noGrp="1"/>
          </p:cNvSpPr>
          <p:nvPr>
            <p:ph type="ctrTitle"/>
          </p:nvPr>
        </p:nvSpPr>
        <p:spPr/>
        <p:txBody>
          <a:bodyPr/>
          <a:lstStyle/>
          <a:p>
            <a:r>
              <a:rPr lang="en-AU" dirty="0"/>
              <a:t>Part C: Specific WHS Requirements</a:t>
            </a:r>
          </a:p>
        </p:txBody>
      </p:sp>
    </p:spTree>
    <p:extLst>
      <p:ext uri="{BB962C8B-B14F-4D97-AF65-F5344CB8AC3E}">
        <p14:creationId xmlns:p14="http://schemas.microsoft.com/office/powerpoint/2010/main" val="12940411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AA058D-D250-4D48-B017-04ABA80DDF38}"/>
              </a:ext>
            </a:extLst>
          </p:cNvPr>
          <p:cNvSpPr>
            <a:spLocks noGrp="1"/>
          </p:cNvSpPr>
          <p:nvPr>
            <p:ph type="title"/>
          </p:nvPr>
        </p:nvSpPr>
        <p:spPr/>
        <p:txBody>
          <a:bodyPr>
            <a:normAutofit fontScale="90000"/>
          </a:bodyPr>
          <a:lstStyle/>
          <a:p>
            <a:r>
              <a:rPr lang="en-AU" dirty="0"/>
              <a:t>Specific WHS Requirements</a:t>
            </a:r>
            <a:br>
              <a:rPr lang="en-AU" dirty="0"/>
            </a:br>
            <a:r>
              <a:rPr lang="en-AU" sz="1600" dirty="0"/>
              <a:t>For full detailed requirements, please refer to CCP&amp;D WHSMP.</a:t>
            </a:r>
            <a:br>
              <a:rPr lang="en-AU" sz="1600" dirty="0"/>
            </a:br>
            <a:endParaRPr lang="en-AU" dirty="0"/>
          </a:p>
        </p:txBody>
      </p:sp>
      <p:sp>
        <p:nvSpPr>
          <p:cNvPr id="5" name="Content Placeholder 4">
            <a:extLst>
              <a:ext uri="{FF2B5EF4-FFF2-40B4-BE49-F238E27FC236}">
                <a16:creationId xmlns:a16="http://schemas.microsoft.com/office/drawing/2014/main" id="{611B670E-0F0C-42F6-A659-849DC760C7C1}"/>
              </a:ext>
            </a:extLst>
          </p:cNvPr>
          <p:cNvSpPr>
            <a:spLocks noGrp="1"/>
          </p:cNvSpPr>
          <p:nvPr>
            <p:ph sz="half" idx="1"/>
          </p:nvPr>
        </p:nvSpPr>
        <p:spPr/>
        <p:txBody>
          <a:bodyPr>
            <a:normAutofit fontScale="77500" lnSpcReduction="20000"/>
          </a:bodyPr>
          <a:lstStyle/>
          <a:p>
            <a:r>
              <a:rPr lang="en-AU" dirty="0"/>
              <a:t>Asbestos</a:t>
            </a:r>
          </a:p>
          <a:p>
            <a:r>
              <a:rPr lang="en-AU" dirty="0"/>
              <a:t>Inappropriate Behaviour </a:t>
            </a:r>
          </a:p>
          <a:p>
            <a:r>
              <a:rPr lang="en-AU" dirty="0"/>
              <a:t>Contractors</a:t>
            </a:r>
          </a:p>
          <a:p>
            <a:r>
              <a:rPr lang="en-AU" dirty="0"/>
              <a:t>Dangerous Goods &amp; Hazardous Substances</a:t>
            </a:r>
          </a:p>
          <a:p>
            <a:r>
              <a:rPr lang="en-AU" dirty="0"/>
              <a:t>Electrical Safety </a:t>
            </a:r>
          </a:p>
          <a:p>
            <a:r>
              <a:rPr lang="en-AU" dirty="0"/>
              <a:t>Confined Spaces</a:t>
            </a:r>
          </a:p>
          <a:p>
            <a:r>
              <a:rPr lang="en-AU" dirty="0"/>
              <a:t>Mustering</a:t>
            </a:r>
          </a:p>
          <a:p>
            <a:r>
              <a:rPr lang="en-AU" dirty="0"/>
              <a:t>Falls from Height </a:t>
            </a:r>
          </a:p>
          <a:p>
            <a:endParaRPr lang="en-AU" dirty="0"/>
          </a:p>
        </p:txBody>
      </p:sp>
      <p:sp>
        <p:nvSpPr>
          <p:cNvPr id="6" name="Content Placeholder 5">
            <a:extLst>
              <a:ext uri="{FF2B5EF4-FFF2-40B4-BE49-F238E27FC236}">
                <a16:creationId xmlns:a16="http://schemas.microsoft.com/office/drawing/2014/main" id="{B7DC8540-CD0F-4499-925D-C2292F12C82E}"/>
              </a:ext>
            </a:extLst>
          </p:cNvPr>
          <p:cNvSpPr>
            <a:spLocks noGrp="1"/>
          </p:cNvSpPr>
          <p:nvPr>
            <p:ph sz="half" idx="2"/>
          </p:nvPr>
        </p:nvSpPr>
        <p:spPr/>
        <p:txBody>
          <a:bodyPr>
            <a:normAutofit fontScale="77500" lnSpcReduction="20000"/>
          </a:bodyPr>
          <a:lstStyle/>
          <a:p>
            <a:r>
              <a:rPr lang="en-AU" dirty="0"/>
              <a:t>Manual Handling</a:t>
            </a:r>
          </a:p>
          <a:p>
            <a:r>
              <a:rPr lang="en-AU" dirty="0"/>
              <a:t>Plant &amp; Equipment</a:t>
            </a:r>
          </a:p>
          <a:p>
            <a:r>
              <a:rPr lang="en-AU" dirty="0"/>
              <a:t>Personal Protective Equipment</a:t>
            </a:r>
          </a:p>
          <a:p>
            <a:r>
              <a:rPr lang="en-AU" dirty="0"/>
              <a:t>Slips, Trips, &amp; Falls</a:t>
            </a:r>
          </a:p>
          <a:p>
            <a:r>
              <a:rPr lang="en-AU" dirty="0"/>
              <a:t>Drugs &amp; Alcohol</a:t>
            </a:r>
          </a:p>
          <a:p>
            <a:r>
              <a:rPr lang="en-AU" dirty="0"/>
              <a:t>UV Radiation</a:t>
            </a:r>
          </a:p>
          <a:p>
            <a:r>
              <a:rPr lang="en-AU" dirty="0"/>
              <a:t>Vehicles </a:t>
            </a:r>
          </a:p>
          <a:p>
            <a:r>
              <a:rPr lang="en-AU" dirty="0"/>
              <a:t>Working Alone</a:t>
            </a:r>
          </a:p>
        </p:txBody>
      </p:sp>
    </p:spTree>
    <p:extLst>
      <p:ext uri="{BB962C8B-B14F-4D97-AF65-F5344CB8AC3E}">
        <p14:creationId xmlns:p14="http://schemas.microsoft.com/office/powerpoint/2010/main" val="348827418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131</TotalTime>
  <Words>2860</Words>
  <Application>Microsoft Office PowerPoint</Application>
  <PresentationFormat>Widescreen</PresentationFormat>
  <Paragraphs>225</Paragraphs>
  <Slides>36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36</vt:i4>
      </vt:variant>
    </vt:vector>
  </HeadingPairs>
  <TitlesOfParts>
    <vt:vector size="39" baseType="lpstr">
      <vt:lpstr>Arial</vt:lpstr>
      <vt:lpstr>Garamond</vt:lpstr>
      <vt:lpstr>Organic</vt:lpstr>
      <vt:lpstr>Work Health &amp; Safety Management System Implementation Plan</vt:lpstr>
      <vt:lpstr>Part A: WH&amp;S Arrangements</vt:lpstr>
      <vt:lpstr>Purpose of the Plan</vt:lpstr>
      <vt:lpstr>WHS Policy </vt:lpstr>
      <vt:lpstr>Implementation of Policy</vt:lpstr>
      <vt:lpstr>Implementation of Policy Cont.</vt:lpstr>
      <vt:lpstr>CC P&amp;D Responsibilities</vt:lpstr>
      <vt:lpstr>CC P&amp;D Responsibilities Cont.</vt:lpstr>
      <vt:lpstr>Workers Responsibilities </vt:lpstr>
      <vt:lpstr>Consultation &amp; Communication</vt:lpstr>
      <vt:lpstr>Training</vt:lpstr>
      <vt:lpstr>WHS Risk Assessment </vt:lpstr>
      <vt:lpstr>WHS Risk Assessment Cont.</vt:lpstr>
      <vt:lpstr>WHS Risk Assessment Cont.  CC P&amp;D Policy &amp; Procedures</vt:lpstr>
      <vt:lpstr>WHS Risk Assessment Cont.  CC P&amp;D Policy &amp; Procedures</vt:lpstr>
      <vt:lpstr>WHS Risk Assessment Cont.  CC P&amp;D Policy &amp; Procedures</vt:lpstr>
      <vt:lpstr>Right of Entry</vt:lpstr>
      <vt:lpstr>WHS Issue Resolution</vt:lpstr>
      <vt:lpstr>Part B: General WHS Information</vt:lpstr>
      <vt:lpstr>Emergency Procedures</vt:lpstr>
      <vt:lpstr>Hazard/Injury/Incident Reporting</vt:lpstr>
      <vt:lpstr>Reporting of Notifiable Incidents</vt:lpstr>
      <vt:lpstr>First Aid</vt:lpstr>
      <vt:lpstr>WHS Training &amp; Induction</vt:lpstr>
      <vt:lpstr>WHS Training &amp; Induction</vt:lpstr>
      <vt:lpstr>WHS Training &amp; Induction</vt:lpstr>
      <vt:lpstr>WHS Training &amp; Induction</vt:lpstr>
      <vt:lpstr>Risk Management &amp; Risk Register</vt:lpstr>
      <vt:lpstr>Risk Management &amp; Risk Register</vt:lpstr>
      <vt:lpstr>Risk Management &amp; Risk Register</vt:lpstr>
      <vt:lpstr>Workplace Hazard Inspections</vt:lpstr>
      <vt:lpstr>Purchasing</vt:lpstr>
      <vt:lpstr>WHS Record Keeping</vt:lpstr>
      <vt:lpstr>Important Contact Numbers</vt:lpstr>
      <vt:lpstr>Part C: Specific WHS Requirements</vt:lpstr>
      <vt:lpstr>Specific WHS Requirements For full detailed requirements, please refer to CCP&amp;D WHSMP.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 Health &amp; Safety Management System Implementation Plan</dc:title>
  <dc:creator>Kayla Watson</dc:creator>
  <cp:lastModifiedBy>Kayla Watson</cp:lastModifiedBy>
  <cp:revision>11</cp:revision>
  <dcterms:created xsi:type="dcterms:W3CDTF">2021-02-24T02:12:58Z</dcterms:created>
  <dcterms:modified xsi:type="dcterms:W3CDTF">2021-02-25T21:18:28Z</dcterms:modified>
</cp:coreProperties>
</file>