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7" r:id="rId2"/>
    <p:sldId id="309" r:id="rId3"/>
    <p:sldId id="437" r:id="rId4"/>
    <p:sldId id="598" r:id="rId5"/>
    <p:sldId id="599" r:id="rId6"/>
    <p:sldId id="392" r:id="rId7"/>
    <p:sldId id="504" r:id="rId8"/>
    <p:sldId id="503" r:id="rId9"/>
    <p:sldId id="600" r:id="rId10"/>
    <p:sldId id="601" r:id="rId11"/>
    <p:sldId id="439" r:id="rId12"/>
    <p:sldId id="396" r:id="rId13"/>
    <p:sldId id="440" r:id="rId14"/>
    <p:sldId id="602" r:id="rId15"/>
    <p:sldId id="603" r:id="rId16"/>
    <p:sldId id="399" r:id="rId17"/>
    <p:sldId id="586" r:id="rId18"/>
    <p:sldId id="587" r:id="rId19"/>
    <p:sldId id="604" r:id="rId20"/>
    <p:sldId id="605" r:id="rId21"/>
    <p:sldId id="588" r:id="rId22"/>
    <p:sldId id="589" r:id="rId23"/>
    <p:sldId id="590" r:id="rId24"/>
    <p:sldId id="591" r:id="rId25"/>
    <p:sldId id="592" r:id="rId26"/>
    <p:sldId id="593" r:id="rId27"/>
    <p:sldId id="606" r:id="rId28"/>
    <p:sldId id="594" r:id="rId29"/>
    <p:sldId id="595" r:id="rId30"/>
    <p:sldId id="596" r:id="rId31"/>
    <p:sldId id="607" r:id="rId32"/>
    <p:sldId id="608" r:id="rId33"/>
    <p:sldId id="597" r:id="rId34"/>
    <p:sldId id="562" r:id="rId35"/>
    <p:sldId id="563" r:id="rId36"/>
    <p:sldId id="609" r:id="rId37"/>
    <p:sldId id="564" r:id="rId38"/>
    <p:sldId id="565" r:id="rId39"/>
    <p:sldId id="566" r:id="rId40"/>
    <p:sldId id="610" r:id="rId41"/>
    <p:sldId id="567" r:id="rId42"/>
    <p:sldId id="568" r:id="rId43"/>
    <p:sldId id="569" r:id="rId44"/>
    <p:sldId id="611" r:id="rId45"/>
    <p:sldId id="570" r:id="rId46"/>
    <p:sldId id="571" r:id="rId47"/>
    <p:sldId id="572" r:id="rId48"/>
    <p:sldId id="612" r:id="rId49"/>
    <p:sldId id="573" r:id="rId50"/>
    <p:sldId id="435" r:id="rId51"/>
    <p:sldId id="418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 varScale="1">
        <p:scale>
          <a:sx n="63" d="100"/>
          <a:sy n="63" d="100"/>
        </p:scale>
        <p:origin x="-17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</a:t>
            </a:fld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</a:t>
            </a:fld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</a:t>
            </a:fld>
            <a:endParaRPr lang="en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12</a:t>
            </a:fld>
            <a:endParaRPr lang="en-A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16</a:t>
            </a:fld>
            <a:endParaRPr lang="en-CA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17</a:t>
            </a:fld>
            <a:endParaRPr lang="en-A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21</a:t>
            </a:fld>
            <a:endParaRPr lang="en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22</a:t>
            </a:fld>
            <a:endParaRPr lang="en-A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24</a:t>
            </a:fld>
            <a:endParaRPr lang="en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25</a:t>
            </a:fld>
            <a:endParaRPr lang="en-A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28</a:t>
            </a:fld>
            <a:endParaRPr lang="en-CA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29</a:t>
            </a:fld>
            <a:endParaRPr lang="en-A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33</a:t>
            </a:fld>
            <a:endParaRPr lang="en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34</a:t>
            </a:fld>
            <a:endParaRPr lang="en-A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37</a:t>
            </a:fld>
            <a:endParaRPr lang="en-CA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38</a:t>
            </a:fld>
            <a:endParaRPr lang="en-AU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41</a:t>
            </a:fld>
            <a:endParaRPr lang="en-CA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42</a:t>
            </a:fld>
            <a:endParaRPr lang="en-A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45</a:t>
            </a:fld>
            <a:endParaRPr lang="en-CA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46</a:t>
            </a:fld>
            <a:endParaRPr lang="en-AU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49</a:t>
            </a:fld>
            <a:endParaRPr lang="en-CA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51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6/07/2017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CHCPRT003 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Work collaboratively to maintain an environment safe for children and young people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Victoria\Desktop\My Work\ArtWork\childcare_walking_line_800_wht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77072"/>
            <a:ext cx="4880610" cy="24403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Implement principles of child protection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GB" sz="2800" dirty="0"/>
              <a:t>Perform work requirements according to legal, political and community expectations of child protection work</a:t>
            </a:r>
            <a:r>
              <a:rPr lang="en-AU" sz="2800" b="1" dirty="0" smtClean="0">
                <a:latin typeface="+mj-lt"/>
              </a:rPr>
              <a:t> 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Expectations </a:t>
            </a:r>
            <a:r>
              <a:rPr lang="en-GB" sz="4900" dirty="0"/>
              <a:t>of child protection work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act in </a:t>
            </a:r>
            <a:r>
              <a:rPr lang="en-GB" dirty="0" smtClean="0"/>
              <a:t>accordance </a:t>
            </a:r>
            <a:r>
              <a:rPr lang="en-GB" dirty="0"/>
              <a:t>with child protection legislation </a:t>
            </a:r>
            <a:endParaRPr lang="en-GB" dirty="0" smtClean="0"/>
          </a:p>
          <a:p>
            <a:r>
              <a:rPr lang="en-GB" dirty="0"/>
              <a:t>R</a:t>
            </a:r>
            <a:r>
              <a:rPr lang="en-GB" dirty="0" smtClean="0"/>
              <a:t>efer </a:t>
            </a:r>
            <a:r>
              <a:rPr lang="en-GB" dirty="0"/>
              <a:t>to government strategic plans </a:t>
            </a:r>
            <a:endParaRPr lang="en-GB" dirty="0" smtClean="0"/>
          </a:p>
          <a:p>
            <a:r>
              <a:rPr lang="en-GB" dirty="0"/>
              <a:t>To be aware of the current political environment within the jurisdiction </a:t>
            </a:r>
            <a:endParaRPr lang="en-GB" dirty="0" smtClean="0"/>
          </a:p>
          <a:p>
            <a:r>
              <a:rPr lang="en-GB" dirty="0"/>
              <a:t>Practice principles and standards of </a:t>
            </a:r>
            <a:r>
              <a:rPr lang="en-GB" dirty="0" smtClean="0"/>
              <a:t>care</a:t>
            </a:r>
            <a:endParaRPr lang="en-GB" dirty="0"/>
          </a:p>
          <a:p>
            <a:pPr lvl="0"/>
            <a:r>
              <a:rPr lang="en-GB" dirty="0"/>
              <a:t>Keep up to date with quality systems and reforms</a:t>
            </a:r>
          </a:p>
          <a:p>
            <a:r>
              <a:rPr lang="en-GB" dirty="0" smtClean="0"/>
              <a:t>Promote </a:t>
            </a:r>
            <a:r>
              <a:rPr lang="en-GB" dirty="0"/>
              <a:t>resources to help people in the </a:t>
            </a:r>
            <a:r>
              <a:rPr lang="en-GB" dirty="0" smtClean="0"/>
              <a:t>community</a:t>
            </a:r>
          </a:p>
          <a:p>
            <a:r>
              <a:rPr lang="en-GB" dirty="0" smtClean="0"/>
              <a:t>Develop </a:t>
            </a:r>
            <a:r>
              <a:rPr lang="en-GB" dirty="0"/>
              <a:t>and implement child safe, child-friendly </a:t>
            </a:r>
            <a:r>
              <a:rPr lang="en-GB" dirty="0" smtClean="0"/>
              <a:t>resources, environment and work tools.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The </a:t>
            </a:r>
            <a:r>
              <a:rPr lang="en-GB" sz="4900" dirty="0"/>
              <a:t>National Framework for protecting Australia’s children 2009-2020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6851104" cy="38492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The six supporting outcomes of the framework are:</a:t>
            </a:r>
          </a:p>
          <a:p>
            <a:pPr lvl="0"/>
            <a:r>
              <a:rPr lang="en-GB" dirty="0"/>
              <a:t>Children live in safe and supportive families and communities </a:t>
            </a:r>
          </a:p>
          <a:p>
            <a:pPr lvl="0"/>
            <a:r>
              <a:rPr lang="en-GB" dirty="0"/>
              <a:t>Children and families access adequate support to promote safety and intervene early </a:t>
            </a:r>
          </a:p>
          <a:p>
            <a:pPr lvl="0"/>
            <a:r>
              <a:rPr lang="en-GB" dirty="0"/>
              <a:t>Risk factors for child abuse and neglect are </a:t>
            </a:r>
            <a:r>
              <a:rPr lang="en-GB" dirty="0" smtClean="0"/>
              <a:t>addressed.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C:\Users\Victoria\Desktop\My Work\ArtWork\girl_school_child_measuring_up_1678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45" y="2564904"/>
            <a:ext cx="171091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471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The </a:t>
            </a:r>
            <a:r>
              <a:rPr lang="en-GB" sz="4900" dirty="0"/>
              <a:t>National Framework for protecting Australia’s children 2009-2020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6347048" cy="3849291"/>
          </a:xfrm>
        </p:spPr>
        <p:txBody>
          <a:bodyPr/>
          <a:lstStyle/>
          <a:p>
            <a:pPr lvl="0"/>
            <a:r>
              <a:rPr lang="en-GB" dirty="0"/>
              <a:t>Children who have been abused or neglected receive the support and care they need for their safety and wellbeing </a:t>
            </a:r>
          </a:p>
          <a:p>
            <a:pPr lvl="0"/>
            <a:r>
              <a:rPr lang="en-GB" dirty="0"/>
              <a:t>Indigenous children are supported and safe in their families and communities </a:t>
            </a:r>
          </a:p>
          <a:p>
            <a:pPr lvl="0"/>
            <a:r>
              <a:rPr lang="en-GB" dirty="0"/>
              <a:t>Child sexual abuse and exploitation is prevented and survivors receive adequate support.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2050" name="Picture 2" descr="C:\Users\Victoria\Desktop\My Work\ArtWork\baby_boy_walk_1507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776" y="2564904"/>
            <a:ext cx="2261362" cy="3533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6219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Implement principles of child protection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GB" sz="2800" dirty="0"/>
              <a:t>Demonstrate understanding of the child protection system, roles and responsibilities of key agencies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The </a:t>
            </a:r>
            <a:r>
              <a:rPr lang="en-GB" sz="4900" dirty="0"/>
              <a:t>child protection system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1905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Key child protection agencies in each state include:</a:t>
            </a:r>
          </a:p>
          <a:p>
            <a:pPr lvl="0"/>
            <a:r>
              <a:rPr lang="en-GB" dirty="0"/>
              <a:t>New South Wales – Department of Family &amp; Community Services</a:t>
            </a:r>
          </a:p>
          <a:p>
            <a:pPr lvl="0"/>
            <a:r>
              <a:rPr lang="en-GB" dirty="0"/>
              <a:t>Victoria – Department of Health and Human Services</a:t>
            </a:r>
          </a:p>
          <a:p>
            <a:pPr lvl="0"/>
            <a:r>
              <a:rPr lang="en-GB" dirty="0"/>
              <a:t>Queensland – Department of Communities, Child Safety and Disability </a:t>
            </a:r>
            <a:r>
              <a:rPr lang="en-GB" dirty="0" smtClean="0"/>
              <a:t>Services.</a:t>
            </a:r>
            <a:endParaRPr lang="en-GB" dirty="0"/>
          </a:p>
        </p:txBody>
      </p:sp>
      <p:pic>
        <p:nvPicPr>
          <p:cNvPr id="3074" name="Picture 2" descr="C:\Users\Victoria\Desktop\My Work\ArtWork\nurse_and_mom_holding_baby_345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287" y="2276872"/>
            <a:ext cx="2404863" cy="349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child protection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Western Australia – Department for Child Protection and Family Support</a:t>
            </a:r>
          </a:p>
          <a:p>
            <a:pPr lvl="0"/>
            <a:r>
              <a:rPr lang="en-GB" dirty="0"/>
              <a:t>South Australia – Department for Child Protection</a:t>
            </a:r>
          </a:p>
          <a:p>
            <a:pPr lvl="0"/>
            <a:r>
              <a:rPr lang="en-GB" dirty="0"/>
              <a:t>Tasmania – Department of Health and Human Services</a:t>
            </a:r>
          </a:p>
          <a:p>
            <a:pPr lvl="0"/>
            <a:r>
              <a:rPr lang="en-GB" dirty="0"/>
              <a:t>Australian Capital Territory – Community Services Directorate</a:t>
            </a:r>
          </a:p>
          <a:p>
            <a:pPr lvl="0"/>
            <a:r>
              <a:rPr lang="en-GB" dirty="0"/>
              <a:t>Northern Territory – Territory Families.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687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Roles and responsibilities of agencies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 smtClean="0"/>
              <a:t>Child </a:t>
            </a:r>
            <a:r>
              <a:rPr lang="en-GB" dirty="0"/>
              <a:t>protection assessment</a:t>
            </a:r>
          </a:p>
          <a:p>
            <a:pPr lvl="0"/>
            <a:r>
              <a:rPr lang="en-GB" dirty="0"/>
              <a:t>Criminal investigation</a:t>
            </a:r>
          </a:p>
          <a:p>
            <a:pPr lvl="0"/>
            <a:r>
              <a:rPr lang="en-GB" dirty="0"/>
              <a:t>Psychological and/or family assessments </a:t>
            </a:r>
          </a:p>
          <a:p>
            <a:pPr lvl="0"/>
            <a:r>
              <a:rPr lang="en-GB" dirty="0"/>
              <a:t>Medical/health assessments</a:t>
            </a:r>
          </a:p>
          <a:p>
            <a:pPr lvl="0"/>
            <a:r>
              <a:rPr lang="en-GB" dirty="0"/>
              <a:t>Issue of police warrants</a:t>
            </a:r>
          </a:p>
          <a:p>
            <a:pPr lvl="0"/>
            <a:r>
              <a:rPr lang="en-GB" dirty="0"/>
              <a:t>Speaking with the child and/or family</a:t>
            </a:r>
          </a:p>
          <a:p>
            <a:pPr lvl="0"/>
            <a:r>
              <a:rPr lang="en-GB" dirty="0"/>
              <a:t>Supporting the child and/or family</a:t>
            </a:r>
          </a:p>
          <a:p>
            <a:pPr lvl="0"/>
            <a:r>
              <a:rPr lang="en-GB" dirty="0"/>
              <a:t>Liaison and referral with other appropriate agencies to support the child and family.</a:t>
            </a:r>
          </a:p>
          <a:p>
            <a:endParaRPr lang="en-GB" dirty="0"/>
          </a:p>
        </p:txBody>
      </p:sp>
      <p:pic>
        <p:nvPicPr>
          <p:cNvPr id="4" name="Picture 3" descr="C:\Users\Stuart New\Pictures\police_officer_with_children_400_clr_13077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329" y="1421027"/>
            <a:ext cx="2247637" cy="3456384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074652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Implement principles of child protection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1.3 </a:t>
            </a:r>
            <a:r>
              <a:rPr lang="en-GB" sz="2800" dirty="0"/>
              <a:t>Recognise the impacts of child abuse and neglect in the processes of investigation and assessment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Signs </a:t>
            </a:r>
            <a:r>
              <a:rPr lang="en-GB" sz="4900" dirty="0"/>
              <a:t>and </a:t>
            </a:r>
            <a:r>
              <a:rPr lang="en-GB" sz="4900" dirty="0" smtClean="0"/>
              <a:t>symptoms of abuse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 smtClean="0"/>
              <a:t>Being </a:t>
            </a:r>
            <a:r>
              <a:rPr lang="en-GB" dirty="0"/>
              <a:t>wary or distrusting of adults </a:t>
            </a:r>
          </a:p>
          <a:p>
            <a:pPr lvl="0"/>
            <a:r>
              <a:rPr lang="en-GB" dirty="0"/>
              <a:t>Rocking, sucking or biting excessively </a:t>
            </a:r>
          </a:p>
          <a:p>
            <a:pPr lvl="0"/>
            <a:r>
              <a:rPr lang="en-GB" dirty="0" smtClean="0"/>
              <a:t>Demanding </a:t>
            </a:r>
            <a:r>
              <a:rPr lang="en-GB" dirty="0"/>
              <a:t>or aggressive behaviour </a:t>
            </a:r>
          </a:p>
          <a:p>
            <a:pPr lvl="0"/>
            <a:r>
              <a:rPr lang="en-GB" dirty="0" smtClean="0"/>
              <a:t>Fatigue</a:t>
            </a:r>
            <a:endParaRPr lang="en-GB" dirty="0"/>
          </a:p>
          <a:p>
            <a:pPr lvl="0"/>
            <a:r>
              <a:rPr lang="en-GB" dirty="0"/>
              <a:t>Low self-esteem and confidence </a:t>
            </a:r>
          </a:p>
          <a:p>
            <a:pPr lvl="0"/>
            <a:r>
              <a:rPr lang="en-GB" dirty="0" smtClean="0"/>
              <a:t>Being unable to explain injuries</a:t>
            </a:r>
          </a:p>
          <a:p>
            <a:pPr lvl="0"/>
            <a:r>
              <a:rPr lang="en-GB" dirty="0" smtClean="0"/>
              <a:t>Being </a:t>
            </a:r>
            <a:r>
              <a:rPr lang="en-GB" dirty="0"/>
              <a:t>withdrawn </a:t>
            </a:r>
          </a:p>
          <a:p>
            <a:pPr lvl="0"/>
            <a:r>
              <a:rPr lang="en-GB" dirty="0"/>
              <a:t>Being overly obedient </a:t>
            </a:r>
          </a:p>
          <a:p>
            <a:pPr lvl="0"/>
            <a:r>
              <a:rPr lang="en-GB" dirty="0"/>
              <a:t>Reluctant to go </a:t>
            </a:r>
            <a:r>
              <a:rPr lang="en-GB" dirty="0" smtClean="0"/>
              <a:t>home.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boy_child_huddled_in_corner_800_clr_1927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140968"/>
            <a:ext cx="2509768" cy="2736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Signs of neglect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Malnutrition, begging, stealing or hoarding food</a:t>
            </a:r>
          </a:p>
          <a:p>
            <a:pPr lvl="0"/>
            <a:r>
              <a:rPr lang="en-GB" dirty="0"/>
              <a:t>Poor </a:t>
            </a:r>
            <a:r>
              <a:rPr lang="en-GB" dirty="0" smtClean="0"/>
              <a:t>hygiene</a:t>
            </a:r>
          </a:p>
          <a:p>
            <a:pPr lvl="0"/>
            <a:r>
              <a:rPr lang="en-GB" dirty="0" smtClean="0"/>
              <a:t>Unattended </a:t>
            </a:r>
            <a:r>
              <a:rPr lang="en-GB" dirty="0"/>
              <a:t>physical or medical problems </a:t>
            </a:r>
          </a:p>
          <a:p>
            <a:pPr lvl="0"/>
            <a:r>
              <a:rPr lang="en-GB" dirty="0" smtClean="0"/>
              <a:t>Being </a:t>
            </a:r>
            <a:r>
              <a:rPr lang="en-GB" dirty="0"/>
              <a:t>constantly tired or unable to focus </a:t>
            </a:r>
          </a:p>
          <a:p>
            <a:pPr lvl="0"/>
            <a:r>
              <a:rPr lang="en-GB" dirty="0"/>
              <a:t>Frequent lateness, absence or truancy from school </a:t>
            </a:r>
          </a:p>
          <a:p>
            <a:pPr lvl="0"/>
            <a:r>
              <a:rPr lang="en-GB" dirty="0"/>
              <a:t>Inappropriate clothing for the time of year </a:t>
            </a:r>
          </a:p>
          <a:p>
            <a:pPr lvl="0"/>
            <a:r>
              <a:rPr lang="en-GB" dirty="0"/>
              <a:t>Ripped, damaged or old clothing </a:t>
            </a:r>
          </a:p>
          <a:p>
            <a:pPr lvl="0"/>
            <a:r>
              <a:rPr lang="en-GB" dirty="0"/>
              <a:t>Frequent illnesses, infections or sores</a:t>
            </a:r>
          </a:p>
          <a:p>
            <a:pPr lvl="0"/>
            <a:r>
              <a:rPr lang="en-GB" dirty="0"/>
              <a:t>Being left unsupervised for long periods.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97446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Long-term impacts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lvl="0"/>
            <a:r>
              <a:rPr lang="en-GB" dirty="0" smtClean="0"/>
              <a:t>Depression</a:t>
            </a:r>
            <a:endParaRPr lang="en-GB" dirty="0"/>
          </a:p>
          <a:p>
            <a:pPr lvl="0"/>
            <a:r>
              <a:rPr lang="en-GB" dirty="0"/>
              <a:t>Anxiety disorders</a:t>
            </a:r>
          </a:p>
          <a:p>
            <a:pPr lvl="0"/>
            <a:r>
              <a:rPr lang="en-GB" dirty="0"/>
              <a:t>Poor self-esteem</a:t>
            </a:r>
          </a:p>
          <a:p>
            <a:pPr lvl="0"/>
            <a:r>
              <a:rPr lang="en-GB" dirty="0"/>
              <a:t>Aggressive behaviour</a:t>
            </a:r>
          </a:p>
          <a:p>
            <a:pPr lvl="0"/>
            <a:r>
              <a:rPr lang="en-GB" dirty="0"/>
              <a:t>Suicide attempts</a:t>
            </a:r>
          </a:p>
          <a:p>
            <a:pPr lvl="0"/>
            <a:r>
              <a:rPr lang="en-GB" dirty="0"/>
              <a:t>Eating disorders</a:t>
            </a:r>
          </a:p>
          <a:p>
            <a:pPr lvl="0"/>
            <a:r>
              <a:rPr lang="en-GB" dirty="0"/>
              <a:t>Use of illicit drugs</a:t>
            </a:r>
          </a:p>
          <a:p>
            <a:pPr lvl="0"/>
            <a:r>
              <a:rPr lang="en-GB" dirty="0"/>
              <a:t>Alcohol abuse</a:t>
            </a:r>
          </a:p>
          <a:p>
            <a:pPr lvl="0"/>
            <a:r>
              <a:rPr lang="en-GB" dirty="0"/>
              <a:t>Post-traumatic stress</a:t>
            </a:r>
          </a:p>
          <a:p>
            <a:pPr lvl="0"/>
            <a:r>
              <a:rPr lang="en-GB" dirty="0"/>
              <a:t>Dissociation</a:t>
            </a:r>
          </a:p>
          <a:p>
            <a:pPr lvl="0"/>
            <a:r>
              <a:rPr lang="en-GB" dirty="0"/>
              <a:t>Sexual difficulties</a:t>
            </a:r>
          </a:p>
          <a:p>
            <a:pPr lvl="0"/>
            <a:r>
              <a:rPr lang="en-GB" dirty="0"/>
              <a:t>Self-harming behaviour</a:t>
            </a:r>
          </a:p>
          <a:p>
            <a:pPr lvl="0"/>
            <a:r>
              <a:rPr lang="en-GB" dirty="0"/>
              <a:t>Personality disorders</a:t>
            </a:r>
          </a:p>
          <a:p>
            <a:pPr lvl="0"/>
            <a:r>
              <a:rPr lang="en-GB" dirty="0"/>
              <a:t>Criminal behaviour.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6409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/>
              <a:t>Apply agreed protocols and guidelines for collaborative practice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GB" sz="2800" dirty="0"/>
              <a:t>Conduct all work within agreed guidelines of collaborative practice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Collaborative </a:t>
            </a:r>
            <a:r>
              <a:rPr lang="en-GB" sz="4900" dirty="0"/>
              <a:t>practice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Collaboration is about sharing knowledge and actively participating in a team to help achieve the shared goals. </a:t>
            </a:r>
            <a:endParaRPr lang="en-GB" dirty="0" smtClean="0"/>
          </a:p>
          <a:p>
            <a:r>
              <a:rPr lang="en-GB" dirty="0" smtClean="0"/>
              <a:t>Collaborating </a:t>
            </a:r>
            <a:r>
              <a:rPr lang="en-GB" dirty="0"/>
              <a:t>can build team morale, build cross-disciplinary understanding and skills and give you a range of perspectives.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3" name="Picture 3" descr="C:\Users\Victoria\Desktop\My Work\ArtWork\jump_team_celebrate_part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365104"/>
            <a:ext cx="3461370" cy="263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</a:t>
            </a:r>
            <a:r>
              <a:rPr lang="en-GB" dirty="0" smtClean="0"/>
              <a:t>nter-professional </a:t>
            </a:r>
            <a:r>
              <a:rPr lang="en-GB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Inter-professional communication </a:t>
            </a:r>
            <a:r>
              <a:rPr lang="en-GB" dirty="0"/>
              <a:t>is where </a:t>
            </a:r>
            <a:r>
              <a:rPr lang="en-GB" dirty="0" smtClean="0"/>
              <a:t>practitioners </a:t>
            </a:r>
            <a:r>
              <a:rPr lang="en-GB" dirty="0"/>
              <a:t>from varying professions communicate with each other in a collaborative, responsive and responsible </a:t>
            </a:r>
            <a:r>
              <a:rPr lang="en-GB" dirty="0" smtClean="0"/>
              <a:t>manner.</a:t>
            </a:r>
          </a:p>
          <a:p>
            <a:r>
              <a:rPr lang="en-GB" dirty="0" smtClean="0"/>
              <a:t>Communication includes: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listening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negotiating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consulting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interacting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discussing or debating.</a:t>
            </a:r>
          </a:p>
          <a:p>
            <a:endParaRPr lang="en-GB" dirty="0"/>
          </a:p>
        </p:txBody>
      </p:sp>
      <p:pic>
        <p:nvPicPr>
          <p:cNvPr id="6146" name="Picture 2" descr="C:\Users\Victoria\Desktop\My Work\ArtWork\stick_figure_listen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212976"/>
            <a:ext cx="2281436" cy="304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688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Agreed guidelines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Early </a:t>
            </a:r>
            <a:r>
              <a:rPr lang="en-GB" dirty="0"/>
              <a:t>sharing of information with other agencies relevant to each case</a:t>
            </a:r>
          </a:p>
          <a:p>
            <a:pPr lvl="0"/>
            <a:r>
              <a:rPr lang="en-GB" dirty="0"/>
              <a:t>Asking child’s permission to share information and inform them when you must share it</a:t>
            </a:r>
          </a:p>
          <a:p>
            <a:pPr lvl="0"/>
            <a:r>
              <a:rPr lang="en-GB" dirty="0"/>
              <a:t>Handle sensitive information appropriately within confidentiality parameters</a:t>
            </a:r>
          </a:p>
          <a:p>
            <a:pPr lvl="0"/>
            <a:r>
              <a:rPr lang="en-GB" dirty="0"/>
              <a:t>Use an agreed method of sharing </a:t>
            </a:r>
            <a:r>
              <a:rPr lang="en-GB" dirty="0" smtClean="0"/>
              <a:t>information e.g. case conference.</a:t>
            </a:r>
            <a:endParaRPr lang="en-GB" dirty="0"/>
          </a:p>
          <a:p>
            <a:endParaRPr lang="en-GB" dirty="0"/>
          </a:p>
        </p:txBody>
      </p:sp>
      <p:pic>
        <p:nvPicPr>
          <p:cNvPr id="4098" name="Picture 2" descr="C:\Users\Victoria\Desktop\My Work\ArtWork\round_table_conference_297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402" y="5067396"/>
            <a:ext cx="2808313" cy="1842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2038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Apply agreed protocols and guidelines for collaborative practice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GB" sz="2800" dirty="0"/>
              <a:t>Prioritise experiences of child when supporting needs, rights and interests of the child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Child-focused </a:t>
            </a:r>
            <a:r>
              <a:rPr lang="en-GB" sz="4900" dirty="0"/>
              <a:t>work practice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>
            <a:normAutofit lnSpcReduction="10000"/>
          </a:bodyPr>
          <a:lstStyle/>
          <a:p>
            <a:pPr lvl="0"/>
            <a:r>
              <a:rPr lang="en-GB" dirty="0" smtClean="0"/>
              <a:t>Listening </a:t>
            </a:r>
            <a:r>
              <a:rPr lang="en-GB" dirty="0"/>
              <a:t>to the child or young person</a:t>
            </a:r>
          </a:p>
          <a:p>
            <a:pPr lvl="0"/>
            <a:r>
              <a:rPr lang="en-GB" dirty="0" smtClean="0"/>
              <a:t>Respecting their rights and </a:t>
            </a:r>
            <a:r>
              <a:rPr lang="en-GB" dirty="0"/>
              <a:t>wishes </a:t>
            </a:r>
          </a:p>
          <a:p>
            <a:pPr lvl="0"/>
            <a:r>
              <a:rPr lang="en-GB" dirty="0" smtClean="0"/>
              <a:t>Having </a:t>
            </a:r>
            <a:r>
              <a:rPr lang="en-GB" dirty="0"/>
              <a:t>realistic expectations </a:t>
            </a:r>
          </a:p>
          <a:p>
            <a:pPr lvl="0"/>
            <a:r>
              <a:rPr lang="en-GB" dirty="0"/>
              <a:t>Showing empathy and being patient </a:t>
            </a:r>
          </a:p>
          <a:p>
            <a:pPr lvl="0"/>
            <a:r>
              <a:rPr lang="en-GB" dirty="0" smtClean="0"/>
              <a:t>Making </a:t>
            </a:r>
            <a:r>
              <a:rPr lang="en-GB" dirty="0"/>
              <a:t>sure they participate in decision making </a:t>
            </a:r>
          </a:p>
          <a:p>
            <a:pPr lvl="0"/>
            <a:r>
              <a:rPr lang="en-GB" dirty="0"/>
              <a:t>Maintaining appropriate boundaries </a:t>
            </a:r>
          </a:p>
          <a:p>
            <a:pPr lvl="0"/>
            <a:r>
              <a:rPr lang="en-GB" dirty="0"/>
              <a:t>Accommodating special needs and different cultures </a:t>
            </a:r>
          </a:p>
          <a:p>
            <a:pPr lvl="0"/>
            <a:r>
              <a:rPr lang="en-GB" dirty="0"/>
              <a:t>Promoting positive experiences and outcomes </a:t>
            </a:r>
          </a:p>
          <a:p>
            <a:pPr lvl="0"/>
            <a:r>
              <a:rPr lang="en-GB" dirty="0" smtClean="0"/>
              <a:t>Ensure services are accessible </a:t>
            </a:r>
            <a:r>
              <a:rPr lang="en-GB" dirty="0"/>
              <a:t>and child-friendly.</a:t>
            </a: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Apply agreed protocols and guidelines for collaborative practice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GB" sz="2800" dirty="0"/>
              <a:t>Acknowledge and manage challenges of child protection work in a collaborative practice framework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0" dirty="0" smtClean="0"/>
              <a:t/>
            </a:r>
            <a:br>
              <a:rPr lang="en-GB" b="0" dirty="0" smtClean="0"/>
            </a:br>
            <a:r>
              <a:rPr lang="en-GB" dirty="0" smtClean="0"/>
              <a:t>The </a:t>
            </a:r>
            <a:r>
              <a:rPr lang="en-GB" dirty="0"/>
              <a:t>challenges of child protection work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 smtClean="0"/>
              <a:t>Working with families </a:t>
            </a:r>
            <a:r>
              <a:rPr lang="en-GB" dirty="0"/>
              <a:t>where </a:t>
            </a:r>
            <a:r>
              <a:rPr lang="en-GB" dirty="0" smtClean="0"/>
              <a:t>complicated </a:t>
            </a:r>
            <a:r>
              <a:rPr lang="en-GB" dirty="0"/>
              <a:t>risk </a:t>
            </a:r>
            <a:r>
              <a:rPr lang="en-GB" dirty="0" smtClean="0"/>
              <a:t>factors</a:t>
            </a:r>
          </a:p>
          <a:p>
            <a:pPr lvl="0"/>
            <a:r>
              <a:rPr lang="en-GB" dirty="0" smtClean="0"/>
              <a:t>Working </a:t>
            </a:r>
            <a:r>
              <a:rPr lang="en-GB" dirty="0"/>
              <a:t>in partnership with other </a:t>
            </a:r>
            <a:r>
              <a:rPr lang="en-GB" dirty="0" smtClean="0"/>
              <a:t>professionals</a:t>
            </a:r>
          </a:p>
          <a:p>
            <a:r>
              <a:rPr lang="en-GB" dirty="0"/>
              <a:t>Working with Aboriginal and Torres Strait Islander </a:t>
            </a:r>
            <a:r>
              <a:rPr lang="en-GB" dirty="0" smtClean="0"/>
              <a:t>people</a:t>
            </a:r>
            <a:endParaRPr lang="en-GB" dirty="0"/>
          </a:p>
          <a:p>
            <a:pPr lvl="0"/>
            <a:r>
              <a:rPr lang="en-GB" dirty="0" smtClean="0"/>
              <a:t>Using a </a:t>
            </a:r>
            <a:r>
              <a:rPr lang="en-GB" dirty="0"/>
              <a:t>strengths-based approach</a:t>
            </a:r>
          </a:p>
          <a:p>
            <a:pPr lvl="0"/>
            <a:r>
              <a:rPr lang="en-GB" dirty="0"/>
              <a:t>Using authority wisely</a:t>
            </a:r>
          </a:p>
          <a:p>
            <a:pPr lvl="0"/>
            <a:r>
              <a:rPr lang="en-GB" dirty="0" smtClean="0"/>
              <a:t>Communicating confidentially</a:t>
            </a:r>
          </a:p>
          <a:p>
            <a:pPr lvl="0"/>
            <a:r>
              <a:rPr lang="en-GB" dirty="0" smtClean="0"/>
              <a:t>Overcoming prejudice</a:t>
            </a:r>
          </a:p>
          <a:p>
            <a:pPr lvl="0"/>
            <a:r>
              <a:rPr lang="en-GB" dirty="0" smtClean="0"/>
              <a:t>Organisation values.</a:t>
            </a:r>
            <a:endParaRPr lang="en-GB" dirty="0"/>
          </a:p>
        </p:txBody>
      </p:sp>
      <p:pic>
        <p:nvPicPr>
          <p:cNvPr id="4" name="Picture 3" descr="stick_figure_parent_child_standing_400_clr_296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12976"/>
            <a:ext cx="2088232" cy="3306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Manage challenges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139136" cy="4525963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Agree </a:t>
            </a:r>
            <a:r>
              <a:rPr lang="en-GB" dirty="0"/>
              <a:t>on communication methods</a:t>
            </a:r>
          </a:p>
          <a:p>
            <a:pPr lvl="0"/>
            <a:r>
              <a:rPr lang="en-GB" dirty="0"/>
              <a:t>Put aside prejudices</a:t>
            </a:r>
          </a:p>
          <a:p>
            <a:pPr lvl="0"/>
            <a:r>
              <a:rPr lang="en-GB" dirty="0"/>
              <a:t>Maintain clear inter-professional communication</a:t>
            </a:r>
          </a:p>
          <a:p>
            <a:pPr lvl="0"/>
            <a:r>
              <a:rPr lang="en-GB" dirty="0"/>
              <a:t>Share your actions with professionals</a:t>
            </a:r>
          </a:p>
          <a:p>
            <a:pPr lvl="0"/>
            <a:r>
              <a:rPr lang="en-GB" dirty="0"/>
              <a:t>Follow policies and procedures </a:t>
            </a:r>
          </a:p>
          <a:p>
            <a:pPr lvl="0"/>
            <a:r>
              <a:rPr lang="en-GB" dirty="0"/>
              <a:t>Pursue training opportunities</a:t>
            </a:r>
          </a:p>
          <a:p>
            <a:pPr lvl="0"/>
            <a:r>
              <a:rPr lang="en-GB" dirty="0"/>
              <a:t>Educated yourself about other agencies and professionals; their roles and importance.</a:t>
            </a:r>
          </a:p>
          <a:p>
            <a:endParaRPr lang="en-GB" dirty="0"/>
          </a:p>
        </p:txBody>
      </p:sp>
      <p:pic>
        <p:nvPicPr>
          <p:cNvPr id="7170" name="Picture 2" descr="C:\Users\Victoria\Desktop\My Work\ArtWork\figure_on_mountaintop_1834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268760"/>
            <a:ext cx="297033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4472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Apply agreed protocols and guidelines for collaborative practice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GB" sz="2800" dirty="0"/>
              <a:t>Apply effective, safe work and self-management strategies in child protection duties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Safe work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Aim to work in pairs</a:t>
            </a:r>
          </a:p>
          <a:p>
            <a:pPr lvl="0"/>
            <a:r>
              <a:rPr lang="en-GB" dirty="0"/>
              <a:t>Use telecommunications regularly </a:t>
            </a:r>
          </a:p>
          <a:p>
            <a:pPr lvl="0"/>
            <a:r>
              <a:rPr lang="en-GB" dirty="0"/>
              <a:t>Keep a phone on you at all times</a:t>
            </a:r>
          </a:p>
          <a:p>
            <a:pPr lvl="0"/>
            <a:r>
              <a:rPr lang="en-GB" dirty="0"/>
              <a:t>Assessing risk and applying appropriate level of caution</a:t>
            </a:r>
          </a:p>
          <a:p>
            <a:r>
              <a:rPr lang="en-GB" dirty="0"/>
              <a:t>Provide a manager with important details about a visit to a person’s </a:t>
            </a:r>
            <a:r>
              <a:rPr lang="en-GB" dirty="0" smtClean="0"/>
              <a:t>residence. </a:t>
            </a:r>
            <a:endParaRPr lang="en-GB" dirty="0"/>
          </a:p>
        </p:txBody>
      </p:sp>
      <p:pic>
        <p:nvPicPr>
          <p:cNvPr id="4" name="Picture 3" descr="compact_car_1726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36912"/>
            <a:ext cx="3091547" cy="26691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Safe-interactions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Tips for safely interacting with clients:</a:t>
            </a:r>
          </a:p>
          <a:p>
            <a:pPr lvl="0"/>
            <a:r>
              <a:rPr lang="en-GB" dirty="0"/>
              <a:t>Position yourself so that you can make a quick exit if needed </a:t>
            </a:r>
            <a:endParaRPr lang="en-GB" dirty="0" smtClean="0"/>
          </a:p>
          <a:p>
            <a:pPr lvl="0"/>
            <a:r>
              <a:rPr lang="en-GB" dirty="0" smtClean="0"/>
              <a:t>Have </a:t>
            </a:r>
            <a:r>
              <a:rPr lang="en-GB" dirty="0"/>
              <a:t>an excuse ready to excuse yourself from the room </a:t>
            </a:r>
          </a:p>
          <a:p>
            <a:pPr lvl="0"/>
            <a:r>
              <a:rPr lang="en-GB" dirty="0" smtClean="0"/>
              <a:t>Learn </a:t>
            </a:r>
            <a:r>
              <a:rPr lang="en-GB" dirty="0"/>
              <a:t>self-defence techniques </a:t>
            </a:r>
            <a:endParaRPr lang="en-GB" dirty="0" smtClean="0"/>
          </a:p>
          <a:p>
            <a:pPr lvl="0"/>
            <a:r>
              <a:rPr lang="en-GB" dirty="0" smtClean="0"/>
              <a:t>Learn </a:t>
            </a:r>
            <a:r>
              <a:rPr lang="en-GB" dirty="0"/>
              <a:t>de-escalation </a:t>
            </a:r>
            <a:r>
              <a:rPr lang="en-GB" dirty="0" smtClean="0"/>
              <a:t>techniques</a:t>
            </a:r>
            <a:r>
              <a:rPr lang="en-GB" dirty="0"/>
              <a:t>.</a:t>
            </a:r>
          </a:p>
        </p:txBody>
      </p:sp>
      <p:pic>
        <p:nvPicPr>
          <p:cNvPr id="8194" name="Picture 2" descr="C:\Users\Victoria\Desktop\My Work\ArtWork\exit_sign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89040"/>
            <a:ext cx="2801888" cy="1751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7070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Self-management strategies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Managing conflict appropriately</a:t>
            </a:r>
          </a:p>
          <a:p>
            <a:pPr lvl="0"/>
            <a:r>
              <a:rPr lang="en-GB" dirty="0"/>
              <a:t>A professional approach to stress and personal safety </a:t>
            </a:r>
          </a:p>
          <a:p>
            <a:pPr lvl="0"/>
            <a:r>
              <a:rPr lang="en-GB" dirty="0"/>
              <a:t>Overcoming barriers to effective self-care</a:t>
            </a:r>
          </a:p>
          <a:p>
            <a:pPr lvl="0"/>
            <a:r>
              <a:rPr lang="en-GB" dirty="0"/>
              <a:t>W</a:t>
            </a:r>
            <a:r>
              <a:rPr lang="en-GB" dirty="0" smtClean="0"/>
              <a:t>orking </a:t>
            </a:r>
            <a:r>
              <a:rPr lang="en-GB" dirty="0"/>
              <a:t>from personal frameworks</a:t>
            </a:r>
          </a:p>
          <a:p>
            <a:pPr lvl="0"/>
            <a:r>
              <a:rPr lang="en-GB" dirty="0"/>
              <a:t>Taking responsibility for professional </a:t>
            </a:r>
            <a:r>
              <a:rPr lang="en-GB" dirty="0" smtClean="0"/>
              <a:t>development</a:t>
            </a:r>
          </a:p>
          <a:p>
            <a:pPr lvl="0"/>
            <a:r>
              <a:rPr lang="en-GB" dirty="0" smtClean="0"/>
              <a:t>Undergoing </a:t>
            </a:r>
            <a:r>
              <a:rPr lang="en-GB" dirty="0"/>
              <a:t>counselling</a:t>
            </a:r>
          </a:p>
          <a:p>
            <a:pPr lvl="0"/>
            <a:r>
              <a:rPr lang="en-GB" dirty="0"/>
              <a:t>Apply reflective practice techniques</a:t>
            </a:r>
          </a:p>
          <a:p>
            <a:pPr lvl="0"/>
            <a:r>
              <a:rPr lang="en-GB" dirty="0"/>
              <a:t>Taking regular breaks and holidays.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1074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Work </a:t>
            </a:r>
            <a:r>
              <a:rPr lang="en-GB" dirty="0"/>
              <a:t>collaboratively with children and families from diverse backgrounds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GB" sz="2800" dirty="0"/>
              <a:t>Identify risk factors for families and support them to address these risks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Risk </a:t>
            </a:r>
            <a:r>
              <a:rPr lang="en-GB" dirty="0"/>
              <a:t>factors for families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Previous instances of abuse</a:t>
            </a:r>
          </a:p>
          <a:p>
            <a:pPr lvl="0"/>
            <a:r>
              <a:rPr lang="en-GB" dirty="0"/>
              <a:t>Single parent, low-income families</a:t>
            </a:r>
          </a:p>
          <a:p>
            <a:pPr lvl="0"/>
            <a:r>
              <a:rPr lang="en-GB" dirty="0"/>
              <a:t>Lack of education</a:t>
            </a:r>
          </a:p>
          <a:p>
            <a:pPr lvl="0"/>
            <a:r>
              <a:rPr lang="en-GB" dirty="0"/>
              <a:t>Social isolation and lack of support</a:t>
            </a:r>
          </a:p>
          <a:p>
            <a:pPr lvl="0"/>
            <a:r>
              <a:rPr lang="en-GB" dirty="0"/>
              <a:t>Records of substance abuse</a:t>
            </a:r>
          </a:p>
          <a:p>
            <a:pPr lvl="0"/>
            <a:r>
              <a:rPr lang="en-GB" dirty="0"/>
              <a:t>Experience of multiple stresses</a:t>
            </a:r>
          </a:p>
          <a:p>
            <a:pPr lvl="0"/>
            <a:r>
              <a:rPr lang="en-GB" dirty="0"/>
              <a:t>Children with mental or physical disabilities</a:t>
            </a:r>
          </a:p>
          <a:p>
            <a:pPr lvl="0"/>
            <a:r>
              <a:rPr lang="en-GB" dirty="0"/>
              <a:t>Poor parent-child relationship.</a:t>
            </a:r>
          </a:p>
          <a:p>
            <a:endParaRPr lang="en-GB" dirty="0"/>
          </a:p>
        </p:txBody>
      </p:sp>
      <p:pic>
        <p:nvPicPr>
          <p:cNvPr id="4" name="Picture 3" descr="risk_measurement_400_clr_548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200" y="1988840"/>
            <a:ext cx="2376264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Addressing </a:t>
            </a:r>
            <a:r>
              <a:rPr lang="en-GB" sz="4900" dirty="0"/>
              <a:t>risks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987008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Strengthen economic supports to families</a:t>
            </a:r>
          </a:p>
          <a:p>
            <a:pPr lvl="0"/>
            <a:r>
              <a:rPr lang="en-GB" dirty="0"/>
              <a:t>Change social norms to support parents and positive parenting</a:t>
            </a:r>
          </a:p>
          <a:p>
            <a:pPr lvl="0"/>
            <a:r>
              <a:rPr lang="en-GB" dirty="0"/>
              <a:t>Provide quality care and education early in life</a:t>
            </a:r>
          </a:p>
          <a:p>
            <a:pPr lvl="0"/>
            <a:r>
              <a:rPr lang="en-GB" dirty="0"/>
              <a:t>Enhance parenting skills to promote healthy child development</a:t>
            </a:r>
          </a:p>
          <a:p>
            <a:pPr lvl="0"/>
            <a:r>
              <a:rPr lang="en-GB" dirty="0"/>
              <a:t>Intervene to lessen harms and prevent future </a:t>
            </a:r>
            <a:r>
              <a:rPr lang="en-GB" dirty="0" smtClean="0"/>
              <a:t>risk.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family_spouse_child_dog_400_clr_1805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420888"/>
            <a:ext cx="2490971" cy="3240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823348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Work </a:t>
            </a:r>
            <a:r>
              <a:rPr lang="en-GB" dirty="0"/>
              <a:t>collaboratively with children and families from diverse backgrounds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GB" sz="2800" dirty="0"/>
              <a:t>Respond appropriately to children and families with culturally and linguistically diverse backgrounds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</a:t>
            </a:r>
            <a:r>
              <a:rPr lang="en-GB" dirty="0" smtClean="0"/>
              <a:t>ulturally </a:t>
            </a:r>
            <a:r>
              <a:rPr lang="en-GB" dirty="0"/>
              <a:t>appropriate service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47048" cy="4525963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Establishing openness </a:t>
            </a:r>
          </a:p>
          <a:p>
            <a:pPr lvl="0"/>
            <a:r>
              <a:rPr lang="en-GB" dirty="0" smtClean="0"/>
              <a:t>Identifying </a:t>
            </a:r>
            <a:r>
              <a:rPr lang="en-GB" dirty="0"/>
              <a:t>and supporting the cultural, linguistic and spiritual needs of people and their families</a:t>
            </a:r>
          </a:p>
          <a:p>
            <a:pPr lvl="0"/>
            <a:r>
              <a:rPr lang="en-GB" dirty="0" smtClean="0"/>
              <a:t>Alter communication style</a:t>
            </a:r>
            <a:endParaRPr lang="en-GB" dirty="0"/>
          </a:p>
          <a:p>
            <a:pPr lvl="0"/>
            <a:r>
              <a:rPr lang="en-GB" dirty="0" smtClean="0"/>
              <a:t>Culturally </a:t>
            </a:r>
            <a:r>
              <a:rPr lang="en-GB" dirty="0"/>
              <a:t>appropriate strategies that eliminate conflicts </a:t>
            </a:r>
            <a:endParaRPr lang="en-GB" dirty="0" smtClean="0"/>
          </a:p>
          <a:p>
            <a:pPr lvl="0"/>
            <a:r>
              <a:rPr lang="en-GB" dirty="0" smtClean="0"/>
              <a:t>Providing </a:t>
            </a:r>
            <a:r>
              <a:rPr lang="en-GB" dirty="0"/>
              <a:t>information in </a:t>
            </a:r>
            <a:r>
              <a:rPr lang="en-GB" dirty="0" smtClean="0"/>
              <a:t>client’s </a:t>
            </a:r>
            <a:r>
              <a:rPr lang="en-GB" dirty="0"/>
              <a:t>preferred </a:t>
            </a:r>
            <a:r>
              <a:rPr lang="en-GB" dirty="0" smtClean="0"/>
              <a:t>language. </a:t>
            </a:r>
          </a:p>
          <a:p>
            <a:endParaRPr lang="en-GB" dirty="0"/>
          </a:p>
        </p:txBody>
      </p:sp>
      <p:pic>
        <p:nvPicPr>
          <p:cNvPr id="4" name="Picture 3" descr="australia_flag_perspective_800_wh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620" y="3645024"/>
            <a:ext cx="2728972" cy="20882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Linguistic </a:t>
            </a:r>
            <a:r>
              <a:rPr lang="en-GB" sz="4900" dirty="0"/>
              <a:t>diversity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19056" cy="4525963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Speak a bit more slowly than usual</a:t>
            </a:r>
          </a:p>
          <a:p>
            <a:pPr lvl="0"/>
            <a:r>
              <a:rPr lang="en-GB" dirty="0"/>
              <a:t>Allow extra time for them to respond after asking them a question</a:t>
            </a:r>
          </a:p>
          <a:p>
            <a:pPr lvl="0"/>
            <a:r>
              <a:rPr lang="en-GB" dirty="0"/>
              <a:t>Use </a:t>
            </a:r>
            <a:r>
              <a:rPr lang="en-GB" dirty="0" smtClean="0"/>
              <a:t>gestures and pictures</a:t>
            </a:r>
          </a:p>
          <a:p>
            <a:pPr lvl="0"/>
            <a:r>
              <a:rPr lang="en-GB" dirty="0" smtClean="0"/>
              <a:t>Use simple words and short </a:t>
            </a:r>
            <a:r>
              <a:rPr lang="en-GB" dirty="0"/>
              <a:t>sentences </a:t>
            </a:r>
          </a:p>
          <a:p>
            <a:pPr lvl="0"/>
            <a:r>
              <a:rPr lang="en-GB" dirty="0" smtClean="0"/>
              <a:t>Avoid </a:t>
            </a:r>
            <a:r>
              <a:rPr lang="en-GB" dirty="0"/>
              <a:t>colloquialisms, sayings and idioms </a:t>
            </a:r>
          </a:p>
          <a:p>
            <a:pPr lvl="0"/>
            <a:r>
              <a:rPr lang="en-GB" dirty="0"/>
              <a:t>U</a:t>
            </a:r>
            <a:r>
              <a:rPr lang="en-GB" dirty="0" smtClean="0"/>
              <a:t>se specialists e.g. sign language experts, interpreters or speech therapists.</a:t>
            </a:r>
            <a:endParaRPr lang="en-GB" dirty="0"/>
          </a:p>
        </p:txBody>
      </p:sp>
      <p:pic>
        <p:nvPicPr>
          <p:cNvPr id="4" name="Picture 3" descr="sign_language_y_1029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564904"/>
            <a:ext cx="2358028" cy="3168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35103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Work </a:t>
            </a:r>
            <a:r>
              <a:rPr lang="en-GB" dirty="0"/>
              <a:t>collaboratively with children and families from diverse backgrounds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02753" y="2420888"/>
            <a:ext cx="374441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+mj-lt"/>
              </a:rPr>
              <a:t>3.3 </a:t>
            </a:r>
            <a:r>
              <a:rPr lang="en-GB" sz="2600" dirty="0"/>
              <a:t>Develop effective working relationships with agencies supporting children and families from diverse </a:t>
            </a:r>
            <a:r>
              <a:rPr lang="en-GB" sz="2600" dirty="0" smtClean="0"/>
              <a:t>backgrounds</a:t>
            </a:r>
          </a:p>
          <a:p>
            <a:endParaRPr lang="en-GB" sz="2600" b="1" dirty="0">
              <a:latin typeface="+mj-lt"/>
            </a:endParaRPr>
          </a:p>
          <a:p>
            <a:r>
              <a:rPr lang="en-GB" sz="2600" b="1" dirty="0" smtClean="0">
                <a:latin typeface="+mj-lt"/>
              </a:rPr>
              <a:t>3.4 </a:t>
            </a:r>
            <a:r>
              <a:rPr lang="en-GB" sz="2600" dirty="0"/>
              <a:t>Liaise and consult with other agencies and personnel as appropriate</a:t>
            </a:r>
            <a:r>
              <a:rPr lang="en-AU" sz="2600" b="1" dirty="0" smtClean="0">
                <a:latin typeface="+mj-lt"/>
              </a:rPr>
              <a:t> </a:t>
            </a:r>
            <a:endParaRPr lang="en-AU" sz="2600" dirty="0">
              <a:latin typeface="+mj-l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Developing </a:t>
            </a:r>
            <a:r>
              <a:rPr lang="en-GB" sz="4900" dirty="0"/>
              <a:t>effective working </a:t>
            </a:r>
            <a:r>
              <a:rPr lang="en-GB" sz="4900" dirty="0" smtClean="0"/>
              <a:t>relationships with agencies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6635080" cy="4680520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 smtClean="0"/>
              <a:t>Regular </a:t>
            </a:r>
            <a:r>
              <a:rPr lang="en-GB" dirty="0"/>
              <a:t>communication with </a:t>
            </a:r>
            <a:r>
              <a:rPr lang="en-GB" dirty="0" smtClean="0"/>
              <a:t>agencies</a:t>
            </a:r>
            <a:endParaRPr lang="en-GB" dirty="0"/>
          </a:p>
          <a:p>
            <a:pPr lvl="0"/>
            <a:r>
              <a:rPr lang="en-GB" dirty="0"/>
              <a:t>Asking for help</a:t>
            </a:r>
          </a:p>
          <a:p>
            <a:pPr lvl="0"/>
            <a:r>
              <a:rPr lang="en-GB" dirty="0" smtClean="0"/>
              <a:t>Having clear </a:t>
            </a:r>
            <a:r>
              <a:rPr lang="en-GB" dirty="0"/>
              <a:t>and transparent discussions</a:t>
            </a:r>
          </a:p>
          <a:p>
            <a:pPr lvl="0"/>
            <a:r>
              <a:rPr lang="en-GB" dirty="0"/>
              <a:t>Educating staff in diversity</a:t>
            </a:r>
          </a:p>
          <a:p>
            <a:pPr lvl="0"/>
            <a:r>
              <a:rPr lang="en-GB" dirty="0"/>
              <a:t>Engaging important people in the community </a:t>
            </a:r>
            <a:endParaRPr lang="en-GB" dirty="0" smtClean="0"/>
          </a:p>
          <a:p>
            <a:pPr lvl="0"/>
            <a:r>
              <a:rPr lang="en-GB" dirty="0" smtClean="0"/>
              <a:t>Being </a:t>
            </a:r>
            <a:r>
              <a:rPr lang="en-GB" dirty="0"/>
              <a:t>respectful, honest and trusting in communications</a:t>
            </a:r>
          </a:p>
          <a:p>
            <a:pPr lvl="0"/>
            <a:r>
              <a:rPr lang="en-GB" dirty="0" smtClean="0"/>
              <a:t>Recognising and trying to resolve </a:t>
            </a:r>
            <a:r>
              <a:rPr lang="en-GB" dirty="0"/>
              <a:t>power </a:t>
            </a:r>
            <a:r>
              <a:rPr lang="en-GB" dirty="0" smtClean="0"/>
              <a:t>inequalities.</a:t>
            </a:r>
            <a:endParaRPr lang="en-GB" dirty="0"/>
          </a:p>
        </p:txBody>
      </p:sp>
      <p:pic>
        <p:nvPicPr>
          <p:cNvPr id="4" name="Picture 3" descr="three_way_hand_shake_pc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429000"/>
            <a:ext cx="2369309" cy="23775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Liaise </a:t>
            </a:r>
            <a:r>
              <a:rPr lang="en-GB" sz="4900" dirty="0"/>
              <a:t>and consult with other agencies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Liaising is a form of mediating – you might act as a go-between for other team members or for between families and agencies. </a:t>
            </a:r>
            <a:endParaRPr lang="en-GB" dirty="0" smtClean="0"/>
          </a:p>
          <a:p>
            <a:r>
              <a:rPr lang="en-GB" dirty="0"/>
              <a:t>Liaising can sometimes involve putting across their opinions in a balanced, non-biased and professional way.</a:t>
            </a:r>
          </a:p>
        </p:txBody>
      </p:sp>
      <p:pic>
        <p:nvPicPr>
          <p:cNvPr id="9218" name="Picture 2" descr="C:\Users\Victoria\Desktop\My Work\ArtWork\figures_speech_bubbles_1909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149080"/>
            <a:ext cx="2414284" cy="257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440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Work </a:t>
            </a:r>
            <a:r>
              <a:rPr lang="en-GB" dirty="0"/>
              <a:t>collaboratively with children and families from diverse backgrounds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3.5 </a:t>
            </a:r>
            <a:r>
              <a:rPr lang="en-GB" sz="2800" dirty="0"/>
              <a:t>Provide referrals to support families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Why make a referral?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The need for referrals will depend on these factors:</a:t>
            </a:r>
          </a:p>
          <a:p>
            <a:pPr lvl="0"/>
            <a:r>
              <a:rPr lang="en-GB" dirty="0"/>
              <a:t>Risk to clients if services aren’t delivered</a:t>
            </a:r>
          </a:p>
          <a:p>
            <a:pPr lvl="0"/>
            <a:r>
              <a:rPr lang="en-GB" dirty="0"/>
              <a:t>Client’s demands and desires</a:t>
            </a:r>
          </a:p>
          <a:p>
            <a:pPr lvl="0"/>
            <a:r>
              <a:rPr lang="en-GB" dirty="0"/>
              <a:t>Seriousness of the client’s situation</a:t>
            </a:r>
          </a:p>
          <a:p>
            <a:pPr lvl="0"/>
            <a:r>
              <a:rPr lang="en-GB" dirty="0"/>
              <a:t>Capacity of your organisation to meet the client’s needs</a:t>
            </a:r>
          </a:p>
          <a:p>
            <a:pPr lvl="0"/>
            <a:r>
              <a:rPr lang="en-GB" dirty="0"/>
              <a:t>Wishes of other stakeholders with responsibility for care and protection of clients.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to refer to?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Appropriate referrals may include: </a:t>
            </a:r>
          </a:p>
          <a:p>
            <a:pPr lvl="0"/>
            <a:r>
              <a:rPr lang="en-GB" dirty="0"/>
              <a:t>Health and community support agencies </a:t>
            </a:r>
          </a:p>
          <a:p>
            <a:pPr lvl="0"/>
            <a:r>
              <a:rPr lang="en-GB" dirty="0"/>
              <a:t>Psychological and counselling services </a:t>
            </a:r>
          </a:p>
          <a:p>
            <a:pPr lvl="0"/>
            <a:r>
              <a:rPr lang="en-GB" dirty="0"/>
              <a:t>Medical assessment service/assistance</a:t>
            </a:r>
          </a:p>
          <a:p>
            <a:pPr lvl="0"/>
            <a:r>
              <a:rPr lang="en-GB" dirty="0"/>
              <a:t>Parenting assessment services.</a:t>
            </a:r>
          </a:p>
          <a:p>
            <a:endParaRPr lang="en-GB" dirty="0"/>
          </a:p>
        </p:txBody>
      </p:sp>
      <p:pic>
        <p:nvPicPr>
          <p:cNvPr id="4" name="Picture 3" descr="introduce_the_figure_400_clr_1090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26180"/>
            <a:ext cx="2827268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016264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Activity</a:t>
            </a:r>
          </a:p>
          <a:p>
            <a:r>
              <a:rPr lang="en-US" dirty="0"/>
              <a:t>Knowledge Activity</a:t>
            </a:r>
          </a:p>
          <a:p>
            <a:r>
              <a:rPr lang="en-US" dirty="0"/>
              <a:t>Performance Activity.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994</TotalTime>
  <Words>1351</Words>
  <Application>Microsoft Office PowerPoint</Application>
  <PresentationFormat>On-screen Show (4:3)</PresentationFormat>
  <Paragraphs>260</Paragraphs>
  <Slides>51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Office Theme</vt:lpstr>
      <vt:lpstr>PowerPoint Presentation</vt:lpstr>
      <vt:lpstr>Implement principles of child protection</vt:lpstr>
      <vt:lpstr> Expectations of child protection work </vt:lpstr>
      <vt:lpstr> The National Framework for protecting Australia’s children 2009-2020 </vt:lpstr>
      <vt:lpstr> The National Framework for protecting Australia’s children 2009-2020</vt:lpstr>
      <vt:lpstr> Activity 1A  </vt:lpstr>
      <vt:lpstr>Implement principles of child protection</vt:lpstr>
      <vt:lpstr> The child protection system </vt:lpstr>
      <vt:lpstr>The child protection system</vt:lpstr>
      <vt:lpstr>Roles and responsibilities of agencies</vt:lpstr>
      <vt:lpstr> Activity 1B  </vt:lpstr>
      <vt:lpstr>Implement principles of child protection</vt:lpstr>
      <vt:lpstr> Signs and symptoms of abuse </vt:lpstr>
      <vt:lpstr>Signs of neglect</vt:lpstr>
      <vt:lpstr>Long-term impacts</vt:lpstr>
      <vt:lpstr> Activity 1B  </vt:lpstr>
      <vt:lpstr>Apply agreed protocols and guidelines for collaborative practice</vt:lpstr>
      <vt:lpstr> Collaborative practice </vt:lpstr>
      <vt:lpstr>Inter-professional communication</vt:lpstr>
      <vt:lpstr>Agreed guidelines </vt:lpstr>
      <vt:lpstr> Activity 2A  </vt:lpstr>
      <vt:lpstr>Apply agreed protocols and guidelines for collaborative practice</vt:lpstr>
      <vt:lpstr> Child-focused work practice </vt:lpstr>
      <vt:lpstr> Activity 2B  </vt:lpstr>
      <vt:lpstr>Apply agreed protocols and guidelines for collaborative practice</vt:lpstr>
      <vt:lpstr> The challenges of child protection work </vt:lpstr>
      <vt:lpstr>Manage challenges</vt:lpstr>
      <vt:lpstr> Activity 2C  </vt:lpstr>
      <vt:lpstr>Apply agreed protocols and guidelines for collaborative practice</vt:lpstr>
      <vt:lpstr>Safe work strategies</vt:lpstr>
      <vt:lpstr>Safe-interactions</vt:lpstr>
      <vt:lpstr> Self-management strategies </vt:lpstr>
      <vt:lpstr> Activity 2D  </vt:lpstr>
      <vt:lpstr> Work collaboratively with children and families from diverse backgrounds</vt:lpstr>
      <vt:lpstr> Risk factors for families </vt:lpstr>
      <vt:lpstr> Addressing risks </vt:lpstr>
      <vt:lpstr> Activity 3A  </vt:lpstr>
      <vt:lpstr> Work collaboratively with children and families from diverse backgrounds</vt:lpstr>
      <vt:lpstr>Culturally appropriate service</vt:lpstr>
      <vt:lpstr> Linguistic diversity </vt:lpstr>
      <vt:lpstr> Activity 3B  </vt:lpstr>
      <vt:lpstr> Work collaboratively with children and families from diverse backgrounds</vt:lpstr>
      <vt:lpstr> Developing effective working relationships with agencies </vt:lpstr>
      <vt:lpstr> Liaise and consult with other agencies  </vt:lpstr>
      <vt:lpstr> Activity 3C  </vt:lpstr>
      <vt:lpstr> Work collaboratively with children and families from diverse backgrounds</vt:lpstr>
      <vt:lpstr> Why make a referral? </vt:lpstr>
      <vt:lpstr>Who to refer to?</vt:lpstr>
      <vt:lpstr> Activity 3D  </vt:lpstr>
      <vt:lpstr>Summative Assessments</vt:lpstr>
      <vt:lpstr>Summary and Feedback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Emily Wilson</cp:lastModifiedBy>
  <cp:revision>271</cp:revision>
  <dcterms:created xsi:type="dcterms:W3CDTF">2011-08-26T06:48:04Z</dcterms:created>
  <dcterms:modified xsi:type="dcterms:W3CDTF">2017-07-06T08:03:37Z</dcterms:modified>
</cp:coreProperties>
</file>