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15F2E-9BA1-45F5-A485-174EFB1AA0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BE175A-B116-409B-891B-B8F64933C8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D4EE9B-918C-48C0-AE64-4A5B8249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E4D512-4416-44E3-9B40-5643356FA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D6690-A2FD-49DA-858C-37CEFA4FF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6196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2DFF7-62E4-427D-8EC6-C2C457E4C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CFEAE-BFC9-4812-8DB7-49DAE1899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6C0C0-AEA6-4350-A97A-1077F0F19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DC3D94-8D4C-4523-B3E8-22B3254AE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963A9-7514-4523-B87B-EC8DE072A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8571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26EE5-ADA2-47A9-93E7-DAF765FCB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353899-D15D-464B-905B-BAA66BC1F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1F8E1-7760-430C-9248-FC00973F5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45E68-1C26-464C-970F-A17C9642A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7EE20-815D-45FB-B81A-519FE7E88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21844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E2F07-8416-4B9A-BCE2-B9E21D6C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3EE22-248E-4697-B5E0-5C99329A9E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9DC20D-4A6B-46E0-BFBC-367D87E107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602BD-741A-4F4D-868B-0CE24987A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60FB7-44E5-457E-842D-F50F8DC1B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8F8A9-96AF-40B5-AB56-5CF48D532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5421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023228-D95B-45D3-AF27-8D71380DA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DD0A02-F073-45DB-B23D-ACBF04942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7AC3B-ECDD-46FA-A4CA-1F6C3EF75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A1D46E-6275-42FE-80FC-E3C34AC152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830F3C-D4E7-4E8A-8C7C-878A919829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45C731-8C19-4C16-BB0A-90F43FA8E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10CB0E-ED4B-4E0C-B093-CF07F7EB5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BDD710-C90A-4317-A27C-599C23ED8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994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9D3EB-4DFF-4DE0-9101-CE5481A49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14629D-4A18-4435-BEE7-80DEFE639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C453F9-CB42-4703-85FA-E5894D885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606B0C-F41E-435A-9146-530CAE2A5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5612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51F018-582F-4717-B708-F0BE74837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AFA1A2-AE5F-469F-995E-D8031B61A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AD7CB9-9EB2-42F0-9FBD-9294CF998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2684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A848A-7AD4-4EDF-8FDD-F99D8A295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696EE-58E7-4C71-8119-C753EBCBF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B789D4-5463-4ADD-8B52-06F84902F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031A4E-0BFC-4BE6-B34E-18CB788A2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DDD91F-3A20-4359-9EB1-9EC1ED34B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E0DDCD-4509-44B0-846A-277ADB14B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4808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7498F-0617-4D60-9BCD-C23288EB8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27D2EC-9972-4F7B-AE37-D7D4840693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FDBB8F-0492-47C2-A0C2-79ECEA6BAF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B0A410-22A5-4A61-85A4-5CFC38246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0D4DF3-75B2-4D17-8FF9-52381D618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67E12E-6BF8-4D15-A7DA-FDBCA7104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1619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37B93-408F-4B3C-BD85-23107E756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2EC20C-867B-489C-BF53-4F9F1DAEDA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76787-5C37-4B5E-88B2-60E14ED33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6716B-FE6F-4ED2-90B0-27BC3A314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E2998-348F-40AF-9BBB-13DD41065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445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829DBF-9E1A-4CDF-BEBA-39B58999CC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94F442-9227-42FF-8BA5-FEF07BE56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FE4E3B-4A65-408A-A90E-F48B39A25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D5733-5760-4F3B-B631-7C7D4D2F7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2D9E2-F039-48B6-812C-9210F154A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3744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C9BD35-4A64-4D25-A308-BEC2411CB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556F1-3C4B-4921-A265-C59B4D98E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C83660-F497-4F2C-95C6-6E927B0E9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7B99A-F58B-41DE-AD76-EC63A0BBD6D0}" type="datetimeFigureOut">
              <a:rPr lang="en-AU" smtClean="0"/>
              <a:t>15/10/2020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1BD6D-B98B-4CBF-8813-3E21467DAC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6A3CB-01F1-49A2-A13E-B2C86E94C0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9A257-98BF-48AF-A919-6A80BAE82DE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5175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6F09E-083B-4120-8638-4A0DECEF4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AU"/>
              <a:t>PERFECT PAINTERS WHS POLICY</a:t>
            </a: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8" name="Freeform: Shape 67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0D6BE209-269F-490C-981F-AFF38C3A1102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" r="312" b="1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</p:spPr>
      </p:pic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4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101824-7659-46AE-B36F-81B78BF69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 dirty="0"/>
              <a:t>LEGISLATIVE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DC65B3-AA65-43E0-9D91-44F0F6EE3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 dirty="0"/>
              <a:t>Workplace Health and Safety Act 1995 has been repealed </a:t>
            </a:r>
          </a:p>
          <a:p>
            <a:r>
              <a:rPr lang="en-AU" sz="2000" dirty="0"/>
              <a:t>Current legislation is the Work Health and Safety Act 2011</a:t>
            </a:r>
          </a:p>
          <a:p>
            <a:endParaRPr lang="en-AU" sz="2000" dirty="0"/>
          </a:p>
          <a:p>
            <a:r>
              <a:rPr lang="en-AU" sz="2000" dirty="0"/>
              <a:t>How does this effect Perfect Painters Policy Statement?</a:t>
            </a:r>
          </a:p>
          <a:p>
            <a:pPr lvl="1"/>
            <a:r>
              <a:rPr lang="en-AU" sz="1600" dirty="0"/>
              <a:t>The policy has been amended to include reference to the current Act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214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AEFA3-36E9-4A94-B972-DF55F7448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/>
              <a:t>Training</a:t>
            </a:r>
            <a:endParaRPr lang="en-AU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A2529-F8D1-407F-A1ED-5CF707BF5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 dirty="0"/>
              <a:t>Detailed description of training requirements within the company have now been included.</a:t>
            </a:r>
          </a:p>
          <a:p>
            <a:r>
              <a:rPr lang="en-AU" sz="2000" dirty="0"/>
              <a:t>All staff must follow training requirements as stated in the amended policy – no </a:t>
            </a:r>
            <a:r>
              <a:rPr lang="en-AU" sz="2000" dirty="0" err="1"/>
              <a:t>excecptions</a:t>
            </a:r>
            <a:r>
              <a:rPr lang="en-AU" sz="2000" dirty="0"/>
              <a:t>! </a:t>
            </a:r>
          </a:p>
          <a:p>
            <a:r>
              <a:rPr lang="en-AU" sz="2000" dirty="0"/>
              <a:t>What are the changes? </a:t>
            </a:r>
          </a:p>
          <a:p>
            <a:pPr lvl="1"/>
            <a:r>
              <a:rPr lang="en-AU" sz="1800" dirty="0">
                <a:solidFill>
                  <a:srgbClr val="4F81B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Where performing a particular activity requires a specific level of training, competency or a certificate, personnel are not permitted to undertake such work without the appropriate level of competency being attained.</a:t>
            </a:r>
          </a:p>
          <a:p>
            <a:pPr lvl="1"/>
            <a:r>
              <a:rPr lang="en-AU" sz="1800" dirty="0">
                <a:solidFill>
                  <a:srgbClr val="4F81B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Responsibility of supervisors to ensure that those personnel allocated the work are competent, having received the relevant training.</a:t>
            </a:r>
          </a:p>
          <a:p>
            <a:pPr lvl="1"/>
            <a:r>
              <a:rPr lang="en-AU" sz="1800" dirty="0">
                <a:solidFill>
                  <a:srgbClr val="4F81BD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Records of staff qualifications and competencies will be copied and kept on file at the head office, where they will be regularly monitored and updated.</a:t>
            </a:r>
          </a:p>
          <a:p>
            <a:pPr lvl="1"/>
            <a:endParaRPr lang="en-AU" sz="1600" dirty="0">
              <a:solidFill>
                <a:srgbClr val="4F81BD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957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9215B8-A374-401C-A5DB-D768A73DA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 dirty="0"/>
              <a:t>Non-Compliance to Safety Standards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73DC15-23D0-4DE6-935E-950DD8F79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/>
              <a:t>First Non-Compliance </a:t>
            </a:r>
          </a:p>
          <a:p>
            <a:pPr lvl="1"/>
            <a:r>
              <a:rPr lang="en-AU" sz="2000"/>
              <a:t>On the spot verbal warning by supervisor</a:t>
            </a:r>
          </a:p>
          <a:p>
            <a:pPr lvl="1"/>
            <a:r>
              <a:rPr lang="en-AU" sz="2000"/>
              <a:t> Ensure rectification within agreed timeframe</a:t>
            </a:r>
          </a:p>
          <a:p>
            <a:r>
              <a:rPr lang="en-AU" sz="2000"/>
              <a:t>Second Non-Compliance</a:t>
            </a:r>
          </a:p>
          <a:p>
            <a:pPr lvl="1"/>
            <a:r>
              <a:rPr lang="en-AU" sz="2000">
                <a:effectLst/>
                <a:ea typeface="Times New Roman" panose="02020603050405020304" pitchFamily="18" charset="0"/>
              </a:rPr>
              <a:t>Non-Conformance Notice is to be raised and issued to the company</a:t>
            </a:r>
          </a:p>
          <a:p>
            <a:pPr lvl="1"/>
            <a:r>
              <a:rPr lang="en-AU" sz="2000"/>
              <a:t>Makes Clear that all staff are re-inducted with Perfect Painters Policy</a:t>
            </a:r>
          </a:p>
          <a:p>
            <a:pPr lvl="1"/>
            <a:r>
              <a:rPr lang="en-AU" sz="2000"/>
              <a:t>To be documented as evidence </a:t>
            </a:r>
          </a:p>
          <a:p>
            <a:pPr lvl="1"/>
            <a:r>
              <a:rPr lang="en-AU" sz="2000"/>
              <a:t>Copy of non-conformance to be forwarded to all managers, WHSOs and WHSR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8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798643-7062-4422-948F-BA8D0F90C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 dirty="0"/>
              <a:t>Non-Compliance to Safety Standards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0BAC3-B8E3-4B51-8395-4AA95E90F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 dirty="0">
                <a:latin typeface="+mj-lt"/>
              </a:rPr>
              <a:t>Third Non-Compliance</a:t>
            </a:r>
          </a:p>
          <a:p>
            <a:pPr lvl="1"/>
            <a:r>
              <a:rPr lang="en-AU" sz="1800" dirty="0">
                <a:effectLst/>
                <a:latin typeface="+mj-lt"/>
                <a:ea typeface="Times New Roman" panose="02020603050405020304" pitchFamily="18" charset="0"/>
              </a:rPr>
              <a:t>Second non-conformance notice is to be issued to the company and forwarded to Managers, WHSOs, and WHSR.</a:t>
            </a:r>
          </a:p>
          <a:p>
            <a:pPr lvl="1"/>
            <a:endParaRPr lang="en-AU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lvl="1"/>
            <a:r>
              <a:rPr lang="en-AU" sz="1800" dirty="0">
                <a:latin typeface="+mj-lt"/>
              </a:rPr>
              <a:t>The issue will be </a:t>
            </a:r>
            <a:r>
              <a:rPr lang="en-AU" sz="1800" dirty="0">
                <a:effectLst/>
                <a:latin typeface="+mj-lt"/>
                <a:ea typeface="Times New Roman" panose="02020603050405020304" pitchFamily="18" charset="0"/>
              </a:rPr>
              <a:t>to the Manager and the WHSO who will determine the level of action to be taken.</a:t>
            </a:r>
          </a:p>
          <a:p>
            <a:pPr lvl="1"/>
            <a:endParaRPr lang="en-AU" sz="1800" dirty="0">
              <a:effectLst/>
              <a:latin typeface="+mj-lt"/>
              <a:ea typeface="Times New Roman" panose="02020603050405020304" pitchFamily="18" charset="0"/>
            </a:endParaRPr>
          </a:p>
          <a:p>
            <a:pPr lvl="1"/>
            <a:r>
              <a:rPr lang="en-AU" sz="1800" dirty="0">
                <a:effectLst/>
                <a:latin typeface="+mj-lt"/>
                <a:ea typeface="Times New Roman" panose="02020603050405020304" pitchFamily="18" charset="0"/>
              </a:rPr>
              <a:t>Consideration will be given to the level of risk posed by the non-conformance and the general reaction of the individual with regard to rectification</a:t>
            </a:r>
            <a:r>
              <a:rPr lang="en-AU" sz="1800" dirty="0">
                <a:latin typeface="+mj-lt"/>
                <a:ea typeface="Times New Roman" panose="02020603050405020304" pitchFamily="18" charset="0"/>
              </a:rPr>
              <a:t>.</a:t>
            </a:r>
          </a:p>
          <a:p>
            <a:pPr lvl="1"/>
            <a:endParaRPr lang="en-AU" sz="1800" dirty="0">
              <a:latin typeface="+mj-lt"/>
              <a:ea typeface="Times New Roman" panose="02020603050405020304" pitchFamily="18" charset="0"/>
            </a:endParaRPr>
          </a:p>
          <a:p>
            <a:pPr lvl="1"/>
            <a:r>
              <a:rPr lang="en-AU" sz="18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Possible actions include:</a:t>
            </a:r>
            <a:endParaRPr lang="en-AU" sz="18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AU" sz="14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Issue of a third non-conformance notice with specific requirements to be met by the company within a specified timeframe.</a:t>
            </a:r>
            <a:endParaRPr lang="en-AU" sz="14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AU" sz="14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Dismissal may be taken if the unsatisfactory performance or behaviour is not ceased immediately.</a:t>
            </a:r>
          </a:p>
          <a:p>
            <a:pPr lvl="1"/>
            <a:endParaRPr lang="en-AU" sz="16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754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01C94F-D9E1-41D1-95AF-20D5BBBD3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/>
              <a:t>Hazard &amp; 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2D711-C9C0-4FE1-9280-5A6BC99AF4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Significant importance placed in the areas of hazard / risk management and injury prevention strategies</a:t>
            </a:r>
          </a:p>
          <a:p>
            <a:r>
              <a:rPr lang="en-AU" sz="2000" dirty="0">
                <a:latin typeface="Calibri Light" panose="020F0302020204030204" pitchFamily="34" charset="0"/>
              </a:rPr>
              <a:t>Developed a risk management plan that all employees must adhere to</a:t>
            </a:r>
          </a:p>
          <a:p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Hazards and risks will be identified and controlled by means of a written Safe Work method Statement.</a:t>
            </a:r>
          </a:p>
          <a:p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Project manager shall conduct a risk assessment with the person in charge of the relevant workplace area/s to decide on a method of eliminating the hazard or controlling the risks.</a:t>
            </a:r>
            <a:endParaRPr lang="en-AU" sz="2000" dirty="0">
              <a:latin typeface="Calibri Light" panose="020F0302020204030204" pitchFamily="34" charset="0"/>
              <a:ea typeface="Times New Roman" panose="02020603050405020304" pitchFamily="18" charset="0"/>
            </a:endParaRPr>
          </a:p>
          <a:p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Results shall be recorded and kept in the office and will be available for any person who would like a copy.</a:t>
            </a:r>
          </a:p>
          <a:p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Hierarchy of Risk Control Measures</a:t>
            </a:r>
            <a:endParaRPr lang="en-AU" sz="2000" dirty="0">
              <a:latin typeface="Calibri Light" panose="020F0302020204030204" pitchFamily="34" charset="0"/>
              <a:ea typeface="Times New Roman" panose="02020603050405020304" pitchFamily="18" charset="0"/>
            </a:endParaRPr>
          </a:p>
          <a:p>
            <a:pPr lvl="1"/>
            <a:r>
              <a:rPr lang="en-AU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Aimed at eliminating the hazard or hazardous activity as the most desirable control measure </a:t>
            </a:r>
          </a:p>
          <a:p>
            <a:pPr lvl="1"/>
            <a:r>
              <a:rPr lang="en-AU" sz="1800" dirty="0">
                <a:latin typeface="Calibri Light" panose="020F0302020204030204" pitchFamily="34" charset="0"/>
              </a:rPr>
              <a:t>Followed by </a:t>
            </a:r>
            <a:r>
              <a:rPr lang="en-AU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substitution, isolation, engineering control, administrative control &amp; PPE</a:t>
            </a:r>
            <a:endParaRPr lang="en-AU" sz="1800" dirty="0"/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415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A83012-CEB5-4F3D-BE91-414E6D299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 dirty="0"/>
              <a:t>Hazard &amp; 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40B5B-2CE5-45E9-B7D8-5BFDA58D6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 of typical work activities for which hazards will be documented and identified in a SWMS:</a:t>
            </a:r>
          </a:p>
          <a:p>
            <a:pPr lvl="1"/>
            <a:r>
              <a:rPr lang="en-AU" sz="1600" dirty="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at Heights</a:t>
            </a:r>
          </a:p>
          <a:p>
            <a:pPr lvl="1"/>
            <a:r>
              <a:rPr lang="en-AU" sz="16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with EWP</a:t>
            </a:r>
          </a:p>
          <a:p>
            <a:pPr lvl="1"/>
            <a:r>
              <a:rPr lang="en-AU" sz="1600" dirty="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Confined Space</a:t>
            </a:r>
          </a:p>
          <a:p>
            <a:pPr lvl="1"/>
            <a:r>
              <a:rPr lang="en-AU" sz="16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Working with/near asbestos, hazardous material or lead and their removal</a:t>
            </a:r>
            <a:endParaRPr lang="en-AU" sz="16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AU" sz="16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Working on electrical equipment and installations </a:t>
            </a:r>
            <a:endParaRPr lang="en-AU" sz="1600" dirty="0"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AU" sz="16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Working in, over or adjacent to water if there is a risk of drowning</a:t>
            </a:r>
            <a:endParaRPr lang="en-AU" sz="16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AU" sz="16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Erection and dismantling of formwork</a:t>
            </a:r>
          </a:p>
          <a:p>
            <a:r>
              <a:rPr lang="en-AU" sz="1800" dirty="0">
                <a:latin typeface="Calibri Light" panose="020F0302020204030204" pitchFamily="34" charset="0"/>
                <a:ea typeface="Times New Roman" panose="02020603050405020304" pitchFamily="18" charset="0"/>
              </a:rPr>
              <a:t>R</a:t>
            </a:r>
            <a:r>
              <a:rPr lang="en-AU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esponsibility of everyone on site to work in a healthy and safe manner and take all precautions to protect the environment.</a:t>
            </a:r>
          </a:p>
          <a:p>
            <a:r>
              <a:rPr lang="en-AU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Personnel are encouraged to identify and control hazards when it is safe and within their ability to do so</a:t>
            </a:r>
            <a:endParaRPr lang="en-AU" sz="1800" dirty="0">
              <a:latin typeface="Calibri Light" panose="020F0302020204030204" pitchFamily="34" charset="0"/>
              <a:ea typeface="Times New Roman" panose="02020603050405020304" pitchFamily="18" charset="0"/>
            </a:endParaRPr>
          </a:p>
          <a:p>
            <a:r>
              <a:rPr lang="en-AU" sz="18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Any hazards identified not within their ability to rectify immediately must be reported to the supervisor immediately</a:t>
            </a:r>
            <a:endParaRPr lang="en-AU" sz="22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AU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698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E7BF21-0556-4030-9E15-E8F49F40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 dirty="0"/>
              <a:t>Hazard &amp; 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23D8D-B10B-45D7-98F0-9919105EB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 dirty="0"/>
              <a:t>When should a risk assessment be carried out?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If a risk is identified while work is being carried out.</a:t>
            </a:r>
            <a:endParaRPr lang="en-A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Before purchasing, installing, erecting, commissioning or altering plant or equipment in a place of work.</a:t>
            </a:r>
            <a:endParaRPr lang="en-A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Before a hazardous substance is introduced.</a:t>
            </a:r>
            <a:endParaRPr lang="en-A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Before changes to work practices and systems of work are introduced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Before using premises as a place of work.</a:t>
            </a:r>
            <a:endParaRPr lang="en-A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Before developing or revising a Work Method Statement, Safe Work Procedure or Operating Instruction.</a:t>
            </a:r>
            <a:endParaRPr lang="en-A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  <a:tabLst>
                <a:tab pos="685800" algn="l"/>
              </a:tabLst>
            </a:pP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When new health and safety information becomes available.</a:t>
            </a:r>
            <a:endParaRPr lang="en-A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AU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06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40D652-C4B7-4B87-9434-7CB5D974D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AU" sz="3600" dirty="0"/>
              <a:t>Hazard &amp; 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A3942-1393-4F9A-AA42-F447696A7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AU" sz="2000" dirty="0"/>
              <a:t>What to do if hazard is identified?</a:t>
            </a:r>
          </a:p>
          <a:p>
            <a:pPr lvl="1"/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Rectify if possible</a:t>
            </a:r>
          </a:p>
          <a:p>
            <a:pPr lvl="1"/>
            <a:r>
              <a:rPr lang="en-AU" sz="2000" dirty="0">
                <a:latin typeface="Calibri Light" panose="020F0302020204030204" pitchFamily="34" charset="0"/>
              </a:rPr>
              <a:t>If cannot rectify, </a:t>
            </a:r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the hazard must be protected by barricading, signage or another suitable method and the Supervisor is to be notified.</a:t>
            </a:r>
          </a:p>
          <a:p>
            <a:pPr lvl="1"/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If supervisor is unable to correct it immediately, complete a hazard report detailing the corrective action requirements.</a:t>
            </a:r>
          </a:p>
          <a:p>
            <a:pPr lvl="1"/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Corrective actions to be signed off when completed and reviewed by the Manager.</a:t>
            </a:r>
          </a:p>
          <a:p>
            <a:pPr lvl="1"/>
            <a:r>
              <a:rPr lang="en-AU" sz="2000" dirty="0">
                <a:effectLst/>
                <a:latin typeface="Calibri Light" panose="020F0302020204030204" pitchFamily="34" charset="0"/>
                <a:ea typeface="Times New Roman" panose="02020603050405020304" pitchFamily="18" charset="0"/>
              </a:rPr>
              <a:t>Hazard/Risk Register documents high risk activities and other major hazards within the company so that controls and processes can be put in place to eliminate or minimise future risk.</a:t>
            </a:r>
            <a:endParaRPr lang="en-AU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348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796</Words>
  <Application>Microsoft Office PowerPoint</Application>
  <PresentationFormat>Widescreen</PresentationFormat>
  <Paragraphs>71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Arial Narrow</vt:lpstr>
      <vt:lpstr>Calibri</vt:lpstr>
      <vt:lpstr>Calibri Light</vt:lpstr>
      <vt:lpstr>Symbol</vt:lpstr>
      <vt:lpstr>Times New Roman</vt:lpstr>
      <vt:lpstr>Office Theme</vt:lpstr>
      <vt:lpstr>PERFECT PAINTERS WHS POLICY</vt:lpstr>
      <vt:lpstr>LEGISLATIVE CHANGES</vt:lpstr>
      <vt:lpstr>Training</vt:lpstr>
      <vt:lpstr>Non-Compliance to Safety Standards</vt:lpstr>
      <vt:lpstr>Non-Compliance to Safety Standards</vt:lpstr>
      <vt:lpstr>Hazard &amp; Risk Management</vt:lpstr>
      <vt:lpstr>Hazard &amp; Risk Management</vt:lpstr>
      <vt:lpstr>Hazard &amp; Risk Management</vt:lpstr>
      <vt:lpstr>Hazard &amp; Risk Management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PAINTERS WHS POLICY</dc:title>
  <dc:creator>Kayla Watson</dc:creator>
  <cp:lastModifiedBy>Kayla Watson</cp:lastModifiedBy>
  <cp:revision>10</cp:revision>
  <dcterms:created xsi:type="dcterms:W3CDTF">2020-10-14T00:20:43Z</dcterms:created>
  <dcterms:modified xsi:type="dcterms:W3CDTF">2020-10-14T23:13:44Z</dcterms:modified>
</cp:coreProperties>
</file>