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2.xml" ContentType="application/vnd.openxmlformats-officedocument.presentationml.tags+xml"/>
  <Override PartName="/ppt/theme/theme2.xml" ContentType="application/vnd.openxmlformats-officedocument.theme+xml"/>
  <Override PartName="/ppt/tags/tag3.xml" ContentType="application/vnd.openxmlformats-officedocument.presentationml.tags+xml"/>
  <Override PartName="/ppt/tags/tag4.xml" ContentType="application/vnd.openxmlformats-officedocument.presentationml.tags+xml"/>
  <Override PartName="/ppt/notesSlides/notesSlide1.xml" ContentType="application/vnd.openxmlformats-officedocument.presentationml.notesSlide+xml"/>
  <Override PartName="/ppt/tags/tag5.xml" ContentType="application/vnd.openxmlformats-officedocument.presentationml.tags+xml"/>
  <Override PartName="/ppt/notesSlides/notesSlide2.xml" ContentType="application/vnd.openxmlformats-officedocument.presentationml.notesSlide+xml"/>
  <Override PartName="/ppt/tags/tag6.xml" ContentType="application/vnd.openxmlformats-officedocument.presentationml.tags+xml"/>
  <Override PartName="/ppt/notesSlides/notesSlide3.xml" ContentType="application/vnd.openxmlformats-officedocument.presentationml.notesSlide+xml"/>
  <Override PartName="/ppt/tags/tag7.xml" ContentType="application/vnd.openxmlformats-officedocument.presentationml.tags+xml"/>
  <Override PartName="/ppt/notesSlides/notesSlide4.xml" ContentType="application/vnd.openxmlformats-officedocument.presentationml.notesSlide+xml"/>
  <Override PartName="/ppt/tags/tag8.xml" ContentType="application/vnd.openxmlformats-officedocument.presentationml.tags+xml"/>
  <Override PartName="/ppt/notesSlides/notesSlide5.xml" ContentType="application/vnd.openxmlformats-officedocument.presentationml.notesSlide+xml"/>
  <Override PartName="/ppt/tags/tag9.xml" ContentType="application/vnd.openxmlformats-officedocument.presentationml.tags+xml"/>
  <Override PartName="/ppt/notesSlides/notesSlide6.xml" ContentType="application/vnd.openxmlformats-officedocument.presentationml.notesSlide+xml"/>
  <Override PartName="/ppt/tags/tag10.xml" ContentType="application/vnd.openxmlformats-officedocument.presentationml.tags+xml"/>
  <Override PartName="/ppt/notesSlides/notesSlide7.xml" ContentType="application/vnd.openxmlformats-officedocument.presentationml.notesSlide+xml"/>
  <Override PartName="/ppt/tags/tag11.xml" ContentType="application/vnd.openxmlformats-officedocument.presentationml.tags+xml"/>
  <Override PartName="/ppt/notesSlides/notesSlide8.xml" ContentType="application/vnd.openxmlformats-officedocument.presentationml.notesSlide+xml"/>
  <Override PartName="/ppt/tags/tag12.xml" ContentType="application/vnd.openxmlformats-officedocument.presentationml.tags+xml"/>
  <Override PartName="/ppt/notesSlides/notesSlide9.xml" ContentType="application/vnd.openxmlformats-officedocument.presentationml.notesSlide+xml"/>
  <Override PartName="/ppt/tags/tag13.xml" ContentType="application/vnd.openxmlformats-officedocument.presentationml.tags+xml"/>
  <Override PartName="/ppt/notesSlides/notesSlide10.xml" ContentType="application/vnd.openxmlformats-officedocument.presentationml.notesSlide+xml"/>
  <Override PartName="/ppt/tags/tag14.xml" ContentType="application/vnd.openxmlformats-officedocument.presentationml.tags+xml"/>
  <Override PartName="/ppt/notesSlides/notesSlide11.xml" ContentType="application/vnd.openxmlformats-officedocument.presentationml.notesSlide+xml"/>
  <Override PartName="/ppt/tags/tag15.xml" ContentType="application/vnd.openxmlformats-officedocument.presentationml.tags+xml"/>
  <Override PartName="/ppt/notesSlides/notesSlide12.xml" ContentType="application/vnd.openxmlformats-officedocument.presentationml.notesSlide+xml"/>
  <Override PartName="/ppt/tags/tag16.xml" ContentType="application/vnd.openxmlformats-officedocument.presentationml.tags+xml"/>
  <Override PartName="/ppt/notesSlides/notesSlide13.xml" ContentType="application/vnd.openxmlformats-officedocument.presentationml.notesSlide+xml"/>
  <Override PartName="/ppt/tags/tag17.xml" ContentType="application/vnd.openxmlformats-officedocument.presentationml.tags+xml"/>
  <Override PartName="/ppt/notesSlides/notesSlide14.xml" ContentType="application/vnd.openxmlformats-officedocument.presentationml.notesSlide+xml"/>
  <Override PartName="/ppt/tags/tag18.xml" ContentType="application/vnd.openxmlformats-officedocument.presentationml.tags+xml"/>
  <Override PartName="/ppt/notesSlides/notesSlide15.xml" ContentType="application/vnd.openxmlformats-officedocument.presentationml.notesSlide+xml"/>
  <Override PartName="/ppt/tags/tag19.xml" ContentType="application/vnd.openxmlformats-officedocument.presentationml.tags+xml"/>
  <Override PartName="/ppt/notesSlides/notesSlide16.xml" ContentType="application/vnd.openxmlformats-officedocument.presentationml.notesSlide+xml"/>
  <Override PartName="/ppt/tags/tag20.xml" ContentType="application/vnd.openxmlformats-officedocument.presentationml.tags+xml"/>
  <Override PartName="/ppt/notesSlides/notesSlide17.xml" ContentType="application/vnd.openxmlformats-officedocument.presentationml.notesSlide+xml"/>
  <Override PartName="/ppt/tags/tag21.xml" ContentType="application/vnd.openxmlformats-officedocument.presentationml.tags+xml"/>
  <Override PartName="/ppt/notesSlides/notesSlide18.xml" ContentType="application/vnd.openxmlformats-officedocument.presentationml.notesSlide+xml"/>
  <Override PartName="/ppt/tags/tag22.xml" ContentType="application/vnd.openxmlformats-officedocument.presentationml.tags+xml"/>
  <Override PartName="/ppt/notesSlides/notesSlide19.xml" ContentType="application/vnd.openxmlformats-officedocument.presentationml.notesSlide+xml"/>
  <Override PartName="/ppt/tags/tag23.xml" ContentType="application/vnd.openxmlformats-officedocument.presentationml.tags+xml"/>
  <Override PartName="/ppt/notesSlides/notesSlide20.xml" ContentType="application/vnd.openxmlformats-officedocument.presentationml.notesSlide+xml"/>
  <Override PartName="/ppt/tags/tag24.xml" ContentType="application/vnd.openxmlformats-officedocument.presentationml.tags+xml"/>
  <Override PartName="/ppt/notesSlides/notesSlide21.xml" ContentType="application/vnd.openxmlformats-officedocument.presentationml.notesSlide+xml"/>
  <Override PartName="/ppt/tags/tag25.xml" ContentType="application/vnd.openxmlformats-officedocument.presentationml.tags+xml"/>
  <Override PartName="/ppt/notesSlides/notesSlide22.xml" ContentType="application/vnd.openxmlformats-officedocument.presentationml.notesSlide+xml"/>
  <Override PartName="/ppt/tags/tag26.xml" ContentType="application/vnd.openxmlformats-officedocument.presentationml.tags+xml"/>
  <Override PartName="/ppt/notesSlides/notesSlide23.xml" ContentType="application/vnd.openxmlformats-officedocument.presentationml.notesSlide+xml"/>
  <Override PartName="/ppt/tags/tag27.xml" ContentType="application/vnd.openxmlformats-officedocument.presentationml.tags+xml"/>
  <Override PartName="/ppt/notesSlides/notesSlide24.xml" ContentType="application/vnd.openxmlformats-officedocument.presentationml.notesSlide+xml"/>
  <Override PartName="/ppt/tags/tag28.xml" ContentType="application/vnd.openxmlformats-officedocument.presentationml.tags+xml"/>
  <Override PartName="/ppt/notesSlides/notesSlide25.xml" ContentType="application/vnd.openxmlformats-officedocument.presentationml.notesSlide+xml"/>
  <Override PartName="/ppt/tags/tag29.xml" ContentType="application/vnd.openxmlformats-officedocument.presentationml.tags+xml"/>
  <Override PartName="/ppt/notesSlides/notesSlide26.xml" ContentType="application/vnd.openxmlformats-officedocument.presentationml.notesSlide+xml"/>
  <Override PartName="/ppt/tags/tag30.xml" ContentType="application/vnd.openxmlformats-officedocument.presentationml.tags+xml"/>
  <Override PartName="/ppt/notesSlides/notesSlide27.xml" ContentType="application/vnd.openxmlformats-officedocument.presentationml.notesSlide+xml"/>
  <Override PartName="/ppt/tags/tag31.xml" ContentType="application/vnd.openxmlformats-officedocument.presentationml.tags+xml"/>
  <Override PartName="/ppt/notesSlides/notesSlide28.xml" ContentType="application/vnd.openxmlformats-officedocument.presentationml.notesSlide+xml"/>
  <Override PartName="/ppt/tags/tag32.xml" ContentType="application/vnd.openxmlformats-officedocument.presentationml.tags+xml"/>
  <Override PartName="/ppt/notesSlides/notesSlide29.xml" ContentType="application/vnd.openxmlformats-officedocument.presentationml.notesSlide+xml"/>
  <Override PartName="/ppt/tags/tag33.xml" ContentType="application/vnd.openxmlformats-officedocument.presentationml.tags+xml"/>
  <Override PartName="/ppt/notesSlides/notesSlide30.xml" ContentType="application/vnd.openxmlformats-officedocument.presentationml.notesSlide+xml"/>
  <Override PartName="/ppt/tags/tag34.xml" ContentType="application/vnd.openxmlformats-officedocument.presentationml.tags+xml"/>
  <Override PartName="/ppt/notesSlides/notesSlide31.xml" ContentType="application/vnd.openxmlformats-officedocument.presentationml.notesSlide+xml"/>
  <Override PartName="/ppt/tags/tag35.xml" ContentType="application/vnd.openxmlformats-officedocument.presentationml.tags+xml"/>
  <Override PartName="/ppt/notesSlides/notesSlide32.xml" ContentType="application/vnd.openxmlformats-officedocument.presentationml.notesSlide+xml"/>
  <Override PartName="/ppt/tags/tag36.xml" ContentType="application/vnd.openxmlformats-officedocument.presentationml.tags+xml"/>
  <Override PartName="/ppt/notesSlides/notesSlide33.xml" ContentType="application/vnd.openxmlformats-officedocument.presentationml.notesSlide+xml"/>
  <Override PartName="/ppt/tags/tag37.xml" ContentType="application/vnd.openxmlformats-officedocument.presentationml.tags+xml"/>
  <Override PartName="/ppt/notesSlides/notesSlide34.xml" ContentType="application/vnd.openxmlformats-officedocument.presentationml.notesSlide+xml"/>
  <Override PartName="/ppt/tags/tag38.xml" ContentType="application/vnd.openxmlformats-officedocument.presentationml.tags+xml"/>
  <Override PartName="/ppt/notesSlides/notesSlide35.xml" ContentType="application/vnd.openxmlformats-officedocument.presentationml.notesSlide+xml"/>
  <Override PartName="/ppt/tags/tag39.xml" ContentType="application/vnd.openxmlformats-officedocument.presentationml.tags+xml"/>
  <Override PartName="/ppt/notesSlides/notesSlide36.xml" ContentType="application/vnd.openxmlformats-officedocument.presentationml.notesSlide+xml"/>
  <Override PartName="/ppt/tags/tag40.xml" ContentType="application/vnd.openxmlformats-officedocument.presentationml.tags+xml"/>
  <Override PartName="/ppt/notesSlides/notesSlide37.xml" ContentType="application/vnd.openxmlformats-officedocument.presentationml.notesSlide+xml"/>
  <Override PartName="/ppt/tags/tag41.xml" ContentType="application/vnd.openxmlformats-officedocument.presentationml.tags+xml"/>
  <Override PartName="/ppt/notesSlides/notesSlide38.xml" ContentType="application/vnd.openxmlformats-officedocument.presentationml.notesSlide+xml"/>
  <Override PartName="/ppt/tags/tag42.xml" ContentType="application/vnd.openxmlformats-officedocument.presentationml.tags+xml"/>
  <Override PartName="/ppt/notesSlides/notesSlide39.xml" ContentType="application/vnd.openxmlformats-officedocument.presentationml.notesSlide+xml"/>
  <Override PartName="/ppt/tags/tag43.xml" ContentType="application/vnd.openxmlformats-officedocument.presentationml.tags+xml"/>
  <Override PartName="/ppt/notesSlides/notesSlide40.xml" ContentType="application/vnd.openxmlformats-officedocument.presentationml.notesSlide+xml"/>
  <Override PartName="/ppt/tags/tag44.xml" ContentType="application/vnd.openxmlformats-officedocument.presentationml.tags+xml"/>
  <Override PartName="/ppt/notesSlides/notesSlide41.xml" ContentType="application/vnd.openxmlformats-officedocument.presentationml.notesSlide+xml"/>
  <Override PartName="/ppt/tags/tag45.xml" ContentType="application/vnd.openxmlformats-officedocument.presentationml.tags+xml"/>
  <Override PartName="/ppt/notesSlides/notesSlide42.xml" ContentType="application/vnd.openxmlformats-officedocument.presentationml.notesSlide+xml"/>
  <Override PartName="/ppt/tags/tag46.xml" ContentType="application/vnd.openxmlformats-officedocument.presentationml.tags+xml"/>
  <Override PartName="/ppt/notesSlides/notesSlide43.xml" ContentType="application/vnd.openxmlformats-officedocument.presentationml.notesSlide+xml"/>
  <Override PartName="/ppt/tags/tag47.xml" ContentType="application/vnd.openxmlformats-officedocument.presentationml.tags+xml"/>
  <Override PartName="/ppt/notesSlides/notesSlide44.xml" ContentType="application/vnd.openxmlformats-officedocument.presentationml.notesSlide+xml"/>
  <Override PartName="/ppt/tags/tag48.xml" ContentType="application/vnd.openxmlformats-officedocument.presentationml.tags+xml"/>
  <Override PartName="/ppt/notesSlides/notesSlide45.xml" ContentType="application/vnd.openxmlformats-officedocument.presentationml.notesSlide+xml"/>
  <Override PartName="/ppt/tags/tag49.xml" ContentType="application/vnd.openxmlformats-officedocument.presentationml.tags+xml"/>
  <Override PartName="/ppt/notesSlides/notesSlide46.xml" ContentType="application/vnd.openxmlformats-officedocument.presentationml.notesSlide+xml"/>
  <Override PartName="/ppt/tags/tag50.xml" ContentType="application/vnd.openxmlformats-officedocument.presentationml.tags+xml"/>
  <Override PartName="/ppt/notesSlides/notesSlide47.xml" ContentType="application/vnd.openxmlformats-officedocument.presentationml.notesSlide+xml"/>
  <Override PartName="/ppt/tags/tag51.xml" ContentType="application/vnd.openxmlformats-officedocument.presentationml.tags+xml"/>
  <Override PartName="/ppt/notesSlides/notesSlide48.xml" ContentType="application/vnd.openxmlformats-officedocument.presentationml.notesSlide+xml"/>
  <Override PartName="/ppt/tags/tag52.xml" ContentType="application/vnd.openxmlformats-officedocument.presentationml.tags+xml"/>
  <Override PartName="/ppt/notesSlides/notesSlide49.xml" ContentType="application/vnd.openxmlformats-officedocument.presentationml.notesSlide+xml"/>
  <Override PartName="/ppt/tags/tag53.xml" ContentType="application/vnd.openxmlformats-officedocument.presentationml.tags+xml"/>
  <Override PartName="/ppt/notesSlides/notesSlide50.xml" ContentType="application/vnd.openxmlformats-officedocument.presentationml.notesSlide+xml"/>
  <Override PartName="/ppt/tags/tag54.xml" ContentType="application/vnd.openxmlformats-officedocument.presentationml.tags+xml"/>
  <Override PartName="/ppt/notesSlides/notesSlide51.xml" ContentType="application/vnd.openxmlformats-officedocument.presentationml.notesSlide+xml"/>
  <Override PartName="/ppt/tags/tag55.xml" ContentType="application/vnd.openxmlformats-officedocument.presentationml.tags+xml"/>
  <Override PartName="/ppt/notesSlides/notesSlide52.xml" ContentType="application/vnd.openxmlformats-officedocument.presentationml.notesSlide+xml"/>
  <Override PartName="/ppt/tags/tag56.xml" ContentType="application/vnd.openxmlformats-officedocument.presentationml.tags+xml"/>
  <Override PartName="/ppt/notesSlides/notesSlide53.xml" ContentType="application/vnd.openxmlformats-officedocument.presentationml.notesSlide+xml"/>
  <Override PartName="/ppt/tags/tag57.xml" ContentType="application/vnd.openxmlformats-officedocument.presentationml.tags+xml"/>
  <Override PartName="/ppt/notesSlides/notesSlide54.xml" ContentType="application/vnd.openxmlformats-officedocument.presentationml.notesSlide+xml"/>
  <Override PartName="/ppt/tags/tag58.xml" ContentType="application/vnd.openxmlformats-officedocument.presentationml.tags+xml"/>
  <Override PartName="/ppt/notesSlides/notesSlide55.xml" ContentType="application/vnd.openxmlformats-officedocument.presentationml.notesSlide+xml"/>
  <Override PartName="/ppt/tags/tag59.xml" ContentType="application/vnd.openxmlformats-officedocument.presentationml.tags+xml"/>
  <Override PartName="/ppt/notesSlides/notesSlide56.xml" ContentType="application/vnd.openxmlformats-officedocument.presentationml.notesSlide+xml"/>
  <Override PartName="/ppt/tags/tag60.xml" ContentType="application/vnd.openxmlformats-officedocument.presentationml.tags+xml"/>
  <Override PartName="/ppt/notesSlides/notesSlide57.xml" ContentType="application/vnd.openxmlformats-officedocument.presentationml.notesSlide+xml"/>
  <Override PartName="/ppt/tags/tag61.xml" ContentType="application/vnd.openxmlformats-officedocument.presentationml.tags+xml"/>
  <Override PartName="/ppt/notesSlides/notesSlide58.xml" ContentType="application/vnd.openxmlformats-officedocument.presentationml.notesSlide+xml"/>
  <Override PartName="/ppt/tags/tag62.xml" ContentType="application/vnd.openxmlformats-officedocument.presentationml.tags+xml"/>
  <Override PartName="/ppt/notesSlides/notesSlide59.xml" ContentType="application/vnd.openxmlformats-officedocument.presentationml.notesSlide+xml"/>
  <Override PartName="/ppt/tags/tag63.xml" ContentType="application/vnd.openxmlformats-officedocument.presentationml.tags+xml"/>
  <Override PartName="/ppt/notesSlides/notesSlide60.xml" ContentType="application/vnd.openxmlformats-officedocument.presentationml.notesSlide+xml"/>
  <Override PartName="/ppt/tags/tag64.xml" ContentType="application/vnd.openxmlformats-officedocument.presentationml.tags+xml"/>
  <Override PartName="/ppt/notesSlides/notesSlide61.xml" ContentType="application/vnd.openxmlformats-officedocument.presentationml.notesSlide+xml"/>
  <Override PartName="/ppt/tags/tag65.xml" ContentType="application/vnd.openxmlformats-officedocument.presentationml.tags+xml"/>
  <Override PartName="/ppt/notesSlides/notesSlide62.xml" ContentType="application/vnd.openxmlformats-officedocument.presentationml.notesSlide+xml"/>
  <Override PartName="/ppt/tags/tag66.xml" ContentType="application/vnd.openxmlformats-officedocument.presentationml.tags+xml"/>
  <Override PartName="/ppt/notesSlides/notesSlide63.xml" ContentType="application/vnd.openxmlformats-officedocument.presentationml.notesSlide+xml"/>
  <Override PartName="/ppt/tags/tag67.xml" ContentType="application/vnd.openxmlformats-officedocument.presentationml.tags+xml"/>
  <Override PartName="/ppt/notesSlides/notesSlide64.xml" ContentType="application/vnd.openxmlformats-officedocument.presentationml.notesSlide+xml"/>
  <Override PartName="/ppt/tags/tag68.xml" ContentType="application/vnd.openxmlformats-officedocument.presentationml.tags+xml"/>
  <Override PartName="/ppt/notesSlides/notesSlide65.xml" ContentType="application/vnd.openxmlformats-officedocument.presentationml.notesSlide+xml"/>
  <Override PartName="/ppt/tags/tag69.xml" ContentType="application/vnd.openxmlformats-officedocument.presentationml.tags+xml"/>
  <Override PartName="/ppt/notesSlides/notesSlide66.xml" ContentType="application/vnd.openxmlformats-officedocument.presentationml.notesSlide+xml"/>
  <Override PartName="/ppt/tags/tag70.xml" ContentType="application/vnd.openxmlformats-officedocument.presentationml.tags+xml"/>
  <Override PartName="/ppt/notesSlides/notesSlide67.xml" ContentType="application/vnd.openxmlformats-officedocument.presentationml.notesSlide+xml"/>
  <Override PartName="/ppt/tags/tag71.xml" ContentType="application/vnd.openxmlformats-officedocument.presentationml.tags+xml"/>
  <Override PartName="/ppt/notesSlides/notesSlide68.xml" ContentType="application/vnd.openxmlformats-officedocument.presentationml.notesSlide+xml"/>
  <Override PartName="/ppt/tags/tag72.xml" ContentType="application/vnd.openxmlformats-officedocument.presentationml.tags+xml"/>
  <Override PartName="/ppt/notesSlides/notesSlide69.xml" ContentType="application/vnd.openxmlformats-officedocument.presentationml.notesSlide+xml"/>
  <Override PartName="/ppt/tags/tag73.xml" ContentType="application/vnd.openxmlformats-officedocument.presentationml.tags+xml"/>
  <Override PartName="/ppt/notesSlides/notesSlide70.xml" ContentType="application/vnd.openxmlformats-officedocument.presentationml.notesSlide+xml"/>
  <Override PartName="/ppt/tags/tag74.xml" ContentType="application/vnd.openxmlformats-officedocument.presentationml.tags+xml"/>
  <Override PartName="/ppt/notesSlides/notesSlide7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6">
  <p:sldMasterIdLst>
    <p:sldMasterId id="2147483660" r:id="rId1"/>
  </p:sldMasterIdLst>
  <p:notesMasterIdLst>
    <p:notesMasterId r:id="rId74"/>
  </p:notesMasterIdLst>
  <p:sldIdLst>
    <p:sldId id="256" r:id="rId2"/>
    <p:sldId id="259" r:id="rId3"/>
    <p:sldId id="273" r:id="rId4"/>
    <p:sldId id="282" r:id="rId5"/>
    <p:sldId id="354" r:id="rId6"/>
    <p:sldId id="356" r:id="rId7"/>
    <p:sldId id="357" r:id="rId8"/>
    <p:sldId id="358" r:id="rId9"/>
    <p:sldId id="359" r:id="rId10"/>
    <p:sldId id="360" r:id="rId11"/>
    <p:sldId id="361" r:id="rId12"/>
    <p:sldId id="362" r:id="rId13"/>
    <p:sldId id="363" r:id="rId14"/>
    <p:sldId id="364" r:id="rId15"/>
    <p:sldId id="365" r:id="rId16"/>
    <p:sldId id="366" r:id="rId17"/>
    <p:sldId id="367" r:id="rId18"/>
    <p:sldId id="331" r:id="rId19"/>
    <p:sldId id="332" r:id="rId20"/>
    <p:sldId id="368" r:id="rId21"/>
    <p:sldId id="369" r:id="rId22"/>
    <p:sldId id="333" r:id="rId23"/>
    <p:sldId id="370" r:id="rId24"/>
    <p:sldId id="371" r:id="rId25"/>
    <p:sldId id="372" r:id="rId26"/>
    <p:sldId id="373" r:id="rId27"/>
    <p:sldId id="334" r:id="rId28"/>
    <p:sldId id="374" r:id="rId29"/>
    <p:sldId id="338" r:id="rId30"/>
    <p:sldId id="335" r:id="rId31"/>
    <p:sldId id="375" r:id="rId32"/>
    <p:sldId id="376" r:id="rId33"/>
    <p:sldId id="377" r:id="rId34"/>
    <p:sldId id="320" r:id="rId35"/>
    <p:sldId id="339" r:id="rId36"/>
    <p:sldId id="340" r:id="rId37"/>
    <p:sldId id="378" r:id="rId38"/>
    <p:sldId id="379" r:id="rId39"/>
    <p:sldId id="380" r:id="rId40"/>
    <p:sldId id="381" r:id="rId41"/>
    <p:sldId id="382" r:id="rId42"/>
    <p:sldId id="341" r:id="rId43"/>
    <p:sldId id="342" r:id="rId44"/>
    <p:sldId id="343" r:id="rId45"/>
    <p:sldId id="344" r:id="rId46"/>
    <p:sldId id="383" r:id="rId47"/>
    <p:sldId id="384" r:id="rId48"/>
    <p:sldId id="345" r:id="rId49"/>
    <p:sldId id="346" r:id="rId50"/>
    <p:sldId id="385" r:id="rId51"/>
    <p:sldId id="386" r:id="rId52"/>
    <p:sldId id="387" r:id="rId53"/>
    <p:sldId id="347" r:id="rId54"/>
    <p:sldId id="348" r:id="rId55"/>
    <p:sldId id="349" r:id="rId56"/>
    <p:sldId id="388" r:id="rId57"/>
    <p:sldId id="389" r:id="rId58"/>
    <p:sldId id="350" r:id="rId59"/>
    <p:sldId id="390" r:id="rId60"/>
    <p:sldId id="391" r:id="rId61"/>
    <p:sldId id="392" r:id="rId62"/>
    <p:sldId id="393" r:id="rId63"/>
    <p:sldId id="394" r:id="rId64"/>
    <p:sldId id="395" r:id="rId65"/>
    <p:sldId id="351" r:id="rId66"/>
    <p:sldId id="396" r:id="rId67"/>
    <p:sldId id="397" r:id="rId68"/>
    <p:sldId id="398" r:id="rId69"/>
    <p:sldId id="399" r:id="rId70"/>
    <p:sldId id="400" r:id="rId71"/>
    <p:sldId id="352" r:id="rId72"/>
    <p:sldId id="353" r:id="rId73"/>
  </p:sldIdLst>
  <p:sldSz cx="9144000" cy="6858000" type="screen4x3"/>
  <p:notesSz cx="6858000" cy="9144000"/>
  <p:custDataLst>
    <p:tags r:id="rId75"/>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DF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89466" autoAdjust="0"/>
  </p:normalViewPr>
  <p:slideViewPr>
    <p:cSldViewPr>
      <p:cViewPr>
        <p:scale>
          <a:sx n="75" d="100"/>
          <a:sy n="75" d="100"/>
        </p:scale>
        <p:origin x="2478" y="63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A137EE-5DE0-44FA-917B-F48371FDF372}" type="datetimeFigureOut">
              <a:rPr lang="en-AU" smtClean="0"/>
              <a:t>14/02/2019</a:t>
            </a:fld>
            <a:endParaRPr lang="en-AU"/>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365862B-E416-4E35-8291-4892FA0B5C44}" type="slidenum">
              <a:rPr lang="en-AU" smtClean="0"/>
              <a:t>‹#›</a:t>
            </a:fld>
            <a:endParaRPr lang="en-AU"/>
          </a:p>
        </p:txBody>
      </p:sp>
    </p:spTree>
    <p:extLst>
      <p:ext uri="{BB962C8B-B14F-4D97-AF65-F5344CB8AC3E}">
        <p14:creationId xmlns:p14="http://schemas.microsoft.com/office/powerpoint/2010/main" val="17095438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4365862B-E416-4E35-8291-4892FA0B5C44}" type="slidenum">
              <a:rPr lang="en-AU" smtClean="0"/>
              <a:t>2</a:t>
            </a:fld>
            <a:endParaRPr lang="en-AU"/>
          </a:p>
        </p:txBody>
      </p:sp>
    </p:spTree>
    <p:extLst>
      <p:ext uri="{BB962C8B-B14F-4D97-AF65-F5344CB8AC3E}">
        <p14:creationId xmlns:p14="http://schemas.microsoft.com/office/powerpoint/2010/main" val="22403498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lvl="1" indent="0">
              <a:buFontTx/>
              <a:buNone/>
            </a:pPr>
            <a:endPar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4" name="Slide Number Placeholder 3"/>
          <p:cNvSpPr>
            <a:spLocks noGrp="1"/>
          </p:cNvSpPr>
          <p:nvPr>
            <p:ph type="sldNum" sz="quarter" idx="10"/>
          </p:nvPr>
        </p:nvSpPr>
        <p:spPr/>
        <p:txBody>
          <a:bodyPr/>
          <a:lstStyle/>
          <a:p>
            <a:fld id="{4365862B-E416-4E35-8291-4892FA0B5C44}" type="slidenum">
              <a:rPr lang="en-AU" smtClean="0"/>
              <a:t>3</a:t>
            </a:fld>
            <a:endParaRPr lang="en-AU"/>
          </a:p>
        </p:txBody>
      </p:sp>
    </p:spTree>
    <p:extLst>
      <p:ext uri="{BB962C8B-B14F-4D97-AF65-F5344CB8AC3E}">
        <p14:creationId xmlns:p14="http://schemas.microsoft.com/office/powerpoint/2010/main" val="29292488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4</a:t>
            </a:fld>
            <a:endParaRPr lang="en-AU"/>
          </a:p>
        </p:txBody>
      </p:sp>
    </p:spTree>
    <p:extLst>
      <p:ext uri="{BB962C8B-B14F-4D97-AF65-F5344CB8AC3E}">
        <p14:creationId xmlns:p14="http://schemas.microsoft.com/office/powerpoint/2010/main" val="17897854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5</a:t>
            </a:fld>
            <a:endParaRPr lang="en-AU"/>
          </a:p>
        </p:txBody>
      </p:sp>
    </p:spTree>
    <p:extLst>
      <p:ext uri="{BB962C8B-B14F-4D97-AF65-F5344CB8AC3E}">
        <p14:creationId xmlns:p14="http://schemas.microsoft.com/office/powerpoint/2010/main" val="39506403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6</a:t>
            </a:fld>
            <a:endParaRPr lang="en-AU"/>
          </a:p>
        </p:txBody>
      </p:sp>
    </p:spTree>
    <p:extLst>
      <p:ext uri="{BB962C8B-B14F-4D97-AF65-F5344CB8AC3E}">
        <p14:creationId xmlns:p14="http://schemas.microsoft.com/office/powerpoint/2010/main" val="1891084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7</a:t>
            </a:fld>
            <a:endParaRPr lang="en-AU"/>
          </a:p>
        </p:txBody>
      </p:sp>
    </p:spTree>
    <p:extLst>
      <p:ext uri="{BB962C8B-B14F-4D97-AF65-F5344CB8AC3E}">
        <p14:creationId xmlns:p14="http://schemas.microsoft.com/office/powerpoint/2010/main" val="17365476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8</a:t>
            </a:fld>
            <a:endParaRPr lang="en-AU"/>
          </a:p>
        </p:txBody>
      </p:sp>
    </p:spTree>
    <p:extLst>
      <p:ext uri="{BB962C8B-B14F-4D97-AF65-F5344CB8AC3E}">
        <p14:creationId xmlns:p14="http://schemas.microsoft.com/office/powerpoint/2010/main" val="28251136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9</a:t>
            </a:fld>
            <a:endParaRPr lang="en-AU"/>
          </a:p>
        </p:txBody>
      </p:sp>
    </p:spTree>
    <p:extLst>
      <p:ext uri="{BB962C8B-B14F-4D97-AF65-F5344CB8AC3E}">
        <p14:creationId xmlns:p14="http://schemas.microsoft.com/office/powerpoint/2010/main" val="22046495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10</a:t>
            </a:fld>
            <a:endParaRPr lang="en-AU"/>
          </a:p>
        </p:txBody>
      </p:sp>
    </p:spTree>
    <p:extLst>
      <p:ext uri="{BB962C8B-B14F-4D97-AF65-F5344CB8AC3E}">
        <p14:creationId xmlns:p14="http://schemas.microsoft.com/office/powerpoint/2010/main" val="37191555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11</a:t>
            </a:fld>
            <a:endParaRPr lang="en-AU"/>
          </a:p>
        </p:txBody>
      </p:sp>
    </p:spTree>
    <p:extLst>
      <p:ext uri="{BB962C8B-B14F-4D97-AF65-F5344CB8AC3E}">
        <p14:creationId xmlns:p14="http://schemas.microsoft.com/office/powerpoint/2010/main" val="39522450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12</a:t>
            </a:fld>
            <a:endParaRPr lang="en-AU"/>
          </a:p>
        </p:txBody>
      </p:sp>
    </p:spTree>
    <p:extLst>
      <p:ext uri="{BB962C8B-B14F-4D97-AF65-F5344CB8AC3E}">
        <p14:creationId xmlns:p14="http://schemas.microsoft.com/office/powerpoint/2010/main" val="40873411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13</a:t>
            </a:fld>
            <a:endParaRPr lang="en-AU"/>
          </a:p>
        </p:txBody>
      </p:sp>
    </p:spTree>
    <p:extLst>
      <p:ext uri="{BB962C8B-B14F-4D97-AF65-F5344CB8AC3E}">
        <p14:creationId xmlns:p14="http://schemas.microsoft.com/office/powerpoint/2010/main" val="33810876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14</a:t>
            </a:fld>
            <a:endParaRPr lang="en-AU"/>
          </a:p>
        </p:txBody>
      </p:sp>
    </p:spTree>
    <p:extLst>
      <p:ext uri="{BB962C8B-B14F-4D97-AF65-F5344CB8AC3E}">
        <p14:creationId xmlns:p14="http://schemas.microsoft.com/office/powerpoint/2010/main" val="14714647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15</a:t>
            </a:fld>
            <a:endParaRPr lang="en-AU"/>
          </a:p>
        </p:txBody>
      </p:sp>
    </p:spTree>
    <p:extLst>
      <p:ext uri="{BB962C8B-B14F-4D97-AF65-F5344CB8AC3E}">
        <p14:creationId xmlns:p14="http://schemas.microsoft.com/office/powerpoint/2010/main" val="4731693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16</a:t>
            </a:fld>
            <a:endParaRPr lang="en-AU"/>
          </a:p>
        </p:txBody>
      </p:sp>
    </p:spTree>
    <p:extLst>
      <p:ext uri="{BB962C8B-B14F-4D97-AF65-F5344CB8AC3E}">
        <p14:creationId xmlns:p14="http://schemas.microsoft.com/office/powerpoint/2010/main" val="25511998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17</a:t>
            </a:fld>
            <a:endParaRPr lang="en-AU"/>
          </a:p>
        </p:txBody>
      </p:sp>
    </p:spTree>
    <p:extLst>
      <p:ext uri="{BB962C8B-B14F-4D97-AF65-F5344CB8AC3E}">
        <p14:creationId xmlns:p14="http://schemas.microsoft.com/office/powerpoint/2010/main" val="22244362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18</a:t>
            </a:fld>
            <a:endParaRPr lang="en-AU"/>
          </a:p>
        </p:txBody>
      </p:sp>
    </p:spTree>
    <p:extLst>
      <p:ext uri="{BB962C8B-B14F-4D97-AF65-F5344CB8AC3E}">
        <p14:creationId xmlns:p14="http://schemas.microsoft.com/office/powerpoint/2010/main" val="1074274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lvl="1" indent="0">
              <a:buFontTx/>
              <a:buNone/>
            </a:pPr>
            <a:endPar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4" name="Slide Number Placeholder 3"/>
          <p:cNvSpPr>
            <a:spLocks noGrp="1"/>
          </p:cNvSpPr>
          <p:nvPr>
            <p:ph type="sldNum" sz="quarter" idx="10"/>
          </p:nvPr>
        </p:nvSpPr>
        <p:spPr/>
        <p:txBody>
          <a:bodyPr/>
          <a:lstStyle/>
          <a:p>
            <a:fld id="{4365862B-E416-4E35-8291-4892FA0B5C44}" type="slidenum">
              <a:rPr lang="en-AU" smtClean="0"/>
              <a:t>19</a:t>
            </a:fld>
            <a:endParaRPr lang="en-AU"/>
          </a:p>
        </p:txBody>
      </p:sp>
    </p:spTree>
    <p:extLst>
      <p:ext uri="{BB962C8B-B14F-4D97-AF65-F5344CB8AC3E}">
        <p14:creationId xmlns:p14="http://schemas.microsoft.com/office/powerpoint/2010/main" val="9509404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20</a:t>
            </a:fld>
            <a:endParaRPr lang="en-AU"/>
          </a:p>
        </p:txBody>
      </p:sp>
    </p:spTree>
    <p:extLst>
      <p:ext uri="{BB962C8B-B14F-4D97-AF65-F5344CB8AC3E}">
        <p14:creationId xmlns:p14="http://schemas.microsoft.com/office/powerpoint/2010/main" val="33309995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21</a:t>
            </a:fld>
            <a:endParaRPr lang="en-AU"/>
          </a:p>
        </p:txBody>
      </p:sp>
    </p:spTree>
    <p:extLst>
      <p:ext uri="{BB962C8B-B14F-4D97-AF65-F5344CB8AC3E}">
        <p14:creationId xmlns:p14="http://schemas.microsoft.com/office/powerpoint/2010/main" val="8830108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lvl="1" indent="0">
              <a:buFontTx/>
              <a:buNone/>
            </a:pPr>
            <a:endPar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4" name="Slide Number Placeholder 3"/>
          <p:cNvSpPr>
            <a:spLocks noGrp="1"/>
          </p:cNvSpPr>
          <p:nvPr>
            <p:ph type="sldNum" sz="quarter" idx="10"/>
          </p:nvPr>
        </p:nvSpPr>
        <p:spPr/>
        <p:txBody>
          <a:bodyPr/>
          <a:lstStyle/>
          <a:p>
            <a:fld id="{4365862B-E416-4E35-8291-4892FA0B5C44}" type="slidenum">
              <a:rPr lang="en-AU" smtClean="0"/>
              <a:t>22</a:t>
            </a:fld>
            <a:endParaRPr lang="en-AU"/>
          </a:p>
        </p:txBody>
      </p:sp>
    </p:spTree>
    <p:extLst>
      <p:ext uri="{BB962C8B-B14F-4D97-AF65-F5344CB8AC3E}">
        <p14:creationId xmlns:p14="http://schemas.microsoft.com/office/powerpoint/2010/main" val="12534276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23</a:t>
            </a:fld>
            <a:endParaRPr lang="en-AU"/>
          </a:p>
        </p:txBody>
      </p:sp>
    </p:spTree>
    <p:extLst>
      <p:ext uri="{BB962C8B-B14F-4D97-AF65-F5344CB8AC3E}">
        <p14:creationId xmlns:p14="http://schemas.microsoft.com/office/powerpoint/2010/main" val="35787374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24</a:t>
            </a:fld>
            <a:endParaRPr lang="en-AU"/>
          </a:p>
        </p:txBody>
      </p:sp>
    </p:spTree>
    <p:extLst>
      <p:ext uri="{BB962C8B-B14F-4D97-AF65-F5344CB8AC3E}">
        <p14:creationId xmlns:p14="http://schemas.microsoft.com/office/powerpoint/2010/main" val="22265544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25</a:t>
            </a:fld>
            <a:endParaRPr lang="en-AU"/>
          </a:p>
        </p:txBody>
      </p:sp>
    </p:spTree>
    <p:extLst>
      <p:ext uri="{BB962C8B-B14F-4D97-AF65-F5344CB8AC3E}">
        <p14:creationId xmlns:p14="http://schemas.microsoft.com/office/powerpoint/2010/main" val="35135791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26</a:t>
            </a:fld>
            <a:endParaRPr lang="en-AU"/>
          </a:p>
        </p:txBody>
      </p:sp>
    </p:spTree>
    <p:extLst>
      <p:ext uri="{BB962C8B-B14F-4D97-AF65-F5344CB8AC3E}">
        <p14:creationId xmlns:p14="http://schemas.microsoft.com/office/powerpoint/2010/main" val="30753821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lvl="1" indent="0">
              <a:buFontTx/>
              <a:buNone/>
            </a:pPr>
            <a:endPar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4" name="Slide Number Placeholder 3"/>
          <p:cNvSpPr>
            <a:spLocks noGrp="1"/>
          </p:cNvSpPr>
          <p:nvPr>
            <p:ph type="sldNum" sz="quarter" idx="10"/>
          </p:nvPr>
        </p:nvSpPr>
        <p:spPr/>
        <p:txBody>
          <a:bodyPr/>
          <a:lstStyle/>
          <a:p>
            <a:fld id="{4365862B-E416-4E35-8291-4892FA0B5C44}" type="slidenum">
              <a:rPr lang="en-AU" smtClean="0"/>
              <a:t>27</a:t>
            </a:fld>
            <a:endParaRPr lang="en-AU"/>
          </a:p>
        </p:txBody>
      </p:sp>
    </p:spTree>
    <p:extLst>
      <p:ext uri="{BB962C8B-B14F-4D97-AF65-F5344CB8AC3E}">
        <p14:creationId xmlns:p14="http://schemas.microsoft.com/office/powerpoint/2010/main" val="181241812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28</a:t>
            </a:fld>
            <a:endParaRPr lang="en-AU"/>
          </a:p>
        </p:txBody>
      </p:sp>
    </p:spTree>
    <p:extLst>
      <p:ext uri="{BB962C8B-B14F-4D97-AF65-F5344CB8AC3E}">
        <p14:creationId xmlns:p14="http://schemas.microsoft.com/office/powerpoint/2010/main" val="327715108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Before you can load a trailer, you will need to determine if it is able to carry the plant item safely.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You will need to look at the dimensions (i.e. physical boundaries) and capacity of the trailer to carry your items.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The weight capacity will be determined by the manufacturer’s guidelines and requirements.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Checking the dimensions and capacity of the trailer is done to assess if the item you are loading will fit within the safe working limits and loads of the trailer.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Commonly a small allowance or overhang is permitted but the amount can vary.</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Oversized load permits may be required if the load exceeds more than half a metre or is greater than a metre from the rear of the vehicle.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29</a:t>
            </a:fld>
            <a:endParaRPr lang="en-AU"/>
          </a:p>
        </p:txBody>
      </p:sp>
    </p:spTree>
    <p:extLst>
      <p:ext uri="{BB962C8B-B14F-4D97-AF65-F5344CB8AC3E}">
        <p14:creationId xmlns:p14="http://schemas.microsoft.com/office/powerpoint/2010/main" val="311581529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lvl="1" indent="0">
              <a:buFontTx/>
              <a:buNone/>
            </a:pPr>
            <a:endPar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4" name="Slide Number Placeholder 3"/>
          <p:cNvSpPr>
            <a:spLocks noGrp="1"/>
          </p:cNvSpPr>
          <p:nvPr>
            <p:ph type="sldNum" sz="quarter" idx="10"/>
          </p:nvPr>
        </p:nvSpPr>
        <p:spPr/>
        <p:txBody>
          <a:bodyPr/>
          <a:lstStyle/>
          <a:p>
            <a:fld id="{4365862B-E416-4E35-8291-4892FA0B5C44}" type="slidenum">
              <a:rPr lang="en-AU" smtClean="0"/>
              <a:t>30</a:t>
            </a:fld>
            <a:endParaRPr lang="en-AU"/>
          </a:p>
        </p:txBody>
      </p:sp>
    </p:spTree>
    <p:extLst>
      <p:ext uri="{BB962C8B-B14F-4D97-AF65-F5344CB8AC3E}">
        <p14:creationId xmlns:p14="http://schemas.microsoft.com/office/powerpoint/2010/main" val="35841815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31</a:t>
            </a:fld>
            <a:endParaRPr lang="en-AU"/>
          </a:p>
        </p:txBody>
      </p:sp>
    </p:spTree>
    <p:extLst>
      <p:ext uri="{BB962C8B-B14F-4D97-AF65-F5344CB8AC3E}">
        <p14:creationId xmlns:p14="http://schemas.microsoft.com/office/powerpoint/2010/main" val="395647514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32</a:t>
            </a:fld>
            <a:endParaRPr lang="en-AU"/>
          </a:p>
        </p:txBody>
      </p:sp>
    </p:spTree>
    <p:extLst>
      <p:ext uri="{BB962C8B-B14F-4D97-AF65-F5344CB8AC3E}">
        <p14:creationId xmlns:p14="http://schemas.microsoft.com/office/powerpoint/2010/main" val="44029890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33</a:t>
            </a:fld>
            <a:endParaRPr lang="en-AU"/>
          </a:p>
        </p:txBody>
      </p:sp>
    </p:spTree>
    <p:extLst>
      <p:ext uri="{BB962C8B-B14F-4D97-AF65-F5344CB8AC3E}">
        <p14:creationId xmlns:p14="http://schemas.microsoft.com/office/powerpoint/2010/main" val="78085348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34</a:t>
            </a:fld>
            <a:endParaRPr lang="en-AU"/>
          </a:p>
        </p:txBody>
      </p:sp>
    </p:spTree>
    <p:extLst>
      <p:ext uri="{BB962C8B-B14F-4D97-AF65-F5344CB8AC3E}">
        <p14:creationId xmlns:p14="http://schemas.microsoft.com/office/powerpoint/2010/main" val="7126986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4365862B-E416-4E35-8291-4892FA0B5C44}" type="slidenum">
              <a:rPr lang="en-AU" smtClean="0"/>
              <a:t>35</a:t>
            </a:fld>
            <a:endParaRPr lang="en-AU"/>
          </a:p>
        </p:txBody>
      </p:sp>
    </p:spTree>
    <p:extLst>
      <p:ext uri="{BB962C8B-B14F-4D97-AF65-F5344CB8AC3E}">
        <p14:creationId xmlns:p14="http://schemas.microsoft.com/office/powerpoint/2010/main" val="371090006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lvl="1" indent="0">
              <a:buFontTx/>
              <a:buNone/>
            </a:pPr>
            <a:endPar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4" name="Slide Number Placeholder 3"/>
          <p:cNvSpPr>
            <a:spLocks noGrp="1"/>
          </p:cNvSpPr>
          <p:nvPr>
            <p:ph type="sldNum" sz="quarter" idx="10"/>
          </p:nvPr>
        </p:nvSpPr>
        <p:spPr/>
        <p:txBody>
          <a:bodyPr/>
          <a:lstStyle/>
          <a:p>
            <a:fld id="{4365862B-E416-4E35-8291-4892FA0B5C44}" type="slidenum">
              <a:rPr lang="en-AU" smtClean="0"/>
              <a:t>36</a:t>
            </a:fld>
            <a:endParaRPr lang="en-AU"/>
          </a:p>
        </p:txBody>
      </p:sp>
    </p:spTree>
    <p:extLst>
      <p:ext uri="{BB962C8B-B14F-4D97-AF65-F5344CB8AC3E}">
        <p14:creationId xmlns:p14="http://schemas.microsoft.com/office/powerpoint/2010/main" val="422264427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37</a:t>
            </a:fld>
            <a:endParaRPr lang="en-AU"/>
          </a:p>
        </p:txBody>
      </p:sp>
    </p:spTree>
    <p:extLst>
      <p:ext uri="{BB962C8B-B14F-4D97-AF65-F5344CB8AC3E}">
        <p14:creationId xmlns:p14="http://schemas.microsoft.com/office/powerpoint/2010/main" val="356349878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38</a:t>
            </a:fld>
            <a:endParaRPr lang="en-AU"/>
          </a:p>
        </p:txBody>
      </p:sp>
    </p:spTree>
    <p:extLst>
      <p:ext uri="{BB962C8B-B14F-4D97-AF65-F5344CB8AC3E}">
        <p14:creationId xmlns:p14="http://schemas.microsoft.com/office/powerpoint/2010/main" val="328555562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39</a:t>
            </a:fld>
            <a:endParaRPr lang="en-AU"/>
          </a:p>
        </p:txBody>
      </p:sp>
    </p:spTree>
    <p:extLst>
      <p:ext uri="{BB962C8B-B14F-4D97-AF65-F5344CB8AC3E}">
        <p14:creationId xmlns:p14="http://schemas.microsoft.com/office/powerpoint/2010/main" val="212114168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40</a:t>
            </a:fld>
            <a:endParaRPr lang="en-AU"/>
          </a:p>
        </p:txBody>
      </p:sp>
    </p:spTree>
    <p:extLst>
      <p:ext uri="{BB962C8B-B14F-4D97-AF65-F5344CB8AC3E}">
        <p14:creationId xmlns:p14="http://schemas.microsoft.com/office/powerpoint/2010/main" val="141175110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41</a:t>
            </a:fld>
            <a:endParaRPr lang="en-AU"/>
          </a:p>
        </p:txBody>
      </p:sp>
    </p:spTree>
    <p:extLst>
      <p:ext uri="{BB962C8B-B14F-4D97-AF65-F5344CB8AC3E}">
        <p14:creationId xmlns:p14="http://schemas.microsoft.com/office/powerpoint/2010/main" val="233655141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lvl="1" indent="0">
              <a:buFontTx/>
              <a:buNone/>
            </a:pPr>
            <a:endPar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4" name="Slide Number Placeholder 3"/>
          <p:cNvSpPr>
            <a:spLocks noGrp="1"/>
          </p:cNvSpPr>
          <p:nvPr>
            <p:ph type="sldNum" sz="quarter" idx="10"/>
          </p:nvPr>
        </p:nvSpPr>
        <p:spPr/>
        <p:txBody>
          <a:bodyPr/>
          <a:lstStyle/>
          <a:p>
            <a:fld id="{4365862B-E416-4E35-8291-4892FA0B5C44}" type="slidenum">
              <a:rPr lang="en-AU" smtClean="0"/>
              <a:t>42</a:t>
            </a:fld>
            <a:endParaRPr lang="en-AU"/>
          </a:p>
        </p:txBody>
      </p:sp>
    </p:spTree>
    <p:extLst>
      <p:ext uri="{BB962C8B-B14F-4D97-AF65-F5344CB8AC3E}">
        <p14:creationId xmlns:p14="http://schemas.microsoft.com/office/powerpoint/2010/main" val="1330156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43</a:t>
            </a:fld>
            <a:endParaRPr lang="en-AU"/>
          </a:p>
        </p:txBody>
      </p:sp>
    </p:spTree>
    <p:extLst>
      <p:ext uri="{BB962C8B-B14F-4D97-AF65-F5344CB8AC3E}">
        <p14:creationId xmlns:p14="http://schemas.microsoft.com/office/powerpoint/2010/main" val="56733511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Before you can load a trailer, you will need to determine if it is able to carry the plant item safely.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You will need to look at the dimensions (i.e. physical boundaries) and capacity of the trailer to carry your items.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The weight capacity will be determined by the manufacturer’s guidelines and requirements.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Checking the dimensions and capacity of the trailer is done to assess if the item you are loading will fit within the safe working limits and loads of the trailer.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Commonly a small allowance or overhang is permitted but the amount can vary.</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Oversized load permits may be required if the load exceeds more than half a metre or is greater than a metre from the rear of the vehicle.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44</a:t>
            </a:fld>
            <a:endParaRPr lang="en-AU"/>
          </a:p>
        </p:txBody>
      </p:sp>
    </p:spTree>
    <p:extLst>
      <p:ext uri="{BB962C8B-B14F-4D97-AF65-F5344CB8AC3E}">
        <p14:creationId xmlns:p14="http://schemas.microsoft.com/office/powerpoint/2010/main" val="215615623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Before you can load a trailer, you will need to determine if it is able to carry the plant item safely.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You will need to look at the dimensions (i.e. physical boundaries) and capacity of the trailer to carry your items.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The weight capacity will be determined by the manufacturer’s guidelines and requirements.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Checking the dimensions and capacity of the trailer is done to assess if the item you are loading will fit within the safe working limits and loads of the trailer.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Commonly a small allowance or overhang is permitted but the amount can vary.</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Oversized load permits may be required if the load exceeds more than half a metre or is greater than a metre from the rear of the vehicle.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45</a:t>
            </a:fld>
            <a:endParaRPr lang="en-AU"/>
          </a:p>
        </p:txBody>
      </p:sp>
    </p:spTree>
    <p:extLst>
      <p:ext uri="{BB962C8B-B14F-4D97-AF65-F5344CB8AC3E}">
        <p14:creationId xmlns:p14="http://schemas.microsoft.com/office/powerpoint/2010/main" val="90508124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Before you can load a trailer, you will need to determine if it is able to carry the plant item safely.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You will need to look at the dimensions (i.e. physical boundaries) and capacity of the trailer to carry your items.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The weight capacity will be determined by the manufacturer’s guidelines and requirements.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Checking the dimensions and capacity of the trailer is done to assess if the item you are loading will fit within the safe working limits and loads of the trailer.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Commonly a small allowance or overhang is permitted but the amount can vary.</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Oversized load permits may be required if the load exceeds more than half a metre or is greater than a metre from the rear of the vehicle.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46</a:t>
            </a:fld>
            <a:endParaRPr lang="en-AU"/>
          </a:p>
        </p:txBody>
      </p:sp>
    </p:spTree>
    <p:extLst>
      <p:ext uri="{BB962C8B-B14F-4D97-AF65-F5344CB8AC3E}">
        <p14:creationId xmlns:p14="http://schemas.microsoft.com/office/powerpoint/2010/main" val="38641331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Before you can load a trailer, you will need to determine if it is able to carry the plant item safely.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You will need to look at the dimensions (i.e. physical boundaries) and capacity of the trailer to carry your items.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The weight capacity will be determined by the manufacturer’s guidelines and requirements.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Checking the dimensions and capacity of the trailer is done to assess if the item you are loading will fit within the safe working limits and loads of the trailer.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Commonly a small allowance or overhang is permitted but the amount can vary.</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Oversized load permits may be required if the load exceeds more than half a metre or is greater than a metre from the rear of the vehicle.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47</a:t>
            </a:fld>
            <a:endParaRPr lang="en-AU"/>
          </a:p>
        </p:txBody>
      </p:sp>
    </p:spTree>
    <p:extLst>
      <p:ext uri="{BB962C8B-B14F-4D97-AF65-F5344CB8AC3E}">
        <p14:creationId xmlns:p14="http://schemas.microsoft.com/office/powerpoint/2010/main" val="312578930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lvl="1" indent="0">
              <a:buFontTx/>
              <a:buNone/>
            </a:pPr>
            <a:endPar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4" name="Slide Number Placeholder 3"/>
          <p:cNvSpPr>
            <a:spLocks noGrp="1"/>
          </p:cNvSpPr>
          <p:nvPr>
            <p:ph type="sldNum" sz="quarter" idx="10"/>
          </p:nvPr>
        </p:nvSpPr>
        <p:spPr/>
        <p:txBody>
          <a:bodyPr/>
          <a:lstStyle/>
          <a:p>
            <a:fld id="{4365862B-E416-4E35-8291-4892FA0B5C44}" type="slidenum">
              <a:rPr lang="en-AU" smtClean="0"/>
              <a:t>48</a:t>
            </a:fld>
            <a:endParaRPr lang="en-AU"/>
          </a:p>
        </p:txBody>
      </p:sp>
    </p:spTree>
    <p:extLst>
      <p:ext uri="{BB962C8B-B14F-4D97-AF65-F5344CB8AC3E}">
        <p14:creationId xmlns:p14="http://schemas.microsoft.com/office/powerpoint/2010/main" val="302635119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Before you can load a trailer, you will need to determine if it is able to carry the plant item safely.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You will need to look at the dimensions (i.e. physical boundaries) and capacity of the trailer to carry your items.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The weight capacity will be determined by the manufacturer’s guidelines and requirements.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Checking the dimensions and capacity of the trailer is done to assess if the item you are loading will fit within the safe working limits and loads of the trailer.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Commonly a small allowance or overhang is permitted but the amount can vary.</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Oversized load permits may be required if the load exceeds more than half a metre or is greater than a metre from the rear of the vehicle.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49</a:t>
            </a:fld>
            <a:endParaRPr lang="en-AU"/>
          </a:p>
        </p:txBody>
      </p:sp>
    </p:spTree>
    <p:extLst>
      <p:ext uri="{BB962C8B-B14F-4D97-AF65-F5344CB8AC3E}">
        <p14:creationId xmlns:p14="http://schemas.microsoft.com/office/powerpoint/2010/main" val="352252367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Before you can load a trailer, you will need to determine if it is able to carry the plant item safely.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You will need to look at the dimensions (i.e. physical boundaries) and capacity of the trailer to carry your items.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The weight capacity will be determined by the manufacturer’s guidelines and requirements.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Checking the dimensions and capacity of the trailer is done to assess if the item you are loading will fit within the safe working limits and loads of the trailer.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Commonly a small allowance or overhang is permitted but the amount can vary.</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Oversized load permits may be required if the load exceeds more than half a metre or is greater than a metre from the rear of the vehicle.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50</a:t>
            </a:fld>
            <a:endParaRPr lang="en-AU"/>
          </a:p>
        </p:txBody>
      </p:sp>
    </p:spTree>
    <p:extLst>
      <p:ext uri="{BB962C8B-B14F-4D97-AF65-F5344CB8AC3E}">
        <p14:creationId xmlns:p14="http://schemas.microsoft.com/office/powerpoint/2010/main" val="251921557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Before you can load a trailer, you will need to determine if it is able to carry the plant item safely.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You will need to look at the dimensions (i.e. physical boundaries) and capacity of the trailer to carry your items.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The weight capacity will be determined by the manufacturer’s guidelines and requirements.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Checking the dimensions and capacity of the trailer is done to assess if the item you are loading will fit within the safe working limits and loads of the trailer.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Commonly a small allowance or overhang is permitted but the amount can vary.</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Oversized load permits may be required if the load exceeds more than half a metre or is greater than a metre from the rear of the vehicle.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51</a:t>
            </a:fld>
            <a:endParaRPr lang="en-AU"/>
          </a:p>
        </p:txBody>
      </p:sp>
    </p:spTree>
    <p:extLst>
      <p:ext uri="{BB962C8B-B14F-4D97-AF65-F5344CB8AC3E}">
        <p14:creationId xmlns:p14="http://schemas.microsoft.com/office/powerpoint/2010/main" val="172201901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Before you can load a trailer, you will need to determine if it is able to carry the plant item safely.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You will need to look at the dimensions (i.e. physical boundaries) and capacity of the trailer to carry your items.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The weight capacity will be determined by the manufacturer’s guidelines and requirements.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Checking the dimensions and capacity of the trailer is done to assess if the item you are loading will fit within the safe working limits and loads of the trailer.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Commonly a small allowance or overhang is permitted but the amount can vary.</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Oversized load permits may be required if the load exceeds more than half a metre or is greater than a metre from the rear of the vehicle.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52</a:t>
            </a:fld>
            <a:endParaRPr lang="en-AU"/>
          </a:p>
        </p:txBody>
      </p:sp>
    </p:spTree>
    <p:extLst>
      <p:ext uri="{BB962C8B-B14F-4D97-AF65-F5344CB8AC3E}">
        <p14:creationId xmlns:p14="http://schemas.microsoft.com/office/powerpoint/2010/main" val="130699921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53</a:t>
            </a:fld>
            <a:endParaRPr lang="en-AU"/>
          </a:p>
        </p:txBody>
      </p:sp>
    </p:spTree>
    <p:extLst>
      <p:ext uri="{BB962C8B-B14F-4D97-AF65-F5344CB8AC3E}">
        <p14:creationId xmlns:p14="http://schemas.microsoft.com/office/powerpoint/2010/main" val="91244914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4365862B-E416-4E35-8291-4892FA0B5C44}" type="slidenum">
              <a:rPr lang="en-AU" smtClean="0"/>
              <a:t>54</a:t>
            </a:fld>
            <a:endParaRPr lang="en-AU"/>
          </a:p>
        </p:txBody>
      </p:sp>
    </p:spTree>
    <p:extLst>
      <p:ext uri="{BB962C8B-B14F-4D97-AF65-F5344CB8AC3E}">
        <p14:creationId xmlns:p14="http://schemas.microsoft.com/office/powerpoint/2010/main" val="375031851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lvl="1" indent="0">
              <a:buFontTx/>
              <a:buNone/>
            </a:pPr>
            <a:endPar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4" name="Slide Number Placeholder 3"/>
          <p:cNvSpPr>
            <a:spLocks noGrp="1"/>
          </p:cNvSpPr>
          <p:nvPr>
            <p:ph type="sldNum" sz="quarter" idx="10"/>
          </p:nvPr>
        </p:nvSpPr>
        <p:spPr/>
        <p:txBody>
          <a:bodyPr/>
          <a:lstStyle/>
          <a:p>
            <a:fld id="{4365862B-E416-4E35-8291-4892FA0B5C44}" type="slidenum">
              <a:rPr lang="en-AU" smtClean="0"/>
              <a:t>55</a:t>
            </a:fld>
            <a:endParaRPr lang="en-AU"/>
          </a:p>
        </p:txBody>
      </p:sp>
    </p:spTree>
    <p:extLst>
      <p:ext uri="{BB962C8B-B14F-4D97-AF65-F5344CB8AC3E}">
        <p14:creationId xmlns:p14="http://schemas.microsoft.com/office/powerpoint/2010/main" val="349686457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Before you can load a trailer, you will need to determine if it is able to carry the plant item safely.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You will need to look at the dimensions (i.e. physical boundaries) and capacity of the trailer to carry your items.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The weight capacity will be determined by the manufacturer’s guidelines and requirements.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Checking the dimensions and capacity of the trailer is done to assess if the item you are loading will fit within the safe working limits and loads of the trailer.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Commonly a small allowance or overhang is permitted but the amount can vary.</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Oversized load permits may be required if the load exceeds more than half a metre or is greater than a metre from the rear of the vehicle.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56</a:t>
            </a:fld>
            <a:endParaRPr lang="en-AU"/>
          </a:p>
        </p:txBody>
      </p:sp>
    </p:spTree>
    <p:extLst>
      <p:ext uri="{BB962C8B-B14F-4D97-AF65-F5344CB8AC3E}">
        <p14:creationId xmlns:p14="http://schemas.microsoft.com/office/powerpoint/2010/main" val="13627045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Before you can load a trailer, you will need to determine if it is able to carry the plant item safely.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You will need to look at the dimensions (i.e. physical boundaries) and capacity of the trailer to carry your items.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The weight capacity will be determined by the manufacturer’s guidelines and requirements.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Checking the dimensions and capacity of the trailer is done to assess if the item you are loading will fit within the safe working limits and loads of the trailer.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Commonly a small allowance or overhang is permitted but the amount can vary.</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Oversized load permits may be required if the load exceeds more than half a metre or is greater than a metre from the rear of the vehicle.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57</a:t>
            </a:fld>
            <a:endParaRPr lang="en-AU"/>
          </a:p>
        </p:txBody>
      </p:sp>
    </p:spTree>
    <p:extLst>
      <p:ext uri="{BB962C8B-B14F-4D97-AF65-F5344CB8AC3E}">
        <p14:creationId xmlns:p14="http://schemas.microsoft.com/office/powerpoint/2010/main" val="13765160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lvl="1" indent="0">
              <a:buFontTx/>
              <a:buNone/>
            </a:pPr>
            <a:endPar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4" name="Slide Number Placeholder 3"/>
          <p:cNvSpPr>
            <a:spLocks noGrp="1"/>
          </p:cNvSpPr>
          <p:nvPr>
            <p:ph type="sldNum" sz="quarter" idx="10"/>
          </p:nvPr>
        </p:nvSpPr>
        <p:spPr/>
        <p:txBody>
          <a:bodyPr/>
          <a:lstStyle/>
          <a:p>
            <a:fld id="{4365862B-E416-4E35-8291-4892FA0B5C44}" type="slidenum">
              <a:rPr lang="en-AU" smtClean="0"/>
              <a:t>58</a:t>
            </a:fld>
            <a:endParaRPr lang="en-AU"/>
          </a:p>
        </p:txBody>
      </p:sp>
    </p:spTree>
    <p:extLst>
      <p:ext uri="{BB962C8B-B14F-4D97-AF65-F5344CB8AC3E}">
        <p14:creationId xmlns:p14="http://schemas.microsoft.com/office/powerpoint/2010/main" val="74373507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Before you can load a trailer, you will need to determine if it is able to carry the plant item safely.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You will need to look at the dimensions (i.e. physical boundaries) and capacity of the trailer to carry your items.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The weight capacity will be determined by the manufacturer’s guidelines and requirements.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Checking the dimensions and capacity of the trailer is done to assess if the item you are loading will fit within the safe working limits and loads of the trailer.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Commonly a small allowance or overhang is permitted but the amount can vary.</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Oversized load permits may be required if the load exceeds more than half a metre or is greater than a metre from the rear of the vehicle.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59</a:t>
            </a:fld>
            <a:endParaRPr lang="en-AU"/>
          </a:p>
        </p:txBody>
      </p:sp>
    </p:spTree>
    <p:extLst>
      <p:ext uri="{BB962C8B-B14F-4D97-AF65-F5344CB8AC3E}">
        <p14:creationId xmlns:p14="http://schemas.microsoft.com/office/powerpoint/2010/main" val="98309579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Before you can load a trailer, you will need to determine if it is able to carry the plant item safely.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You will need to look at the dimensions (i.e. physical boundaries) and capacity of the trailer to carry your items.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The weight capacity will be determined by the manufacturer’s guidelines and requirements.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Checking the dimensions and capacity of the trailer is done to assess if the item you are loading will fit within the safe working limits and loads of the trailer.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Commonly a small allowance or overhang is permitted but the amount can vary.</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Oversized load permits may be required if the load exceeds more than half a metre or is greater than a metre from the rear of the vehicle.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60</a:t>
            </a:fld>
            <a:endParaRPr lang="en-AU"/>
          </a:p>
        </p:txBody>
      </p:sp>
    </p:spTree>
    <p:extLst>
      <p:ext uri="{BB962C8B-B14F-4D97-AF65-F5344CB8AC3E}">
        <p14:creationId xmlns:p14="http://schemas.microsoft.com/office/powerpoint/2010/main" val="66397926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Before you can load a trailer, you will need to determine if it is able to carry the plant item safely.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You will need to look at the dimensions (i.e. physical boundaries) and capacity of the trailer to carry your items.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The weight capacity will be determined by the manufacturer’s guidelines and requirements.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Checking the dimensions and capacity of the trailer is done to assess if the item you are loading will fit within the safe working limits and loads of the trailer.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Commonly a small allowance or overhang is permitted but the amount can vary.</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Oversized load permits may be required if the load exceeds more than half a metre or is greater than a metre from the rear of the vehicle.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61</a:t>
            </a:fld>
            <a:endParaRPr lang="en-AU"/>
          </a:p>
        </p:txBody>
      </p:sp>
    </p:spTree>
    <p:extLst>
      <p:ext uri="{BB962C8B-B14F-4D97-AF65-F5344CB8AC3E}">
        <p14:creationId xmlns:p14="http://schemas.microsoft.com/office/powerpoint/2010/main" val="3837007837"/>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Before you can load a trailer, you will need to determine if it is able to carry the plant item safely.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You will need to look at the dimensions (i.e. physical boundaries) and capacity of the trailer to carry your items.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The weight capacity will be determined by the manufacturer’s guidelines and requirements.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Checking the dimensions and capacity of the trailer is done to assess if the item you are loading will fit within the safe working limits and loads of the trailer.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Commonly a small allowance or overhang is permitted but the amount can vary.</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Oversized load permits may be required if the load exceeds more than half a metre or is greater than a metre from the rear of the vehicle.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62</a:t>
            </a:fld>
            <a:endParaRPr lang="en-AU"/>
          </a:p>
        </p:txBody>
      </p:sp>
    </p:spTree>
    <p:extLst>
      <p:ext uri="{BB962C8B-B14F-4D97-AF65-F5344CB8AC3E}">
        <p14:creationId xmlns:p14="http://schemas.microsoft.com/office/powerpoint/2010/main" val="413652802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Before you can load a trailer, you will need to determine if it is able to carry the plant item safely.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You will need to look at the dimensions (i.e. physical boundaries) and capacity of the trailer to carry your items.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The weight capacity will be determined by the manufacturer’s guidelines and requirements.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Checking the dimensions and capacity of the trailer is done to assess if the item you are loading will fit within the safe working limits and loads of the trailer.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Commonly a small allowance or overhang is permitted but the amount can vary.</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Oversized load permits may be required if the load exceeds more than half a metre or is greater than a metre from the rear of the vehicle.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63</a:t>
            </a:fld>
            <a:endParaRPr lang="en-AU"/>
          </a:p>
        </p:txBody>
      </p:sp>
    </p:spTree>
    <p:extLst>
      <p:ext uri="{BB962C8B-B14F-4D97-AF65-F5344CB8AC3E}">
        <p14:creationId xmlns:p14="http://schemas.microsoft.com/office/powerpoint/2010/main" val="367916947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Before you can load a trailer, you will need to determine if it is able to carry the plant item safely.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You will need to look at the dimensions (i.e. physical boundaries) and capacity of the trailer to carry your items.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The weight capacity will be determined by the manufacturer’s guidelines and requirements.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Checking the dimensions and capacity of the trailer is done to assess if the item you are loading will fit within the safe working limits and loads of the trailer.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Commonly a small allowance or overhang is permitted but the amount can vary.</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Oversized load permits may be required if the load exceeds more than half a metre or is greater than a metre from the rear of the vehicle.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64</a:t>
            </a:fld>
            <a:endParaRPr lang="en-AU"/>
          </a:p>
        </p:txBody>
      </p:sp>
    </p:spTree>
    <p:extLst>
      <p:ext uri="{BB962C8B-B14F-4D97-AF65-F5344CB8AC3E}">
        <p14:creationId xmlns:p14="http://schemas.microsoft.com/office/powerpoint/2010/main" val="243489079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lvl="1" indent="0">
              <a:buFontTx/>
              <a:buNone/>
            </a:pPr>
            <a:endPar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4" name="Slide Number Placeholder 3"/>
          <p:cNvSpPr>
            <a:spLocks noGrp="1"/>
          </p:cNvSpPr>
          <p:nvPr>
            <p:ph type="sldNum" sz="quarter" idx="10"/>
          </p:nvPr>
        </p:nvSpPr>
        <p:spPr/>
        <p:txBody>
          <a:bodyPr/>
          <a:lstStyle/>
          <a:p>
            <a:fld id="{4365862B-E416-4E35-8291-4892FA0B5C44}" type="slidenum">
              <a:rPr lang="en-AU" smtClean="0"/>
              <a:t>65</a:t>
            </a:fld>
            <a:endParaRPr lang="en-AU"/>
          </a:p>
        </p:txBody>
      </p:sp>
    </p:spTree>
    <p:extLst>
      <p:ext uri="{BB962C8B-B14F-4D97-AF65-F5344CB8AC3E}">
        <p14:creationId xmlns:p14="http://schemas.microsoft.com/office/powerpoint/2010/main" val="1944150958"/>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Before you can load a trailer, you will need to determine if it is able to carry the plant item safely.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You will need to look at the dimensions (i.e. physical boundaries) and capacity of the trailer to carry your items.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The weight capacity will be determined by the manufacturer’s guidelines and requirements.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Checking the dimensions and capacity of the trailer is done to assess if the item you are loading will fit within the safe working limits and loads of the trailer.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Commonly a small allowance or overhang is permitted but the amount can vary.</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Oversized load permits may be required if the load exceeds more than half a metre or is greater than a metre from the rear of the vehicle.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66</a:t>
            </a:fld>
            <a:endParaRPr lang="en-AU"/>
          </a:p>
        </p:txBody>
      </p:sp>
    </p:spTree>
    <p:extLst>
      <p:ext uri="{BB962C8B-B14F-4D97-AF65-F5344CB8AC3E}">
        <p14:creationId xmlns:p14="http://schemas.microsoft.com/office/powerpoint/2010/main" val="3682486179"/>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Before you can load a trailer, you will need to determine if it is able to carry the plant item safely.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You will need to look at the dimensions (i.e. physical boundaries) and capacity of the trailer to carry your items.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The weight capacity will be determined by the manufacturer’s guidelines and requirements.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Checking the dimensions and capacity of the trailer is done to assess if the item you are loading will fit within the safe working limits and loads of the trailer.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Commonly a small allowance or overhang is permitted but the amount can vary.</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Oversized load permits may be required if the load exceeds more than half a metre or is greater than a metre from the rear of the vehicle.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67</a:t>
            </a:fld>
            <a:endParaRPr lang="en-AU"/>
          </a:p>
        </p:txBody>
      </p:sp>
    </p:spTree>
    <p:extLst>
      <p:ext uri="{BB962C8B-B14F-4D97-AF65-F5344CB8AC3E}">
        <p14:creationId xmlns:p14="http://schemas.microsoft.com/office/powerpoint/2010/main" val="2657647184"/>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Before you can load a trailer, you will need to determine if it is able to carry the plant item safely.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You will need to look at the dimensions (i.e. physical boundaries) and capacity of the trailer to carry your items.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The weight capacity will be determined by the manufacturer’s guidelines and requirements.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Checking the dimensions and capacity of the trailer is done to assess if the item you are loading will fit within the safe working limits and loads of the trailer.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Commonly a small allowance or overhang is permitted but the amount can vary.</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Oversized load permits may be required if the load exceeds more than half a metre or is greater than a metre from the rear of the vehicle.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68</a:t>
            </a:fld>
            <a:endParaRPr lang="en-AU"/>
          </a:p>
        </p:txBody>
      </p:sp>
    </p:spTree>
    <p:extLst>
      <p:ext uri="{BB962C8B-B14F-4D97-AF65-F5344CB8AC3E}">
        <p14:creationId xmlns:p14="http://schemas.microsoft.com/office/powerpoint/2010/main" val="4196361506"/>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Before you can load a trailer, you will need to determine if it is able to carry the plant item safely.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You will need to look at the dimensions (i.e. physical boundaries) and capacity of the trailer to carry your items.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The weight capacity will be determined by the manufacturer’s guidelines and requirements.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Checking the dimensions and capacity of the trailer is done to assess if the item you are loading will fit within the safe working limits and loads of the trailer.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Commonly a small allowance or overhang is permitted but the amount can vary.</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Oversized load permits may be required if the load exceeds more than half a metre or is greater than a metre from the rear of the vehicle.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69</a:t>
            </a:fld>
            <a:endParaRPr lang="en-AU"/>
          </a:p>
        </p:txBody>
      </p:sp>
    </p:spTree>
    <p:extLst>
      <p:ext uri="{BB962C8B-B14F-4D97-AF65-F5344CB8AC3E}">
        <p14:creationId xmlns:p14="http://schemas.microsoft.com/office/powerpoint/2010/main" val="3311230894"/>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Before you can load a trailer, you will need to determine if it is able to carry the plant item safely.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You will need to look at the dimensions (i.e. physical boundaries) and capacity of the trailer to carry your items.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The weight capacity will be determined by the manufacturer’s guidelines and requirements.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Checking the dimensions and capacity of the trailer is done to assess if the item you are loading will fit within the safe working limits and loads of the trailer.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Commonly a small allowance or overhang is permitted but the amount can vary.</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p>
            <a:r>
              <a:rPr lang="en-AU"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Oversized load permits may be required if the load exceeds more than half a metre or is greater than a metre from the rear of the vehicle.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0" i="0" u="none" strike="noStrike" kern="1200" cap="none" spc="0" normalizeH="0" baseline="0" noProof="0" dirty="0" smtClean="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70</a:t>
            </a:fld>
            <a:endParaRPr lang="en-AU"/>
          </a:p>
        </p:txBody>
      </p:sp>
    </p:spTree>
    <p:extLst>
      <p:ext uri="{BB962C8B-B14F-4D97-AF65-F5344CB8AC3E}">
        <p14:creationId xmlns:p14="http://schemas.microsoft.com/office/powerpoint/2010/main" val="276530202"/>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71</a:t>
            </a:fld>
            <a:endParaRPr lang="en-AU"/>
          </a:p>
        </p:txBody>
      </p:sp>
    </p:spTree>
    <p:extLst>
      <p:ext uri="{BB962C8B-B14F-4D97-AF65-F5344CB8AC3E}">
        <p14:creationId xmlns:p14="http://schemas.microsoft.com/office/powerpoint/2010/main" val="71893079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365862B-E416-4E35-8291-4892FA0B5C44}" type="slidenum">
              <a:rPr lang="en-AU" smtClean="0"/>
              <a:t>72</a:t>
            </a:fld>
            <a:endParaRPr lang="en-AU"/>
          </a:p>
        </p:txBody>
      </p:sp>
    </p:spTree>
    <p:extLst>
      <p:ext uri="{BB962C8B-B14F-4D97-AF65-F5344CB8AC3E}">
        <p14:creationId xmlns:p14="http://schemas.microsoft.com/office/powerpoint/2010/main" val="268300596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ags" Target="../tags/tag2.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054" name="Picture 6" descr="C:\Users\beng.CAG\Desktop\Document Templates\PPT jpgs\jpgs\Trades_PPT.jpg"/>
          <p:cNvPicPr>
            <a:picLocks noChangeAspect="1" noChangeArrowheads="1"/>
          </p:cNvPicPr>
          <p:nvPr userDrawn="1"/>
        </p:nvPicPr>
        <p:blipFill>
          <a:blip r:embed="rId3" cstate="print"/>
          <a:srcRect/>
          <a:stretch>
            <a:fillRect/>
          </a:stretch>
        </p:blipFill>
        <p:spPr bwMode="auto">
          <a:xfrm>
            <a:off x="0" y="-1"/>
            <a:ext cx="9144000" cy="6858001"/>
          </a:xfrm>
          <a:prstGeom prst="rect">
            <a:avLst/>
          </a:prstGeom>
          <a:noFill/>
        </p:spPr>
      </p:pic>
      <p:sp>
        <p:nvSpPr>
          <p:cNvPr id="5" name="Rectangle 4"/>
          <p:cNvSpPr/>
          <p:nvPr userDrawn="1"/>
        </p:nvSpPr>
        <p:spPr>
          <a:xfrm>
            <a:off x="539552" y="4293096"/>
            <a:ext cx="417646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6" name="Title 1"/>
          <p:cNvSpPr>
            <a:spLocks noGrp="1"/>
          </p:cNvSpPr>
          <p:nvPr>
            <p:ph type="title"/>
          </p:nvPr>
        </p:nvSpPr>
        <p:spPr>
          <a:xfrm>
            <a:off x="457200" y="4005064"/>
            <a:ext cx="5122912" cy="1138138"/>
          </a:xfrm>
        </p:spPr>
        <p:txBody>
          <a:bodyPr anchor="ctr"/>
          <a:lstStyle/>
          <a:p>
            <a:r>
              <a:rPr lang="en-US" smtClean="0"/>
              <a:t>Click to edit Master title style</a:t>
            </a:r>
            <a:endParaRPr lang="en-AU" dirty="0"/>
          </a:p>
        </p:txBody>
      </p:sp>
      <p:sp>
        <p:nvSpPr>
          <p:cNvPr id="7" name="Rectangle 6"/>
          <p:cNvSpPr/>
          <p:nvPr userDrawn="1"/>
        </p:nvSpPr>
        <p:spPr>
          <a:xfrm>
            <a:off x="6604000" y="4119563"/>
            <a:ext cx="2184400" cy="9477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defRPr/>
            </a:pPr>
            <a:endParaRPr lang="en-AU"/>
          </a:p>
        </p:txBody>
      </p:sp>
      <p:pic>
        <p:nvPicPr>
          <p:cNvPr id="8" name="Picture 7"/>
          <p:cNvPicPr>
            <a:picLocks noChangeAspect="1"/>
          </p:cNvPicPr>
          <p:nvPr userDrawn="1"/>
        </p:nvPicPr>
        <p:blipFill>
          <a:blip r:embed="rId4">
            <a:extLst>
              <a:ext uri="{28A0092B-C50C-407E-A947-70E740481C1C}">
                <a14:useLocalDpi xmlns:a14="http://schemas.microsoft.com/office/drawing/2010/main" val="0"/>
              </a:ext>
            </a:extLst>
          </a:blip>
          <a:srcRect r="53868"/>
          <a:stretch>
            <a:fillRect/>
          </a:stretch>
        </p:blipFill>
        <p:spPr bwMode="auto">
          <a:xfrm>
            <a:off x="6554788" y="4065588"/>
            <a:ext cx="2589212"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normAutofit/>
          </a:bodyPr>
          <a:lstStyle>
            <a:lvl1pPr>
              <a:lnSpc>
                <a:spcPct val="125000"/>
              </a:lnSpc>
              <a:spcBef>
                <a:spcPts val="600"/>
              </a:spcBef>
              <a:spcAft>
                <a:spcPts val="600"/>
              </a:spcAft>
              <a:defRPr sz="1800"/>
            </a:lvl1pPr>
            <a:lvl2pPr>
              <a:lnSpc>
                <a:spcPct val="125000"/>
              </a:lnSpc>
              <a:spcBef>
                <a:spcPts val="600"/>
              </a:spcBef>
              <a:spcAft>
                <a:spcPts val="600"/>
              </a:spcAft>
              <a:defRPr sz="1800"/>
            </a:lvl2pPr>
            <a:lvl3pPr>
              <a:lnSpc>
                <a:spcPct val="125000"/>
              </a:lnSpc>
              <a:spcBef>
                <a:spcPts val="600"/>
              </a:spcBef>
              <a:spcAft>
                <a:spcPts val="600"/>
              </a:spcAft>
              <a:defRPr sz="1800"/>
            </a:lvl3pPr>
            <a:lvl4pPr>
              <a:lnSpc>
                <a:spcPct val="125000"/>
              </a:lnSpc>
              <a:spcBef>
                <a:spcPts val="600"/>
              </a:spcBef>
              <a:spcAft>
                <a:spcPts val="600"/>
              </a:spcAft>
              <a:defRPr sz="1800"/>
            </a:lvl4pPr>
            <a:lvl5pPr>
              <a:lnSpc>
                <a:spcPct val="125000"/>
              </a:lnSpc>
              <a:spcBef>
                <a:spcPts val="600"/>
              </a:spcBef>
              <a:spcAft>
                <a:spcPts val="600"/>
              </a:spcAft>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4" name="Content Placeholder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30" name="Picture 6" descr="C:\Users\beng.CAG\Desktop\Document Templates\PPT jpgs\jpgs\Trades_PPT2.jpg"/>
          <p:cNvPicPr>
            <a:picLocks noChangeAspect="1" noChangeArrowheads="1"/>
          </p:cNvPicPr>
          <p:nvPr userDrawn="1"/>
        </p:nvPicPr>
        <p:blipFill>
          <a:blip r:embed="rId13" cstate="print"/>
          <a:srcRect/>
          <a:stretch>
            <a:fillRect/>
          </a:stretch>
        </p:blipFill>
        <p:spPr bwMode="auto">
          <a:xfrm>
            <a:off x="0" y="1"/>
            <a:ext cx="9143999" cy="6857999"/>
          </a:xfrm>
          <a:prstGeom prst="rect">
            <a:avLst/>
          </a:prstGeom>
          <a:noFill/>
        </p:spPr>
      </p:pic>
      <p:sp>
        <p:nvSpPr>
          <p:cNvPr id="2" name="Title Placeholder 1"/>
          <p:cNvSpPr>
            <a:spLocks noGrp="1"/>
          </p:cNvSpPr>
          <p:nvPr>
            <p:ph type="title"/>
          </p:nvPr>
        </p:nvSpPr>
        <p:spPr>
          <a:xfrm>
            <a:off x="457200" y="346646"/>
            <a:ext cx="8229600" cy="706090"/>
          </a:xfrm>
          <a:prstGeom prst="rect">
            <a:avLst/>
          </a:prstGeom>
        </p:spPr>
        <p:txBody>
          <a:bodyPr vert="horz" lIns="91440" tIns="45720" rIns="91440" bIns="45720" rtlCol="0" anchor="b">
            <a:noAutofit/>
          </a:bodyPr>
          <a:lstStyle/>
          <a:p>
            <a:r>
              <a:rPr lang="en-US" smtClean="0"/>
              <a:t>Click to edit Master title style</a:t>
            </a:r>
            <a:endParaRPr lang="en-AU" dirty="0"/>
          </a:p>
        </p:txBody>
      </p:sp>
      <p:sp>
        <p:nvSpPr>
          <p:cNvPr id="3" name="Text Placeholder 2"/>
          <p:cNvSpPr>
            <a:spLocks noGrp="1"/>
          </p:cNvSpPr>
          <p:nvPr>
            <p:ph type="body" idx="1"/>
          </p:nvPr>
        </p:nvSpPr>
        <p:spPr>
          <a:xfrm>
            <a:off x="457200" y="1124745"/>
            <a:ext cx="8229600" cy="489654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p:txStyles>
    <p:titleStyle>
      <a:lvl1pPr algn="l" defTabSz="914400" rtl="0" eaLnBrk="1" latinLnBrk="0" hangingPunct="1">
        <a:spcBef>
          <a:spcPct val="0"/>
        </a:spcBef>
        <a:buNone/>
        <a:defRPr sz="2800" b="1" kern="1200" cap="all" baseline="0">
          <a:solidFill>
            <a:schemeClr val="tx1"/>
          </a:solidFill>
          <a:latin typeface="Verdana" pitchFamily="34" charset="0"/>
          <a:ea typeface="Verdana" pitchFamily="34" charset="0"/>
          <a:cs typeface="Verdana" pitchFamily="34" charset="0"/>
        </a:defRPr>
      </a:lvl1pPr>
    </p:titleStyle>
    <p:bodyStyle>
      <a:lvl1pPr marL="342900" indent="-342900" algn="l" defTabSz="914400" rtl="0" eaLnBrk="1" latinLnBrk="0" hangingPunct="1">
        <a:spcBef>
          <a:spcPct val="20000"/>
        </a:spcBef>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1pPr>
      <a:lvl2pPr marL="742950" indent="-285750" algn="l" defTabSz="914400" rtl="0" eaLnBrk="1" latinLnBrk="0" hangingPunct="1">
        <a:spcBef>
          <a:spcPct val="20000"/>
        </a:spcBef>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2pPr>
      <a:lvl3pPr marL="1143000" indent="-228600" algn="l" defTabSz="914400" rtl="0" eaLnBrk="1" latinLnBrk="0" hangingPunct="1">
        <a:spcBef>
          <a:spcPct val="20000"/>
        </a:spcBef>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3pPr>
      <a:lvl4pPr marL="1600200" indent="-228600" algn="l" defTabSz="914400" rtl="0" eaLnBrk="1" latinLnBrk="0" hangingPunct="1">
        <a:spcBef>
          <a:spcPct val="20000"/>
        </a:spcBef>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4pPr>
      <a:lvl5pPr marL="2057400" indent="-228600" algn="l" defTabSz="914400" rtl="0" eaLnBrk="1" latinLnBrk="0" hangingPunct="1">
        <a:spcBef>
          <a:spcPct val="20000"/>
        </a:spcBef>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5.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18.xml"/><Relationship Id="rId4" Type="http://schemas.openxmlformats.org/officeDocument/2006/relationships/image" Target="../media/image5.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19.xml"/><Relationship Id="rId4" Type="http://schemas.openxmlformats.org/officeDocument/2006/relationships/image" Target="../media/image6.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21.xml"/><Relationship Id="rId4" Type="http://schemas.openxmlformats.org/officeDocument/2006/relationships/image" Target="../media/image7.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22.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23.xml"/><Relationship Id="rId4" Type="http://schemas.openxmlformats.org/officeDocument/2006/relationships/image" Target="../media/image9.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24.xml"/><Relationship Id="rId5" Type="http://schemas.openxmlformats.org/officeDocument/2006/relationships/image" Target="../media/image11.jpe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ags" Target="../tags/tag25.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26.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ags" Target="../tags/tag27.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tags" Target="../tags/tag28.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tags" Target="../tags/tag29.xml"/><Relationship Id="rId4" Type="http://schemas.openxmlformats.org/officeDocument/2006/relationships/image" Target="../media/image12.jpe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tags" Target="../tags/tag30.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tags" Target="../tags/tag31.xml"/><Relationship Id="rId5" Type="http://schemas.openxmlformats.org/officeDocument/2006/relationships/image" Target="../media/image13.jpe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tags" Target="../tags/tag32.xml"/><Relationship Id="rId4" Type="http://schemas.openxmlformats.org/officeDocument/2006/relationships/image" Target="../media/image14.jpe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tags" Target="../tags/tag33.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tags" Target="../tags/tag34.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2.xml"/><Relationship Id="rId1" Type="http://schemas.openxmlformats.org/officeDocument/2006/relationships/tags" Target="../tags/tag35.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tags" Target="../tags/tag36.xml"/><Relationship Id="rId4" Type="http://schemas.openxmlformats.org/officeDocument/2006/relationships/image" Target="../media/image15.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2.xml"/><Relationship Id="rId1" Type="http://schemas.openxmlformats.org/officeDocument/2006/relationships/tags" Target="../tags/tag37.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2.xml"/><Relationship Id="rId1" Type="http://schemas.openxmlformats.org/officeDocument/2006/relationships/tags" Target="../tags/tag38.xml"/><Relationship Id="rId4" Type="http://schemas.openxmlformats.org/officeDocument/2006/relationships/image" Target="../media/image16.jpe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2.xml"/><Relationship Id="rId1" Type="http://schemas.openxmlformats.org/officeDocument/2006/relationships/tags" Target="../tags/tag39.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2.xml"/><Relationship Id="rId1" Type="http://schemas.openxmlformats.org/officeDocument/2006/relationships/tags" Target="../tags/tag40.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2.xml"/><Relationship Id="rId1" Type="http://schemas.openxmlformats.org/officeDocument/2006/relationships/tags" Target="../tags/tag41.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2.xml"/><Relationship Id="rId1" Type="http://schemas.openxmlformats.org/officeDocument/2006/relationships/tags" Target="../tags/tag42.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2.xml"/><Relationship Id="rId1" Type="http://schemas.openxmlformats.org/officeDocument/2006/relationships/tags" Target="../tags/tag43.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2.xml"/><Relationship Id="rId1" Type="http://schemas.openxmlformats.org/officeDocument/2006/relationships/tags" Target="../tags/tag44.xml"/><Relationship Id="rId5" Type="http://schemas.openxmlformats.org/officeDocument/2006/relationships/image" Target="../media/image17.jpeg"/><Relationship Id="rId4" Type="http://schemas.openxmlformats.org/officeDocument/2006/relationships/image" Target="../media/image10.pn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2.xml"/><Relationship Id="rId1" Type="http://schemas.openxmlformats.org/officeDocument/2006/relationships/tags" Target="../tags/tag45.xml"/><Relationship Id="rId5" Type="http://schemas.openxmlformats.org/officeDocument/2006/relationships/image" Target="../media/image18.jpeg"/><Relationship Id="rId4" Type="http://schemas.openxmlformats.org/officeDocument/2006/relationships/image" Target="../media/image10.pn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2.xml"/><Relationship Id="rId1" Type="http://schemas.openxmlformats.org/officeDocument/2006/relationships/tags" Target="../tags/tag46.xml"/><Relationship Id="rId4" Type="http://schemas.openxmlformats.org/officeDocument/2006/relationships/image" Target="../media/image19.jpe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2.xml"/><Relationship Id="rId1" Type="http://schemas.openxmlformats.org/officeDocument/2006/relationships/tags" Target="../tags/tag47.xml"/><Relationship Id="rId4" Type="http://schemas.openxmlformats.org/officeDocument/2006/relationships/image" Target="../media/image20.jpeg"/></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2.xml"/><Relationship Id="rId1" Type="http://schemas.openxmlformats.org/officeDocument/2006/relationships/tags" Target="../tags/tag48.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2.xml"/><Relationship Id="rId1" Type="http://schemas.openxmlformats.org/officeDocument/2006/relationships/tags" Target="../tags/tag49.xml"/></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2.xml"/><Relationship Id="rId1" Type="http://schemas.openxmlformats.org/officeDocument/2006/relationships/tags" Target="../tags/tag50.xml"/><Relationship Id="rId4" Type="http://schemas.openxmlformats.org/officeDocument/2006/relationships/image" Target="../media/image21.png"/></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8.xml"/><Relationship Id="rId2" Type="http://schemas.openxmlformats.org/officeDocument/2006/relationships/slideLayout" Target="../slideLayouts/slideLayout2.xml"/><Relationship Id="rId1" Type="http://schemas.openxmlformats.org/officeDocument/2006/relationships/tags" Target="../tags/tag51.xml"/><Relationship Id="rId4" Type="http://schemas.openxmlformats.org/officeDocument/2006/relationships/image" Target="../media/image22.jpeg"/></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2.xml"/><Relationship Id="rId1" Type="http://schemas.openxmlformats.org/officeDocument/2006/relationships/tags" Target="../tags/tag52.xml"/></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2.xml"/><Relationship Id="rId1" Type="http://schemas.openxmlformats.org/officeDocument/2006/relationships/tags" Target="../tags/tag53.xml"/></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2.xml"/><Relationship Id="rId1" Type="http://schemas.openxmlformats.org/officeDocument/2006/relationships/tags" Target="../tags/tag54.xml"/></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2.xml"/><Relationship Id="rId1" Type="http://schemas.openxmlformats.org/officeDocument/2006/relationships/tags" Target="../tags/tag55.xml"/><Relationship Id="rId4" Type="http://schemas.openxmlformats.org/officeDocument/2006/relationships/image" Target="../media/image15.png"/></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2.xml"/><Relationship Id="rId1" Type="http://schemas.openxmlformats.org/officeDocument/2006/relationships/tags" Target="../tags/tag56.xml"/></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54.xml"/><Relationship Id="rId2" Type="http://schemas.openxmlformats.org/officeDocument/2006/relationships/slideLayout" Target="../slideLayouts/slideLayout2.xml"/><Relationship Id="rId1" Type="http://schemas.openxmlformats.org/officeDocument/2006/relationships/tags" Target="../tags/tag57.xml"/><Relationship Id="rId4" Type="http://schemas.openxmlformats.org/officeDocument/2006/relationships/image" Target="../media/image23.jpeg"/></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55.xml"/><Relationship Id="rId2" Type="http://schemas.openxmlformats.org/officeDocument/2006/relationships/slideLayout" Target="../slideLayouts/slideLayout2.xml"/><Relationship Id="rId1" Type="http://schemas.openxmlformats.org/officeDocument/2006/relationships/tags" Target="../tags/tag58.xml"/></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56.xml"/><Relationship Id="rId2" Type="http://schemas.openxmlformats.org/officeDocument/2006/relationships/slideLayout" Target="../slideLayouts/slideLayout2.xml"/><Relationship Id="rId1" Type="http://schemas.openxmlformats.org/officeDocument/2006/relationships/tags" Target="../tags/tag59.xml"/></Relationships>
</file>

<file path=ppt/slides/_rels/slide58.xml.rels><?xml version="1.0" encoding="UTF-8" standalone="yes"?>
<Relationships xmlns="http://schemas.openxmlformats.org/package/2006/relationships"><Relationship Id="rId3" Type="http://schemas.openxmlformats.org/officeDocument/2006/relationships/notesSlide" Target="../notesSlides/notesSlide57.xml"/><Relationship Id="rId2" Type="http://schemas.openxmlformats.org/officeDocument/2006/relationships/slideLayout" Target="../slideLayouts/slideLayout2.xml"/><Relationship Id="rId1" Type="http://schemas.openxmlformats.org/officeDocument/2006/relationships/tags" Target="../tags/tag60.xml"/><Relationship Id="rId4" Type="http://schemas.openxmlformats.org/officeDocument/2006/relationships/image" Target="../media/image24.jpeg"/></Relationships>
</file>

<file path=ppt/slides/_rels/slide59.xml.rels><?xml version="1.0" encoding="UTF-8" standalone="yes"?>
<Relationships xmlns="http://schemas.openxmlformats.org/package/2006/relationships"><Relationship Id="rId3" Type="http://schemas.openxmlformats.org/officeDocument/2006/relationships/notesSlide" Target="../notesSlides/notesSlide58.xml"/><Relationship Id="rId2" Type="http://schemas.openxmlformats.org/officeDocument/2006/relationships/slideLayout" Target="../slideLayouts/slideLayout2.xml"/><Relationship Id="rId1" Type="http://schemas.openxmlformats.org/officeDocument/2006/relationships/tags" Target="../tags/tag61.xml"/></Relationships>
</file>

<file path=ppt/slides/_rels/slide60.xml.rels><?xml version="1.0" encoding="UTF-8" standalone="yes"?>
<Relationships xmlns="http://schemas.openxmlformats.org/package/2006/relationships"><Relationship Id="rId3" Type="http://schemas.openxmlformats.org/officeDocument/2006/relationships/notesSlide" Target="../notesSlides/notesSlide59.xml"/><Relationship Id="rId2" Type="http://schemas.openxmlformats.org/officeDocument/2006/relationships/slideLayout" Target="../slideLayouts/slideLayout2.xml"/><Relationship Id="rId1" Type="http://schemas.openxmlformats.org/officeDocument/2006/relationships/tags" Target="../tags/tag62.xml"/></Relationships>
</file>

<file path=ppt/slides/_rels/slide61.xml.rels><?xml version="1.0" encoding="UTF-8" standalone="yes"?>
<Relationships xmlns="http://schemas.openxmlformats.org/package/2006/relationships"><Relationship Id="rId3" Type="http://schemas.openxmlformats.org/officeDocument/2006/relationships/notesSlide" Target="../notesSlides/notesSlide60.xml"/><Relationship Id="rId2" Type="http://schemas.openxmlformats.org/officeDocument/2006/relationships/slideLayout" Target="../slideLayouts/slideLayout2.xml"/><Relationship Id="rId1" Type="http://schemas.openxmlformats.org/officeDocument/2006/relationships/tags" Target="../tags/tag63.xml"/></Relationships>
</file>

<file path=ppt/slides/_rels/slide62.xml.rels><?xml version="1.0" encoding="UTF-8" standalone="yes"?>
<Relationships xmlns="http://schemas.openxmlformats.org/package/2006/relationships"><Relationship Id="rId3" Type="http://schemas.openxmlformats.org/officeDocument/2006/relationships/notesSlide" Target="../notesSlides/notesSlide61.xml"/><Relationship Id="rId2" Type="http://schemas.openxmlformats.org/officeDocument/2006/relationships/slideLayout" Target="../slideLayouts/slideLayout2.xml"/><Relationship Id="rId1" Type="http://schemas.openxmlformats.org/officeDocument/2006/relationships/tags" Target="../tags/tag64.xml"/></Relationships>
</file>

<file path=ppt/slides/_rels/slide63.xml.rels><?xml version="1.0" encoding="UTF-8" standalone="yes"?>
<Relationships xmlns="http://schemas.openxmlformats.org/package/2006/relationships"><Relationship Id="rId3" Type="http://schemas.openxmlformats.org/officeDocument/2006/relationships/notesSlide" Target="../notesSlides/notesSlide62.xml"/><Relationship Id="rId2" Type="http://schemas.openxmlformats.org/officeDocument/2006/relationships/slideLayout" Target="../slideLayouts/slideLayout2.xml"/><Relationship Id="rId1" Type="http://schemas.openxmlformats.org/officeDocument/2006/relationships/tags" Target="../tags/tag65.xml"/></Relationships>
</file>

<file path=ppt/slides/_rels/slide64.xml.rels><?xml version="1.0" encoding="UTF-8" standalone="yes"?>
<Relationships xmlns="http://schemas.openxmlformats.org/package/2006/relationships"><Relationship Id="rId3" Type="http://schemas.openxmlformats.org/officeDocument/2006/relationships/notesSlide" Target="../notesSlides/notesSlide63.xml"/><Relationship Id="rId2" Type="http://schemas.openxmlformats.org/officeDocument/2006/relationships/slideLayout" Target="../slideLayouts/slideLayout2.xml"/><Relationship Id="rId1" Type="http://schemas.openxmlformats.org/officeDocument/2006/relationships/tags" Target="../tags/tag66.xml"/></Relationships>
</file>

<file path=ppt/slides/_rels/slide65.xml.rels><?xml version="1.0" encoding="UTF-8" standalone="yes"?>
<Relationships xmlns="http://schemas.openxmlformats.org/package/2006/relationships"><Relationship Id="rId3" Type="http://schemas.openxmlformats.org/officeDocument/2006/relationships/notesSlide" Target="../notesSlides/notesSlide64.xml"/><Relationship Id="rId2" Type="http://schemas.openxmlformats.org/officeDocument/2006/relationships/slideLayout" Target="../slideLayouts/slideLayout2.xml"/><Relationship Id="rId1" Type="http://schemas.openxmlformats.org/officeDocument/2006/relationships/tags" Target="../tags/tag67.xml"/><Relationship Id="rId4" Type="http://schemas.openxmlformats.org/officeDocument/2006/relationships/image" Target="../media/image25.jpeg"/></Relationships>
</file>

<file path=ppt/slides/_rels/slide66.xml.rels><?xml version="1.0" encoding="UTF-8" standalone="yes"?>
<Relationships xmlns="http://schemas.openxmlformats.org/package/2006/relationships"><Relationship Id="rId3" Type="http://schemas.openxmlformats.org/officeDocument/2006/relationships/notesSlide" Target="../notesSlides/notesSlide65.xml"/><Relationship Id="rId2" Type="http://schemas.openxmlformats.org/officeDocument/2006/relationships/slideLayout" Target="../slideLayouts/slideLayout2.xml"/><Relationship Id="rId1" Type="http://schemas.openxmlformats.org/officeDocument/2006/relationships/tags" Target="../tags/tag68.xml"/></Relationships>
</file>

<file path=ppt/slides/_rels/slide67.xml.rels><?xml version="1.0" encoding="UTF-8" standalone="yes"?>
<Relationships xmlns="http://schemas.openxmlformats.org/package/2006/relationships"><Relationship Id="rId3" Type="http://schemas.openxmlformats.org/officeDocument/2006/relationships/notesSlide" Target="../notesSlides/notesSlide66.xml"/><Relationship Id="rId2" Type="http://schemas.openxmlformats.org/officeDocument/2006/relationships/slideLayout" Target="../slideLayouts/slideLayout2.xml"/><Relationship Id="rId1" Type="http://schemas.openxmlformats.org/officeDocument/2006/relationships/tags" Target="../tags/tag69.xml"/></Relationships>
</file>

<file path=ppt/slides/_rels/slide68.xml.rels><?xml version="1.0" encoding="UTF-8" standalone="yes"?>
<Relationships xmlns="http://schemas.openxmlformats.org/package/2006/relationships"><Relationship Id="rId3" Type="http://schemas.openxmlformats.org/officeDocument/2006/relationships/notesSlide" Target="../notesSlides/notesSlide67.xml"/><Relationship Id="rId2" Type="http://schemas.openxmlformats.org/officeDocument/2006/relationships/slideLayout" Target="../slideLayouts/slideLayout2.xml"/><Relationship Id="rId1" Type="http://schemas.openxmlformats.org/officeDocument/2006/relationships/tags" Target="../tags/tag70.xml"/></Relationships>
</file>

<file path=ppt/slides/_rels/slide69.xml.rels><?xml version="1.0" encoding="UTF-8" standalone="yes"?>
<Relationships xmlns="http://schemas.openxmlformats.org/package/2006/relationships"><Relationship Id="rId3" Type="http://schemas.openxmlformats.org/officeDocument/2006/relationships/notesSlide" Target="../notesSlides/notesSlide68.xml"/><Relationship Id="rId2" Type="http://schemas.openxmlformats.org/officeDocument/2006/relationships/slideLayout" Target="../slideLayouts/slideLayout2.xml"/><Relationship Id="rId1" Type="http://schemas.openxmlformats.org/officeDocument/2006/relationships/tags" Target="../tags/tag71.xml"/></Relationships>
</file>

<file path=ppt/slides/_rels/slide70.xml.rels><?xml version="1.0" encoding="UTF-8" standalone="yes"?>
<Relationships xmlns="http://schemas.openxmlformats.org/package/2006/relationships"><Relationship Id="rId3" Type="http://schemas.openxmlformats.org/officeDocument/2006/relationships/notesSlide" Target="../notesSlides/notesSlide69.xml"/><Relationship Id="rId2" Type="http://schemas.openxmlformats.org/officeDocument/2006/relationships/slideLayout" Target="../slideLayouts/slideLayout2.xml"/><Relationship Id="rId1" Type="http://schemas.openxmlformats.org/officeDocument/2006/relationships/tags" Target="../tags/tag72.xml"/></Relationships>
</file>

<file path=ppt/slides/_rels/slide71.xml.rels><?xml version="1.0" encoding="UTF-8" standalone="yes"?>
<Relationships xmlns="http://schemas.openxmlformats.org/package/2006/relationships"><Relationship Id="rId3" Type="http://schemas.openxmlformats.org/officeDocument/2006/relationships/notesSlide" Target="../notesSlides/notesSlide70.xml"/><Relationship Id="rId2" Type="http://schemas.openxmlformats.org/officeDocument/2006/relationships/slideLayout" Target="../slideLayouts/slideLayout2.xml"/><Relationship Id="rId1" Type="http://schemas.openxmlformats.org/officeDocument/2006/relationships/tags" Target="../tags/tag73.xml"/><Relationship Id="rId4" Type="http://schemas.openxmlformats.org/officeDocument/2006/relationships/image" Target="../media/image15.png"/></Relationships>
</file>

<file path=ppt/slides/_rels/slide72.xml.rels><?xml version="1.0" encoding="UTF-8" standalone="yes"?>
<Relationships xmlns="http://schemas.openxmlformats.org/package/2006/relationships"><Relationship Id="rId3" Type="http://schemas.openxmlformats.org/officeDocument/2006/relationships/notesSlide" Target="../notesSlides/notesSlide71.xml"/><Relationship Id="rId2" Type="http://schemas.openxmlformats.org/officeDocument/2006/relationships/slideLayout" Target="../slideLayouts/slideLayout2.xml"/><Relationship Id="rId1" Type="http://schemas.openxmlformats.org/officeDocument/2006/relationships/tags" Target="../tags/tag74.xml"/><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717032"/>
            <a:ext cx="5482952" cy="1080120"/>
          </a:xfrm>
        </p:spPr>
        <p:txBody>
          <a:bodyPr/>
          <a:lstStyle/>
          <a:p>
            <a:pPr lvl="0">
              <a:spcBef>
                <a:spcPts val="0"/>
              </a:spcBef>
            </a:pPr>
            <a:r>
              <a:rPr lang="en-AU" sz="2000" dirty="0" smtClean="0"/>
              <a:t/>
            </a:r>
            <a:br>
              <a:rPr lang="en-AU" sz="2000" dirty="0" smtClean="0"/>
            </a:br>
            <a:r>
              <a:rPr lang="en-AU" sz="2000" dirty="0" smtClean="0">
                <a:solidFill>
                  <a:srgbClr val="FF0000"/>
                </a:solidFill>
              </a:rPr>
              <a:t/>
            </a:r>
            <a:br>
              <a:rPr lang="en-AU" sz="2000" dirty="0" smtClean="0">
                <a:solidFill>
                  <a:srgbClr val="FF0000"/>
                </a:solidFill>
              </a:rPr>
            </a:br>
            <a:r>
              <a:rPr lang="en-AU" sz="2000" dirty="0" smtClean="0"/>
              <a:t>RIIQUA401D </a:t>
            </a:r>
            <a:r>
              <a:rPr lang="en-US" sz="2000" dirty="0" smtClean="0"/>
              <a:t>– </a:t>
            </a:r>
            <a:r>
              <a:rPr lang="en-AU" sz="2000" dirty="0" smtClean="0"/>
              <a:t>Apply a quality management system on site</a:t>
            </a:r>
            <a:endParaRPr lang="en-AU" sz="2000" dirty="0"/>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endParaRPr lang="en-US" b="1" i="1" smtClean="0"/>
          </a:p>
          <a:p>
            <a:pPr marL="0" indent="0">
              <a:buNone/>
            </a:pPr>
            <a:endParaRPr lang="en-US" b="1" i="1" smtClean="0"/>
          </a:p>
          <a:p>
            <a:pPr marL="0" indent="0">
              <a:buNone/>
            </a:pPr>
            <a:endParaRPr lang="en-AU" dirty="0"/>
          </a:p>
        </p:txBody>
      </p:sp>
      <p:sp>
        <p:nvSpPr>
          <p:cNvPr id="9" name="Rounded Rectangle 8"/>
          <p:cNvSpPr/>
          <p:nvPr/>
        </p:nvSpPr>
        <p:spPr>
          <a:xfrm>
            <a:off x="1680696" y="1345105"/>
            <a:ext cx="6408712" cy="1476981"/>
          </a:xfrm>
          <a:prstGeom prst="roundRect">
            <a:avLst/>
          </a:prstGeom>
          <a:noFill/>
          <a:ln w="412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4800" dirty="0">
                <a:solidFill>
                  <a:srgbClr val="0070C0"/>
                </a:solidFill>
              </a:rPr>
              <a:t>Section 1: Implement quality </a:t>
            </a:r>
            <a:r>
              <a:rPr lang="en-AU" sz="4800" dirty="0" smtClean="0">
                <a:solidFill>
                  <a:srgbClr val="0070C0"/>
                </a:solidFill>
              </a:rPr>
              <a:t>processes</a:t>
            </a:r>
            <a:endParaRPr lang="en-AU" sz="4800" dirty="0">
              <a:solidFill>
                <a:srgbClr val="0070C0"/>
              </a:solidFill>
            </a:endParaRPr>
          </a:p>
        </p:txBody>
      </p:sp>
    </p:spTree>
    <p:custDataLst>
      <p:tags r:id="rId1"/>
    </p:custDataLst>
    <p:extLst>
      <p:ext uri="{BB962C8B-B14F-4D97-AF65-F5344CB8AC3E}">
        <p14:creationId xmlns:p14="http://schemas.microsoft.com/office/powerpoint/2010/main" val="16210071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874262"/>
          </a:xfrm>
        </p:spPr>
        <p:txBody>
          <a:bodyPr/>
          <a:lstStyle/>
          <a:p>
            <a:r>
              <a:rPr lang="en-AU" sz="1000" dirty="0" smtClean="0"/>
              <a:t> </a:t>
            </a:r>
            <a:br>
              <a:rPr lang="en-AU" sz="1000" dirty="0" smtClean="0"/>
            </a:br>
            <a:r>
              <a:rPr lang="en-AU" sz="1400" dirty="0" smtClean="0">
                <a:solidFill>
                  <a:schemeClr val="tx2">
                    <a:lumMod val="60000"/>
                    <a:lumOff val="40000"/>
                  </a:schemeClr>
                </a:solidFill>
              </a:rPr>
              <a:t>1.1 Access, interpret and apply quality management </a:t>
            </a:r>
            <a:br>
              <a:rPr lang="en-AU" sz="1400" dirty="0" smtClean="0">
                <a:solidFill>
                  <a:schemeClr val="tx2">
                    <a:lumMod val="60000"/>
                    <a:lumOff val="40000"/>
                  </a:schemeClr>
                </a:solidFill>
              </a:rPr>
            </a:br>
            <a:r>
              <a:rPr lang="en-AU" sz="1400" dirty="0" smtClean="0">
                <a:solidFill>
                  <a:schemeClr val="tx2">
                    <a:lumMod val="60000"/>
                    <a:lumOff val="40000"/>
                  </a:schemeClr>
                </a:solidFill>
              </a:rPr>
              <a:t>documentation and ensure the work activity is </a:t>
            </a:r>
            <a:br>
              <a:rPr lang="en-AU" sz="1400" dirty="0" smtClean="0">
                <a:solidFill>
                  <a:schemeClr val="tx2">
                    <a:lumMod val="60000"/>
                    <a:lumOff val="40000"/>
                  </a:schemeClr>
                </a:solidFill>
              </a:rPr>
            </a:br>
            <a:r>
              <a:rPr lang="en-AU" sz="1400" dirty="0" smtClean="0">
                <a:solidFill>
                  <a:schemeClr val="tx2">
                    <a:lumMod val="60000"/>
                    <a:lumOff val="40000"/>
                  </a:schemeClr>
                </a:solidFill>
              </a:rPr>
              <a:t>compliant</a:t>
            </a:r>
            <a:endParaRPr lang="en-AU" sz="1100" dirty="0"/>
          </a:p>
        </p:txBody>
      </p:sp>
      <p:sp>
        <p:nvSpPr>
          <p:cNvPr id="3" name="TextBox 2"/>
          <p:cNvSpPr txBox="1"/>
          <p:nvPr/>
        </p:nvSpPr>
        <p:spPr>
          <a:xfrm>
            <a:off x="467544" y="1394062"/>
            <a:ext cx="8229600" cy="3806170"/>
          </a:xfrm>
          <a:prstGeom prst="rect">
            <a:avLst/>
          </a:prstGeom>
          <a:noFill/>
        </p:spPr>
        <p:txBody>
          <a:bodyPr wrap="square" rtlCol="0">
            <a:spAutoFit/>
          </a:bodyPr>
          <a:lstStyle/>
          <a:p>
            <a:pPr lvl="0">
              <a:spcBef>
                <a:spcPts val="432"/>
              </a:spcBef>
            </a:pPr>
            <a:r>
              <a:rPr lang="en-AU" sz="1400" b="1" cap="all" dirty="0">
                <a:solidFill>
                  <a:prstClr val="black"/>
                </a:solidFill>
                <a:latin typeface="Verdana" panose="020B0604030504040204" pitchFamily="34" charset="0"/>
                <a:ea typeface="Verdana" panose="020B0604030504040204" pitchFamily="34" charset="0"/>
                <a:cs typeface="Verdana" panose="020B0604030504040204" pitchFamily="34" charset="0"/>
              </a:rPr>
              <a:t>1.1.1 QUALITY MANAGEMENT AND ITS PURPOSE</a:t>
            </a:r>
          </a:p>
          <a:p>
            <a:r>
              <a:rPr lang="en-US" sz="1400" dirty="0">
                <a:latin typeface="Tahoma" panose="020B0604030504040204" pitchFamily="34" charset="0"/>
                <a:ea typeface="Tahoma" panose="020B0604030504040204" pitchFamily="34" charset="0"/>
                <a:cs typeface="Tahoma" panose="020B0604030504040204" pitchFamily="34" charset="0"/>
              </a:rPr>
              <a:t>Quality management systems are complex sets of policies, procedures and actions that are put in place within an organisation in order to ensure that each phase of each task that is conducted within an organisation are planned and controlled in a manner to ensure that specific benchmarks of quality are able to be consistently achieved throughout all operations. </a:t>
            </a:r>
            <a:endParaRPr lang="en-US" sz="1400" dirty="0" smtClean="0">
              <a:latin typeface="Tahoma" panose="020B0604030504040204" pitchFamily="34" charset="0"/>
              <a:ea typeface="Tahoma" panose="020B0604030504040204" pitchFamily="34" charset="0"/>
              <a:cs typeface="Tahoma" panose="020B0604030504040204" pitchFamily="34" charset="0"/>
            </a:endParaRPr>
          </a:p>
          <a:p>
            <a:endParaRPr lang="en-AU" sz="1400" dirty="0">
              <a:latin typeface="Tahoma" panose="020B0604030504040204" pitchFamily="34" charset="0"/>
              <a:ea typeface="Tahoma" panose="020B0604030504040204" pitchFamily="34" charset="0"/>
              <a:cs typeface="Tahoma" panose="020B0604030504040204" pitchFamily="34" charset="0"/>
            </a:endParaRPr>
          </a:p>
          <a:p>
            <a:r>
              <a:rPr lang="en-US" sz="1400" dirty="0">
                <a:latin typeface="Tahoma" panose="020B0604030504040204" pitchFamily="34" charset="0"/>
                <a:ea typeface="Tahoma" panose="020B0604030504040204" pitchFamily="34" charset="0"/>
                <a:cs typeface="Tahoma" panose="020B0604030504040204" pitchFamily="34" charset="0"/>
              </a:rPr>
              <a:t>Quality can be related to:</a:t>
            </a:r>
            <a:endParaRPr lang="en-AU" sz="1400" dirty="0">
              <a:latin typeface="Tahoma" panose="020B0604030504040204" pitchFamily="34" charset="0"/>
              <a:ea typeface="Tahoma" panose="020B0604030504040204" pitchFamily="34" charset="0"/>
              <a:cs typeface="Tahoma" panose="020B0604030504040204" pitchFamily="34" charset="0"/>
            </a:endParaRPr>
          </a:p>
          <a:p>
            <a:pPr marL="742950" lvl="1" indent="-285750">
              <a:buFont typeface="Arial" panose="020B0604020202020204" pitchFamily="34" charset="0"/>
              <a:buChar char="•"/>
            </a:pPr>
            <a:r>
              <a:rPr lang="en-US" sz="1400" dirty="0">
                <a:latin typeface="Tahoma" panose="020B0604030504040204" pitchFamily="34" charset="0"/>
                <a:ea typeface="Tahoma" panose="020B0604030504040204" pitchFamily="34" charset="0"/>
                <a:cs typeface="Tahoma" panose="020B0604030504040204" pitchFamily="34" charset="0"/>
              </a:rPr>
              <a:t>Outcomes</a:t>
            </a:r>
            <a:endParaRPr lang="en-AU" sz="1400" dirty="0">
              <a:latin typeface="Tahoma" panose="020B0604030504040204" pitchFamily="34" charset="0"/>
              <a:ea typeface="Tahoma" panose="020B0604030504040204" pitchFamily="34" charset="0"/>
              <a:cs typeface="Tahoma" panose="020B0604030504040204" pitchFamily="34" charset="0"/>
            </a:endParaRPr>
          </a:p>
          <a:p>
            <a:pPr marL="742950" lvl="1" indent="-285750">
              <a:buFont typeface="Arial" panose="020B0604020202020204" pitchFamily="34" charset="0"/>
              <a:buChar char="•"/>
            </a:pPr>
            <a:r>
              <a:rPr lang="en-US" sz="1400" dirty="0">
                <a:latin typeface="Tahoma" panose="020B0604030504040204" pitchFamily="34" charset="0"/>
                <a:ea typeface="Tahoma" panose="020B0604030504040204" pitchFamily="34" charset="0"/>
                <a:cs typeface="Tahoma" panose="020B0604030504040204" pitchFamily="34" charset="0"/>
              </a:rPr>
              <a:t>Safety</a:t>
            </a:r>
            <a:endParaRPr lang="en-AU" sz="1400" dirty="0">
              <a:latin typeface="Tahoma" panose="020B0604030504040204" pitchFamily="34" charset="0"/>
              <a:ea typeface="Tahoma" panose="020B0604030504040204" pitchFamily="34" charset="0"/>
              <a:cs typeface="Tahoma" panose="020B0604030504040204" pitchFamily="34" charset="0"/>
            </a:endParaRPr>
          </a:p>
          <a:p>
            <a:pPr marL="742950" lvl="1" indent="-285750">
              <a:buFont typeface="Arial" panose="020B0604020202020204" pitchFamily="34" charset="0"/>
              <a:buChar char="•"/>
            </a:pPr>
            <a:r>
              <a:rPr lang="en-US" sz="1400" dirty="0">
                <a:latin typeface="Tahoma" panose="020B0604030504040204" pitchFamily="34" charset="0"/>
                <a:ea typeface="Tahoma" panose="020B0604030504040204" pitchFamily="34" charset="0"/>
                <a:cs typeface="Tahoma" panose="020B0604030504040204" pitchFamily="34" charset="0"/>
              </a:rPr>
              <a:t>Records</a:t>
            </a:r>
            <a:endParaRPr lang="en-AU" sz="1400" dirty="0">
              <a:latin typeface="Tahoma" panose="020B0604030504040204" pitchFamily="34" charset="0"/>
              <a:ea typeface="Tahoma" panose="020B0604030504040204" pitchFamily="34" charset="0"/>
              <a:cs typeface="Tahoma" panose="020B0604030504040204" pitchFamily="34" charset="0"/>
            </a:endParaRPr>
          </a:p>
          <a:p>
            <a:pPr marL="742950" lvl="1" indent="-285750">
              <a:buFont typeface="Arial" panose="020B0604020202020204" pitchFamily="34" charset="0"/>
              <a:buChar char="•"/>
            </a:pPr>
            <a:r>
              <a:rPr lang="en-US" sz="1400" dirty="0">
                <a:latin typeface="Tahoma" panose="020B0604030504040204" pitchFamily="34" charset="0"/>
                <a:ea typeface="Tahoma" panose="020B0604030504040204" pitchFamily="34" charset="0"/>
                <a:cs typeface="Tahoma" panose="020B0604030504040204" pitchFamily="34" charset="0"/>
              </a:rPr>
              <a:t>Consistency</a:t>
            </a:r>
            <a:endParaRPr lang="en-AU" sz="1400" dirty="0">
              <a:latin typeface="Tahoma" panose="020B0604030504040204" pitchFamily="34" charset="0"/>
              <a:ea typeface="Tahoma" panose="020B0604030504040204" pitchFamily="34" charset="0"/>
              <a:cs typeface="Tahoma" panose="020B0604030504040204" pitchFamily="34" charset="0"/>
            </a:endParaRPr>
          </a:p>
          <a:p>
            <a:pPr marL="742950" lvl="1" indent="-285750">
              <a:buFont typeface="Arial" panose="020B0604020202020204" pitchFamily="34" charset="0"/>
              <a:buChar char="•"/>
            </a:pPr>
            <a:r>
              <a:rPr lang="en-US" sz="1400" dirty="0">
                <a:latin typeface="Tahoma" panose="020B0604030504040204" pitchFamily="34" charset="0"/>
                <a:ea typeface="Tahoma" panose="020B0604030504040204" pitchFamily="34" charset="0"/>
                <a:cs typeface="Tahoma" panose="020B0604030504040204" pitchFamily="34" charset="0"/>
              </a:rPr>
              <a:t>Productivity</a:t>
            </a:r>
            <a:endParaRPr lang="en-AU" sz="1400" dirty="0">
              <a:latin typeface="Tahoma" panose="020B0604030504040204" pitchFamily="34" charset="0"/>
              <a:ea typeface="Tahoma" panose="020B0604030504040204" pitchFamily="34" charset="0"/>
              <a:cs typeface="Tahoma" panose="020B0604030504040204" pitchFamily="34" charset="0"/>
            </a:endParaRPr>
          </a:p>
          <a:p>
            <a:pPr marL="742950" lvl="1" indent="-285750">
              <a:buFont typeface="Arial" panose="020B0604020202020204" pitchFamily="34" charset="0"/>
              <a:buChar char="•"/>
            </a:pPr>
            <a:r>
              <a:rPr lang="en-US" sz="1400" dirty="0">
                <a:latin typeface="Tahoma" panose="020B0604030504040204" pitchFamily="34" charset="0"/>
                <a:ea typeface="Tahoma" panose="020B0604030504040204" pitchFamily="34" charset="0"/>
                <a:cs typeface="Tahoma" panose="020B0604030504040204" pitchFamily="34" charset="0"/>
              </a:rPr>
              <a:t>Efficiency</a:t>
            </a:r>
            <a:endParaRPr lang="en-AU" sz="1400" dirty="0">
              <a:latin typeface="Tahoma" panose="020B0604030504040204" pitchFamily="34" charset="0"/>
              <a:ea typeface="Tahoma" panose="020B0604030504040204" pitchFamily="34" charset="0"/>
              <a:cs typeface="Tahoma" panose="020B0604030504040204" pitchFamily="34" charset="0"/>
            </a:endParaRPr>
          </a:p>
          <a:p>
            <a:pPr marL="742950" lvl="1" indent="-285750">
              <a:buFont typeface="Arial" panose="020B0604020202020204" pitchFamily="34" charset="0"/>
              <a:buChar char="•"/>
            </a:pPr>
            <a:r>
              <a:rPr lang="en-US" sz="1400" dirty="0">
                <a:latin typeface="Tahoma" panose="020B0604030504040204" pitchFamily="34" charset="0"/>
                <a:ea typeface="Tahoma" panose="020B0604030504040204" pitchFamily="34" charset="0"/>
                <a:cs typeface="Tahoma" panose="020B0604030504040204" pitchFamily="34" charset="0"/>
              </a:rPr>
              <a:t>Compliance </a:t>
            </a:r>
            <a:endParaRPr lang="en-AU" sz="1400" dirty="0">
              <a:latin typeface="Tahoma" panose="020B0604030504040204" pitchFamily="34" charset="0"/>
              <a:ea typeface="Tahoma" panose="020B0604030504040204" pitchFamily="34" charset="0"/>
              <a:cs typeface="Tahoma" panose="020B0604030504040204" pitchFamily="34" charset="0"/>
            </a:endParaRPr>
          </a:p>
          <a:p>
            <a:pPr marL="742950" lvl="1" indent="-285750">
              <a:buFont typeface="Arial" panose="020B0604020202020204" pitchFamily="34" charset="0"/>
              <a:buChar char="•"/>
            </a:pPr>
            <a:r>
              <a:rPr lang="en-US" sz="1400" dirty="0">
                <a:latin typeface="Tahoma" panose="020B0604030504040204" pitchFamily="34" charset="0"/>
                <a:ea typeface="Tahoma" panose="020B0604030504040204" pitchFamily="34" charset="0"/>
                <a:cs typeface="Tahoma" panose="020B0604030504040204" pitchFamily="34" charset="0"/>
              </a:rPr>
              <a:t>Alignment with organisational goals</a:t>
            </a:r>
            <a:endParaRPr lang="en-AU" sz="1400" dirty="0">
              <a:latin typeface="Tahoma" panose="020B0604030504040204" pitchFamily="34" charset="0"/>
              <a:ea typeface="Tahoma" panose="020B0604030504040204" pitchFamily="34" charset="0"/>
              <a:cs typeface="Tahoma" panose="020B0604030504040204" pitchFamily="34" charset="0"/>
            </a:endParaRPr>
          </a:p>
          <a:p>
            <a:pPr marL="742950" lvl="1" indent="-285750">
              <a:buFont typeface="Arial" panose="020B0604020202020204" pitchFamily="34" charset="0"/>
              <a:buChar char="•"/>
            </a:pPr>
            <a:r>
              <a:rPr lang="en-US" sz="1400" dirty="0">
                <a:latin typeface="Tahoma" panose="020B0604030504040204" pitchFamily="34" charset="0"/>
                <a:ea typeface="Tahoma" panose="020B0604030504040204" pitchFamily="34" charset="0"/>
                <a:cs typeface="Tahoma" panose="020B0604030504040204" pitchFamily="34" charset="0"/>
              </a:rPr>
              <a:t>Continual improvement</a:t>
            </a:r>
            <a:endParaRPr lang="en-AU" sz="1400" dirty="0" smtClean="0">
              <a:latin typeface="Tahoma" panose="020B0604030504040204" pitchFamily="34" charset="0"/>
              <a:ea typeface="Tahoma" panose="020B0604030504040204" pitchFamily="34" charset="0"/>
              <a:cs typeface="Tahoma" panose="020B0604030504040204" pitchFamily="34" charset="0"/>
            </a:endParaRPr>
          </a:p>
          <a:p>
            <a:pPr marL="198000" lvl="1">
              <a:spcBef>
                <a:spcPts val="432"/>
              </a:spcBef>
              <a:buSzPct val="100000"/>
            </a:pPr>
            <a:endParaRPr lang="en-AU" sz="1400" dirty="0">
              <a:latin typeface="Tahoma"/>
              <a:cs typeface="Tahoma"/>
            </a:endParaRPr>
          </a:p>
        </p:txBody>
      </p:sp>
      <p:pic>
        <p:nvPicPr>
          <p:cNvPr id="6" name="Picture 2" descr="Access Computer Key In Green Showing Permission And Securit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56176" y="3573016"/>
            <a:ext cx="2345804" cy="234580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2335353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1.1.2 Components of quality management plans</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US" sz="1400" smtClean="0">
                <a:latin typeface="Tahoma" panose="020B0604030504040204" pitchFamily="34" charset="0"/>
                <a:ea typeface="Tahoma" panose="020B0604030504040204" pitchFamily="34" charset="0"/>
                <a:cs typeface="Tahoma" panose="020B0604030504040204" pitchFamily="34" charset="0"/>
              </a:rPr>
              <a:t>Quality management plans are designed to meet the specific needs of each organisation that they are implemented into, although most of them will follow a similar pattern and include a range of similar components.</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b="1" cap="all" smtClean="0">
                <a:solidFill>
                  <a:prstClr val="black"/>
                </a:solidFill>
              </a:rPr>
              <a:t>1.1.3 THE QUALITY SYSTEM</a:t>
            </a:r>
          </a:p>
          <a:p>
            <a:pPr marL="0" indent="0">
              <a:lnSpc>
                <a:spcPct val="100000"/>
              </a:lnSpc>
              <a:spcBef>
                <a:spcPts val="432"/>
              </a:spcBef>
              <a:spcAft>
                <a:spcPts val="0"/>
              </a:spcAft>
              <a:buClrTx/>
              <a:buNone/>
            </a:pPr>
            <a:r>
              <a:rPr lang="en-AU" sz="1400" smtClean="0">
                <a:latin typeface="Tahoma"/>
                <a:cs typeface="Tahoma"/>
              </a:rPr>
              <a:t>Quality systems are made of three main components:</a:t>
            </a:r>
          </a:p>
          <a:p>
            <a:pPr lvl="1">
              <a:lnSpc>
                <a:spcPct val="100000"/>
              </a:lnSpc>
              <a:spcBef>
                <a:spcPts val="432"/>
              </a:spcBef>
              <a:spcAft>
                <a:spcPts val="0"/>
              </a:spcAft>
              <a:buClrTx/>
            </a:pPr>
            <a:r>
              <a:rPr lang="en-AU" sz="1400" smtClean="0">
                <a:latin typeface="Tahoma"/>
                <a:cs typeface="Tahoma"/>
              </a:rPr>
              <a:t>Quality management plans</a:t>
            </a:r>
          </a:p>
          <a:p>
            <a:pPr lvl="1">
              <a:lnSpc>
                <a:spcPct val="100000"/>
              </a:lnSpc>
              <a:spcBef>
                <a:spcPts val="432"/>
              </a:spcBef>
              <a:spcAft>
                <a:spcPts val="0"/>
              </a:spcAft>
              <a:buClrTx/>
            </a:pPr>
            <a:r>
              <a:rPr lang="en-AU" sz="1400" smtClean="0">
                <a:latin typeface="Tahoma"/>
                <a:cs typeface="Tahoma"/>
              </a:rPr>
              <a:t>Quality control activities</a:t>
            </a:r>
          </a:p>
          <a:p>
            <a:pPr lvl="1">
              <a:lnSpc>
                <a:spcPct val="100000"/>
              </a:lnSpc>
              <a:spcBef>
                <a:spcPts val="432"/>
              </a:spcBef>
              <a:spcAft>
                <a:spcPts val="0"/>
              </a:spcAft>
              <a:buClrTx/>
            </a:pPr>
            <a:r>
              <a:rPr lang="en-AU" sz="1400" smtClean="0">
                <a:latin typeface="Tahoma"/>
                <a:cs typeface="Tahoma"/>
              </a:rPr>
              <a:t>Quality assurance activities</a:t>
            </a:r>
          </a:p>
          <a:p>
            <a:pPr marL="0" lvl="0" indent="0">
              <a:lnSpc>
                <a:spcPct val="100000"/>
              </a:lnSpc>
              <a:spcBef>
                <a:spcPts val="432"/>
              </a:spcBef>
              <a:spcAft>
                <a:spcPts val="0"/>
              </a:spcAft>
              <a:buClrTx/>
              <a:buNone/>
            </a:pPr>
            <a:endParaRPr lang="en-AU" sz="1400" dirty="0">
              <a:latin typeface="Tahoma"/>
              <a:ea typeface="+mn-ea"/>
              <a:cs typeface="Tahoma"/>
            </a:endParaRPr>
          </a:p>
        </p:txBody>
      </p:sp>
    </p:spTree>
    <p:custDataLst>
      <p:tags r:id="rId1"/>
    </p:custDataLst>
    <p:extLst>
      <p:ext uri="{BB962C8B-B14F-4D97-AF65-F5344CB8AC3E}">
        <p14:creationId xmlns:p14="http://schemas.microsoft.com/office/powerpoint/2010/main" val="10303533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1.1.4 Quality management plans</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Quality management plans manage the outcomes and processes required in order to achieve these outcomes.</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Quality control activities - These activities are designed to ensure through a range of monitoring, reviewing and adjusting processes that quality can be controlled as per the quality management plan. </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Quality assurance activities - These activities are designed in order to monitor and verify the effectiveness of all of the activities within the quality management plan and its related quality control activities.</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b="1" cap="all" smtClean="0">
                <a:solidFill>
                  <a:prstClr val="black"/>
                </a:solidFill>
              </a:rPr>
              <a:t>1.1.5 QUALITY IMPROVEMENT MODELS</a:t>
            </a:r>
          </a:p>
          <a:p>
            <a:pPr marL="0" indent="0">
              <a:lnSpc>
                <a:spcPct val="100000"/>
              </a:lnSpc>
              <a:spcBef>
                <a:spcPts val="432"/>
              </a:spcBef>
              <a:spcAft>
                <a:spcPts val="0"/>
              </a:spcAft>
              <a:buClrTx/>
              <a:buNone/>
            </a:pPr>
            <a:r>
              <a:rPr lang="en-AU" sz="1400" smtClean="0">
                <a:latin typeface="Tahoma"/>
                <a:cs typeface="Tahoma"/>
              </a:rPr>
              <a:t>Quality improvement models are a series of tools and processes that have been designed in order to effectively improve and uphold the quality standards that have been able to be achieved and set within the organisation.</a:t>
            </a:r>
          </a:p>
          <a:p>
            <a:pPr marL="0" indent="0">
              <a:lnSpc>
                <a:spcPct val="100000"/>
              </a:lnSpc>
              <a:spcBef>
                <a:spcPts val="432"/>
              </a:spcBef>
              <a:spcAft>
                <a:spcPts val="0"/>
              </a:spcAft>
              <a:buClrTx/>
              <a:buNone/>
            </a:pPr>
            <a:endParaRPr lang="en-AU" sz="1400" smtClean="0">
              <a:latin typeface="Tahoma"/>
              <a:cs typeface="Tahoma"/>
            </a:endParaRPr>
          </a:p>
          <a:p>
            <a:pPr marL="0" indent="0">
              <a:lnSpc>
                <a:spcPct val="100000"/>
              </a:lnSpc>
              <a:spcBef>
                <a:spcPts val="432"/>
              </a:spcBef>
              <a:spcAft>
                <a:spcPts val="0"/>
              </a:spcAft>
              <a:buClrTx/>
              <a:buNone/>
            </a:pPr>
            <a:r>
              <a:rPr lang="en-AU" sz="1400" smtClean="0">
                <a:latin typeface="Tahoma"/>
                <a:cs typeface="Tahoma"/>
              </a:rPr>
              <a:t>Quality improvement models are designed to provide organisations with a structured method to analyse their processes and current quality standards and identify a range of quality improvement opportunities.</a:t>
            </a:r>
          </a:p>
          <a:p>
            <a:pPr marL="0" lvl="0" indent="0">
              <a:lnSpc>
                <a:spcPct val="100000"/>
              </a:lnSpc>
              <a:spcBef>
                <a:spcPts val="432"/>
              </a:spcBef>
              <a:spcAft>
                <a:spcPts val="0"/>
              </a:spcAft>
              <a:buClrTx/>
              <a:buNone/>
            </a:pPr>
            <a:endParaRPr lang="en-AU" sz="1400" dirty="0">
              <a:latin typeface="Tahoma"/>
              <a:ea typeface="+mn-ea"/>
              <a:cs typeface="Tahoma"/>
            </a:endParaRPr>
          </a:p>
        </p:txBody>
      </p:sp>
    </p:spTree>
    <p:custDataLst>
      <p:tags r:id="rId1"/>
    </p:custDataLst>
    <p:extLst>
      <p:ext uri="{BB962C8B-B14F-4D97-AF65-F5344CB8AC3E}">
        <p14:creationId xmlns:p14="http://schemas.microsoft.com/office/powerpoint/2010/main" val="15082043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1.1.6 Lean</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The lean model of quality improvement relies on an analysis of each of the processes that occur within an organisation with a focus on how waste can be minimised within the each of the processes.</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Waste in the lean model may include:</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Time</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Staff</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Money</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Raw materials</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Electricity</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Water</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Assets</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b="1" cap="all" smtClean="0">
                <a:solidFill>
                  <a:prstClr val="black"/>
                </a:solidFill>
              </a:rPr>
              <a:t>1.1.7 SIX SIGMA </a:t>
            </a:r>
          </a:p>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The six sigma quality improvement model encourages the organisation to analyse the processes within the organisation from the following six angles.</a:t>
            </a:r>
            <a:endParaRPr lang="en-AU" sz="1400" dirty="0">
              <a:latin typeface="Tahoma" panose="020B0604030504040204" pitchFamily="34" charset="0"/>
              <a:ea typeface="Tahoma" panose="020B0604030504040204" pitchFamily="34" charset="0"/>
              <a:cs typeface="Tahoma" panose="020B0604030504040204" pitchFamily="34" charset="0"/>
            </a:endParaRPr>
          </a:p>
        </p:txBody>
      </p:sp>
    </p:spTree>
    <p:custDataLst>
      <p:tags r:id="rId1"/>
    </p:custDataLst>
    <p:extLst>
      <p:ext uri="{BB962C8B-B14F-4D97-AF65-F5344CB8AC3E}">
        <p14:creationId xmlns:p14="http://schemas.microsoft.com/office/powerpoint/2010/main" val="3856158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1.1.8 Total Quality management (</a:t>
            </a:r>
            <a:r>
              <a:rPr lang="en-AU" sz="1400" dirty="0" err="1" smtClean="0"/>
              <a:t>tqm</a:t>
            </a:r>
            <a:r>
              <a:rPr lang="en-AU" sz="1400" dirty="0" smtClean="0"/>
              <a:t>)</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The total quality management system is a continuous and structured process that encourages all employees within an organisation to be involved in a range of quality issues identification activities that respond to feedback on quality improvement throughout the organisation. </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b="1" cap="all" smtClean="0">
                <a:solidFill>
                  <a:prstClr val="black"/>
                </a:solidFill>
              </a:rPr>
              <a:t>1.1.9 STATISTICAL PROCESS CONTROL</a:t>
            </a:r>
          </a:p>
          <a:p>
            <a:pPr marL="0" indent="0">
              <a:lnSpc>
                <a:spcPct val="100000"/>
              </a:lnSpc>
              <a:spcBef>
                <a:spcPts val="432"/>
              </a:spcBef>
              <a:spcAft>
                <a:spcPts val="0"/>
              </a:spcAft>
              <a:buClrTx/>
              <a:buNone/>
            </a:pPr>
            <a:r>
              <a:rPr lang="en-AU" sz="1400" smtClean="0">
                <a:latin typeface="Tahoma"/>
                <a:cs typeface="Tahoma"/>
              </a:rPr>
              <a:t>Statistical process control is an industry approved standard quality improvement model that is used in order to effectively monitor and control variations in quality using statistical analysis. </a:t>
            </a:r>
          </a:p>
          <a:p>
            <a:pPr marL="0" indent="0">
              <a:lnSpc>
                <a:spcPct val="100000"/>
              </a:lnSpc>
              <a:spcBef>
                <a:spcPts val="432"/>
              </a:spcBef>
              <a:spcAft>
                <a:spcPts val="0"/>
              </a:spcAft>
              <a:buClrTx/>
              <a:buNone/>
            </a:pPr>
            <a:endParaRPr lang="en-AU" sz="1400" smtClean="0">
              <a:latin typeface="Tahoma"/>
              <a:cs typeface="Tahoma"/>
            </a:endParaRPr>
          </a:p>
          <a:p>
            <a:pPr marL="0" indent="0">
              <a:lnSpc>
                <a:spcPct val="100000"/>
              </a:lnSpc>
              <a:spcBef>
                <a:spcPts val="432"/>
              </a:spcBef>
              <a:spcAft>
                <a:spcPts val="0"/>
              </a:spcAft>
              <a:buClrTx/>
              <a:buNone/>
            </a:pPr>
            <a:r>
              <a:rPr lang="en-AU" sz="1400" smtClean="0">
                <a:latin typeface="Tahoma"/>
                <a:cs typeface="Tahoma"/>
              </a:rPr>
              <a:t>Measurable factors of quality will be categorised as numbers and then plotted on a graph that will allow for a reasonable variation in quality, any figures that fall outside of the controlled variation amount will then need to be investigated and adjusted in order to ensure that all actions that are undertaken within the organisation will fall into the agreed parameters that have been set for quality.</a:t>
            </a:r>
          </a:p>
          <a:p>
            <a:pPr marL="0" lvl="0" indent="0">
              <a:lnSpc>
                <a:spcPct val="100000"/>
              </a:lnSpc>
              <a:spcBef>
                <a:spcPts val="432"/>
              </a:spcBef>
              <a:spcAft>
                <a:spcPts val="0"/>
              </a:spcAft>
              <a:buClrTx/>
              <a:buNone/>
            </a:pPr>
            <a:endParaRPr lang="en-AU" sz="1400" dirty="0">
              <a:latin typeface="Tahoma"/>
              <a:ea typeface="+mn-ea"/>
              <a:cs typeface="Tahoma"/>
            </a:endParaRPr>
          </a:p>
        </p:txBody>
      </p:sp>
    </p:spTree>
    <p:custDataLst>
      <p:tags r:id="rId1"/>
    </p:custDataLst>
    <p:extLst>
      <p:ext uri="{BB962C8B-B14F-4D97-AF65-F5344CB8AC3E}">
        <p14:creationId xmlns:p14="http://schemas.microsoft.com/office/powerpoint/2010/main" val="16837300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1.1.10 Root cause analysis</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Root cause analysis is a structured quality improvement method that is designed to identify the actual cause of the quality issue in order for organisations to be able to effectively resolve the root cause of the issue and not be simply responding to a range of symptoms that may at first appear to be the cause of the issue. </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Once a problem has been clearly defined and analysed and all relevant information related to the problem is known and understood it will be necessary to suggest a range of options that may be the cause of the problem.</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b="1" cap="all" smtClean="0">
                <a:solidFill>
                  <a:prstClr val="black"/>
                </a:solidFill>
              </a:rPr>
              <a:t>1.1.11 SUGGESTING OPTIONS FOR IMPROVEMENT</a:t>
            </a:r>
          </a:p>
          <a:p>
            <a:pPr marL="0" indent="0">
              <a:lnSpc>
                <a:spcPct val="100000"/>
              </a:lnSpc>
              <a:spcBef>
                <a:spcPts val="432"/>
              </a:spcBef>
              <a:spcAft>
                <a:spcPts val="0"/>
              </a:spcAft>
              <a:buClrTx/>
              <a:buNone/>
            </a:pPr>
            <a:r>
              <a:rPr lang="en-AU" sz="1400" smtClean="0">
                <a:latin typeface="Tahoma"/>
                <a:cs typeface="Tahoma"/>
              </a:rPr>
              <a:t>When suggesting options for causes of a problem it is important to:</a:t>
            </a:r>
          </a:p>
          <a:p>
            <a:pPr lvl="1">
              <a:lnSpc>
                <a:spcPct val="100000"/>
              </a:lnSpc>
              <a:spcBef>
                <a:spcPts val="432"/>
              </a:spcBef>
              <a:spcAft>
                <a:spcPts val="0"/>
              </a:spcAft>
              <a:buClrTx/>
            </a:pPr>
            <a:r>
              <a:rPr lang="en-AU" sz="1400" smtClean="0">
                <a:latin typeface="Tahoma"/>
                <a:cs typeface="Tahoma"/>
              </a:rPr>
              <a:t>Access all relevant information</a:t>
            </a:r>
          </a:p>
          <a:p>
            <a:pPr lvl="1">
              <a:lnSpc>
                <a:spcPct val="100000"/>
              </a:lnSpc>
              <a:spcBef>
                <a:spcPts val="432"/>
              </a:spcBef>
              <a:spcAft>
                <a:spcPts val="0"/>
              </a:spcAft>
              <a:buClrTx/>
            </a:pPr>
            <a:r>
              <a:rPr lang="en-AU" sz="1400" smtClean="0">
                <a:latin typeface="Tahoma"/>
                <a:cs typeface="Tahoma"/>
              </a:rPr>
              <a:t>Back track through processes to find the initial cause</a:t>
            </a:r>
          </a:p>
          <a:p>
            <a:pPr lvl="1">
              <a:lnSpc>
                <a:spcPct val="100000"/>
              </a:lnSpc>
              <a:spcBef>
                <a:spcPts val="432"/>
              </a:spcBef>
              <a:spcAft>
                <a:spcPts val="0"/>
              </a:spcAft>
              <a:buClrTx/>
            </a:pPr>
            <a:r>
              <a:rPr lang="en-AU" sz="1400" smtClean="0">
                <a:latin typeface="Tahoma"/>
                <a:cs typeface="Tahoma"/>
              </a:rPr>
              <a:t>Seek reasons and not blame</a:t>
            </a:r>
          </a:p>
          <a:p>
            <a:pPr lvl="1">
              <a:lnSpc>
                <a:spcPct val="100000"/>
              </a:lnSpc>
              <a:spcBef>
                <a:spcPts val="432"/>
              </a:spcBef>
              <a:spcAft>
                <a:spcPts val="0"/>
              </a:spcAft>
              <a:buClrTx/>
            </a:pPr>
            <a:r>
              <a:rPr lang="en-AU" sz="1400" smtClean="0">
                <a:latin typeface="Tahoma"/>
                <a:cs typeface="Tahoma"/>
              </a:rPr>
              <a:t>Use a variety of different information</a:t>
            </a:r>
          </a:p>
          <a:p>
            <a:pPr marL="0" lvl="0" indent="0">
              <a:lnSpc>
                <a:spcPct val="100000"/>
              </a:lnSpc>
              <a:spcBef>
                <a:spcPts val="432"/>
              </a:spcBef>
              <a:spcAft>
                <a:spcPts val="0"/>
              </a:spcAft>
              <a:buClrTx/>
              <a:buNone/>
            </a:pPr>
            <a:endParaRPr lang="en-AU" sz="1400" dirty="0">
              <a:latin typeface="Tahoma"/>
              <a:ea typeface="+mn-ea"/>
              <a:cs typeface="Tahoma"/>
            </a:endParaRPr>
          </a:p>
        </p:txBody>
      </p:sp>
    </p:spTree>
    <p:custDataLst>
      <p:tags r:id="rId1"/>
    </p:custDataLst>
    <p:extLst>
      <p:ext uri="{BB962C8B-B14F-4D97-AF65-F5344CB8AC3E}">
        <p14:creationId xmlns:p14="http://schemas.microsoft.com/office/powerpoint/2010/main" val="25499758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20688"/>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1.1.12 Organising and prioritising Quality </a:t>
            </a:r>
            <a:br>
              <a:rPr lang="en-AU" sz="1400" dirty="0" smtClean="0"/>
            </a:br>
            <a:r>
              <a:rPr lang="en-AU" sz="1400" dirty="0" smtClean="0"/>
              <a:t>information using tools and techniques</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Analysing information is the systematic process of examining the data collected in a way that illustrates the correlations, interrelationships and in patterns in data.  </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It is important that analysis is conducted so that trends and developments that are shown in the information that you have collected about training needs and gaps can be reported on.  </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These trends and developments can then be used to advice on issues and support training decision making.   </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Understanding the intended use of the information is important when analysing and presenting raw data so that it can be formatted and delivered in a way that best suits the needs of the area that the information is intended to advise on.</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endParaRPr lang="en-AU" sz="1400" dirty="0">
              <a:latin typeface="Tahoma"/>
              <a:ea typeface="+mn-ea"/>
              <a:cs typeface="Tahoma"/>
            </a:endParaRPr>
          </a:p>
        </p:txBody>
      </p:sp>
    </p:spTree>
    <p:custDataLst>
      <p:tags r:id="rId1"/>
    </p:custDataLst>
    <p:extLst>
      <p:ext uri="{BB962C8B-B14F-4D97-AF65-F5344CB8AC3E}">
        <p14:creationId xmlns:p14="http://schemas.microsoft.com/office/powerpoint/2010/main" val="8908831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1.1.13 Pareto Chart</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Pareto charts are an excellent tool for managing quality control as the manner in which they present data enables the effective identification of the frequency of quality issues or complaints within the organisation. </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This tool will assist in ensuring that all of the issues related to quality are able to be accurately tracked and viewed visibly in order to assist with identifying issues and tracking improvements.</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b="1" cap="all" smtClean="0">
                <a:solidFill>
                  <a:prstClr val="black"/>
                </a:solidFill>
              </a:rPr>
              <a:t>1.1.13.1 CAUSE AND EFFECT DIAGRAMS </a:t>
            </a:r>
          </a:p>
          <a:p>
            <a:pPr marL="0" indent="0">
              <a:lnSpc>
                <a:spcPct val="100000"/>
              </a:lnSpc>
              <a:spcBef>
                <a:spcPts val="432"/>
              </a:spcBef>
              <a:spcAft>
                <a:spcPts val="0"/>
              </a:spcAft>
              <a:buClrTx/>
              <a:buNone/>
            </a:pPr>
            <a:r>
              <a:rPr lang="en-AU" sz="1400" smtClean="0">
                <a:latin typeface="Tahoma"/>
                <a:cs typeface="Tahoma"/>
              </a:rPr>
              <a:t>The first step in the accurate investigation of a problem in the workplace is to actually define the problem. </a:t>
            </a:r>
          </a:p>
          <a:p>
            <a:pPr marL="0" indent="0">
              <a:lnSpc>
                <a:spcPct val="100000"/>
              </a:lnSpc>
              <a:spcBef>
                <a:spcPts val="432"/>
              </a:spcBef>
              <a:spcAft>
                <a:spcPts val="0"/>
              </a:spcAft>
              <a:buClrTx/>
              <a:buNone/>
            </a:pPr>
            <a:endParaRPr lang="en-AU" sz="1400" smtClean="0">
              <a:latin typeface="Tahoma"/>
              <a:cs typeface="Tahoma"/>
            </a:endParaRPr>
          </a:p>
          <a:p>
            <a:pPr marL="0" indent="0">
              <a:lnSpc>
                <a:spcPct val="100000"/>
              </a:lnSpc>
              <a:spcBef>
                <a:spcPts val="432"/>
              </a:spcBef>
              <a:spcAft>
                <a:spcPts val="0"/>
              </a:spcAft>
              <a:buClrTx/>
              <a:buNone/>
            </a:pPr>
            <a:r>
              <a:rPr lang="en-AU" sz="1400" smtClean="0">
                <a:latin typeface="Tahoma"/>
                <a:cs typeface="Tahoma"/>
              </a:rPr>
              <a:t>It is important to clearly and concisely write down the exact problem that has arisen and what the impacts of this problem are so there will be a clear and direct issue to investigate.</a:t>
            </a:r>
            <a:endParaRPr lang="en-AU" sz="1400" dirty="0">
              <a:latin typeface="Tahoma"/>
              <a:ea typeface="+mn-ea"/>
              <a:cs typeface="Tahoma"/>
            </a:endParaRPr>
          </a:p>
        </p:txBody>
      </p:sp>
    </p:spTree>
    <p:custDataLst>
      <p:tags r:id="rId1"/>
    </p:custDataLst>
    <p:extLst>
      <p:ext uri="{BB962C8B-B14F-4D97-AF65-F5344CB8AC3E}">
        <p14:creationId xmlns:p14="http://schemas.microsoft.com/office/powerpoint/2010/main" val="31123919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1.1.14 Affinity diagrams</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Affinity diagrams are suitable for use when there seems to be a range of different issues and ideas in relation to a quality management issue.</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Affinity diagrams are an excellent quality management tool and can be used to categorise ideas and issues into categorise that are based on their natural relationships and correlations with each other. </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b="1" cap="all" smtClean="0">
                <a:solidFill>
                  <a:prstClr val="black"/>
                </a:solidFill>
              </a:rPr>
              <a:t>1.1.15 FLOW CHARTS</a:t>
            </a:r>
          </a:p>
          <a:p>
            <a:pPr marL="0" indent="0">
              <a:lnSpc>
                <a:spcPct val="100000"/>
              </a:lnSpc>
              <a:spcBef>
                <a:spcPts val="432"/>
              </a:spcBef>
              <a:spcAft>
                <a:spcPts val="0"/>
              </a:spcAft>
              <a:buClrTx/>
              <a:buNone/>
            </a:pPr>
            <a:r>
              <a:rPr lang="en-AU" sz="1400" smtClean="0">
                <a:latin typeface="Tahoma"/>
                <a:cs typeface="Tahoma"/>
              </a:rPr>
              <a:t>A flow chart is a diagram that clearly depicts all of the stages of the production process from beginning to end of the process. </a:t>
            </a:r>
          </a:p>
          <a:p>
            <a:pPr marL="0" indent="0">
              <a:lnSpc>
                <a:spcPct val="100000"/>
              </a:lnSpc>
              <a:spcBef>
                <a:spcPts val="432"/>
              </a:spcBef>
              <a:spcAft>
                <a:spcPts val="0"/>
              </a:spcAft>
              <a:buClrTx/>
              <a:buNone/>
            </a:pPr>
            <a:endParaRPr lang="en-AU" sz="1400" smtClean="0">
              <a:latin typeface="Tahoma"/>
              <a:cs typeface="Tahoma"/>
            </a:endParaRPr>
          </a:p>
          <a:p>
            <a:pPr marL="0" indent="0">
              <a:lnSpc>
                <a:spcPct val="100000"/>
              </a:lnSpc>
              <a:spcBef>
                <a:spcPts val="432"/>
              </a:spcBef>
              <a:spcAft>
                <a:spcPts val="0"/>
              </a:spcAft>
              <a:buClrTx/>
              <a:buNone/>
            </a:pPr>
            <a:r>
              <a:rPr lang="en-AU" sz="1400" smtClean="0">
                <a:latin typeface="Tahoma"/>
                <a:cs typeface="Tahoma"/>
              </a:rPr>
              <a:t>Flow charts generally consist of a variety of different shapes boxes filled with text and arrows that connect the order of the tasks. </a:t>
            </a:r>
            <a:endParaRPr lang="en-AU" sz="1400" dirty="0">
              <a:latin typeface="Tahoma"/>
              <a:ea typeface="+mn-ea"/>
              <a:cs typeface="Tahoma"/>
            </a:endParaRPr>
          </a:p>
        </p:txBody>
      </p:sp>
    </p:spTree>
    <p:custDataLst>
      <p:tags r:id="rId1"/>
    </p:custDataLst>
    <p:extLst>
      <p:ext uri="{BB962C8B-B14F-4D97-AF65-F5344CB8AC3E}">
        <p14:creationId xmlns:p14="http://schemas.microsoft.com/office/powerpoint/2010/main" val="39669718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1.1.16 Run charts</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Run charts display variations in quality and data over time to show a clear and accurate representation of how something has improved in the time period once changes have been made. </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b="1" cap="all" smtClean="0">
                <a:solidFill>
                  <a:prstClr val="black"/>
                </a:solidFill>
              </a:rPr>
              <a:t>1.1.17 CUSTOMER FOCUS GROUPS</a:t>
            </a:r>
          </a:p>
          <a:p>
            <a:pPr marL="0" indent="0">
              <a:lnSpc>
                <a:spcPct val="100000"/>
              </a:lnSpc>
              <a:spcBef>
                <a:spcPts val="432"/>
              </a:spcBef>
              <a:spcAft>
                <a:spcPts val="0"/>
              </a:spcAft>
              <a:buClrTx/>
              <a:buNone/>
            </a:pPr>
            <a:r>
              <a:rPr lang="en-AU" sz="1400" smtClean="0">
                <a:latin typeface="Tahoma"/>
                <a:cs typeface="Tahoma"/>
              </a:rPr>
              <a:t>These are a collection of small group meeting where customers are shown various pieces of information and asked a series of questions regarding their opinions and thoughts on the items at hand. </a:t>
            </a:r>
          </a:p>
          <a:p>
            <a:pPr marL="0" indent="0">
              <a:lnSpc>
                <a:spcPct val="100000"/>
              </a:lnSpc>
              <a:spcBef>
                <a:spcPts val="432"/>
              </a:spcBef>
              <a:spcAft>
                <a:spcPts val="0"/>
              </a:spcAft>
              <a:buClrTx/>
              <a:buNone/>
            </a:pPr>
            <a:endParaRPr lang="en-AU" sz="1400" smtClean="0">
              <a:latin typeface="Tahoma"/>
              <a:cs typeface="Tahoma"/>
            </a:endParaRPr>
          </a:p>
          <a:p>
            <a:pPr marL="0" indent="0">
              <a:lnSpc>
                <a:spcPct val="100000"/>
              </a:lnSpc>
              <a:spcBef>
                <a:spcPts val="432"/>
              </a:spcBef>
              <a:spcAft>
                <a:spcPts val="0"/>
              </a:spcAft>
              <a:buClrTx/>
              <a:buNone/>
            </a:pPr>
            <a:r>
              <a:rPr lang="en-AU" sz="1400" smtClean="0">
                <a:latin typeface="Tahoma"/>
                <a:cs typeface="Tahoma"/>
              </a:rPr>
              <a:t>Focus groups tend to include both individual and group responses to questions and some group discussions. </a:t>
            </a:r>
          </a:p>
          <a:p>
            <a:pPr marL="0" indent="0">
              <a:lnSpc>
                <a:spcPct val="100000"/>
              </a:lnSpc>
              <a:spcBef>
                <a:spcPts val="432"/>
              </a:spcBef>
              <a:spcAft>
                <a:spcPts val="0"/>
              </a:spcAft>
              <a:buClrTx/>
              <a:buNone/>
            </a:pPr>
            <a:endParaRPr lang="en-AU" sz="1400" smtClean="0">
              <a:latin typeface="Tahoma"/>
              <a:cs typeface="Tahoma"/>
            </a:endParaRPr>
          </a:p>
          <a:p>
            <a:pPr marL="0" indent="0">
              <a:lnSpc>
                <a:spcPct val="100000"/>
              </a:lnSpc>
              <a:spcBef>
                <a:spcPts val="432"/>
              </a:spcBef>
              <a:spcAft>
                <a:spcPts val="0"/>
              </a:spcAft>
              <a:buClrTx/>
              <a:buNone/>
            </a:pPr>
            <a:r>
              <a:rPr lang="en-AU" sz="1400" smtClean="0">
                <a:latin typeface="Tahoma"/>
                <a:cs typeface="Tahoma"/>
              </a:rPr>
              <a:t>These are a great way of taking an in-depth look into a particular aspect or scenario in relation to customer quality management planning processes, objectives and outcomes.</a:t>
            </a:r>
            <a:endParaRPr lang="en-AU" sz="1400" dirty="0">
              <a:latin typeface="Tahoma"/>
              <a:cs typeface="Tahoma"/>
            </a:endParaRPr>
          </a:p>
        </p:txBody>
      </p:sp>
    </p:spTree>
    <p:custDataLst>
      <p:tags r:id="rId1"/>
    </p:custDataLst>
    <p:extLst>
      <p:ext uri="{BB962C8B-B14F-4D97-AF65-F5344CB8AC3E}">
        <p14:creationId xmlns:p14="http://schemas.microsoft.com/office/powerpoint/2010/main" val="28109068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1.1.18 Nominal group techniques</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The nominal group technique a problem solving, solution generation and decision making techniques that can be conducted in a group scenario. </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Nominal group techniques involve a group discussion regarding quality issues within the organisation a series of voting will take place in order to gain the group consensus for a variety of options for improving quality within the organisation.</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b="1" cap="all" smtClean="0">
                <a:solidFill>
                  <a:prstClr val="black"/>
                </a:solidFill>
              </a:rPr>
              <a:t>1.1.19 TALLY CHARTS</a:t>
            </a:r>
          </a:p>
          <a:p>
            <a:pPr marL="0" indent="0">
              <a:lnSpc>
                <a:spcPct val="100000"/>
              </a:lnSpc>
              <a:spcBef>
                <a:spcPts val="432"/>
              </a:spcBef>
              <a:spcAft>
                <a:spcPts val="0"/>
              </a:spcAft>
              <a:buClrTx/>
              <a:buNone/>
            </a:pPr>
            <a:r>
              <a:rPr lang="en-AU" sz="1400" smtClean="0">
                <a:latin typeface="Tahoma"/>
                <a:cs typeface="Tahoma"/>
              </a:rPr>
              <a:t>A tally chart may be a traditional and simple form of recording data, but is an excellent tool that can be used to assist in managing quality improvements within the workplace.</a:t>
            </a:r>
          </a:p>
          <a:p>
            <a:pPr marL="0" indent="0">
              <a:lnSpc>
                <a:spcPct val="100000"/>
              </a:lnSpc>
              <a:spcBef>
                <a:spcPts val="432"/>
              </a:spcBef>
              <a:spcAft>
                <a:spcPts val="0"/>
              </a:spcAft>
              <a:buClrTx/>
              <a:buNone/>
            </a:pPr>
            <a:endParaRPr lang="en-AU" sz="1400" smtClean="0">
              <a:latin typeface="Tahoma"/>
              <a:cs typeface="Tahoma"/>
            </a:endParaRPr>
          </a:p>
          <a:p>
            <a:pPr marL="0" indent="0">
              <a:lnSpc>
                <a:spcPct val="100000"/>
              </a:lnSpc>
              <a:spcBef>
                <a:spcPts val="432"/>
              </a:spcBef>
              <a:spcAft>
                <a:spcPts val="0"/>
              </a:spcAft>
              <a:buClrTx/>
              <a:buNone/>
            </a:pPr>
            <a:r>
              <a:rPr lang="en-AU" sz="1400" smtClean="0">
                <a:latin typeface="Tahoma"/>
                <a:cs typeface="Tahoma"/>
              </a:rPr>
              <a:t>A tally chart is a simple table that records the frequency of an incident, tallied nominally.</a:t>
            </a:r>
            <a:endParaRPr lang="en-AU" sz="1400" dirty="0">
              <a:latin typeface="Tahoma"/>
              <a:cs typeface="Tahoma"/>
            </a:endParaRPr>
          </a:p>
        </p:txBody>
      </p:sp>
    </p:spTree>
    <p:custDataLst>
      <p:tags r:id="rId1"/>
    </p:custDataLst>
    <p:extLst>
      <p:ext uri="{BB962C8B-B14F-4D97-AF65-F5344CB8AC3E}">
        <p14:creationId xmlns:p14="http://schemas.microsoft.com/office/powerpoint/2010/main" val="29395149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20688"/>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1.1.20 Applying the quality management system in </a:t>
            </a:r>
            <a:br>
              <a:rPr lang="en-AU" sz="1400" dirty="0" smtClean="0"/>
            </a:br>
            <a:r>
              <a:rPr lang="en-AU" sz="1400" dirty="0" smtClean="0"/>
              <a:t>mining</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Mining is a large and complex business model that requires many precision actions to be undertaken within a potentially dangerous environment. </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It is necessary to ensure that a structured quality management system is in place within all mining sites and plants. </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b="1" cap="all" smtClean="0">
                <a:solidFill>
                  <a:prstClr val="black"/>
                </a:solidFill>
              </a:rPr>
              <a:t>1.1.21 COMPLIANCE</a:t>
            </a:r>
          </a:p>
          <a:p>
            <a:pPr marL="0" indent="0">
              <a:lnSpc>
                <a:spcPct val="100000"/>
              </a:lnSpc>
              <a:spcBef>
                <a:spcPts val="432"/>
              </a:spcBef>
              <a:spcAft>
                <a:spcPts val="0"/>
              </a:spcAft>
              <a:buClrTx/>
              <a:buNone/>
            </a:pPr>
            <a:r>
              <a:rPr lang="en-AU" sz="1400" smtClean="0">
                <a:latin typeface="Tahoma"/>
                <a:cs typeface="Tahoma"/>
              </a:rPr>
              <a:t>Compliance in this instance means that the activities that have been carried out comply with any statutory or regulatory or maintenance plan requirements. </a:t>
            </a:r>
          </a:p>
          <a:p>
            <a:pPr marL="0" indent="0">
              <a:lnSpc>
                <a:spcPct val="100000"/>
              </a:lnSpc>
              <a:spcBef>
                <a:spcPts val="432"/>
              </a:spcBef>
              <a:spcAft>
                <a:spcPts val="0"/>
              </a:spcAft>
              <a:buClrTx/>
              <a:buNone/>
            </a:pPr>
            <a:endParaRPr lang="en-AU" sz="1400" smtClean="0">
              <a:latin typeface="Tahoma"/>
              <a:cs typeface="Tahoma"/>
            </a:endParaRPr>
          </a:p>
          <a:p>
            <a:pPr marL="0" indent="0">
              <a:lnSpc>
                <a:spcPct val="100000"/>
              </a:lnSpc>
              <a:spcBef>
                <a:spcPts val="432"/>
              </a:spcBef>
              <a:spcAft>
                <a:spcPts val="0"/>
              </a:spcAft>
              <a:buClrTx/>
              <a:buNone/>
            </a:pPr>
            <a:r>
              <a:rPr lang="en-AU" sz="1400" smtClean="0">
                <a:latin typeface="Tahoma"/>
                <a:cs typeface="Tahoma"/>
              </a:rPr>
              <a:t>The site plant, equipment and infrastructure plan documentation will provide you with a range of information in relation to how job tasks must be carried out in order to ensure that all tasks are compliant with the plan.</a:t>
            </a:r>
            <a:endParaRPr lang="en-AU" sz="1400" dirty="0">
              <a:latin typeface="Tahoma"/>
              <a:ea typeface="+mn-ea"/>
              <a:cs typeface="Tahoma"/>
            </a:endParaRPr>
          </a:p>
        </p:txBody>
      </p:sp>
    </p:spTree>
    <p:custDataLst>
      <p:tags r:id="rId1"/>
    </p:custDataLst>
    <p:extLst>
      <p:ext uri="{BB962C8B-B14F-4D97-AF65-F5344CB8AC3E}">
        <p14:creationId xmlns:p14="http://schemas.microsoft.com/office/powerpoint/2010/main" val="20267573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1.1.22 Compliance </a:t>
            </a:r>
            <a:r>
              <a:rPr lang="en-AU" sz="1400" dirty="0" err="1" smtClean="0"/>
              <a:t>doCUMENTATION</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Compliance documentation may include:</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Legislative, organisation and site requirements and procedures</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Manufacturer's guidelines and specifications</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Australian standards</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Employment and workplace relations legislation</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Equal employment opportunity and disability discrimination legislation</a:t>
            </a:r>
          </a:p>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 </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b="1" cap="all" smtClean="0">
                <a:solidFill>
                  <a:prstClr val="black"/>
                </a:solidFill>
              </a:rPr>
              <a:t>1.1.23 RELEVANT TYPES OF LEGISLATION AND ACTS FOR THE MINING INDUSTRY</a:t>
            </a:r>
          </a:p>
          <a:p>
            <a:pPr marL="0" indent="0">
              <a:lnSpc>
                <a:spcPct val="100000"/>
              </a:lnSpc>
              <a:spcBef>
                <a:spcPts val="432"/>
              </a:spcBef>
              <a:spcAft>
                <a:spcPts val="0"/>
              </a:spcAft>
              <a:buClrTx/>
              <a:buNone/>
            </a:pPr>
            <a:r>
              <a:rPr lang="en-AU" sz="1400" smtClean="0">
                <a:latin typeface="Tahoma"/>
                <a:cs typeface="Tahoma"/>
              </a:rPr>
              <a:t>There are a range of relevant legislations and Acts that will need to be effectively followed as a part of the quality management plan.</a:t>
            </a:r>
            <a:endParaRPr lang="en-AU" sz="1400" dirty="0">
              <a:latin typeface="Tahoma"/>
              <a:ea typeface="+mn-ea"/>
              <a:cs typeface="Tahoma"/>
            </a:endParaRPr>
          </a:p>
        </p:txBody>
      </p:sp>
    </p:spTree>
    <p:custDataLst>
      <p:tags r:id="rId1"/>
    </p:custDataLst>
    <p:extLst>
      <p:ext uri="{BB962C8B-B14F-4D97-AF65-F5344CB8AC3E}">
        <p14:creationId xmlns:p14="http://schemas.microsoft.com/office/powerpoint/2010/main" val="7598191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20688"/>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1.1.24 Key aspects of the organisations site </a:t>
            </a:r>
            <a:br>
              <a:rPr lang="en-AU" sz="1400" dirty="0" smtClean="0"/>
            </a:br>
            <a:r>
              <a:rPr lang="en-AU" sz="1400" dirty="0" smtClean="0"/>
              <a:t>management plan</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It is important to be aware of the all of the key aspects that make up the organisations site management plan in order to ensure that all aspects can be effectively planned for and managed. </a:t>
            </a:r>
          </a:p>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Key aspects of the site quality plan may include:</a:t>
            </a:r>
          </a:p>
          <a:p>
            <a:pPr marL="685800"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Organisation's quality policy</a:t>
            </a:r>
          </a:p>
          <a:p>
            <a:pPr marL="685800"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Allocation of responsibilities</a:t>
            </a:r>
          </a:p>
          <a:p>
            <a:pPr marL="685800"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Consultation procedures</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b="1" cap="all" smtClean="0">
                <a:solidFill>
                  <a:prstClr val="black"/>
                </a:solidFill>
              </a:rPr>
              <a:t>1.1.25 ACCESS</a:t>
            </a:r>
          </a:p>
          <a:p>
            <a:pPr marL="0" indent="0">
              <a:lnSpc>
                <a:spcPct val="100000"/>
              </a:lnSpc>
              <a:spcBef>
                <a:spcPts val="432"/>
              </a:spcBef>
              <a:spcAft>
                <a:spcPts val="0"/>
              </a:spcAft>
              <a:buClrTx/>
              <a:buNone/>
            </a:pPr>
            <a:r>
              <a:rPr lang="en-AU" sz="1400" smtClean="0">
                <a:latin typeface="Tahoma"/>
                <a:cs typeface="Tahoma"/>
              </a:rPr>
              <a:t>Work task documentation may be obtained from other personnel, the site office or the staff intranet. </a:t>
            </a:r>
          </a:p>
          <a:p>
            <a:pPr marL="0" indent="0">
              <a:lnSpc>
                <a:spcPct val="100000"/>
              </a:lnSpc>
              <a:spcBef>
                <a:spcPts val="432"/>
              </a:spcBef>
              <a:spcAft>
                <a:spcPts val="0"/>
              </a:spcAft>
              <a:buClrTx/>
              <a:buNone/>
            </a:pPr>
            <a:endParaRPr lang="en-AU" sz="1400" smtClean="0">
              <a:latin typeface="Tahoma"/>
              <a:cs typeface="Tahoma"/>
            </a:endParaRPr>
          </a:p>
          <a:p>
            <a:pPr marL="0" indent="0">
              <a:lnSpc>
                <a:spcPct val="100000"/>
              </a:lnSpc>
              <a:spcBef>
                <a:spcPts val="432"/>
              </a:spcBef>
              <a:spcAft>
                <a:spcPts val="0"/>
              </a:spcAft>
              <a:buClrTx/>
              <a:buNone/>
            </a:pPr>
            <a:r>
              <a:rPr lang="en-AU" sz="1400" smtClean="0">
                <a:latin typeface="Tahoma"/>
                <a:cs typeface="Tahoma"/>
              </a:rPr>
              <a:t>Work task information may also be located within the policies and procedures manual. </a:t>
            </a:r>
          </a:p>
          <a:p>
            <a:pPr marL="0" indent="0">
              <a:lnSpc>
                <a:spcPct val="100000"/>
              </a:lnSpc>
              <a:spcBef>
                <a:spcPts val="432"/>
              </a:spcBef>
              <a:spcAft>
                <a:spcPts val="0"/>
              </a:spcAft>
              <a:buClrTx/>
              <a:buNone/>
            </a:pPr>
            <a:endParaRPr lang="en-AU" sz="1400" smtClean="0">
              <a:latin typeface="Tahoma"/>
              <a:cs typeface="Tahoma"/>
            </a:endParaRPr>
          </a:p>
          <a:p>
            <a:pPr marL="0" indent="0">
              <a:lnSpc>
                <a:spcPct val="100000"/>
              </a:lnSpc>
              <a:spcBef>
                <a:spcPts val="432"/>
              </a:spcBef>
              <a:spcAft>
                <a:spcPts val="0"/>
              </a:spcAft>
              <a:buClrTx/>
              <a:buNone/>
            </a:pPr>
            <a:r>
              <a:rPr lang="en-AU" sz="1400" smtClean="0">
                <a:latin typeface="Tahoma"/>
                <a:cs typeface="Tahoma"/>
              </a:rPr>
              <a:t>It is essential that you ensure that you are aware of all of the documents and information that is related to a specific work task and that this information is accessed as required. </a:t>
            </a:r>
            <a:endParaRPr lang="en-AU" sz="1400" dirty="0">
              <a:latin typeface="Tahoma"/>
              <a:ea typeface="+mn-ea"/>
              <a:cs typeface="Tahoma"/>
            </a:endParaRPr>
          </a:p>
        </p:txBody>
      </p:sp>
      <p:pic>
        <p:nvPicPr>
          <p:cNvPr id="5" name="Picture 2" descr="Access Word In Green Showing Permission And Securit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63066" y="4867487"/>
            <a:ext cx="1856978" cy="139273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9411193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1.1.26 Read</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It will be necessary to ensure that all of the documents are carefully read and understood. </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If you do not know the meaning of something then it must be clarified with appropriate personnel.  </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b="1" cap="all" smtClean="0">
                <a:solidFill>
                  <a:prstClr val="black"/>
                </a:solidFill>
              </a:rPr>
              <a:t>1.1.27 INTERPRET</a:t>
            </a:r>
          </a:p>
          <a:p>
            <a:pPr marL="0" indent="0">
              <a:lnSpc>
                <a:spcPct val="100000"/>
              </a:lnSpc>
              <a:spcBef>
                <a:spcPts val="432"/>
              </a:spcBef>
              <a:spcAft>
                <a:spcPts val="0"/>
              </a:spcAft>
              <a:buClrTx/>
              <a:buNone/>
            </a:pPr>
            <a:r>
              <a:rPr lang="en-AU" sz="1400" smtClean="0">
                <a:latin typeface="Tahoma"/>
                <a:cs typeface="Tahoma"/>
              </a:rPr>
              <a:t>To interpret something is to explain or translate it, when interpreting work task information it is essential to collate all of the information that was read and understood and apply it to the specific task in order to provide a full understanding of the complete task requirements.</a:t>
            </a:r>
            <a:endParaRPr lang="en-AU" sz="1400" dirty="0">
              <a:latin typeface="Tahoma"/>
              <a:ea typeface="+mn-ea"/>
              <a:cs typeface="Tahoma"/>
            </a:endParaRPr>
          </a:p>
        </p:txBody>
      </p:sp>
      <p:pic>
        <p:nvPicPr>
          <p:cNvPr id="5" name="Picture 2" descr="Successful Businesswoman Explaining Her Idea On Whiteboard At Offic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04724" y="3789040"/>
            <a:ext cx="2934551" cy="1962979"/>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617990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20688"/>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1.1.28 </a:t>
            </a:r>
            <a:r>
              <a:rPr lang="en-US" sz="1400" dirty="0" smtClean="0"/>
              <a:t>Quality management plan procedures and </a:t>
            </a:r>
            <a:br>
              <a:rPr lang="en-US" sz="1400" dirty="0" smtClean="0"/>
            </a:br>
            <a:r>
              <a:rPr lang="en-US" sz="1400" dirty="0" smtClean="0"/>
              <a:t>requirements</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t>Each organisation will have a variety of different quality management plans and procedures that will need to be followed at all times. </a:t>
            </a:r>
          </a:p>
          <a:p>
            <a:pPr marL="0" lvl="0" indent="0">
              <a:lnSpc>
                <a:spcPct val="100000"/>
              </a:lnSpc>
              <a:spcBef>
                <a:spcPts val="432"/>
              </a:spcBef>
              <a:spcAft>
                <a:spcPts val="0"/>
              </a:spcAft>
              <a:buClrTx/>
              <a:buNone/>
            </a:pPr>
            <a:endParaRPr lang="en-AU" sz="1400" smtClean="0"/>
          </a:p>
          <a:p>
            <a:pPr marL="0" lvl="0" indent="0">
              <a:lnSpc>
                <a:spcPct val="100000"/>
              </a:lnSpc>
              <a:spcBef>
                <a:spcPts val="432"/>
              </a:spcBef>
              <a:spcAft>
                <a:spcPts val="0"/>
              </a:spcAft>
              <a:buClrTx/>
              <a:buNone/>
            </a:pPr>
            <a:r>
              <a:rPr lang="en-AU" sz="1400" smtClean="0"/>
              <a:t>It will be necessary to ensure all quality management plan procedures and requirements are obtained from within the quality plan and related policy and procedure documents.</a:t>
            </a:r>
          </a:p>
          <a:p>
            <a:pPr marL="0" lvl="0" indent="0">
              <a:lnSpc>
                <a:spcPct val="100000"/>
              </a:lnSpc>
              <a:spcBef>
                <a:spcPts val="432"/>
              </a:spcBef>
              <a:spcAft>
                <a:spcPts val="0"/>
              </a:spcAft>
              <a:buClrTx/>
              <a:buNone/>
            </a:pPr>
            <a:endParaRPr lang="en-AU" sz="1400" smtClean="0">
              <a:latin typeface="Tahoma"/>
              <a:ea typeface="+mn-ea"/>
              <a:cs typeface="Tahoma"/>
            </a:endParaRPr>
          </a:p>
          <a:p>
            <a:pPr marL="0" lvl="0" indent="0">
              <a:lnSpc>
                <a:spcPct val="100000"/>
              </a:lnSpc>
              <a:spcBef>
                <a:spcPts val="432"/>
              </a:spcBef>
              <a:spcAft>
                <a:spcPts val="0"/>
              </a:spcAft>
              <a:buClrTx/>
              <a:buNone/>
            </a:pPr>
            <a:r>
              <a:rPr lang="en-AU" sz="1400" smtClean="0">
                <a:latin typeface="Tahoma"/>
                <a:ea typeface="+mn-ea"/>
                <a:cs typeface="Tahoma"/>
              </a:rPr>
              <a:t>Quality management plan procedures and requirements may include:</a:t>
            </a:r>
          </a:p>
          <a:p>
            <a:pPr lvl="1">
              <a:lnSpc>
                <a:spcPct val="100000"/>
              </a:lnSpc>
              <a:spcBef>
                <a:spcPts val="432"/>
              </a:spcBef>
              <a:spcAft>
                <a:spcPts val="0"/>
              </a:spcAft>
              <a:buClrTx/>
            </a:pPr>
            <a:r>
              <a:rPr lang="en-AU" sz="1400" smtClean="0">
                <a:latin typeface="Tahoma"/>
                <a:ea typeface="+mn-ea"/>
                <a:cs typeface="Tahoma"/>
              </a:rPr>
              <a:t>Interpreting requirements</a:t>
            </a:r>
          </a:p>
          <a:p>
            <a:pPr lvl="1">
              <a:lnSpc>
                <a:spcPct val="100000"/>
              </a:lnSpc>
              <a:spcBef>
                <a:spcPts val="432"/>
              </a:spcBef>
              <a:spcAft>
                <a:spcPts val="0"/>
              </a:spcAft>
              <a:buClrTx/>
            </a:pPr>
            <a:r>
              <a:rPr lang="en-AU" sz="1400" smtClean="0">
                <a:latin typeface="Tahoma"/>
                <a:ea typeface="+mn-ea"/>
                <a:cs typeface="Tahoma"/>
              </a:rPr>
              <a:t>Analysing job tasks</a:t>
            </a:r>
          </a:p>
          <a:p>
            <a:pPr lvl="1">
              <a:lnSpc>
                <a:spcPct val="100000"/>
              </a:lnSpc>
              <a:spcBef>
                <a:spcPts val="432"/>
              </a:spcBef>
              <a:spcAft>
                <a:spcPts val="0"/>
              </a:spcAft>
              <a:buClrTx/>
            </a:pPr>
            <a:r>
              <a:rPr lang="en-AU" sz="1400" smtClean="0">
                <a:latin typeface="Tahoma"/>
                <a:ea typeface="+mn-ea"/>
                <a:cs typeface="Tahoma"/>
              </a:rPr>
              <a:t>Applying quality requirements</a:t>
            </a:r>
          </a:p>
          <a:p>
            <a:pPr lvl="1">
              <a:lnSpc>
                <a:spcPct val="100000"/>
              </a:lnSpc>
              <a:spcBef>
                <a:spcPts val="432"/>
              </a:spcBef>
              <a:spcAft>
                <a:spcPts val="0"/>
              </a:spcAft>
              <a:buClrTx/>
            </a:pPr>
            <a:r>
              <a:rPr lang="en-AU" sz="1400" smtClean="0">
                <a:latin typeface="Tahoma"/>
                <a:ea typeface="+mn-ea"/>
                <a:cs typeface="Tahoma"/>
              </a:rPr>
              <a:t>Managing quality requirements</a:t>
            </a:r>
          </a:p>
          <a:p>
            <a:pPr lvl="1">
              <a:lnSpc>
                <a:spcPct val="100000"/>
              </a:lnSpc>
              <a:spcBef>
                <a:spcPts val="432"/>
              </a:spcBef>
              <a:spcAft>
                <a:spcPts val="0"/>
              </a:spcAft>
              <a:buClrTx/>
            </a:pPr>
            <a:r>
              <a:rPr lang="en-AU" sz="1400" smtClean="0">
                <a:latin typeface="Tahoma"/>
                <a:ea typeface="+mn-ea"/>
                <a:cs typeface="Tahoma"/>
              </a:rPr>
              <a:t>Recording data in relation to quality</a:t>
            </a:r>
          </a:p>
          <a:p>
            <a:pPr lvl="1">
              <a:lnSpc>
                <a:spcPct val="100000"/>
              </a:lnSpc>
              <a:spcBef>
                <a:spcPts val="432"/>
              </a:spcBef>
              <a:spcAft>
                <a:spcPts val="0"/>
              </a:spcAft>
              <a:buClrTx/>
            </a:pPr>
            <a:r>
              <a:rPr lang="en-AU" sz="1400" smtClean="0">
                <a:latin typeface="Tahoma"/>
                <a:ea typeface="+mn-ea"/>
                <a:cs typeface="Tahoma"/>
              </a:rPr>
              <a:t>Performing continual improvement</a:t>
            </a:r>
          </a:p>
          <a:p>
            <a:pPr lvl="1">
              <a:lnSpc>
                <a:spcPct val="100000"/>
              </a:lnSpc>
              <a:spcBef>
                <a:spcPts val="432"/>
              </a:spcBef>
              <a:spcAft>
                <a:spcPts val="0"/>
              </a:spcAft>
              <a:buClrTx/>
            </a:pPr>
            <a:r>
              <a:rPr lang="en-AU" sz="1400" smtClean="0">
                <a:latin typeface="Tahoma"/>
                <a:ea typeface="+mn-ea"/>
                <a:cs typeface="Tahoma"/>
              </a:rPr>
              <a:t>Monitoring quality issues</a:t>
            </a:r>
          </a:p>
          <a:p>
            <a:pPr lvl="1">
              <a:lnSpc>
                <a:spcPct val="100000"/>
              </a:lnSpc>
              <a:spcBef>
                <a:spcPts val="432"/>
              </a:spcBef>
              <a:spcAft>
                <a:spcPts val="0"/>
              </a:spcAft>
              <a:buClrTx/>
            </a:pPr>
            <a:r>
              <a:rPr lang="en-AU" sz="1400" smtClean="0">
                <a:latin typeface="Tahoma"/>
                <a:ea typeface="+mn-ea"/>
                <a:cs typeface="Tahoma"/>
              </a:rPr>
              <a:t>Reviewing quality issues</a:t>
            </a:r>
          </a:p>
          <a:p>
            <a:pPr lvl="1">
              <a:lnSpc>
                <a:spcPct val="100000"/>
              </a:lnSpc>
              <a:spcBef>
                <a:spcPts val="432"/>
              </a:spcBef>
              <a:spcAft>
                <a:spcPts val="0"/>
              </a:spcAft>
              <a:buClrTx/>
            </a:pPr>
            <a:r>
              <a:rPr lang="en-AU" sz="1400" smtClean="0">
                <a:latin typeface="Tahoma"/>
                <a:ea typeface="+mn-ea"/>
                <a:cs typeface="Tahoma"/>
              </a:rPr>
              <a:t>Reporting and acting on quality issues</a:t>
            </a:r>
          </a:p>
          <a:p>
            <a:pPr marL="0" lvl="0" indent="0">
              <a:lnSpc>
                <a:spcPct val="100000"/>
              </a:lnSpc>
              <a:spcBef>
                <a:spcPts val="432"/>
              </a:spcBef>
              <a:spcAft>
                <a:spcPts val="0"/>
              </a:spcAft>
              <a:buClrTx/>
              <a:buNone/>
            </a:pPr>
            <a:endParaRPr lang="en-AU" sz="1400" dirty="0">
              <a:latin typeface="Tahoma"/>
              <a:ea typeface="+mn-ea"/>
              <a:cs typeface="Tahoma"/>
            </a:endParaRPr>
          </a:p>
        </p:txBody>
      </p:sp>
    </p:spTree>
    <p:custDataLst>
      <p:tags r:id="rId1"/>
    </p:custDataLst>
    <p:extLst>
      <p:ext uri="{BB962C8B-B14F-4D97-AF65-F5344CB8AC3E}">
        <p14:creationId xmlns:p14="http://schemas.microsoft.com/office/powerpoint/2010/main" val="31522472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50834"/>
            <a:ext cx="8229600" cy="817926"/>
          </a:xfrm>
        </p:spPr>
        <p:txBody>
          <a:bodyPr/>
          <a:lstStyle/>
          <a:p>
            <a:r>
              <a:rPr lang="en-AU" sz="1000" dirty="0" smtClean="0"/>
              <a:t> </a:t>
            </a:r>
            <a:br>
              <a:rPr lang="en-AU" sz="1000" dirty="0" smtClean="0"/>
            </a:br>
            <a:r>
              <a:rPr lang="en-AU" sz="1400" dirty="0" smtClean="0">
                <a:solidFill>
                  <a:schemeClr val="tx2">
                    <a:lumMod val="60000"/>
                    <a:lumOff val="40000"/>
                  </a:schemeClr>
                </a:solidFill>
              </a:rPr>
              <a:t>1.2 Actively encourage and support, team members to </a:t>
            </a:r>
            <a:br>
              <a:rPr lang="en-AU" sz="1400" dirty="0" smtClean="0">
                <a:solidFill>
                  <a:schemeClr val="tx2">
                    <a:lumMod val="60000"/>
                    <a:lumOff val="40000"/>
                  </a:schemeClr>
                </a:solidFill>
              </a:rPr>
            </a:br>
            <a:r>
              <a:rPr lang="en-AU" sz="1400" dirty="0" smtClean="0">
                <a:solidFill>
                  <a:schemeClr val="tx2">
                    <a:lumMod val="60000"/>
                    <a:lumOff val="40000"/>
                  </a:schemeClr>
                </a:solidFill>
              </a:rPr>
              <a:t>participate in the quality management plan decision </a:t>
            </a:r>
            <a:br>
              <a:rPr lang="en-AU" sz="1400" dirty="0" smtClean="0">
                <a:solidFill>
                  <a:schemeClr val="tx2">
                    <a:lumMod val="60000"/>
                    <a:lumOff val="40000"/>
                  </a:schemeClr>
                </a:solidFill>
              </a:rPr>
            </a:br>
            <a:r>
              <a:rPr lang="en-AU" sz="1400" dirty="0" smtClean="0">
                <a:solidFill>
                  <a:schemeClr val="tx2">
                    <a:lumMod val="60000"/>
                    <a:lumOff val="40000"/>
                  </a:schemeClr>
                </a:solidFill>
              </a:rPr>
              <a:t>making processes and to assume responsibility and </a:t>
            </a:r>
            <a:br>
              <a:rPr lang="en-AU" sz="1400" dirty="0" smtClean="0">
                <a:solidFill>
                  <a:schemeClr val="tx2">
                    <a:lumMod val="60000"/>
                    <a:lumOff val="40000"/>
                  </a:schemeClr>
                </a:solidFill>
              </a:rPr>
            </a:br>
            <a:r>
              <a:rPr lang="en-AU" sz="1400" dirty="0" smtClean="0">
                <a:solidFill>
                  <a:schemeClr val="tx2">
                    <a:lumMod val="60000"/>
                    <a:lumOff val="40000"/>
                  </a:schemeClr>
                </a:solidFill>
              </a:rPr>
              <a:t>authority</a:t>
            </a:r>
            <a:endParaRPr lang="en-AU" sz="1100" dirty="0"/>
          </a:p>
        </p:txBody>
      </p:sp>
      <p:sp>
        <p:nvSpPr>
          <p:cNvPr id="3" name="TextBox 2"/>
          <p:cNvSpPr txBox="1"/>
          <p:nvPr/>
        </p:nvSpPr>
        <p:spPr>
          <a:xfrm>
            <a:off x="467544" y="1394062"/>
            <a:ext cx="8229600" cy="3795911"/>
          </a:xfrm>
          <a:prstGeom prst="rect">
            <a:avLst/>
          </a:prstGeom>
          <a:noFill/>
        </p:spPr>
        <p:txBody>
          <a:bodyPr wrap="square" rtlCol="0">
            <a:spAutoFit/>
          </a:bodyPr>
          <a:lstStyle/>
          <a:p>
            <a:pPr lvl="0">
              <a:spcBef>
                <a:spcPts val="432"/>
              </a:spcBef>
            </a:pPr>
            <a:r>
              <a:rPr lang="en-AU" sz="1400" b="1" cap="all" dirty="0">
                <a:solidFill>
                  <a:prstClr val="black"/>
                </a:solidFill>
                <a:latin typeface="Verdana" pitchFamily="34" charset="0"/>
                <a:ea typeface="Verdana" pitchFamily="34" charset="0"/>
                <a:cs typeface="Verdana" pitchFamily="34" charset="0"/>
              </a:rPr>
              <a:t>1.2.1 HUMAN RESOURCE PRINCIPLES</a:t>
            </a:r>
            <a:endParaRPr lang="en-AU" sz="1400" b="1" cap="all" dirty="0" smtClean="0">
              <a:solidFill>
                <a:prstClr val="black"/>
              </a:solidFill>
              <a:latin typeface="Verdana" pitchFamily="34" charset="0"/>
              <a:ea typeface="Verdana" pitchFamily="34" charset="0"/>
              <a:cs typeface="Verdana" pitchFamily="34" charset="0"/>
            </a:endParaRPr>
          </a:p>
          <a:p>
            <a:pPr lvl="0">
              <a:spcBef>
                <a:spcPts val="432"/>
              </a:spcBef>
            </a:pPr>
            <a:r>
              <a:rPr lang="en-AU" sz="1400" dirty="0">
                <a:latin typeface="Tahoma"/>
                <a:cs typeface="Tahoma"/>
              </a:rPr>
              <a:t>Human resource management principles are a set of policies procedures and actions that are taken in order to effectively ensure that all of the human resources needs of the organisation are effectively managed and maintained</a:t>
            </a:r>
            <a:r>
              <a:rPr lang="en-AU" sz="1400" dirty="0" smtClean="0">
                <a:latin typeface="Tahoma"/>
                <a:cs typeface="Tahoma"/>
              </a:rPr>
              <a:t>.</a:t>
            </a:r>
          </a:p>
          <a:p>
            <a:pPr lvl="0">
              <a:spcBef>
                <a:spcPts val="432"/>
              </a:spcBef>
            </a:pPr>
            <a:endParaRPr lang="en-AU" sz="1400" dirty="0">
              <a:latin typeface="Tahoma"/>
              <a:cs typeface="Tahoma"/>
            </a:endParaRPr>
          </a:p>
          <a:p>
            <a:pPr lvl="0">
              <a:spcBef>
                <a:spcPts val="432"/>
              </a:spcBef>
            </a:pPr>
            <a:r>
              <a:rPr lang="en-AU" sz="1200" dirty="0">
                <a:latin typeface="Tahoma"/>
                <a:cs typeface="Tahoma"/>
              </a:rPr>
              <a:t>Principles of human resources include:</a:t>
            </a:r>
          </a:p>
          <a:p>
            <a:pPr marL="628650" lvl="1" indent="-171450">
              <a:spcBef>
                <a:spcPts val="432"/>
              </a:spcBef>
              <a:buFont typeface="Arial" panose="020B0604020202020204" pitchFamily="34" charset="0"/>
              <a:buChar char="•"/>
            </a:pPr>
            <a:r>
              <a:rPr lang="en-AU" sz="1200" dirty="0" smtClean="0">
                <a:latin typeface="Tahoma"/>
                <a:cs typeface="Tahoma"/>
              </a:rPr>
              <a:t>Ensuring </a:t>
            </a:r>
            <a:r>
              <a:rPr lang="en-AU" sz="1200" dirty="0">
                <a:latin typeface="Tahoma"/>
                <a:cs typeface="Tahoma"/>
              </a:rPr>
              <a:t>that the human resources needs of the organisation are met</a:t>
            </a:r>
          </a:p>
          <a:p>
            <a:pPr marL="628650" lvl="1" indent="-171450">
              <a:spcBef>
                <a:spcPts val="432"/>
              </a:spcBef>
              <a:buFont typeface="Arial" panose="020B0604020202020204" pitchFamily="34" charset="0"/>
              <a:buChar char="•"/>
            </a:pPr>
            <a:r>
              <a:rPr lang="en-AU" sz="1200" dirty="0" smtClean="0">
                <a:latin typeface="Tahoma"/>
                <a:cs typeface="Tahoma"/>
              </a:rPr>
              <a:t>Ensuring </a:t>
            </a:r>
            <a:r>
              <a:rPr lang="en-AU" sz="1200" dirty="0">
                <a:latin typeface="Tahoma"/>
                <a:cs typeface="Tahoma"/>
              </a:rPr>
              <a:t>that all personnel have the required information, resources, skills and training required in order to meet their job roles</a:t>
            </a:r>
          </a:p>
          <a:p>
            <a:pPr marL="628650" lvl="1" indent="-171450">
              <a:spcBef>
                <a:spcPts val="432"/>
              </a:spcBef>
              <a:buFont typeface="Arial" panose="020B0604020202020204" pitchFamily="34" charset="0"/>
              <a:buChar char="•"/>
            </a:pPr>
            <a:r>
              <a:rPr lang="en-AU" sz="1200" dirty="0" smtClean="0">
                <a:latin typeface="Tahoma"/>
                <a:cs typeface="Tahoma"/>
              </a:rPr>
              <a:t>Ensuring </a:t>
            </a:r>
            <a:r>
              <a:rPr lang="en-AU" sz="1200" dirty="0">
                <a:latin typeface="Tahoma"/>
                <a:cs typeface="Tahoma"/>
              </a:rPr>
              <a:t>that all personnel have the support, motivation, encouragement and training that they require</a:t>
            </a:r>
          </a:p>
          <a:p>
            <a:pPr marL="628650" lvl="1" indent="-171450">
              <a:spcBef>
                <a:spcPts val="432"/>
              </a:spcBef>
              <a:buFont typeface="Arial" panose="020B0604020202020204" pitchFamily="34" charset="0"/>
              <a:buChar char="•"/>
            </a:pPr>
            <a:r>
              <a:rPr lang="en-AU" sz="1200" dirty="0" smtClean="0">
                <a:latin typeface="Tahoma"/>
                <a:cs typeface="Tahoma"/>
              </a:rPr>
              <a:t>Ensuring </a:t>
            </a:r>
            <a:r>
              <a:rPr lang="en-AU" sz="1200" dirty="0">
                <a:latin typeface="Tahoma"/>
                <a:cs typeface="Tahoma"/>
              </a:rPr>
              <a:t>that the human resources allocation of the organisation is financially viable</a:t>
            </a:r>
          </a:p>
          <a:p>
            <a:pPr marL="628650" lvl="1" indent="-171450">
              <a:spcBef>
                <a:spcPts val="432"/>
              </a:spcBef>
              <a:buFont typeface="Arial" panose="020B0604020202020204" pitchFamily="34" charset="0"/>
              <a:buChar char="•"/>
            </a:pPr>
            <a:r>
              <a:rPr lang="en-AU" sz="1200" dirty="0" smtClean="0">
                <a:latin typeface="Tahoma"/>
                <a:cs typeface="Tahoma"/>
              </a:rPr>
              <a:t>Ensuring </a:t>
            </a:r>
            <a:r>
              <a:rPr lang="en-AU" sz="1200" dirty="0">
                <a:latin typeface="Tahoma"/>
                <a:cs typeface="Tahoma"/>
              </a:rPr>
              <a:t>that all human resources personnel are effectively managed to utilise them to their full potential</a:t>
            </a:r>
          </a:p>
          <a:p>
            <a:pPr marL="628650" lvl="1" indent="-171450">
              <a:spcBef>
                <a:spcPts val="432"/>
              </a:spcBef>
              <a:buFont typeface="Arial" panose="020B0604020202020204" pitchFamily="34" charset="0"/>
              <a:buChar char="•"/>
            </a:pPr>
            <a:r>
              <a:rPr lang="en-AU" sz="1200" dirty="0" smtClean="0">
                <a:latin typeface="Tahoma"/>
                <a:cs typeface="Tahoma"/>
              </a:rPr>
              <a:t>Ensuring </a:t>
            </a:r>
            <a:r>
              <a:rPr lang="en-AU" sz="1200" dirty="0">
                <a:latin typeface="Tahoma"/>
                <a:cs typeface="Tahoma"/>
              </a:rPr>
              <a:t>that the career development and professional development of all personnel meets the needs of both the worker and the current and future needs of the organisation</a:t>
            </a:r>
          </a:p>
          <a:p>
            <a:pPr marL="628650" lvl="1" indent="-171450">
              <a:spcBef>
                <a:spcPts val="432"/>
              </a:spcBef>
              <a:buFont typeface="Arial" panose="020B0604020202020204" pitchFamily="34" charset="0"/>
              <a:buChar char="•"/>
            </a:pPr>
            <a:endParaRPr lang="en-AU" sz="1200" dirty="0" smtClean="0">
              <a:latin typeface="Tahoma"/>
              <a:cs typeface="Tahoma"/>
            </a:endParaRPr>
          </a:p>
          <a:p>
            <a:pPr marL="198000" lvl="1">
              <a:spcBef>
                <a:spcPts val="432"/>
              </a:spcBef>
              <a:buSzPct val="100000"/>
            </a:pPr>
            <a:endParaRPr lang="en-AU" sz="1400" dirty="0">
              <a:latin typeface="Tahoma"/>
              <a:cs typeface="Tahoma"/>
            </a:endParaRPr>
          </a:p>
        </p:txBody>
      </p:sp>
      <p:pic>
        <p:nvPicPr>
          <p:cNvPr id="7" name="Picture 2" descr="Encourage Definition Magnifier Showing Motivation Inspiration And Reassuranc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52725" y="4005064"/>
            <a:ext cx="2160240" cy="216024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756826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1.2.2 Actively support and encourage personnel in </a:t>
            </a:r>
            <a:br>
              <a:rPr lang="en-AU" sz="1400" dirty="0" smtClean="0"/>
            </a:br>
            <a:r>
              <a:rPr lang="en-AU" sz="1400" dirty="0" smtClean="0"/>
              <a:t>the quality improvement system</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It is essential to ensure that team members are actively supported in the quality management plan decision making processes. </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In order to effectively achieve this it is important to ensure that all personnel understand their roles and responsibilities in relation to the quality management plan and accept and act on the authority that they have been given.  </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b="1" cap="all" smtClean="0">
                <a:solidFill>
                  <a:prstClr val="black"/>
                </a:solidFill>
              </a:rPr>
              <a:t>1.2.3 METHODS FOR SUPPORTING AND ENCOURGAING PARTICIPATION IN QUALITY MANAGEMENT</a:t>
            </a:r>
          </a:p>
          <a:p>
            <a:pPr marL="0" indent="0">
              <a:lnSpc>
                <a:spcPct val="100000"/>
              </a:lnSpc>
              <a:spcBef>
                <a:spcPts val="432"/>
              </a:spcBef>
              <a:spcAft>
                <a:spcPts val="0"/>
              </a:spcAft>
              <a:buClrTx/>
              <a:buNone/>
            </a:pPr>
            <a:r>
              <a:rPr lang="en-AU" sz="1400" smtClean="0">
                <a:latin typeface="Tahoma"/>
                <a:cs typeface="Tahoma"/>
              </a:rPr>
              <a:t>Methods that can be used to actively encourage and support personnel to take a role or responsibility and authority in the decision making processes involved with the quality management system may include:</a:t>
            </a:r>
          </a:p>
          <a:p>
            <a:pPr lvl="1">
              <a:lnSpc>
                <a:spcPct val="100000"/>
              </a:lnSpc>
              <a:spcBef>
                <a:spcPts val="432"/>
              </a:spcBef>
              <a:spcAft>
                <a:spcPts val="0"/>
              </a:spcAft>
              <a:buClrTx/>
            </a:pPr>
            <a:r>
              <a:rPr lang="en-AU" sz="1400" smtClean="0">
                <a:latin typeface="Tahoma"/>
                <a:ea typeface="+mn-ea"/>
                <a:cs typeface="Tahoma"/>
              </a:rPr>
              <a:t>1.2.3.1 COLLABORATIVE PROCESSES</a:t>
            </a:r>
          </a:p>
          <a:p>
            <a:pPr lvl="1">
              <a:lnSpc>
                <a:spcPct val="100000"/>
              </a:lnSpc>
              <a:spcBef>
                <a:spcPts val="432"/>
              </a:spcBef>
              <a:spcAft>
                <a:spcPts val="0"/>
              </a:spcAft>
              <a:buClrTx/>
            </a:pPr>
            <a:r>
              <a:rPr lang="en-AU" sz="1400" cap="all" smtClean="0"/>
              <a:t>1.2.3.2 Consultation</a:t>
            </a:r>
          </a:p>
          <a:p>
            <a:pPr lvl="1">
              <a:lnSpc>
                <a:spcPct val="100000"/>
              </a:lnSpc>
              <a:spcBef>
                <a:spcPts val="432"/>
              </a:spcBef>
              <a:spcAft>
                <a:spcPts val="0"/>
              </a:spcAft>
              <a:buClrTx/>
            </a:pPr>
            <a:r>
              <a:rPr lang="en-AU" sz="1400" cap="all" smtClean="0"/>
              <a:t>1.2.3.3 Examples of consultation for quality</a:t>
            </a:r>
            <a:br>
              <a:rPr lang="en-AU" sz="1400" cap="all" smtClean="0"/>
            </a:br>
            <a:r>
              <a:rPr lang="en-AU" sz="1400" cap="all" smtClean="0"/>
              <a:t>improvements</a:t>
            </a:r>
          </a:p>
          <a:p>
            <a:pPr lvl="1">
              <a:lnSpc>
                <a:spcPct val="100000"/>
              </a:lnSpc>
              <a:spcBef>
                <a:spcPts val="432"/>
              </a:spcBef>
              <a:spcAft>
                <a:spcPts val="0"/>
              </a:spcAft>
              <a:buClrTx/>
            </a:pPr>
            <a:r>
              <a:rPr lang="en-AU" sz="1400" cap="all" smtClean="0"/>
              <a:t>1.2.3.4 Planning for consultation</a:t>
            </a:r>
          </a:p>
          <a:p>
            <a:pPr lvl="1">
              <a:lnSpc>
                <a:spcPct val="100000"/>
              </a:lnSpc>
              <a:spcBef>
                <a:spcPts val="432"/>
              </a:spcBef>
              <a:spcAft>
                <a:spcPts val="0"/>
              </a:spcAft>
              <a:buClrTx/>
            </a:pPr>
            <a:r>
              <a:rPr lang="en-AU" sz="1400" cap="all" smtClean="0"/>
              <a:t>1.2.3.5 Brainstorming</a:t>
            </a:r>
          </a:p>
          <a:p>
            <a:pPr marL="0" indent="0">
              <a:lnSpc>
                <a:spcPct val="100000"/>
              </a:lnSpc>
              <a:spcBef>
                <a:spcPts val="432"/>
              </a:spcBef>
              <a:spcAft>
                <a:spcPts val="0"/>
              </a:spcAft>
              <a:buClrTx/>
              <a:buNone/>
            </a:pPr>
            <a:endParaRPr lang="en-AU" sz="1400" b="1" dirty="0">
              <a:latin typeface="Tahoma"/>
              <a:ea typeface="+mn-ea"/>
              <a:cs typeface="Tahoma"/>
            </a:endParaRPr>
          </a:p>
        </p:txBody>
      </p:sp>
      <p:pic>
        <p:nvPicPr>
          <p:cNvPr id="6" name="Picture 5"/>
          <p:cNvPicPr>
            <a:picLocks noChangeAspect="1"/>
          </p:cNvPicPr>
          <p:nvPr/>
        </p:nvPicPr>
        <p:blipFill>
          <a:blip r:embed="rId4"/>
          <a:stretch>
            <a:fillRect/>
          </a:stretch>
        </p:blipFill>
        <p:spPr>
          <a:xfrm>
            <a:off x="6444208" y="4221088"/>
            <a:ext cx="1785943" cy="1607349"/>
          </a:xfrm>
          <a:prstGeom prst="rect">
            <a:avLst/>
          </a:prstGeom>
        </p:spPr>
      </p:pic>
    </p:spTree>
    <p:custDataLst>
      <p:tags r:id="rId1"/>
    </p:custDataLst>
    <p:extLst>
      <p:ext uri="{BB962C8B-B14F-4D97-AF65-F5344CB8AC3E}">
        <p14:creationId xmlns:p14="http://schemas.microsoft.com/office/powerpoint/2010/main" val="7522900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1.2.4 MOTIVATE AND SUPPORT STAFF TO CONTINUE </a:t>
            </a:r>
            <a:br>
              <a:rPr lang="en-AU" sz="1400" dirty="0" smtClean="0"/>
            </a:br>
            <a:r>
              <a:rPr lang="en-AU" sz="1400" dirty="0" smtClean="0"/>
              <a:t>DEVELOPING THEIR SKILLS</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It is essential that personnel actively take steps in order to motivate staff to develop their skills in relation to job tasks and the application of the quality management system within the organisation.</a:t>
            </a:r>
          </a:p>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Steps that can be taken to ensure this include:</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Ensure all staff have the required resources and consultation to effectively develop their own skills</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Ensure that all roles and responsibilities are clear</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Engage and discuss needs and options with personnel</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Provide valid opportunities for career enhancement and development</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Provide recognition and acknowledgement for successful achievements of the worker</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Ensure all workers have a strong support network and are aware of where support can be obtained.</a:t>
            </a:r>
            <a:endParaRPr lang="en-AU" sz="1400" dirty="0">
              <a:latin typeface="Tahoma" panose="020B0604030504040204" pitchFamily="34" charset="0"/>
              <a:ea typeface="Tahoma" panose="020B0604030504040204" pitchFamily="34" charset="0"/>
              <a:cs typeface="Tahoma" panose="020B0604030504040204" pitchFamily="34" charset="0"/>
            </a:endParaRPr>
          </a:p>
        </p:txBody>
      </p:sp>
      <p:pic>
        <p:nvPicPr>
          <p:cNvPr id="6" name="Picture 2" descr="Brainstorm Puzzle Showing Creative Idea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87097" y="4237036"/>
            <a:ext cx="2369806" cy="1777356"/>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9760140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712"/>
            <a:ext cx="8229600" cy="920432"/>
          </a:xfrm>
        </p:spPr>
        <p:txBody>
          <a:bodyPr/>
          <a:lstStyle/>
          <a:p>
            <a:r>
              <a:rPr lang="en-AU" sz="1000" dirty="0" smtClean="0"/>
              <a:t> </a:t>
            </a:r>
            <a:br>
              <a:rPr lang="en-AU" sz="1000" dirty="0" smtClean="0"/>
            </a:br>
            <a:r>
              <a:rPr lang="en-AU" sz="1400" dirty="0" smtClean="0">
                <a:solidFill>
                  <a:schemeClr val="tx2">
                    <a:lumMod val="60000"/>
                    <a:lumOff val="40000"/>
                  </a:schemeClr>
                </a:solidFill>
              </a:rPr>
              <a:t>1.3 Provide information on the quality management </a:t>
            </a:r>
            <a:br>
              <a:rPr lang="en-AU" sz="1400" dirty="0" smtClean="0">
                <a:solidFill>
                  <a:schemeClr val="tx2">
                    <a:lumMod val="60000"/>
                    <a:lumOff val="40000"/>
                  </a:schemeClr>
                </a:solidFill>
              </a:rPr>
            </a:br>
            <a:r>
              <a:rPr lang="en-AU" sz="1400" dirty="0" smtClean="0">
                <a:solidFill>
                  <a:schemeClr val="tx2">
                    <a:lumMod val="60000"/>
                    <a:lumOff val="40000"/>
                  </a:schemeClr>
                </a:solidFill>
              </a:rPr>
              <a:t>plan in a language, style and format that is </a:t>
            </a:r>
            <a:br>
              <a:rPr lang="en-AU" sz="1400" dirty="0" smtClean="0">
                <a:solidFill>
                  <a:schemeClr val="tx2">
                    <a:lumMod val="60000"/>
                    <a:lumOff val="40000"/>
                  </a:schemeClr>
                </a:solidFill>
              </a:rPr>
            </a:br>
            <a:r>
              <a:rPr lang="en-AU" sz="1400" dirty="0" smtClean="0">
                <a:solidFill>
                  <a:schemeClr val="tx2">
                    <a:lumMod val="60000"/>
                    <a:lumOff val="40000"/>
                  </a:schemeClr>
                </a:solidFill>
              </a:rPr>
              <a:t>understood by all personnel</a:t>
            </a:r>
            <a:endParaRPr lang="en-AU" sz="1100" dirty="0"/>
          </a:p>
        </p:txBody>
      </p:sp>
      <p:sp>
        <p:nvSpPr>
          <p:cNvPr id="3" name="TextBox 2"/>
          <p:cNvSpPr txBox="1"/>
          <p:nvPr/>
        </p:nvSpPr>
        <p:spPr>
          <a:xfrm>
            <a:off x="467544" y="1394062"/>
            <a:ext cx="8229600" cy="2072362"/>
          </a:xfrm>
          <a:prstGeom prst="rect">
            <a:avLst/>
          </a:prstGeom>
          <a:noFill/>
        </p:spPr>
        <p:txBody>
          <a:bodyPr wrap="square" rtlCol="0">
            <a:spAutoFit/>
          </a:bodyPr>
          <a:lstStyle/>
          <a:p>
            <a:pPr lvl="0">
              <a:spcBef>
                <a:spcPts val="432"/>
              </a:spcBef>
            </a:pPr>
            <a:r>
              <a:rPr lang="en-AU" sz="1400" dirty="0">
                <a:latin typeface="Tahoma"/>
                <a:cs typeface="Tahoma"/>
              </a:rPr>
              <a:t>It will be necessary to ensure that a range of relevant information that is required for personnel to be able to clearly understand the requirements and processes in relation to the quality management system</a:t>
            </a:r>
            <a:r>
              <a:rPr lang="en-AU" sz="1400" dirty="0" smtClean="0">
                <a:latin typeface="Tahoma"/>
                <a:cs typeface="Tahoma"/>
              </a:rPr>
              <a:t>.</a:t>
            </a:r>
          </a:p>
          <a:p>
            <a:pPr lvl="0">
              <a:spcBef>
                <a:spcPts val="432"/>
              </a:spcBef>
            </a:pPr>
            <a:endParaRPr lang="en-AU" sz="1400" dirty="0">
              <a:latin typeface="Tahoma"/>
              <a:cs typeface="Tahoma"/>
            </a:endParaRPr>
          </a:p>
          <a:p>
            <a:pPr lvl="0">
              <a:spcBef>
                <a:spcPts val="432"/>
              </a:spcBef>
            </a:pPr>
            <a:r>
              <a:rPr lang="en-AU" sz="1400" dirty="0">
                <a:latin typeface="Tahoma"/>
                <a:cs typeface="Tahoma"/>
              </a:rPr>
              <a:t>Site personnel may include:</a:t>
            </a:r>
          </a:p>
          <a:p>
            <a:pPr marL="540000" lvl="1" indent="-342000">
              <a:spcBef>
                <a:spcPts val="432"/>
              </a:spcBef>
              <a:buSzPct val="100000"/>
              <a:buBlip>
                <a:blip r:embed="rId4"/>
              </a:buBlip>
            </a:pPr>
            <a:r>
              <a:rPr lang="en-AU" sz="1400" dirty="0" smtClean="0">
                <a:latin typeface="Tahoma"/>
                <a:cs typeface="Tahoma"/>
              </a:rPr>
              <a:t>Employees</a:t>
            </a:r>
            <a:endParaRPr lang="en-AU" sz="1400" dirty="0">
              <a:latin typeface="Tahoma"/>
              <a:cs typeface="Tahoma"/>
            </a:endParaRPr>
          </a:p>
          <a:p>
            <a:pPr marL="540000" lvl="1" indent="-342000">
              <a:spcBef>
                <a:spcPts val="432"/>
              </a:spcBef>
              <a:buSzPct val="100000"/>
              <a:buBlip>
                <a:blip r:embed="rId4"/>
              </a:buBlip>
            </a:pPr>
            <a:r>
              <a:rPr lang="en-AU" sz="1400" dirty="0" smtClean="0">
                <a:latin typeface="Tahoma"/>
                <a:cs typeface="Tahoma"/>
              </a:rPr>
              <a:t>Contractors</a:t>
            </a:r>
            <a:endParaRPr lang="en-AU" sz="1400" dirty="0">
              <a:latin typeface="Tahoma"/>
              <a:cs typeface="Tahoma"/>
            </a:endParaRPr>
          </a:p>
          <a:p>
            <a:pPr marL="198000" lvl="1">
              <a:spcBef>
                <a:spcPts val="432"/>
              </a:spcBef>
              <a:buSzPct val="100000"/>
            </a:pPr>
            <a:endParaRPr lang="en-AU" sz="1400" dirty="0">
              <a:latin typeface="Tahoma"/>
              <a:cs typeface="Tahoma"/>
            </a:endParaRPr>
          </a:p>
        </p:txBody>
      </p:sp>
      <p:pic>
        <p:nvPicPr>
          <p:cNvPr id="7" name="Picture 2" descr="Info Computer Key In Blue Showing Information And Suppor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28881" y="3212976"/>
            <a:ext cx="2057772" cy="205777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1115097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1.3.1 What is communication?</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Communication of information is most successful when the information and ideas are organised in a logical, concise and understandable manner.  </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Consideration and planning are required when organising information and ideas that want to explain and interpret.  </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b="1" cap="all" smtClean="0">
                <a:solidFill>
                  <a:prstClr val="black"/>
                </a:solidFill>
              </a:rPr>
              <a:t>1.3.2 CLEAR COMMUNICATION OF INFORMATION</a:t>
            </a:r>
          </a:p>
          <a:p>
            <a:pPr marL="0" indent="0">
              <a:lnSpc>
                <a:spcPct val="100000"/>
              </a:lnSpc>
              <a:spcBef>
                <a:spcPts val="432"/>
              </a:spcBef>
              <a:spcAft>
                <a:spcPts val="0"/>
              </a:spcAft>
              <a:buClrTx/>
              <a:buNone/>
            </a:pPr>
            <a:r>
              <a:rPr lang="en-AU" sz="1400" smtClean="0">
                <a:latin typeface="Tahoma"/>
                <a:cs typeface="Tahoma"/>
              </a:rPr>
              <a:t>Consider the following points when explaining information related to the quality management system:</a:t>
            </a:r>
          </a:p>
          <a:p>
            <a:pPr lvl="1">
              <a:lnSpc>
                <a:spcPct val="100000"/>
              </a:lnSpc>
              <a:spcBef>
                <a:spcPts val="432"/>
              </a:spcBef>
              <a:spcAft>
                <a:spcPts val="0"/>
              </a:spcAft>
              <a:buClrTx/>
            </a:pPr>
            <a:r>
              <a:rPr lang="en-AU" sz="1400" smtClean="0">
                <a:latin typeface="Tahoma"/>
                <a:cs typeface="Tahoma"/>
              </a:rPr>
              <a:t>Make sure it is logical</a:t>
            </a:r>
          </a:p>
          <a:p>
            <a:pPr lvl="1">
              <a:lnSpc>
                <a:spcPct val="100000"/>
              </a:lnSpc>
              <a:spcBef>
                <a:spcPts val="432"/>
              </a:spcBef>
              <a:spcAft>
                <a:spcPts val="0"/>
              </a:spcAft>
              <a:buClrTx/>
            </a:pPr>
            <a:r>
              <a:rPr lang="en-AU" sz="1400" smtClean="0">
                <a:latin typeface="Tahoma"/>
                <a:cs typeface="Tahoma"/>
              </a:rPr>
              <a:t>Clearly state the information and its purpose </a:t>
            </a:r>
          </a:p>
          <a:p>
            <a:pPr lvl="1">
              <a:lnSpc>
                <a:spcPct val="100000"/>
              </a:lnSpc>
              <a:spcBef>
                <a:spcPts val="432"/>
              </a:spcBef>
              <a:spcAft>
                <a:spcPts val="0"/>
              </a:spcAft>
              <a:buClrTx/>
            </a:pPr>
            <a:r>
              <a:rPr lang="en-AU" sz="1400" smtClean="0">
                <a:latin typeface="Tahoma"/>
                <a:cs typeface="Tahoma"/>
              </a:rPr>
              <a:t>Be concise</a:t>
            </a:r>
          </a:p>
          <a:p>
            <a:pPr lvl="1">
              <a:lnSpc>
                <a:spcPct val="100000"/>
              </a:lnSpc>
              <a:spcBef>
                <a:spcPts val="432"/>
              </a:spcBef>
              <a:spcAft>
                <a:spcPts val="0"/>
              </a:spcAft>
              <a:buClrTx/>
            </a:pPr>
            <a:r>
              <a:rPr lang="en-AU" sz="1400" smtClean="0">
                <a:latin typeface="Tahoma"/>
                <a:cs typeface="Tahoma"/>
              </a:rPr>
              <a:t>Provide a conclusion</a:t>
            </a:r>
          </a:p>
          <a:p>
            <a:pPr lvl="1">
              <a:lnSpc>
                <a:spcPct val="100000"/>
              </a:lnSpc>
              <a:spcBef>
                <a:spcPts val="432"/>
              </a:spcBef>
              <a:spcAft>
                <a:spcPts val="0"/>
              </a:spcAft>
              <a:buClrTx/>
            </a:pPr>
            <a:r>
              <a:rPr lang="en-AU" sz="1400" smtClean="0">
                <a:latin typeface="Tahoma"/>
                <a:cs typeface="Tahoma"/>
              </a:rPr>
              <a:t>Use words and phrases accurately</a:t>
            </a:r>
          </a:p>
          <a:p>
            <a:pPr lvl="1">
              <a:lnSpc>
                <a:spcPct val="100000"/>
              </a:lnSpc>
              <a:spcBef>
                <a:spcPts val="432"/>
              </a:spcBef>
              <a:spcAft>
                <a:spcPts val="0"/>
              </a:spcAft>
              <a:buClrTx/>
            </a:pPr>
            <a:r>
              <a:rPr lang="en-AU" sz="1400" smtClean="0">
                <a:latin typeface="Tahoma"/>
                <a:cs typeface="Tahoma"/>
              </a:rPr>
              <a:t>Break down complex ideas</a:t>
            </a:r>
            <a:endParaRPr lang="en-AU" sz="1400" b="1" dirty="0">
              <a:latin typeface="Tahoma"/>
              <a:ea typeface="+mn-ea"/>
              <a:cs typeface="Tahoma"/>
            </a:endParaRPr>
          </a:p>
        </p:txBody>
      </p:sp>
    </p:spTree>
    <p:custDataLst>
      <p:tags r:id="rId1"/>
    </p:custDataLst>
    <p:extLst>
      <p:ext uri="{BB962C8B-B14F-4D97-AF65-F5344CB8AC3E}">
        <p14:creationId xmlns:p14="http://schemas.microsoft.com/office/powerpoint/2010/main" val="16521557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1.3.3 METHODS FOR COMMUNICATING INFORMATION</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There is a range of different ways that information can be communicated and it is essential that all communication is clear accurate and concise.</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Presentations</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Reports </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Memos </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b="1" cap="all" smtClean="0">
                <a:solidFill>
                  <a:prstClr val="black"/>
                </a:solidFill>
              </a:rPr>
              <a:t>1.3.4 INFORMAL QUALITY DEVELOPMENTAL PLAN MEETINGS</a:t>
            </a:r>
          </a:p>
          <a:p>
            <a:pPr marL="0" indent="0">
              <a:lnSpc>
                <a:spcPct val="100000"/>
              </a:lnSpc>
              <a:spcBef>
                <a:spcPts val="432"/>
              </a:spcBef>
              <a:spcAft>
                <a:spcPts val="0"/>
              </a:spcAft>
              <a:buClrTx/>
              <a:buNone/>
            </a:pPr>
            <a:r>
              <a:rPr lang="en-AU" sz="1400" smtClean="0">
                <a:latin typeface="Tahoma"/>
                <a:cs typeface="Tahoma"/>
              </a:rPr>
              <a:t>This is where you may invite a large group and ask them to watch a presentation and then mingle with the guests and have a series of informal discussions and chats, this is a good method for getting very honest opinions regarding the feelings and needs of the stakeholder groups in a non-confronting atmosphere.</a:t>
            </a:r>
            <a:endParaRPr lang="en-AU" sz="1400" b="1" dirty="0">
              <a:latin typeface="Tahoma"/>
              <a:ea typeface="+mn-ea"/>
              <a:cs typeface="Tahoma"/>
            </a:endParaRPr>
          </a:p>
        </p:txBody>
      </p:sp>
    </p:spTree>
    <p:custDataLst>
      <p:tags r:id="rId1"/>
    </p:custDataLst>
    <p:extLst>
      <p:ext uri="{BB962C8B-B14F-4D97-AF65-F5344CB8AC3E}">
        <p14:creationId xmlns:p14="http://schemas.microsoft.com/office/powerpoint/2010/main" val="21345831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1.3.5 Invitations to meetings and demonstrations</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Personnel can be invited to attend a series of events and demonstrations that seek to demonstrate the new revised quality management strategy and its related policies and procedures. </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b="1" cap="all" smtClean="0">
                <a:solidFill>
                  <a:prstClr val="black"/>
                </a:solidFill>
              </a:rPr>
              <a:t>1.3.6 NEWSLETTERS</a:t>
            </a:r>
          </a:p>
          <a:p>
            <a:pPr marL="0" indent="0">
              <a:lnSpc>
                <a:spcPct val="100000"/>
              </a:lnSpc>
              <a:spcBef>
                <a:spcPts val="432"/>
              </a:spcBef>
              <a:spcAft>
                <a:spcPts val="0"/>
              </a:spcAft>
              <a:buClrTx/>
              <a:buNone/>
            </a:pPr>
            <a:r>
              <a:rPr lang="en-AU" sz="1400" smtClean="0">
                <a:latin typeface="Tahoma"/>
                <a:cs typeface="Tahoma"/>
              </a:rPr>
              <a:t>Can be created and distributed to personnel they can include a description of the new strategy and the benefits that it will provide to personnel and the organisation can be explained. </a:t>
            </a:r>
          </a:p>
          <a:p>
            <a:pPr marL="0" indent="0">
              <a:lnSpc>
                <a:spcPct val="100000"/>
              </a:lnSpc>
              <a:spcBef>
                <a:spcPts val="432"/>
              </a:spcBef>
              <a:spcAft>
                <a:spcPts val="0"/>
              </a:spcAft>
              <a:buClrTx/>
              <a:buNone/>
            </a:pPr>
            <a:endParaRPr lang="en-AU" sz="1400" smtClean="0">
              <a:latin typeface="Tahoma"/>
              <a:cs typeface="Tahoma"/>
            </a:endParaRPr>
          </a:p>
          <a:p>
            <a:pPr marL="0" indent="0">
              <a:lnSpc>
                <a:spcPct val="100000"/>
              </a:lnSpc>
              <a:spcBef>
                <a:spcPts val="432"/>
              </a:spcBef>
              <a:spcAft>
                <a:spcPts val="0"/>
              </a:spcAft>
              <a:buClrTx/>
              <a:buNone/>
            </a:pPr>
            <a:r>
              <a:rPr lang="en-AU" sz="1400" smtClean="0">
                <a:latin typeface="Tahoma"/>
                <a:cs typeface="Tahoma"/>
              </a:rPr>
              <a:t>New rules and guidelines and be given and new ways to seek assistance and gain contact with the organisation can be introduced.</a:t>
            </a:r>
            <a:endParaRPr lang="en-AU" sz="1400" b="1" dirty="0">
              <a:latin typeface="Tahoma"/>
              <a:ea typeface="+mn-ea"/>
              <a:cs typeface="Tahoma"/>
            </a:endParaRPr>
          </a:p>
        </p:txBody>
      </p:sp>
    </p:spTree>
    <p:custDataLst>
      <p:tags r:id="rId1"/>
    </p:custDataLst>
    <p:extLst>
      <p:ext uri="{BB962C8B-B14F-4D97-AF65-F5344CB8AC3E}">
        <p14:creationId xmlns:p14="http://schemas.microsoft.com/office/powerpoint/2010/main" val="8824554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1.3.7 Quality plan explanation and support material</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A range of explanation notes and support material can be created and provided to personnel with the quality management plan to ensure that all aspects of the quality management plan will be understood and able to be clarified as required.</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b="1" cap="all" smtClean="0">
                <a:solidFill>
                  <a:prstClr val="black"/>
                </a:solidFill>
              </a:rPr>
              <a:t>1.3.8 STAFF TRAINING</a:t>
            </a:r>
          </a:p>
          <a:p>
            <a:pPr marL="0" indent="0">
              <a:lnSpc>
                <a:spcPct val="100000"/>
              </a:lnSpc>
              <a:spcBef>
                <a:spcPts val="432"/>
              </a:spcBef>
              <a:spcAft>
                <a:spcPts val="0"/>
              </a:spcAft>
              <a:buClrTx/>
              <a:buNone/>
            </a:pPr>
            <a:r>
              <a:rPr lang="en-AU" sz="1400" smtClean="0">
                <a:latin typeface="Tahoma"/>
                <a:cs typeface="Tahoma"/>
              </a:rPr>
              <a:t>A range of different team activities and formal training sessions can be planned and implemented within the organisation to ensure that all of the staff is aware of their roles, responsibilities and actions in relation to the quality management plan.</a:t>
            </a:r>
            <a:endParaRPr lang="en-AU" sz="1400" b="1" dirty="0">
              <a:latin typeface="Tahoma"/>
              <a:ea typeface="+mn-ea"/>
              <a:cs typeface="Tahoma"/>
            </a:endParaRPr>
          </a:p>
        </p:txBody>
      </p:sp>
    </p:spTree>
    <p:custDataLst>
      <p:tags r:id="rId1"/>
    </p:custDataLst>
    <p:extLst>
      <p:ext uri="{BB962C8B-B14F-4D97-AF65-F5344CB8AC3E}">
        <p14:creationId xmlns:p14="http://schemas.microsoft.com/office/powerpoint/2010/main" val="14169687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50834"/>
            <a:ext cx="8229600" cy="586230"/>
          </a:xfrm>
        </p:spPr>
        <p:txBody>
          <a:bodyPr/>
          <a:lstStyle/>
          <a:p>
            <a:r>
              <a:rPr lang="en-AU" sz="1000" dirty="0" smtClean="0"/>
              <a:t> </a:t>
            </a:r>
            <a:br>
              <a:rPr lang="en-AU" sz="1000" dirty="0" smtClean="0"/>
            </a:br>
            <a:r>
              <a:rPr lang="en-AU" sz="1400" dirty="0" smtClean="0">
                <a:solidFill>
                  <a:schemeClr val="tx2">
                    <a:lumMod val="60000"/>
                    <a:lumOff val="40000"/>
                  </a:schemeClr>
                </a:solidFill>
              </a:rPr>
              <a:t>1.4 Provide coaching and mentoring support to </a:t>
            </a:r>
            <a:br>
              <a:rPr lang="en-AU" sz="1400" dirty="0" smtClean="0">
                <a:solidFill>
                  <a:schemeClr val="tx2">
                    <a:lumMod val="60000"/>
                    <a:lumOff val="40000"/>
                  </a:schemeClr>
                </a:solidFill>
              </a:rPr>
            </a:br>
            <a:r>
              <a:rPr lang="en-AU" sz="1400" dirty="0" smtClean="0">
                <a:solidFill>
                  <a:schemeClr val="tx2">
                    <a:lumMod val="60000"/>
                    <a:lumOff val="40000"/>
                  </a:schemeClr>
                </a:solidFill>
              </a:rPr>
              <a:t>individuals and teams to maximise implementation of </a:t>
            </a:r>
            <a:br>
              <a:rPr lang="en-AU" sz="1400" dirty="0" smtClean="0">
                <a:solidFill>
                  <a:schemeClr val="tx2">
                    <a:lumMod val="60000"/>
                    <a:lumOff val="40000"/>
                  </a:schemeClr>
                </a:solidFill>
              </a:rPr>
            </a:br>
            <a:r>
              <a:rPr lang="en-AU" sz="1400" dirty="0" smtClean="0">
                <a:solidFill>
                  <a:schemeClr val="tx2">
                    <a:lumMod val="60000"/>
                    <a:lumOff val="40000"/>
                  </a:schemeClr>
                </a:solidFill>
              </a:rPr>
              <a:t>the quality management plan</a:t>
            </a:r>
            <a:endParaRPr lang="en-AU" sz="1100" dirty="0"/>
          </a:p>
        </p:txBody>
      </p:sp>
      <p:sp>
        <p:nvSpPr>
          <p:cNvPr id="3" name="TextBox 2"/>
          <p:cNvSpPr txBox="1"/>
          <p:nvPr/>
        </p:nvSpPr>
        <p:spPr>
          <a:xfrm>
            <a:off x="467544" y="1394062"/>
            <a:ext cx="8229600" cy="738664"/>
          </a:xfrm>
          <a:prstGeom prst="rect">
            <a:avLst/>
          </a:prstGeom>
          <a:noFill/>
        </p:spPr>
        <p:txBody>
          <a:bodyPr wrap="square" rtlCol="0">
            <a:spAutoFit/>
          </a:bodyPr>
          <a:lstStyle/>
          <a:p>
            <a:pPr lvl="0">
              <a:spcBef>
                <a:spcPts val="432"/>
              </a:spcBef>
            </a:pPr>
            <a:r>
              <a:rPr lang="en-AU" sz="1400" dirty="0">
                <a:latin typeface="Tahoma"/>
                <a:cs typeface="Tahoma"/>
              </a:rPr>
              <a:t>It will be necessary to ensure that a range of coaching mentoring and support is provided to individuals and teams in order to maximise the implementation of the quality management plan.  These supporting and staff monitoring activities make up a part of the human resources principles.</a:t>
            </a:r>
          </a:p>
        </p:txBody>
      </p:sp>
      <p:pic>
        <p:nvPicPr>
          <p:cNvPr id="7" name="Picture 2" descr="Businessman Provides Support To A Colleague. Problems At Work Concep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73016" y="2708920"/>
            <a:ext cx="2818656" cy="257107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805807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1.4.1 Informal coaching</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Informal coaching is a great tool to enhance business quality management tasks, when it is combined with other methods of training and development.</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Informal coaching can provide the opportunity for ongoing feedback and re-direction as required throughout the learning and skills development process.</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b="1" cap="all" smtClean="0">
                <a:solidFill>
                  <a:prstClr val="black"/>
                </a:solidFill>
              </a:rPr>
              <a:t>1.4.2  MENTORING</a:t>
            </a:r>
          </a:p>
          <a:p>
            <a:pPr marL="0" indent="0">
              <a:lnSpc>
                <a:spcPct val="100000"/>
              </a:lnSpc>
              <a:spcBef>
                <a:spcPts val="432"/>
              </a:spcBef>
              <a:spcAft>
                <a:spcPts val="0"/>
              </a:spcAft>
              <a:buClrTx/>
              <a:buNone/>
            </a:pPr>
            <a:r>
              <a:rPr lang="en-AU" sz="1400" smtClean="0">
                <a:latin typeface="Tahoma"/>
                <a:cs typeface="Tahoma"/>
              </a:rPr>
              <a:t>Assigning a buddy or mentor to your personnel is a great way of both causing the mentor to further develop their own skills and also to provide the participant with ongoing support and assistance throughout their own development in relation to the quality management system.</a:t>
            </a:r>
            <a:endParaRPr lang="en-AU" sz="1400" b="1" dirty="0">
              <a:latin typeface="Tahoma"/>
              <a:ea typeface="+mn-ea"/>
              <a:cs typeface="Tahoma"/>
            </a:endParaRPr>
          </a:p>
        </p:txBody>
      </p:sp>
    </p:spTree>
    <p:custDataLst>
      <p:tags r:id="rId1"/>
    </p:custDataLst>
    <p:extLst>
      <p:ext uri="{BB962C8B-B14F-4D97-AF65-F5344CB8AC3E}">
        <p14:creationId xmlns:p14="http://schemas.microsoft.com/office/powerpoint/2010/main" val="7117615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1.4.3 Support</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a:ea typeface="+mn-ea"/>
                <a:cs typeface="Tahoma"/>
              </a:rPr>
              <a:t>Support may be provided to personnel in a variety of different ways including:</a:t>
            </a:r>
          </a:p>
          <a:p>
            <a:pPr marL="540000" lvl="1" indent="-342000">
              <a:spcBef>
                <a:spcPts val="432"/>
              </a:spcBef>
              <a:buSzPct val="100000"/>
              <a:buBlip>
                <a:blip r:embed="rId4"/>
              </a:buBlip>
            </a:pPr>
            <a:r>
              <a:rPr lang="en-AU" sz="1400" smtClean="0">
                <a:latin typeface="Tahoma"/>
                <a:ea typeface="+mn-ea"/>
                <a:cs typeface="Tahoma"/>
              </a:rPr>
              <a:t>Moral support</a:t>
            </a:r>
          </a:p>
          <a:p>
            <a:pPr marL="540000" lvl="1" indent="-342000">
              <a:spcBef>
                <a:spcPts val="432"/>
              </a:spcBef>
              <a:buSzPct val="100000"/>
              <a:buBlip>
                <a:blip r:embed="rId4"/>
              </a:buBlip>
            </a:pPr>
            <a:r>
              <a:rPr lang="en-AU" sz="1400" smtClean="0">
                <a:latin typeface="Tahoma"/>
                <a:ea typeface="+mn-ea"/>
                <a:cs typeface="Tahoma"/>
              </a:rPr>
              <a:t>Information</a:t>
            </a:r>
          </a:p>
          <a:p>
            <a:pPr marL="540000" lvl="1" indent="-342000">
              <a:spcBef>
                <a:spcPts val="432"/>
              </a:spcBef>
              <a:buSzPct val="100000"/>
              <a:buBlip>
                <a:blip r:embed="rId4"/>
              </a:buBlip>
            </a:pPr>
            <a:r>
              <a:rPr lang="en-AU" sz="1400" smtClean="0">
                <a:latin typeface="Tahoma"/>
                <a:ea typeface="+mn-ea"/>
                <a:cs typeface="Tahoma"/>
              </a:rPr>
              <a:t>Training</a:t>
            </a:r>
          </a:p>
          <a:p>
            <a:pPr marL="540000" lvl="1" indent="-342000">
              <a:spcBef>
                <a:spcPts val="432"/>
              </a:spcBef>
              <a:buSzPct val="100000"/>
              <a:buBlip>
                <a:blip r:embed="rId4"/>
              </a:buBlip>
            </a:pPr>
            <a:r>
              <a:rPr lang="en-AU" sz="1400" smtClean="0">
                <a:latin typeface="Tahoma"/>
                <a:ea typeface="+mn-ea"/>
                <a:cs typeface="Tahoma"/>
              </a:rPr>
              <a:t>Assistance</a:t>
            </a:r>
          </a:p>
          <a:p>
            <a:pPr marL="540000" lvl="1" indent="-342000">
              <a:spcBef>
                <a:spcPts val="432"/>
              </a:spcBef>
              <a:buSzPct val="100000"/>
              <a:buBlip>
                <a:blip r:embed="rId4"/>
              </a:buBlip>
            </a:pPr>
            <a:r>
              <a:rPr lang="en-AU" sz="1400" smtClean="0">
                <a:latin typeface="Tahoma"/>
                <a:ea typeface="+mn-ea"/>
                <a:cs typeface="Tahoma"/>
              </a:rPr>
              <a:t>Team building games</a:t>
            </a:r>
          </a:p>
          <a:p>
            <a:pPr marL="540000" lvl="1" indent="-342000">
              <a:spcBef>
                <a:spcPts val="432"/>
              </a:spcBef>
              <a:buSzPct val="100000"/>
              <a:buBlip>
                <a:blip r:embed="rId4"/>
              </a:buBlip>
            </a:pPr>
            <a:r>
              <a:rPr lang="en-AU" sz="1400" smtClean="0">
                <a:latin typeface="Tahoma"/>
                <a:ea typeface="+mn-ea"/>
                <a:cs typeface="Tahoma"/>
              </a:rPr>
              <a:t>Professional development</a:t>
            </a:r>
          </a:p>
          <a:p>
            <a:pPr marL="0" lvl="0" indent="0">
              <a:lnSpc>
                <a:spcPct val="100000"/>
              </a:lnSpc>
              <a:spcBef>
                <a:spcPts val="432"/>
              </a:spcBef>
              <a:spcAft>
                <a:spcPts val="0"/>
              </a:spcAft>
              <a:buClrTx/>
              <a:buNone/>
            </a:pPr>
            <a:endParaRPr lang="en-AU" sz="1400" smtClean="0">
              <a:latin typeface="Tahoma"/>
              <a:ea typeface="+mn-ea"/>
              <a:cs typeface="Tahoma"/>
            </a:endParaRPr>
          </a:p>
          <a:p>
            <a:pPr marL="0" lvl="0" indent="0">
              <a:lnSpc>
                <a:spcPct val="100000"/>
              </a:lnSpc>
              <a:spcBef>
                <a:spcPts val="432"/>
              </a:spcBef>
              <a:spcAft>
                <a:spcPts val="0"/>
              </a:spcAft>
              <a:buClrTx/>
              <a:buNone/>
            </a:pPr>
            <a:r>
              <a:rPr lang="en-AU" sz="1400" smtClean="0">
                <a:latin typeface="Tahoma"/>
                <a:ea typeface="+mn-ea"/>
                <a:cs typeface="Tahoma"/>
              </a:rPr>
              <a:t>It is important to write a learning development and training strategy for enhancing the teams skills in relation to the quality management in a way that is continuous and varied so that the training is relevant and engaging and informative.  </a:t>
            </a:r>
          </a:p>
          <a:p>
            <a:pPr marL="0" lvl="0" indent="0">
              <a:lnSpc>
                <a:spcPct val="100000"/>
              </a:lnSpc>
              <a:spcBef>
                <a:spcPts val="432"/>
              </a:spcBef>
              <a:spcAft>
                <a:spcPts val="0"/>
              </a:spcAft>
              <a:buClrTx/>
              <a:buNone/>
            </a:pPr>
            <a:endParaRPr lang="en-AU" sz="1400" smtClean="0">
              <a:latin typeface="Tahoma"/>
              <a:ea typeface="+mn-ea"/>
              <a:cs typeface="Tahoma"/>
            </a:endParaRPr>
          </a:p>
          <a:p>
            <a:pPr marL="0" lvl="0" indent="0">
              <a:lnSpc>
                <a:spcPct val="100000"/>
              </a:lnSpc>
              <a:spcBef>
                <a:spcPts val="432"/>
              </a:spcBef>
              <a:spcAft>
                <a:spcPts val="0"/>
              </a:spcAft>
              <a:buClrTx/>
              <a:buNone/>
            </a:pPr>
            <a:r>
              <a:rPr lang="en-AU" sz="1400" smtClean="0">
                <a:latin typeface="Tahoma"/>
                <a:ea typeface="+mn-ea"/>
                <a:cs typeface="Tahoma"/>
              </a:rPr>
              <a:t>Learning and development strategies are an excellent way of ensuring that personnel receive the support that they need.</a:t>
            </a:r>
            <a:endParaRPr lang="en-AU" sz="1400" dirty="0">
              <a:latin typeface="Tahoma"/>
              <a:ea typeface="+mn-ea"/>
              <a:cs typeface="Tahoma"/>
            </a:endParaRPr>
          </a:p>
        </p:txBody>
      </p:sp>
      <p:pic>
        <p:nvPicPr>
          <p:cNvPr id="8" name="Picture 2" descr="Support On Sign Showing Customer Help And Advic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96136" y="1700808"/>
            <a:ext cx="2057772" cy="205777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81710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50834"/>
            <a:ext cx="8229600" cy="586230"/>
          </a:xfrm>
        </p:spPr>
        <p:txBody>
          <a:bodyPr/>
          <a:lstStyle/>
          <a:p>
            <a:r>
              <a:rPr lang="en-AU" sz="1000" dirty="0" smtClean="0"/>
              <a:t> </a:t>
            </a:r>
            <a:br>
              <a:rPr lang="en-AU" sz="1000" dirty="0" smtClean="0"/>
            </a:br>
            <a:r>
              <a:rPr lang="en-AU" sz="1400" dirty="0" smtClean="0">
                <a:solidFill>
                  <a:schemeClr val="tx2">
                    <a:lumMod val="60000"/>
                    <a:lumOff val="40000"/>
                  </a:schemeClr>
                </a:solidFill>
              </a:rPr>
              <a:t>1.5 Maintain the quality management plan while </a:t>
            </a:r>
            <a:br>
              <a:rPr lang="en-AU" sz="1400" dirty="0" smtClean="0">
                <a:solidFill>
                  <a:schemeClr val="tx2">
                    <a:lumMod val="60000"/>
                    <a:lumOff val="40000"/>
                  </a:schemeClr>
                </a:solidFill>
              </a:rPr>
            </a:br>
            <a:r>
              <a:rPr lang="en-AU" sz="1400" dirty="0" smtClean="0">
                <a:solidFill>
                  <a:schemeClr val="tx2">
                    <a:lumMod val="60000"/>
                    <a:lumOff val="40000"/>
                  </a:schemeClr>
                </a:solidFill>
              </a:rPr>
              <a:t>implementing the quality requirements of other site </a:t>
            </a:r>
            <a:br>
              <a:rPr lang="en-AU" sz="1400" dirty="0" smtClean="0">
                <a:solidFill>
                  <a:schemeClr val="tx2">
                    <a:lumMod val="60000"/>
                    <a:lumOff val="40000"/>
                  </a:schemeClr>
                </a:solidFill>
              </a:rPr>
            </a:br>
            <a:r>
              <a:rPr lang="en-AU" sz="1400" dirty="0" smtClean="0">
                <a:solidFill>
                  <a:schemeClr val="tx2">
                    <a:lumMod val="60000"/>
                    <a:lumOff val="40000"/>
                  </a:schemeClr>
                </a:solidFill>
              </a:rPr>
              <a:t>processes</a:t>
            </a:r>
            <a:endParaRPr lang="en-AU" sz="1100" dirty="0"/>
          </a:p>
        </p:txBody>
      </p:sp>
      <p:sp>
        <p:nvSpPr>
          <p:cNvPr id="3" name="TextBox 2"/>
          <p:cNvSpPr txBox="1"/>
          <p:nvPr/>
        </p:nvSpPr>
        <p:spPr>
          <a:xfrm>
            <a:off x="467544" y="1394062"/>
            <a:ext cx="8229600" cy="2554545"/>
          </a:xfrm>
          <a:prstGeom prst="rect">
            <a:avLst/>
          </a:prstGeom>
          <a:noFill/>
        </p:spPr>
        <p:txBody>
          <a:bodyPr wrap="square" rtlCol="0">
            <a:spAutoFit/>
          </a:bodyPr>
          <a:lstStyle/>
          <a:p>
            <a:pPr lvl="0">
              <a:spcBef>
                <a:spcPts val="432"/>
              </a:spcBef>
            </a:pPr>
            <a:r>
              <a:rPr lang="en-AU" sz="1400" b="1" cap="all" dirty="0">
                <a:solidFill>
                  <a:prstClr val="black"/>
                </a:solidFill>
                <a:latin typeface="Verdana" pitchFamily="34" charset="0"/>
                <a:ea typeface="Verdana" pitchFamily="34" charset="0"/>
                <a:cs typeface="Verdana" pitchFamily="34" charset="0"/>
              </a:rPr>
              <a:t>1.5.1 PREPARE FOR AND ORGANISE WORK ACTIVITIES TO MEET ALL TASK AND QUALITY PLAN REQUIREMENTS</a:t>
            </a:r>
            <a:endParaRPr lang="en-AU" sz="1400" b="1" cap="all" dirty="0" smtClean="0">
              <a:solidFill>
                <a:prstClr val="black"/>
              </a:solidFill>
              <a:latin typeface="Verdana" pitchFamily="34" charset="0"/>
              <a:ea typeface="Verdana" pitchFamily="34" charset="0"/>
              <a:cs typeface="Verdana" pitchFamily="34" charset="0"/>
            </a:endParaRPr>
          </a:p>
          <a:p>
            <a:pPr lvl="0">
              <a:spcBef>
                <a:spcPts val="432"/>
              </a:spcBef>
            </a:pPr>
            <a:r>
              <a:rPr lang="en-AU" sz="1400" dirty="0">
                <a:latin typeface="Tahoma"/>
                <a:cs typeface="Tahoma"/>
              </a:rPr>
              <a:t>Before beginning any work on site, it is necessary to thoroughly and adequately prepare both yourself and your team for the work at hand. This includes acquainting yourself with a number of different components of the job, such as:</a:t>
            </a:r>
          </a:p>
          <a:p>
            <a:pPr marL="742950" lvl="1" indent="-285750">
              <a:spcBef>
                <a:spcPts val="432"/>
              </a:spcBef>
              <a:buFont typeface="Arial" panose="020B0604020202020204" pitchFamily="34" charset="0"/>
              <a:buChar char="•"/>
            </a:pPr>
            <a:r>
              <a:rPr lang="en-AU" sz="1400" dirty="0" smtClean="0">
                <a:latin typeface="Tahoma"/>
                <a:cs typeface="Tahoma"/>
              </a:rPr>
              <a:t>Job </a:t>
            </a:r>
            <a:r>
              <a:rPr lang="en-AU" sz="1400" dirty="0">
                <a:latin typeface="Tahoma"/>
                <a:cs typeface="Tahoma"/>
              </a:rPr>
              <a:t>document information</a:t>
            </a:r>
          </a:p>
          <a:p>
            <a:pPr marL="742950" lvl="1" indent="-285750">
              <a:spcBef>
                <a:spcPts val="432"/>
              </a:spcBef>
              <a:buFont typeface="Arial" panose="020B0604020202020204" pitchFamily="34" charset="0"/>
              <a:buChar char="•"/>
            </a:pPr>
            <a:r>
              <a:rPr lang="en-AU" sz="1400" dirty="0" smtClean="0">
                <a:latin typeface="Tahoma"/>
                <a:cs typeface="Tahoma"/>
              </a:rPr>
              <a:t>Organisational </a:t>
            </a:r>
            <a:r>
              <a:rPr lang="en-AU" sz="1400" dirty="0">
                <a:latin typeface="Tahoma"/>
                <a:cs typeface="Tahoma"/>
              </a:rPr>
              <a:t>guidelines</a:t>
            </a:r>
          </a:p>
          <a:p>
            <a:pPr marL="742950" lvl="1" indent="-285750">
              <a:spcBef>
                <a:spcPts val="432"/>
              </a:spcBef>
              <a:buFont typeface="Arial" panose="020B0604020202020204" pitchFamily="34" charset="0"/>
              <a:buChar char="•"/>
            </a:pPr>
            <a:r>
              <a:rPr lang="en-AU" sz="1400" dirty="0" smtClean="0">
                <a:latin typeface="Tahoma"/>
                <a:cs typeface="Tahoma"/>
              </a:rPr>
              <a:t>Team </a:t>
            </a:r>
            <a:r>
              <a:rPr lang="en-AU" sz="1400" dirty="0">
                <a:latin typeface="Tahoma"/>
                <a:cs typeface="Tahoma"/>
              </a:rPr>
              <a:t>member capacities and skill sets</a:t>
            </a:r>
          </a:p>
          <a:p>
            <a:pPr marL="742950" lvl="1" indent="-285750">
              <a:spcBef>
                <a:spcPts val="432"/>
              </a:spcBef>
              <a:buFont typeface="Arial" panose="020B0604020202020204" pitchFamily="34" charset="0"/>
              <a:buChar char="•"/>
            </a:pPr>
            <a:r>
              <a:rPr lang="en-AU" sz="1400" dirty="0" smtClean="0">
                <a:latin typeface="Tahoma"/>
                <a:cs typeface="Tahoma"/>
              </a:rPr>
              <a:t>Job </a:t>
            </a:r>
            <a:r>
              <a:rPr lang="en-AU" sz="1400" dirty="0">
                <a:latin typeface="Tahoma"/>
                <a:cs typeface="Tahoma"/>
              </a:rPr>
              <a:t>site details and specifications</a:t>
            </a:r>
          </a:p>
          <a:p>
            <a:pPr marL="742950" lvl="1" indent="-285750">
              <a:spcBef>
                <a:spcPts val="432"/>
              </a:spcBef>
              <a:buFont typeface="Arial" panose="020B0604020202020204" pitchFamily="34" charset="0"/>
              <a:buChar char="•"/>
            </a:pPr>
            <a:r>
              <a:rPr lang="en-AU" sz="1400" dirty="0" smtClean="0">
                <a:latin typeface="Tahoma"/>
                <a:cs typeface="Tahoma"/>
              </a:rPr>
              <a:t>Quality </a:t>
            </a:r>
            <a:r>
              <a:rPr lang="en-AU" sz="1400" dirty="0">
                <a:latin typeface="Tahoma"/>
                <a:cs typeface="Tahoma"/>
              </a:rPr>
              <a:t>management plan requirements for specific task</a:t>
            </a:r>
          </a:p>
        </p:txBody>
      </p:sp>
      <p:pic>
        <p:nvPicPr>
          <p:cNvPr id="7" name="Picture 2" descr="Management Word Showing Business Leadership Logistics And Organiza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40152" y="3941711"/>
            <a:ext cx="2520280" cy="209455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619317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1.5.2 </a:t>
            </a:r>
            <a:r>
              <a:rPr lang="en-US" sz="1400" dirty="0" smtClean="0"/>
              <a:t>Examine work and quality requirements</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Examine all the various components needed for you to sufficiently prepare yourself, your team, and your job site for a successful completion of the assigned task while effectively maintaining all quality plan requirements. </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b="1" cap="all" smtClean="0">
                <a:solidFill>
                  <a:prstClr val="black"/>
                </a:solidFill>
              </a:rPr>
              <a:t>1.5.3  QUALITY PLAN DOCUMENTATION</a:t>
            </a:r>
          </a:p>
          <a:p>
            <a:pPr marL="0" indent="0">
              <a:lnSpc>
                <a:spcPct val="100000"/>
              </a:lnSpc>
              <a:spcBef>
                <a:spcPts val="432"/>
              </a:spcBef>
              <a:spcAft>
                <a:spcPts val="0"/>
              </a:spcAft>
              <a:buClrTx/>
              <a:buNone/>
            </a:pPr>
            <a:r>
              <a:rPr lang="en-AU" sz="1400" smtClean="0">
                <a:latin typeface="Tahoma"/>
                <a:cs typeface="Tahoma"/>
              </a:rPr>
              <a:t>Quality documentation for a specific work task can include a number of different types of documents but will generally consist of some written instructions as well as include diagrams and sketches or some kind of graphical representation of the job. </a:t>
            </a:r>
          </a:p>
          <a:p>
            <a:pPr marL="0" indent="0">
              <a:lnSpc>
                <a:spcPct val="100000"/>
              </a:lnSpc>
              <a:spcBef>
                <a:spcPts val="432"/>
              </a:spcBef>
              <a:spcAft>
                <a:spcPts val="0"/>
              </a:spcAft>
              <a:buClrTx/>
              <a:buNone/>
            </a:pPr>
            <a:endParaRPr lang="en-AU" sz="1400" smtClean="0">
              <a:latin typeface="Tahoma"/>
              <a:cs typeface="Tahoma"/>
            </a:endParaRPr>
          </a:p>
          <a:p>
            <a:pPr marL="0" indent="0">
              <a:lnSpc>
                <a:spcPct val="100000"/>
              </a:lnSpc>
              <a:spcBef>
                <a:spcPts val="432"/>
              </a:spcBef>
              <a:spcAft>
                <a:spcPts val="0"/>
              </a:spcAft>
              <a:buClrTx/>
              <a:buNone/>
            </a:pPr>
            <a:r>
              <a:rPr lang="en-AU" sz="1400" smtClean="0">
                <a:latin typeface="Tahoma"/>
                <a:cs typeface="Tahoma"/>
              </a:rPr>
              <a:t>These documents are absolutely fundamental to both the job you complete and the success of that job. </a:t>
            </a:r>
          </a:p>
          <a:p>
            <a:pPr marL="0" indent="0">
              <a:lnSpc>
                <a:spcPct val="100000"/>
              </a:lnSpc>
              <a:spcBef>
                <a:spcPts val="432"/>
              </a:spcBef>
              <a:spcAft>
                <a:spcPts val="0"/>
              </a:spcAft>
              <a:buClrTx/>
              <a:buNone/>
            </a:pPr>
            <a:endParaRPr lang="en-AU" sz="1400" smtClean="0">
              <a:latin typeface="Tahoma"/>
              <a:cs typeface="Tahoma"/>
            </a:endParaRPr>
          </a:p>
          <a:p>
            <a:pPr marL="0" indent="0">
              <a:lnSpc>
                <a:spcPct val="100000"/>
              </a:lnSpc>
              <a:spcBef>
                <a:spcPts val="432"/>
              </a:spcBef>
              <a:spcAft>
                <a:spcPts val="0"/>
              </a:spcAft>
              <a:buClrTx/>
              <a:buNone/>
            </a:pPr>
            <a:r>
              <a:rPr lang="en-AU" sz="1400" smtClean="0">
                <a:latin typeface="Tahoma"/>
                <a:cs typeface="Tahoma"/>
              </a:rPr>
              <a:t>Without clear and well understood instructional documentation, it will be very difficult, if not impossible, to complete your job successfully while maintaining all required quality standards. </a:t>
            </a:r>
            <a:endParaRPr lang="en-AU" sz="1400" b="1" dirty="0">
              <a:latin typeface="Tahoma"/>
              <a:ea typeface="+mn-ea"/>
              <a:cs typeface="Tahoma"/>
            </a:endParaRPr>
          </a:p>
        </p:txBody>
      </p:sp>
    </p:spTree>
    <p:custDataLst>
      <p:tags r:id="rId1"/>
    </p:custDataLst>
    <p:extLst>
      <p:ext uri="{BB962C8B-B14F-4D97-AF65-F5344CB8AC3E}">
        <p14:creationId xmlns:p14="http://schemas.microsoft.com/office/powerpoint/2010/main" val="42282604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2"/>
            <a:ext cx="8229600" cy="561305"/>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1.5.4 </a:t>
            </a:r>
            <a:r>
              <a:rPr lang="en-US" sz="1400" dirty="0" smtClean="0"/>
              <a:t>Ensure all Quality and task documentation is </a:t>
            </a:r>
            <a:br>
              <a:rPr lang="en-US" sz="1400" dirty="0" smtClean="0"/>
            </a:br>
            <a:r>
              <a:rPr lang="en-US" sz="1400" dirty="0" smtClean="0"/>
              <a:t>clearly understood</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Accordingly, it is of critical importance for this documentation to be thoroughly understood, and for any confusion or conflicting instructional information to be cleared up immediately. </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Take the time to review all of your instructional material before making even the first step of your job, so if there is something that is unclear to you further through the project, you can make sure you get clarification before you begin. </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b="1" cap="all" smtClean="0">
                <a:solidFill>
                  <a:prstClr val="black"/>
                </a:solidFill>
              </a:rPr>
              <a:t>1.5.5  CONSIDER LINKS WITH OTHER QUALITY REQUIREMENTS</a:t>
            </a:r>
          </a:p>
          <a:p>
            <a:pPr marL="0" indent="0">
              <a:lnSpc>
                <a:spcPct val="100000"/>
              </a:lnSpc>
              <a:spcBef>
                <a:spcPts val="432"/>
              </a:spcBef>
              <a:spcAft>
                <a:spcPts val="0"/>
              </a:spcAft>
              <a:buClrTx/>
              <a:buNone/>
            </a:pPr>
            <a:r>
              <a:rPr lang="en-AU" sz="1400" smtClean="0">
                <a:latin typeface="Tahoma"/>
                <a:cs typeface="Tahoma"/>
              </a:rPr>
              <a:t>In order to be able to successfully maintain the quality management plan while implementing the quality requirements of other site processes it will be essential to determine the relationships and links that occur with other related policies and quality requirements to ensure that there are no conflicts within the Quality management plan. </a:t>
            </a:r>
          </a:p>
          <a:p>
            <a:pPr marL="0" indent="0">
              <a:lnSpc>
                <a:spcPct val="100000"/>
              </a:lnSpc>
              <a:spcBef>
                <a:spcPts val="432"/>
              </a:spcBef>
              <a:spcAft>
                <a:spcPts val="0"/>
              </a:spcAft>
              <a:buClrTx/>
              <a:buNone/>
            </a:pPr>
            <a:endParaRPr lang="en-AU" sz="1400" smtClean="0">
              <a:latin typeface="Tahoma"/>
              <a:cs typeface="Tahoma"/>
            </a:endParaRPr>
          </a:p>
          <a:p>
            <a:pPr marL="0" indent="0">
              <a:lnSpc>
                <a:spcPct val="100000"/>
              </a:lnSpc>
              <a:spcBef>
                <a:spcPts val="432"/>
              </a:spcBef>
              <a:spcAft>
                <a:spcPts val="0"/>
              </a:spcAft>
              <a:buClrTx/>
              <a:buNone/>
            </a:pPr>
            <a:r>
              <a:rPr lang="en-AU" sz="1400" smtClean="0">
                <a:latin typeface="Tahoma"/>
                <a:cs typeface="Tahoma"/>
              </a:rPr>
              <a:t>Quality management plans may also be implemented across other sections of the organisation and therefore may impact on other areas and department in the work place. </a:t>
            </a:r>
            <a:endParaRPr lang="en-AU" sz="1400" b="1" dirty="0">
              <a:latin typeface="Tahoma"/>
              <a:ea typeface="+mn-ea"/>
              <a:cs typeface="Tahoma"/>
            </a:endParaRPr>
          </a:p>
        </p:txBody>
      </p:sp>
    </p:spTree>
    <p:custDataLst>
      <p:tags r:id="rId1"/>
    </p:custDataLst>
    <p:extLst>
      <p:ext uri="{BB962C8B-B14F-4D97-AF65-F5344CB8AC3E}">
        <p14:creationId xmlns:p14="http://schemas.microsoft.com/office/powerpoint/2010/main" val="36325379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1.5.6 Procedure and process maps</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Procedure maps are a great tool for assessing how quality requirements across the organisation interact with each other. </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A detailed map of the quality management plan and all of its phases should be written so that any links or relationships with other quality requirements within the organisation can be analysed. </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b="1" cap="all" smtClean="0">
                <a:solidFill>
                  <a:prstClr val="black"/>
                </a:solidFill>
              </a:rPr>
              <a:t>1.5.7  ANALYSE LINKS WITH OTHER QUALITY REQUIREMENTS</a:t>
            </a:r>
          </a:p>
          <a:p>
            <a:pPr marL="0" indent="0">
              <a:lnSpc>
                <a:spcPct val="100000"/>
              </a:lnSpc>
              <a:spcBef>
                <a:spcPts val="432"/>
              </a:spcBef>
              <a:spcAft>
                <a:spcPts val="0"/>
              </a:spcAft>
              <a:buClrTx/>
              <a:buNone/>
            </a:pPr>
            <a:r>
              <a:rPr lang="en-AU" sz="1400" smtClean="0">
                <a:latin typeface="Tahoma"/>
                <a:cs typeface="Tahoma"/>
              </a:rPr>
              <a:t>Links and relationships with other quality requirements will need to be analysed to check if:</a:t>
            </a:r>
          </a:p>
          <a:p>
            <a:pPr lvl="1">
              <a:lnSpc>
                <a:spcPct val="100000"/>
              </a:lnSpc>
              <a:spcBef>
                <a:spcPts val="432"/>
              </a:spcBef>
              <a:spcAft>
                <a:spcPts val="0"/>
              </a:spcAft>
              <a:buClrTx/>
            </a:pPr>
            <a:r>
              <a:rPr lang="en-AU" sz="1400" smtClean="0">
                <a:latin typeface="Tahoma"/>
                <a:cs typeface="Tahoma"/>
              </a:rPr>
              <a:t>The relationships with other policies are complementary</a:t>
            </a:r>
          </a:p>
          <a:p>
            <a:pPr lvl="1">
              <a:lnSpc>
                <a:spcPct val="100000"/>
              </a:lnSpc>
              <a:spcBef>
                <a:spcPts val="432"/>
              </a:spcBef>
              <a:spcAft>
                <a:spcPts val="0"/>
              </a:spcAft>
              <a:buClrTx/>
            </a:pPr>
            <a:r>
              <a:rPr lang="en-AU" sz="1400" smtClean="0">
                <a:latin typeface="Tahoma"/>
                <a:cs typeface="Tahoma"/>
              </a:rPr>
              <a:t>The relationships and links do not negatively impact on either requirement</a:t>
            </a:r>
          </a:p>
          <a:p>
            <a:pPr lvl="1">
              <a:lnSpc>
                <a:spcPct val="100000"/>
              </a:lnSpc>
              <a:spcBef>
                <a:spcPts val="432"/>
              </a:spcBef>
              <a:spcAft>
                <a:spcPts val="0"/>
              </a:spcAft>
              <a:buClrTx/>
            </a:pPr>
            <a:r>
              <a:rPr lang="en-AU" sz="1400" smtClean="0">
                <a:latin typeface="Tahoma"/>
                <a:cs typeface="Tahoma"/>
              </a:rPr>
              <a:t>There is any contradiction caused by quality requirement overlap</a:t>
            </a:r>
          </a:p>
          <a:p>
            <a:pPr marL="0" indent="0">
              <a:lnSpc>
                <a:spcPct val="100000"/>
              </a:lnSpc>
              <a:spcBef>
                <a:spcPts val="432"/>
              </a:spcBef>
              <a:spcAft>
                <a:spcPts val="0"/>
              </a:spcAft>
              <a:buClrTx/>
              <a:buNone/>
            </a:pPr>
            <a:endParaRPr lang="en-AU" sz="1400" b="1" smtClean="0">
              <a:latin typeface="Tahoma"/>
              <a:ea typeface="+mn-ea"/>
              <a:cs typeface="Tahoma"/>
            </a:endParaRPr>
          </a:p>
          <a:p>
            <a:pPr marL="0" indent="0">
              <a:lnSpc>
                <a:spcPct val="100000"/>
              </a:lnSpc>
              <a:spcBef>
                <a:spcPts val="432"/>
              </a:spcBef>
              <a:spcAft>
                <a:spcPts val="0"/>
              </a:spcAft>
              <a:buClrTx/>
              <a:buNone/>
            </a:pPr>
            <a:r>
              <a:rPr lang="en-AU" sz="1400" b="1" smtClean="0"/>
              <a:t>1.5.8 BENEFITS OF QUALITY LINKS BETWEEN AREAS AND DEPARTMENTS </a:t>
            </a:r>
            <a:r>
              <a:rPr lang="en-AU" sz="1400" smtClean="0">
                <a:latin typeface="Tahoma" panose="020B0604030504040204" pitchFamily="34" charset="0"/>
                <a:ea typeface="Tahoma" panose="020B0604030504040204" pitchFamily="34" charset="0"/>
                <a:cs typeface="Tahoma" panose="020B0604030504040204" pitchFamily="34" charset="0"/>
              </a:rPr>
              <a:t>Relationships and links with other quality requirements within the organisation can strengthen each of the quality management programs if managed well. When all of an organisations policies and procedures are interlinked and working towards a common goal the entire organisation has an improved chance of meeting all of its goals and managing factors such as quality in an effective manner for the benefit of all stakeholders and the extended community.</a:t>
            </a:r>
            <a:endParaRPr lang="en-AU" sz="1400" dirty="0">
              <a:latin typeface="Tahoma" panose="020B0604030504040204" pitchFamily="34" charset="0"/>
              <a:ea typeface="Tahoma" panose="020B0604030504040204" pitchFamily="34" charset="0"/>
              <a:cs typeface="Tahoma" panose="020B0604030504040204" pitchFamily="34" charset="0"/>
            </a:endParaRPr>
          </a:p>
        </p:txBody>
      </p:sp>
    </p:spTree>
    <p:custDataLst>
      <p:tags r:id="rId1"/>
    </p:custDataLst>
    <p:extLst>
      <p:ext uri="{BB962C8B-B14F-4D97-AF65-F5344CB8AC3E}">
        <p14:creationId xmlns:p14="http://schemas.microsoft.com/office/powerpoint/2010/main" val="5377585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9594"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endParaRPr lang="en-AU" sz="1400" dirty="0">
              <a:solidFill>
                <a:schemeClr val="tx2">
                  <a:lumMod val="60000"/>
                  <a:lumOff val="40000"/>
                </a:schemeClr>
              </a:solidFill>
            </a:endParaRPr>
          </a:p>
        </p:txBody>
      </p:sp>
      <p:pic>
        <p:nvPicPr>
          <p:cNvPr id="5" name="Content Placeholder 4"/>
          <p:cNvPicPr>
            <a:picLocks noGrp="1" noChangeAspect="1"/>
          </p:cNvPicPr>
          <p:nvPr>
            <p:ph idx="1"/>
          </p:nvPr>
        </p:nvPicPr>
        <p:blipFill>
          <a:blip r:embed="rId4"/>
          <a:stretch>
            <a:fillRect/>
          </a:stretch>
        </p:blipFill>
        <p:spPr>
          <a:xfrm>
            <a:off x="5149093" y="4437112"/>
            <a:ext cx="3974937" cy="1926503"/>
          </a:xfrm>
          <a:prstGeom prst="rect">
            <a:avLst/>
          </a:prstGeom>
        </p:spPr>
      </p:pic>
      <p:sp>
        <p:nvSpPr>
          <p:cNvPr id="7" name="Title 3"/>
          <p:cNvSpPr txBox="1">
            <a:spLocks/>
          </p:cNvSpPr>
          <p:nvPr/>
        </p:nvSpPr>
        <p:spPr>
          <a:xfrm>
            <a:off x="1259632" y="1340768"/>
            <a:ext cx="7200000" cy="1512000"/>
          </a:xfrm>
          <a:prstGeom prst="roundRect">
            <a:avLst/>
          </a:prstGeom>
          <a:solidFill>
            <a:srgbClr val="D3DFEE"/>
          </a:solidFill>
          <a:ln w="38100">
            <a:solidFill>
              <a:srgbClr val="0070C0"/>
            </a:solidFill>
          </a:ln>
        </p:spPr>
        <p:txBody>
          <a:bodyPr vert="horz" lIns="91440" tIns="45720" rIns="91440" bIns="45720" rtlCol="0" anchor="ctr">
            <a:noAutofit/>
          </a:bodyPr>
          <a:lstStyle>
            <a:lvl1pPr algn="ctr" defTabSz="914400" rtl="0" eaLnBrk="1" latinLnBrk="0" hangingPunct="1">
              <a:lnSpc>
                <a:spcPct val="90000"/>
              </a:lnSpc>
              <a:spcBef>
                <a:spcPct val="0"/>
              </a:spcBef>
              <a:buNone/>
              <a:defRPr sz="4800" b="0" kern="1200">
                <a:solidFill>
                  <a:schemeClr val="tx2"/>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AU" sz="4800" b="0" i="0" u="none" strike="noStrike" kern="1200" cap="none" spc="0" normalizeH="0" baseline="0" noProof="0" dirty="0" smtClean="0">
                <a:ln>
                  <a:noFill/>
                </a:ln>
                <a:solidFill>
                  <a:srgbClr val="1069AB"/>
                </a:solidFill>
                <a:effectLst/>
                <a:uLnTx/>
                <a:uFillTx/>
                <a:latin typeface="Tahoma"/>
                <a:ea typeface="+mj-ea"/>
                <a:cs typeface="+mj-cs"/>
              </a:rPr>
              <a:t>End of Section </a:t>
            </a:r>
            <a:r>
              <a:rPr kumimoji="0" lang="en-AU" sz="4800" b="0" i="0" u="none" strike="noStrike" kern="1200" cap="none" spc="0" normalizeH="0" baseline="0" noProof="0" dirty="0" smtClean="0">
                <a:ln>
                  <a:noFill/>
                </a:ln>
                <a:solidFill>
                  <a:srgbClr val="0070C0"/>
                </a:solidFill>
                <a:effectLst/>
                <a:uLnTx/>
                <a:uFillTx/>
                <a:latin typeface="Tahoma"/>
                <a:ea typeface="+mj-ea"/>
                <a:cs typeface="+mj-cs"/>
              </a:rPr>
              <a:t>1</a:t>
            </a:r>
            <a:endParaRPr kumimoji="0" lang="en-AU" sz="4800" b="0" i="0" u="none" strike="noStrike" kern="1200" cap="none" spc="0" normalizeH="0" baseline="0" noProof="0" dirty="0">
              <a:ln>
                <a:noFill/>
              </a:ln>
              <a:solidFill>
                <a:srgbClr val="0070C0"/>
              </a:solidFill>
              <a:effectLst/>
              <a:uLnTx/>
              <a:uFillTx/>
              <a:latin typeface="Tahoma"/>
              <a:ea typeface="+mj-ea"/>
              <a:cs typeface="+mj-cs"/>
            </a:endParaRPr>
          </a:p>
        </p:txBody>
      </p:sp>
    </p:spTree>
    <p:custDataLst>
      <p:tags r:id="rId1"/>
    </p:custDataLst>
    <p:extLst>
      <p:ext uri="{BB962C8B-B14F-4D97-AF65-F5344CB8AC3E}">
        <p14:creationId xmlns:p14="http://schemas.microsoft.com/office/powerpoint/2010/main" val="31032000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8780"/>
            <a:ext cx="8229600" cy="706090"/>
          </a:xfrm>
        </p:spPr>
        <p:txBody>
          <a:bodyPr/>
          <a:lstStyle/>
          <a:p>
            <a:r>
              <a:rPr lang="en-AU" sz="1000" dirty="0" smtClean="0"/>
              <a:t> </a:t>
            </a:r>
            <a:endParaRPr lang="en-AU" dirty="0"/>
          </a:p>
        </p:txBody>
      </p:sp>
      <p:sp>
        <p:nvSpPr>
          <p:cNvPr id="3" name="Content Placeholder 2"/>
          <p:cNvSpPr>
            <a:spLocks noGrp="1"/>
          </p:cNvSpPr>
          <p:nvPr>
            <p:ph idx="1"/>
          </p:nvPr>
        </p:nvSpPr>
        <p:spPr/>
        <p:txBody>
          <a:bodyPr>
            <a:normAutofit/>
          </a:bodyPr>
          <a:lstStyle/>
          <a:p>
            <a:pPr marL="0" indent="0">
              <a:buNone/>
            </a:pPr>
            <a:endParaRPr lang="en-US" b="1" i="1" smtClean="0"/>
          </a:p>
          <a:p>
            <a:pPr marL="0" indent="0">
              <a:buNone/>
            </a:pPr>
            <a:endParaRPr lang="en-US" b="1" i="1" smtClean="0"/>
          </a:p>
          <a:p>
            <a:pPr marL="0" indent="0">
              <a:buNone/>
            </a:pPr>
            <a:endParaRPr lang="en-AU" dirty="0"/>
          </a:p>
        </p:txBody>
      </p:sp>
      <p:sp>
        <p:nvSpPr>
          <p:cNvPr id="9" name="Rounded Rectangle 8"/>
          <p:cNvSpPr/>
          <p:nvPr/>
        </p:nvSpPr>
        <p:spPr>
          <a:xfrm>
            <a:off x="1013096" y="1340768"/>
            <a:ext cx="7117808" cy="1795863"/>
          </a:xfrm>
          <a:prstGeom prst="roundRect">
            <a:avLst/>
          </a:prstGeom>
          <a:noFill/>
          <a:ln w="412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3600" dirty="0">
                <a:solidFill>
                  <a:srgbClr val="0070C0"/>
                </a:solidFill>
              </a:rPr>
              <a:t>Section </a:t>
            </a:r>
            <a:r>
              <a:rPr lang="en-AU" sz="3600" dirty="0" smtClean="0">
                <a:solidFill>
                  <a:srgbClr val="0070C0"/>
                </a:solidFill>
              </a:rPr>
              <a:t>2</a:t>
            </a:r>
            <a:r>
              <a:rPr lang="en-AU" sz="3600" dirty="0">
                <a:solidFill>
                  <a:srgbClr val="0070C0"/>
                </a:solidFill>
              </a:rPr>
              <a:t>: </a:t>
            </a:r>
            <a:r>
              <a:rPr lang="en-AU" sz="3600" dirty="0" smtClean="0">
                <a:solidFill>
                  <a:srgbClr val="0070C0"/>
                </a:solidFill>
              </a:rPr>
              <a:t>Make recommendations based on performance that has been monitored and reported on</a:t>
            </a:r>
            <a:endParaRPr lang="en-AU" sz="3600" dirty="0">
              <a:solidFill>
                <a:srgbClr val="0070C0"/>
              </a:solidFill>
            </a:endParaRPr>
          </a:p>
        </p:txBody>
      </p:sp>
    </p:spTree>
    <p:custDataLst>
      <p:tags r:id="rId1"/>
    </p:custDataLst>
    <p:extLst>
      <p:ext uri="{BB962C8B-B14F-4D97-AF65-F5344CB8AC3E}">
        <p14:creationId xmlns:p14="http://schemas.microsoft.com/office/powerpoint/2010/main" val="37130453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817926"/>
          </a:xfrm>
        </p:spPr>
        <p:txBody>
          <a:bodyPr/>
          <a:lstStyle/>
          <a:p>
            <a:r>
              <a:rPr lang="en-AU" sz="1000" dirty="0" smtClean="0"/>
              <a:t/>
            </a:r>
            <a:br>
              <a:rPr lang="en-AU" sz="1000" dirty="0" smtClean="0"/>
            </a:br>
            <a:r>
              <a:rPr lang="en-AU" sz="1000" dirty="0" smtClean="0"/>
              <a:t/>
            </a:r>
            <a:br>
              <a:rPr lang="en-AU" sz="1000" dirty="0" smtClean="0"/>
            </a:br>
            <a:r>
              <a:rPr lang="en-AU" sz="1000" dirty="0" smtClean="0"/>
              <a:t/>
            </a:r>
            <a:br>
              <a:rPr lang="en-AU" sz="1000" dirty="0" smtClean="0"/>
            </a:br>
            <a:r>
              <a:rPr lang="en-AU" sz="1000" dirty="0" smtClean="0"/>
              <a:t/>
            </a:r>
            <a:br>
              <a:rPr lang="en-AU" sz="1000" dirty="0" smtClean="0"/>
            </a:br>
            <a:r>
              <a:rPr lang="en-AU" sz="1000" dirty="0" smtClean="0"/>
              <a:t/>
            </a:r>
            <a:br>
              <a:rPr lang="en-AU" sz="1000" dirty="0" smtClean="0"/>
            </a:br>
            <a:r>
              <a:rPr lang="en-AU" sz="1000" dirty="0" smtClean="0"/>
              <a:t/>
            </a:r>
            <a:br>
              <a:rPr lang="en-AU" sz="1000" dirty="0" smtClean="0"/>
            </a:br>
            <a:r>
              <a:rPr lang="en-AU" sz="1000" dirty="0" smtClean="0"/>
              <a:t/>
            </a:r>
            <a:br>
              <a:rPr lang="en-AU" sz="1000" dirty="0" smtClean="0"/>
            </a:br>
            <a:r>
              <a:rPr lang="en-AU" sz="1000" dirty="0" smtClean="0"/>
              <a:t> </a:t>
            </a:r>
            <a:br>
              <a:rPr lang="en-AU" sz="1000" dirty="0" smtClean="0"/>
            </a:br>
            <a:r>
              <a:rPr lang="en-AU" sz="1400" dirty="0" smtClean="0">
                <a:solidFill>
                  <a:schemeClr val="tx2">
                    <a:lumMod val="60000"/>
                    <a:lumOff val="40000"/>
                  </a:schemeClr>
                </a:solidFill>
              </a:rPr>
              <a:t>2.1 Monitor the organisations systems and </a:t>
            </a:r>
            <a:br>
              <a:rPr lang="en-AU" sz="1400" dirty="0" smtClean="0">
                <a:solidFill>
                  <a:schemeClr val="tx2">
                    <a:lumMod val="60000"/>
                    <a:lumOff val="40000"/>
                  </a:schemeClr>
                </a:solidFill>
              </a:rPr>
            </a:br>
            <a:r>
              <a:rPr lang="en-AU" sz="1400" dirty="0" smtClean="0">
                <a:solidFill>
                  <a:schemeClr val="tx2">
                    <a:lumMod val="60000"/>
                    <a:lumOff val="40000"/>
                  </a:schemeClr>
                </a:solidFill>
              </a:rPr>
              <a:t>technology to identify ways in which planning and </a:t>
            </a:r>
            <a:br>
              <a:rPr lang="en-AU" sz="1400" dirty="0" smtClean="0">
                <a:solidFill>
                  <a:schemeClr val="tx2">
                    <a:lumMod val="60000"/>
                    <a:lumOff val="40000"/>
                  </a:schemeClr>
                </a:solidFill>
              </a:rPr>
            </a:br>
            <a:r>
              <a:rPr lang="en-AU" sz="1400" dirty="0" smtClean="0">
                <a:solidFill>
                  <a:schemeClr val="tx2">
                    <a:lumMod val="60000"/>
                    <a:lumOff val="40000"/>
                  </a:schemeClr>
                </a:solidFill>
              </a:rPr>
              <a:t>operations could be improved</a:t>
            </a:r>
            <a:endParaRPr lang="en-AU" sz="1100" dirty="0"/>
          </a:p>
        </p:txBody>
      </p:sp>
      <p:sp>
        <p:nvSpPr>
          <p:cNvPr id="3" name="TextBox 2"/>
          <p:cNvSpPr txBox="1"/>
          <p:nvPr/>
        </p:nvSpPr>
        <p:spPr>
          <a:xfrm>
            <a:off x="467544" y="1394062"/>
            <a:ext cx="8229600" cy="1969770"/>
          </a:xfrm>
          <a:prstGeom prst="rect">
            <a:avLst/>
          </a:prstGeom>
          <a:noFill/>
        </p:spPr>
        <p:txBody>
          <a:bodyPr wrap="square" rtlCol="0">
            <a:spAutoFit/>
          </a:bodyPr>
          <a:lstStyle/>
          <a:p>
            <a:pPr lvl="0">
              <a:spcBef>
                <a:spcPts val="432"/>
              </a:spcBef>
            </a:pPr>
            <a:r>
              <a:rPr lang="en-AU" sz="1400" dirty="0">
                <a:latin typeface="Tahoma"/>
                <a:cs typeface="Tahoma"/>
              </a:rPr>
              <a:t>It will be necessary to ensure that a range of monitoring activities are conducted within the organisation in order to ensure that all of the organisations systems and technology are assessed in order to determine a range of ways in which planning and operations could be improved. </a:t>
            </a:r>
            <a:endParaRPr lang="en-AU" sz="1400" dirty="0" smtClean="0">
              <a:latin typeface="Tahoma"/>
              <a:cs typeface="Tahoma"/>
            </a:endParaRPr>
          </a:p>
          <a:p>
            <a:pPr lvl="0">
              <a:spcBef>
                <a:spcPts val="432"/>
              </a:spcBef>
            </a:pPr>
            <a:endParaRPr lang="en-AU" sz="1400" dirty="0">
              <a:latin typeface="Tahoma"/>
              <a:cs typeface="Tahoma"/>
            </a:endParaRPr>
          </a:p>
          <a:p>
            <a:pPr lvl="0">
              <a:spcBef>
                <a:spcPts val="432"/>
              </a:spcBef>
            </a:pPr>
            <a:r>
              <a:rPr lang="en-AU" sz="1400" dirty="0" smtClean="0">
                <a:latin typeface="Tahoma"/>
                <a:cs typeface="Tahoma"/>
              </a:rPr>
              <a:t>The </a:t>
            </a:r>
            <a:r>
              <a:rPr lang="en-AU" sz="1400" dirty="0">
                <a:latin typeface="Tahoma"/>
                <a:cs typeface="Tahoma"/>
              </a:rPr>
              <a:t>management of an organisation is conducted through a series of system which these days rely heavily on technology it will be necessary to assess these systems and their correlating technology in order to identify a range of potential opportunities for quality improvement within the organisation.</a:t>
            </a:r>
            <a:endParaRPr lang="en-AU" sz="1200" dirty="0" smtClean="0">
              <a:latin typeface="Tahoma"/>
              <a:cs typeface="Tahoma"/>
            </a:endParaRPr>
          </a:p>
          <a:p>
            <a:pPr marL="198000" lvl="1">
              <a:spcBef>
                <a:spcPts val="432"/>
              </a:spcBef>
              <a:buSzPct val="100000"/>
            </a:pPr>
            <a:endParaRPr lang="en-AU" sz="1400" dirty="0">
              <a:latin typeface="Tahoma"/>
              <a:cs typeface="Tahoma"/>
            </a:endParaRPr>
          </a:p>
        </p:txBody>
      </p:sp>
      <p:pic>
        <p:nvPicPr>
          <p:cNvPr id="7" name="Picture 2" descr="Abstract Business Concep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51927" y="3511649"/>
            <a:ext cx="3260833" cy="244562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1812051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2.1.1 Organisational systems</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t>There are a range of different systems that make up an entire organisation and it will be necessary to apply quality standards to each of them and then ensure that each system is carefully monitored and reviewed in order to allow for continuous quality improvements. </a:t>
            </a:r>
            <a:r>
              <a:rPr lang="en-AU" sz="1400" smtClean="0">
                <a:latin typeface="Tahoma" panose="020B0604030504040204" pitchFamily="34" charset="0"/>
                <a:ea typeface="Tahoma" panose="020B0604030504040204" pitchFamily="34" charset="0"/>
                <a:cs typeface="Tahoma" panose="020B0604030504040204" pitchFamily="34" charset="0"/>
              </a:rPr>
              <a:t> </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b="1" cap="all" smtClean="0">
                <a:solidFill>
                  <a:prstClr val="black"/>
                </a:solidFill>
              </a:rPr>
              <a:t>2.1.2  ORGANISATIONAL TECHNOLOGY</a:t>
            </a:r>
          </a:p>
          <a:p>
            <a:pPr marL="0" indent="0">
              <a:lnSpc>
                <a:spcPct val="100000"/>
              </a:lnSpc>
              <a:spcBef>
                <a:spcPts val="432"/>
              </a:spcBef>
              <a:spcAft>
                <a:spcPts val="0"/>
              </a:spcAft>
              <a:buClrTx/>
              <a:buNone/>
            </a:pPr>
            <a:r>
              <a:rPr lang="en-AU" sz="1400" smtClean="0">
                <a:latin typeface="Tahoma"/>
                <a:cs typeface="Tahoma"/>
              </a:rPr>
              <a:t>There are ranges of different technology that will be used within the organisation and it will be necessary to apply quality standards to each different technology type and then ensure that each type of technology used is carefully monitored and reviewed in order to allow for continuous quality improvements.</a:t>
            </a:r>
            <a:endParaRPr lang="en-AU" sz="1400" dirty="0">
              <a:latin typeface="Tahoma" panose="020B0604030504040204" pitchFamily="34" charset="0"/>
              <a:ea typeface="Tahoma" panose="020B0604030504040204" pitchFamily="34" charset="0"/>
              <a:cs typeface="Tahoma" panose="020B0604030504040204" pitchFamily="34" charset="0"/>
            </a:endParaRPr>
          </a:p>
        </p:txBody>
      </p:sp>
    </p:spTree>
    <p:custDataLst>
      <p:tags r:id="rId1"/>
    </p:custDataLst>
    <p:extLst>
      <p:ext uri="{BB962C8B-B14F-4D97-AF65-F5344CB8AC3E}">
        <p14:creationId xmlns:p14="http://schemas.microsoft.com/office/powerpoint/2010/main" val="17501636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2.1.3 Monitoring the quality plan</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t>It is important to ensure that the agreed targets and measurable outcomes within the quality management plan are applied to all targets and standards so they may be able to be successfully monitored and assessed for success or the need for improvement. </a:t>
            </a:r>
          </a:p>
          <a:p>
            <a:pPr marL="0" lvl="0" indent="0">
              <a:lnSpc>
                <a:spcPct val="100000"/>
              </a:lnSpc>
              <a:spcBef>
                <a:spcPts val="432"/>
              </a:spcBef>
              <a:spcAft>
                <a:spcPts val="0"/>
              </a:spcAft>
              <a:buClrTx/>
              <a:buNone/>
            </a:pPr>
            <a:endParaRPr lang="en-AU" sz="1400" smtClean="0"/>
          </a:p>
          <a:p>
            <a:pPr marL="0" lvl="0" indent="0">
              <a:lnSpc>
                <a:spcPct val="100000"/>
              </a:lnSpc>
              <a:spcBef>
                <a:spcPts val="432"/>
              </a:spcBef>
              <a:spcAft>
                <a:spcPts val="0"/>
              </a:spcAft>
              <a:buClrTx/>
              <a:buNone/>
            </a:pPr>
            <a:r>
              <a:rPr lang="en-AU" sz="1400" smtClean="0"/>
              <a:t>There are many different types of production targets and measurable outcomes that can be put in place and they may be more or less suitable in different situations based on a range of factors. </a:t>
            </a:r>
            <a:r>
              <a:rPr lang="en-AU" sz="1400" smtClean="0">
                <a:latin typeface="Tahoma" panose="020B0604030504040204" pitchFamily="34" charset="0"/>
                <a:ea typeface="Tahoma" panose="020B0604030504040204" pitchFamily="34" charset="0"/>
                <a:cs typeface="Tahoma" panose="020B0604030504040204" pitchFamily="34" charset="0"/>
              </a:rPr>
              <a:t> </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b="1" cap="all" smtClean="0">
                <a:solidFill>
                  <a:prstClr val="black"/>
                </a:solidFill>
              </a:rPr>
              <a:t>2.1.4  MONITORING QUALITY PERFORMANCE DATA</a:t>
            </a:r>
          </a:p>
          <a:p>
            <a:pPr marL="0" indent="0">
              <a:lnSpc>
                <a:spcPct val="100000"/>
              </a:lnSpc>
              <a:spcBef>
                <a:spcPts val="432"/>
              </a:spcBef>
              <a:spcAft>
                <a:spcPts val="0"/>
              </a:spcAft>
              <a:buClrTx/>
              <a:buNone/>
            </a:pPr>
            <a:r>
              <a:rPr lang="en-AU" sz="1400" smtClean="0">
                <a:latin typeface="Tahoma"/>
                <a:cs typeface="Tahoma"/>
              </a:rPr>
              <a:t>Qualitative and Qualitative information related to performance outcomes required of systems and technology within the organisation will need to collected and collated throughout each agreed time period. </a:t>
            </a:r>
          </a:p>
          <a:p>
            <a:pPr marL="0" indent="0">
              <a:lnSpc>
                <a:spcPct val="100000"/>
              </a:lnSpc>
              <a:spcBef>
                <a:spcPts val="432"/>
              </a:spcBef>
              <a:spcAft>
                <a:spcPts val="0"/>
              </a:spcAft>
              <a:buClrTx/>
              <a:buNone/>
            </a:pPr>
            <a:endParaRPr lang="en-AU" sz="1400" smtClean="0">
              <a:latin typeface="Tahoma"/>
              <a:cs typeface="Tahoma"/>
            </a:endParaRPr>
          </a:p>
          <a:p>
            <a:pPr marL="0" indent="0">
              <a:lnSpc>
                <a:spcPct val="100000"/>
              </a:lnSpc>
              <a:spcBef>
                <a:spcPts val="432"/>
              </a:spcBef>
              <a:spcAft>
                <a:spcPts val="0"/>
              </a:spcAft>
              <a:buClrTx/>
              <a:buNone/>
            </a:pPr>
            <a:r>
              <a:rPr lang="en-AU" sz="1400" smtClean="0">
                <a:latin typeface="Tahoma"/>
                <a:cs typeface="Tahoma"/>
              </a:rPr>
              <a:t>Information will need to be collected regarding the performance of all personnel and work activities in relation to their measurable outcomes or targets for each period in regards to the agreed quality standards.</a:t>
            </a:r>
            <a:endParaRPr lang="en-AU" sz="1400" dirty="0">
              <a:latin typeface="Tahoma" panose="020B0604030504040204" pitchFamily="34" charset="0"/>
              <a:ea typeface="Tahoma" panose="020B0604030504040204" pitchFamily="34" charset="0"/>
              <a:cs typeface="Tahoma" panose="020B0604030504040204" pitchFamily="34" charset="0"/>
            </a:endParaRPr>
          </a:p>
        </p:txBody>
      </p:sp>
    </p:spTree>
    <p:custDataLst>
      <p:tags r:id="rId1"/>
    </p:custDataLst>
    <p:extLst>
      <p:ext uri="{BB962C8B-B14F-4D97-AF65-F5344CB8AC3E}">
        <p14:creationId xmlns:p14="http://schemas.microsoft.com/office/powerpoint/2010/main" val="1375265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2.1.5 Purpose of monitoring quality</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t>The purpose of monitoring quality  performance data is to perform an in-depth monitoring and recording process to advise on the total success of production efficiency within an the organisation and assess what is causing an impact to the bottom line negatively or positively and potential methods for dealing with each of these deviations. </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b="1" cap="all" smtClean="0">
                <a:solidFill>
                  <a:prstClr val="black"/>
                </a:solidFill>
              </a:rPr>
              <a:t>2.1.6  INFORMATION COLLECTION FOR MONITORING QULAITY</a:t>
            </a:r>
          </a:p>
          <a:p>
            <a:pPr marL="0" indent="0">
              <a:lnSpc>
                <a:spcPct val="100000"/>
              </a:lnSpc>
              <a:spcBef>
                <a:spcPts val="432"/>
              </a:spcBef>
              <a:spcAft>
                <a:spcPts val="0"/>
              </a:spcAft>
              <a:buClrTx/>
              <a:buNone/>
            </a:pPr>
            <a:r>
              <a:rPr lang="en-AU" sz="1400" smtClean="0">
                <a:latin typeface="Tahoma"/>
                <a:cs typeface="Tahoma"/>
              </a:rPr>
              <a:t>Information will need to be collected from a variety of different sources in order to gain a full picture of production efficiency and progress towards goals and targets.</a:t>
            </a:r>
          </a:p>
          <a:p>
            <a:pPr marL="0" indent="0">
              <a:lnSpc>
                <a:spcPct val="100000"/>
              </a:lnSpc>
              <a:spcBef>
                <a:spcPts val="432"/>
              </a:spcBef>
              <a:spcAft>
                <a:spcPts val="0"/>
              </a:spcAft>
              <a:buClrTx/>
              <a:buNone/>
            </a:pPr>
            <a:endParaRPr lang="en-AU" sz="1400" smtClean="0">
              <a:latin typeface="Tahoma"/>
              <a:cs typeface="Tahoma"/>
            </a:endParaRPr>
          </a:p>
          <a:p>
            <a:pPr marL="0" indent="0">
              <a:lnSpc>
                <a:spcPct val="100000"/>
              </a:lnSpc>
              <a:spcBef>
                <a:spcPts val="432"/>
              </a:spcBef>
              <a:spcAft>
                <a:spcPts val="0"/>
              </a:spcAft>
              <a:buClrTx/>
              <a:buNone/>
            </a:pPr>
            <a:r>
              <a:rPr lang="en-AU" sz="1400" smtClean="0">
                <a:latin typeface="Tahoma"/>
                <a:cs typeface="Tahoma"/>
              </a:rPr>
              <a:t>Data may be collected from:</a:t>
            </a:r>
          </a:p>
          <a:p>
            <a:pPr lvl="1">
              <a:lnSpc>
                <a:spcPct val="100000"/>
              </a:lnSpc>
              <a:spcBef>
                <a:spcPts val="432"/>
              </a:spcBef>
              <a:spcAft>
                <a:spcPts val="0"/>
              </a:spcAft>
              <a:buClrTx/>
            </a:pPr>
            <a:r>
              <a:rPr lang="en-AU" sz="1400" smtClean="0">
                <a:latin typeface="Tahoma"/>
                <a:cs typeface="Tahoma"/>
              </a:rPr>
              <a:t>Financial information</a:t>
            </a:r>
          </a:p>
          <a:p>
            <a:pPr lvl="1">
              <a:lnSpc>
                <a:spcPct val="100000"/>
              </a:lnSpc>
              <a:spcBef>
                <a:spcPts val="432"/>
              </a:spcBef>
              <a:spcAft>
                <a:spcPts val="0"/>
              </a:spcAft>
              <a:buClrTx/>
            </a:pPr>
            <a:r>
              <a:rPr lang="en-AU" sz="1400" smtClean="0">
                <a:latin typeface="Tahoma"/>
                <a:cs typeface="Tahoma"/>
              </a:rPr>
              <a:t>Production forecasts</a:t>
            </a:r>
          </a:p>
          <a:p>
            <a:pPr lvl="1">
              <a:lnSpc>
                <a:spcPct val="100000"/>
              </a:lnSpc>
              <a:spcBef>
                <a:spcPts val="432"/>
              </a:spcBef>
              <a:spcAft>
                <a:spcPts val="0"/>
              </a:spcAft>
              <a:buClrTx/>
            </a:pPr>
            <a:r>
              <a:rPr lang="en-AU" sz="1400" smtClean="0">
                <a:latin typeface="Tahoma"/>
                <a:cs typeface="Tahoma"/>
              </a:rPr>
              <a:t>Past Budgets</a:t>
            </a:r>
          </a:p>
          <a:p>
            <a:pPr lvl="1">
              <a:lnSpc>
                <a:spcPct val="100000"/>
              </a:lnSpc>
              <a:spcBef>
                <a:spcPts val="432"/>
              </a:spcBef>
              <a:spcAft>
                <a:spcPts val="0"/>
              </a:spcAft>
              <a:buClrTx/>
            </a:pPr>
            <a:r>
              <a:rPr lang="en-AU" sz="1400" smtClean="0">
                <a:latin typeface="Tahoma"/>
                <a:cs typeface="Tahoma"/>
              </a:rPr>
              <a:t>Units produced</a:t>
            </a:r>
          </a:p>
          <a:p>
            <a:pPr lvl="1">
              <a:lnSpc>
                <a:spcPct val="100000"/>
              </a:lnSpc>
              <a:spcBef>
                <a:spcPts val="432"/>
              </a:spcBef>
              <a:spcAft>
                <a:spcPts val="0"/>
              </a:spcAft>
              <a:buClrTx/>
            </a:pPr>
            <a:r>
              <a:rPr lang="en-AU" sz="1400" smtClean="0">
                <a:latin typeface="Tahoma"/>
                <a:cs typeface="Tahoma"/>
              </a:rPr>
              <a:t>Quality information</a:t>
            </a:r>
          </a:p>
          <a:p>
            <a:pPr lvl="1">
              <a:lnSpc>
                <a:spcPct val="100000"/>
              </a:lnSpc>
              <a:spcBef>
                <a:spcPts val="432"/>
              </a:spcBef>
              <a:spcAft>
                <a:spcPts val="0"/>
              </a:spcAft>
              <a:buClrTx/>
            </a:pPr>
            <a:r>
              <a:rPr lang="en-AU" sz="1400" smtClean="0">
                <a:latin typeface="Tahoma"/>
                <a:cs typeface="Tahoma"/>
              </a:rPr>
              <a:t>Wastage counts</a:t>
            </a:r>
          </a:p>
          <a:p>
            <a:pPr marL="0" indent="0">
              <a:lnSpc>
                <a:spcPct val="100000"/>
              </a:lnSpc>
              <a:spcBef>
                <a:spcPts val="432"/>
              </a:spcBef>
              <a:spcAft>
                <a:spcPts val="0"/>
              </a:spcAft>
              <a:buClrTx/>
              <a:buNone/>
            </a:pPr>
            <a:endParaRPr lang="en-AU" sz="1400" dirty="0">
              <a:latin typeface="Tahoma" panose="020B0604030504040204" pitchFamily="34" charset="0"/>
              <a:ea typeface="Tahoma" panose="020B0604030504040204" pitchFamily="34" charset="0"/>
              <a:cs typeface="Tahoma" panose="020B0604030504040204" pitchFamily="34" charset="0"/>
            </a:endParaRPr>
          </a:p>
        </p:txBody>
      </p:sp>
    </p:spTree>
    <p:custDataLst>
      <p:tags r:id="rId1"/>
    </p:custDataLst>
    <p:extLst>
      <p:ext uri="{BB962C8B-B14F-4D97-AF65-F5344CB8AC3E}">
        <p14:creationId xmlns:p14="http://schemas.microsoft.com/office/powerpoint/2010/main" val="33124416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2.1.7 Review the </a:t>
            </a:r>
            <a:r>
              <a:rPr lang="en-AU" sz="1400" dirty="0" err="1" smtClean="0"/>
              <a:t>quALITY</a:t>
            </a:r>
            <a:r>
              <a:rPr lang="en-AU" sz="1400" dirty="0" smtClean="0"/>
              <a:t> MANAGEMENT PLAN</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t>Once all of the monitoring activities have been conducted and a variety of information has been collected on the quality performance within the organisation it will be necessary to perform a review on all of the information and make changes to quality procedures and actions within the organisation as required.  </a:t>
            </a:r>
            <a:r>
              <a:rPr lang="en-AU" sz="1400" smtClean="0">
                <a:latin typeface="Tahoma" panose="020B0604030504040204" pitchFamily="34" charset="0"/>
                <a:ea typeface="Tahoma" panose="020B0604030504040204" pitchFamily="34" charset="0"/>
                <a:cs typeface="Tahoma" panose="020B0604030504040204" pitchFamily="34" charset="0"/>
              </a:rPr>
              <a:t> </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b="1" cap="all" smtClean="0">
                <a:solidFill>
                  <a:prstClr val="black"/>
                </a:solidFill>
              </a:rPr>
              <a:t>2.1.8  THE PUPORSE OF REVIEWING SYSTEMS AND TECHNOLOGY</a:t>
            </a:r>
          </a:p>
          <a:p>
            <a:pPr marL="0" indent="0">
              <a:lnSpc>
                <a:spcPct val="100000"/>
              </a:lnSpc>
              <a:spcBef>
                <a:spcPts val="432"/>
              </a:spcBef>
              <a:spcAft>
                <a:spcPts val="0"/>
              </a:spcAft>
              <a:buClrTx/>
              <a:buNone/>
            </a:pPr>
            <a:r>
              <a:rPr lang="en-AU" sz="1400" smtClean="0">
                <a:latin typeface="Tahoma"/>
                <a:cs typeface="Tahoma"/>
              </a:rPr>
              <a:t>The purpose of reviewing systems and technology within an organisation is to conduct a formal assessment on the all the information collected during the monitoring phases and to identify opportunities for change and apply them as required.</a:t>
            </a:r>
            <a:endParaRPr lang="en-AU" sz="1400" dirty="0">
              <a:latin typeface="Tahoma" panose="020B0604030504040204" pitchFamily="34" charset="0"/>
              <a:ea typeface="Tahoma" panose="020B0604030504040204" pitchFamily="34" charset="0"/>
              <a:cs typeface="Tahoma" panose="020B0604030504040204" pitchFamily="34" charset="0"/>
            </a:endParaRPr>
          </a:p>
        </p:txBody>
      </p:sp>
    </p:spTree>
    <p:custDataLst>
      <p:tags r:id="rId1"/>
    </p:custDataLst>
    <p:extLst>
      <p:ext uri="{BB962C8B-B14F-4D97-AF65-F5344CB8AC3E}">
        <p14:creationId xmlns:p14="http://schemas.microsoft.com/office/powerpoint/2010/main" val="25936728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2.1.9 </a:t>
            </a:r>
            <a:r>
              <a:rPr lang="en-US" sz="1400" dirty="0" smtClean="0"/>
              <a:t>Review </a:t>
            </a:r>
            <a:r>
              <a:rPr lang="en-US" sz="1400" dirty="0" err="1" smtClean="0"/>
              <a:t>processess</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t>There are a range of different tools that can be used in order to successfully conduct reviews on systems and technology within the organisation. </a:t>
            </a:r>
          </a:p>
          <a:p>
            <a:pPr marL="0" lvl="0" indent="0">
              <a:lnSpc>
                <a:spcPct val="100000"/>
              </a:lnSpc>
              <a:spcBef>
                <a:spcPts val="432"/>
              </a:spcBef>
              <a:spcAft>
                <a:spcPts val="0"/>
              </a:spcAft>
              <a:buClrTx/>
              <a:buNone/>
            </a:pPr>
            <a:endParaRPr lang="en-AU" sz="1400" smtClean="0"/>
          </a:p>
          <a:p>
            <a:pPr marL="0" lvl="0" indent="0">
              <a:lnSpc>
                <a:spcPct val="100000"/>
              </a:lnSpc>
              <a:spcBef>
                <a:spcPts val="432"/>
              </a:spcBef>
              <a:spcAft>
                <a:spcPts val="0"/>
              </a:spcAft>
              <a:buClrTx/>
              <a:buNone/>
            </a:pPr>
            <a:r>
              <a:rPr lang="en-AU" sz="1400" smtClean="0"/>
              <a:t>All review processes will be designed to systematically assess the current situation and to identify and implement a range of improvements. </a:t>
            </a:r>
            <a:r>
              <a:rPr lang="en-AU" sz="1400" smtClean="0">
                <a:latin typeface="Tahoma" panose="020B0604030504040204" pitchFamily="34" charset="0"/>
                <a:ea typeface="Tahoma" panose="020B0604030504040204" pitchFamily="34" charset="0"/>
                <a:cs typeface="Tahoma" panose="020B0604030504040204" pitchFamily="34" charset="0"/>
              </a:rPr>
              <a:t> </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b="1" cap="all" smtClean="0">
                <a:solidFill>
                  <a:prstClr val="black"/>
                </a:solidFill>
              </a:rPr>
              <a:t>2.1.10  DRIVE REVIEW PROCESS</a:t>
            </a:r>
          </a:p>
          <a:p>
            <a:pPr marL="0" indent="0">
              <a:lnSpc>
                <a:spcPct val="100000"/>
              </a:lnSpc>
              <a:spcBef>
                <a:spcPts val="432"/>
              </a:spcBef>
              <a:spcAft>
                <a:spcPts val="0"/>
              </a:spcAft>
              <a:buClrTx/>
              <a:buNone/>
            </a:pPr>
            <a:r>
              <a:rPr lang="en-AU" sz="1400" smtClean="0">
                <a:latin typeface="Tahoma"/>
                <a:cs typeface="Tahoma"/>
              </a:rPr>
              <a:t>DRIVE is a problem solving and evaluation tool that can be used as a part of the review process.</a:t>
            </a:r>
          </a:p>
          <a:p>
            <a:pPr marL="0" indent="0">
              <a:lnSpc>
                <a:spcPct val="100000"/>
              </a:lnSpc>
              <a:spcBef>
                <a:spcPts val="432"/>
              </a:spcBef>
              <a:spcAft>
                <a:spcPts val="0"/>
              </a:spcAft>
              <a:buClrTx/>
              <a:buNone/>
            </a:pPr>
            <a:endParaRPr lang="en-AU" sz="1400" smtClean="0">
              <a:latin typeface="Tahoma"/>
              <a:cs typeface="Tahoma"/>
            </a:endParaRPr>
          </a:p>
          <a:p>
            <a:pPr marL="0" indent="0">
              <a:lnSpc>
                <a:spcPct val="100000"/>
              </a:lnSpc>
              <a:spcBef>
                <a:spcPts val="432"/>
              </a:spcBef>
              <a:spcAft>
                <a:spcPts val="0"/>
              </a:spcAft>
              <a:buClrTx/>
              <a:buNone/>
            </a:pPr>
            <a:r>
              <a:rPr lang="en-AU" sz="1400" smtClean="0">
                <a:latin typeface="Tahoma"/>
                <a:cs typeface="Tahoma"/>
              </a:rPr>
              <a:t>DRIVE is made up of the following components:</a:t>
            </a:r>
          </a:p>
          <a:p>
            <a:pPr lvl="1">
              <a:lnSpc>
                <a:spcPct val="100000"/>
              </a:lnSpc>
              <a:spcBef>
                <a:spcPts val="432"/>
              </a:spcBef>
              <a:spcAft>
                <a:spcPts val="0"/>
              </a:spcAft>
              <a:buClrTx/>
            </a:pPr>
            <a:r>
              <a:rPr lang="en-AU" sz="1400" smtClean="0">
                <a:latin typeface="Tahoma"/>
                <a:cs typeface="Tahoma"/>
              </a:rPr>
              <a:t>Define the entire scope of the issue and identify the measurable aspects of the issue</a:t>
            </a:r>
          </a:p>
          <a:p>
            <a:pPr lvl="1">
              <a:lnSpc>
                <a:spcPct val="100000"/>
              </a:lnSpc>
              <a:spcBef>
                <a:spcPts val="432"/>
              </a:spcBef>
              <a:spcAft>
                <a:spcPts val="0"/>
              </a:spcAft>
              <a:buClrTx/>
            </a:pPr>
            <a:r>
              <a:rPr lang="en-AU" sz="1400" smtClean="0">
                <a:latin typeface="Tahoma"/>
                <a:cs typeface="Tahoma"/>
              </a:rPr>
              <a:t>Review the current situation, identify and collect a range of information on the background of the issue</a:t>
            </a:r>
          </a:p>
          <a:p>
            <a:pPr lvl="1">
              <a:lnSpc>
                <a:spcPct val="100000"/>
              </a:lnSpc>
              <a:spcBef>
                <a:spcPts val="432"/>
              </a:spcBef>
              <a:spcAft>
                <a:spcPts val="0"/>
              </a:spcAft>
              <a:buClrTx/>
            </a:pPr>
            <a:r>
              <a:rPr lang="en-AU" sz="1400" smtClean="0">
                <a:latin typeface="Tahoma"/>
                <a:cs typeface="Tahoma"/>
              </a:rPr>
              <a:t>Identify potential improvement or solutions and changes that are required</a:t>
            </a:r>
          </a:p>
          <a:p>
            <a:pPr lvl="1">
              <a:lnSpc>
                <a:spcPct val="100000"/>
              </a:lnSpc>
              <a:spcBef>
                <a:spcPts val="432"/>
              </a:spcBef>
              <a:spcAft>
                <a:spcPts val="0"/>
              </a:spcAft>
              <a:buClrTx/>
            </a:pPr>
            <a:r>
              <a:rPr lang="en-AU" sz="1400" smtClean="0">
                <a:latin typeface="Tahoma"/>
                <a:cs typeface="Tahoma"/>
              </a:rPr>
              <a:t>Verify the options for improvement through a series of analysis and checking activities</a:t>
            </a:r>
          </a:p>
          <a:p>
            <a:pPr lvl="1">
              <a:lnSpc>
                <a:spcPct val="100000"/>
              </a:lnSpc>
              <a:spcBef>
                <a:spcPts val="432"/>
              </a:spcBef>
              <a:spcAft>
                <a:spcPts val="0"/>
              </a:spcAft>
              <a:buClrTx/>
            </a:pPr>
            <a:r>
              <a:rPr lang="en-AU" sz="1400" smtClean="0">
                <a:latin typeface="Tahoma"/>
                <a:cs typeface="Tahoma"/>
              </a:rPr>
              <a:t>Execute the implementation of the solutions and review them to ensure that the required impact has been achieved</a:t>
            </a:r>
            <a:endParaRPr lang="en-AU" sz="1400" dirty="0">
              <a:latin typeface="Tahoma"/>
              <a:cs typeface="Tahoma"/>
            </a:endParaRPr>
          </a:p>
        </p:txBody>
      </p:sp>
    </p:spTree>
    <p:custDataLst>
      <p:tags r:id="rId1"/>
    </p:custDataLst>
    <p:extLst>
      <p:ext uri="{BB962C8B-B14F-4D97-AF65-F5344CB8AC3E}">
        <p14:creationId xmlns:p14="http://schemas.microsoft.com/office/powerpoint/2010/main" val="111002774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50834"/>
            <a:ext cx="8229600" cy="457886"/>
          </a:xfrm>
        </p:spPr>
        <p:txBody>
          <a:bodyPr/>
          <a:lstStyle/>
          <a:p>
            <a:r>
              <a:rPr lang="en-AU" sz="1000" dirty="0" smtClean="0"/>
              <a:t> </a:t>
            </a:r>
            <a:br>
              <a:rPr lang="en-AU" sz="1000" dirty="0" smtClean="0"/>
            </a:br>
            <a:r>
              <a:rPr lang="en-AU" sz="1400" dirty="0" smtClean="0">
                <a:solidFill>
                  <a:schemeClr val="tx2">
                    <a:lumMod val="60000"/>
                    <a:lumOff val="40000"/>
                  </a:schemeClr>
                </a:solidFill>
              </a:rPr>
              <a:t>2.2 Strengthen customer service by using quality </a:t>
            </a:r>
            <a:br>
              <a:rPr lang="en-AU" sz="1400" dirty="0" smtClean="0">
                <a:solidFill>
                  <a:schemeClr val="tx2">
                    <a:lumMod val="60000"/>
                    <a:lumOff val="40000"/>
                  </a:schemeClr>
                </a:solidFill>
              </a:rPr>
            </a:br>
            <a:r>
              <a:rPr lang="en-AU" sz="1400" dirty="0" smtClean="0">
                <a:solidFill>
                  <a:schemeClr val="tx2">
                    <a:lumMod val="60000"/>
                    <a:lumOff val="40000"/>
                  </a:schemeClr>
                </a:solidFill>
              </a:rPr>
              <a:t>improvement techniques and processes</a:t>
            </a:r>
            <a:endParaRPr lang="en-AU" sz="1100" dirty="0"/>
          </a:p>
        </p:txBody>
      </p:sp>
      <p:sp>
        <p:nvSpPr>
          <p:cNvPr id="3" name="TextBox 2"/>
          <p:cNvSpPr txBox="1"/>
          <p:nvPr/>
        </p:nvSpPr>
        <p:spPr>
          <a:xfrm>
            <a:off x="467544" y="1394062"/>
            <a:ext cx="8229600" cy="1856919"/>
          </a:xfrm>
          <a:prstGeom prst="rect">
            <a:avLst/>
          </a:prstGeom>
          <a:noFill/>
        </p:spPr>
        <p:txBody>
          <a:bodyPr wrap="square" rtlCol="0">
            <a:spAutoFit/>
          </a:bodyPr>
          <a:lstStyle/>
          <a:p>
            <a:pPr lvl="0">
              <a:spcBef>
                <a:spcPts val="432"/>
              </a:spcBef>
            </a:pPr>
            <a:r>
              <a:rPr lang="en-AU" sz="1400" dirty="0">
                <a:latin typeface="Tahoma"/>
                <a:cs typeface="Tahoma"/>
              </a:rPr>
              <a:t>It is essential to identify and implement a range of techniques and processes that can be used in order to strengthen customer service through quality management and improvements. </a:t>
            </a:r>
          </a:p>
          <a:p>
            <a:pPr lvl="0">
              <a:spcBef>
                <a:spcPts val="432"/>
              </a:spcBef>
            </a:pPr>
            <a:endParaRPr lang="en-AU" sz="1400" dirty="0">
              <a:latin typeface="Tahoma"/>
              <a:cs typeface="Tahoma"/>
            </a:endParaRPr>
          </a:p>
          <a:p>
            <a:pPr lvl="0">
              <a:spcBef>
                <a:spcPts val="432"/>
              </a:spcBef>
            </a:pPr>
            <a:r>
              <a:rPr lang="en-AU" sz="1400" dirty="0">
                <a:latin typeface="Tahoma"/>
                <a:cs typeface="Tahoma"/>
              </a:rPr>
              <a:t>When looking to strengthen customer service within an organisation it is essential to first determine:</a:t>
            </a:r>
          </a:p>
          <a:p>
            <a:pPr marL="540000" lvl="1" indent="-342000">
              <a:spcBef>
                <a:spcPts val="432"/>
              </a:spcBef>
              <a:buSzPct val="100000"/>
              <a:buBlip>
                <a:blip r:embed="rId4"/>
              </a:buBlip>
            </a:pPr>
            <a:r>
              <a:rPr lang="en-AU" sz="1400" dirty="0" smtClean="0">
                <a:latin typeface="Tahoma"/>
                <a:cs typeface="Tahoma"/>
              </a:rPr>
              <a:t>What </a:t>
            </a:r>
            <a:r>
              <a:rPr lang="en-AU" sz="1400" dirty="0">
                <a:latin typeface="Tahoma"/>
                <a:cs typeface="Tahoma"/>
              </a:rPr>
              <a:t>customers expect from </a:t>
            </a:r>
            <a:r>
              <a:rPr lang="en-AU" sz="1400" dirty="0" smtClean="0">
                <a:latin typeface="Tahoma"/>
                <a:cs typeface="Tahoma"/>
              </a:rPr>
              <a:t>service</a:t>
            </a:r>
          </a:p>
          <a:p>
            <a:pPr marL="540000" lvl="1" indent="-342000">
              <a:spcBef>
                <a:spcPts val="432"/>
              </a:spcBef>
              <a:buSzPct val="100000"/>
              <a:buBlip>
                <a:blip r:embed="rId4"/>
              </a:buBlip>
            </a:pPr>
            <a:r>
              <a:rPr lang="en-AU" sz="1400" dirty="0" smtClean="0">
                <a:latin typeface="Tahoma"/>
                <a:cs typeface="Tahoma"/>
              </a:rPr>
              <a:t>Areas </a:t>
            </a:r>
            <a:r>
              <a:rPr lang="en-AU" sz="1400" dirty="0">
                <a:latin typeface="Tahoma"/>
                <a:cs typeface="Tahoma"/>
              </a:rPr>
              <a:t>that the organisation is doing </a:t>
            </a:r>
            <a:r>
              <a:rPr lang="en-AU" sz="1400" dirty="0" smtClean="0">
                <a:latin typeface="Tahoma"/>
                <a:cs typeface="Tahoma"/>
              </a:rPr>
              <a:t>well</a:t>
            </a:r>
          </a:p>
          <a:p>
            <a:pPr marL="540000" lvl="1" indent="-342000">
              <a:spcBef>
                <a:spcPts val="432"/>
              </a:spcBef>
              <a:buSzPct val="100000"/>
              <a:buBlip>
                <a:blip r:embed="rId4"/>
              </a:buBlip>
            </a:pPr>
            <a:r>
              <a:rPr lang="en-AU" sz="1400" dirty="0" smtClean="0">
                <a:latin typeface="Tahoma"/>
                <a:cs typeface="Tahoma"/>
              </a:rPr>
              <a:t>Areas </a:t>
            </a:r>
            <a:r>
              <a:rPr lang="en-AU" sz="1400" dirty="0">
                <a:latin typeface="Tahoma"/>
                <a:cs typeface="Tahoma"/>
              </a:rPr>
              <a:t>that the organisation needs development in</a:t>
            </a:r>
          </a:p>
        </p:txBody>
      </p:sp>
      <p:pic>
        <p:nvPicPr>
          <p:cNvPr id="8" name="Picture 2" descr="Customer Service Key Shows Online Consumer Suppor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10827" y="3736323"/>
            <a:ext cx="2343034" cy="234303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35850851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2.2.1 Considering change to the way things are </a:t>
            </a:r>
            <a:br>
              <a:rPr lang="en-AU" sz="1400" dirty="0" smtClean="0"/>
            </a:br>
            <a:r>
              <a:rPr lang="en-AU" sz="1400" dirty="0" smtClean="0"/>
              <a:t>done</a:t>
            </a:r>
            <a:endParaRPr lang="en-AU" sz="1400" dirty="0"/>
          </a:p>
        </p:txBody>
      </p:sp>
      <p:sp>
        <p:nvSpPr>
          <p:cNvPr id="3" name="Content Placeholder 2"/>
          <p:cNvSpPr>
            <a:spLocks noGrp="1"/>
          </p:cNvSpPr>
          <p:nvPr>
            <p:ph idx="1"/>
          </p:nvPr>
        </p:nvSpPr>
        <p:spPr>
          <a:xfrm>
            <a:off x="457200" y="1124745"/>
            <a:ext cx="8229600" cy="5904655"/>
          </a:xfrm>
        </p:spPr>
        <p:txBody>
          <a:bodyPr>
            <a:normAutofit/>
          </a:bodyPr>
          <a:lstStyle/>
          <a:p>
            <a:pPr marL="0" lvl="0" indent="0">
              <a:lnSpc>
                <a:spcPct val="100000"/>
              </a:lnSpc>
              <a:spcBef>
                <a:spcPts val="432"/>
              </a:spcBef>
              <a:spcAft>
                <a:spcPts val="0"/>
              </a:spcAft>
              <a:buClrTx/>
              <a:buNone/>
            </a:pPr>
            <a:r>
              <a:rPr lang="en-AU" sz="1400" smtClean="0">
                <a:latin typeface="Tahoma"/>
                <a:ea typeface="+mn-ea"/>
                <a:cs typeface="Tahoma"/>
              </a:rPr>
              <a:t>There is often a push in many aspects of business to do things the way that they have always be done or to choose a ‘safe’ option.</a:t>
            </a:r>
          </a:p>
          <a:p>
            <a:pPr marL="0" lvl="0" indent="0">
              <a:lnSpc>
                <a:spcPct val="100000"/>
              </a:lnSpc>
              <a:spcBef>
                <a:spcPts val="432"/>
              </a:spcBef>
              <a:spcAft>
                <a:spcPts val="0"/>
              </a:spcAft>
              <a:buClrTx/>
              <a:buNone/>
            </a:pPr>
            <a:endParaRPr lang="en-AU" sz="1400" smtClean="0">
              <a:latin typeface="Tahoma"/>
              <a:ea typeface="+mn-ea"/>
              <a:cs typeface="Tahoma"/>
            </a:endParaRPr>
          </a:p>
          <a:p>
            <a:pPr marL="0" lvl="0" indent="0">
              <a:lnSpc>
                <a:spcPct val="100000"/>
              </a:lnSpc>
              <a:spcBef>
                <a:spcPts val="432"/>
              </a:spcBef>
              <a:spcAft>
                <a:spcPts val="0"/>
              </a:spcAft>
              <a:buClrTx/>
              <a:buNone/>
            </a:pPr>
            <a:r>
              <a:rPr lang="en-AU" sz="1400" smtClean="0">
                <a:latin typeface="Tahoma"/>
                <a:ea typeface="+mn-ea"/>
                <a:cs typeface="Tahoma"/>
              </a:rPr>
              <a:t>If something has been successful in the past, analyse the following:</a:t>
            </a:r>
          </a:p>
          <a:p>
            <a:pPr marL="540000" lvl="1" indent="-342000">
              <a:spcBef>
                <a:spcPts val="432"/>
              </a:spcBef>
              <a:buSzPct val="100000"/>
              <a:buBlip>
                <a:blip r:embed="rId4"/>
              </a:buBlip>
            </a:pPr>
            <a:r>
              <a:rPr lang="en-AU" sz="1400" smtClean="0">
                <a:latin typeface="Tahoma"/>
                <a:ea typeface="+mn-ea"/>
                <a:cs typeface="Tahoma"/>
              </a:rPr>
              <a:t>What made it successful?</a:t>
            </a:r>
          </a:p>
          <a:p>
            <a:pPr marL="540000" lvl="1" indent="-342000">
              <a:spcBef>
                <a:spcPts val="432"/>
              </a:spcBef>
              <a:buSzPct val="100000"/>
              <a:buBlip>
                <a:blip r:embed="rId4"/>
              </a:buBlip>
            </a:pPr>
            <a:r>
              <a:rPr lang="en-AU" sz="1400" smtClean="0">
                <a:latin typeface="Tahoma"/>
                <a:ea typeface="+mn-ea"/>
                <a:cs typeface="Tahoma"/>
              </a:rPr>
              <a:t>What were the internal and external factors that contributed to this?</a:t>
            </a:r>
          </a:p>
          <a:p>
            <a:pPr marL="540000" lvl="1" indent="-342000">
              <a:spcBef>
                <a:spcPts val="432"/>
              </a:spcBef>
              <a:buSzPct val="100000"/>
              <a:buBlip>
                <a:blip r:embed="rId4"/>
              </a:buBlip>
            </a:pPr>
            <a:r>
              <a:rPr lang="en-AU" sz="1400" smtClean="0">
                <a:latin typeface="Tahoma"/>
                <a:ea typeface="+mn-ea"/>
                <a:cs typeface="Tahoma"/>
              </a:rPr>
              <a:t>What else could work?</a:t>
            </a:r>
          </a:p>
          <a:p>
            <a:pPr marL="540000" lvl="1" indent="-342000">
              <a:spcBef>
                <a:spcPts val="432"/>
              </a:spcBef>
              <a:buSzPct val="100000"/>
              <a:buBlip>
                <a:blip r:embed="rId4"/>
              </a:buBlip>
            </a:pPr>
            <a:r>
              <a:rPr lang="en-AU" sz="1400" smtClean="0">
                <a:latin typeface="Tahoma"/>
                <a:ea typeface="+mn-ea"/>
                <a:cs typeface="Tahoma"/>
              </a:rPr>
              <a:t>How could previous challenges be improved through new practice?</a:t>
            </a:r>
          </a:p>
          <a:p>
            <a:pPr marL="540000" lvl="1" indent="-342000">
              <a:spcBef>
                <a:spcPts val="432"/>
              </a:spcBef>
              <a:buSzPct val="100000"/>
              <a:buBlip>
                <a:blip r:embed="rId4"/>
              </a:buBlip>
            </a:pPr>
            <a:r>
              <a:rPr lang="en-AU" sz="1400" smtClean="0">
                <a:latin typeface="Tahoma"/>
                <a:ea typeface="+mn-ea"/>
                <a:cs typeface="Tahoma"/>
              </a:rPr>
              <a:t>What are competitors doing?</a:t>
            </a:r>
          </a:p>
          <a:p>
            <a:pPr marL="540000" lvl="1" indent="-342000">
              <a:spcBef>
                <a:spcPts val="432"/>
              </a:spcBef>
              <a:buSzPct val="100000"/>
              <a:buBlip>
                <a:blip r:embed="rId4"/>
              </a:buBlip>
            </a:pPr>
            <a:r>
              <a:rPr lang="en-AU" sz="1400" smtClean="0">
                <a:latin typeface="Tahoma"/>
                <a:ea typeface="+mn-ea"/>
                <a:cs typeface="Tahoma"/>
              </a:rPr>
              <a:t>Consider new innovations</a:t>
            </a:r>
          </a:p>
          <a:p>
            <a:pPr marL="540000" lvl="1" indent="-342000">
              <a:spcBef>
                <a:spcPts val="432"/>
              </a:spcBef>
              <a:buSzPct val="100000"/>
              <a:buBlip>
                <a:blip r:embed="rId4"/>
              </a:buBlip>
            </a:pPr>
            <a:r>
              <a:rPr lang="en-AU" sz="1400" smtClean="0">
                <a:latin typeface="Tahoma"/>
                <a:ea typeface="+mn-ea"/>
                <a:cs typeface="Tahoma"/>
              </a:rPr>
              <a:t>New technology</a:t>
            </a:r>
          </a:p>
          <a:p>
            <a:pPr marL="540000" lvl="1" indent="-342000">
              <a:spcBef>
                <a:spcPts val="432"/>
              </a:spcBef>
              <a:buSzPct val="100000"/>
              <a:buBlip>
                <a:blip r:embed="rId4"/>
              </a:buBlip>
            </a:pPr>
            <a:r>
              <a:rPr lang="en-AU" sz="1400" smtClean="0">
                <a:latin typeface="Tahoma"/>
                <a:ea typeface="+mn-ea"/>
                <a:cs typeface="Tahoma"/>
              </a:rPr>
              <a:t>Changes in perceptions</a:t>
            </a:r>
          </a:p>
          <a:p>
            <a:pPr marL="540000" lvl="1" indent="-342000">
              <a:spcBef>
                <a:spcPts val="432"/>
              </a:spcBef>
              <a:buSzPct val="100000"/>
              <a:buBlip>
                <a:blip r:embed="rId4"/>
              </a:buBlip>
            </a:pPr>
            <a:r>
              <a:rPr lang="en-AU" sz="1400" smtClean="0">
                <a:latin typeface="Tahoma"/>
                <a:ea typeface="+mn-ea"/>
                <a:cs typeface="Tahoma"/>
              </a:rPr>
              <a:t>Changes in needs</a:t>
            </a:r>
          </a:p>
          <a:p>
            <a:pPr marL="540000" lvl="1" indent="-342000">
              <a:spcBef>
                <a:spcPts val="432"/>
              </a:spcBef>
              <a:buSzPct val="100000"/>
              <a:buBlip>
                <a:blip r:embed="rId4"/>
              </a:buBlip>
            </a:pPr>
            <a:r>
              <a:rPr lang="en-AU" sz="1400" smtClean="0">
                <a:latin typeface="Tahoma"/>
                <a:ea typeface="+mn-ea"/>
                <a:cs typeface="Tahoma"/>
              </a:rPr>
              <a:t>Evolution of the industry and practice</a:t>
            </a:r>
          </a:p>
          <a:p>
            <a:pPr marL="0" lvl="0" indent="0">
              <a:lnSpc>
                <a:spcPct val="100000"/>
              </a:lnSpc>
              <a:spcBef>
                <a:spcPts val="432"/>
              </a:spcBef>
              <a:spcAft>
                <a:spcPts val="0"/>
              </a:spcAft>
              <a:buClrTx/>
              <a:buNone/>
            </a:pPr>
            <a:endParaRPr lang="en-AU" sz="1400" dirty="0">
              <a:latin typeface="Tahoma"/>
              <a:ea typeface="+mn-ea"/>
              <a:cs typeface="Tahoma"/>
            </a:endParaRPr>
          </a:p>
        </p:txBody>
      </p:sp>
      <p:pic>
        <p:nvPicPr>
          <p:cNvPr id="8" name="Picture 2" descr="Time For Change Meaning Different Strategy Or Var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60232" y="4094620"/>
            <a:ext cx="2026568" cy="1834866"/>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549891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2.2.2 Bulletin board</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a:ea typeface="+mn-ea"/>
                <a:cs typeface="Tahoma"/>
              </a:rPr>
              <a:t>A bulletin or mood board can be created using a range of statements or images that encapsulate the overall concept of what customers expect and need from service, this will help in the generation of new ideas.</a:t>
            </a:r>
          </a:p>
          <a:p>
            <a:pPr marL="0" lvl="0" indent="0">
              <a:lnSpc>
                <a:spcPct val="100000"/>
              </a:lnSpc>
              <a:spcBef>
                <a:spcPts val="432"/>
              </a:spcBef>
              <a:spcAft>
                <a:spcPts val="0"/>
              </a:spcAft>
              <a:buClrTx/>
              <a:buNone/>
            </a:pPr>
            <a:endParaRPr lang="en-AU" sz="1400" smtClean="0">
              <a:latin typeface="Tahoma"/>
              <a:ea typeface="+mn-ea"/>
              <a:cs typeface="Tahoma"/>
            </a:endParaRPr>
          </a:p>
          <a:p>
            <a:pPr marL="0" lvl="0" indent="0">
              <a:lnSpc>
                <a:spcPct val="100000"/>
              </a:lnSpc>
              <a:spcBef>
                <a:spcPts val="432"/>
              </a:spcBef>
              <a:spcAft>
                <a:spcPts val="0"/>
              </a:spcAft>
              <a:buClrTx/>
              <a:buNone/>
            </a:pPr>
            <a:r>
              <a:rPr lang="en-AU" sz="1400" b="1" cap="all" smtClean="0">
                <a:solidFill>
                  <a:prstClr val="black"/>
                </a:solidFill>
              </a:rPr>
              <a:t>2.2.3 Buzz session</a:t>
            </a:r>
          </a:p>
          <a:p>
            <a:pPr mar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Buzz sessions consist on dividing a larger group into smaller groups in the same room and discussing different aspects of the customer service improvement development. To add another factor the discussions can then be moved around between the groups to get a varied consensus or decision.</a:t>
            </a:r>
          </a:p>
          <a:p>
            <a:pPr marL="0" lvl="0" indent="0">
              <a:lnSpc>
                <a:spcPct val="100000"/>
              </a:lnSpc>
              <a:spcBef>
                <a:spcPts val="432"/>
              </a:spcBef>
              <a:spcAft>
                <a:spcPts val="0"/>
              </a:spcAft>
              <a:buClrTx/>
              <a:buNone/>
            </a:pPr>
            <a:endParaRPr lang="en-AU" sz="1400" dirty="0">
              <a:latin typeface="Tahoma"/>
              <a:ea typeface="+mn-ea"/>
              <a:cs typeface="Tahoma"/>
            </a:endParaRPr>
          </a:p>
        </p:txBody>
      </p:sp>
      <p:pic>
        <p:nvPicPr>
          <p:cNvPr id="8" name="Picture 2" descr="Buzz Key Shows Awareness Exposure And Publicit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75856" y="3933056"/>
            <a:ext cx="2217018" cy="184252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17658680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2.2.4 Challenge concepts</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a:ea typeface="+mn-ea"/>
                <a:cs typeface="Tahoma"/>
              </a:rPr>
              <a:t>In order to effectively challenge concepts it will be necessary to pick them apart and find a variety of different factors about them that could be:</a:t>
            </a:r>
          </a:p>
          <a:p>
            <a:pPr lvl="1">
              <a:lnSpc>
                <a:spcPct val="100000"/>
              </a:lnSpc>
              <a:spcBef>
                <a:spcPts val="432"/>
              </a:spcBef>
              <a:spcAft>
                <a:spcPts val="0"/>
              </a:spcAft>
              <a:buClrTx/>
            </a:pPr>
            <a:r>
              <a:rPr lang="en-AU" sz="1400" smtClean="0">
                <a:latin typeface="Tahoma"/>
                <a:ea typeface="+mn-ea"/>
                <a:cs typeface="Tahoma"/>
              </a:rPr>
              <a:t>Questioned</a:t>
            </a:r>
          </a:p>
          <a:p>
            <a:pPr lvl="1">
              <a:lnSpc>
                <a:spcPct val="100000"/>
              </a:lnSpc>
              <a:spcBef>
                <a:spcPts val="432"/>
              </a:spcBef>
              <a:spcAft>
                <a:spcPts val="0"/>
              </a:spcAft>
              <a:buClrTx/>
            </a:pPr>
            <a:r>
              <a:rPr lang="en-AU" sz="1400" smtClean="0">
                <a:latin typeface="Tahoma"/>
                <a:ea typeface="+mn-ea"/>
                <a:cs typeface="Tahoma"/>
              </a:rPr>
              <a:t>Opposed</a:t>
            </a:r>
          </a:p>
          <a:p>
            <a:pPr lvl="1">
              <a:lnSpc>
                <a:spcPct val="100000"/>
              </a:lnSpc>
              <a:spcBef>
                <a:spcPts val="432"/>
              </a:spcBef>
              <a:spcAft>
                <a:spcPts val="0"/>
              </a:spcAft>
              <a:buClrTx/>
            </a:pPr>
            <a:r>
              <a:rPr lang="en-AU" sz="1400" smtClean="0">
                <a:latin typeface="Tahoma"/>
                <a:ea typeface="+mn-ea"/>
                <a:cs typeface="Tahoma"/>
              </a:rPr>
              <a:t>Built on</a:t>
            </a:r>
          </a:p>
          <a:p>
            <a:pPr lvl="1">
              <a:lnSpc>
                <a:spcPct val="100000"/>
              </a:lnSpc>
              <a:spcBef>
                <a:spcPts val="432"/>
              </a:spcBef>
              <a:spcAft>
                <a:spcPts val="0"/>
              </a:spcAft>
              <a:buClrTx/>
            </a:pPr>
            <a:r>
              <a:rPr lang="en-AU" sz="1400" smtClean="0">
                <a:latin typeface="Tahoma"/>
                <a:ea typeface="+mn-ea"/>
                <a:cs typeface="Tahoma"/>
              </a:rPr>
              <a:t>Disregarded</a:t>
            </a:r>
          </a:p>
          <a:p>
            <a:pPr marL="457200" lvl="1" indent="0">
              <a:lnSpc>
                <a:spcPct val="100000"/>
              </a:lnSpc>
              <a:spcBef>
                <a:spcPts val="432"/>
              </a:spcBef>
              <a:spcAft>
                <a:spcPts val="0"/>
              </a:spcAft>
              <a:buClrTx/>
              <a:buNone/>
            </a:pPr>
            <a:endParaRPr lang="en-AU" sz="1400" smtClean="0">
              <a:latin typeface="Tahoma"/>
              <a:ea typeface="+mn-ea"/>
              <a:cs typeface="Tahoma"/>
            </a:endParaRPr>
          </a:p>
          <a:p>
            <a:pPr marL="0" lvl="1" indent="0">
              <a:lnSpc>
                <a:spcPct val="100000"/>
              </a:lnSpc>
              <a:spcBef>
                <a:spcPts val="432"/>
              </a:spcBef>
              <a:spcAft>
                <a:spcPts val="0"/>
              </a:spcAft>
              <a:buClrTx/>
              <a:buNone/>
            </a:pPr>
            <a:r>
              <a:rPr lang="en-AU" sz="1400" b="1" cap="all" smtClean="0">
                <a:solidFill>
                  <a:prstClr val="black"/>
                </a:solidFill>
              </a:rPr>
              <a:t>2.2.5 UPDATING CUSTOMER SERVICE POLICIES AND PROCEDURES </a:t>
            </a:r>
          </a:p>
          <a:p>
            <a:pPr marL="0" lvl="1" indent="0">
              <a:lnSpc>
                <a:spcPct val="100000"/>
              </a:lnSpc>
              <a:spcBef>
                <a:spcPts val="432"/>
              </a:spcBef>
              <a:spcAft>
                <a:spcPts val="0"/>
              </a:spcAft>
              <a:buClrTx/>
              <a:buNone/>
            </a:pPr>
            <a:r>
              <a:rPr lang="en-US" sz="1400" smtClean="0"/>
              <a:t>When improving customer service within an organisation as per the requirements of the quality management plan it will be necessary to ensure that customer service policies and procedures are analysed and revised in order to meet the needs of both the customers and the quality management plan. </a:t>
            </a:r>
            <a:endParaRPr lang="en-AU" sz="1400" dirty="0" smtClean="0">
              <a:latin typeface="Tahoma"/>
              <a:ea typeface="+mn-ea"/>
              <a:cs typeface="Tahoma"/>
            </a:endParaRPr>
          </a:p>
        </p:txBody>
      </p:sp>
      <p:pic>
        <p:nvPicPr>
          <p:cNvPr id="6" name="Picture 2" descr="Jigsaw Piece Shows Simple Isolated Challen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60232" y="4264143"/>
            <a:ext cx="2024459" cy="1778241"/>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5799916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2.2.6 policy revision</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a:ea typeface="+mn-ea"/>
                <a:cs typeface="Tahoma"/>
              </a:rPr>
              <a:t>There are to main types of policy revision that may take place prior to the within an organisation in order to ensure that customer service policies can be updated according to the data and information that has been collected by the organisation regarding the needs of the customers and the quality standards that are expected in regards to quality customer service. </a:t>
            </a:r>
          </a:p>
          <a:p>
            <a:pPr marL="0" lvl="0" indent="0">
              <a:lnSpc>
                <a:spcPct val="100000"/>
              </a:lnSpc>
              <a:spcBef>
                <a:spcPts val="432"/>
              </a:spcBef>
              <a:spcAft>
                <a:spcPts val="0"/>
              </a:spcAft>
              <a:buClrTx/>
              <a:buNone/>
            </a:pPr>
            <a:endParaRPr lang="en-AU" sz="1400" smtClean="0">
              <a:latin typeface="Tahoma"/>
              <a:ea typeface="+mn-ea"/>
              <a:cs typeface="Tahoma"/>
            </a:endParaRPr>
          </a:p>
          <a:p>
            <a:pPr marL="0" lvl="0" indent="0">
              <a:lnSpc>
                <a:spcPct val="100000"/>
              </a:lnSpc>
              <a:spcBef>
                <a:spcPts val="432"/>
              </a:spcBef>
              <a:spcAft>
                <a:spcPts val="0"/>
              </a:spcAft>
              <a:buClrTx/>
              <a:buNone/>
            </a:pPr>
            <a:r>
              <a:rPr lang="en-AU" sz="1400" b="1" cap="all" smtClean="0">
                <a:solidFill>
                  <a:prstClr val="black"/>
                </a:solidFill>
              </a:rPr>
              <a:t>2.2.7 SUBSTANTIAL REVISION</a:t>
            </a:r>
          </a:p>
          <a:p>
            <a:pPr mar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A substantial revision may be required is significant changes need to be made to the customer service policy and its related procedures in order to meet all quality requirements. </a:t>
            </a:r>
          </a:p>
          <a:p>
            <a:pPr mar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For a revision to be considered to be substantial it would require one or more of the following changes:</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Alterations to the policy intent or objectives</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To the department managing the policy</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Related legislative or regularly changes</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New policy development</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To the implementation process</a:t>
            </a:r>
            <a:endParaRPr lang="en-AU" sz="1400" dirty="0">
              <a:latin typeface="Tahoma" panose="020B0604030504040204" pitchFamily="34" charset="0"/>
              <a:ea typeface="Tahoma" panose="020B0604030504040204" pitchFamily="34" charset="0"/>
              <a:cs typeface="Tahoma" panose="020B0604030504040204" pitchFamily="34" charset="0"/>
            </a:endParaRPr>
          </a:p>
        </p:txBody>
      </p:sp>
    </p:spTree>
    <p:custDataLst>
      <p:tags r:id="rId1"/>
    </p:custDataLst>
    <p:extLst>
      <p:ext uri="{BB962C8B-B14F-4D97-AF65-F5344CB8AC3E}">
        <p14:creationId xmlns:p14="http://schemas.microsoft.com/office/powerpoint/2010/main" val="154447278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2.2.8 Minor Revision</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a:ea typeface="+mn-ea"/>
                <a:cs typeface="Tahoma"/>
              </a:rPr>
              <a:t>A minor revision does not affect the rules or intent of the policy. </a:t>
            </a:r>
          </a:p>
          <a:p>
            <a:pPr marL="0" lvl="0" indent="0">
              <a:lnSpc>
                <a:spcPct val="100000"/>
              </a:lnSpc>
              <a:spcBef>
                <a:spcPts val="432"/>
              </a:spcBef>
              <a:spcAft>
                <a:spcPts val="0"/>
              </a:spcAft>
              <a:buClrTx/>
              <a:buNone/>
            </a:pPr>
            <a:r>
              <a:rPr lang="en-AU" sz="1400" smtClean="0">
                <a:latin typeface="Tahoma"/>
                <a:ea typeface="+mn-ea"/>
                <a:cs typeface="Tahoma"/>
              </a:rPr>
              <a:t>Smaller changes may be required such as:</a:t>
            </a:r>
          </a:p>
          <a:p>
            <a:pPr lvl="1">
              <a:lnSpc>
                <a:spcPct val="100000"/>
              </a:lnSpc>
              <a:spcBef>
                <a:spcPts val="432"/>
              </a:spcBef>
              <a:spcAft>
                <a:spcPts val="0"/>
              </a:spcAft>
              <a:buClrTx/>
            </a:pPr>
            <a:r>
              <a:rPr lang="en-AU" sz="1400" smtClean="0">
                <a:latin typeface="Tahoma"/>
                <a:ea typeface="+mn-ea"/>
                <a:cs typeface="Tahoma"/>
              </a:rPr>
              <a:t>Adding new explanations of definitions or terms</a:t>
            </a:r>
          </a:p>
          <a:p>
            <a:pPr lvl="1">
              <a:lnSpc>
                <a:spcPct val="100000"/>
              </a:lnSpc>
              <a:spcBef>
                <a:spcPts val="432"/>
              </a:spcBef>
              <a:spcAft>
                <a:spcPts val="0"/>
              </a:spcAft>
              <a:buClrTx/>
            </a:pPr>
            <a:r>
              <a:rPr lang="en-AU" sz="1400" smtClean="0">
                <a:latin typeface="Tahoma"/>
                <a:ea typeface="+mn-ea"/>
                <a:cs typeface="Tahoma"/>
              </a:rPr>
              <a:t>Clarification</a:t>
            </a:r>
          </a:p>
          <a:p>
            <a:pPr lvl="1">
              <a:lnSpc>
                <a:spcPct val="100000"/>
              </a:lnSpc>
              <a:spcBef>
                <a:spcPts val="432"/>
              </a:spcBef>
              <a:spcAft>
                <a:spcPts val="0"/>
              </a:spcAft>
              <a:buClrTx/>
            </a:pPr>
            <a:r>
              <a:rPr lang="en-AU" sz="1400" smtClean="0">
                <a:latin typeface="Tahoma"/>
                <a:ea typeface="+mn-ea"/>
                <a:cs typeface="Tahoma"/>
              </a:rPr>
              <a:t>Re-arranging of information to increase readability and usability</a:t>
            </a:r>
          </a:p>
          <a:p>
            <a:pPr lvl="1">
              <a:lnSpc>
                <a:spcPct val="100000"/>
              </a:lnSpc>
              <a:spcBef>
                <a:spcPts val="432"/>
              </a:spcBef>
              <a:spcAft>
                <a:spcPts val="0"/>
              </a:spcAft>
              <a:buClrTx/>
            </a:pPr>
            <a:r>
              <a:rPr lang="en-AU" sz="1400" smtClean="0">
                <a:latin typeface="Tahoma"/>
                <a:ea typeface="+mn-ea"/>
                <a:cs typeface="Tahoma"/>
              </a:rPr>
              <a:t>Procedural changes</a:t>
            </a:r>
          </a:p>
          <a:p>
            <a:pPr lvl="1">
              <a:lnSpc>
                <a:spcPct val="100000"/>
              </a:lnSpc>
              <a:spcBef>
                <a:spcPts val="432"/>
              </a:spcBef>
              <a:spcAft>
                <a:spcPts val="0"/>
              </a:spcAft>
              <a:buClrTx/>
            </a:pPr>
            <a:r>
              <a:rPr lang="en-AU" sz="1400" smtClean="0">
                <a:latin typeface="Tahoma"/>
                <a:ea typeface="+mn-ea"/>
                <a:cs typeface="Tahoma"/>
              </a:rPr>
              <a:t>The addition of new guidelines</a:t>
            </a:r>
            <a:endParaRPr lang="en-AU" sz="1400" dirty="0">
              <a:latin typeface="Tahoma"/>
              <a:ea typeface="+mn-ea"/>
              <a:cs typeface="Tahoma"/>
            </a:endParaRPr>
          </a:p>
        </p:txBody>
      </p:sp>
    </p:spTree>
    <p:custDataLst>
      <p:tags r:id="rId1"/>
    </p:custDataLst>
    <p:extLst>
      <p:ext uri="{BB962C8B-B14F-4D97-AF65-F5344CB8AC3E}">
        <p14:creationId xmlns:p14="http://schemas.microsoft.com/office/powerpoint/2010/main" val="222401017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50834"/>
            <a:ext cx="8229600" cy="586230"/>
          </a:xfrm>
        </p:spPr>
        <p:txBody>
          <a:bodyPr/>
          <a:lstStyle/>
          <a:p>
            <a:r>
              <a:rPr lang="en-AU" sz="1000" dirty="0" smtClean="0"/>
              <a:t> </a:t>
            </a:r>
            <a:br>
              <a:rPr lang="en-AU" sz="1000" dirty="0" smtClean="0"/>
            </a:br>
            <a:r>
              <a:rPr lang="en-AU" sz="1400" dirty="0" smtClean="0">
                <a:solidFill>
                  <a:schemeClr val="tx2">
                    <a:lumMod val="60000"/>
                    <a:lumOff val="40000"/>
                  </a:schemeClr>
                </a:solidFill>
              </a:rPr>
              <a:t>2.3 Identify and recommend improvements to the </a:t>
            </a:r>
            <a:br>
              <a:rPr lang="en-AU" sz="1400" dirty="0" smtClean="0">
                <a:solidFill>
                  <a:schemeClr val="tx2">
                    <a:lumMod val="60000"/>
                    <a:lumOff val="40000"/>
                  </a:schemeClr>
                </a:solidFill>
              </a:rPr>
            </a:br>
            <a:r>
              <a:rPr lang="en-AU" sz="1400" dirty="0" smtClean="0">
                <a:solidFill>
                  <a:schemeClr val="tx2">
                    <a:lumMod val="60000"/>
                    <a:lumOff val="40000"/>
                  </a:schemeClr>
                </a:solidFill>
              </a:rPr>
              <a:t>quality management plan to relevant personnel and </a:t>
            </a:r>
            <a:br>
              <a:rPr lang="en-AU" sz="1400" dirty="0" smtClean="0">
                <a:solidFill>
                  <a:schemeClr val="tx2">
                    <a:lumMod val="60000"/>
                    <a:lumOff val="40000"/>
                  </a:schemeClr>
                </a:solidFill>
              </a:rPr>
            </a:br>
            <a:r>
              <a:rPr lang="en-AU" sz="1400" dirty="0" smtClean="0">
                <a:solidFill>
                  <a:schemeClr val="tx2">
                    <a:lumMod val="60000"/>
                    <a:lumOff val="40000"/>
                  </a:schemeClr>
                </a:solidFill>
              </a:rPr>
              <a:t>apply approved recommendations</a:t>
            </a:r>
            <a:endParaRPr lang="en-AU" sz="1100" dirty="0"/>
          </a:p>
        </p:txBody>
      </p:sp>
      <p:sp>
        <p:nvSpPr>
          <p:cNvPr id="3" name="TextBox 2"/>
          <p:cNvSpPr txBox="1"/>
          <p:nvPr/>
        </p:nvSpPr>
        <p:spPr>
          <a:xfrm>
            <a:off x="467544" y="1394062"/>
            <a:ext cx="8229600" cy="1487587"/>
          </a:xfrm>
          <a:prstGeom prst="rect">
            <a:avLst/>
          </a:prstGeom>
          <a:noFill/>
        </p:spPr>
        <p:txBody>
          <a:bodyPr wrap="square" rtlCol="0">
            <a:spAutoFit/>
          </a:bodyPr>
          <a:lstStyle/>
          <a:p>
            <a:pPr lvl="0">
              <a:spcBef>
                <a:spcPts val="432"/>
              </a:spcBef>
            </a:pPr>
            <a:r>
              <a:rPr lang="en-AU" sz="1400" dirty="0">
                <a:latin typeface="Tahoma"/>
                <a:cs typeface="Tahoma"/>
              </a:rPr>
              <a:t>When outcomes have been monitored and reported on within the organisation in relation to the quality management system it will be necessary to utilise this information in order to identify a range of improvements to the quality management plan that can be recommended within the organisation. </a:t>
            </a:r>
            <a:endParaRPr lang="en-AU" sz="1400" dirty="0" smtClean="0">
              <a:latin typeface="Tahoma"/>
              <a:cs typeface="Tahoma"/>
            </a:endParaRPr>
          </a:p>
          <a:p>
            <a:pPr lvl="0">
              <a:spcBef>
                <a:spcPts val="432"/>
              </a:spcBef>
            </a:pPr>
            <a:endParaRPr lang="en-AU" sz="1400" dirty="0">
              <a:latin typeface="Tahoma"/>
              <a:cs typeface="Tahoma"/>
            </a:endParaRPr>
          </a:p>
          <a:p>
            <a:pPr lvl="0">
              <a:spcBef>
                <a:spcPts val="432"/>
              </a:spcBef>
            </a:pPr>
            <a:r>
              <a:rPr lang="en-AU" sz="1400" dirty="0">
                <a:latin typeface="Tahoma"/>
                <a:cs typeface="Tahoma"/>
              </a:rPr>
              <a:t>The process of identifying and recommending improvement to the quality management system should be conducted as a part of a continuous improvement cycle.</a:t>
            </a:r>
          </a:p>
        </p:txBody>
      </p:sp>
      <p:pic>
        <p:nvPicPr>
          <p:cNvPr id="5" name="Picture 4"/>
          <p:cNvPicPr>
            <a:picLocks noChangeAspect="1"/>
          </p:cNvPicPr>
          <p:nvPr/>
        </p:nvPicPr>
        <p:blipFill>
          <a:blip r:embed="rId4"/>
          <a:stretch>
            <a:fillRect/>
          </a:stretch>
        </p:blipFill>
        <p:spPr>
          <a:xfrm>
            <a:off x="3342348" y="3204307"/>
            <a:ext cx="2479991" cy="2864389"/>
          </a:xfrm>
          <a:prstGeom prst="rect">
            <a:avLst/>
          </a:prstGeom>
        </p:spPr>
      </p:pic>
    </p:spTree>
    <p:custDataLst>
      <p:tags r:id="rId1"/>
    </p:custDataLst>
    <p:extLst>
      <p:ext uri="{BB962C8B-B14F-4D97-AF65-F5344CB8AC3E}">
        <p14:creationId xmlns:p14="http://schemas.microsoft.com/office/powerpoint/2010/main" val="316921739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2.3.1 Continuous/continual improvement process</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a:ea typeface="+mn-ea"/>
                <a:cs typeface="Tahoma"/>
              </a:rPr>
              <a:t>Continuous improvement which is sometimes called continual improvement is a cyclical review process that is used in many organisations. </a:t>
            </a:r>
          </a:p>
          <a:p>
            <a:pPr marL="0" lvl="0" indent="0">
              <a:lnSpc>
                <a:spcPct val="100000"/>
              </a:lnSpc>
              <a:spcBef>
                <a:spcPts val="432"/>
              </a:spcBef>
              <a:spcAft>
                <a:spcPts val="0"/>
              </a:spcAft>
              <a:buClrTx/>
              <a:buNone/>
            </a:pPr>
            <a:endParaRPr lang="en-AU" sz="1400" smtClean="0">
              <a:latin typeface="Tahoma"/>
              <a:ea typeface="+mn-ea"/>
              <a:cs typeface="Tahoma"/>
            </a:endParaRPr>
          </a:p>
          <a:p>
            <a:pPr marL="0" lvl="0" indent="0">
              <a:lnSpc>
                <a:spcPct val="100000"/>
              </a:lnSpc>
              <a:spcBef>
                <a:spcPts val="432"/>
              </a:spcBef>
              <a:spcAft>
                <a:spcPts val="0"/>
              </a:spcAft>
              <a:buClrTx/>
              <a:buNone/>
            </a:pPr>
            <a:r>
              <a:rPr lang="en-AU" sz="1400" smtClean="0">
                <a:latin typeface="Tahoma"/>
                <a:ea typeface="+mn-ea"/>
                <a:cs typeface="Tahoma"/>
              </a:rPr>
              <a:t>This tool uses small and continual improvements that are integrated on a rolling system. </a:t>
            </a:r>
          </a:p>
          <a:p>
            <a:pPr marL="0" lvl="0" indent="0">
              <a:lnSpc>
                <a:spcPct val="100000"/>
              </a:lnSpc>
              <a:spcBef>
                <a:spcPts val="432"/>
              </a:spcBef>
              <a:spcAft>
                <a:spcPts val="0"/>
              </a:spcAft>
              <a:buClrTx/>
              <a:buNone/>
            </a:pPr>
            <a:endParaRPr lang="en-AU" sz="1400" smtClean="0">
              <a:latin typeface="Tahoma"/>
              <a:ea typeface="+mn-ea"/>
              <a:cs typeface="Tahoma"/>
            </a:endParaRPr>
          </a:p>
          <a:p>
            <a:pPr marL="0" lvl="0" indent="0">
              <a:lnSpc>
                <a:spcPct val="100000"/>
              </a:lnSpc>
              <a:spcBef>
                <a:spcPts val="432"/>
              </a:spcBef>
              <a:spcAft>
                <a:spcPts val="0"/>
              </a:spcAft>
              <a:buClrTx/>
              <a:buNone/>
            </a:pPr>
            <a:r>
              <a:rPr lang="en-AU" sz="1400" smtClean="0">
                <a:latin typeface="Tahoma"/>
                <a:ea typeface="+mn-ea"/>
                <a:cs typeface="Tahoma"/>
              </a:rPr>
              <a:t>The benefit of using a tool like this is that the organisation will not need to spend many months reviewing and then implementing major changes  to the business continuity framework as reviews and changes will be constant and small, meaning that the organisation will be improving constantly but in a manner that is organic and simple</a:t>
            </a:r>
            <a:endParaRPr lang="en-AU" sz="1400" dirty="0">
              <a:latin typeface="Tahoma"/>
              <a:ea typeface="+mn-ea"/>
              <a:cs typeface="Tahoma"/>
            </a:endParaRPr>
          </a:p>
        </p:txBody>
      </p:sp>
      <p:pic>
        <p:nvPicPr>
          <p:cNvPr id="9" name="Picture 2" descr="Improvement Graphi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35102" y="4005064"/>
            <a:ext cx="2273795" cy="1705348"/>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33964746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2.3.2 Other types of continual </a:t>
            </a:r>
            <a:r>
              <a:rPr lang="en-AU" sz="1400" dirty="0" err="1" smtClean="0"/>
              <a:t>improvment</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a:ea typeface="+mn-ea"/>
                <a:cs typeface="Tahoma"/>
              </a:rPr>
              <a:t>There are a range of other types of continual improvement policies and models that can be used within the organisation and the selection of these will be based on the size, structure and current operations that are conducted within the organisation.</a:t>
            </a:r>
          </a:p>
          <a:p>
            <a:pPr marL="0" lvl="0" indent="0">
              <a:lnSpc>
                <a:spcPct val="100000"/>
              </a:lnSpc>
              <a:spcBef>
                <a:spcPts val="432"/>
              </a:spcBef>
              <a:spcAft>
                <a:spcPts val="0"/>
              </a:spcAft>
              <a:buClrTx/>
              <a:buNone/>
            </a:pPr>
            <a:endParaRPr lang="en-AU" sz="1400" smtClean="0">
              <a:latin typeface="Tahoma"/>
              <a:ea typeface="+mn-ea"/>
              <a:cs typeface="Tahoma"/>
            </a:endParaRPr>
          </a:p>
          <a:p>
            <a:pPr marL="0" lvl="0" indent="0">
              <a:lnSpc>
                <a:spcPct val="100000"/>
              </a:lnSpc>
              <a:spcBef>
                <a:spcPts val="432"/>
              </a:spcBef>
              <a:spcAft>
                <a:spcPts val="0"/>
              </a:spcAft>
              <a:buClrTx/>
              <a:buNone/>
            </a:pPr>
            <a:r>
              <a:rPr lang="en-AU" sz="1400" b="1" cap="all" smtClean="0">
                <a:solidFill>
                  <a:prstClr val="black"/>
                </a:solidFill>
              </a:rPr>
              <a:t>2.3.3 EXAMPLES OF OTHER TYPES OF CONTINUAL IMPROVEMENT MODELS</a:t>
            </a:r>
          </a:p>
          <a:p>
            <a:pPr mar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Other types of continual improvement work more on a rolling system, they will include a process such as:</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Review as you go</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Identify</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Record</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Investigate</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Plan for improvement</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Implement</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Review as you go</a:t>
            </a:r>
            <a:endParaRPr lang="en-AU" sz="1400" dirty="0">
              <a:latin typeface="Tahoma" panose="020B0604030504040204" pitchFamily="34" charset="0"/>
              <a:ea typeface="Tahoma" panose="020B0604030504040204" pitchFamily="34" charset="0"/>
              <a:cs typeface="Tahoma" panose="020B0604030504040204" pitchFamily="34" charset="0"/>
            </a:endParaRPr>
          </a:p>
        </p:txBody>
      </p:sp>
    </p:spTree>
    <p:custDataLst>
      <p:tags r:id="rId1"/>
    </p:custDataLst>
    <p:extLst>
      <p:ext uri="{BB962C8B-B14F-4D97-AF65-F5344CB8AC3E}">
        <p14:creationId xmlns:p14="http://schemas.microsoft.com/office/powerpoint/2010/main" val="259123137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2.3.4 Make recommendations for improvement</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a:ea typeface="+mn-ea"/>
                <a:cs typeface="Tahoma"/>
              </a:rPr>
              <a:t>All recommendations for improvement should be delivered in writing to the department responsible for the management of the quality management plan in an informative, concise and constructive manner according to the individual organisations policies and procedures. </a:t>
            </a:r>
          </a:p>
          <a:p>
            <a:pPr marL="0" lvl="0" indent="0">
              <a:lnSpc>
                <a:spcPct val="100000"/>
              </a:lnSpc>
              <a:spcBef>
                <a:spcPts val="432"/>
              </a:spcBef>
              <a:spcAft>
                <a:spcPts val="0"/>
              </a:spcAft>
              <a:buClrTx/>
              <a:buNone/>
            </a:pPr>
            <a:endParaRPr lang="en-AU" sz="1400" smtClean="0">
              <a:latin typeface="Tahoma"/>
              <a:ea typeface="+mn-ea"/>
              <a:cs typeface="Tahoma"/>
            </a:endParaRPr>
          </a:p>
          <a:p>
            <a:pPr marL="0" lvl="0" indent="0">
              <a:lnSpc>
                <a:spcPct val="100000"/>
              </a:lnSpc>
              <a:spcBef>
                <a:spcPts val="432"/>
              </a:spcBef>
              <a:spcAft>
                <a:spcPts val="0"/>
              </a:spcAft>
              <a:buClrTx/>
              <a:buNone/>
            </a:pPr>
            <a:r>
              <a:rPr lang="en-AU" sz="1400" smtClean="0">
                <a:latin typeface="Tahoma"/>
                <a:ea typeface="+mn-ea"/>
                <a:cs typeface="Tahoma"/>
              </a:rPr>
              <a:t>Recommendations for change will need to go through an approvals process before they can be applied. </a:t>
            </a:r>
          </a:p>
          <a:p>
            <a:pPr marL="0" lvl="0" indent="0">
              <a:lnSpc>
                <a:spcPct val="100000"/>
              </a:lnSpc>
              <a:spcBef>
                <a:spcPts val="432"/>
              </a:spcBef>
              <a:spcAft>
                <a:spcPts val="0"/>
              </a:spcAft>
              <a:buClrTx/>
              <a:buNone/>
            </a:pPr>
            <a:endParaRPr lang="en-AU" sz="1400" smtClean="0">
              <a:latin typeface="Tahoma"/>
              <a:ea typeface="+mn-ea"/>
              <a:cs typeface="Tahoma"/>
            </a:endParaRPr>
          </a:p>
          <a:p>
            <a:pPr marL="0" lvl="0" indent="0">
              <a:lnSpc>
                <a:spcPct val="100000"/>
              </a:lnSpc>
              <a:spcBef>
                <a:spcPts val="432"/>
              </a:spcBef>
              <a:spcAft>
                <a:spcPts val="0"/>
              </a:spcAft>
              <a:buClrTx/>
              <a:buNone/>
            </a:pPr>
            <a:r>
              <a:rPr lang="en-AU" sz="1400" b="1" cap="all" smtClean="0">
                <a:solidFill>
                  <a:prstClr val="black"/>
                </a:solidFill>
              </a:rPr>
              <a:t>2.3.5 WRITTEN RECOMMENDATIONS</a:t>
            </a:r>
          </a:p>
          <a:p>
            <a:pPr mar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Your written report detailing the recommendation should include all relevant details of:</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The suggested action</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The reasons for the suggestion</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The steps and cost involved in making the proposed changes</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The risks and ongoing costs the business is likely to incur if the changes are not made</a:t>
            </a:r>
            <a:endParaRPr lang="en-AU" sz="1400" dirty="0">
              <a:latin typeface="Tahoma" panose="020B0604030504040204" pitchFamily="34" charset="0"/>
              <a:ea typeface="Tahoma" panose="020B0604030504040204" pitchFamily="34" charset="0"/>
              <a:cs typeface="Tahoma" panose="020B0604030504040204" pitchFamily="34" charset="0"/>
            </a:endParaRPr>
          </a:p>
        </p:txBody>
      </p:sp>
    </p:spTree>
    <p:custDataLst>
      <p:tags r:id="rId1"/>
    </p:custDataLst>
    <p:extLst>
      <p:ext uri="{BB962C8B-B14F-4D97-AF65-F5344CB8AC3E}">
        <p14:creationId xmlns:p14="http://schemas.microsoft.com/office/powerpoint/2010/main" val="266304670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2.3.6 SUBMIT RECOMMENDATIONS TO RELEVANT </a:t>
            </a:r>
            <a:br>
              <a:rPr lang="en-AU" sz="1400" dirty="0" smtClean="0"/>
            </a:br>
            <a:r>
              <a:rPr lang="en-AU" sz="1400" dirty="0" smtClean="0"/>
              <a:t>PERSONNEL</a:t>
            </a:r>
            <a:endParaRPr lang="en-AU" sz="1400" dirty="0"/>
          </a:p>
        </p:txBody>
      </p:sp>
      <p:sp>
        <p:nvSpPr>
          <p:cNvPr id="3" name="Content Placeholder 2"/>
          <p:cNvSpPr>
            <a:spLocks noGrp="1"/>
          </p:cNvSpPr>
          <p:nvPr>
            <p:ph idx="1"/>
          </p:nvPr>
        </p:nvSpPr>
        <p:spPr/>
        <p:txBody>
          <a:bodyPr>
            <a:normAutofit lnSpcReduction="10000"/>
          </a:bodyPr>
          <a:lstStyle/>
          <a:p>
            <a:pPr marL="0" lvl="0" indent="0">
              <a:lnSpc>
                <a:spcPct val="100000"/>
              </a:lnSpc>
              <a:spcBef>
                <a:spcPts val="432"/>
              </a:spcBef>
              <a:spcAft>
                <a:spcPts val="0"/>
              </a:spcAft>
              <a:buClrTx/>
              <a:buNone/>
            </a:pPr>
            <a:r>
              <a:rPr lang="en-AU" sz="1400" smtClean="0">
                <a:latin typeface="Tahoma"/>
                <a:ea typeface="+mn-ea"/>
                <a:cs typeface="Tahoma"/>
              </a:rPr>
              <a:t>Recommendations for change within the organisation may need to be submitted to a range of different personnel depending on the scope and nature of the change.</a:t>
            </a:r>
          </a:p>
          <a:p>
            <a:pPr marL="0" lvl="0" indent="0">
              <a:lnSpc>
                <a:spcPct val="100000"/>
              </a:lnSpc>
              <a:spcBef>
                <a:spcPts val="432"/>
              </a:spcBef>
              <a:spcAft>
                <a:spcPts val="0"/>
              </a:spcAft>
              <a:buClrTx/>
              <a:buNone/>
            </a:pPr>
            <a:endParaRPr lang="en-AU" sz="1400" smtClean="0">
              <a:latin typeface="Tahoma"/>
              <a:ea typeface="+mn-ea"/>
              <a:cs typeface="Tahoma"/>
            </a:endParaRPr>
          </a:p>
          <a:p>
            <a:pPr marL="0" lvl="0" indent="0">
              <a:lnSpc>
                <a:spcPct val="100000"/>
              </a:lnSpc>
              <a:spcBef>
                <a:spcPts val="432"/>
              </a:spcBef>
              <a:spcAft>
                <a:spcPts val="0"/>
              </a:spcAft>
              <a:buClrTx/>
              <a:buNone/>
            </a:pPr>
            <a:r>
              <a:rPr lang="en-AU" sz="1400" smtClean="0">
                <a:latin typeface="Tahoma"/>
                <a:ea typeface="+mn-ea"/>
                <a:cs typeface="Tahoma"/>
              </a:rPr>
              <a:t>Relevant personnel that may need to be notified of recommendation for change may include:</a:t>
            </a:r>
          </a:p>
          <a:p>
            <a:pPr lvl="1">
              <a:lnSpc>
                <a:spcPct val="100000"/>
              </a:lnSpc>
              <a:spcBef>
                <a:spcPts val="432"/>
              </a:spcBef>
              <a:spcAft>
                <a:spcPts val="0"/>
              </a:spcAft>
              <a:buClrTx/>
            </a:pPr>
            <a:r>
              <a:rPr lang="en-AU" sz="1400" smtClean="0">
                <a:latin typeface="Tahoma"/>
                <a:ea typeface="+mn-ea"/>
                <a:cs typeface="Tahoma"/>
              </a:rPr>
              <a:t>Quality assurance personal</a:t>
            </a:r>
          </a:p>
          <a:p>
            <a:pPr lvl="1">
              <a:lnSpc>
                <a:spcPct val="100000"/>
              </a:lnSpc>
              <a:spcBef>
                <a:spcPts val="432"/>
              </a:spcBef>
              <a:spcAft>
                <a:spcPts val="0"/>
              </a:spcAft>
              <a:buClrTx/>
            </a:pPr>
            <a:r>
              <a:rPr lang="en-AU" sz="1400" smtClean="0">
                <a:latin typeface="Tahoma"/>
                <a:ea typeface="+mn-ea"/>
                <a:cs typeface="Tahoma"/>
              </a:rPr>
              <a:t>Quality management team</a:t>
            </a:r>
          </a:p>
          <a:p>
            <a:pPr lvl="1">
              <a:lnSpc>
                <a:spcPct val="100000"/>
              </a:lnSpc>
              <a:spcBef>
                <a:spcPts val="432"/>
              </a:spcBef>
              <a:spcAft>
                <a:spcPts val="0"/>
              </a:spcAft>
              <a:buClrTx/>
            </a:pPr>
            <a:r>
              <a:rPr lang="en-AU" sz="1400" smtClean="0">
                <a:latin typeface="Tahoma"/>
                <a:ea typeface="+mn-ea"/>
                <a:cs typeface="Tahoma"/>
              </a:rPr>
              <a:t>Department heads</a:t>
            </a:r>
          </a:p>
          <a:p>
            <a:pPr marL="0" lvl="0" indent="0">
              <a:lnSpc>
                <a:spcPct val="100000"/>
              </a:lnSpc>
              <a:spcBef>
                <a:spcPts val="432"/>
              </a:spcBef>
              <a:spcAft>
                <a:spcPts val="0"/>
              </a:spcAft>
              <a:buClrTx/>
              <a:buNone/>
            </a:pPr>
            <a:endParaRPr lang="en-AU" sz="1400" smtClean="0">
              <a:latin typeface="Tahoma"/>
              <a:ea typeface="+mn-ea"/>
              <a:cs typeface="Tahoma"/>
            </a:endParaRPr>
          </a:p>
          <a:p>
            <a:pPr marL="0" lvl="0" indent="0">
              <a:lnSpc>
                <a:spcPct val="100000"/>
              </a:lnSpc>
              <a:spcBef>
                <a:spcPts val="432"/>
              </a:spcBef>
              <a:spcAft>
                <a:spcPts val="0"/>
              </a:spcAft>
              <a:buClrTx/>
              <a:buNone/>
            </a:pPr>
            <a:r>
              <a:rPr lang="en-AU" sz="1400" b="1" cap="all" smtClean="0">
                <a:solidFill>
                  <a:prstClr val="black"/>
                </a:solidFill>
              </a:rPr>
              <a:t>2.3.7 APPLYING RECOMMENDATIONS THROUGH CHANGE PROCESSES</a:t>
            </a:r>
          </a:p>
          <a:p>
            <a:pPr mar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Changes that have been scheduled for implementation will need to be approved following organisational change and approvals processes.</a:t>
            </a:r>
          </a:p>
          <a:p>
            <a:pPr mar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A typical change control process for quality changes will include the following steps:</a:t>
            </a:r>
          </a:p>
          <a:p>
            <a:pPr lvl="1">
              <a:lnSpc>
                <a:spcPct val="100000"/>
              </a:lnSpc>
              <a:spcBef>
                <a:spcPts val="432"/>
              </a:spcBef>
              <a:spcAft>
                <a:spcPts val="0"/>
              </a:spcAft>
              <a:buClrTx/>
              <a:buFont typeface="+mj-lt"/>
              <a:buAutoNum type="arabicPeriod"/>
            </a:pPr>
            <a:r>
              <a:rPr lang="en-AU" sz="1400" smtClean="0">
                <a:latin typeface="Tahoma" panose="020B0604030504040204" pitchFamily="34" charset="0"/>
                <a:ea typeface="Tahoma" panose="020B0604030504040204" pitchFamily="34" charset="0"/>
                <a:cs typeface="Tahoma" panose="020B0604030504040204" pitchFamily="34" charset="0"/>
              </a:rPr>
              <a:t>The nature of the change is identified</a:t>
            </a:r>
          </a:p>
          <a:p>
            <a:pPr lvl="1">
              <a:lnSpc>
                <a:spcPct val="100000"/>
              </a:lnSpc>
              <a:spcBef>
                <a:spcPts val="432"/>
              </a:spcBef>
              <a:spcAft>
                <a:spcPts val="0"/>
              </a:spcAft>
              <a:buClrTx/>
              <a:buFont typeface="+mj-lt"/>
              <a:buAutoNum type="arabicPeriod"/>
            </a:pPr>
            <a:r>
              <a:rPr lang="en-AU" sz="1400" smtClean="0">
                <a:latin typeface="Tahoma" panose="020B0604030504040204" pitchFamily="34" charset="0"/>
                <a:ea typeface="Tahoma" panose="020B0604030504040204" pitchFamily="34" charset="0"/>
                <a:cs typeface="Tahoma" panose="020B0604030504040204" pitchFamily="34" charset="0"/>
              </a:rPr>
              <a:t>The scale of the change is identified</a:t>
            </a:r>
          </a:p>
          <a:p>
            <a:pPr lvl="1">
              <a:lnSpc>
                <a:spcPct val="100000"/>
              </a:lnSpc>
              <a:spcBef>
                <a:spcPts val="432"/>
              </a:spcBef>
              <a:spcAft>
                <a:spcPts val="0"/>
              </a:spcAft>
              <a:buClrTx/>
              <a:buFont typeface="+mj-lt"/>
              <a:buAutoNum type="arabicPeriod"/>
            </a:pPr>
            <a:r>
              <a:rPr lang="en-AU" sz="1400" smtClean="0">
                <a:latin typeface="Tahoma" panose="020B0604030504040204" pitchFamily="34" charset="0"/>
                <a:ea typeface="Tahoma" panose="020B0604030504040204" pitchFamily="34" charset="0"/>
                <a:cs typeface="Tahoma" panose="020B0604030504040204" pitchFamily="34" charset="0"/>
              </a:rPr>
              <a:t>Identify the possible impacts that the change may have</a:t>
            </a:r>
          </a:p>
          <a:p>
            <a:pPr lvl="1">
              <a:lnSpc>
                <a:spcPct val="100000"/>
              </a:lnSpc>
              <a:spcBef>
                <a:spcPts val="432"/>
              </a:spcBef>
              <a:spcAft>
                <a:spcPts val="0"/>
              </a:spcAft>
              <a:buClrTx/>
              <a:buFont typeface="+mj-lt"/>
              <a:buAutoNum type="arabicPeriod"/>
            </a:pPr>
            <a:r>
              <a:rPr lang="en-AU" sz="1400" smtClean="0">
                <a:latin typeface="Tahoma" panose="020B0604030504040204" pitchFamily="34" charset="0"/>
                <a:ea typeface="Tahoma" panose="020B0604030504040204" pitchFamily="34" charset="0"/>
                <a:cs typeface="Tahoma" panose="020B0604030504040204" pitchFamily="34" charset="0"/>
              </a:rPr>
              <a:t>Approve the change</a:t>
            </a:r>
          </a:p>
          <a:p>
            <a:pPr lvl="1">
              <a:lnSpc>
                <a:spcPct val="100000"/>
              </a:lnSpc>
              <a:spcBef>
                <a:spcPts val="432"/>
              </a:spcBef>
              <a:spcAft>
                <a:spcPts val="0"/>
              </a:spcAft>
              <a:buClrTx/>
              <a:buFont typeface="+mj-lt"/>
              <a:buAutoNum type="arabicPeriod"/>
            </a:pPr>
            <a:r>
              <a:rPr lang="en-AU" sz="1400" smtClean="0">
                <a:latin typeface="Tahoma" panose="020B0604030504040204" pitchFamily="34" charset="0"/>
                <a:ea typeface="Tahoma" panose="020B0604030504040204" pitchFamily="34" charset="0"/>
                <a:cs typeface="Tahoma" panose="020B0604030504040204" pitchFamily="34" charset="0"/>
              </a:rPr>
              <a:t>Implement the change</a:t>
            </a:r>
          </a:p>
          <a:p>
            <a:pPr lvl="1">
              <a:lnSpc>
                <a:spcPct val="100000"/>
              </a:lnSpc>
              <a:spcBef>
                <a:spcPts val="432"/>
              </a:spcBef>
              <a:spcAft>
                <a:spcPts val="0"/>
              </a:spcAft>
              <a:buClrTx/>
              <a:buFont typeface="+mj-lt"/>
              <a:buAutoNum type="arabicPeriod"/>
            </a:pPr>
            <a:r>
              <a:rPr lang="en-AU" sz="1400" smtClean="0">
                <a:latin typeface="Tahoma" panose="020B0604030504040204" pitchFamily="34" charset="0"/>
                <a:ea typeface="Tahoma" panose="020B0604030504040204" pitchFamily="34" charset="0"/>
                <a:cs typeface="Tahoma" panose="020B0604030504040204" pitchFamily="34" charset="0"/>
              </a:rPr>
              <a:t>Post change review</a:t>
            </a:r>
            <a:endParaRPr lang="en-AU" sz="1400" dirty="0">
              <a:latin typeface="Tahoma" panose="020B0604030504040204" pitchFamily="34" charset="0"/>
              <a:ea typeface="Tahoma" panose="020B0604030504040204" pitchFamily="34" charset="0"/>
              <a:cs typeface="Tahoma" panose="020B0604030504040204" pitchFamily="34" charset="0"/>
            </a:endParaRPr>
          </a:p>
        </p:txBody>
      </p:sp>
    </p:spTree>
    <p:custDataLst>
      <p:tags r:id="rId1"/>
    </p:custDataLst>
    <p:extLst>
      <p:ext uri="{BB962C8B-B14F-4D97-AF65-F5344CB8AC3E}">
        <p14:creationId xmlns:p14="http://schemas.microsoft.com/office/powerpoint/2010/main" val="414165556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9594" y="419423"/>
            <a:ext cx="8229600" cy="432048"/>
          </a:xfrm>
        </p:spPr>
        <p:txBody>
          <a:bodyPr/>
          <a:lstStyle/>
          <a:p>
            <a:r>
              <a:rPr lang="en-AU" sz="1000" dirty="0" smtClean="0"/>
              <a:t> </a:t>
            </a:r>
            <a:endParaRPr lang="en-AU" sz="1400" dirty="0">
              <a:solidFill>
                <a:schemeClr val="tx2">
                  <a:lumMod val="60000"/>
                  <a:lumOff val="40000"/>
                </a:schemeClr>
              </a:solidFill>
            </a:endParaRPr>
          </a:p>
        </p:txBody>
      </p:sp>
      <p:pic>
        <p:nvPicPr>
          <p:cNvPr id="5" name="Content Placeholder 4"/>
          <p:cNvPicPr>
            <a:picLocks noGrp="1" noChangeAspect="1"/>
          </p:cNvPicPr>
          <p:nvPr>
            <p:ph idx="1"/>
          </p:nvPr>
        </p:nvPicPr>
        <p:blipFill>
          <a:blip r:embed="rId4"/>
          <a:stretch>
            <a:fillRect/>
          </a:stretch>
        </p:blipFill>
        <p:spPr>
          <a:xfrm>
            <a:off x="5149093" y="4437112"/>
            <a:ext cx="3974937" cy="1926503"/>
          </a:xfrm>
          <a:prstGeom prst="rect">
            <a:avLst/>
          </a:prstGeom>
        </p:spPr>
      </p:pic>
      <p:sp>
        <p:nvSpPr>
          <p:cNvPr id="7" name="Title 3"/>
          <p:cNvSpPr txBox="1">
            <a:spLocks/>
          </p:cNvSpPr>
          <p:nvPr/>
        </p:nvSpPr>
        <p:spPr>
          <a:xfrm>
            <a:off x="1259632" y="1340768"/>
            <a:ext cx="7200000" cy="1512000"/>
          </a:xfrm>
          <a:prstGeom prst="roundRect">
            <a:avLst/>
          </a:prstGeom>
          <a:solidFill>
            <a:srgbClr val="D3DFEE"/>
          </a:solidFill>
          <a:ln w="38100">
            <a:solidFill>
              <a:srgbClr val="0070C0"/>
            </a:solidFill>
          </a:ln>
        </p:spPr>
        <p:txBody>
          <a:bodyPr vert="horz" lIns="91440" tIns="45720" rIns="91440" bIns="45720" rtlCol="0" anchor="ctr">
            <a:noAutofit/>
          </a:bodyPr>
          <a:lstStyle>
            <a:lvl1pPr algn="ctr" defTabSz="914400" rtl="0" eaLnBrk="1" latinLnBrk="0" hangingPunct="1">
              <a:lnSpc>
                <a:spcPct val="90000"/>
              </a:lnSpc>
              <a:spcBef>
                <a:spcPct val="0"/>
              </a:spcBef>
              <a:buNone/>
              <a:defRPr sz="4800" b="0" kern="1200">
                <a:solidFill>
                  <a:schemeClr val="tx2"/>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AU" sz="4800" b="0" i="0" u="none" strike="noStrike" kern="1200" cap="none" spc="0" normalizeH="0" baseline="0" noProof="0" dirty="0" smtClean="0">
                <a:ln>
                  <a:noFill/>
                </a:ln>
                <a:solidFill>
                  <a:srgbClr val="1069AB"/>
                </a:solidFill>
                <a:effectLst/>
                <a:uLnTx/>
                <a:uFillTx/>
                <a:latin typeface="Tahoma"/>
                <a:ea typeface="+mj-ea"/>
                <a:cs typeface="+mj-cs"/>
              </a:rPr>
              <a:t>End of Section </a:t>
            </a:r>
            <a:r>
              <a:rPr lang="en-AU" dirty="0">
                <a:solidFill>
                  <a:srgbClr val="0070C0"/>
                </a:solidFill>
                <a:latin typeface="Tahoma"/>
              </a:rPr>
              <a:t>2</a:t>
            </a:r>
            <a:endParaRPr kumimoji="0" lang="en-AU" sz="4800" b="0" i="0" u="none" strike="noStrike" kern="1200" cap="none" spc="0" normalizeH="0" baseline="0" noProof="0" dirty="0">
              <a:ln>
                <a:noFill/>
              </a:ln>
              <a:solidFill>
                <a:srgbClr val="0070C0"/>
              </a:solidFill>
              <a:effectLst/>
              <a:uLnTx/>
              <a:uFillTx/>
              <a:latin typeface="Tahoma"/>
              <a:ea typeface="+mj-ea"/>
              <a:cs typeface="+mj-cs"/>
            </a:endParaRPr>
          </a:p>
        </p:txBody>
      </p:sp>
    </p:spTree>
    <p:custDataLst>
      <p:tags r:id="rId1"/>
    </p:custDataLst>
    <p:extLst>
      <p:ext uri="{BB962C8B-B14F-4D97-AF65-F5344CB8AC3E}">
        <p14:creationId xmlns:p14="http://schemas.microsoft.com/office/powerpoint/2010/main" val="105652049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8780"/>
            <a:ext cx="8229600" cy="706090"/>
          </a:xfrm>
        </p:spPr>
        <p:txBody>
          <a:bodyPr/>
          <a:lstStyle/>
          <a:p>
            <a:r>
              <a:rPr lang="en-AU" sz="1000" dirty="0" smtClean="0"/>
              <a:t> </a:t>
            </a:r>
            <a:endParaRPr lang="en-AU" dirty="0"/>
          </a:p>
        </p:txBody>
      </p:sp>
      <p:sp>
        <p:nvSpPr>
          <p:cNvPr id="3" name="Content Placeholder 2"/>
          <p:cNvSpPr>
            <a:spLocks noGrp="1"/>
          </p:cNvSpPr>
          <p:nvPr>
            <p:ph idx="1"/>
          </p:nvPr>
        </p:nvSpPr>
        <p:spPr/>
        <p:txBody>
          <a:bodyPr>
            <a:normAutofit/>
          </a:bodyPr>
          <a:lstStyle/>
          <a:p>
            <a:pPr marL="0" indent="0">
              <a:buNone/>
            </a:pPr>
            <a:endParaRPr lang="en-US" b="1" i="1" smtClean="0"/>
          </a:p>
          <a:p>
            <a:pPr marL="0" indent="0">
              <a:buNone/>
            </a:pPr>
            <a:endParaRPr lang="en-US" b="1" i="1" smtClean="0"/>
          </a:p>
          <a:p>
            <a:pPr marL="0" indent="0">
              <a:buNone/>
            </a:pPr>
            <a:endParaRPr lang="en-AU" dirty="0"/>
          </a:p>
        </p:txBody>
      </p:sp>
      <p:sp>
        <p:nvSpPr>
          <p:cNvPr id="9" name="Rounded Rectangle 8"/>
          <p:cNvSpPr/>
          <p:nvPr/>
        </p:nvSpPr>
        <p:spPr>
          <a:xfrm>
            <a:off x="1547664" y="1340768"/>
            <a:ext cx="6583240" cy="1795863"/>
          </a:xfrm>
          <a:prstGeom prst="roundRect">
            <a:avLst/>
          </a:prstGeom>
          <a:noFill/>
          <a:ln w="412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4000" dirty="0" smtClean="0">
                <a:solidFill>
                  <a:srgbClr val="0070C0"/>
                </a:solidFill>
              </a:rPr>
              <a:t>Section 3: Consolidate Opportunities For Further Development</a:t>
            </a:r>
            <a:endParaRPr lang="en-AU" sz="4000" dirty="0">
              <a:solidFill>
                <a:srgbClr val="0070C0"/>
              </a:solidFill>
            </a:endParaRPr>
          </a:p>
        </p:txBody>
      </p:sp>
    </p:spTree>
    <p:custDataLst>
      <p:tags r:id="rId1"/>
    </p:custDataLst>
    <p:extLst>
      <p:ext uri="{BB962C8B-B14F-4D97-AF65-F5344CB8AC3E}">
        <p14:creationId xmlns:p14="http://schemas.microsoft.com/office/powerpoint/2010/main" val="393759163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817926"/>
          </a:xfrm>
        </p:spPr>
        <p:txBody>
          <a:bodyPr/>
          <a:lstStyle/>
          <a:p>
            <a:r>
              <a:rPr lang="en-AU" sz="1000" dirty="0" smtClean="0"/>
              <a:t/>
            </a:r>
            <a:br>
              <a:rPr lang="en-AU" sz="1000" dirty="0" smtClean="0"/>
            </a:br>
            <a:r>
              <a:rPr lang="en-AU" sz="1000" dirty="0" smtClean="0"/>
              <a:t/>
            </a:r>
            <a:br>
              <a:rPr lang="en-AU" sz="1000" dirty="0" smtClean="0"/>
            </a:br>
            <a:r>
              <a:rPr lang="en-AU" sz="1000" dirty="0" smtClean="0"/>
              <a:t/>
            </a:r>
            <a:br>
              <a:rPr lang="en-AU" sz="1000" dirty="0" smtClean="0"/>
            </a:br>
            <a:r>
              <a:rPr lang="en-AU" sz="1000" dirty="0" smtClean="0"/>
              <a:t/>
            </a:r>
            <a:br>
              <a:rPr lang="en-AU" sz="1000" dirty="0" smtClean="0"/>
            </a:br>
            <a:r>
              <a:rPr lang="en-AU" sz="1000" dirty="0" smtClean="0"/>
              <a:t/>
            </a:r>
            <a:br>
              <a:rPr lang="en-AU" sz="1000" dirty="0" smtClean="0"/>
            </a:br>
            <a:r>
              <a:rPr lang="en-AU" sz="1000" dirty="0" smtClean="0"/>
              <a:t/>
            </a:r>
            <a:br>
              <a:rPr lang="en-AU" sz="1000" dirty="0" smtClean="0"/>
            </a:br>
            <a:r>
              <a:rPr lang="en-AU" sz="1000" dirty="0" smtClean="0"/>
              <a:t/>
            </a:r>
            <a:br>
              <a:rPr lang="en-AU" sz="1000" dirty="0" smtClean="0"/>
            </a:br>
            <a:r>
              <a:rPr lang="en-AU" sz="1000" dirty="0" smtClean="0"/>
              <a:t> </a:t>
            </a:r>
            <a:br>
              <a:rPr lang="en-AU" sz="1000" dirty="0" smtClean="0"/>
            </a:br>
            <a:r>
              <a:rPr lang="en-AU" sz="1400" dirty="0" smtClean="0">
                <a:solidFill>
                  <a:schemeClr val="tx2">
                    <a:lumMod val="60000"/>
                    <a:lumOff val="40000"/>
                  </a:schemeClr>
                </a:solidFill>
              </a:rPr>
              <a:t>3.1 Inform individuals and teams of savings and </a:t>
            </a:r>
            <a:br>
              <a:rPr lang="en-AU" sz="1400" dirty="0" smtClean="0">
                <a:solidFill>
                  <a:schemeClr val="tx2">
                    <a:lumMod val="60000"/>
                    <a:lumOff val="40000"/>
                  </a:schemeClr>
                </a:solidFill>
              </a:rPr>
            </a:br>
            <a:r>
              <a:rPr lang="en-AU" sz="1400" dirty="0" smtClean="0">
                <a:solidFill>
                  <a:schemeClr val="tx2">
                    <a:lumMod val="60000"/>
                    <a:lumOff val="40000"/>
                  </a:schemeClr>
                </a:solidFill>
              </a:rPr>
              <a:t>productivity improvements in achieving the quality </a:t>
            </a:r>
            <a:br>
              <a:rPr lang="en-AU" sz="1400" dirty="0" smtClean="0">
                <a:solidFill>
                  <a:schemeClr val="tx2">
                    <a:lumMod val="60000"/>
                    <a:lumOff val="40000"/>
                  </a:schemeClr>
                </a:solidFill>
              </a:rPr>
            </a:br>
            <a:r>
              <a:rPr lang="en-AU" sz="1400" dirty="0" smtClean="0">
                <a:solidFill>
                  <a:schemeClr val="tx2">
                    <a:lumMod val="60000"/>
                    <a:lumOff val="40000"/>
                  </a:schemeClr>
                </a:solidFill>
              </a:rPr>
              <a:t>management plan</a:t>
            </a:r>
            <a:endParaRPr lang="en-AU" sz="1100" dirty="0"/>
          </a:p>
        </p:txBody>
      </p:sp>
      <p:sp>
        <p:nvSpPr>
          <p:cNvPr id="3" name="TextBox 2"/>
          <p:cNvSpPr txBox="1"/>
          <p:nvPr/>
        </p:nvSpPr>
        <p:spPr>
          <a:xfrm>
            <a:off x="467544" y="1394062"/>
            <a:ext cx="8229600" cy="3590727"/>
          </a:xfrm>
          <a:prstGeom prst="rect">
            <a:avLst/>
          </a:prstGeom>
          <a:noFill/>
        </p:spPr>
        <p:txBody>
          <a:bodyPr wrap="square" rtlCol="0">
            <a:spAutoFit/>
          </a:bodyPr>
          <a:lstStyle/>
          <a:p>
            <a:pPr lvl="0">
              <a:spcBef>
                <a:spcPts val="432"/>
              </a:spcBef>
            </a:pPr>
            <a:r>
              <a:rPr lang="en-AU" sz="1400" dirty="0">
                <a:latin typeface="Tahoma"/>
                <a:cs typeface="Tahoma"/>
              </a:rPr>
              <a:t>When consolidating opportunities for further development of the quality management system it is important that all individuals and teams are informed of the savings and productivity improvements that will occur or have occurred in achieving the quality management plans goals. </a:t>
            </a:r>
          </a:p>
          <a:p>
            <a:pPr lvl="0">
              <a:spcBef>
                <a:spcPts val="432"/>
              </a:spcBef>
            </a:pPr>
            <a:endParaRPr lang="en-AU" sz="1400" dirty="0">
              <a:latin typeface="Tahoma"/>
              <a:cs typeface="Tahoma"/>
            </a:endParaRPr>
          </a:p>
          <a:p>
            <a:pPr lvl="0">
              <a:spcBef>
                <a:spcPts val="432"/>
              </a:spcBef>
            </a:pPr>
            <a:r>
              <a:rPr lang="en-AU" sz="1400" b="1" cap="all" dirty="0" smtClean="0">
                <a:solidFill>
                  <a:prstClr val="black"/>
                </a:solidFill>
                <a:latin typeface="Verdana" pitchFamily="34" charset="0"/>
                <a:ea typeface="Verdana" pitchFamily="34" charset="0"/>
                <a:cs typeface="Verdana" pitchFamily="34" charset="0"/>
              </a:rPr>
              <a:t>3.1.1 </a:t>
            </a:r>
            <a:r>
              <a:rPr lang="en-AU" sz="1400" b="1" cap="all" dirty="0">
                <a:solidFill>
                  <a:prstClr val="black"/>
                </a:solidFill>
                <a:latin typeface="Verdana" pitchFamily="34" charset="0"/>
                <a:ea typeface="Verdana" pitchFamily="34" charset="0"/>
                <a:cs typeface="Verdana" pitchFamily="34" charset="0"/>
              </a:rPr>
              <a:t>ENCOURAGE PERSONNEL TO STRIVE FOR EXCELLENCE</a:t>
            </a:r>
          </a:p>
          <a:p>
            <a:pPr lvl="0">
              <a:spcBef>
                <a:spcPts val="432"/>
              </a:spcBef>
            </a:pPr>
            <a:r>
              <a:rPr lang="en-AU" sz="1400" dirty="0">
                <a:latin typeface="Tahoma"/>
                <a:cs typeface="Tahoma"/>
              </a:rPr>
              <a:t>In order to encourage personnel to strive for excellence in line with the quality management system it is essential that they understand the current and potential future benefits in complying with the plan</a:t>
            </a:r>
            <a:r>
              <a:rPr lang="en-AU" sz="1400" dirty="0" smtClean="0">
                <a:latin typeface="Tahoma"/>
                <a:cs typeface="Tahoma"/>
              </a:rPr>
              <a:t>.</a:t>
            </a:r>
          </a:p>
          <a:p>
            <a:pPr lvl="0">
              <a:spcBef>
                <a:spcPts val="432"/>
              </a:spcBef>
            </a:pPr>
            <a:r>
              <a:rPr lang="en-AU" sz="1400" dirty="0" smtClean="0">
                <a:latin typeface="Tahoma"/>
                <a:cs typeface="Tahoma"/>
              </a:rPr>
              <a:t> </a:t>
            </a:r>
            <a:endParaRPr lang="en-AU" sz="1400" dirty="0">
              <a:latin typeface="Tahoma"/>
              <a:cs typeface="Tahoma"/>
            </a:endParaRPr>
          </a:p>
          <a:p>
            <a:pPr lvl="0">
              <a:spcBef>
                <a:spcPts val="432"/>
              </a:spcBef>
            </a:pPr>
            <a:r>
              <a:rPr lang="en-AU" sz="1400" dirty="0">
                <a:latin typeface="Tahoma"/>
                <a:cs typeface="Tahoma"/>
              </a:rPr>
              <a:t>Encouragement can be achieved by:</a:t>
            </a:r>
          </a:p>
          <a:p>
            <a:pPr marL="742950" lvl="1" indent="-285750">
              <a:spcBef>
                <a:spcPts val="432"/>
              </a:spcBef>
              <a:buFont typeface="Arial" panose="020B0604020202020204" pitchFamily="34" charset="0"/>
              <a:buChar char="•"/>
            </a:pPr>
            <a:r>
              <a:rPr lang="en-AU" sz="1400" dirty="0" smtClean="0">
                <a:latin typeface="Tahoma"/>
                <a:cs typeface="Tahoma"/>
              </a:rPr>
              <a:t>Promoting </a:t>
            </a:r>
            <a:r>
              <a:rPr lang="en-AU" sz="1400" dirty="0">
                <a:latin typeface="Tahoma"/>
                <a:cs typeface="Tahoma"/>
              </a:rPr>
              <a:t>and rewarding excellence</a:t>
            </a:r>
          </a:p>
          <a:p>
            <a:pPr marL="742950" lvl="1" indent="-285750">
              <a:spcBef>
                <a:spcPts val="432"/>
              </a:spcBef>
              <a:buFont typeface="Arial" panose="020B0604020202020204" pitchFamily="34" charset="0"/>
              <a:buChar char="•"/>
            </a:pPr>
            <a:r>
              <a:rPr lang="en-AU" sz="1400" dirty="0" smtClean="0">
                <a:latin typeface="Tahoma"/>
                <a:cs typeface="Tahoma"/>
              </a:rPr>
              <a:t>Bonuses</a:t>
            </a:r>
            <a:endParaRPr lang="en-AU" sz="1400" dirty="0">
              <a:latin typeface="Tahoma"/>
              <a:cs typeface="Tahoma"/>
            </a:endParaRPr>
          </a:p>
          <a:p>
            <a:pPr marL="742950" lvl="1" indent="-285750">
              <a:spcBef>
                <a:spcPts val="432"/>
              </a:spcBef>
              <a:buFont typeface="Arial" panose="020B0604020202020204" pitchFamily="34" charset="0"/>
              <a:buChar char="•"/>
            </a:pPr>
            <a:r>
              <a:rPr lang="en-AU" sz="1400" dirty="0" smtClean="0">
                <a:latin typeface="Tahoma"/>
                <a:cs typeface="Tahoma"/>
              </a:rPr>
              <a:t>Promotions</a:t>
            </a:r>
            <a:endParaRPr lang="en-AU" sz="1400" dirty="0">
              <a:latin typeface="Tahoma"/>
              <a:cs typeface="Tahoma"/>
            </a:endParaRPr>
          </a:p>
          <a:p>
            <a:pPr marL="742950" lvl="1" indent="-285750">
              <a:spcBef>
                <a:spcPts val="432"/>
              </a:spcBef>
              <a:buFont typeface="Arial" panose="020B0604020202020204" pitchFamily="34" charset="0"/>
              <a:buChar char="•"/>
            </a:pPr>
            <a:r>
              <a:rPr lang="en-AU" sz="1400" dirty="0" smtClean="0">
                <a:latin typeface="Tahoma"/>
                <a:cs typeface="Tahoma"/>
              </a:rPr>
              <a:t>Engagement </a:t>
            </a:r>
            <a:r>
              <a:rPr lang="en-AU" sz="1400" dirty="0">
                <a:latin typeface="Tahoma"/>
                <a:cs typeface="Tahoma"/>
              </a:rPr>
              <a:t>and ownership</a:t>
            </a:r>
          </a:p>
          <a:p>
            <a:pPr lvl="0">
              <a:spcBef>
                <a:spcPts val="432"/>
              </a:spcBef>
            </a:pPr>
            <a:endParaRPr lang="en-AU" sz="1200" dirty="0">
              <a:latin typeface="Tahoma"/>
              <a:cs typeface="Tahoma"/>
            </a:endParaRPr>
          </a:p>
        </p:txBody>
      </p:sp>
      <p:pic>
        <p:nvPicPr>
          <p:cNvPr id="8" name="Picture 2" descr="Difference Meaning Out Of Place Or Outsid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19292" y="3943093"/>
            <a:ext cx="2777852" cy="2083391"/>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96432361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3.1.2 Savings and productivity </a:t>
            </a:r>
            <a:r>
              <a:rPr lang="en-AU" sz="1400" dirty="0" err="1" smtClean="0"/>
              <a:t>improvments</a:t>
            </a:r>
            <a:r>
              <a:rPr lang="en-AU" sz="1400" dirty="0" smtClean="0"/>
              <a:t> </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a:ea typeface="+mn-ea"/>
                <a:cs typeface="Tahoma"/>
              </a:rPr>
              <a:t>Saving and productivity improvements may include savings in the following areas: </a:t>
            </a:r>
          </a:p>
          <a:p>
            <a:pPr lvl="1">
              <a:lnSpc>
                <a:spcPct val="100000"/>
              </a:lnSpc>
              <a:spcBef>
                <a:spcPts val="432"/>
              </a:spcBef>
              <a:spcAft>
                <a:spcPts val="0"/>
              </a:spcAft>
              <a:buClrTx/>
            </a:pPr>
            <a:r>
              <a:rPr lang="en-AU" sz="1400" smtClean="0">
                <a:latin typeface="Tahoma"/>
                <a:ea typeface="+mn-ea"/>
                <a:cs typeface="Tahoma"/>
              </a:rPr>
              <a:t>Time</a:t>
            </a:r>
          </a:p>
          <a:p>
            <a:pPr lvl="1">
              <a:lnSpc>
                <a:spcPct val="100000"/>
              </a:lnSpc>
              <a:spcBef>
                <a:spcPts val="432"/>
              </a:spcBef>
              <a:spcAft>
                <a:spcPts val="0"/>
              </a:spcAft>
              <a:buClrTx/>
            </a:pPr>
            <a:r>
              <a:rPr lang="en-AU" sz="1400" smtClean="0">
                <a:latin typeface="Tahoma"/>
                <a:ea typeface="+mn-ea"/>
                <a:cs typeface="Tahoma"/>
              </a:rPr>
              <a:t>Staff</a:t>
            </a:r>
          </a:p>
          <a:p>
            <a:pPr lvl="1">
              <a:lnSpc>
                <a:spcPct val="100000"/>
              </a:lnSpc>
              <a:spcBef>
                <a:spcPts val="432"/>
              </a:spcBef>
              <a:spcAft>
                <a:spcPts val="0"/>
              </a:spcAft>
              <a:buClrTx/>
            </a:pPr>
            <a:r>
              <a:rPr lang="en-AU" sz="1400" smtClean="0">
                <a:latin typeface="Tahoma"/>
                <a:ea typeface="+mn-ea"/>
                <a:cs typeface="Tahoma"/>
              </a:rPr>
              <a:t>Money</a:t>
            </a:r>
          </a:p>
          <a:p>
            <a:pPr lvl="1">
              <a:lnSpc>
                <a:spcPct val="100000"/>
              </a:lnSpc>
              <a:spcBef>
                <a:spcPts val="432"/>
              </a:spcBef>
              <a:spcAft>
                <a:spcPts val="0"/>
              </a:spcAft>
              <a:buClrTx/>
            </a:pPr>
            <a:r>
              <a:rPr lang="en-AU" sz="1400" smtClean="0">
                <a:latin typeface="Tahoma"/>
                <a:ea typeface="+mn-ea"/>
                <a:cs typeface="Tahoma"/>
              </a:rPr>
              <a:t>Raw materials</a:t>
            </a:r>
          </a:p>
          <a:p>
            <a:pPr lvl="1">
              <a:lnSpc>
                <a:spcPct val="100000"/>
              </a:lnSpc>
              <a:spcBef>
                <a:spcPts val="432"/>
              </a:spcBef>
              <a:spcAft>
                <a:spcPts val="0"/>
              </a:spcAft>
              <a:buClrTx/>
            </a:pPr>
            <a:r>
              <a:rPr lang="en-AU" sz="1400" smtClean="0">
                <a:latin typeface="Tahoma"/>
                <a:ea typeface="+mn-ea"/>
                <a:cs typeface="Tahoma"/>
              </a:rPr>
              <a:t>Electricity</a:t>
            </a:r>
          </a:p>
          <a:p>
            <a:pPr lvl="1">
              <a:lnSpc>
                <a:spcPct val="100000"/>
              </a:lnSpc>
              <a:spcBef>
                <a:spcPts val="432"/>
              </a:spcBef>
              <a:spcAft>
                <a:spcPts val="0"/>
              </a:spcAft>
              <a:buClrTx/>
            </a:pPr>
            <a:r>
              <a:rPr lang="en-AU" sz="1400" smtClean="0">
                <a:latin typeface="Tahoma"/>
                <a:ea typeface="+mn-ea"/>
                <a:cs typeface="Tahoma"/>
              </a:rPr>
              <a:t>Water</a:t>
            </a:r>
          </a:p>
          <a:p>
            <a:pPr lvl="1">
              <a:lnSpc>
                <a:spcPct val="100000"/>
              </a:lnSpc>
              <a:spcBef>
                <a:spcPts val="432"/>
              </a:spcBef>
              <a:spcAft>
                <a:spcPts val="0"/>
              </a:spcAft>
              <a:buClrTx/>
            </a:pPr>
            <a:r>
              <a:rPr lang="en-AU" sz="1400" smtClean="0">
                <a:latin typeface="Tahoma"/>
                <a:ea typeface="+mn-ea"/>
                <a:cs typeface="Tahoma"/>
              </a:rPr>
              <a:t>Assets</a:t>
            </a:r>
          </a:p>
          <a:p>
            <a:pPr marL="0" lvl="0" indent="0">
              <a:lnSpc>
                <a:spcPct val="100000"/>
              </a:lnSpc>
              <a:spcBef>
                <a:spcPts val="432"/>
              </a:spcBef>
              <a:spcAft>
                <a:spcPts val="0"/>
              </a:spcAft>
              <a:buClrTx/>
              <a:buNone/>
            </a:pPr>
            <a:endParaRPr lang="en-AU" sz="1400" smtClean="0">
              <a:latin typeface="Tahoma"/>
              <a:ea typeface="+mn-ea"/>
              <a:cs typeface="Tahoma"/>
            </a:endParaRPr>
          </a:p>
          <a:p>
            <a:pPr marL="0" lvl="0" indent="0">
              <a:lnSpc>
                <a:spcPct val="100000"/>
              </a:lnSpc>
              <a:spcBef>
                <a:spcPts val="432"/>
              </a:spcBef>
              <a:spcAft>
                <a:spcPts val="0"/>
              </a:spcAft>
              <a:buClrTx/>
              <a:buNone/>
            </a:pPr>
            <a:r>
              <a:rPr lang="en-AU" sz="1400" b="1" cap="all" smtClean="0">
                <a:solidFill>
                  <a:prstClr val="black"/>
                </a:solidFill>
              </a:rPr>
              <a:t>3.1.3 LEGAL AND ETHICAL REASONS</a:t>
            </a:r>
          </a:p>
          <a:p>
            <a:pPr mar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There are a range of legal and ethical reasons that savings and productivity improvements should be increased within an organisation and these may include:</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Financial</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Cost saving</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Environmental legislation</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Increasing productivity</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Increasing efficiency</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Working effectively</a:t>
            </a:r>
            <a:endParaRPr lang="en-AU" sz="1400" dirty="0">
              <a:latin typeface="Tahoma" panose="020B0604030504040204" pitchFamily="34" charset="0"/>
              <a:ea typeface="Tahoma" panose="020B0604030504040204" pitchFamily="34" charset="0"/>
              <a:cs typeface="Tahoma" panose="020B0604030504040204" pitchFamily="34" charset="0"/>
            </a:endParaRPr>
          </a:p>
        </p:txBody>
      </p:sp>
    </p:spTree>
    <p:custDataLst>
      <p:tags r:id="rId1"/>
    </p:custDataLst>
    <p:extLst>
      <p:ext uri="{BB962C8B-B14F-4D97-AF65-F5344CB8AC3E}">
        <p14:creationId xmlns:p14="http://schemas.microsoft.com/office/powerpoint/2010/main" val="414698777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8680"/>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3.1.4 Using a range of communication media and </a:t>
            </a:r>
            <a:br>
              <a:rPr lang="en-AU" sz="1400" dirty="0" smtClean="0"/>
            </a:br>
            <a:r>
              <a:rPr lang="en-AU" sz="1400" dirty="0" smtClean="0"/>
              <a:t>techniques</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dirty="0" smtClean="0">
                <a:latin typeface="Tahoma"/>
                <a:ea typeface="+mn-ea"/>
                <a:cs typeface="Tahoma"/>
              </a:rPr>
              <a:t>Selecting appropriate methods of communication with which to promote and share the saving and improvements is extremely important. </a:t>
            </a:r>
          </a:p>
          <a:p>
            <a:pPr marL="0" lvl="0" indent="0">
              <a:lnSpc>
                <a:spcPct val="100000"/>
              </a:lnSpc>
              <a:spcBef>
                <a:spcPts val="432"/>
              </a:spcBef>
              <a:spcAft>
                <a:spcPts val="0"/>
              </a:spcAft>
              <a:buClrTx/>
              <a:buNone/>
            </a:pPr>
            <a:endParaRPr lang="en-AU" sz="1400" dirty="0" smtClean="0">
              <a:latin typeface="Tahoma"/>
              <a:ea typeface="+mn-ea"/>
              <a:cs typeface="Tahoma"/>
            </a:endParaRPr>
          </a:p>
          <a:p>
            <a:pPr marL="0" lvl="0" indent="0">
              <a:lnSpc>
                <a:spcPct val="100000"/>
              </a:lnSpc>
              <a:spcBef>
                <a:spcPts val="432"/>
              </a:spcBef>
              <a:spcAft>
                <a:spcPts val="0"/>
              </a:spcAft>
              <a:buClrTx/>
              <a:buNone/>
            </a:pPr>
            <a:r>
              <a:rPr lang="en-AU" sz="1400" dirty="0" smtClean="0">
                <a:latin typeface="Tahoma"/>
                <a:ea typeface="+mn-ea"/>
                <a:cs typeface="Tahoma"/>
              </a:rPr>
              <a:t>In order for full understanding and engagement in the quality management plan across the entire organisation it is important to select and use a wide variety of different communication styles in order to adequately address and reflect the needs of all of the different stakeholders within the company. </a:t>
            </a:r>
          </a:p>
          <a:p>
            <a:pPr marL="0" lvl="0" indent="0">
              <a:lnSpc>
                <a:spcPct val="100000"/>
              </a:lnSpc>
              <a:spcBef>
                <a:spcPts val="432"/>
              </a:spcBef>
              <a:spcAft>
                <a:spcPts val="0"/>
              </a:spcAft>
              <a:buClrTx/>
              <a:buNone/>
            </a:pPr>
            <a:endParaRPr lang="en-AU" sz="1400" dirty="0" smtClean="0">
              <a:latin typeface="Tahoma"/>
              <a:ea typeface="+mn-ea"/>
              <a:cs typeface="Tahoma"/>
            </a:endParaRPr>
          </a:p>
          <a:p>
            <a:pPr marL="0" lvl="0" indent="0">
              <a:lnSpc>
                <a:spcPct val="100000"/>
              </a:lnSpc>
              <a:spcBef>
                <a:spcPts val="432"/>
              </a:spcBef>
              <a:spcAft>
                <a:spcPts val="0"/>
              </a:spcAft>
              <a:buClrTx/>
              <a:buNone/>
            </a:pPr>
            <a:r>
              <a:rPr lang="en-AU" sz="1400" b="1" cap="all" dirty="0" smtClean="0">
                <a:solidFill>
                  <a:prstClr val="black"/>
                </a:solidFill>
              </a:rPr>
              <a:t>3.1.5 COMMUNICATION CHANNELS </a:t>
            </a:r>
          </a:p>
          <a:p>
            <a:pPr marL="0" indent="0">
              <a:lnSpc>
                <a:spcPct val="100000"/>
              </a:lnSpc>
              <a:spcBef>
                <a:spcPts val="432"/>
              </a:spcBef>
              <a:spcAft>
                <a:spcPts val="0"/>
              </a:spcAft>
              <a:buClrTx/>
              <a:buNone/>
            </a:pPr>
            <a:r>
              <a:rPr lang="en-AU" sz="1400" dirty="0" smtClean="0">
                <a:latin typeface="Tahoma" panose="020B0604030504040204" pitchFamily="34" charset="0"/>
                <a:ea typeface="Tahoma" panose="020B0604030504040204" pitchFamily="34" charset="0"/>
                <a:cs typeface="Tahoma" panose="020B0604030504040204" pitchFamily="34" charset="0"/>
              </a:rPr>
              <a:t>There are a range of different communication channels that may be able to be used in order to successfully share information on savings and quality improvements within the organisation.</a:t>
            </a:r>
          </a:p>
          <a:p>
            <a:pPr marL="0" indent="0">
              <a:lnSpc>
                <a:spcPct val="100000"/>
              </a:lnSpc>
              <a:spcBef>
                <a:spcPts val="432"/>
              </a:spcBef>
              <a:spcAft>
                <a:spcPts val="0"/>
              </a:spcAft>
              <a:buClrTx/>
              <a:buNone/>
            </a:pPr>
            <a:r>
              <a:rPr lang="en-AU" sz="1400" dirty="0" smtClean="0">
                <a:latin typeface="Tahoma" panose="020B0604030504040204" pitchFamily="34" charset="0"/>
                <a:ea typeface="Tahoma" panose="020B0604030504040204" pitchFamily="34" charset="0"/>
                <a:cs typeface="Tahoma" panose="020B0604030504040204" pitchFamily="34" charset="0"/>
              </a:rPr>
              <a:t>Communication channels may include:</a:t>
            </a:r>
          </a:p>
          <a:p>
            <a:pPr lvl="1">
              <a:lnSpc>
                <a:spcPct val="100000"/>
              </a:lnSpc>
              <a:spcBef>
                <a:spcPts val="432"/>
              </a:spcBef>
              <a:spcAft>
                <a:spcPts val="0"/>
              </a:spcAft>
              <a:buClrTx/>
            </a:pPr>
            <a:r>
              <a:rPr lang="en-AU" sz="1400" dirty="0" smtClean="0">
                <a:latin typeface="Tahoma" panose="020B0604030504040204" pitchFamily="34" charset="0"/>
                <a:ea typeface="Tahoma" panose="020B0604030504040204" pitchFamily="34" charset="0"/>
                <a:cs typeface="Tahoma" panose="020B0604030504040204" pitchFamily="34" charset="0"/>
              </a:rPr>
              <a:t>Face-to-face meetings</a:t>
            </a:r>
          </a:p>
          <a:p>
            <a:pPr lvl="1">
              <a:lnSpc>
                <a:spcPct val="100000"/>
              </a:lnSpc>
              <a:spcBef>
                <a:spcPts val="432"/>
              </a:spcBef>
              <a:spcAft>
                <a:spcPts val="0"/>
              </a:spcAft>
              <a:buClrTx/>
            </a:pPr>
            <a:r>
              <a:rPr lang="en-AU" sz="1400" dirty="0" smtClean="0">
                <a:latin typeface="Tahoma" panose="020B0604030504040204" pitchFamily="34" charset="0"/>
                <a:ea typeface="Tahoma" panose="020B0604030504040204" pitchFamily="34" charset="0"/>
                <a:cs typeface="Tahoma" panose="020B0604030504040204" pitchFamily="34" charset="0"/>
              </a:rPr>
              <a:t>Inclusion in training events</a:t>
            </a:r>
          </a:p>
          <a:p>
            <a:pPr lvl="1">
              <a:lnSpc>
                <a:spcPct val="100000"/>
              </a:lnSpc>
              <a:spcBef>
                <a:spcPts val="432"/>
              </a:spcBef>
              <a:spcAft>
                <a:spcPts val="0"/>
              </a:spcAft>
              <a:buClrTx/>
            </a:pPr>
            <a:r>
              <a:rPr lang="en-AU" sz="1400" dirty="0" smtClean="0">
                <a:latin typeface="Tahoma" panose="020B0604030504040204" pitchFamily="34" charset="0"/>
                <a:ea typeface="Tahoma" panose="020B0604030504040204" pitchFamily="34" charset="0"/>
                <a:cs typeface="Tahoma" panose="020B0604030504040204" pitchFamily="34" charset="0"/>
              </a:rPr>
              <a:t>Internet and intranet</a:t>
            </a:r>
          </a:p>
          <a:p>
            <a:pPr lvl="1">
              <a:lnSpc>
                <a:spcPct val="100000"/>
              </a:lnSpc>
              <a:spcBef>
                <a:spcPts val="432"/>
              </a:spcBef>
              <a:spcAft>
                <a:spcPts val="0"/>
              </a:spcAft>
              <a:buClrTx/>
            </a:pPr>
            <a:r>
              <a:rPr lang="en-AU" sz="1400" dirty="0" smtClean="0">
                <a:latin typeface="Tahoma" panose="020B0604030504040204" pitchFamily="34" charset="0"/>
                <a:ea typeface="Tahoma" panose="020B0604030504040204" pitchFamily="34" charset="0"/>
                <a:cs typeface="Tahoma" panose="020B0604030504040204" pitchFamily="34" charset="0"/>
              </a:rPr>
              <a:t>Posters, leaflets and fliers</a:t>
            </a:r>
          </a:p>
          <a:p>
            <a:pPr lvl="1">
              <a:lnSpc>
                <a:spcPct val="100000"/>
              </a:lnSpc>
              <a:spcBef>
                <a:spcPts val="432"/>
              </a:spcBef>
              <a:spcAft>
                <a:spcPts val="0"/>
              </a:spcAft>
              <a:buClrTx/>
            </a:pPr>
            <a:r>
              <a:rPr lang="en-AU" sz="1400" dirty="0" smtClean="0">
                <a:latin typeface="Tahoma" panose="020B0604030504040204" pitchFamily="34" charset="0"/>
                <a:ea typeface="Tahoma" panose="020B0604030504040204" pitchFamily="34" charset="0"/>
                <a:cs typeface="Tahoma" panose="020B0604030504040204" pitchFamily="34" charset="0"/>
              </a:rPr>
              <a:t>Presentations and speeches</a:t>
            </a:r>
            <a:endParaRPr lang="en-AU" sz="1400" dirty="0">
              <a:latin typeface="Tahoma" panose="020B0604030504040204" pitchFamily="34" charset="0"/>
              <a:ea typeface="Tahoma" panose="020B0604030504040204" pitchFamily="34" charset="0"/>
              <a:cs typeface="Tahoma" panose="020B0604030504040204" pitchFamily="34" charset="0"/>
            </a:endParaRPr>
          </a:p>
        </p:txBody>
      </p:sp>
    </p:spTree>
    <p:custDataLst>
      <p:tags r:id="rId1"/>
    </p:custDataLst>
    <p:extLst>
      <p:ext uri="{BB962C8B-B14F-4D97-AF65-F5344CB8AC3E}">
        <p14:creationId xmlns:p14="http://schemas.microsoft.com/office/powerpoint/2010/main" val="166612937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94850"/>
            <a:ext cx="8229600" cy="457886"/>
          </a:xfrm>
        </p:spPr>
        <p:txBody>
          <a:bodyPr/>
          <a:lstStyle/>
          <a:p>
            <a:r>
              <a:rPr lang="en-AU" sz="1000" dirty="0" smtClean="0"/>
              <a:t> </a:t>
            </a:r>
            <a:br>
              <a:rPr lang="en-AU" sz="1000" dirty="0" smtClean="0"/>
            </a:br>
            <a:r>
              <a:rPr lang="en-AU" sz="1400" dirty="0" smtClean="0">
                <a:solidFill>
                  <a:schemeClr val="tx2">
                    <a:lumMod val="60000"/>
                    <a:lumOff val="40000"/>
                  </a:schemeClr>
                </a:solidFill>
              </a:rPr>
              <a:t>3.2 Document work performance and use the </a:t>
            </a:r>
            <a:br>
              <a:rPr lang="en-AU" sz="1400" dirty="0" smtClean="0">
                <a:solidFill>
                  <a:schemeClr val="tx2">
                    <a:lumMod val="60000"/>
                    <a:lumOff val="40000"/>
                  </a:schemeClr>
                </a:solidFill>
              </a:rPr>
            </a:br>
            <a:r>
              <a:rPr lang="en-AU" sz="1400" dirty="0" smtClean="0">
                <a:solidFill>
                  <a:schemeClr val="tx2">
                    <a:lumMod val="60000"/>
                    <a:lumOff val="40000"/>
                  </a:schemeClr>
                </a:solidFill>
              </a:rPr>
              <a:t>information to identify opportunities improve </a:t>
            </a:r>
            <a:br>
              <a:rPr lang="en-AU" sz="1400" dirty="0" smtClean="0">
                <a:solidFill>
                  <a:schemeClr val="tx2">
                    <a:lumMod val="60000"/>
                    <a:lumOff val="40000"/>
                  </a:schemeClr>
                </a:solidFill>
              </a:rPr>
            </a:br>
            <a:r>
              <a:rPr lang="en-AU" sz="1400" dirty="0" smtClean="0">
                <a:solidFill>
                  <a:schemeClr val="tx2">
                    <a:lumMod val="60000"/>
                    <a:lumOff val="40000"/>
                  </a:schemeClr>
                </a:solidFill>
              </a:rPr>
              <a:t>quality</a:t>
            </a:r>
            <a:endParaRPr lang="en-AU" sz="1100" dirty="0"/>
          </a:p>
        </p:txBody>
      </p:sp>
      <p:sp>
        <p:nvSpPr>
          <p:cNvPr id="3" name="TextBox 2"/>
          <p:cNvSpPr txBox="1"/>
          <p:nvPr/>
        </p:nvSpPr>
        <p:spPr>
          <a:xfrm>
            <a:off x="467544" y="1394062"/>
            <a:ext cx="8229600" cy="2236510"/>
          </a:xfrm>
          <a:prstGeom prst="rect">
            <a:avLst/>
          </a:prstGeom>
          <a:noFill/>
        </p:spPr>
        <p:txBody>
          <a:bodyPr wrap="square" rtlCol="0">
            <a:spAutoFit/>
          </a:bodyPr>
          <a:lstStyle/>
          <a:p>
            <a:pPr lvl="0">
              <a:spcBef>
                <a:spcPts val="432"/>
              </a:spcBef>
            </a:pPr>
            <a:r>
              <a:rPr lang="en-AU" sz="1400" dirty="0">
                <a:latin typeface="Tahoma"/>
                <a:cs typeface="Tahoma"/>
              </a:rPr>
              <a:t>One of the major aspects of a quality management system within an organisation is to ensure quality work outcomes and quality work performance from all personnel. </a:t>
            </a:r>
            <a:endParaRPr lang="en-AU" sz="1400" dirty="0" smtClean="0">
              <a:latin typeface="Tahoma"/>
              <a:cs typeface="Tahoma"/>
            </a:endParaRPr>
          </a:p>
          <a:p>
            <a:pPr lvl="0">
              <a:spcBef>
                <a:spcPts val="432"/>
              </a:spcBef>
            </a:pPr>
            <a:endParaRPr lang="en-AU" sz="1400" dirty="0">
              <a:latin typeface="Tahoma"/>
              <a:cs typeface="Tahoma"/>
            </a:endParaRPr>
          </a:p>
          <a:p>
            <a:pPr lvl="0">
              <a:spcBef>
                <a:spcPts val="432"/>
              </a:spcBef>
            </a:pPr>
            <a:r>
              <a:rPr lang="en-AU" sz="1400" dirty="0" smtClean="0">
                <a:latin typeface="Tahoma"/>
                <a:cs typeface="Tahoma"/>
              </a:rPr>
              <a:t>Without </a:t>
            </a:r>
            <a:r>
              <a:rPr lang="en-AU" sz="1400" dirty="0">
                <a:latin typeface="Tahoma"/>
                <a:cs typeface="Tahoma"/>
              </a:rPr>
              <a:t>quality work performance it will not be possible to consistently achieve quality outcomes in the workplace. </a:t>
            </a:r>
            <a:endParaRPr lang="en-AU" sz="1400" dirty="0" smtClean="0">
              <a:latin typeface="Tahoma"/>
              <a:cs typeface="Tahoma"/>
            </a:endParaRPr>
          </a:p>
          <a:p>
            <a:pPr lvl="0">
              <a:spcBef>
                <a:spcPts val="432"/>
              </a:spcBef>
            </a:pPr>
            <a:endParaRPr lang="en-AU" sz="1400" dirty="0">
              <a:latin typeface="Tahoma"/>
              <a:cs typeface="Tahoma"/>
            </a:endParaRPr>
          </a:p>
          <a:p>
            <a:pPr lvl="0">
              <a:spcBef>
                <a:spcPts val="432"/>
              </a:spcBef>
            </a:pPr>
            <a:r>
              <a:rPr lang="en-AU" sz="1400" dirty="0">
                <a:latin typeface="Tahoma"/>
                <a:cs typeface="Tahoma"/>
              </a:rPr>
              <a:t>It will be necessary to ensure that all quality work outcomes are documented effectively so that the information can be used to identify opportunities for improved quality management within the organisation. </a:t>
            </a:r>
          </a:p>
        </p:txBody>
      </p:sp>
      <p:pic>
        <p:nvPicPr>
          <p:cNvPr id="9" name="Picture 2" descr="Performance Targe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05627" y="4293096"/>
            <a:ext cx="1953434" cy="129349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15159421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3.2.1 Performance data types</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a:ea typeface="+mn-ea"/>
                <a:cs typeface="Tahoma"/>
              </a:rPr>
              <a:t>There are two main types of performance data that will need to be collected and these are:</a:t>
            </a:r>
          </a:p>
          <a:p>
            <a:pPr lvl="1">
              <a:lnSpc>
                <a:spcPct val="100000"/>
              </a:lnSpc>
              <a:spcBef>
                <a:spcPts val="432"/>
              </a:spcBef>
              <a:spcAft>
                <a:spcPts val="0"/>
              </a:spcAft>
              <a:buClrTx/>
            </a:pPr>
            <a:r>
              <a:rPr lang="en-AU" sz="1400" smtClean="0">
                <a:latin typeface="Tahoma"/>
                <a:ea typeface="+mn-ea"/>
                <a:cs typeface="Tahoma"/>
              </a:rPr>
              <a:t>Qualitative</a:t>
            </a:r>
          </a:p>
          <a:p>
            <a:pPr lvl="1">
              <a:lnSpc>
                <a:spcPct val="100000"/>
              </a:lnSpc>
              <a:spcBef>
                <a:spcPts val="432"/>
              </a:spcBef>
              <a:spcAft>
                <a:spcPts val="0"/>
              </a:spcAft>
              <a:buClrTx/>
            </a:pPr>
            <a:r>
              <a:rPr lang="en-AU" sz="1400" smtClean="0">
                <a:latin typeface="Tahoma"/>
                <a:ea typeface="+mn-ea"/>
                <a:cs typeface="Tahoma"/>
              </a:rPr>
              <a:t>Quantitative </a:t>
            </a:r>
          </a:p>
          <a:p>
            <a:pPr marL="0" lvl="0" indent="0">
              <a:lnSpc>
                <a:spcPct val="100000"/>
              </a:lnSpc>
              <a:spcBef>
                <a:spcPts val="432"/>
              </a:spcBef>
              <a:spcAft>
                <a:spcPts val="0"/>
              </a:spcAft>
              <a:buClrTx/>
              <a:buNone/>
            </a:pPr>
            <a:endParaRPr lang="en-AU" sz="1400" smtClean="0">
              <a:latin typeface="Tahoma"/>
              <a:ea typeface="+mn-ea"/>
              <a:cs typeface="Tahoma"/>
            </a:endParaRPr>
          </a:p>
          <a:p>
            <a:pPr marL="0" lvl="0" indent="0">
              <a:lnSpc>
                <a:spcPct val="100000"/>
              </a:lnSpc>
              <a:spcBef>
                <a:spcPts val="432"/>
              </a:spcBef>
              <a:spcAft>
                <a:spcPts val="0"/>
              </a:spcAft>
              <a:buClrTx/>
              <a:buNone/>
            </a:pPr>
            <a:r>
              <a:rPr lang="en-AU" sz="1400" b="1" cap="all" smtClean="0">
                <a:solidFill>
                  <a:prstClr val="black"/>
                </a:solidFill>
              </a:rPr>
              <a:t>3.2.2 QUANTITATIVE FEEDBACK</a:t>
            </a:r>
          </a:p>
          <a:p>
            <a:pPr mar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Quantitative feedback collects data in the form of numbers. </a:t>
            </a:r>
          </a:p>
          <a:p>
            <a:pPr mar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This means that aspects can be measured and expressed in numbers as percentages or ratios. Quantitative Research tells us ‘how many’, ‘how much’, ‘to what extent’ or ‘what size’ something is.</a:t>
            </a:r>
            <a:endParaRPr lang="en-AU" sz="1400" dirty="0">
              <a:latin typeface="Tahoma" panose="020B0604030504040204" pitchFamily="34" charset="0"/>
              <a:ea typeface="Tahoma" panose="020B0604030504040204" pitchFamily="34" charset="0"/>
              <a:cs typeface="Tahoma" panose="020B0604030504040204" pitchFamily="34" charset="0"/>
            </a:endParaRPr>
          </a:p>
        </p:txBody>
      </p:sp>
    </p:spTree>
    <p:custDataLst>
      <p:tags r:id="rId1"/>
    </p:custDataLst>
    <p:extLst>
      <p:ext uri="{BB962C8B-B14F-4D97-AF65-F5344CB8AC3E}">
        <p14:creationId xmlns:p14="http://schemas.microsoft.com/office/powerpoint/2010/main" val="156024255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3.2.3 Qualitative feedback</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a:ea typeface="+mn-ea"/>
                <a:cs typeface="Tahoma"/>
              </a:rPr>
              <a:t>Collects exploratory data, it asks a variety of carefully planned questions that seek the underlying reasons, opinions and motivation behind different actions and situations. </a:t>
            </a:r>
          </a:p>
          <a:p>
            <a:pPr marL="0" lvl="0" indent="0">
              <a:lnSpc>
                <a:spcPct val="100000"/>
              </a:lnSpc>
              <a:spcBef>
                <a:spcPts val="432"/>
              </a:spcBef>
              <a:spcAft>
                <a:spcPts val="0"/>
              </a:spcAft>
              <a:buClrTx/>
              <a:buNone/>
            </a:pPr>
            <a:endParaRPr lang="en-AU" sz="1400" smtClean="0">
              <a:latin typeface="Tahoma"/>
              <a:ea typeface="+mn-ea"/>
              <a:cs typeface="Tahoma"/>
            </a:endParaRPr>
          </a:p>
          <a:p>
            <a:pPr marL="0" lvl="0" indent="0">
              <a:lnSpc>
                <a:spcPct val="100000"/>
              </a:lnSpc>
              <a:spcBef>
                <a:spcPts val="432"/>
              </a:spcBef>
              <a:spcAft>
                <a:spcPts val="0"/>
              </a:spcAft>
              <a:buClrTx/>
              <a:buNone/>
            </a:pPr>
            <a:r>
              <a:rPr lang="en-AU" sz="1400" b="1" cap="all" smtClean="0">
                <a:solidFill>
                  <a:prstClr val="black"/>
                </a:solidFill>
              </a:rPr>
              <a:t>3.2.4 METHODS USED TO COLLECT INFOMATION</a:t>
            </a:r>
          </a:p>
          <a:p>
            <a:pPr mar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They are a range of different ways that information in the workplace can be collected and it is recommended to ensure that a variety of methods are used to ensure that a clear picture of all relevant quality issues and requirements can be obtained.</a:t>
            </a:r>
          </a:p>
          <a:p>
            <a:pPr mar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b="1" cap="all" smtClean="0">
                <a:solidFill>
                  <a:prstClr val="black"/>
                </a:solidFill>
              </a:rPr>
              <a:t>3.2.5 PERFORMANCE APPRAISALS</a:t>
            </a:r>
          </a:p>
          <a:p>
            <a:pPr mar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Within many organisations one of the main methods that are used for documenting work performance is the performance appraisal. </a:t>
            </a:r>
          </a:p>
          <a:p>
            <a:pPr mar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Performance appraisals are a routinely scheduled work performance assessment that usually involves the evaluation of current and past work performance against a series of benchmarked and pre-agreed parameters and quality standards. </a:t>
            </a:r>
          </a:p>
          <a:p>
            <a:pPr mar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Performance appraisals are an excellent way of assessing the quality of a workers performance and also an excellent opportunity for discussing future goals, areas of improvement and training needs.</a:t>
            </a:r>
            <a:endParaRPr lang="en-AU" sz="1400" dirty="0">
              <a:latin typeface="Tahoma" panose="020B0604030504040204" pitchFamily="34" charset="0"/>
              <a:ea typeface="Tahoma" panose="020B0604030504040204" pitchFamily="34" charset="0"/>
              <a:cs typeface="Tahoma" panose="020B0604030504040204" pitchFamily="34" charset="0"/>
            </a:endParaRPr>
          </a:p>
        </p:txBody>
      </p:sp>
    </p:spTree>
    <p:custDataLst>
      <p:tags r:id="rId1"/>
    </p:custDataLst>
    <p:extLst>
      <p:ext uri="{BB962C8B-B14F-4D97-AF65-F5344CB8AC3E}">
        <p14:creationId xmlns:p14="http://schemas.microsoft.com/office/powerpoint/2010/main" val="134222841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8680"/>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3.2.6 USING KEY PERFORMANCE INDICATORS TO IDENTIFY </a:t>
            </a:r>
            <a:br>
              <a:rPr lang="en-AU" sz="1400" dirty="0" smtClean="0"/>
            </a:br>
            <a:r>
              <a:rPr lang="en-AU" sz="1400" dirty="0" smtClean="0"/>
              <a:t>WORK PERFORMANCE</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dirty="0" smtClean="0">
                <a:latin typeface="Tahoma"/>
                <a:ea typeface="+mn-ea"/>
                <a:cs typeface="Tahoma"/>
              </a:rPr>
              <a:t>It is essential when supervising and monitoring work performance that performance goals are identified, agreed on and documented in consultation with the worker. </a:t>
            </a:r>
          </a:p>
          <a:p>
            <a:pPr marL="0" lvl="0" indent="0">
              <a:lnSpc>
                <a:spcPct val="100000"/>
              </a:lnSpc>
              <a:spcBef>
                <a:spcPts val="432"/>
              </a:spcBef>
              <a:spcAft>
                <a:spcPts val="0"/>
              </a:spcAft>
              <a:buClrTx/>
              <a:buNone/>
            </a:pPr>
            <a:endParaRPr lang="en-AU" sz="1400" dirty="0" smtClean="0">
              <a:latin typeface="Tahoma"/>
              <a:ea typeface="+mn-ea"/>
              <a:cs typeface="Tahoma"/>
            </a:endParaRPr>
          </a:p>
          <a:p>
            <a:pPr marL="0" lvl="0" indent="0">
              <a:lnSpc>
                <a:spcPct val="100000"/>
              </a:lnSpc>
              <a:spcBef>
                <a:spcPts val="432"/>
              </a:spcBef>
              <a:spcAft>
                <a:spcPts val="0"/>
              </a:spcAft>
              <a:buClrTx/>
              <a:buNone/>
            </a:pPr>
            <a:r>
              <a:rPr lang="en-AU" sz="1400" dirty="0" smtClean="0">
                <a:latin typeface="Tahoma"/>
                <a:ea typeface="+mn-ea"/>
                <a:cs typeface="Tahoma"/>
              </a:rPr>
              <a:t>When a worker has input into the goals that they themselves will be striving for and working towards it gives them a sense of ownership and responsibility towards those goals which will increase their motivation and job satisfaction.</a:t>
            </a:r>
          </a:p>
          <a:p>
            <a:pPr marL="0" lvl="0" indent="0">
              <a:lnSpc>
                <a:spcPct val="100000"/>
              </a:lnSpc>
              <a:spcBef>
                <a:spcPts val="432"/>
              </a:spcBef>
              <a:spcAft>
                <a:spcPts val="0"/>
              </a:spcAft>
              <a:buClrTx/>
              <a:buNone/>
            </a:pPr>
            <a:endParaRPr lang="en-AU" sz="1400" dirty="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b="1" cap="all" dirty="0" smtClean="0">
                <a:solidFill>
                  <a:prstClr val="black"/>
                </a:solidFill>
              </a:rPr>
              <a:t>3.2.7 WHAT ARE KPI’S</a:t>
            </a:r>
          </a:p>
          <a:p>
            <a:pPr marL="0" indent="0">
              <a:lnSpc>
                <a:spcPct val="100000"/>
              </a:lnSpc>
              <a:spcBef>
                <a:spcPts val="432"/>
              </a:spcBef>
              <a:spcAft>
                <a:spcPts val="0"/>
              </a:spcAft>
              <a:buClrTx/>
              <a:buNone/>
            </a:pPr>
            <a:r>
              <a:rPr lang="en-AU" sz="1400" dirty="0" smtClean="0">
                <a:latin typeface="Tahoma" panose="020B0604030504040204" pitchFamily="34" charset="0"/>
                <a:ea typeface="Tahoma" panose="020B0604030504040204" pitchFamily="34" charset="0"/>
                <a:cs typeface="Tahoma" panose="020B0604030504040204" pitchFamily="34" charset="0"/>
              </a:rPr>
              <a:t>An excellent way of writing goals is by deciding on key performance areas and then determining Key Performance indicators (KPI’s) that are related to these areas and goals. </a:t>
            </a:r>
          </a:p>
          <a:p>
            <a:pPr marL="0" indent="0">
              <a:lnSpc>
                <a:spcPct val="100000"/>
              </a:lnSpc>
              <a:spcBef>
                <a:spcPts val="432"/>
              </a:spcBef>
              <a:spcAft>
                <a:spcPts val="0"/>
              </a:spcAft>
              <a:buClrTx/>
              <a:buNone/>
            </a:pPr>
            <a:endParaRPr lang="en-AU" sz="1400" dirty="0" smtClean="0">
              <a:latin typeface="Tahoma" panose="020B0604030504040204" pitchFamily="34" charset="0"/>
              <a:ea typeface="Tahoma" panose="020B0604030504040204" pitchFamily="34" charset="0"/>
              <a:cs typeface="Tahoma" panose="020B0604030504040204" pitchFamily="34" charset="0"/>
            </a:endParaRPr>
          </a:p>
          <a:p>
            <a:pPr marL="0" indent="0">
              <a:lnSpc>
                <a:spcPct val="100000"/>
              </a:lnSpc>
              <a:spcBef>
                <a:spcPts val="432"/>
              </a:spcBef>
              <a:spcAft>
                <a:spcPts val="0"/>
              </a:spcAft>
              <a:buClrTx/>
              <a:buNone/>
            </a:pPr>
            <a:r>
              <a:rPr lang="en-AU" sz="1400" dirty="0" smtClean="0">
                <a:latin typeface="Tahoma" panose="020B0604030504040204" pitchFamily="34" charset="0"/>
                <a:ea typeface="Tahoma" panose="020B0604030504040204" pitchFamily="34" charset="0"/>
                <a:cs typeface="Tahoma" panose="020B0604030504040204" pitchFamily="34" charset="0"/>
              </a:rPr>
              <a:t>In order for KPI’s to be a successful performance monitoring tool it is essential that they are set and written in the correct manner. </a:t>
            </a:r>
          </a:p>
          <a:p>
            <a:pPr marL="0" indent="0">
              <a:lnSpc>
                <a:spcPct val="100000"/>
              </a:lnSpc>
              <a:spcBef>
                <a:spcPts val="432"/>
              </a:spcBef>
              <a:spcAft>
                <a:spcPts val="0"/>
              </a:spcAft>
              <a:buClrTx/>
              <a:buNone/>
            </a:pPr>
            <a:endParaRPr lang="en-AU" sz="1400" dirty="0" smtClean="0">
              <a:latin typeface="Tahoma" panose="020B0604030504040204" pitchFamily="34" charset="0"/>
              <a:ea typeface="Tahoma" panose="020B0604030504040204" pitchFamily="34" charset="0"/>
              <a:cs typeface="Tahoma" panose="020B0604030504040204" pitchFamily="34" charset="0"/>
            </a:endParaRPr>
          </a:p>
          <a:p>
            <a:pPr marL="0" indent="0">
              <a:lnSpc>
                <a:spcPct val="100000"/>
              </a:lnSpc>
              <a:spcBef>
                <a:spcPts val="432"/>
              </a:spcBef>
              <a:spcAft>
                <a:spcPts val="0"/>
              </a:spcAft>
              <a:buClrTx/>
              <a:buNone/>
            </a:pPr>
            <a:r>
              <a:rPr lang="en-AU" sz="1400" dirty="0" smtClean="0">
                <a:latin typeface="Tahoma" panose="020B0604030504040204" pitchFamily="34" charset="0"/>
                <a:ea typeface="Tahoma" panose="020B0604030504040204" pitchFamily="34" charset="0"/>
                <a:cs typeface="Tahoma" panose="020B0604030504040204" pitchFamily="34" charset="0"/>
              </a:rPr>
              <a:t>KPI’s must be written using the acronym SMART. </a:t>
            </a:r>
            <a:endParaRPr lang="en-AU" sz="1400" dirty="0">
              <a:latin typeface="Tahoma" panose="020B0604030504040204" pitchFamily="34" charset="0"/>
              <a:ea typeface="Tahoma" panose="020B0604030504040204" pitchFamily="34" charset="0"/>
              <a:cs typeface="Tahoma" panose="020B0604030504040204" pitchFamily="34" charset="0"/>
            </a:endParaRPr>
          </a:p>
        </p:txBody>
      </p:sp>
    </p:spTree>
    <p:custDataLst>
      <p:tags r:id="rId1"/>
    </p:custDataLst>
    <p:extLst>
      <p:ext uri="{BB962C8B-B14F-4D97-AF65-F5344CB8AC3E}">
        <p14:creationId xmlns:p14="http://schemas.microsoft.com/office/powerpoint/2010/main" val="304463652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3.2.8 Specific</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a:ea typeface="+mn-ea"/>
                <a:cs typeface="Tahoma"/>
              </a:rPr>
              <a:t>KPI’s have a much greater chance of successful completion than general KPI’s these are hard to aim for and even harder to assess for success. </a:t>
            </a:r>
          </a:p>
          <a:p>
            <a:pPr marL="0" lvl="0" indent="0">
              <a:lnSpc>
                <a:spcPct val="100000"/>
              </a:lnSpc>
              <a:spcBef>
                <a:spcPts val="432"/>
              </a:spcBef>
              <a:spcAft>
                <a:spcPts val="0"/>
              </a:spcAft>
              <a:buClrTx/>
              <a:buNone/>
            </a:pPr>
            <a:endParaRPr lang="en-AU" sz="1400" smtClean="0">
              <a:latin typeface="Tahoma"/>
              <a:ea typeface="+mn-ea"/>
              <a:cs typeface="Tahoma"/>
            </a:endParaRPr>
          </a:p>
          <a:p>
            <a:pPr marL="0" lvl="0" indent="0">
              <a:lnSpc>
                <a:spcPct val="100000"/>
              </a:lnSpc>
              <a:spcBef>
                <a:spcPts val="432"/>
              </a:spcBef>
              <a:spcAft>
                <a:spcPts val="0"/>
              </a:spcAft>
              <a:buClrTx/>
              <a:buNone/>
            </a:pPr>
            <a:r>
              <a:rPr lang="en-AU" sz="1400" smtClean="0">
                <a:latin typeface="Tahoma"/>
                <a:ea typeface="+mn-ea"/>
                <a:cs typeface="Tahoma"/>
              </a:rPr>
              <a:t>For a KPI to be considered specific, it will need to answer the six “W” questions.  Who, What, Where, When, Which and Why. </a:t>
            </a:r>
          </a:p>
          <a:p>
            <a:pPr marL="0" lvl="0" indent="0">
              <a:lnSpc>
                <a:spcPct val="100000"/>
              </a:lnSpc>
              <a:spcBef>
                <a:spcPts val="432"/>
              </a:spcBef>
              <a:spcAft>
                <a:spcPts val="0"/>
              </a:spcAft>
              <a:buClrTx/>
              <a:buNone/>
            </a:pPr>
            <a:endParaRPr lang="en-AU" sz="1400" smtClean="0">
              <a:latin typeface="Tahoma"/>
              <a:ea typeface="+mn-ea"/>
              <a:cs typeface="Tahoma"/>
            </a:endParaRPr>
          </a:p>
          <a:p>
            <a:pPr marL="0" lvl="0" indent="0">
              <a:lnSpc>
                <a:spcPct val="100000"/>
              </a:lnSpc>
              <a:spcBef>
                <a:spcPts val="432"/>
              </a:spcBef>
              <a:spcAft>
                <a:spcPts val="0"/>
              </a:spcAft>
              <a:buClrTx/>
              <a:buNone/>
            </a:pPr>
            <a:r>
              <a:rPr lang="en-AU" sz="1400" b="1" cap="all" smtClean="0">
                <a:solidFill>
                  <a:prstClr val="black"/>
                </a:solidFill>
              </a:rPr>
              <a:t>3.2.9 MEASURABLE</a:t>
            </a:r>
          </a:p>
          <a:p>
            <a:pPr mar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KPI’s are those that specify the exact criteria on which success is determined. </a:t>
            </a:r>
          </a:p>
          <a:p>
            <a:pPr mar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Detailed criteria must be clearly communicated and documented upon creation of the KPI’s.</a:t>
            </a:r>
          </a:p>
          <a:p>
            <a:pPr mar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b="1" cap="all" smtClean="0">
                <a:solidFill>
                  <a:prstClr val="black"/>
                </a:solidFill>
              </a:rPr>
              <a:t>3.2.10 ATTAINABLE</a:t>
            </a:r>
          </a:p>
          <a:p>
            <a:pPr mar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It is important to ensure that KPI goals are able to be attained. </a:t>
            </a:r>
          </a:p>
          <a:p>
            <a:pPr mar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Appropriate resources and support should be provided to ensure that the KPI can be attained. </a:t>
            </a:r>
          </a:p>
          <a:p>
            <a:pPr mar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KPI’s that have a strategy or plan that provides clear explanation of how to achieve the goal will be more likely to be successful.</a:t>
            </a:r>
            <a:endParaRPr lang="en-AU" sz="1400" dirty="0">
              <a:latin typeface="Tahoma" panose="020B0604030504040204" pitchFamily="34" charset="0"/>
              <a:ea typeface="Tahoma" panose="020B0604030504040204" pitchFamily="34" charset="0"/>
              <a:cs typeface="Tahoma" panose="020B0604030504040204" pitchFamily="34" charset="0"/>
            </a:endParaRPr>
          </a:p>
        </p:txBody>
      </p:sp>
    </p:spTree>
    <p:custDataLst>
      <p:tags r:id="rId1"/>
    </p:custDataLst>
    <p:extLst>
      <p:ext uri="{BB962C8B-B14F-4D97-AF65-F5344CB8AC3E}">
        <p14:creationId xmlns:p14="http://schemas.microsoft.com/office/powerpoint/2010/main" val="356914185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3.2.11 Realistic</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a:ea typeface="+mn-ea"/>
                <a:cs typeface="Tahoma"/>
              </a:rPr>
              <a:t>To be considered realistic the KPI must be something that the worker is both willing and able to complete. </a:t>
            </a:r>
          </a:p>
          <a:p>
            <a:pPr marL="0" lvl="0" indent="0">
              <a:lnSpc>
                <a:spcPct val="100000"/>
              </a:lnSpc>
              <a:spcBef>
                <a:spcPts val="432"/>
              </a:spcBef>
              <a:spcAft>
                <a:spcPts val="0"/>
              </a:spcAft>
              <a:buClrTx/>
              <a:buNone/>
            </a:pPr>
            <a:endParaRPr lang="en-AU" sz="1400" smtClean="0">
              <a:latin typeface="Tahoma"/>
              <a:ea typeface="+mn-ea"/>
              <a:cs typeface="Tahoma"/>
            </a:endParaRPr>
          </a:p>
          <a:p>
            <a:pPr marL="0" lvl="0" indent="0">
              <a:lnSpc>
                <a:spcPct val="100000"/>
              </a:lnSpc>
              <a:spcBef>
                <a:spcPts val="432"/>
              </a:spcBef>
              <a:spcAft>
                <a:spcPts val="0"/>
              </a:spcAft>
              <a:buClrTx/>
              <a:buNone/>
            </a:pPr>
            <a:r>
              <a:rPr lang="en-AU" sz="1400" b="1" cap="all" smtClean="0">
                <a:solidFill>
                  <a:prstClr val="black"/>
                </a:solidFill>
              </a:rPr>
              <a:t>3.2.12 TIMELY</a:t>
            </a:r>
          </a:p>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KPI’s should contain specific start and end dates, as well as measurable milestones. </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So that progress towards the completion of the tasks can be successfully measured. </a:t>
            </a:r>
          </a:p>
          <a:p>
            <a:pPr marL="0" lv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This means that at a specific time, the KPI will be able to be assessed for success.</a:t>
            </a:r>
          </a:p>
          <a:p>
            <a:pPr marL="0" lvl="0" indent="0">
              <a:lnSpc>
                <a:spcPct val="100000"/>
              </a:lnSpc>
              <a:spcBef>
                <a:spcPts val="432"/>
              </a:spcBef>
              <a:spcAft>
                <a:spcPts val="0"/>
              </a:spcAft>
              <a:buClrTx/>
              <a:buNone/>
            </a:pPr>
            <a:endParaRPr lang="en-AU" sz="1400" b="1" cap="all" smtClean="0">
              <a:solidFill>
                <a:prstClr val="black"/>
              </a:solidFill>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b="1" cap="all" smtClean="0">
                <a:solidFill>
                  <a:prstClr val="black"/>
                </a:solidFill>
              </a:rPr>
              <a:t>3.2.13 PERFORMANCE APPRAISALS</a:t>
            </a:r>
          </a:p>
          <a:p>
            <a:pPr mar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An example work quality KPI is:</a:t>
            </a:r>
          </a:p>
          <a:p>
            <a:pPr mar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	Reduce the variance between planned production outcomes and actual outcomes by 3% 	within 6 months by improving resource use and reducing mistakes through staff training 	and development.</a:t>
            </a:r>
            <a:endParaRPr lang="en-AU" sz="1400" dirty="0">
              <a:latin typeface="Tahoma" panose="020B0604030504040204" pitchFamily="34" charset="0"/>
              <a:ea typeface="Tahoma" panose="020B0604030504040204" pitchFamily="34" charset="0"/>
              <a:cs typeface="Tahoma" panose="020B0604030504040204" pitchFamily="34" charset="0"/>
            </a:endParaRPr>
          </a:p>
        </p:txBody>
      </p:sp>
    </p:spTree>
    <p:custDataLst>
      <p:tags r:id="rId1"/>
    </p:custDataLst>
    <p:extLst>
      <p:ext uri="{BB962C8B-B14F-4D97-AF65-F5344CB8AC3E}">
        <p14:creationId xmlns:p14="http://schemas.microsoft.com/office/powerpoint/2010/main" val="29975372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3.2.14 Importance of ensuring that all KPI’s are met</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a:ea typeface="+mn-ea"/>
                <a:cs typeface="Tahoma"/>
              </a:rPr>
              <a:t>It is essential that all work quality KPI’s and other performance requirements are met and achieved by all personnel. </a:t>
            </a:r>
          </a:p>
          <a:p>
            <a:pPr marL="0" lvl="0" indent="0">
              <a:lnSpc>
                <a:spcPct val="100000"/>
              </a:lnSpc>
              <a:spcBef>
                <a:spcPts val="432"/>
              </a:spcBef>
              <a:spcAft>
                <a:spcPts val="0"/>
              </a:spcAft>
              <a:buClrTx/>
              <a:buNone/>
            </a:pPr>
            <a:endParaRPr lang="en-AU" sz="1400" smtClean="0">
              <a:latin typeface="Tahoma"/>
              <a:ea typeface="+mn-ea"/>
              <a:cs typeface="Tahoma"/>
            </a:endParaRPr>
          </a:p>
          <a:p>
            <a:pPr marL="0" lvl="0" indent="0">
              <a:lnSpc>
                <a:spcPct val="100000"/>
              </a:lnSpc>
              <a:spcBef>
                <a:spcPts val="432"/>
              </a:spcBef>
              <a:spcAft>
                <a:spcPts val="0"/>
              </a:spcAft>
              <a:buClrTx/>
              <a:buNone/>
            </a:pPr>
            <a:r>
              <a:rPr lang="en-AU" sz="1400" smtClean="0">
                <a:latin typeface="Tahoma"/>
                <a:ea typeface="+mn-ea"/>
                <a:cs typeface="Tahoma"/>
              </a:rPr>
              <a:t>In order for the quality management plan to be able to make the planned impacts and improvements to the organisation all benchmarks including KPI’s must be achieved.  </a:t>
            </a:r>
          </a:p>
          <a:p>
            <a:pPr marL="0" lvl="0" indent="0">
              <a:lnSpc>
                <a:spcPct val="100000"/>
              </a:lnSpc>
              <a:spcBef>
                <a:spcPts val="432"/>
              </a:spcBef>
              <a:spcAft>
                <a:spcPts val="0"/>
              </a:spcAft>
              <a:buClrTx/>
              <a:buNone/>
            </a:pPr>
            <a:endParaRPr lang="en-AU" sz="1400" smtClean="0">
              <a:latin typeface="Tahoma"/>
              <a:ea typeface="+mn-ea"/>
              <a:cs typeface="Tahoma"/>
            </a:endParaRPr>
          </a:p>
          <a:p>
            <a:pPr marL="0" lvl="0" indent="0">
              <a:lnSpc>
                <a:spcPct val="100000"/>
              </a:lnSpc>
              <a:spcBef>
                <a:spcPts val="432"/>
              </a:spcBef>
              <a:spcAft>
                <a:spcPts val="0"/>
              </a:spcAft>
              <a:buClrTx/>
              <a:buNone/>
            </a:pPr>
            <a:r>
              <a:rPr lang="en-AU" sz="1400" b="1" cap="all" smtClean="0">
                <a:solidFill>
                  <a:prstClr val="black"/>
                </a:solidFill>
              </a:rPr>
              <a:t>3.2.15 DOCUMENTED WORK PERFORMANCE OUTCOMES</a:t>
            </a:r>
          </a:p>
          <a:p>
            <a:pPr mar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A range of information can be collected from documented work performance outcomes including:</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Areas where staff are demonstrating excellence</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Areas where staff demonstrate a need for improvement</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Training needs</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Motivational needs</a:t>
            </a:r>
          </a:p>
          <a:p>
            <a:pPr mar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lvl="0" indent="0">
              <a:lnSpc>
                <a:spcPct val="100000"/>
              </a:lnSpc>
              <a:spcBef>
                <a:spcPts val="432"/>
              </a:spcBef>
              <a:spcAft>
                <a:spcPts val="0"/>
              </a:spcAft>
              <a:buClrTx/>
              <a:buNone/>
            </a:pPr>
            <a:r>
              <a:rPr lang="en-AU" sz="1400" b="1" cap="all" smtClean="0">
                <a:solidFill>
                  <a:prstClr val="black"/>
                </a:solidFill>
              </a:rPr>
              <a:t>3.2.16 PERFORMANCE APPRAISALS</a:t>
            </a:r>
          </a:p>
          <a:p>
            <a:pPr mar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It will be necessary to analyse this information and use it in order to identify opportunities for improvement according to the quality management system.</a:t>
            </a:r>
            <a:endParaRPr lang="en-AU" sz="1400" dirty="0" smtClean="0">
              <a:latin typeface="Tahoma" panose="020B0604030504040204" pitchFamily="34" charset="0"/>
              <a:ea typeface="Tahoma" panose="020B0604030504040204" pitchFamily="34" charset="0"/>
              <a:cs typeface="Tahoma" panose="020B0604030504040204" pitchFamily="34" charset="0"/>
            </a:endParaRPr>
          </a:p>
        </p:txBody>
      </p:sp>
    </p:spTree>
    <p:custDataLst>
      <p:tags r:id="rId1"/>
    </p:custDataLst>
    <p:extLst>
      <p:ext uri="{BB962C8B-B14F-4D97-AF65-F5344CB8AC3E}">
        <p14:creationId xmlns:p14="http://schemas.microsoft.com/office/powerpoint/2010/main" val="93063749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50834"/>
            <a:ext cx="8229600" cy="586230"/>
          </a:xfrm>
        </p:spPr>
        <p:txBody>
          <a:bodyPr/>
          <a:lstStyle/>
          <a:p>
            <a:r>
              <a:rPr lang="en-AU" sz="1000" dirty="0" smtClean="0"/>
              <a:t> </a:t>
            </a:r>
            <a:br>
              <a:rPr lang="en-AU" sz="1000" dirty="0" smtClean="0"/>
            </a:br>
            <a:r>
              <a:rPr lang="en-AU" sz="1400" dirty="0" smtClean="0">
                <a:solidFill>
                  <a:schemeClr val="tx2">
                    <a:lumMod val="60000"/>
                    <a:lumOff val="40000"/>
                  </a:schemeClr>
                </a:solidFill>
              </a:rPr>
              <a:t>3.3 Manage quality records, reports and </a:t>
            </a:r>
            <a:br>
              <a:rPr lang="en-AU" sz="1400" dirty="0" smtClean="0">
                <a:solidFill>
                  <a:schemeClr val="tx2">
                    <a:lumMod val="60000"/>
                    <a:lumOff val="40000"/>
                  </a:schemeClr>
                </a:solidFill>
              </a:rPr>
            </a:br>
            <a:r>
              <a:rPr lang="en-AU" sz="1400" dirty="0" smtClean="0">
                <a:solidFill>
                  <a:schemeClr val="tx2">
                    <a:lumMod val="60000"/>
                    <a:lumOff val="40000"/>
                  </a:schemeClr>
                </a:solidFill>
              </a:rPr>
              <a:t>recommendations for development in accordance </a:t>
            </a:r>
            <a:br>
              <a:rPr lang="en-AU" sz="1400" dirty="0" smtClean="0">
                <a:solidFill>
                  <a:schemeClr val="tx2">
                    <a:lumMod val="60000"/>
                    <a:lumOff val="40000"/>
                  </a:schemeClr>
                </a:solidFill>
              </a:rPr>
            </a:br>
            <a:r>
              <a:rPr lang="en-AU" sz="1400" dirty="0" smtClean="0">
                <a:solidFill>
                  <a:schemeClr val="tx2">
                    <a:lumMod val="60000"/>
                    <a:lumOff val="40000"/>
                  </a:schemeClr>
                </a:solidFill>
              </a:rPr>
              <a:t>with the quality management plan</a:t>
            </a:r>
            <a:endParaRPr lang="en-AU" sz="1100" dirty="0"/>
          </a:p>
        </p:txBody>
      </p:sp>
      <p:sp>
        <p:nvSpPr>
          <p:cNvPr id="3" name="TextBox 2"/>
          <p:cNvSpPr txBox="1"/>
          <p:nvPr/>
        </p:nvSpPr>
        <p:spPr>
          <a:xfrm>
            <a:off x="467544" y="1394062"/>
            <a:ext cx="8229600" cy="1487587"/>
          </a:xfrm>
          <a:prstGeom prst="rect">
            <a:avLst/>
          </a:prstGeom>
          <a:noFill/>
        </p:spPr>
        <p:txBody>
          <a:bodyPr wrap="square" rtlCol="0">
            <a:spAutoFit/>
          </a:bodyPr>
          <a:lstStyle/>
          <a:p>
            <a:pPr lvl="0">
              <a:spcBef>
                <a:spcPts val="432"/>
              </a:spcBef>
            </a:pPr>
            <a:r>
              <a:rPr lang="en-AU" sz="1400" dirty="0">
                <a:latin typeface="Tahoma"/>
                <a:cs typeface="Tahoma"/>
              </a:rPr>
              <a:t>It will be necessary to manage a range of records in relation to the quality management system and make a series of recommendations for development and further improvement in accordance with the quality management plan</a:t>
            </a:r>
            <a:r>
              <a:rPr lang="en-AU" sz="1400" dirty="0" smtClean="0">
                <a:latin typeface="Tahoma"/>
                <a:cs typeface="Tahoma"/>
              </a:rPr>
              <a:t>.</a:t>
            </a:r>
          </a:p>
          <a:p>
            <a:pPr lvl="0">
              <a:spcBef>
                <a:spcPts val="432"/>
              </a:spcBef>
            </a:pPr>
            <a:endParaRPr lang="en-AU" sz="1400" dirty="0">
              <a:latin typeface="Tahoma"/>
              <a:cs typeface="Tahoma"/>
            </a:endParaRPr>
          </a:p>
          <a:p>
            <a:pPr lvl="0">
              <a:spcBef>
                <a:spcPts val="432"/>
              </a:spcBef>
            </a:pPr>
            <a:r>
              <a:rPr lang="en-AU" sz="1400" dirty="0">
                <a:latin typeface="Tahoma"/>
                <a:cs typeface="Tahoma"/>
              </a:rPr>
              <a:t>When managing quality within an organisation there are a number of different records that must be kept in order to ensure that the system can be effectively monitored and managed.</a:t>
            </a:r>
          </a:p>
        </p:txBody>
      </p:sp>
      <p:pic>
        <p:nvPicPr>
          <p:cNvPr id="8" name="Picture 2" descr="Manage Key Showing Leadership Management And Supervis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54462" y="3573016"/>
            <a:ext cx="2346302" cy="194996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8569266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8680"/>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3.3.1 Storage of quality information records and </a:t>
            </a:r>
            <a:br>
              <a:rPr lang="en-AU" sz="1400" dirty="0" smtClean="0"/>
            </a:br>
            <a:r>
              <a:rPr lang="en-AU" sz="1400" dirty="0" smtClean="0"/>
              <a:t>reports</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dirty="0" smtClean="0">
                <a:latin typeface="Tahoma"/>
                <a:ea typeface="+mn-ea"/>
                <a:cs typeface="Tahoma"/>
              </a:rPr>
              <a:t>All quality records and reports will need to be effectively stored and maintained within the organisation in order to effectively meet a range of information retrieval and reporting needs that the organisation has.</a:t>
            </a:r>
          </a:p>
          <a:p>
            <a:pPr marL="0" lvl="0" indent="0">
              <a:lnSpc>
                <a:spcPct val="100000"/>
              </a:lnSpc>
              <a:spcBef>
                <a:spcPts val="432"/>
              </a:spcBef>
              <a:spcAft>
                <a:spcPts val="0"/>
              </a:spcAft>
              <a:buClrTx/>
              <a:buNone/>
            </a:pPr>
            <a:endParaRPr lang="en-AU" sz="1400" dirty="0" smtClean="0">
              <a:latin typeface="Tahoma"/>
              <a:ea typeface="+mn-ea"/>
              <a:cs typeface="Tahoma"/>
            </a:endParaRPr>
          </a:p>
          <a:p>
            <a:pPr marL="0" lvl="0" indent="0">
              <a:lnSpc>
                <a:spcPct val="100000"/>
              </a:lnSpc>
              <a:spcBef>
                <a:spcPts val="432"/>
              </a:spcBef>
              <a:spcAft>
                <a:spcPts val="0"/>
              </a:spcAft>
              <a:buClrTx/>
              <a:buNone/>
            </a:pPr>
            <a:r>
              <a:rPr lang="en-AU" sz="1400" b="1" cap="all" dirty="0" smtClean="0">
                <a:solidFill>
                  <a:prstClr val="black"/>
                </a:solidFill>
              </a:rPr>
              <a:t>3.3.1.1 STORAGE AND RETRIEVAL OF QUALITY DOCUMENTATION</a:t>
            </a:r>
          </a:p>
          <a:p>
            <a:pPr marL="0" indent="0">
              <a:lnSpc>
                <a:spcPct val="100000"/>
              </a:lnSpc>
              <a:spcBef>
                <a:spcPts val="432"/>
              </a:spcBef>
              <a:spcAft>
                <a:spcPts val="0"/>
              </a:spcAft>
              <a:buClrTx/>
              <a:buNone/>
            </a:pPr>
            <a:r>
              <a:rPr lang="en-AU" sz="1400" dirty="0" smtClean="0">
                <a:latin typeface="Tahoma" panose="020B0604030504040204" pitchFamily="34" charset="0"/>
                <a:ea typeface="Tahoma" panose="020B0604030504040204" pitchFamily="34" charset="0"/>
                <a:cs typeface="Tahoma" panose="020B0604030504040204" pitchFamily="34" charset="0"/>
              </a:rPr>
              <a:t>There are a range of record keeping and retrieval requirements that all organisations will have in regards to the safe and effective storage of accurate and complete quality records. </a:t>
            </a:r>
          </a:p>
          <a:p>
            <a:pPr marL="0" indent="0">
              <a:lnSpc>
                <a:spcPct val="100000"/>
              </a:lnSpc>
              <a:spcBef>
                <a:spcPts val="432"/>
              </a:spcBef>
              <a:spcAft>
                <a:spcPts val="0"/>
              </a:spcAft>
              <a:buClrTx/>
              <a:buNone/>
            </a:pPr>
            <a:endParaRPr lang="en-AU" sz="1400" dirty="0" smtClean="0">
              <a:latin typeface="Tahoma" panose="020B0604030504040204" pitchFamily="34" charset="0"/>
              <a:ea typeface="Tahoma" panose="020B0604030504040204" pitchFamily="34" charset="0"/>
              <a:cs typeface="Tahoma" panose="020B0604030504040204" pitchFamily="34" charset="0"/>
            </a:endParaRPr>
          </a:p>
          <a:p>
            <a:pPr marL="0" indent="0">
              <a:lnSpc>
                <a:spcPct val="100000"/>
              </a:lnSpc>
              <a:spcBef>
                <a:spcPts val="432"/>
              </a:spcBef>
              <a:spcAft>
                <a:spcPts val="0"/>
              </a:spcAft>
              <a:buClrTx/>
              <a:buNone/>
            </a:pPr>
            <a:r>
              <a:rPr lang="en-AU" sz="1400" dirty="0" smtClean="0">
                <a:latin typeface="Tahoma" panose="020B0604030504040204" pitchFamily="34" charset="0"/>
                <a:ea typeface="Tahoma" panose="020B0604030504040204" pitchFamily="34" charset="0"/>
                <a:cs typeface="Tahoma" panose="020B0604030504040204" pitchFamily="34" charset="0"/>
              </a:rPr>
              <a:t>These records will be needed in order to meet a range of internal and external requirements and therefore it is essential that they are stored in a manner that will allow for effective and prompt retrieval as required.</a:t>
            </a:r>
            <a:endParaRPr lang="en-AU" sz="1400" dirty="0">
              <a:latin typeface="Tahoma" panose="020B0604030504040204" pitchFamily="34" charset="0"/>
              <a:ea typeface="Tahoma" panose="020B0604030504040204" pitchFamily="34" charset="0"/>
              <a:cs typeface="Tahoma" panose="020B0604030504040204" pitchFamily="34" charset="0"/>
            </a:endParaRPr>
          </a:p>
        </p:txBody>
      </p:sp>
    </p:spTree>
    <p:custDataLst>
      <p:tags r:id="rId1"/>
    </p:custDataLst>
    <p:extLst>
      <p:ext uri="{BB962C8B-B14F-4D97-AF65-F5344CB8AC3E}">
        <p14:creationId xmlns:p14="http://schemas.microsoft.com/office/powerpoint/2010/main" val="386711475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3.3.2 Storage methods</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a:ea typeface="+mn-ea"/>
                <a:cs typeface="Tahoma"/>
              </a:rPr>
              <a:t>There are a range of different storage methods that may be required within the organisation in order to ensure that all quality information will be available as required.</a:t>
            </a:r>
          </a:p>
          <a:p>
            <a:pPr marL="0" lvl="0" indent="0">
              <a:lnSpc>
                <a:spcPct val="100000"/>
              </a:lnSpc>
              <a:spcBef>
                <a:spcPts val="432"/>
              </a:spcBef>
              <a:spcAft>
                <a:spcPts val="0"/>
              </a:spcAft>
              <a:buClrTx/>
              <a:buNone/>
            </a:pPr>
            <a:endParaRPr lang="en-AU" sz="1400" smtClean="0">
              <a:latin typeface="Tahoma"/>
              <a:ea typeface="+mn-ea"/>
              <a:cs typeface="Tahoma"/>
            </a:endParaRPr>
          </a:p>
          <a:p>
            <a:pPr marL="0" lvl="0" indent="0">
              <a:lnSpc>
                <a:spcPct val="100000"/>
              </a:lnSpc>
              <a:spcBef>
                <a:spcPts val="432"/>
              </a:spcBef>
              <a:spcAft>
                <a:spcPts val="0"/>
              </a:spcAft>
              <a:buClrTx/>
              <a:buNone/>
            </a:pPr>
            <a:r>
              <a:rPr lang="en-AU" sz="1400" smtClean="0">
                <a:latin typeface="Tahoma"/>
                <a:ea typeface="+mn-ea"/>
                <a:cs typeface="Tahoma"/>
              </a:rPr>
              <a:t>Storage methods may vary depending on the organisation but may include:</a:t>
            </a:r>
          </a:p>
          <a:p>
            <a:pPr lvl="1">
              <a:lnSpc>
                <a:spcPct val="100000"/>
              </a:lnSpc>
              <a:spcBef>
                <a:spcPts val="432"/>
              </a:spcBef>
              <a:spcAft>
                <a:spcPts val="0"/>
              </a:spcAft>
              <a:buClrTx/>
            </a:pPr>
            <a:r>
              <a:rPr lang="en-AU" sz="1400" smtClean="0">
                <a:latin typeface="Tahoma"/>
                <a:ea typeface="+mn-ea"/>
                <a:cs typeface="Tahoma"/>
              </a:rPr>
              <a:t>Electronic back up on hard disk</a:t>
            </a:r>
          </a:p>
          <a:p>
            <a:pPr lvl="1">
              <a:lnSpc>
                <a:spcPct val="100000"/>
              </a:lnSpc>
              <a:spcBef>
                <a:spcPts val="432"/>
              </a:spcBef>
              <a:spcAft>
                <a:spcPts val="0"/>
              </a:spcAft>
              <a:buClrTx/>
            </a:pPr>
            <a:r>
              <a:rPr lang="en-AU" sz="1400" smtClean="0">
                <a:latin typeface="Tahoma"/>
                <a:ea typeface="+mn-ea"/>
                <a:cs typeface="Tahoma"/>
              </a:rPr>
              <a:t>Intranet</a:t>
            </a:r>
          </a:p>
          <a:p>
            <a:pPr lvl="1">
              <a:lnSpc>
                <a:spcPct val="100000"/>
              </a:lnSpc>
              <a:spcBef>
                <a:spcPts val="432"/>
              </a:spcBef>
              <a:spcAft>
                <a:spcPts val="0"/>
              </a:spcAft>
              <a:buClrTx/>
            </a:pPr>
            <a:r>
              <a:rPr lang="en-AU" sz="1400" smtClean="0">
                <a:latin typeface="Tahoma"/>
                <a:ea typeface="+mn-ea"/>
                <a:cs typeface="Tahoma"/>
              </a:rPr>
              <a:t>Cloud storage</a:t>
            </a:r>
          </a:p>
          <a:p>
            <a:pPr lvl="1">
              <a:lnSpc>
                <a:spcPct val="100000"/>
              </a:lnSpc>
              <a:spcBef>
                <a:spcPts val="432"/>
              </a:spcBef>
              <a:spcAft>
                <a:spcPts val="0"/>
              </a:spcAft>
              <a:buClrTx/>
            </a:pPr>
            <a:r>
              <a:rPr lang="en-AU" sz="1400" smtClean="0">
                <a:latin typeface="Tahoma"/>
                <a:ea typeface="+mn-ea"/>
                <a:cs typeface="Tahoma"/>
              </a:rPr>
              <a:t>Server Storage</a:t>
            </a:r>
          </a:p>
          <a:p>
            <a:pPr lvl="1">
              <a:lnSpc>
                <a:spcPct val="100000"/>
              </a:lnSpc>
              <a:spcBef>
                <a:spcPts val="432"/>
              </a:spcBef>
              <a:spcAft>
                <a:spcPts val="0"/>
              </a:spcAft>
              <a:buClrTx/>
            </a:pPr>
            <a:r>
              <a:rPr lang="en-AU" sz="1400" smtClean="0">
                <a:latin typeface="Tahoma"/>
                <a:ea typeface="+mn-ea"/>
                <a:cs typeface="Tahoma"/>
              </a:rPr>
              <a:t>Paper based filing</a:t>
            </a:r>
          </a:p>
          <a:p>
            <a:pPr lvl="1">
              <a:lnSpc>
                <a:spcPct val="100000"/>
              </a:lnSpc>
              <a:spcBef>
                <a:spcPts val="432"/>
              </a:spcBef>
              <a:spcAft>
                <a:spcPts val="0"/>
              </a:spcAft>
              <a:buClrTx/>
            </a:pPr>
            <a:r>
              <a:rPr lang="en-AU" sz="1400" smtClean="0">
                <a:latin typeface="Tahoma"/>
                <a:ea typeface="+mn-ea"/>
                <a:cs typeface="Tahoma"/>
              </a:rPr>
              <a:t>Formally presented reports</a:t>
            </a:r>
          </a:p>
          <a:p>
            <a:pPr marL="457200" lvl="1" indent="0">
              <a:lnSpc>
                <a:spcPct val="100000"/>
              </a:lnSpc>
              <a:spcBef>
                <a:spcPts val="432"/>
              </a:spcBef>
              <a:spcAft>
                <a:spcPts val="0"/>
              </a:spcAft>
              <a:buClrTx/>
              <a:buNone/>
            </a:pPr>
            <a:endParaRPr lang="en-AU" sz="1400" b="1" cap="all" smtClean="0">
              <a:solidFill>
                <a:prstClr val="black"/>
              </a:solidFill>
            </a:endParaRPr>
          </a:p>
          <a:p>
            <a:pPr marL="0" indent="0">
              <a:buNone/>
            </a:pPr>
            <a:r>
              <a:rPr lang="en-AU" sz="1400" b="1" cap="all" smtClean="0"/>
              <a:t>3.3.3 Quality records</a:t>
            </a:r>
          </a:p>
          <a:p>
            <a:pPr mar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Records and reports that may be needed in relation to the quality management system may include:</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Wastage reports</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Productivity reports</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Quality system outcome reports</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•Monitoring schedules</a:t>
            </a:r>
          </a:p>
          <a:p>
            <a:pPr marL="0" indent="0">
              <a:lnSpc>
                <a:spcPct val="100000"/>
              </a:lnSpc>
              <a:spcBef>
                <a:spcPts val="432"/>
              </a:spcBef>
              <a:spcAft>
                <a:spcPts val="0"/>
              </a:spcAft>
              <a:buClrTx/>
              <a:buNone/>
            </a:pPr>
            <a:endParaRPr lang="en-AU" sz="1400" dirty="0">
              <a:latin typeface="Tahoma" panose="020B0604030504040204" pitchFamily="34" charset="0"/>
              <a:ea typeface="Tahoma" panose="020B0604030504040204" pitchFamily="34" charset="0"/>
              <a:cs typeface="Tahoma" panose="020B0604030504040204" pitchFamily="34" charset="0"/>
            </a:endParaRPr>
          </a:p>
        </p:txBody>
      </p:sp>
    </p:spTree>
    <p:custDataLst>
      <p:tags r:id="rId1"/>
    </p:custDataLst>
    <p:extLst>
      <p:ext uri="{BB962C8B-B14F-4D97-AF65-F5344CB8AC3E}">
        <p14:creationId xmlns:p14="http://schemas.microsoft.com/office/powerpoint/2010/main" val="114328267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3.3.4 Recommendations for improvement</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a:ea typeface="+mn-ea"/>
                <a:cs typeface="Tahoma"/>
              </a:rPr>
              <a:t>With all business options there will be costs, benefits and risks involved. </a:t>
            </a:r>
          </a:p>
          <a:p>
            <a:pPr marL="0" lvl="0" indent="0">
              <a:lnSpc>
                <a:spcPct val="100000"/>
              </a:lnSpc>
              <a:spcBef>
                <a:spcPts val="432"/>
              </a:spcBef>
              <a:spcAft>
                <a:spcPts val="0"/>
              </a:spcAft>
              <a:buClrTx/>
              <a:buNone/>
            </a:pPr>
            <a:endParaRPr lang="en-AU" sz="1400" smtClean="0">
              <a:latin typeface="Tahoma"/>
              <a:ea typeface="+mn-ea"/>
              <a:cs typeface="Tahoma"/>
            </a:endParaRPr>
          </a:p>
          <a:p>
            <a:pPr marL="0" lvl="0" indent="0">
              <a:lnSpc>
                <a:spcPct val="100000"/>
              </a:lnSpc>
              <a:spcBef>
                <a:spcPts val="432"/>
              </a:spcBef>
              <a:spcAft>
                <a:spcPts val="0"/>
              </a:spcAft>
              <a:buClrTx/>
              <a:buNone/>
            </a:pPr>
            <a:r>
              <a:rPr lang="en-AU" sz="1400" smtClean="0">
                <a:latin typeface="Tahoma"/>
                <a:ea typeface="+mn-ea"/>
                <a:cs typeface="Tahoma"/>
              </a:rPr>
              <a:t>To support effective recommendations it is important to demonstrate that all of these factors have been considered information explaining them should be provided so that appropriate decisions can be made. </a:t>
            </a:r>
          </a:p>
          <a:p>
            <a:pPr marL="0" lvl="0" indent="0">
              <a:lnSpc>
                <a:spcPct val="100000"/>
              </a:lnSpc>
              <a:spcBef>
                <a:spcPts val="432"/>
              </a:spcBef>
              <a:spcAft>
                <a:spcPts val="0"/>
              </a:spcAft>
              <a:buClrTx/>
              <a:buNone/>
            </a:pPr>
            <a:endParaRPr lang="en-AU" sz="1400" smtClean="0">
              <a:latin typeface="Tahoma"/>
              <a:ea typeface="+mn-ea"/>
              <a:cs typeface="Tahoma"/>
            </a:endParaRPr>
          </a:p>
          <a:p>
            <a:pPr marL="0" lvl="0" indent="0">
              <a:lnSpc>
                <a:spcPct val="100000"/>
              </a:lnSpc>
              <a:spcBef>
                <a:spcPts val="432"/>
              </a:spcBef>
              <a:spcAft>
                <a:spcPts val="0"/>
              </a:spcAft>
              <a:buClrTx/>
              <a:buNone/>
            </a:pPr>
            <a:r>
              <a:rPr lang="en-AU" sz="1400" smtClean="0">
                <a:latin typeface="Tahoma"/>
                <a:ea typeface="+mn-ea"/>
                <a:cs typeface="Tahoma"/>
              </a:rPr>
              <a:t>A well-written recommendation will contain the following sections:</a:t>
            </a:r>
          </a:p>
          <a:p>
            <a:pPr lvl="1">
              <a:lnSpc>
                <a:spcPct val="100000"/>
              </a:lnSpc>
              <a:spcBef>
                <a:spcPts val="432"/>
              </a:spcBef>
              <a:spcAft>
                <a:spcPts val="0"/>
              </a:spcAft>
              <a:buClrTx/>
            </a:pPr>
            <a:r>
              <a:rPr lang="en-AU" sz="1400" smtClean="0">
                <a:latin typeface="Tahoma"/>
                <a:ea typeface="+mn-ea"/>
                <a:cs typeface="Tahoma"/>
              </a:rPr>
              <a:t>An introduction and explanation of the key points</a:t>
            </a:r>
          </a:p>
          <a:p>
            <a:pPr lvl="1">
              <a:lnSpc>
                <a:spcPct val="100000"/>
              </a:lnSpc>
              <a:spcBef>
                <a:spcPts val="432"/>
              </a:spcBef>
              <a:spcAft>
                <a:spcPts val="0"/>
              </a:spcAft>
              <a:buClrTx/>
            </a:pPr>
            <a:r>
              <a:rPr lang="en-AU" sz="1400" smtClean="0">
                <a:latin typeface="Tahoma"/>
                <a:ea typeface="+mn-ea"/>
                <a:cs typeface="Tahoma"/>
              </a:rPr>
              <a:t>Reasons that the proposal is being made</a:t>
            </a:r>
          </a:p>
          <a:p>
            <a:pPr lvl="1">
              <a:lnSpc>
                <a:spcPct val="100000"/>
              </a:lnSpc>
              <a:spcBef>
                <a:spcPts val="432"/>
              </a:spcBef>
              <a:spcAft>
                <a:spcPts val="0"/>
              </a:spcAft>
              <a:buClrTx/>
            </a:pPr>
            <a:r>
              <a:rPr lang="en-AU" sz="1400" smtClean="0">
                <a:latin typeface="Tahoma"/>
                <a:ea typeface="+mn-ea"/>
                <a:cs typeface="Tahoma"/>
              </a:rPr>
              <a:t>Options to select from</a:t>
            </a:r>
          </a:p>
          <a:p>
            <a:pPr lvl="1">
              <a:lnSpc>
                <a:spcPct val="100000"/>
              </a:lnSpc>
              <a:spcBef>
                <a:spcPts val="432"/>
              </a:spcBef>
              <a:spcAft>
                <a:spcPts val="0"/>
              </a:spcAft>
              <a:buClrTx/>
            </a:pPr>
            <a:r>
              <a:rPr lang="en-AU" sz="1400" smtClean="0">
                <a:latin typeface="Tahoma"/>
                <a:ea typeface="+mn-ea"/>
                <a:cs typeface="Tahoma"/>
              </a:rPr>
              <a:t>Risks and contingencies</a:t>
            </a:r>
          </a:p>
          <a:p>
            <a:pPr lvl="1">
              <a:lnSpc>
                <a:spcPct val="100000"/>
              </a:lnSpc>
              <a:spcBef>
                <a:spcPts val="432"/>
              </a:spcBef>
              <a:spcAft>
                <a:spcPts val="0"/>
              </a:spcAft>
              <a:buClrTx/>
            </a:pPr>
            <a:r>
              <a:rPr lang="en-AU" sz="1400" smtClean="0">
                <a:latin typeface="Tahoma"/>
                <a:ea typeface="+mn-ea"/>
                <a:cs typeface="Tahoma"/>
              </a:rPr>
              <a:t>Impacts on business</a:t>
            </a:r>
          </a:p>
          <a:p>
            <a:pPr lvl="1">
              <a:lnSpc>
                <a:spcPct val="100000"/>
              </a:lnSpc>
              <a:spcBef>
                <a:spcPts val="432"/>
              </a:spcBef>
              <a:spcAft>
                <a:spcPts val="0"/>
              </a:spcAft>
              <a:buClrTx/>
            </a:pPr>
            <a:r>
              <a:rPr lang="en-AU" sz="1400" smtClean="0">
                <a:latin typeface="Tahoma"/>
                <a:ea typeface="+mn-ea"/>
                <a:cs typeface="Tahoma"/>
              </a:rPr>
              <a:t>Conclusions and recommendations</a:t>
            </a:r>
            <a:endParaRPr lang="en-AU" sz="1400" dirty="0">
              <a:latin typeface="Tahoma"/>
              <a:ea typeface="+mn-ea"/>
              <a:cs typeface="Tahoma"/>
            </a:endParaRPr>
          </a:p>
        </p:txBody>
      </p:sp>
    </p:spTree>
    <p:custDataLst>
      <p:tags r:id="rId1"/>
    </p:custDataLst>
    <p:extLst>
      <p:ext uri="{BB962C8B-B14F-4D97-AF65-F5344CB8AC3E}">
        <p14:creationId xmlns:p14="http://schemas.microsoft.com/office/powerpoint/2010/main" val="329673686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3.3.5 Example of a quality recommendation</a:t>
            </a:r>
            <a:endParaRPr lang="en-AU" sz="1400" dirty="0"/>
          </a:p>
        </p:txBody>
      </p:sp>
      <p:sp>
        <p:nvSpPr>
          <p:cNvPr id="3" name="Content Placeholder 2"/>
          <p:cNvSpPr>
            <a:spLocks noGrp="1"/>
          </p:cNvSpPr>
          <p:nvPr>
            <p:ph idx="1"/>
          </p:nvPr>
        </p:nvSpPr>
        <p:spPr/>
        <p:txBody>
          <a:bodyPr>
            <a:normAutofit/>
          </a:bodyPr>
          <a:lstStyle/>
          <a:p>
            <a:pPr marL="0" lvl="0" indent="0">
              <a:lnSpc>
                <a:spcPct val="100000"/>
              </a:lnSpc>
              <a:spcBef>
                <a:spcPts val="432"/>
              </a:spcBef>
              <a:spcAft>
                <a:spcPts val="0"/>
              </a:spcAft>
              <a:buClrTx/>
              <a:buNone/>
            </a:pPr>
            <a:r>
              <a:rPr lang="en-AU" sz="1400" smtClean="0">
                <a:latin typeface="Tahoma"/>
                <a:ea typeface="+mn-ea"/>
                <a:cs typeface="Tahoma"/>
              </a:rPr>
              <a:t>A worker has noticed that the storage bins for chemicals do not have secure lids and when they are move around during the filling of smaller containers for use there is some spillage that will go onto the ground this is causing three quality issues:</a:t>
            </a:r>
          </a:p>
          <a:p>
            <a:pPr lvl="1">
              <a:lnSpc>
                <a:spcPct val="100000"/>
              </a:lnSpc>
              <a:spcBef>
                <a:spcPts val="432"/>
              </a:spcBef>
              <a:spcAft>
                <a:spcPts val="0"/>
              </a:spcAft>
              <a:buClrTx/>
            </a:pPr>
            <a:r>
              <a:rPr lang="en-AU" sz="1400" smtClean="0">
                <a:latin typeface="Tahoma"/>
                <a:ea typeface="+mn-ea"/>
                <a:cs typeface="Tahoma"/>
              </a:rPr>
              <a:t>An environmental risk of chemicals entering the waterways</a:t>
            </a:r>
          </a:p>
          <a:p>
            <a:pPr lvl="1">
              <a:lnSpc>
                <a:spcPct val="100000"/>
              </a:lnSpc>
              <a:spcBef>
                <a:spcPts val="432"/>
              </a:spcBef>
              <a:spcAft>
                <a:spcPts val="0"/>
              </a:spcAft>
              <a:buClrTx/>
            </a:pPr>
            <a:r>
              <a:rPr lang="en-AU" sz="1400" smtClean="0">
                <a:latin typeface="Tahoma"/>
                <a:ea typeface="+mn-ea"/>
                <a:cs typeface="Tahoma"/>
              </a:rPr>
              <a:t>A safety risk of slipping</a:t>
            </a:r>
          </a:p>
          <a:p>
            <a:pPr lvl="1">
              <a:lnSpc>
                <a:spcPct val="100000"/>
              </a:lnSpc>
              <a:spcBef>
                <a:spcPts val="432"/>
              </a:spcBef>
              <a:spcAft>
                <a:spcPts val="0"/>
              </a:spcAft>
              <a:buClrTx/>
            </a:pPr>
            <a:r>
              <a:rPr lang="en-AU" sz="1400" smtClean="0">
                <a:latin typeface="Tahoma"/>
                <a:ea typeface="+mn-ea"/>
                <a:cs typeface="Tahoma"/>
              </a:rPr>
              <a:t>A financial risk of wasting the chemicals</a:t>
            </a:r>
          </a:p>
          <a:p>
            <a:pPr lvl="1">
              <a:lnSpc>
                <a:spcPct val="100000"/>
              </a:lnSpc>
              <a:spcBef>
                <a:spcPts val="432"/>
              </a:spcBef>
              <a:spcAft>
                <a:spcPts val="0"/>
              </a:spcAft>
              <a:buClrTx/>
            </a:pPr>
            <a:r>
              <a:rPr lang="en-AU" sz="1400" smtClean="0">
                <a:latin typeface="Tahoma"/>
                <a:ea typeface="+mn-ea"/>
                <a:cs typeface="Tahoma"/>
              </a:rPr>
              <a:t>The worker fills out the following recommendation to management:</a:t>
            </a:r>
          </a:p>
          <a:p>
            <a:pPr marL="457200" lvl="1" indent="0">
              <a:lnSpc>
                <a:spcPct val="100000"/>
              </a:lnSpc>
              <a:spcBef>
                <a:spcPts val="432"/>
              </a:spcBef>
              <a:spcAft>
                <a:spcPts val="0"/>
              </a:spcAft>
              <a:buClrTx/>
              <a:buNone/>
            </a:pPr>
            <a:endParaRPr lang="en-AU" sz="1400" b="1" cap="all" smtClean="0">
              <a:solidFill>
                <a:prstClr val="black"/>
              </a:solidFill>
            </a:endParaRPr>
          </a:p>
          <a:p>
            <a:pPr marL="0" indent="0">
              <a:buNone/>
            </a:pPr>
            <a:r>
              <a:rPr lang="en-AU" sz="1400" b="1" cap="all" smtClean="0"/>
              <a:t>3.3.5.1 Quality recommendation</a:t>
            </a:r>
          </a:p>
          <a:p>
            <a:pPr mar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Recommendation for quality fixes to the chemical storage area.</a:t>
            </a:r>
          </a:p>
          <a:p>
            <a:pPr marL="0" indent="0">
              <a:lnSpc>
                <a:spcPct val="100000"/>
              </a:lnSpc>
              <a:spcBef>
                <a:spcPts val="432"/>
              </a:spcBef>
              <a:spcAft>
                <a:spcPts val="0"/>
              </a:spcAft>
              <a:buClrTx/>
              <a:buNone/>
            </a:pPr>
            <a:endParaRPr lang="en-AU" sz="1400" smtClean="0">
              <a:latin typeface="Tahoma" panose="020B0604030504040204" pitchFamily="34" charset="0"/>
              <a:ea typeface="Tahoma" panose="020B0604030504040204" pitchFamily="34" charset="0"/>
              <a:cs typeface="Tahoma" panose="020B0604030504040204" pitchFamily="34" charset="0"/>
            </a:endParaRPr>
          </a:p>
          <a:p>
            <a:pPr mar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Storage bins for chemicals do not have secure lids and when they are move around during the filling of smaller containers for use there is some spillage that will go onto the ground this is causing three quality issues:</a:t>
            </a:r>
          </a:p>
          <a:p>
            <a:pPr marL="400050" lvl="1"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An environmental risk of chemicals entering the waterways</a:t>
            </a:r>
          </a:p>
          <a:p>
            <a:pPr marL="400050" lvl="1"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A safety risk of slipping</a:t>
            </a:r>
          </a:p>
          <a:p>
            <a:pPr marL="400050" lvl="1"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A financial risk of wasting the chemicals</a:t>
            </a:r>
          </a:p>
          <a:p>
            <a:pPr marL="400050" lvl="1" indent="0">
              <a:lnSpc>
                <a:spcPct val="100000"/>
              </a:lnSpc>
              <a:spcBef>
                <a:spcPts val="432"/>
              </a:spcBef>
              <a:spcAft>
                <a:spcPts val="0"/>
              </a:spcAft>
              <a:buClrTx/>
              <a:buNone/>
            </a:pPr>
            <a:endParaRPr lang="en-AU" sz="1400" dirty="0">
              <a:latin typeface="Tahoma" panose="020B0604030504040204" pitchFamily="34" charset="0"/>
              <a:ea typeface="Tahoma" panose="020B0604030504040204" pitchFamily="34" charset="0"/>
              <a:cs typeface="Tahoma" panose="020B0604030504040204" pitchFamily="34" charset="0"/>
            </a:endParaRPr>
          </a:p>
        </p:txBody>
      </p:sp>
    </p:spTree>
    <p:custDataLst>
      <p:tags r:id="rId1"/>
    </p:custDataLst>
    <p:extLst>
      <p:ext uri="{BB962C8B-B14F-4D97-AF65-F5344CB8AC3E}">
        <p14:creationId xmlns:p14="http://schemas.microsoft.com/office/powerpoint/2010/main" val="399668222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000" dirty="0" smtClean="0">
                <a:solidFill>
                  <a:prstClr val="black"/>
                </a:solidFill>
              </a:rPr>
              <a:t/>
            </a:r>
            <a:br>
              <a:rPr lang="en-AU" sz="1000" dirty="0" smtClean="0">
                <a:solidFill>
                  <a:prstClr val="black"/>
                </a:solidFill>
              </a:rPr>
            </a:br>
            <a:r>
              <a:rPr lang="en-AU" sz="1400" dirty="0" smtClean="0"/>
              <a:t>3.3.6 Submitting the recommendation to management</a:t>
            </a:r>
            <a:endParaRPr lang="en-AU" sz="1400" dirty="0"/>
          </a:p>
        </p:txBody>
      </p:sp>
      <p:sp>
        <p:nvSpPr>
          <p:cNvPr id="3" name="Content Placeholder 2"/>
          <p:cNvSpPr>
            <a:spLocks noGrp="1"/>
          </p:cNvSpPr>
          <p:nvPr>
            <p:ph idx="1"/>
          </p:nvPr>
        </p:nvSpPr>
        <p:spPr>
          <a:xfrm>
            <a:off x="457200" y="924249"/>
            <a:ext cx="8229600" cy="5097040"/>
          </a:xfrm>
        </p:spPr>
        <p:txBody>
          <a:bodyPr>
            <a:normAutofit/>
          </a:bodyPr>
          <a:lstStyle/>
          <a:p>
            <a:pPr marL="0" lvl="0" indent="0">
              <a:lnSpc>
                <a:spcPct val="100000"/>
              </a:lnSpc>
              <a:spcBef>
                <a:spcPts val="432"/>
              </a:spcBef>
              <a:spcAft>
                <a:spcPts val="0"/>
              </a:spcAft>
              <a:buClrTx/>
              <a:buNone/>
            </a:pPr>
            <a:r>
              <a:rPr lang="en-AU" sz="1400" smtClean="0">
                <a:latin typeface="Tahoma"/>
                <a:ea typeface="+mn-ea"/>
                <a:cs typeface="Tahoma"/>
              </a:rPr>
              <a:t>Once a recommendation has been created it will then need to be submitted to management for evaluation and approval. </a:t>
            </a:r>
          </a:p>
          <a:p>
            <a:pPr marL="0" lvl="0" indent="0">
              <a:lnSpc>
                <a:spcPct val="100000"/>
              </a:lnSpc>
              <a:spcBef>
                <a:spcPts val="432"/>
              </a:spcBef>
              <a:spcAft>
                <a:spcPts val="0"/>
              </a:spcAft>
              <a:buClrTx/>
              <a:buNone/>
            </a:pPr>
            <a:endParaRPr lang="en-AU" sz="1400" smtClean="0">
              <a:latin typeface="Tahoma"/>
              <a:ea typeface="+mn-ea"/>
              <a:cs typeface="Tahoma"/>
            </a:endParaRPr>
          </a:p>
          <a:p>
            <a:pPr marL="0" lvl="0" indent="0">
              <a:lnSpc>
                <a:spcPct val="100000"/>
              </a:lnSpc>
              <a:spcBef>
                <a:spcPts val="432"/>
              </a:spcBef>
              <a:spcAft>
                <a:spcPts val="0"/>
              </a:spcAft>
              <a:buClrTx/>
              <a:buNone/>
            </a:pPr>
            <a:r>
              <a:rPr lang="en-AU" sz="1400" smtClean="0">
                <a:latin typeface="Tahoma"/>
                <a:ea typeface="+mn-ea"/>
                <a:cs typeface="Tahoma"/>
              </a:rPr>
              <a:t>The recommendation will include all of the required information that will be needed for management to make an informed decision. </a:t>
            </a:r>
          </a:p>
          <a:p>
            <a:pPr marL="0" lvl="0" indent="0">
              <a:lnSpc>
                <a:spcPct val="100000"/>
              </a:lnSpc>
              <a:spcBef>
                <a:spcPts val="432"/>
              </a:spcBef>
              <a:spcAft>
                <a:spcPts val="0"/>
              </a:spcAft>
              <a:buClrTx/>
              <a:buNone/>
            </a:pPr>
            <a:endParaRPr lang="en-AU" sz="1400" smtClean="0">
              <a:latin typeface="Tahoma"/>
              <a:ea typeface="+mn-ea"/>
              <a:cs typeface="Tahoma"/>
            </a:endParaRPr>
          </a:p>
          <a:p>
            <a:pPr marL="0" lvl="0" indent="0">
              <a:lnSpc>
                <a:spcPct val="100000"/>
              </a:lnSpc>
              <a:spcBef>
                <a:spcPts val="432"/>
              </a:spcBef>
              <a:spcAft>
                <a:spcPts val="0"/>
              </a:spcAft>
              <a:buClrTx/>
              <a:buNone/>
            </a:pPr>
            <a:r>
              <a:rPr lang="en-AU" sz="1400" smtClean="0">
                <a:latin typeface="Tahoma"/>
                <a:ea typeface="+mn-ea"/>
                <a:cs typeface="Tahoma"/>
              </a:rPr>
              <a:t>Your organisation will have a process that will need to be followed to ensure that the recommendations go to the correct person within a reasonable time frame and can be effectively evaluated.</a:t>
            </a:r>
          </a:p>
          <a:p>
            <a:pPr marL="457200" lvl="1" indent="0">
              <a:lnSpc>
                <a:spcPct val="100000"/>
              </a:lnSpc>
              <a:spcBef>
                <a:spcPts val="432"/>
              </a:spcBef>
              <a:spcAft>
                <a:spcPts val="0"/>
              </a:spcAft>
              <a:buClrTx/>
              <a:buNone/>
            </a:pPr>
            <a:endParaRPr lang="en-AU" sz="1400" b="1" cap="all" smtClean="0">
              <a:solidFill>
                <a:prstClr val="black"/>
              </a:solidFill>
            </a:endParaRPr>
          </a:p>
          <a:p>
            <a:pPr marL="0" indent="0">
              <a:buNone/>
            </a:pPr>
            <a:r>
              <a:rPr lang="en-AU" sz="1400" b="1" cap="all" smtClean="0"/>
              <a:t>3.3.7 THE IMPORTANCE OF TIMLINESS IN QUALITY IMPROVEMENT</a:t>
            </a:r>
          </a:p>
          <a:p>
            <a:pPr marL="0" indent="0">
              <a:lnSpc>
                <a:spcPct val="100000"/>
              </a:lnSpc>
              <a:spcBef>
                <a:spcPts val="432"/>
              </a:spcBef>
              <a:spcAft>
                <a:spcPts val="0"/>
              </a:spcAft>
              <a:buClrTx/>
              <a:buNone/>
            </a:pPr>
            <a:r>
              <a:rPr lang="en-AU" sz="1400" smtClean="0">
                <a:latin typeface="Tahoma" panose="020B0604030504040204" pitchFamily="34" charset="0"/>
                <a:ea typeface="Tahoma" panose="020B0604030504040204" pitchFamily="34" charset="0"/>
                <a:cs typeface="Tahoma" panose="020B0604030504040204" pitchFamily="34" charset="0"/>
              </a:rPr>
              <a:t>When responding to quality recommendations within the organisation it is essential that these responses are conducted in a timely manner in order to ensure that the organisation is protected from:</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Legal issues related to lack of response</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Further quality deviation</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Other aspects of the organisation becoming impacted by quality issues</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Dissatisfied customers</a:t>
            </a:r>
          </a:p>
          <a:p>
            <a:pPr lvl="1">
              <a:lnSpc>
                <a:spcPct val="100000"/>
              </a:lnSpc>
              <a:spcBef>
                <a:spcPts val="432"/>
              </a:spcBef>
              <a:spcAft>
                <a:spcPts val="0"/>
              </a:spcAft>
              <a:buClrTx/>
            </a:pPr>
            <a:r>
              <a:rPr lang="en-AU" sz="1400" smtClean="0">
                <a:latin typeface="Tahoma" panose="020B0604030504040204" pitchFamily="34" charset="0"/>
                <a:ea typeface="Tahoma" panose="020B0604030504040204" pitchFamily="34" charset="0"/>
                <a:cs typeface="Tahoma" panose="020B0604030504040204" pitchFamily="34" charset="0"/>
              </a:rPr>
              <a:t>Safety risks</a:t>
            </a:r>
            <a:endParaRPr lang="en-AU" sz="1400" dirty="0">
              <a:latin typeface="Tahoma" panose="020B0604030504040204" pitchFamily="34" charset="0"/>
              <a:ea typeface="Tahoma" panose="020B0604030504040204" pitchFamily="34" charset="0"/>
              <a:cs typeface="Tahoma" panose="020B0604030504040204" pitchFamily="34" charset="0"/>
            </a:endParaRPr>
          </a:p>
        </p:txBody>
      </p:sp>
    </p:spTree>
    <p:custDataLst>
      <p:tags r:id="rId1"/>
    </p:custDataLst>
    <p:extLst>
      <p:ext uri="{BB962C8B-B14F-4D97-AF65-F5344CB8AC3E}">
        <p14:creationId xmlns:p14="http://schemas.microsoft.com/office/powerpoint/2010/main" val="238700623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9594"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400" dirty="0" smtClean="0">
                <a:solidFill>
                  <a:schemeClr val="tx2">
                    <a:lumMod val="60000"/>
                    <a:lumOff val="40000"/>
                  </a:schemeClr>
                </a:solidFill>
              </a:rPr>
              <a:t/>
            </a:r>
            <a:br>
              <a:rPr lang="en-AU" sz="1400" dirty="0" smtClean="0">
                <a:solidFill>
                  <a:schemeClr val="tx2">
                    <a:lumMod val="60000"/>
                    <a:lumOff val="40000"/>
                  </a:schemeClr>
                </a:solidFill>
              </a:rPr>
            </a:br>
            <a:endParaRPr lang="en-AU" sz="1400" dirty="0">
              <a:solidFill>
                <a:schemeClr val="tx2">
                  <a:lumMod val="60000"/>
                  <a:lumOff val="40000"/>
                </a:schemeClr>
              </a:solidFill>
            </a:endParaRPr>
          </a:p>
        </p:txBody>
      </p:sp>
      <p:pic>
        <p:nvPicPr>
          <p:cNvPr id="5" name="Content Placeholder 4"/>
          <p:cNvPicPr>
            <a:picLocks noGrp="1" noChangeAspect="1"/>
          </p:cNvPicPr>
          <p:nvPr>
            <p:ph idx="1"/>
          </p:nvPr>
        </p:nvPicPr>
        <p:blipFill>
          <a:blip r:embed="rId4"/>
          <a:stretch>
            <a:fillRect/>
          </a:stretch>
        </p:blipFill>
        <p:spPr>
          <a:xfrm>
            <a:off x="5149093" y="4437112"/>
            <a:ext cx="3974937" cy="1926503"/>
          </a:xfrm>
          <a:prstGeom prst="rect">
            <a:avLst/>
          </a:prstGeom>
        </p:spPr>
      </p:pic>
      <p:sp>
        <p:nvSpPr>
          <p:cNvPr id="7" name="Title 3"/>
          <p:cNvSpPr txBox="1">
            <a:spLocks/>
          </p:cNvSpPr>
          <p:nvPr/>
        </p:nvSpPr>
        <p:spPr>
          <a:xfrm>
            <a:off x="1259632" y="1340768"/>
            <a:ext cx="7200000" cy="1512000"/>
          </a:xfrm>
          <a:prstGeom prst="roundRect">
            <a:avLst/>
          </a:prstGeom>
          <a:solidFill>
            <a:srgbClr val="D3DFEE"/>
          </a:solidFill>
          <a:ln w="38100">
            <a:solidFill>
              <a:srgbClr val="0070C0"/>
            </a:solidFill>
          </a:ln>
        </p:spPr>
        <p:txBody>
          <a:bodyPr vert="horz" lIns="91440" tIns="45720" rIns="91440" bIns="45720" rtlCol="0" anchor="ctr">
            <a:noAutofit/>
          </a:bodyPr>
          <a:lstStyle>
            <a:lvl1pPr algn="ctr" defTabSz="914400" rtl="0" eaLnBrk="1" latinLnBrk="0" hangingPunct="1">
              <a:lnSpc>
                <a:spcPct val="90000"/>
              </a:lnSpc>
              <a:spcBef>
                <a:spcPct val="0"/>
              </a:spcBef>
              <a:buNone/>
              <a:defRPr sz="4800" b="0" kern="1200">
                <a:solidFill>
                  <a:schemeClr val="tx2"/>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AU" sz="4800" b="0" i="0" u="none" strike="noStrike" kern="1200" cap="none" spc="0" normalizeH="0" baseline="0" noProof="0" dirty="0" smtClean="0">
                <a:ln>
                  <a:noFill/>
                </a:ln>
                <a:solidFill>
                  <a:srgbClr val="1069AB"/>
                </a:solidFill>
                <a:effectLst/>
                <a:uLnTx/>
                <a:uFillTx/>
                <a:latin typeface="Tahoma"/>
                <a:ea typeface="+mj-ea"/>
                <a:cs typeface="+mj-cs"/>
              </a:rPr>
              <a:t>End of Section </a:t>
            </a:r>
            <a:r>
              <a:rPr lang="en-AU" noProof="0" dirty="0" smtClean="0">
                <a:solidFill>
                  <a:srgbClr val="0070C0"/>
                </a:solidFill>
                <a:latin typeface="Tahoma"/>
              </a:rPr>
              <a:t>3</a:t>
            </a:r>
            <a:endParaRPr kumimoji="0" lang="en-AU" sz="4800" b="0" i="0" u="none" strike="noStrike" kern="1200" cap="none" spc="0" normalizeH="0" baseline="0" noProof="0" dirty="0">
              <a:ln>
                <a:noFill/>
              </a:ln>
              <a:solidFill>
                <a:srgbClr val="0070C0"/>
              </a:solidFill>
              <a:effectLst/>
              <a:uLnTx/>
              <a:uFillTx/>
              <a:latin typeface="Tahoma"/>
              <a:ea typeface="+mj-ea"/>
              <a:cs typeface="+mj-cs"/>
            </a:endParaRPr>
          </a:p>
        </p:txBody>
      </p:sp>
    </p:spTree>
    <p:custDataLst>
      <p:tags r:id="rId1"/>
    </p:custDataLst>
    <p:extLst>
      <p:ext uri="{BB962C8B-B14F-4D97-AF65-F5344CB8AC3E}">
        <p14:creationId xmlns:p14="http://schemas.microsoft.com/office/powerpoint/2010/main" val="45693913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9594" y="419423"/>
            <a:ext cx="8229600" cy="432048"/>
          </a:xfrm>
        </p:spPr>
        <p:txBody>
          <a:bodyPr/>
          <a:lstStyle/>
          <a:p>
            <a:r>
              <a:rPr lang="en-AU" sz="1000" dirty="0" smtClean="0"/>
              <a:t> </a:t>
            </a:r>
            <a:r>
              <a:rPr lang="en-AU" sz="1000" dirty="0" smtClean="0">
                <a:solidFill>
                  <a:prstClr val="black"/>
                </a:solidFill>
              </a:rPr>
              <a:t/>
            </a:r>
            <a:br>
              <a:rPr lang="en-AU" sz="1000" dirty="0" smtClean="0">
                <a:solidFill>
                  <a:prstClr val="black"/>
                </a:solidFill>
              </a:rPr>
            </a:br>
            <a:r>
              <a:rPr lang="en-AU" sz="1400" dirty="0" smtClean="0">
                <a:solidFill>
                  <a:schemeClr val="tx2">
                    <a:lumMod val="60000"/>
                    <a:lumOff val="40000"/>
                  </a:schemeClr>
                </a:solidFill>
              </a:rPr>
              <a:t/>
            </a:r>
            <a:br>
              <a:rPr lang="en-AU" sz="1400" dirty="0" smtClean="0">
                <a:solidFill>
                  <a:schemeClr val="tx2">
                    <a:lumMod val="60000"/>
                    <a:lumOff val="40000"/>
                  </a:schemeClr>
                </a:solidFill>
              </a:rPr>
            </a:br>
            <a:endParaRPr lang="en-AU" sz="1400" dirty="0">
              <a:solidFill>
                <a:schemeClr val="tx2">
                  <a:lumMod val="60000"/>
                  <a:lumOff val="40000"/>
                </a:schemeClr>
              </a:solidFill>
            </a:endParaRPr>
          </a:p>
        </p:txBody>
      </p:sp>
      <p:pic>
        <p:nvPicPr>
          <p:cNvPr id="8" name="Content Placeholder 7"/>
          <p:cNvPicPr>
            <a:picLocks noGrp="1" noChangeAspect="1"/>
          </p:cNvPicPr>
          <p:nvPr>
            <p:ph idx="1"/>
          </p:nvPr>
        </p:nvPicPr>
        <p:blipFill>
          <a:blip r:embed="rId4"/>
          <a:stretch>
            <a:fillRect/>
          </a:stretch>
        </p:blipFill>
        <p:spPr>
          <a:xfrm>
            <a:off x="721376" y="751926"/>
            <a:ext cx="7638950" cy="1865538"/>
          </a:xfrm>
          <a:prstGeom prst="rect">
            <a:avLst/>
          </a:prstGeom>
        </p:spPr>
      </p:pic>
      <p:sp>
        <p:nvSpPr>
          <p:cNvPr id="3" name="Rounded Rectangle 2"/>
          <p:cNvSpPr/>
          <p:nvPr/>
        </p:nvSpPr>
        <p:spPr>
          <a:xfrm>
            <a:off x="2347001" y="2718834"/>
            <a:ext cx="4454786" cy="822044"/>
          </a:xfrm>
          <a:prstGeom prst="round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5" name="Rectangle 4"/>
          <p:cNvSpPr/>
          <p:nvPr/>
        </p:nvSpPr>
        <p:spPr>
          <a:xfrm>
            <a:off x="2411760" y="2763438"/>
            <a:ext cx="4248472" cy="707886"/>
          </a:xfrm>
          <a:prstGeom prst="rect">
            <a:avLst/>
          </a:prstGeom>
        </p:spPr>
        <p:txBody>
          <a:bodyPr wrap="square">
            <a:spAutoFit/>
          </a:bodyPr>
          <a:lstStyle/>
          <a:p>
            <a:pPr algn="r"/>
            <a:r>
              <a:rPr lang="en-AU" sz="2000" dirty="0" smtClean="0">
                <a:solidFill>
                  <a:prstClr val="black"/>
                </a:solidFill>
                <a:latin typeface="Tahoma" panose="020B0604030504040204" pitchFamily="34" charset="0"/>
                <a:ea typeface="Tahoma" panose="020B0604030504040204" pitchFamily="34" charset="0"/>
                <a:cs typeface="Tahoma" panose="020B0604030504040204" pitchFamily="34" charset="0"/>
              </a:rPr>
              <a:t>Section 1:</a:t>
            </a:r>
          </a:p>
          <a:p>
            <a:pPr algn="r"/>
            <a:r>
              <a:rPr lang="en-AU" sz="2000" dirty="0">
                <a:latin typeface="Tahoma" panose="020B0604030504040204" pitchFamily="34" charset="0"/>
                <a:ea typeface="Tahoma" panose="020B0604030504040204" pitchFamily="34" charset="0"/>
                <a:cs typeface="Tahoma" panose="020B0604030504040204" pitchFamily="34" charset="0"/>
              </a:rPr>
              <a:t>Implement quality </a:t>
            </a:r>
            <a:r>
              <a:rPr lang="en-AU" sz="2000" dirty="0" smtClean="0">
                <a:latin typeface="Tahoma" panose="020B0604030504040204" pitchFamily="34" charset="0"/>
                <a:ea typeface="Tahoma" panose="020B0604030504040204" pitchFamily="34" charset="0"/>
                <a:cs typeface="Tahoma" panose="020B0604030504040204" pitchFamily="34" charset="0"/>
              </a:rPr>
              <a:t>processes</a:t>
            </a:r>
            <a:endParaRPr lang="en-AU" sz="2000" dirty="0">
              <a:latin typeface="Tahoma" panose="020B0604030504040204" pitchFamily="34" charset="0"/>
              <a:ea typeface="Tahoma" panose="020B0604030504040204" pitchFamily="34" charset="0"/>
              <a:cs typeface="Tahoma" panose="020B0604030504040204" pitchFamily="34" charset="0"/>
            </a:endParaRPr>
          </a:p>
        </p:txBody>
      </p:sp>
      <p:sp>
        <p:nvSpPr>
          <p:cNvPr id="11" name="Rounded Rectangle 10"/>
          <p:cNvSpPr/>
          <p:nvPr/>
        </p:nvSpPr>
        <p:spPr>
          <a:xfrm>
            <a:off x="2347001" y="3663233"/>
            <a:ext cx="4454786" cy="1336829"/>
          </a:xfrm>
          <a:prstGeom prst="round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2" name="Rectangle 11"/>
          <p:cNvSpPr/>
          <p:nvPr/>
        </p:nvSpPr>
        <p:spPr>
          <a:xfrm>
            <a:off x="2411760" y="3653088"/>
            <a:ext cx="4248472" cy="1538883"/>
          </a:xfrm>
          <a:prstGeom prst="rect">
            <a:avLst/>
          </a:prstGeom>
        </p:spPr>
        <p:txBody>
          <a:bodyPr wrap="square">
            <a:spAutoFit/>
          </a:bodyPr>
          <a:lstStyle/>
          <a:p>
            <a:pPr algn="r"/>
            <a:r>
              <a:rPr lang="en-AU" dirty="0" smtClean="0">
                <a:solidFill>
                  <a:prstClr val="black"/>
                </a:solidFill>
                <a:latin typeface="Tahoma" panose="020B0604030504040204" pitchFamily="34" charset="0"/>
                <a:ea typeface="Tahoma" panose="020B0604030504040204" pitchFamily="34" charset="0"/>
                <a:cs typeface="Tahoma" panose="020B0604030504040204" pitchFamily="34" charset="0"/>
              </a:rPr>
              <a:t>Section 2:</a:t>
            </a:r>
          </a:p>
          <a:p>
            <a:pPr algn="r"/>
            <a:r>
              <a:rPr lang="en-AU" dirty="0">
                <a:latin typeface="Tahoma" panose="020B0604030504040204" pitchFamily="34" charset="0"/>
                <a:ea typeface="Tahoma" panose="020B0604030504040204" pitchFamily="34" charset="0"/>
                <a:cs typeface="Tahoma" panose="020B0604030504040204" pitchFamily="34" charset="0"/>
              </a:rPr>
              <a:t>Make recommendations based on performance that has been monitored and reported on</a:t>
            </a:r>
          </a:p>
          <a:p>
            <a:pPr algn="r"/>
            <a:endParaRPr lang="en-AU" sz="2000" dirty="0">
              <a:solidFill>
                <a:srgbClr val="FF0000"/>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8"/>
          <p:cNvSpPr/>
          <p:nvPr/>
        </p:nvSpPr>
        <p:spPr>
          <a:xfrm>
            <a:off x="2347001" y="5136907"/>
            <a:ext cx="4454786" cy="1110953"/>
          </a:xfrm>
          <a:prstGeom prst="round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0" name="Rectangle 9"/>
          <p:cNvSpPr/>
          <p:nvPr/>
        </p:nvSpPr>
        <p:spPr>
          <a:xfrm>
            <a:off x="2411760" y="5232197"/>
            <a:ext cx="4248472" cy="1015663"/>
          </a:xfrm>
          <a:prstGeom prst="rect">
            <a:avLst/>
          </a:prstGeom>
        </p:spPr>
        <p:txBody>
          <a:bodyPr wrap="square">
            <a:spAutoFit/>
          </a:bodyPr>
          <a:lstStyle/>
          <a:p>
            <a:pPr algn="r"/>
            <a:r>
              <a:rPr lang="en-AU" sz="2000" dirty="0" smtClean="0">
                <a:solidFill>
                  <a:prstClr val="black"/>
                </a:solidFill>
                <a:latin typeface="Tahoma" panose="020B0604030504040204" pitchFamily="34" charset="0"/>
                <a:ea typeface="Tahoma" panose="020B0604030504040204" pitchFamily="34" charset="0"/>
                <a:cs typeface="Tahoma" panose="020B0604030504040204" pitchFamily="34" charset="0"/>
              </a:rPr>
              <a:t>Section 3:</a:t>
            </a:r>
          </a:p>
          <a:p>
            <a:pPr algn="r"/>
            <a:r>
              <a:rPr lang="en-AU" sz="2000" dirty="0">
                <a:latin typeface="Tahoma" panose="020B0604030504040204" pitchFamily="34" charset="0"/>
                <a:ea typeface="Tahoma" panose="020B0604030504040204" pitchFamily="34" charset="0"/>
                <a:cs typeface="Tahoma" panose="020B0604030504040204" pitchFamily="34" charset="0"/>
              </a:rPr>
              <a:t>Consolidate opportunities for further development</a:t>
            </a:r>
          </a:p>
        </p:txBody>
      </p:sp>
    </p:spTree>
    <p:custDataLst>
      <p:tags r:id="rId1"/>
    </p:custDataLst>
    <p:extLst>
      <p:ext uri="{BB962C8B-B14F-4D97-AF65-F5344CB8AC3E}">
        <p14:creationId xmlns:p14="http://schemas.microsoft.com/office/powerpoint/2010/main" val="158074222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 name="ARTICULATE_SLIDE_COUNT" val="72"/>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Corporate PPT 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PT  MEMPE001A Use engineering workshop machines.pptx" id="{A311609F-3956-4F6E-A782-B974EE4D2DC0}" vid="{D4B36076-D887-4EE6-9FB2-E7B68FC3438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MEMPE001A Use engineering workshop machines.pptx</Template>
  <TotalTime>1534</TotalTime>
  <Words>7903</Words>
  <Application>Microsoft Office PowerPoint</Application>
  <PresentationFormat>On-screen Show (4:3)</PresentationFormat>
  <Paragraphs>975</Paragraphs>
  <Slides>72</Slides>
  <Notes>71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72</vt:i4>
      </vt:variant>
    </vt:vector>
  </HeadingPairs>
  <TitlesOfParts>
    <vt:vector size="77" baseType="lpstr">
      <vt:lpstr>Arial</vt:lpstr>
      <vt:lpstr>Calibri</vt:lpstr>
      <vt:lpstr>Tahoma</vt:lpstr>
      <vt:lpstr>Verdana</vt:lpstr>
      <vt:lpstr>Corporate PPT Template</vt:lpstr>
      <vt:lpstr>  RIIQUA401D – Apply a quality management system on site</vt:lpstr>
      <vt:lpstr>PowerPoint Presentation</vt:lpstr>
      <vt:lpstr>  1.1 Access, interpret and apply quality management  documentation and ensure the work activity is  compliant</vt:lpstr>
      <vt:lpstr>   1.1.2 Components of quality management plans</vt:lpstr>
      <vt:lpstr>   1.1.4 Quality management plans</vt:lpstr>
      <vt:lpstr>   1.1.6 Lean</vt:lpstr>
      <vt:lpstr>   1.1.8 Total Quality management (tqm)</vt:lpstr>
      <vt:lpstr>   1.1.10 Root cause analysis</vt:lpstr>
      <vt:lpstr>   1.1.12 Organising and prioritising Quality  information using tools and techniques</vt:lpstr>
      <vt:lpstr>   1.1.13 Pareto Chart</vt:lpstr>
      <vt:lpstr>   1.1.14 Affinity diagrams</vt:lpstr>
      <vt:lpstr>   1.1.16 Run charts</vt:lpstr>
      <vt:lpstr>   1.1.18 Nominal group techniques</vt:lpstr>
      <vt:lpstr>   1.1.20 Applying the quality management system in  mining</vt:lpstr>
      <vt:lpstr>   1.1.22 Compliance doCUMENTATION</vt:lpstr>
      <vt:lpstr>   1.1.24 Key aspects of the organisations site  management plan</vt:lpstr>
      <vt:lpstr>   1.1.26 Read</vt:lpstr>
      <vt:lpstr>   1.1.28 Quality management plan procedures and  requirements</vt:lpstr>
      <vt:lpstr>  1.2 Actively encourage and support, team members to  participate in the quality management plan decision  making processes and to assume responsibility and  authority</vt:lpstr>
      <vt:lpstr>   1.2.2 Actively support and encourage personnel in  the quality improvement system</vt:lpstr>
      <vt:lpstr>   1.2.4 MOTIVATE AND SUPPORT STAFF TO CONTINUE  DEVELOPING THEIR SKILLS</vt:lpstr>
      <vt:lpstr>  1.3 Provide information on the quality management  plan in a language, style and format that is  understood by all personnel</vt:lpstr>
      <vt:lpstr>   1.3.1 What is communication?</vt:lpstr>
      <vt:lpstr>   1.3.3 METHODS FOR COMMUNICATING INFORMATION</vt:lpstr>
      <vt:lpstr>   1.3.5 Invitations to meetings and demonstrations</vt:lpstr>
      <vt:lpstr>   1.3.7 Quality plan explanation and support material</vt:lpstr>
      <vt:lpstr>  1.4 Provide coaching and mentoring support to  individuals and teams to maximise implementation of  the quality management plan</vt:lpstr>
      <vt:lpstr>   1.4.1 Informal coaching</vt:lpstr>
      <vt:lpstr>   1.4.3 Support</vt:lpstr>
      <vt:lpstr>  1.5 Maintain the quality management plan while  implementing the quality requirements of other site  processes</vt:lpstr>
      <vt:lpstr>   1.5.2 Examine work and quality requirements</vt:lpstr>
      <vt:lpstr>   1.5.4 Ensure all Quality and task documentation is  clearly understood</vt:lpstr>
      <vt:lpstr>   1.5.6 Procedure and process maps</vt:lpstr>
      <vt:lpstr>  </vt:lpstr>
      <vt:lpstr> </vt:lpstr>
      <vt:lpstr>         2.1 Monitor the organisations systems and  technology to identify ways in which planning and  operations could be improved</vt:lpstr>
      <vt:lpstr>   2.1.1 Organisational systems</vt:lpstr>
      <vt:lpstr>   2.1.3 Monitoring the quality plan</vt:lpstr>
      <vt:lpstr>   2.1.5 Purpose of monitoring quality</vt:lpstr>
      <vt:lpstr>   2.1.7 Review the quALITY MANAGEMENT PLAN</vt:lpstr>
      <vt:lpstr>   2.1.9 Review processess</vt:lpstr>
      <vt:lpstr>  2.2 Strengthen customer service by using quality  improvement techniques and processes</vt:lpstr>
      <vt:lpstr>   2.2.1 Considering change to the way things are  done</vt:lpstr>
      <vt:lpstr>   2.2.2 Bulletin board</vt:lpstr>
      <vt:lpstr>   2.2.4 Challenge concepts</vt:lpstr>
      <vt:lpstr>   2.2.6 policy revision</vt:lpstr>
      <vt:lpstr>   2.2.8 Minor Revision</vt:lpstr>
      <vt:lpstr>  2.3 Identify and recommend improvements to the  quality management plan to relevant personnel and  apply approved recommendations</vt:lpstr>
      <vt:lpstr>   2.3.1 Continuous/continual improvement process</vt:lpstr>
      <vt:lpstr>   2.3.2 Other types of continual improvment</vt:lpstr>
      <vt:lpstr>   2.3.4 Make recommendations for improvement</vt:lpstr>
      <vt:lpstr>   2.3.6 SUBMIT RECOMMENDATIONS TO RELEVANT  PERSONNEL</vt:lpstr>
      <vt:lpstr> </vt:lpstr>
      <vt:lpstr> </vt:lpstr>
      <vt:lpstr>         3.1 Inform individuals and teams of savings and  productivity improvements in achieving the quality  management plan</vt:lpstr>
      <vt:lpstr>   3.1.2 Savings and productivity improvments </vt:lpstr>
      <vt:lpstr>   3.1.4 Using a range of communication media and  techniques</vt:lpstr>
      <vt:lpstr>  3.2 Document work performance and use the  information to identify opportunities improve  quality</vt:lpstr>
      <vt:lpstr>   3.2.1 Performance data types</vt:lpstr>
      <vt:lpstr>   3.2.3 Qualitative feedback</vt:lpstr>
      <vt:lpstr>   3.2.6 USING KEY PERFORMANCE INDICATORS TO IDENTIFY  WORK PERFORMANCE</vt:lpstr>
      <vt:lpstr>   3.2.8 Specific</vt:lpstr>
      <vt:lpstr>   3.2.11 Realistic</vt:lpstr>
      <vt:lpstr>   3.2.14 Importance of ensuring that all KPI’s are met</vt:lpstr>
      <vt:lpstr>  3.3 Manage quality records, reports and  recommendations for development in accordance  with the quality management plan</vt:lpstr>
      <vt:lpstr>   3.3.1 Storage of quality information records and  reports</vt:lpstr>
      <vt:lpstr>   3.3.2 Storage methods</vt:lpstr>
      <vt:lpstr>   3.3.4 Recommendations for improvement</vt:lpstr>
      <vt:lpstr>   3.3.5 Example of a quality recommendation</vt:lpstr>
      <vt:lpstr>   3.3.6 Submitting the recommendation to management</vt:lpstr>
      <vt:lpstr>   </vt:lpstr>
      <vt:lpstr>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MEM20413 Certificate II in Engineering Pathways unit - MEMPE001A Use Engineering Workshop Machines</dc:title>
  <dc:creator>Anthony Nairn</dc:creator>
  <cp:lastModifiedBy>Jonathan Curro</cp:lastModifiedBy>
  <cp:revision>184</cp:revision>
  <dcterms:created xsi:type="dcterms:W3CDTF">2014-11-26T22:45:19Z</dcterms:created>
  <dcterms:modified xsi:type="dcterms:W3CDTF">2019-02-14T02:57:51Z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64066029-64FB-4BE9-AFF9-D5043AC42DA7</vt:lpwstr>
  </property>
  <property fmtid="{D5CDD505-2E9C-101B-9397-08002B2CF9AE}" pid="3" name="ArticulatePath">
    <vt:lpwstr>RIIQUA401D_PPT_1-0</vt:lpwstr>
  </property>
</Properties>
</file>