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6" r:id="rId7"/>
    <p:sldId id="262" r:id="rId8"/>
    <p:sldId id="263" r:id="rId9"/>
    <p:sldId id="264" r:id="rId10"/>
    <p:sldId id="265"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3" d="100"/>
          <a:sy n="103" d="100"/>
        </p:scale>
        <p:origin x="126"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15F2E-9BA1-45F5-A485-174EFB1AA02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3FBE175A-B116-409B-891B-B8F64933C8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5DD4EE9B-918C-48C0-AE64-4A5B8249076A}"/>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5" name="Footer Placeholder 4">
            <a:extLst>
              <a:ext uri="{FF2B5EF4-FFF2-40B4-BE49-F238E27FC236}">
                <a16:creationId xmlns:a16="http://schemas.microsoft.com/office/drawing/2014/main" id="{52E4D512-4416-44E3-9B40-5643356FADD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2FED6690-A2FD-49DA-858C-37CEFA4FFB29}"/>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136196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2DFF7-62E4-427D-8EC6-C2C457E4C86A}"/>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74FCFEAE-BFC9-4812-8DB7-49DAE189968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B36C0C0-AEA6-4350-A97A-1077F0F19886}"/>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5" name="Footer Placeholder 4">
            <a:extLst>
              <a:ext uri="{FF2B5EF4-FFF2-40B4-BE49-F238E27FC236}">
                <a16:creationId xmlns:a16="http://schemas.microsoft.com/office/drawing/2014/main" id="{F8DC3D94-8D4C-4523-B3E8-22B3254AE2C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C4963A9-7514-4523-B87B-EC8DE072A39A}"/>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1158571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26EE5-ADA2-47A9-93E7-DAF765FCBDD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FF353899-D15D-464B-905B-BAA66BC1FE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FD1F8E1-7760-430C-9248-FC00973F5044}"/>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5" name="Footer Placeholder 4">
            <a:extLst>
              <a:ext uri="{FF2B5EF4-FFF2-40B4-BE49-F238E27FC236}">
                <a16:creationId xmlns:a16="http://schemas.microsoft.com/office/drawing/2014/main" id="{53845E68-1C26-464C-970F-A17C9642A7C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127EE20-815D-45FB-B81A-519FE7E88A4E}"/>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2421844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E2F07-8416-4B9A-BCE2-B9E21D6C8B79}"/>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1C3EE22-248E-4697-B5E0-5C99329A9E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929DC20D-4A6B-46E0-BFBC-367D87E107E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25A602BD-741A-4F4D-868B-0CE24987AD11}"/>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6" name="Footer Placeholder 5">
            <a:extLst>
              <a:ext uri="{FF2B5EF4-FFF2-40B4-BE49-F238E27FC236}">
                <a16:creationId xmlns:a16="http://schemas.microsoft.com/office/drawing/2014/main" id="{79F60FB7-44E5-457E-842D-F50F8DC1B9F3}"/>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698F8A9-96AF-40B5-AB56-5CF48D5320CC}"/>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4055421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23228-D95B-45D3-AF27-8D71380DAE89}"/>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C1DD0A02-F073-45DB-B23D-ACBF04942C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67AC3B-ECDD-46FA-A4CA-1F6C3EF75FC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38A1D46E-6275-42FE-80FC-E3C34AC152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830F3C-D4E7-4E8A-8C7C-878A919829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9C45C731-8C19-4C16-BB0A-90F43FA8E1B9}"/>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8" name="Footer Placeholder 7">
            <a:extLst>
              <a:ext uri="{FF2B5EF4-FFF2-40B4-BE49-F238E27FC236}">
                <a16:creationId xmlns:a16="http://schemas.microsoft.com/office/drawing/2014/main" id="{E810CB0E-ED4B-4E0C-B093-CF07F7EB5D7E}"/>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51BDD710-C90A-4317-A27C-599C23ED811D}"/>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406994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9D3EB-4DFF-4DE0-9101-CE5481A499BB}"/>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2D14629D-4A18-4435-BEE7-80DEFE6395D1}"/>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4" name="Footer Placeholder 3">
            <a:extLst>
              <a:ext uri="{FF2B5EF4-FFF2-40B4-BE49-F238E27FC236}">
                <a16:creationId xmlns:a16="http://schemas.microsoft.com/office/drawing/2014/main" id="{D5C453F9-CB42-4703-85FA-E5894D885A47}"/>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A4606B0C-F41E-435A-9146-530CAE2A55F9}"/>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515612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51F018-582F-4717-B708-F0BE748372A3}"/>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3" name="Footer Placeholder 2">
            <a:extLst>
              <a:ext uri="{FF2B5EF4-FFF2-40B4-BE49-F238E27FC236}">
                <a16:creationId xmlns:a16="http://schemas.microsoft.com/office/drawing/2014/main" id="{E1AFA1A2-AE5F-469F-995E-D8031B61A83D}"/>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AEAD7CB9-9EB2-42F0-9FBD-9294CF9981BD}"/>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1162684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A848A-7AD4-4EDF-8FDD-F99D8A295F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71B696EE-58E7-4C71-8119-C753EBCBF8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32B789D4-5463-4ADD-8B52-06F84902FC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031A4E-0BFC-4BE6-B34E-18CB788A2CF1}"/>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6" name="Footer Placeholder 5">
            <a:extLst>
              <a:ext uri="{FF2B5EF4-FFF2-40B4-BE49-F238E27FC236}">
                <a16:creationId xmlns:a16="http://schemas.microsoft.com/office/drawing/2014/main" id="{F6DDD91F-3A20-4359-9EB1-9EC1ED34B44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07E0DDCD-4509-44B0-846A-277ADB14B23D}"/>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1344808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7498F-0617-4D60-9BCD-C23288EB82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BA27D2EC-9972-4F7B-AE37-D7D4840693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62FDBB8F-0492-47C2-A0C2-79ECEA6BAF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B0A410-22A5-4A61-85A4-5CFC38246E94}"/>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6" name="Footer Placeholder 5">
            <a:extLst>
              <a:ext uri="{FF2B5EF4-FFF2-40B4-BE49-F238E27FC236}">
                <a16:creationId xmlns:a16="http://schemas.microsoft.com/office/drawing/2014/main" id="{860D4DF3-75B2-4D17-8FF9-52381D618C4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2667E12E-6BF8-4D15-A7DA-FDBCA7104E3B}"/>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3181619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37B93-408F-4B3C-BD85-23107E756AC6}"/>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32EC20C-867B-489C-BF53-4F9F1DAEDAB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AB76787-5C37-4B5E-88B2-60E14ED33258}"/>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5" name="Footer Placeholder 4">
            <a:extLst>
              <a:ext uri="{FF2B5EF4-FFF2-40B4-BE49-F238E27FC236}">
                <a16:creationId xmlns:a16="http://schemas.microsoft.com/office/drawing/2014/main" id="{7EC6716B-FE6F-4ED2-90B0-27BC3A314E3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C50E2998-348F-40AF-9BBB-13DD410650BA}"/>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1564452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C829DBF-9E1A-4CDF-BEBA-39B58999C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8694F442-9227-42FF-8BA5-FEF07BE5614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0FE4E3B-4A65-408A-A90E-F48B39A25091}"/>
              </a:ext>
            </a:extLst>
          </p:cNvPr>
          <p:cNvSpPr>
            <a:spLocks noGrp="1"/>
          </p:cNvSpPr>
          <p:nvPr>
            <p:ph type="dt" sz="half" idx="10"/>
          </p:nvPr>
        </p:nvSpPr>
        <p:spPr/>
        <p:txBody>
          <a:bodyPr/>
          <a:lstStyle/>
          <a:p>
            <a:fld id="{93A7B99A-F58B-41DE-AD76-EC63A0BBD6D0}" type="datetimeFigureOut">
              <a:rPr lang="en-AU" smtClean="0"/>
              <a:t>15/10/2020</a:t>
            </a:fld>
            <a:endParaRPr lang="en-AU"/>
          </a:p>
        </p:txBody>
      </p:sp>
      <p:sp>
        <p:nvSpPr>
          <p:cNvPr id="5" name="Footer Placeholder 4">
            <a:extLst>
              <a:ext uri="{FF2B5EF4-FFF2-40B4-BE49-F238E27FC236}">
                <a16:creationId xmlns:a16="http://schemas.microsoft.com/office/drawing/2014/main" id="{975D5733-5760-4F3B-B631-7C7D4D2F7AA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532D9E2-F039-48B6-812C-9210F154A295}"/>
              </a:ext>
            </a:extLst>
          </p:cNvPr>
          <p:cNvSpPr>
            <a:spLocks noGrp="1"/>
          </p:cNvSpPr>
          <p:nvPr>
            <p:ph type="sldNum" sz="quarter" idx="12"/>
          </p:nvPr>
        </p:nvSpPr>
        <p:spPr/>
        <p:txBody>
          <a:bodyPr/>
          <a:lstStyle/>
          <a:p>
            <a:fld id="{3389A257-98BF-48AF-A919-6A80BAE82DE2}" type="slidenum">
              <a:rPr lang="en-AU" smtClean="0"/>
              <a:t>‹#›</a:t>
            </a:fld>
            <a:endParaRPr lang="en-AU"/>
          </a:p>
        </p:txBody>
      </p:sp>
    </p:spTree>
    <p:extLst>
      <p:ext uri="{BB962C8B-B14F-4D97-AF65-F5344CB8AC3E}">
        <p14:creationId xmlns:p14="http://schemas.microsoft.com/office/powerpoint/2010/main" val="1153744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C9BD35-4A64-4D25-A308-BEC2411CBE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752556F1-3C4B-4921-A265-C59B4D98ED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DC83660-F497-4F2C-95C6-6E927B0E90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A7B99A-F58B-41DE-AD76-EC63A0BBD6D0}" type="datetimeFigureOut">
              <a:rPr lang="en-AU" smtClean="0"/>
              <a:t>15/10/2020</a:t>
            </a:fld>
            <a:endParaRPr lang="en-AU"/>
          </a:p>
        </p:txBody>
      </p:sp>
      <p:sp>
        <p:nvSpPr>
          <p:cNvPr id="5" name="Footer Placeholder 4">
            <a:extLst>
              <a:ext uri="{FF2B5EF4-FFF2-40B4-BE49-F238E27FC236}">
                <a16:creationId xmlns:a16="http://schemas.microsoft.com/office/drawing/2014/main" id="{5B31BD6D-B98B-4CBF-8813-3E21467DAC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5596A3CB-01F1-49A2-A13E-B2C86E94C0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89A257-98BF-48AF-A919-6A80BAE82DE2}" type="slidenum">
              <a:rPr lang="en-AU" smtClean="0"/>
              <a:t>‹#›</a:t>
            </a:fld>
            <a:endParaRPr lang="en-AU"/>
          </a:p>
        </p:txBody>
      </p:sp>
    </p:spTree>
    <p:extLst>
      <p:ext uri="{BB962C8B-B14F-4D97-AF65-F5344CB8AC3E}">
        <p14:creationId xmlns:p14="http://schemas.microsoft.com/office/powerpoint/2010/main" val="9251752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20D5D19D-0789-4518-B5DC-D47ADF69D2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F6F09E-083B-4120-8638-4A0DECEF4E6B}"/>
              </a:ext>
            </a:extLst>
          </p:cNvPr>
          <p:cNvSpPr>
            <a:spLocks noGrp="1"/>
          </p:cNvSpPr>
          <p:nvPr>
            <p:ph type="ctrTitle"/>
          </p:nvPr>
        </p:nvSpPr>
        <p:spPr>
          <a:xfrm>
            <a:off x="1113810" y="3130041"/>
            <a:ext cx="4036334" cy="2387600"/>
          </a:xfrm>
        </p:spPr>
        <p:txBody>
          <a:bodyPr anchor="t">
            <a:normAutofit/>
          </a:bodyPr>
          <a:lstStyle/>
          <a:p>
            <a:pPr algn="l"/>
            <a:r>
              <a:rPr lang="en-AU" sz="5000"/>
              <a:t>HAPPY STATE HIGH SCHOOL WHS POLICY</a:t>
            </a:r>
          </a:p>
        </p:txBody>
      </p:sp>
      <p:grpSp>
        <p:nvGrpSpPr>
          <p:cNvPr id="74" name="Group 73">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54317"/>
            <a:ext cx="731521" cy="673460"/>
            <a:chOff x="3940602" y="308034"/>
            <a:chExt cx="2116791" cy="3428999"/>
          </a:xfrm>
          <a:solidFill>
            <a:schemeClr val="accent4"/>
          </a:solidFill>
        </p:grpSpPr>
        <p:sp>
          <p:nvSpPr>
            <p:cNvPr id="75" name="Rectangle 74">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9" name="Rectangle 78">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Icon&#10;&#10;Description automatically generated">
            <a:extLst>
              <a:ext uri="{FF2B5EF4-FFF2-40B4-BE49-F238E27FC236}">
                <a16:creationId xmlns:a16="http://schemas.microsoft.com/office/drawing/2014/main" id="{DC99B1F6-9423-4304-B95E-FA965D79DDE1}"/>
              </a:ext>
            </a:extLst>
          </p:cNvPr>
          <p:cNvPicPr>
            <a:picLocks noChangeAspect="1"/>
          </p:cNvPicPr>
          <p:nvPr/>
        </p:nvPicPr>
        <p:blipFill rotWithShape="1">
          <a:blip r:embed="rId2">
            <a:extLst>
              <a:ext uri="{28A0092B-C50C-407E-A947-70E740481C1C}">
                <a14:useLocalDpi xmlns:a14="http://schemas.microsoft.com/office/drawing/2010/main" val="0"/>
              </a:ext>
            </a:extLst>
          </a:blip>
          <a:srcRect t="11096" r="2" b="15844"/>
          <a:stretch/>
        </p:blipFill>
        <p:spPr>
          <a:xfrm>
            <a:off x="5922492" y="666728"/>
            <a:ext cx="5536001" cy="5465791"/>
          </a:xfrm>
          <a:prstGeom prst="rect">
            <a:avLst/>
          </a:prstGeom>
        </p:spPr>
      </p:pic>
    </p:spTree>
    <p:extLst>
      <p:ext uri="{BB962C8B-B14F-4D97-AF65-F5344CB8AC3E}">
        <p14:creationId xmlns:p14="http://schemas.microsoft.com/office/powerpoint/2010/main" val="165942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101824-7659-46AE-B36F-81B78BF69270}"/>
              </a:ext>
            </a:extLst>
          </p:cNvPr>
          <p:cNvSpPr>
            <a:spLocks noGrp="1"/>
          </p:cNvSpPr>
          <p:nvPr>
            <p:ph type="title"/>
          </p:nvPr>
        </p:nvSpPr>
        <p:spPr>
          <a:xfrm>
            <a:off x="808638" y="386930"/>
            <a:ext cx="9236700" cy="1188950"/>
          </a:xfrm>
        </p:spPr>
        <p:txBody>
          <a:bodyPr anchor="b">
            <a:normAutofit/>
          </a:bodyPr>
          <a:lstStyle/>
          <a:p>
            <a:r>
              <a:rPr lang="en-AU" sz="5400" dirty="0"/>
              <a:t>LEGISLATIVE CHANGES</a:t>
            </a:r>
          </a:p>
        </p:txBody>
      </p:sp>
      <p:grpSp>
        <p:nvGrpSpPr>
          <p:cNvPr id="23" name="Group 22">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24" name="Rectangle 23">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ADC65B3-AA65-43E0-9D91-44F0F6EE3744}"/>
              </a:ext>
            </a:extLst>
          </p:cNvPr>
          <p:cNvSpPr>
            <a:spLocks noGrp="1"/>
          </p:cNvSpPr>
          <p:nvPr>
            <p:ph idx="1"/>
          </p:nvPr>
        </p:nvSpPr>
        <p:spPr>
          <a:xfrm>
            <a:off x="793660" y="2599509"/>
            <a:ext cx="10143668" cy="3435531"/>
          </a:xfrm>
        </p:spPr>
        <p:txBody>
          <a:bodyPr anchor="ctr">
            <a:normAutofit/>
          </a:bodyPr>
          <a:lstStyle/>
          <a:p>
            <a:r>
              <a:rPr lang="en-AU" sz="2400" dirty="0">
                <a:latin typeface="+mj-lt"/>
              </a:rPr>
              <a:t>Workplace Health and Safety Act 1995 has been repealed </a:t>
            </a:r>
          </a:p>
          <a:p>
            <a:r>
              <a:rPr lang="en-AU" sz="2400" dirty="0">
                <a:latin typeface="+mj-lt"/>
              </a:rPr>
              <a:t>Current legislation is the Work Health and Safety Act 2011</a:t>
            </a:r>
          </a:p>
          <a:p>
            <a:endParaRPr lang="en-AU" sz="2400" dirty="0">
              <a:latin typeface="+mj-lt"/>
            </a:endParaRPr>
          </a:p>
          <a:p>
            <a:r>
              <a:rPr lang="en-AU" sz="2400" dirty="0">
                <a:latin typeface="+mj-lt"/>
              </a:rPr>
              <a:t>How does this effect Perfect Painters Policy Statement?</a:t>
            </a:r>
          </a:p>
          <a:p>
            <a:pPr lvl="1"/>
            <a:r>
              <a:rPr lang="en-AU" dirty="0">
                <a:latin typeface="+mj-lt"/>
              </a:rPr>
              <a:t>The policy has been amended to include reference to the current Act</a:t>
            </a:r>
          </a:p>
        </p:txBody>
      </p:sp>
    </p:spTree>
    <p:extLst>
      <p:ext uri="{BB962C8B-B14F-4D97-AF65-F5344CB8AC3E}">
        <p14:creationId xmlns:p14="http://schemas.microsoft.com/office/powerpoint/2010/main" val="1715214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8A6215-F747-4315-AD79-53D317DDB2DE}"/>
              </a:ext>
            </a:extLst>
          </p:cNvPr>
          <p:cNvSpPr>
            <a:spLocks noGrp="1"/>
          </p:cNvSpPr>
          <p:nvPr>
            <p:ph type="title"/>
          </p:nvPr>
        </p:nvSpPr>
        <p:spPr>
          <a:xfrm>
            <a:off x="808638" y="386930"/>
            <a:ext cx="9236700" cy="1188950"/>
          </a:xfrm>
        </p:spPr>
        <p:txBody>
          <a:bodyPr anchor="b">
            <a:normAutofit/>
          </a:bodyPr>
          <a:lstStyle/>
          <a:p>
            <a:r>
              <a:rPr lang="en-AU" sz="5400" dirty="0"/>
              <a:t>Duties of Care - HSHS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6CFDF78-A269-4C33-BCE0-381E5E5744F1}"/>
              </a:ext>
            </a:extLst>
          </p:cNvPr>
          <p:cNvSpPr>
            <a:spLocks noGrp="1"/>
          </p:cNvSpPr>
          <p:nvPr>
            <p:ph idx="1"/>
          </p:nvPr>
        </p:nvSpPr>
        <p:spPr>
          <a:xfrm>
            <a:off x="793660" y="2332138"/>
            <a:ext cx="10143668" cy="4018785"/>
          </a:xfrm>
        </p:spPr>
        <p:txBody>
          <a:bodyPr anchor="ctr">
            <a:normAutofit lnSpcReduction="10000"/>
          </a:bodyPr>
          <a:lstStyle/>
          <a:p>
            <a:r>
              <a:rPr lang="en-AU" sz="1500" dirty="0">
                <a:latin typeface="+mj-lt"/>
              </a:rPr>
              <a:t>Duty of person conducting a business or undertaking</a:t>
            </a:r>
          </a:p>
          <a:p>
            <a:pPr lvl="1"/>
            <a:r>
              <a:rPr lang="en-AU" sz="1500" dirty="0">
                <a:effectLst/>
                <a:latin typeface="+mj-lt"/>
                <a:ea typeface="Times New Roman" panose="02020603050405020304" pitchFamily="18" charset="0"/>
              </a:rPr>
              <a:t>Must ensure, so far as is reasonably practicable, the provision and maintenance of a working environment that is without risks to health and safety.</a:t>
            </a:r>
          </a:p>
          <a:p>
            <a:r>
              <a:rPr lang="en-AU" sz="1500" dirty="0">
                <a:latin typeface="+mj-lt"/>
                <a:ea typeface="Times New Roman" panose="02020603050405020304" pitchFamily="18" charset="0"/>
              </a:rPr>
              <a:t>Includes</a:t>
            </a:r>
          </a:p>
          <a:p>
            <a:pPr lvl="1"/>
            <a:r>
              <a:rPr lang="en-AU" sz="1500" dirty="0">
                <a:effectLst/>
                <a:latin typeface="+mj-lt"/>
                <a:ea typeface="Times New Roman" panose="02020603050405020304" pitchFamily="18" charset="0"/>
              </a:rPr>
              <a:t>Provide and maintain work environment without risks to health and safety </a:t>
            </a:r>
          </a:p>
          <a:p>
            <a:pPr lvl="1"/>
            <a:r>
              <a:rPr lang="en-AU" sz="1500" dirty="0">
                <a:effectLst/>
                <a:latin typeface="+mj-lt"/>
                <a:ea typeface="Times New Roman" panose="02020603050405020304" pitchFamily="18" charset="0"/>
              </a:rPr>
              <a:t>Provide and maintain safe plant and structures </a:t>
            </a:r>
          </a:p>
          <a:p>
            <a:pPr lvl="1"/>
            <a:r>
              <a:rPr lang="en-AU" sz="1500" dirty="0">
                <a:effectLst/>
                <a:latin typeface="+mj-lt"/>
                <a:ea typeface="Times New Roman" panose="02020603050405020304" pitchFamily="18" charset="0"/>
              </a:rPr>
              <a:t>Provide and maintain </a:t>
            </a:r>
            <a:r>
              <a:rPr lang="en-AU" sz="1500" dirty="0">
                <a:effectLst/>
                <a:latin typeface="+mj-lt"/>
                <a:ea typeface="Times New Roman" panose="02020603050405020304" pitchFamily="18" charset="0"/>
                <a:cs typeface="Times New Roman" panose="02020603050405020304" pitchFamily="18" charset="0"/>
              </a:rPr>
              <a:t>safe systems of work</a:t>
            </a:r>
          </a:p>
          <a:p>
            <a:pPr lvl="1"/>
            <a:r>
              <a:rPr lang="en-AU" sz="1500" dirty="0">
                <a:effectLst/>
                <a:latin typeface="+mj-lt"/>
                <a:ea typeface="Times New Roman" panose="02020603050405020304" pitchFamily="18" charset="0"/>
                <a:cs typeface="Times New Roman" panose="02020603050405020304" pitchFamily="18" charset="0"/>
              </a:rPr>
              <a:t>The safe use, handling and storage of plant, structures and substances</a:t>
            </a:r>
          </a:p>
          <a:p>
            <a:pPr lvl="1"/>
            <a:r>
              <a:rPr lang="en-AU" sz="1500" dirty="0">
                <a:effectLst/>
                <a:latin typeface="+mj-lt"/>
                <a:ea typeface="Times New Roman" panose="02020603050405020304" pitchFamily="18" charset="0"/>
                <a:cs typeface="Times New Roman" panose="02020603050405020304" pitchFamily="18" charset="0"/>
              </a:rPr>
              <a:t>Provide adequate facilities for the welfare at work of workers in carrying out work for the business or undertaking, including ensuring access to those facilities; and</a:t>
            </a:r>
          </a:p>
          <a:p>
            <a:pPr lvl="1"/>
            <a:r>
              <a:rPr lang="en-AU" sz="1500" dirty="0">
                <a:effectLst/>
                <a:latin typeface="+mj-lt"/>
                <a:ea typeface="Times New Roman" panose="02020603050405020304" pitchFamily="18" charset="0"/>
                <a:cs typeface="Times New Roman" panose="02020603050405020304" pitchFamily="18" charset="0"/>
              </a:rPr>
              <a:t>The provision of any information, training and instruction or supervision that is necessary to protect all persons from risks to their health and safety arising from work carried out as part of the conduct of the business or undertaking; and</a:t>
            </a:r>
            <a:endParaRPr lang="en-AU" sz="1500" dirty="0">
              <a:latin typeface="+mj-lt"/>
              <a:ea typeface="Times New Roman" panose="02020603050405020304" pitchFamily="18" charset="0"/>
              <a:cs typeface="Times New Roman" panose="02020603050405020304" pitchFamily="18" charset="0"/>
            </a:endParaRPr>
          </a:p>
          <a:p>
            <a:pPr lvl="1"/>
            <a:r>
              <a:rPr lang="en-AU" sz="1500" dirty="0">
                <a:effectLst/>
                <a:latin typeface="+mj-lt"/>
                <a:ea typeface="Times New Roman" panose="02020603050405020304" pitchFamily="18" charset="0"/>
                <a:cs typeface="Times New Roman" panose="02020603050405020304" pitchFamily="18" charset="0"/>
              </a:rPr>
              <a:t>That the health of workers and the conditions of the workplace are monitored for the purpose of preventing illness or injury of workers arising from the conduct of the business or undertaking; and</a:t>
            </a:r>
          </a:p>
          <a:p>
            <a:pPr lvl="1"/>
            <a:r>
              <a:rPr lang="en-AU" sz="1500" dirty="0">
                <a:effectLst/>
                <a:latin typeface="+mj-lt"/>
                <a:ea typeface="Times New Roman" panose="02020603050405020304" pitchFamily="18" charset="0"/>
              </a:rPr>
              <a:t>The means of entering and exiting the workplace and anything arising from the workplace are without risk to the health and safety of any persons</a:t>
            </a:r>
          </a:p>
          <a:p>
            <a:pPr lvl="1"/>
            <a:endParaRPr lang="en-AU" dirty="0"/>
          </a:p>
        </p:txBody>
      </p:sp>
    </p:spTree>
    <p:extLst>
      <p:ext uri="{BB962C8B-B14F-4D97-AF65-F5344CB8AC3E}">
        <p14:creationId xmlns:p14="http://schemas.microsoft.com/office/powerpoint/2010/main" val="1894277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3A84EC-241A-4D78-BF84-E479623C481F}"/>
              </a:ext>
            </a:extLst>
          </p:cNvPr>
          <p:cNvSpPr>
            <a:spLocks noGrp="1"/>
          </p:cNvSpPr>
          <p:nvPr>
            <p:ph type="title"/>
          </p:nvPr>
        </p:nvSpPr>
        <p:spPr>
          <a:xfrm>
            <a:off x="808638" y="386930"/>
            <a:ext cx="9236700" cy="1188950"/>
          </a:xfrm>
        </p:spPr>
        <p:txBody>
          <a:bodyPr anchor="b">
            <a:normAutofit/>
          </a:bodyPr>
          <a:lstStyle/>
          <a:p>
            <a:r>
              <a:rPr lang="en-AU" sz="5400" dirty="0"/>
              <a:t>Duties of Care – Officers</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D3440CA-D8AB-4BAF-BE84-E7408045AA50}"/>
              </a:ext>
            </a:extLst>
          </p:cNvPr>
          <p:cNvSpPr>
            <a:spLocks noGrp="1"/>
          </p:cNvSpPr>
          <p:nvPr>
            <p:ph idx="1"/>
          </p:nvPr>
        </p:nvSpPr>
        <p:spPr>
          <a:xfrm>
            <a:off x="793660" y="2599509"/>
            <a:ext cx="10143668" cy="3435531"/>
          </a:xfrm>
        </p:spPr>
        <p:txBody>
          <a:bodyPr anchor="ctr">
            <a:normAutofit/>
          </a:bodyPr>
          <a:lstStyle/>
          <a:p>
            <a:r>
              <a:rPr lang="en-AU" sz="1100" dirty="0">
                <a:latin typeface="+mj-lt"/>
                <a:ea typeface="Times New Roman" panose="02020603050405020304" pitchFamily="18" charset="0"/>
              </a:rPr>
              <a:t>M</a:t>
            </a:r>
            <a:r>
              <a:rPr lang="en-AU" sz="1100" dirty="0">
                <a:effectLst/>
                <a:latin typeface="+mj-lt"/>
                <a:ea typeface="Times New Roman" panose="02020603050405020304" pitchFamily="18" charset="0"/>
              </a:rPr>
              <a:t>ust exercise </a:t>
            </a:r>
            <a:r>
              <a:rPr lang="en-AU" sz="1100" b="1" u="sng" dirty="0">
                <a:effectLst/>
                <a:latin typeface="+mj-lt"/>
                <a:ea typeface="Times New Roman" panose="02020603050405020304" pitchFamily="18" charset="0"/>
              </a:rPr>
              <a:t>due diligence </a:t>
            </a:r>
            <a:r>
              <a:rPr lang="en-AU" sz="1100" dirty="0">
                <a:effectLst/>
                <a:latin typeface="+mj-lt"/>
                <a:ea typeface="Times New Roman" panose="02020603050405020304" pitchFamily="18" charset="0"/>
              </a:rPr>
              <a:t>to ensure that the person conducting the business or undertaking complies with that duty or obligation.</a:t>
            </a:r>
          </a:p>
          <a:p>
            <a:r>
              <a:rPr lang="en-AU" sz="1100" dirty="0">
                <a:latin typeface="+mj-lt"/>
              </a:rPr>
              <a:t>Due Diligence Includes:</a:t>
            </a:r>
          </a:p>
          <a:p>
            <a:pPr lvl="1"/>
            <a:r>
              <a:rPr lang="en-AU" sz="1100" dirty="0">
                <a:effectLst/>
                <a:latin typeface="+mj-lt"/>
                <a:ea typeface="Times New Roman" panose="02020603050405020304" pitchFamily="18" charset="0"/>
                <a:cs typeface="Times New Roman" panose="02020603050405020304" pitchFamily="18" charset="0"/>
              </a:rPr>
              <a:t>To acquire and keep up to date </a:t>
            </a:r>
            <a:r>
              <a:rPr lang="en-AU" sz="1100" b="1" dirty="0">
                <a:effectLst/>
                <a:latin typeface="+mj-lt"/>
                <a:ea typeface="Times New Roman" panose="02020603050405020304" pitchFamily="18" charset="0"/>
                <a:cs typeface="Times New Roman" panose="02020603050405020304" pitchFamily="18" charset="0"/>
              </a:rPr>
              <a:t>knowledge</a:t>
            </a:r>
            <a:r>
              <a:rPr lang="en-AU" sz="1100" dirty="0">
                <a:effectLst/>
                <a:latin typeface="+mj-lt"/>
                <a:ea typeface="Times New Roman" panose="02020603050405020304" pitchFamily="18" charset="0"/>
                <a:cs typeface="Times New Roman" panose="02020603050405020304" pitchFamily="18" charset="0"/>
              </a:rPr>
              <a:t> of work health and safety matters.</a:t>
            </a:r>
          </a:p>
          <a:p>
            <a:pPr lvl="1"/>
            <a:r>
              <a:rPr lang="en-AU" sz="1100" dirty="0">
                <a:effectLst/>
                <a:latin typeface="+mj-lt"/>
                <a:ea typeface="Times New Roman" panose="02020603050405020304" pitchFamily="18" charset="0"/>
                <a:cs typeface="Times New Roman" panose="02020603050405020304" pitchFamily="18" charset="0"/>
              </a:rPr>
              <a:t>To gain an </a:t>
            </a:r>
            <a:r>
              <a:rPr lang="en-AU" sz="1100" b="1" dirty="0">
                <a:effectLst/>
                <a:latin typeface="+mj-lt"/>
                <a:ea typeface="Times New Roman" panose="02020603050405020304" pitchFamily="18" charset="0"/>
                <a:cs typeface="Times New Roman" panose="02020603050405020304" pitchFamily="18" charset="0"/>
              </a:rPr>
              <a:t>understanding</a:t>
            </a:r>
            <a:r>
              <a:rPr lang="en-AU" sz="1100" dirty="0">
                <a:effectLst/>
                <a:latin typeface="+mj-lt"/>
                <a:ea typeface="Times New Roman" panose="02020603050405020304" pitchFamily="18" charset="0"/>
                <a:cs typeface="Times New Roman" panose="02020603050405020304" pitchFamily="18" charset="0"/>
              </a:rPr>
              <a:t> of the nature of operations of the business and the hazards and risks associated with those operations.</a:t>
            </a:r>
          </a:p>
          <a:p>
            <a:pPr lvl="1"/>
            <a:r>
              <a:rPr lang="en-AU" sz="1100" dirty="0">
                <a:effectLst/>
                <a:latin typeface="+mj-lt"/>
                <a:ea typeface="Times New Roman" panose="02020603050405020304" pitchFamily="18" charset="0"/>
                <a:cs typeface="Times New Roman" panose="02020603050405020304" pitchFamily="18" charset="0"/>
              </a:rPr>
              <a:t>The ensure availability of appropriate </a:t>
            </a:r>
            <a:r>
              <a:rPr lang="en-AU" sz="1100" b="1" dirty="0">
                <a:effectLst/>
                <a:latin typeface="+mj-lt"/>
                <a:ea typeface="Times New Roman" panose="02020603050405020304" pitchFamily="18" charset="0"/>
                <a:cs typeface="Times New Roman" panose="02020603050405020304" pitchFamily="18" charset="0"/>
              </a:rPr>
              <a:t>safety resources and processes </a:t>
            </a:r>
            <a:r>
              <a:rPr lang="en-AU" sz="1100" dirty="0">
                <a:effectLst/>
                <a:latin typeface="+mj-lt"/>
                <a:ea typeface="Times New Roman" panose="02020603050405020304" pitchFamily="18" charset="0"/>
                <a:cs typeface="Times New Roman" panose="02020603050405020304" pitchFamily="18" charset="0"/>
              </a:rPr>
              <a:t>to eliminate or minimise risks to health and safety from associated works.</a:t>
            </a:r>
          </a:p>
          <a:p>
            <a:pPr lvl="1"/>
            <a:r>
              <a:rPr lang="en-AU" sz="1100" dirty="0">
                <a:effectLst/>
                <a:latin typeface="+mj-lt"/>
                <a:ea typeface="Times New Roman" panose="02020603050405020304" pitchFamily="18" charset="0"/>
                <a:cs typeface="Times New Roman" panose="02020603050405020304" pitchFamily="18" charset="0"/>
              </a:rPr>
              <a:t>To ensure appropriate processes for </a:t>
            </a:r>
            <a:r>
              <a:rPr lang="en-AU" sz="1100" b="1" dirty="0">
                <a:effectLst/>
                <a:latin typeface="+mj-lt"/>
                <a:ea typeface="Times New Roman" panose="02020603050405020304" pitchFamily="18" charset="0"/>
                <a:cs typeface="Times New Roman" panose="02020603050405020304" pitchFamily="18" charset="0"/>
              </a:rPr>
              <a:t>receiving and considering information </a:t>
            </a:r>
            <a:r>
              <a:rPr lang="en-AU" sz="1100" dirty="0">
                <a:effectLst/>
                <a:latin typeface="+mj-lt"/>
                <a:ea typeface="Times New Roman" panose="02020603050405020304" pitchFamily="18" charset="0"/>
                <a:cs typeface="Times New Roman" panose="02020603050405020304" pitchFamily="18" charset="0"/>
              </a:rPr>
              <a:t>regarding incidents, hazards and risks and responding in a timely way to that information.</a:t>
            </a:r>
          </a:p>
          <a:p>
            <a:pPr lvl="1"/>
            <a:r>
              <a:rPr lang="en-AU" sz="1100" dirty="0">
                <a:effectLst/>
                <a:latin typeface="+mj-lt"/>
                <a:ea typeface="Times New Roman" panose="02020603050405020304" pitchFamily="18" charset="0"/>
                <a:cs typeface="Times New Roman" panose="02020603050405020304" pitchFamily="18" charset="0"/>
              </a:rPr>
              <a:t>To ensure that the person conducting the business or undertaking has, and implements, processes for complying with any duty or obligation of the person conducting the business or undertaking under this Act.</a:t>
            </a:r>
          </a:p>
          <a:p>
            <a:pPr lvl="2"/>
            <a:r>
              <a:rPr lang="en-AU" sz="1100" dirty="0">
                <a:effectLst/>
                <a:latin typeface="+mj-lt"/>
                <a:ea typeface="Times New Roman" panose="02020603050405020304" pitchFamily="18" charset="0"/>
                <a:cs typeface="Times New Roman" panose="02020603050405020304" pitchFamily="18" charset="0"/>
              </a:rPr>
              <a:t>Reporting notifiable incidents.</a:t>
            </a:r>
          </a:p>
          <a:p>
            <a:pPr lvl="2"/>
            <a:r>
              <a:rPr lang="en-AU" sz="1100" dirty="0">
                <a:effectLst/>
                <a:latin typeface="+mj-lt"/>
                <a:ea typeface="Times New Roman" panose="02020603050405020304" pitchFamily="18" charset="0"/>
                <a:cs typeface="Times New Roman" panose="02020603050405020304" pitchFamily="18" charset="0"/>
              </a:rPr>
              <a:t>Consulting with workers.</a:t>
            </a:r>
          </a:p>
          <a:p>
            <a:pPr lvl="2"/>
            <a:r>
              <a:rPr lang="en-AU" sz="1100" dirty="0">
                <a:effectLst/>
                <a:latin typeface="+mj-lt"/>
                <a:ea typeface="Times New Roman" panose="02020603050405020304" pitchFamily="18" charset="0"/>
                <a:cs typeface="Times New Roman" panose="02020603050405020304" pitchFamily="18" charset="0"/>
              </a:rPr>
              <a:t>Ensuring compliance with notices issued under this Act.</a:t>
            </a:r>
          </a:p>
          <a:p>
            <a:pPr lvl="2"/>
            <a:r>
              <a:rPr lang="en-AU" sz="1100" dirty="0">
                <a:effectLst/>
                <a:latin typeface="+mj-lt"/>
                <a:ea typeface="Times New Roman" panose="02020603050405020304" pitchFamily="18" charset="0"/>
                <a:cs typeface="Times New Roman" panose="02020603050405020304" pitchFamily="18" charset="0"/>
              </a:rPr>
              <a:t>Ensuring the provision of training and instruction to workers about work health and safety.</a:t>
            </a:r>
          </a:p>
          <a:p>
            <a:pPr lvl="2"/>
            <a:r>
              <a:rPr lang="en-AU" sz="1100" dirty="0">
                <a:effectLst/>
                <a:latin typeface="+mj-lt"/>
                <a:ea typeface="Times New Roman" panose="02020603050405020304" pitchFamily="18" charset="0"/>
                <a:cs typeface="Times New Roman" panose="02020603050405020304" pitchFamily="18" charset="0"/>
              </a:rPr>
              <a:t>Ensuring that health and Safety Representatives receive their entitlement to training.</a:t>
            </a:r>
          </a:p>
          <a:p>
            <a:pPr marL="800100" lvl="1" indent="-342900">
              <a:spcBef>
                <a:spcPts val="600"/>
              </a:spcBef>
              <a:buFont typeface="Symbol" panose="05050102010706020507" pitchFamily="18" charset="2"/>
              <a:buChar char=""/>
            </a:pPr>
            <a:r>
              <a:rPr lang="en-AU" sz="1100" dirty="0">
                <a:effectLst/>
                <a:latin typeface="+mj-lt"/>
                <a:ea typeface="Times New Roman" panose="02020603050405020304" pitchFamily="18" charset="0"/>
                <a:cs typeface="Times New Roman" panose="02020603050405020304" pitchFamily="18" charset="0"/>
              </a:rPr>
              <a:t>To verify the provision and use of the resources and processes mentioned in paragraphs (c) to (e).</a:t>
            </a:r>
          </a:p>
          <a:p>
            <a:pPr lvl="1"/>
            <a:endParaRPr lang="en-AU" sz="1100" dirty="0"/>
          </a:p>
        </p:txBody>
      </p:sp>
    </p:spTree>
    <p:extLst>
      <p:ext uri="{BB962C8B-B14F-4D97-AF65-F5344CB8AC3E}">
        <p14:creationId xmlns:p14="http://schemas.microsoft.com/office/powerpoint/2010/main" val="131421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A31D83-C23E-4F1A-B389-5A810503CF88}"/>
              </a:ext>
            </a:extLst>
          </p:cNvPr>
          <p:cNvSpPr>
            <a:spLocks noGrp="1"/>
          </p:cNvSpPr>
          <p:nvPr>
            <p:ph type="title"/>
          </p:nvPr>
        </p:nvSpPr>
        <p:spPr>
          <a:xfrm>
            <a:off x="808638" y="386930"/>
            <a:ext cx="9236700" cy="1188950"/>
          </a:xfrm>
        </p:spPr>
        <p:txBody>
          <a:bodyPr anchor="b">
            <a:normAutofit/>
          </a:bodyPr>
          <a:lstStyle/>
          <a:p>
            <a:r>
              <a:rPr lang="en-AU" sz="4200"/>
              <a:t>Duties of Care – Workers &amp; Other Persons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4A8DBD5-ABBB-4426-9DAD-4E013D339F14}"/>
              </a:ext>
            </a:extLst>
          </p:cNvPr>
          <p:cNvSpPr>
            <a:spLocks noGrp="1"/>
          </p:cNvSpPr>
          <p:nvPr>
            <p:ph idx="1"/>
          </p:nvPr>
        </p:nvSpPr>
        <p:spPr>
          <a:xfrm>
            <a:off x="793660" y="2599509"/>
            <a:ext cx="10143668" cy="3435531"/>
          </a:xfrm>
        </p:spPr>
        <p:txBody>
          <a:bodyPr anchor="ctr">
            <a:normAutofit/>
          </a:bodyPr>
          <a:lstStyle/>
          <a:p>
            <a:pPr>
              <a:spcBef>
                <a:spcPts val="600"/>
              </a:spcBef>
            </a:pPr>
            <a:r>
              <a:rPr lang="en-AU" sz="2000" dirty="0">
                <a:effectLst/>
                <a:latin typeface="+mj-lt"/>
                <a:ea typeface="Times New Roman" panose="02020603050405020304" pitchFamily="18" charset="0"/>
                <a:cs typeface="Times New Roman" panose="02020603050405020304" pitchFamily="18" charset="0"/>
              </a:rPr>
              <a:t>The Work health and Safety Act 2011 states that while at work, a worker or person at workplace must:</a:t>
            </a:r>
          </a:p>
          <a:p>
            <a:pPr marL="800100" lvl="1" indent="-342900">
              <a:buFont typeface="Symbol" panose="05050102010706020507" pitchFamily="18" charset="2"/>
              <a:buChar char=""/>
            </a:pPr>
            <a:r>
              <a:rPr lang="en-AU" sz="2000" b="1" dirty="0">
                <a:effectLst/>
                <a:latin typeface="+mj-lt"/>
                <a:ea typeface="Times New Roman" panose="02020603050405020304" pitchFamily="18" charset="0"/>
                <a:cs typeface="Times New Roman" panose="02020603050405020304" pitchFamily="18" charset="0"/>
              </a:rPr>
              <a:t>Take reasonable care </a:t>
            </a:r>
            <a:r>
              <a:rPr lang="en-AU" sz="2000" dirty="0">
                <a:effectLst/>
                <a:latin typeface="+mj-lt"/>
                <a:ea typeface="Times New Roman" panose="02020603050405020304" pitchFamily="18" charset="0"/>
                <a:cs typeface="Times New Roman" panose="02020603050405020304" pitchFamily="18" charset="0"/>
              </a:rPr>
              <a:t>for his or her own health and safety; and</a:t>
            </a:r>
          </a:p>
          <a:p>
            <a:pPr marL="800100" lvl="1" indent="-342900">
              <a:spcBef>
                <a:spcPts val="600"/>
              </a:spcBef>
              <a:buFont typeface="Symbol" panose="05050102010706020507" pitchFamily="18" charset="2"/>
              <a:buChar char=""/>
            </a:pPr>
            <a:r>
              <a:rPr lang="en-AU" sz="2000" dirty="0">
                <a:effectLst/>
                <a:latin typeface="+mj-lt"/>
                <a:ea typeface="Times New Roman" panose="02020603050405020304" pitchFamily="18" charset="0"/>
                <a:cs typeface="Times New Roman" panose="02020603050405020304" pitchFamily="18" charset="0"/>
              </a:rPr>
              <a:t>Take reasonable care that his or her acts or omissions do not adversely affect the health and safety of other persons; and</a:t>
            </a:r>
          </a:p>
          <a:p>
            <a:pPr marL="800100" lvl="1" indent="-342900">
              <a:spcBef>
                <a:spcPts val="600"/>
              </a:spcBef>
              <a:buFont typeface="Symbol" panose="05050102010706020507" pitchFamily="18" charset="2"/>
              <a:buChar char=""/>
            </a:pPr>
            <a:r>
              <a:rPr lang="en-AU" sz="2000" b="1" dirty="0">
                <a:effectLst/>
                <a:latin typeface="+mj-lt"/>
                <a:ea typeface="Times New Roman" panose="02020603050405020304" pitchFamily="18" charset="0"/>
                <a:cs typeface="Times New Roman" panose="02020603050405020304" pitchFamily="18" charset="0"/>
              </a:rPr>
              <a:t>Comply</a:t>
            </a:r>
            <a:r>
              <a:rPr lang="en-AU" sz="2000" dirty="0">
                <a:effectLst/>
                <a:latin typeface="+mj-lt"/>
                <a:ea typeface="Times New Roman" panose="02020603050405020304" pitchFamily="18" charset="0"/>
                <a:cs typeface="Times New Roman" panose="02020603050405020304" pitchFamily="18" charset="0"/>
              </a:rPr>
              <a:t>, so far as the worker is reasonably able, with any reasonable instruction that is given by the person conducting the business or undertaking to comply with the act; and</a:t>
            </a:r>
          </a:p>
          <a:p>
            <a:pPr marL="800100" lvl="1" indent="-342900">
              <a:spcBef>
                <a:spcPts val="600"/>
              </a:spcBef>
              <a:spcAft>
                <a:spcPts val="600"/>
              </a:spcAft>
              <a:buFont typeface="Symbol" panose="05050102010706020507" pitchFamily="18" charset="2"/>
              <a:buChar char=""/>
            </a:pPr>
            <a:r>
              <a:rPr lang="en-AU" sz="2000" b="1" dirty="0">
                <a:effectLst/>
                <a:latin typeface="+mj-lt"/>
                <a:ea typeface="Times New Roman" panose="02020603050405020304" pitchFamily="18" charset="0"/>
                <a:cs typeface="Times New Roman" panose="02020603050405020304" pitchFamily="18" charset="0"/>
              </a:rPr>
              <a:t>Cooperate</a:t>
            </a:r>
            <a:r>
              <a:rPr lang="en-AU" sz="2000" dirty="0">
                <a:effectLst/>
                <a:latin typeface="+mj-lt"/>
                <a:ea typeface="Times New Roman" panose="02020603050405020304" pitchFamily="18" charset="0"/>
                <a:cs typeface="Times New Roman" panose="02020603050405020304" pitchFamily="18" charset="0"/>
              </a:rPr>
              <a:t> with any reasonable policy or procedure of the person conducting the business or undertaking relating to health and safety at the workplace that has been notified to workers.</a:t>
            </a:r>
          </a:p>
          <a:p>
            <a:endParaRPr lang="en-AU" sz="2000" dirty="0">
              <a:latin typeface="+mj-lt"/>
            </a:endParaRPr>
          </a:p>
        </p:txBody>
      </p:sp>
    </p:spTree>
    <p:extLst>
      <p:ext uri="{BB962C8B-B14F-4D97-AF65-F5344CB8AC3E}">
        <p14:creationId xmlns:p14="http://schemas.microsoft.com/office/powerpoint/2010/main" val="3596719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17D4F32-26C6-4776-9EAE-0C15C68FDE97}"/>
              </a:ext>
            </a:extLst>
          </p:cNvPr>
          <p:cNvSpPr>
            <a:spLocks noGrp="1"/>
          </p:cNvSpPr>
          <p:nvPr>
            <p:ph type="title"/>
          </p:nvPr>
        </p:nvSpPr>
        <p:spPr>
          <a:xfrm>
            <a:off x="643467" y="321734"/>
            <a:ext cx="10905066" cy="1135737"/>
          </a:xfrm>
        </p:spPr>
        <p:txBody>
          <a:bodyPr>
            <a:normAutofit/>
          </a:bodyPr>
          <a:lstStyle/>
          <a:p>
            <a:r>
              <a:rPr lang="en-AU" sz="3600"/>
              <a:t>Hazard and Risk Management</a:t>
            </a:r>
          </a:p>
        </p:txBody>
      </p:sp>
      <p:sp>
        <p:nvSpPr>
          <p:cNvPr id="3" name="Content Placeholder 2">
            <a:extLst>
              <a:ext uri="{FF2B5EF4-FFF2-40B4-BE49-F238E27FC236}">
                <a16:creationId xmlns:a16="http://schemas.microsoft.com/office/drawing/2014/main" id="{F334CE33-8B12-4F4C-AC9D-4ABEFE839989}"/>
              </a:ext>
            </a:extLst>
          </p:cNvPr>
          <p:cNvSpPr>
            <a:spLocks noGrp="1"/>
          </p:cNvSpPr>
          <p:nvPr>
            <p:ph idx="1"/>
          </p:nvPr>
        </p:nvSpPr>
        <p:spPr>
          <a:xfrm>
            <a:off x="643467" y="1782981"/>
            <a:ext cx="10905066" cy="4393982"/>
          </a:xfrm>
        </p:spPr>
        <p:txBody>
          <a:bodyPr>
            <a:normAutofit/>
          </a:bodyPr>
          <a:lstStyle/>
          <a:p>
            <a:r>
              <a:rPr lang="en-AU" sz="1800" dirty="0">
                <a:latin typeface="+mj-lt"/>
              </a:rPr>
              <a:t>When student activities are organised within the school area, the HOD and WHSO shall consult and conduct a risk assessment to decide on a method of eliminating the hazard or controlling the risks.</a:t>
            </a:r>
          </a:p>
          <a:p>
            <a:r>
              <a:rPr lang="en-AU" sz="1800" dirty="0">
                <a:latin typeface="+mj-lt"/>
              </a:rPr>
              <a:t>The results of this consultation shall be recorded and kept in the classrooms and main office and will be available for any person who would like a copy</a:t>
            </a:r>
          </a:p>
          <a:p>
            <a:r>
              <a:rPr lang="en-AU" sz="1800" dirty="0">
                <a:latin typeface="+mj-lt"/>
              </a:rPr>
              <a:t>Code of Practice – How to Manage Health and Safety Risks at Work</a:t>
            </a:r>
          </a:p>
          <a:p>
            <a:pPr lvl="1"/>
            <a:r>
              <a:rPr lang="en-AU" sz="1800" dirty="0">
                <a:solidFill>
                  <a:srgbClr val="000000"/>
                </a:solidFill>
                <a:effectLst/>
                <a:latin typeface="+mj-lt"/>
                <a:ea typeface="Times New Roman" panose="02020603050405020304" pitchFamily="18" charset="0"/>
              </a:rPr>
              <a:t>Step 1 – Identify hazards </a:t>
            </a:r>
          </a:p>
          <a:p>
            <a:pPr lvl="1"/>
            <a:r>
              <a:rPr lang="en-AU" sz="1800" dirty="0">
                <a:solidFill>
                  <a:srgbClr val="000000"/>
                </a:solidFill>
                <a:effectLst/>
                <a:latin typeface="+mj-lt"/>
                <a:ea typeface="Times New Roman" panose="02020603050405020304" pitchFamily="18" charset="0"/>
              </a:rPr>
              <a:t>Step 2 – Assess risks </a:t>
            </a:r>
            <a:endParaRPr lang="en-AU" sz="1800" dirty="0">
              <a:solidFill>
                <a:srgbClr val="000000"/>
              </a:solidFill>
              <a:latin typeface="+mj-lt"/>
              <a:ea typeface="Times New Roman" panose="02020603050405020304" pitchFamily="18" charset="0"/>
            </a:endParaRPr>
          </a:p>
          <a:p>
            <a:pPr lvl="1"/>
            <a:r>
              <a:rPr lang="en-AU" sz="1800" dirty="0">
                <a:solidFill>
                  <a:srgbClr val="000000"/>
                </a:solidFill>
                <a:latin typeface="+mj-lt"/>
              </a:rPr>
              <a:t>Step 3 – Control Risks</a:t>
            </a:r>
          </a:p>
          <a:p>
            <a:pPr lvl="1"/>
            <a:r>
              <a:rPr lang="en-AU" sz="1800" dirty="0">
                <a:solidFill>
                  <a:srgbClr val="000000"/>
                </a:solidFill>
                <a:latin typeface="+mj-lt"/>
              </a:rPr>
              <a:t>Step 4 – review Control Measures </a:t>
            </a:r>
            <a:endParaRPr lang="en-US" sz="1800" dirty="0">
              <a:latin typeface="+mj-lt"/>
            </a:endParaRPr>
          </a:p>
          <a:p>
            <a:endParaRPr lang="en-US" sz="1050" dirty="0"/>
          </a:p>
          <a:p>
            <a:endParaRPr lang="en-US" sz="1400" dirty="0"/>
          </a:p>
          <a:p>
            <a:endParaRPr lang="en-AU" sz="2000" dirty="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586255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BD86A75-4E6C-4079-943D-D66A09330E22}"/>
              </a:ext>
            </a:extLst>
          </p:cNvPr>
          <p:cNvSpPr>
            <a:spLocks noGrp="1"/>
          </p:cNvSpPr>
          <p:nvPr>
            <p:ph type="title"/>
          </p:nvPr>
        </p:nvSpPr>
        <p:spPr>
          <a:xfrm>
            <a:off x="643467" y="321734"/>
            <a:ext cx="10905066" cy="1135737"/>
          </a:xfrm>
        </p:spPr>
        <p:txBody>
          <a:bodyPr>
            <a:normAutofit/>
          </a:bodyPr>
          <a:lstStyle/>
          <a:p>
            <a:r>
              <a:rPr lang="en-AU" sz="3600"/>
              <a:t>Hazard and Risk Management – Step 1</a:t>
            </a:r>
          </a:p>
        </p:txBody>
      </p:sp>
      <p:sp>
        <p:nvSpPr>
          <p:cNvPr id="3" name="Content Placeholder 2">
            <a:extLst>
              <a:ext uri="{FF2B5EF4-FFF2-40B4-BE49-F238E27FC236}">
                <a16:creationId xmlns:a16="http://schemas.microsoft.com/office/drawing/2014/main" id="{BA2A2911-54B7-42C4-B455-E56AF94D93FE}"/>
              </a:ext>
            </a:extLst>
          </p:cNvPr>
          <p:cNvSpPr>
            <a:spLocks noGrp="1"/>
          </p:cNvSpPr>
          <p:nvPr>
            <p:ph idx="1"/>
          </p:nvPr>
        </p:nvSpPr>
        <p:spPr>
          <a:xfrm>
            <a:off x="643467" y="1782981"/>
            <a:ext cx="10905066" cy="4393982"/>
          </a:xfrm>
        </p:spPr>
        <p:txBody>
          <a:bodyPr>
            <a:normAutofit/>
          </a:bodyPr>
          <a:lstStyle/>
          <a:p>
            <a:pPr marL="342900" lvl="0" indent="-342900" algn="just">
              <a:buFont typeface="Symbol" panose="05050102010706020507" pitchFamily="18" charset="2"/>
              <a:buChar char=""/>
            </a:pPr>
            <a:r>
              <a:rPr lang="en-AU" sz="1800" dirty="0">
                <a:solidFill>
                  <a:srgbClr val="000000"/>
                </a:solidFill>
                <a:effectLst/>
                <a:latin typeface="+mj-lt"/>
                <a:ea typeface="Times New Roman" panose="02020603050405020304" pitchFamily="18" charset="0"/>
                <a:cs typeface="Times New Roman" panose="02020603050405020304" pitchFamily="18" charset="0"/>
              </a:rPr>
              <a:t>Identify hazards – find out what could cause harm</a:t>
            </a:r>
            <a:endParaRPr lang="en-AU" sz="1800" dirty="0">
              <a:effectLst/>
              <a:latin typeface="+mj-lt"/>
              <a:ea typeface="Times New Roman" panose="02020603050405020304" pitchFamily="18" charset="0"/>
              <a:cs typeface="Times New Roman" panose="02020603050405020304" pitchFamily="18" charset="0"/>
            </a:endParaRPr>
          </a:p>
          <a:p>
            <a:pPr marL="742950" lvl="1" indent="-285750" algn="just">
              <a:buSzPts val="1600"/>
              <a:buFont typeface="Courier New" panose="02070309020205020404" pitchFamily="49" charset="0"/>
              <a:buChar char="o"/>
            </a:pPr>
            <a:r>
              <a:rPr lang="en-AU" sz="1800" dirty="0">
                <a:solidFill>
                  <a:srgbClr val="000000"/>
                </a:solidFill>
                <a:effectLst/>
                <a:latin typeface="+mj-lt"/>
                <a:ea typeface="Times New Roman" panose="02020603050405020304" pitchFamily="18" charset="0"/>
                <a:cs typeface="Times New Roman" panose="02020603050405020304" pitchFamily="18" charset="0"/>
              </a:rPr>
              <a:t>The HOD and WHSO, along with relevant staff members, shall walk around the associated area, buildings, and school grounds, assessing potential hazards. </a:t>
            </a:r>
            <a:endParaRPr lang="en-AU" sz="1800" dirty="0">
              <a:effectLst/>
              <a:latin typeface="+mj-lt"/>
              <a:ea typeface="Times New Roman" panose="02020603050405020304" pitchFamily="18" charset="0"/>
              <a:cs typeface="Times New Roman" panose="02020603050405020304" pitchFamily="18" charset="0"/>
            </a:endParaRPr>
          </a:p>
          <a:p>
            <a:pPr marL="742950" lvl="1" indent="-285750" algn="just">
              <a:buSzPts val="1600"/>
              <a:buFont typeface="Courier New" panose="02070309020205020404" pitchFamily="49" charset="0"/>
              <a:buChar char="o"/>
            </a:pPr>
            <a:r>
              <a:rPr lang="en-AU" sz="1800" dirty="0">
                <a:solidFill>
                  <a:srgbClr val="000000"/>
                </a:solidFill>
                <a:effectLst/>
                <a:latin typeface="+mj-lt"/>
                <a:ea typeface="Times New Roman" panose="02020603050405020304" pitchFamily="18" charset="0"/>
                <a:cs typeface="Times New Roman" panose="02020603050405020304" pitchFamily="18" charset="0"/>
              </a:rPr>
              <a:t>Must consider the activities being performed within the area, the behaviours of students and staff, items or substances being used in a normal day-to-day setting within the associated areas.</a:t>
            </a:r>
            <a:endParaRPr lang="en-AU" sz="1800" dirty="0">
              <a:effectLst/>
              <a:latin typeface="+mj-lt"/>
              <a:ea typeface="Times New Roman" panose="02020603050405020304" pitchFamily="18" charset="0"/>
              <a:cs typeface="Times New Roman" panose="02020603050405020304" pitchFamily="18" charset="0"/>
            </a:endParaRPr>
          </a:p>
          <a:p>
            <a:endParaRPr lang="en-AU" sz="2000" dirty="0">
              <a:latin typeface="+mj-lt"/>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10532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768662B-08D8-49CC-95D3-F1C1247B7EC6}"/>
              </a:ext>
            </a:extLst>
          </p:cNvPr>
          <p:cNvSpPr>
            <a:spLocks noGrp="1"/>
          </p:cNvSpPr>
          <p:nvPr>
            <p:ph type="title"/>
          </p:nvPr>
        </p:nvSpPr>
        <p:spPr>
          <a:xfrm>
            <a:off x="643467" y="321734"/>
            <a:ext cx="10905066" cy="1135737"/>
          </a:xfrm>
        </p:spPr>
        <p:txBody>
          <a:bodyPr>
            <a:normAutofit/>
          </a:bodyPr>
          <a:lstStyle/>
          <a:p>
            <a:r>
              <a:rPr lang="en-AU" sz="3600"/>
              <a:t>Hazard and Risk Management – Step 2</a:t>
            </a:r>
          </a:p>
        </p:txBody>
      </p:sp>
      <p:sp>
        <p:nvSpPr>
          <p:cNvPr id="3" name="Content Placeholder 2">
            <a:extLst>
              <a:ext uri="{FF2B5EF4-FFF2-40B4-BE49-F238E27FC236}">
                <a16:creationId xmlns:a16="http://schemas.microsoft.com/office/drawing/2014/main" id="{BDB28198-FC6B-427A-B074-C2FEB33DEEEF}"/>
              </a:ext>
            </a:extLst>
          </p:cNvPr>
          <p:cNvSpPr>
            <a:spLocks noGrp="1"/>
          </p:cNvSpPr>
          <p:nvPr>
            <p:ph idx="1"/>
          </p:nvPr>
        </p:nvSpPr>
        <p:spPr>
          <a:xfrm>
            <a:off x="643467" y="1782981"/>
            <a:ext cx="10905066" cy="4393982"/>
          </a:xfrm>
        </p:spPr>
        <p:txBody>
          <a:bodyPr>
            <a:normAutofit/>
          </a:bodyPr>
          <a:lstStyle/>
          <a:p>
            <a:pPr marL="342900" lvl="0" indent="-342900">
              <a:buFont typeface="Symbol" panose="05050102010706020507" pitchFamily="18" charset="2"/>
              <a:buChar char=""/>
            </a:pPr>
            <a:r>
              <a:rPr lang="en-AU" sz="2000">
                <a:effectLst/>
                <a:latin typeface="+mj-lt"/>
                <a:ea typeface="Times New Roman" panose="02020603050405020304" pitchFamily="18" charset="0"/>
                <a:cs typeface="Times New Roman" panose="02020603050405020304" pitchFamily="18" charset="0"/>
              </a:rPr>
              <a:t>Assess risks if necessary – understand the nature of the harm that could be caused by the hazard, how serious the harm could be and the likelihood of it happening</a:t>
            </a:r>
          </a:p>
          <a:p>
            <a:pPr marL="742950" lvl="1" indent="-285750">
              <a:buSzPts val="1600"/>
              <a:buFont typeface="Courier New" panose="02070309020205020404" pitchFamily="49" charset="0"/>
              <a:buChar char="o"/>
            </a:pPr>
            <a:r>
              <a:rPr lang="en-AU" sz="2000">
                <a:effectLst/>
                <a:latin typeface="+mj-lt"/>
                <a:ea typeface="Times New Roman" panose="02020603050405020304" pitchFamily="18" charset="0"/>
                <a:cs typeface="Times New Roman" panose="02020603050405020304" pitchFamily="18" charset="0"/>
              </a:rPr>
              <a:t>Consider the likelihood of potential hazard or scenario resulting in an accident or injury and prioritise measures accordingly.</a:t>
            </a:r>
          </a:p>
          <a:p>
            <a:pPr marL="742950" lvl="1" indent="-285750">
              <a:buSzPts val="1600"/>
              <a:buFont typeface="Courier New" panose="02070309020205020404" pitchFamily="49" charset="0"/>
              <a:buChar char="o"/>
            </a:pPr>
            <a:r>
              <a:rPr lang="en-AU" sz="2000">
                <a:effectLst/>
                <a:latin typeface="+mj-lt"/>
                <a:ea typeface="Times New Roman" panose="02020603050405020304" pitchFamily="18" charset="0"/>
                <a:cs typeface="Times New Roman" panose="02020603050405020304" pitchFamily="18" charset="0"/>
              </a:rPr>
              <a:t>Consider the differing needs of students, such as age, disabilities etc. </a:t>
            </a:r>
          </a:p>
          <a:p>
            <a:pPr marL="742950" lvl="1" indent="-285750">
              <a:buSzPts val="1600"/>
              <a:buFont typeface="Courier New" panose="02070309020205020404" pitchFamily="49" charset="0"/>
              <a:buChar char="o"/>
            </a:pPr>
            <a:r>
              <a:rPr lang="en-AU" sz="2000">
                <a:effectLst/>
                <a:latin typeface="+mj-lt"/>
                <a:ea typeface="Times New Roman" panose="02020603050405020304" pitchFamily="18" charset="0"/>
                <a:cs typeface="Times New Roman" panose="02020603050405020304" pitchFamily="18" charset="0"/>
              </a:rPr>
              <a:t>Risks should be categorised in terms of high, medium, or low risk, and appropriate plans of action should be drawn up in the even of accidents or injuries.</a:t>
            </a:r>
          </a:p>
          <a:p>
            <a:pPr marL="742950" lvl="1" indent="-285750">
              <a:buSzPts val="1600"/>
              <a:buFont typeface="Courier New" panose="02070309020205020404" pitchFamily="49" charset="0"/>
              <a:buChar char="o"/>
            </a:pPr>
            <a:r>
              <a:rPr lang="en-AU" sz="2000">
                <a:effectLst/>
                <a:latin typeface="+mj-lt"/>
                <a:ea typeface="Times New Roman" panose="02020603050405020304" pitchFamily="18" charset="0"/>
                <a:cs typeface="Times New Roman" panose="02020603050405020304" pitchFamily="18" charset="0"/>
              </a:rPr>
              <a:t>Complete a risk assessment with findings.</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65663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8AB7D8D-DE04-4A63-83DF-D683A1ACAAE9}"/>
              </a:ext>
            </a:extLst>
          </p:cNvPr>
          <p:cNvSpPr>
            <a:spLocks noGrp="1"/>
          </p:cNvSpPr>
          <p:nvPr>
            <p:ph type="title"/>
          </p:nvPr>
        </p:nvSpPr>
        <p:spPr>
          <a:xfrm>
            <a:off x="643467" y="321734"/>
            <a:ext cx="10905066" cy="1135737"/>
          </a:xfrm>
        </p:spPr>
        <p:txBody>
          <a:bodyPr>
            <a:normAutofit/>
          </a:bodyPr>
          <a:lstStyle/>
          <a:p>
            <a:r>
              <a:rPr lang="en-AU" sz="3600"/>
              <a:t>Hazard and Risk Management – Step 3</a:t>
            </a:r>
          </a:p>
        </p:txBody>
      </p:sp>
      <p:sp>
        <p:nvSpPr>
          <p:cNvPr id="3" name="Content Placeholder 2">
            <a:extLst>
              <a:ext uri="{FF2B5EF4-FFF2-40B4-BE49-F238E27FC236}">
                <a16:creationId xmlns:a16="http://schemas.microsoft.com/office/drawing/2014/main" id="{66EB47E7-11C6-4576-B14B-02D2BEE5A898}"/>
              </a:ext>
            </a:extLst>
          </p:cNvPr>
          <p:cNvSpPr>
            <a:spLocks noGrp="1"/>
          </p:cNvSpPr>
          <p:nvPr>
            <p:ph idx="1"/>
          </p:nvPr>
        </p:nvSpPr>
        <p:spPr>
          <a:xfrm>
            <a:off x="643467" y="1782981"/>
            <a:ext cx="10905066" cy="4393982"/>
          </a:xfrm>
        </p:spPr>
        <p:txBody>
          <a:bodyPr>
            <a:normAutofit/>
          </a:bodyPr>
          <a:lstStyle/>
          <a:p>
            <a:r>
              <a:rPr lang="en-AU" sz="1900">
                <a:effectLst/>
                <a:latin typeface="+mj-lt"/>
                <a:ea typeface="Times New Roman" panose="02020603050405020304" pitchFamily="18" charset="0"/>
              </a:rPr>
              <a:t>Control risks – implement the most effective control measure that is reasonably practicable in the circumstances </a:t>
            </a:r>
          </a:p>
          <a:p>
            <a:r>
              <a:rPr lang="en-AU" sz="1900">
                <a:latin typeface="+mj-lt"/>
                <a:ea typeface="Times New Roman" panose="02020603050405020304" pitchFamily="18" charset="0"/>
                <a:cs typeface="Times New Roman" panose="02020603050405020304" pitchFamily="18" charset="0"/>
              </a:rPr>
              <a:t>C</a:t>
            </a:r>
            <a:r>
              <a:rPr lang="en-AU" sz="1900">
                <a:effectLst/>
                <a:latin typeface="+mj-lt"/>
                <a:ea typeface="Times New Roman" panose="02020603050405020304" pitchFamily="18" charset="0"/>
                <a:cs typeface="Times New Roman" panose="02020603050405020304" pitchFamily="18" charset="0"/>
              </a:rPr>
              <a:t>ontrol measures (Hierarchy of Risk Control Measures)</a:t>
            </a:r>
          </a:p>
          <a:p>
            <a:pPr lvl="1">
              <a:buFont typeface="Wingdings" panose="05000000000000000000" pitchFamily="2" charset="2"/>
              <a:buChar char=""/>
            </a:pPr>
            <a:r>
              <a:rPr lang="en-AU" sz="1900">
                <a:effectLst/>
                <a:latin typeface="+mj-lt"/>
                <a:ea typeface="Times New Roman" panose="02020603050405020304" pitchFamily="18" charset="0"/>
                <a:cs typeface="Times New Roman" panose="02020603050405020304" pitchFamily="18" charset="0"/>
              </a:rPr>
              <a:t>Elimination – hazards that can be avoided entirely e.g. clean high windows from the ground with extendable pole rather than climbing a ladder </a:t>
            </a:r>
          </a:p>
          <a:p>
            <a:pPr lvl="1">
              <a:buFont typeface="Wingdings" panose="05000000000000000000" pitchFamily="2" charset="2"/>
              <a:buChar char=""/>
            </a:pPr>
            <a:r>
              <a:rPr lang="en-AU" sz="1900">
                <a:effectLst/>
                <a:latin typeface="+mj-lt"/>
                <a:ea typeface="Times New Roman" panose="02020603050405020304" pitchFamily="18" charset="0"/>
                <a:cs typeface="Times New Roman" panose="02020603050405020304" pitchFamily="18" charset="0"/>
              </a:rPr>
              <a:t>Substitution – sometimes a less hazardous activity, substance, or process can be used e.g. use non-toxic glue instead of toxic glue </a:t>
            </a:r>
          </a:p>
          <a:p>
            <a:pPr lvl="1">
              <a:buFont typeface="Wingdings" panose="05000000000000000000" pitchFamily="2" charset="2"/>
              <a:buChar char=""/>
            </a:pPr>
            <a:r>
              <a:rPr lang="en-AU" sz="1900">
                <a:effectLst/>
                <a:latin typeface="+mj-lt"/>
                <a:ea typeface="Times New Roman" panose="02020603050405020304" pitchFamily="18" charset="0"/>
                <a:cs typeface="Times New Roman" panose="02020603050405020304" pitchFamily="18" charset="0"/>
              </a:rPr>
              <a:t>Isolation – separate hazard from people by marking the hazardous area and putting up safety barriers e.g. fencing off area not accessible to students </a:t>
            </a:r>
          </a:p>
          <a:p>
            <a:pPr lvl="1">
              <a:buFont typeface="Wingdings" panose="05000000000000000000" pitchFamily="2" charset="2"/>
              <a:buChar char=""/>
            </a:pPr>
            <a:r>
              <a:rPr lang="en-AU" sz="1900">
                <a:effectLst/>
                <a:latin typeface="+mj-lt"/>
                <a:ea typeface="Times New Roman" panose="02020603050405020304" pitchFamily="18" charset="0"/>
                <a:cs typeface="Times New Roman" panose="02020603050405020304" pitchFamily="18" charset="0"/>
              </a:rPr>
              <a:t>Engineering control – Modifying tools or equipment </a:t>
            </a:r>
          </a:p>
          <a:p>
            <a:pPr lvl="1">
              <a:buFont typeface="Wingdings" panose="05000000000000000000" pitchFamily="2" charset="2"/>
              <a:buChar char=""/>
            </a:pPr>
            <a:r>
              <a:rPr lang="en-AU" sz="1900">
                <a:effectLst/>
                <a:latin typeface="+mj-lt"/>
                <a:ea typeface="Times New Roman" panose="02020603050405020304" pitchFamily="18" charset="0"/>
                <a:cs typeface="Times New Roman" panose="02020603050405020304" pitchFamily="18" charset="0"/>
              </a:rPr>
              <a:t>Administrative control – all staff, students, and visitors must be inducted into the school’s safety policy and be enforced to practice safe work procedures. </a:t>
            </a:r>
          </a:p>
          <a:p>
            <a:pPr lvl="1">
              <a:buFont typeface="Wingdings" panose="05000000000000000000" pitchFamily="2" charset="2"/>
              <a:buChar char=""/>
            </a:pPr>
            <a:r>
              <a:rPr lang="en-AU" sz="1900">
                <a:effectLst/>
                <a:latin typeface="+mj-lt"/>
                <a:ea typeface="Times New Roman" panose="02020603050405020304" pitchFamily="18" charset="0"/>
                <a:cs typeface="Times New Roman" panose="02020603050405020304" pitchFamily="18" charset="0"/>
              </a:rPr>
              <a:t>Personal protective equipment – PPE can protect from hazards associated with class activities such as science experiments e.g. use of safety glasses, gloves, helmets etc.</a:t>
            </a:r>
          </a:p>
          <a:p>
            <a:endParaRPr lang="en-AU" sz="190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922314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C71A886-207E-46CD-8222-D8DE6976E2F0}"/>
              </a:ext>
            </a:extLst>
          </p:cNvPr>
          <p:cNvSpPr>
            <a:spLocks noGrp="1"/>
          </p:cNvSpPr>
          <p:nvPr>
            <p:ph type="title"/>
          </p:nvPr>
        </p:nvSpPr>
        <p:spPr>
          <a:xfrm>
            <a:off x="643467" y="321734"/>
            <a:ext cx="10905066" cy="1135737"/>
          </a:xfrm>
        </p:spPr>
        <p:txBody>
          <a:bodyPr>
            <a:normAutofit/>
          </a:bodyPr>
          <a:lstStyle/>
          <a:p>
            <a:r>
              <a:rPr lang="en-AU" sz="3600" dirty="0"/>
              <a:t>Hazard and Risk Management – Step 4</a:t>
            </a:r>
          </a:p>
        </p:txBody>
      </p:sp>
      <p:sp>
        <p:nvSpPr>
          <p:cNvPr id="3" name="Content Placeholder 2">
            <a:extLst>
              <a:ext uri="{FF2B5EF4-FFF2-40B4-BE49-F238E27FC236}">
                <a16:creationId xmlns:a16="http://schemas.microsoft.com/office/drawing/2014/main" id="{F4E1521E-D75A-4E61-B776-F290A6EBCCEB}"/>
              </a:ext>
            </a:extLst>
          </p:cNvPr>
          <p:cNvSpPr>
            <a:spLocks noGrp="1"/>
          </p:cNvSpPr>
          <p:nvPr>
            <p:ph idx="1"/>
          </p:nvPr>
        </p:nvSpPr>
        <p:spPr>
          <a:xfrm>
            <a:off x="643467" y="1782981"/>
            <a:ext cx="10905066" cy="4393982"/>
          </a:xfrm>
        </p:spPr>
        <p:txBody>
          <a:bodyPr>
            <a:normAutofit/>
          </a:bodyPr>
          <a:lstStyle/>
          <a:p>
            <a:pPr marL="342900" lvl="0" indent="-342900" algn="just">
              <a:spcAft>
                <a:spcPts val="600"/>
              </a:spcAft>
              <a:buFont typeface="Symbol" panose="05050102010706020507" pitchFamily="18" charset="2"/>
              <a:buChar char=""/>
            </a:pPr>
            <a:r>
              <a:rPr lang="en-AU" sz="1800" dirty="0">
                <a:solidFill>
                  <a:srgbClr val="000000"/>
                </a:solidFill>
                <a:effectLst/>
                <a:latin typeface="+mj-lt"/>
                <a:ea typeface="Times New Roman" panose="02020603050405020304" pitchFamily="18" charset="0"/>
                <a:cs typeface="Times New Roman" panose="02020603050405020304" pitchFamily="18" charset="0"/>
              </a:rPr>
              <a:t>Review control measures to ensure they are working as planned.</a:t>
            </a:r>
            <a:endParaRPr lang="en-AU" sz="1800" dirty="0">
              <a:effectLst/>
              <a:latin typeface="+mj-lt"/>
              <a:ea typeface="Times New Roman" panose="02020603050405020304" pitchFamily="18" charset="0"/>
              <a:cs typeface="Times New Roman" panose="02020603050405020304" pitchFamily="18" charset="0"/>
            </a:endParaRPr>
          </a:p>
          <a:p>
            <a:pPr marL="742950" lvl="1" indent="-285750" algn="just">
              <a:spcAft>
                <a:spcPts val="600"/>
              </a:spcAft>
              <a:buSzPts val="1600"/>
              <a:buFont typeface="Courier New" panose="02070309020205020404" pitchFamily="49" charset="0"/>
              <a:buChar char="o"/>
            </a:pPr>
            <a:r>
              <a:rPr lang="en-AU" sz="1800" dirty="0">
                <a:solidFill>
                  <a:srgbClr val="333333"/>
                </a:solidFill>
                <a:effectLst/>
                <a:latin typeface="+mj-lt"/>
                <a:ea typeface="Times New Roman" panose="02020603050405020304" pitchFamily="18" charset="0"/>
                <a:cs typeface="Times New Roman" panose="02020603050405020304" pitchFamily="18" charset="0"/>
              </a:rPr>
              <a:t>These should help ensure that agreed safe working practices continue to be applied in the day-to-day running of the school premises</a:t>
            </a:r>
            <a:endParaRPr lang="en-AU" sz="1800" dirty="0">
              <a:effectLst/>
              <a:latin typeface="+mj-lt"/>
              <a:ea typeface="Times New Roman" panose="02020603050405020304" pitchFamily="18" charset="0"/>
              <a:cs typeface="Times New Roman" panose="02020603050405020304" pitchFamily="18" charset="0"/>
            </a:endParaRPr>
          </a:p>
          <a:p>
            <a:pPr marL="742950" lvl="1" indent="-285750" algn="just">
              <a:spcAft>
                <a:spcPts val="600"/>
              </a:spcAft>
              <a:buSzPts val="1600"/>
              <a:buFont typeface="Courier New" panose="02070309020205020404" pitchFamily="49" charset="0"/>
              <a:buChar char="o"/>
            </a:pPr>
            <a:r>
              <a:rPr lang="en-AU" sz="1800" dirty="0">
                <a:solidFill>
                  <a:srgbClr val="333333"/>
                </a:solidFill>
                <a:effectLst/>
                <a:latin typeface="+mj-lt"/>
                <a:ea typeface="Times New Roman" panose="02020603050405020304" pitchFamily="18" charset="0"/>
                <a:cs typeface="Times New Roman" panose="02020603050405020304" pitchFamily="18" charset="0"/>
              </a:rPr>
              <a:t>Any changes to the physical layout of the building and its grounds, significant staffing movements, changes to working policies or targets, and acquisitions of new equipment or facilities should also be used as an opportunity to review risk assessments</a:t>
            </a:r>
            <a:endParaRPr lang="en-AU" sz="1800" dirty="0">
              <a:effectLst/>
              <a:latin typeface="+mj-lt"/>
              <a:ea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661299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2A77BFF-A8B3-4586-B869-77B0E1A26943}"/>
              </a:ext>
            </a:extLst>
          </p:cNvPr>
          <p:cNvSpPr>
            <a:spLocks noGrp="1"/>
          </p:cNvSpPr>
          <p:nvPr>
            <p:ph type="title"/>
          </p:nvPr>
        </p:nvSpPr>
        <p:spPr>
          <a:xfrm>
            <a:off x="643467" y="321734"/>
            <a:ext cx="10905066" cy="1135737"/>
          </a:xfrm>
        </p:spPr>
        <p:txBody>
          <a:bodyPr>
            <a:normAutofit/>
          </a:bodyPr>
          <a:lstStyle/>
          <a:p>
            <a:r>
              <a:rPr lang="en-AU" sz="3600"/>
              <a:t>Hazard and Risk Management</a:t>
            </a:r>
          </a:p>
        </p:txBody>
      </p:sp>
      <p:sp>
        <p:nvSpPr>
          <p:cNvPr id="3" name="Content Placeholder 2">
            <a:extLst>
              <a:ext uri="{FF2B5EF4-FFF2-40B4-BE49-F238E27FC236}">
                <a16:creationId xmlns:a16="http://schemas.microsoft.com/office/drawing/2014/main" id="{41A0D336-7F3E-4D08-A039-35B8294C3091}"/>
              </a:ext>
            </a:extLst>
          </p:cNvPr>
          <p:cNvSpPr>
            <a:spLocks noGrp="1"/>
          </p:cNvSpPr>
          <p:nvPr>
            <p:ph idx="1"/>
          </p:nvPr>
        </p:nvSpPr>
        <p:spPr>
          <a:xfrm>
            <a:off x="643467" y="1782981"/>
            <a:ext cx="10905066" cy="4393982"/>
          </a:xfrm>
        </p:spPr>
        <p:txBody>
          <a:bodyPr>
            <a:normAutofit/>
          </a:bodyPr>
          <a:lstStyle/>
          <a:p>
            <a:r>
              <a:rPr lang="en-AU" sz="2000">
                <a:effectLst/>
                <a:latin typeface="+mj-lt"/>
                <a:ea typeface="Times New Roman" panose="02020603050405020304" pitchFamily="18" charset="0"/>
                <a:cs typeface="Times New Roman" panose="02020603050405020304" pitchFamily="18" charset="0"/>
              </a:rPr>
              <a:t>Many hazards and their associated risks are well known and have well established and accepted control measures.</a:t>
            </a:r>
          </a:p>
          <a:p>
            <a:r>
              <a:rPr lang="en-AU" sz="2000">
                <a:effectLst/>
                <a:latin typeface="+mj-lt"/>
                <a:ea typeface="Times New Roman" panose="02020603050405020304" pitchFamily="18" charset="0"/>
                <a:cs typeface="Times New Roman" panose="02020603050405020304" pitchFamily="18" charset="0"/>
              </a:rPr>
              <a:t>In these situations, the second step to formally assess the risk is unnecessary. </a:t>
            </a:r>
          </a:p>
          <a:p>
            <a:r>
              <a:rPr lang="en-AU" sz="2000">
                <a:effectLst/>
                <a:latin typeface="+mj-lt"/>
                <a:ea typeface="Times New Roman" panose="02020603050405020304" pitchFamily="18" charset="0"/>
                <a:cs typeface="Times New Roman" panose="02020603050405020304" pitchFamily="18" charset="0"/>
              </a:rPr>
              <a:t>If, after identifying a hazard, you already know the risk and how to control it effectively, you may simply implement the controls. </a:t>
            </a:r>
          </a:p>
          <a:p>
            <a:endParaRPr lang="en-AU" sz="200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909670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2DDC3B4-CB32-473F-A9F0-40F306291339}"/>
              </a:ext>
            </a:extLst>
          </p:cNvPr>
          <p:cNvSpPr>
            <a:spLocks noGrp="1"/>
          </p:cNvSpPr>
          <p:nvPr>
            <p:ph type="title"/>
          </p:nvPr>
        </p:nvSpPr>
        <p:spPr>
          <a:xfrm>
            <a:off x="643467" y="321734"/>
            <a:ext cx="10905066" cy="1135737"/>
          </a:xfrm>
        </p:spPr>
        <p:txBody>
          <a:bodyPr>
            <a:normAutofit/>
          </a:bodyPr>
          <a:lstStyle/>
          <a:p>
            <a:r>
              <a:rPr lang="en-AU" sz="3600"/>
              <a:t>Hazard and Risk Management - Responsibility</a:t>
            </a:r>
          </a:p>
        </p:txBody>
      </p:sp>
      <p:sp>
        <p:nvSpPr>
          <p:cNvPr id="3" name="Content Placeholder 2">
            <a:extLst>
              <a:ext uri="{FF2B5EF4-FFF2-40B4-BE49-F238E27FC236}">
                <a16:creationId xmlns:a16="http://schemas.microsoft.com/office/drawing/2014/main" id="{67E52294-9DD4-49D0-8A6C-25C8F0D8EF5C}"/>
              </a:ext>
            </a:extLst>
          </p:cNvPr>
          <p:cNvSpPr>
            <a:spLocks noGrp="1"/>
          </p:cNvSpPr>
          <p:nvPr>
            <p:ph idx="1"/>
          </p:nvPr>
        </p:nvSpPr>
        <p:spPr>
          <a:xfrm>
            <a:off x="643467" y="1782981"/>
            <a:ext cx="10905066" cy="4393982"/>
          </a:xfrm>
        </p:spPr>
        <p:txBody>
          <a:bodyPr>
            <a:normAutofit/>
          </a:bodyPr>
          <a:lstStyle/>
          <a:p>
            <a:r>
              <a:rPr lang="en-AU" sz="2000">
                <a:effectLst/>
                <a:latin typeface="Arial" panose="020B0604020202020204" pitchFamily="34" charset="0"/>
                <a:ea typeface="Times New Roman" panose="02020603050405020304" pitchFamily="18" charset="0"/>
                <a:cs typeface="Times New Roman" panose="02020603050405020304" pitchFamily="18" charset="0"/>
              </a:rPr>
              <a:t>Responsibility of everyone within the school to work/behave in a healthy and safe manner and take all precautions to protect the environment. </a:t>
            </a:r>
          </a:p>
          <a:p>
            <a:r>
              <a:rPr lang="en-AU" sz="2000">
                <a:effectLst/>
                <a:latin typeface="Arial" panose="020B0604020202020204" pitchFamily="34" charset="0"/>
                <a:ea typeface="Times New Roman" panose="02020603050405020304" pitchFamily="18" charset="0"/>
                <a:cs typeface="Times New Roman" panose="02020603050405020304" pitchFamily="18" charset="0"/>
              </a:rPr>
              <a:t>All staff are encouraged to identify and control hazards when it is safe and within their ability to do so. Any hazards identified not within their ability to rectify immediately or identified must be reported to the HOD and WHSO immediately.</a:t>
            </a:r>
            <a:endParaRPr lang="en-AU" sz="2000">
              <a:effectLst/>
              <a:latin typeface="Arial Narrow" panose="020B0606020202030204" pitchFamily="34" charset="0"/>
              <a:ea typeface="Times New Roman" panose="02020603050405020304" pitchFamily="18" charset="0"/>
              <a:cs typeface="Times New Roman" panose="02020603050405020304" pitchFamily="18" charset="0"/>
            </a:endParaRPr>
          </a:p>
          <a:p>
            <a:endParaRPr lang="en-AU" sz="200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860770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1279</Words>
  <Application>Microsoft Office PowerPoint</Application>
  <PresentationFormat>Widescreen</PresentationFormat>
  <Paragraphs>78</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Arial Narrow</vt:lpstr>
      <vt:lpstr>Calibri</vt:lpstr>
      <vt:lpstr>Calibri Light</vt:lpstr>
      <vt:lpstr>Courier New</vt:lpstr>
      <vt:lpstr>Symbol</vt:lpstr>
      <vt:lpstr>Wingdings</vt:lpstr>
      <vt:lpstr>Office Theme</vt:lpstr>
      <vt:lpstr>HAPPY STATE HIGH SCHOOL WHS POLICY</vt:lpstr>
      <vt:lpstr>LEGISLATIVE CHANGES</vt:lpstr>
      <vt:lpstr>Duties of Care - HSHS </vt:lpstr>
      <vt:lpstr>Duties of Care – Officers</vt:lpstr>
      <vt:lpstr>Duties of Care – Workers &amp; Other Persons </vt:lpstr>
      <vt:lpstr>Hazard and Risk Management</vt:lpstr>
      <vt:lpstr>Hazard and Risk Management – Step 1</vt:lpstr>
      <vt:lpstr>Hazard and Risk Management – Step 2</vt:lpstr>
      <vt:lpstr>Hazard and Risk Management – Step 3</vt:lpstr>
      <vt:lpstr>Hazard and Risk Management – Step 4</vt:lpstr>
      <vt:lpstr>Hazard and Risk Management</vt:lpstr>
      <vt:lpstr>Hazard and Risk Management - Responsibility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HAPPY STATE HIGH SCHOOL WHS POLICY</dc:title>
  <dc:creator>Kayla Watson</dc:creator>
  <cp:lastModifiedBy>Kayla Watson</cp:lastModifiedBy>
  <cp:revision>2</cp:revision>
  <dcterms:created xsi:type="dcterms:W3CDTF">2020-10-15T00:34:17Z</dcterms:created>
  <dcterms:modified xsi:type="dcterms:W3CDTF">2020-10-15T00:42:05Z</dcterms:modified>
</cp:coreProperties>
</file>