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4"/>
  </p:notesMasterIdLst>
  <p:sldIdLst>
    <p:sldId id="257" r:id="rId2"/>
    <p:sldId id="309" r:id="rId3"/>
    <p:sldId id="437" r:id="rId4"/>
    <p:sldId id="598" r:id="rId5"/>
    <p:sldId id="392" r:id="rId6"/>
    <p:sldId id="504" r:id="rId7"/>
    <p:sldId id="503" r:id="rId8"/>
    <p:sldId id="439" r:id="rId9"/>
    <p:sldId id="396" r:id="rId10"/>
    <p:sldId id="440" r:id="rId11"/>
    <p:sldId id="599" r:id="rId12"/>
    <p:sldId id="600" r:id="rId13"/>
    <p:sldId id="601" r:id="rId14"/>
    <p:sldId id="399" r:id="rId15"/>
    <p:sldId id="401" r:id="rId16"/>
    <p:sldId id="441" r:id="rId17"/>
    <p:sldId id="602" r:id="rId18"/>
    <p:sldId id="387" r:id="rId19"/>
    <p:sldId id="586" r:id="rId20"/>
    <p:sldId id="587" r:id="rId21"/>
    <p:sldId id="603" r:id="rId22"/>
    <p:sldId id="588" r:id="rId23"/>
    <p:sldId id="589" r:id="rId24"/>
    <p:sldId id="590" r:id="rId25"/>
    <p:sldId id="604" r:id="rId26"/>
    <p:sldId id="591" r:id="rId27"/>
    <p:sldId id="592" r:id="rId28"/>
    <p:sldId id="593" r:id="rId29"/>
    <p:sldId id="594" r:id="rId30"/>
    <p:sldId id="595" r:id="rId31"/>
    <p:sldId id="596" r:id="rId32"/>
    <p:sldId id="597" r:id="rId33"/>
    <p:sldId id="562" r:id="rId34"/>
    <p:sldId id="563" r:id="rId35"/>
    <p:sldId id="564" r:id="rId36"/>
    <p:sldId id="565" r:id="rId37"/>
    <p:sldId id="566" r:id="rId38"/>
    <p:sldId id="567" r:id="rId39"/>
    <p:sldId id="568" r:id="rId40"/>
    <p:sldId id="569" r:id="rId41"/>
    <p:sldId id="570" r:id="rId42"/>
    <p:sldId id="571" r:id="rId43"/>
    <p:sldId id="572" r:id="rId44"/>
    <p:sldId id="573" r:id="rId45"/>
    <p:sldId id="574" r:id="rId46"/>
    <p:sldId id="575" r:id="rId47"/>
    <p:sldId id="576" r:id="rId48"/>
    <p:sldId id="538" r:id="rId49"/>
    <p:sldId id="539" r:id="rId50"/>
    <p:sldId id="540" r:id="rId51"/>
    <p:sldId id="541" r:id="rId52"/>
    <p:sldId id="542" r:id="rId53"/>
    <p:sldId id="605" r:id="rId54"/>
    <p:sldId id="543" r:id="rId55"/>
    <p:sldId id="544" r:id="rId56"/>
    <p:sldId id="545" r:id="rId57"/>
    <p:sldId id="546" r:id="rId58"/>
    <p:sldId id="547" r:id="rId59"/>
    <p:sldId id="548" r:id="rId60"/>
    <p:sldId id="549" r:id="rId61"/>
    <p:sldId id="435" r:id="rId62"/>
    <p:sldId id="418" r:id="rId6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779" autoAdjust="0"/>
    <p:restoredTop sz="91525" autoAdjust="0"/>
  </p:normalViewPr>
  <p:slideViewPr>
    <p:cSldViewPr>
      <p:cViewPr>
        <p:scale>
          <a:sx n="60" d="100"/>
          <a:sy n="60" d="100"/>
        </p:scale>
        <p:origin x="-72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D7E61F-E466-4520-8FCA-2A0F1269B01B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36B371-A471-4F1E-8623-C88C117501DF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3929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197C488-A209-4A92-B6C0-5B74CFCC9C34}" type="slidenum">
              <a:rPr lang="en-CA" smtClean="0"/>
              <a:pPr/>
              <a:t>1</a:t>
            </a:fld>
            <a:endParaRPr lang="en-CA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</a:t>
            </a:fld>
            <a:endParaRPr lang="en-AU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</a:t>
            </a:fld>
            <a:endParaRPr lang="en-CA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</a:t>
            </a:fld>
            <a:endParaRPr lang="en-AU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8</a:t>
            </a:fld>
            <a:endParaRPr lang="en-CA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9</a:t>
            </a:fld>
            <a:endParaRPr lang="en-AU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14</a:t>
            </a:fld>
            <a:endParaRPr lang="en-CA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15</a:t>
            </a:fld>
            <a:endParaRPr lang="en-AU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18</a:t>
            </a:fld>
            <a:endParaRPr lang="en-CA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19</a:t>
            </a:fld>
            <a:endParaRPr lang="en-AU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22</a:t>
            </a:fld>
            <a:endParaRPr lang="en-CA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23</a:t>
            </a:fld>
            <a:endParaRPr lang="en-AU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26</a:t>
            </a:fld>
            <a:endParaRPr lang="en-CA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27</a:t>
            </a:fld>
            <a:endParaRPr lang="en-AU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29</a:t>
            </a:fld>
            <a:endParaRPr lang="en-CA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30</a:t>
            </a:fld>
            <a:endParaRPr lang="en-AU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32</a:t>
            </a:fld>
            <a:endParaRPr lang="en-CA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33</a:t>
            </a:fld>
            <a:endParaRPr lang="en-AU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35</a:t>
            </a:fld>
            <a:endParaRPr lang="en-CA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36</a:t>
            </a:fld>
            <a:endParaRPr lang="en-AU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38</a:t>
            </a:fld>
            <a:endParaRPr lang="en-CA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39</a:t>
            </a:fld>
            <a:endParaRPr lang="en-AU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41</a:t>
            </a:fld>
            <a:endParaRPr lang="en-CA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42</a:t>
            </a:fld>
            <a:endParaRPr lang="en-AU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44</a:t>
            </a:fld>
            <a:endParaRPr lang="en-CA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45</a:t>
            </a:fld>
            <a:endParaRPr lang="en-AU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47</a:t>
            </a:fld>
            <a:endParaRPr lang="en-CA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48</a:t>
            </a:fld>
            <a:endParaRPr lang="en-AU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50</a:t>
            </a:fld>
            <a:endParaRPr lang="en-CA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51</a:t>
            </a:fld>
            <a:endParaRPr lang="en-AU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54</a:t>
            </a:fld>
            <a:endParaRPr lang="en-CA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55</a:t>
            </a:fld>
            <a:endParaRPr lang="en-AU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57</a:t>
            </a:fld>
            <a:endParaRPr lang="en-CA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58</a:t>
            </a:fld>
            <a:endParaRPr lang="en-AU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60</a:t>
            </a:fld>
            <a:endParaRPr lang="en-CA" dirty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0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40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18C356B-835B-42F1-94E9-63081C6F05C3}" type="slidenum">
              <a:rPr lang="en-CA" smtClean="0"/>
              <a:pPr/>
              <a:t>62</a:t>
            </a:fld>
            <a:endParaRPr lang="en-CA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dule Intr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otolia_9747380_XS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00800" cy="1143000"/>
          </a:xfrm>
        </p:spPr>
        <p:txBody>
          <a:bodyPr/>
          <a:lstStyle>
            <a:lvl1pPr>
              <a:defRPr b="1" baseline="0">
                <a:solidFill>
                  <a:srgbClr val="DE1904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400800" cy="4525963"/>
          </a:xfrm>
        </p:spPr>
        <p:txBody>
          <a:bodyPr/>
          <a:lstStyle>
            <a:lvl1pPr>
              <a:defRPr sz="2400" baseline="0">
                <a:latin typeface="+mj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845FD-594F-47EE-9162-D59CD5604268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  <p:pic>
        <p:nvPicPr>
          <p:cNvPr id="7" name="Picture 6" descr="Fotolia_9747380_XS.jpg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1214438" y="1124744"/>
            <a:ext cx="7000875" cy="3875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en-AU" sz="4400" b="1" dirty="0" smtClean="0">
                <a:solidFill>
                  <a:srgbClr val="FF0000"/>
                </a:solidFill>
              </a:rPr>
              <a:t>CHCECE019 </a:t>
            </a:r>
            <a:endParaRPr lang="en-GB" sz="4400" dirty="0">
              <a:solidFill>
                <a:srgbClr val="FF0000"/>
              </a:solidFill>
            </a:endParaRPr>
          </a:p>
          <a:p>
            <a:pPr algn="r"/>
            <a:r>
              <a:rPr lang="en-AU" sz="4400" b="1" dirty="0" smtClean="0">
                <a:solidFill>
                  <a:srgbClr val="FF0000"/>
                </a:solidFill>
              </a:rPr>
              <a:t>Facilitate compliance in an education and care service</a:t>
            </a:r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3" name="Picture 2" descr="C:\Users\Victoria\Desktop\My Work\ArtWork\stick_figure_drawing_checklist_800_wht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506" y="3501008"/>
            <a:ext cx="2138318" cy="335699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/>
          </a:bodyPr>
          <a:lstStyle/>
          <a:p>
            <a:r>
              <a:rPr lang="en-AU" dirty="0"/>
              <a:t>Interpret the National Quality Framework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1.1 </a:t>
            </a:r>
            <a:r>
              <a:rPr lang="en-AU" sz="2800" dirty="0"/>
              <a:t>Analyse the components of the National Quality Framework (NQF) and their relevance to the service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4282"/>
          </a:xfrm>
        </p:spPr>
        <p:txBody>
          <a:bodyPr>
            <a:normAutofit/>
          </a:bodyPr>
          <a:lstStyle/>
          <a:p>
            <a:r>
              <a:rPr lang="en-GB" dirty="0" smtClean="0"/>
              <a:t>National Quality Framework for Early Childhood Education and Care (NQF)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64904"/>
            <a:ext cx="5050904" cy="4293096"/>
          </a:xfrm>
        </p:spPr>
        <p:txBody>
          <a:bodyPr/>
          <a:lstStyle/>
          <a:p>
            <a:pPr marL="0" indent="0">
              <a:buNone/>
            </a:pPr>
            <a:r>
              <a:rPr lang="en-GB" b="1" dirty="0" smtClean="0"/>
              <a:t>The NQF applies to most of the following services:</a:t>
            </a:r>
          </a:p>
          <a:p>
            <a:pPr lvl="0"/>
            <a:r>
              <a:rPr lang="en-GB" dirty="0"/>
              <a:t>Long day care</a:t>
            </a:r>
          </a:p>
          <a:p>
            <a:pPr lvl="0"/>
            <a:r>
              <a:rPr lang="en-GB" dirty="0"/>
              <a:t>Family day care</a:t>
            </a:r>
          </a:p>
          <a:p>
            <a:pPr lvl="0"/>
            <a:r>
              <a:rPr lang="en-GB" dirty="0"/>
              <a:t>Preschool/kindergarten</a:t>
            </a:r>
          </a:p>
          <a:p>
            <a:pPr lvl="0"/>
            <a:r>
              <a:rPr lang="en-GB" dirty="0"/>
              <a:t>Outside school hours care.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4365104"/>
            <a:ext cx="3672408" cy="186664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National Quality Standard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5915000" cy="53732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The seven areas of assessment are:</a:t>
            </a:r>
          </a:p>
          <a:p>
            <a:pPr lvl="0"/>
            <a:r>
              <a:rPr lang="en-GB" dirty="0"/>
              <a:t>Educational program and practice </a:t>
            </a:r>
          </a:p>
          <a:p>
            <a:pPr lvl="0"/>
            <a:r>
              <a:rPr lang="en-GB" dirty="0"/>
              <a:t>Children’s health and safety</a:t>
            </a:r>
          </a:p>
          <a:p>
            <a:pPr lvl="0"/>
            <a:r>
              <a:rPr lang="en-GB" dirty="0"/>
              <a:t>Physical environment</a:t>
            </a:r>
          </a:p>
          <a:p>
            <a:pPr lvl="0"/>
            <a:r>
              <a:rPr lang="en-GB" dirty="0"/>
              <a:t>Staffing arrangements</a:t>
            </a:r>
          </a:p>
          <a:p>
            <a:pPr lvl="0"/>
            <a:r>
              <a:rPr lang="en-GB" dirty="0"/>
              <a:t>Relationships with children</a:t>
            </a:r>
          </a:p>
          <a:p>
            <a:pPr lvl="0"/>
            <a:r>
              <a:rPr lang="en-GB" dirty="0"/>
              <a:t>Collaborative partnerships with families and communities</a:t>
            </a:r>
          </a:p>
          <a:p>
            <a:pPr lvl="0"/>
            <a:r>
              <a:rPr lang="en-AU" dirty="0"/>
              <a:t>Governance and leadership</a:t>
            </a:r>
            <a:r>
              <a:rPr lang="en-GB" dirty="0" smtClean="0"/>
              <a:t>.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Sophie2\Desktop\ArtWork\Animations\check_it_off_your_list_500_wht.g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791052"/>
            <a:ext cx="3001506" cy="25034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23138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1A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/>
          </a:bodyPr>
          <a:lstStyle/>
          <a:p>
            <a:r>
              <a:rPr lang="en-AU" dirty="0"/>
              <a:t>Interpret the National Quality Framework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1.2 </a:t>
            </a:r>
            <a:r>
              <a:rPr lang="en-AU" sz="2800" dirty="0"/>
              <a:t>Seek advice from a higher authority if clarification is required on interpretation of any aspect of the Framework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/>
          </a:bodyPr>
          <a:lstStyle/>
          <a:p>
            <a:r>
              <a:rPr lang="en-GB" dirty="0" smtClean="0"/>
              <a:t>Seeking advice from a higher authority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2856"/>
            <a:ext cx="5266928" cy="3993307"/>
          </a:xfrm>
        </p:spPr>
        <p:txBody>
          <a:bodyPr/>
          <a:lstStyle/>
          <a:p>
            <a:pPr marL="0" indent="0">
              <a:buNone/>
            </a:pPr>
            <a:r>
              <a:rPr lang="en-GB" b="1" dirty="0" smtClean="0"/>
              <a:t>Higher authorities may be able to:</a:t>
            </a:r>
          </a:p>
          <a:p>
            <a:pPr lvl="0"/>
            <a:r>
              <a:rPr lang="en-GB" dirty="0"/>
              <a:t>Answer your questions </a:t>
            </a:r>
          </a:p>
          <a:p>
            <a:pPr lvl="0"/>
            <a:r>
              <a:rPr lang="en-GB" dirty="0"/>
              <a:t>Provide demonstrations </a:t>
            </a:r>
          </a:p>
          <a:p>
            <a:pPr lvl="0"/>
            <a:r>
              <a:rPr lang="en-GB" dirty="0"/>
              <a:t>Provide you with additional information or </a:t>
            </a:r>
            <a:r>
              <a:rPr lang="en-GB" dirty="0" smtClean="0"/>
              <a:t>contacts.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Victoria\Desktop\My Work\ArtWork\stick_figure_holding_question_mark_7803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348880"/>
            <a:ext cx="2594818" cy="39604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1B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/>
          </a:bodyPr>
          <a:lstStyle/>
          <a:p>
            <a:r>
              <a:rPr lang="en-AU" dirty="0"/>
              <a:t>Interpret the National Quality Framework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1.3 </a:t>
            </a:r>
            <a:r>
              <a:rPr lang="en-AU" sz="2800" dirty="0"/>
              <a:t>Confirm staff understanding of the NQF and other legislation and regulations relevant to the service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3726160"/>
            <a:ext cx="3131840" cy="313184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National laws and regulations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6059016" cy="53012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Remember:</a:t>
            </a:r>
          </a:p>
          <a:p>
            <a:r>
              <a:rPr lang="en-GB" dirty="0"/>
              <a:t>The National Quality Framework is governed by a combination of the Education and Care Services National Law and the Education and Care Services National </a:t>
            </a:r>
            <a:r>
              <a:rPr lang="en-GB" dirty="0" smtClean="0"/>
              <a:t>Regulations</a:t>
            </a:r>
          </a:p>
          <a:p>
            <a:r>
              <a:rPr lang="en-GB" dirty="0"/>
              <a:t>The legislation and regulations vary in each </a:t>
            </a:r>
            <a:r>
              <a:rPr lang="en-GB" dirty="0" smtClean="0"/>
              <a:t>state/territory</a:t>
            </a:r>
          </a:p>
          <a:p>
            <a:r>
              <a:rPr lang="en-GB" dirty="0"/>
              <a:t>To find out more information about the legislation in your </a:t>
            </a:r>
            <a:r>
              <a:rPr lang="en-GB" dirty="0" smtClean="0"/>
              <a:t>region, you will need to consult the internet.</a:t>
            </a:r>
            <a:endParaRPr lang="en-GB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</p:spPr>
        <p:txBody>
          <a:bodyPr>
            <a:normAutofit/>
          </a:bodyPr>
          <a:lstStyle/>
          <a:p>
            <a:r>
              <a:rPr lang="en-GB" dirty="0" smtClean="0"/>
              <a:t>The National Law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5626968" cy="54006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The National Law sets out:</a:t>
            </a:r>
          </a:p>
          <a:p>
            <a:pPr lvl="0"/>
            <a:r>
              <a:rPr lang="en-GB" dirty="0"/>
              <a:t>Approval processes for the operation of education and care services</a:t>
            </a:r>
          </a:p>
          <a:p>
            <a:pPr lvl="0"/>
            <a:r>
              <a:rPr lang="en-GB" dirty="0"/>
              <a:t>The assessment and rating system</a:t>
            </a:r>
          </a:p>
          <a:p>
            <a:pPr lvl="0"/>
            <a:r>
              <a:rPr lang="en-GB" dirty="0"/>
              <a:t>Key operational requirements</a:t>
            </a:r>
          </a:p>
          <a:p>
            <a:pPr lvl="0"/>
            <a:r>
              <a:rPr lang="en-GB" dirty="0"/>
              <a:t>Compliance, monitoring and enforcement powers</a:t>
            </a:r>
          </a:p>
          <a:p>
            <a:pPr lvl="0"/>
            <a:r>
              <a:rPr lang="en-GB" dirty="0"/>
              <a:t>Review of decisions made by regulatory authorities</a:t>
            </a:r>
          </a:p>
          <a:p>
            <a:pPr lvl="0"/>
            <a:r>
              <a:rPr lang="en-GB" dirty="0"/>
              <a:t>The functions and powers of the Standing </a:t>
            </a:r>
            <a:r>
              <a:rPr lang="en-GB" dirty="0" smtClean="0"/>
              <a:t>Council.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3933056"/>
            <a:ext cx="2931352" cy="2420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2502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National Law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6923112" cy="5517232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GB" b="1" dirty="0" smtClean="0"/>
              <a:t>The National Law sets out:</a:t>
            </a:r>
          </a:p>
          <a:p>
            <a:pPr lvl="0"/>
            <a:r>
              <a:rPr lang="en-GB" dirty="0" smtClean="0"/>
              <a:t>The </a:t>
            </a:r>
            <a:r>
              <a:rPr lang="en-GB" dirty="0"/>
              <a:t>functions and powers of the Australian Children’s Education and Care Quality Authority (ACECQA)—the national body that oversees the system</a:t>
            </a:r>
          </a:p>
          <a:p>
            <a:pPr lvl="0"/>
            <a:r>
              <a:rPr lang="en-GB" dirty="0"/>
              <a:t>The functions and powers of regulatory authorities in each jurisdiction</a:t>
            </a:r>
          </a:p>
          <a:p>
            <a:pPr lvl="0"/>
            <a:r>
              <a:rPr lang="en-GB" dirty="0"/>
              <a:t>Creation of a nationally consistent freedom of information and privacy framework to apply to ACECQA and regulatory authorities</a:t>
            </a:r>
          </a:p>
          <a:p>
            <a:pPr lvl="0"/>
            <a:r>
              <a:rPr lang="en-GB" dirty="0"/>
              <a:t>Publication of information, including registers</a:t>
            </a:r>
          </a:p>
          <a:p>
            <a:r>
              <a:rPr lang="en-GB" dirty="0"/>
              <a:t>Key transitional arrangements.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098" name="Picture 2" descr="C:\Users\Vicky Lomax\Desktop\ArtWork\law_book_and_gavel_800_clr_12039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5491" y="2780928"/>
            <a:ext cx="2558509" cy="1685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24643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Confirming staff understanding</a:t>
            </a:r>
            <a:endParaRPr lang="en-GB" dirty="0"/>
          </a:p>
        </p:txBody>
      </p:sp>
      <p:pic>
        <p:nvPicPr>
          <p:cNvPr id="4" name="Picture 3" descr="C:\Users\Victoria\Desktop\My Work\ArtWork\red_check_mark_in_box_pc_800_wht_1619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0857" y="3575324"/>
            <a:ext cx="2974449" cy="302433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5194920" cy="51125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You can provide staff with information about legislation through:</a:t>
            </a:r>
          </a:p>
          <a:p>
            <a:pPr lvl="0"/>
            <a:r>
              <a:rPr lang="en-GB" dirty="0"/>
              <a:t>Training or induction guides</a:t>
            </a:r>
          </a:p>
          <a:p>
            <a:pPr lvl="0"/>
            <a:r>
              <a:rPr lang="en-GB" dirty="0"/>
              <a:t>Posters</a:t>
            </a:r>
          </a:p>
          <a:p>
            <a:pPr lvl="0"/>
            <a:r>
              <a:rPr lang="en-GB" dirty="0"/>
              <a:t>Workshops</a:t>
            </a:r>
          </a:p>
          <a:p>
            <a:pPr lvl="0"/>
            <a:r>
              <a:rPr lang="en-GB" dirty="0"/>
              <a:t>Meetings</a:t>
            </a:r>
          </a:p>
          <a:p>
            <a:pPr lvl="0"/>
            <a:r>
              <a:rPr lang="en-GB" dirty="0"/>
              <a:t>Links and information on organisational website</a:t>
            </a:r>
          </a:p>
          <a:p>
            <a:pPr lvl="0"/>
            <a:r>
              <a:rPr lang="en-GB" dirty="0"/>
              <a:t>Newsletters.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99972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1C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/>
          </a:bodyPr>
          <a:lstStyle/>
          <a:p>
            <a:r>
              <a:rPr lang="en-AU" dirty="0"/>
              <a:t>Interpret the National Quality Framework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1.4 </a:t>
            </a:r>
            <a:r>
              <a:rPr lang="en-AU" sz="2800" dirty="0"/>
              <a:t>Clarify details and requirements of the assessment and rating process and share information with all staff in the service</a:t>
            </a:r>
            <a:r>
              <a:rPr lang="en-AU" sz="2800" b="1" dirty="0" smtClean="0">
                <a:latin typeface="+mj-lt"/>
              </a:rPr>
              <a:t> 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icky Lomax\Desktop\ArtWork\Fotolia_10378930_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348880"/>
            <a:ext cx="3370794" cy="4293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/>
          </a:bodyPr>
          <a:lstStyle/>
          <a:p>
            <a:r>
              <a:rPr lang="en-GB" dirty="0" smtClean="0"/>
              <a:t>Clarifying the details and requirements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5770984" cy="4968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The seven areas of assessment are:</a:t>
            </a:r>
            <a:endParaRPr lang="en-GB" b="1" dirty="0"/>
          </a:p>
          <a:p>
            <a:pPr lvl="0"/>
            <a:r>
              <a:rPr lang="en-GB" dirty="0"/>
              <a:t>Educational program and practice </a:t>
            </a:r>
          </a:p>
          <a:p>
            <a:pPr lvl="0"/>
            <a:r>
              <a:rPr lang="en-GB" dirty="0"/>
              <a:t>Children’s health and safety</a:t>
            </a:r>
          </a:p>
          <a:p>
            <a:pPr lvl="0"/>
            <a:r>
              <a:rPr lang="en-GB" dirty="0"/>
              <a:t>Physical environment</a:t>
            </a:r>
          </a:p>
          <a:p>
            <a:pPr lvl="0"/>
            <a:r>
              <a:rPr lang="en-GB" dirty="0"/>
              <a:t>Staffing arrangements</a:t>
            </a:r>
          </a:p>
          <a:p>
            <a:pPr lvl="0"/>
            <a:r>
              <a:rPr lang="en-GB" dirty="0"/>
              <a:t>Relationships with children</a:t>
            </a:r>
          </a:p>
          <a:p>
            <a:pPr lvl="0"/>
            <a:r>
              <a:rPr lang="en-GB" dirty="0"/>
              <a:t>Collaborative partnerships with families and communities</a:t>
            </a:r>
          </a:p>
          <a:p>
            <a:pPr lvl="0"/>
            <a:r>
              <a:rPr lang="en-AU" dirty="0"/>
              <a:t>Governance and </a:t>
            </a:r>
            <a:r>
              <a:rPr lang="en-AU" dirty="0" smtClean="0"/>
              <a:t>leadership.</a:t>
            </a:r>
            <a:endParaRPr lang="en-GB" dirty="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Sharing information with all staff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/>
              <a:t>Colleagues you should share information with include:</a:t>
            </a:r>
          </a:p>
          <a:p>
            <a:pPr lvl="0"/>
            <a:r>
              <a:rPr lang="en-GB" dirty="0"/>
              <a:t>Nursery nurses</a:t>
            </a:r>
          </a:p>
          <a:p>
            <a:pPr lvl="0"/>
            <a:r>
              <a:rPr lang="en-GB" dirty="0"/>
              <a:t>Supervisors or managers</a:t>
            </a:r>
          </a:p>
          <a:p>
            <a:pPr lvl="0"/>
            <a:r>
              <a:rPr lang="en-GB" dirty="0"/>
              <a:t>Teachers</a:t>
            </a:r>
          </a:p>
          <a:p>
            <a:pPr lvl="0"/>
            <a:r>
              <a:rPr lang="en-GB" dirty="0"/>
              <a:t>Cleaners</a:t>
            </a:r>
          </a:p>
          <a:p>
            <a:pPr lvl="0"/>
            <a:r>
              <a:rPr lang="en-GB" dirty="0"/>
              <a:t>Administration support</a:t>
            </a:r>
          </a:p>
          <a:p>
            <a:pPr lvl="0"/>
            <a:r>
              <a:rPr lang="en-GB" dirty="0"/>
              <a:t>Students</a:t>
            </a:r>
          </a:p>
          <a:p>
            <a:pPr lvl="0"/>
            <a:r>
              <a:rPr lang="en-GB" dirty="0"/>
              <a:t>Volunteers.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Victoria\Desktop\My Work\ArtWork\stick_figure_drawing_checklist_800_wht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766788"/>
            <a:ext cx="2102857" cy="332650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67682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1D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/>
          </a:bodyPr>
          <a:lstStyle/>
          <a:p>
            <a:r>
              <a:rPr lang="en-AU" dirty="0"/>
              <a:t>Facilitate an organisation self- assessment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2.1 </a:t>
            </a:r>
            <a:r>
              <a:rPr lang="en-AU" sz="2800" dirty="0"/>
              <a:t>Determine ways to collect information from staff, children, families and the community to inform self- assessment on a regular ongoing basis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Victoria\Desktop\My Work\ArtWork\Fotolia_16598734_S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988840"/>
            <a:ext cx="2808312" cy="415262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Collecting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6275040" cy="53732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Information that will be useful to collect from staff may include:</a:t>
            </a:r>
          </a:p>
          <a:p>
            <a:pPr lvl="0"/>
            <a:r>
              <a:rPr lang="en-GB" dirty="0"/>
              <a:t>Safety issues</a:t>
            </a:r>
          </a:p>
          <a:p>
            <a:pPr lvl="0"/>
            <a:r>
              <a:rPr lang="en-GB" dirty="0"/>
              <a:t>The use of resources and equipment </a:t>
            </a:r>
          </a:p>
          <a:p>
            <a:pPr lvl="0"/>
            <a:r>
              <a:rPr lang="en-GB" dirty="0"/>
              <a:t>Areas of weakness in provision and own capabilities</a:t>
            </a:r>
          </a:p>
          <a:p>
            <a:pPr lvl="0"/>
            <a:r>
              <a:rPr lang="en-GB" dirty="0"/>
              <a:t>Things they are doing to improve services</a:t>
            </a:r>
          </a:p>
          <a:p>
            <a:pPr lvl="0"/>
            <a:r>
              <a:rPr lang="en-GB" dirty="0"/>
              <a:t>Issues with policies and procedures</a:t>
            </a:r>
          </a:p>
          <a:p>
            <a:pPr lvl="0"/>
            <a:r>
              <a:rPr lang="en-GB" dirty="0"/>
              <a:t>General communication about the children </a:t>
            </a:r>
            <a:r>
              <a:rPr lang="en-GB" dirty="0" smtClean="0"/>
              <a:t>including </a:t>
            </a:r>
            <a:r>
              <a:rPr lang="en-GB" dirty="0"/>
              <a:t>observations.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Ways of collecting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/>
              <a:t>Ways to collect information from staff include:</a:t>
            </a:r>
          </a:p>
          <a:p>
            <a:pPr lvl="0"/>
            <a:r>
              <a:rPr lang="en-GB" dirty="0"/>
              <a:t>Communication diary</a:t>
            </a:r>
          </a:p>
          <a:p>
            <a:pPr lvl="0"/>
            <a:r>
              <a:rPr lang="en-GB" dirty="0"/>
              <a:t>Staff surveys</a:t>
            </a:r>
          </a:p>
          <a:p>
            <a:pPr lvl="0"/>
            <a:r>
              <a:rPr lang="en-GB" dirty="0"/>
              <a:t>Regular meetings</a:t>
            </a:r>
          </a:p>
          <a:p>
            <a:pPr lvl="0"/>
            <a:r>
              <a:rPr lang="en-GB" dirty="0"/>
              <a:t>Accident or illness forms</a:t>
            </a:r>
          </a:p>
          <a:p>
            <a:pPr lvl="0"/>
            <a:r>
              <a:rPr lang="en-GB" dirty="0"/>
              <a:t>Open-door policies.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172465"/>
            <a:ext cx="4176464" cy="3132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8846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2A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768475"/>
          </a:xfrm>
        </p:spPr>
        <p:txBody>
          <a:bodyPr>
            <a:normAutofit/>
          </a:bodyPr>
          <a:lstStyle/>
          <a:p>
            <a:r>
              <a:rPr lang="en-AU" dirty="0"/>
              <a:t>Facilitate an organisation self- assessment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2.2 </a:t>
            </a:r>
            <a:r>
              <a:rPr lang="en-AU" sz="2800" dirty="0"/>
              <a:t>Share ideas with colleagues and involve them in the collection of information to inform the self-assessment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/>
          </a:bodyPr>
          <a:lstStyle/>
          <a:p>
            <a:r>
              <a:rPr lang="en-GB" dirty="0" smtClean="0"/>
              <a:t>Sharing ideas with colleagues and involving them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/>
          <a:lstStyle/>
          <a:p>
            <a:pPr marL="0" indent="0">
              <a:buNone/>
            </a:pPr>
            <a:r>
              <a:rPr lang="en-GB" b="1" dirty="0" smtClean="0"/>
              <a:t>When sharing ideas:</a:t>
            </a:r>
          </a:p>
          <a:p>
            <a:r>
              <a:rPr lang="en-GB" dirty="0" smtClean="0"/>
              <a:t>Be honest</a:t>
            </a:r>
          </a:p>
          <a:p>
            <a:r>
              <a:rPr lang="en-GB" dirty="0" smtClean="0"/>
              <a:t>Be open</a:t>
            </a:r>
          </a:p>
          <a:p>
            <a:r>
              <a:rPr lang="en-GB" dirty="0" smtClean="0"/>
              <a:t>Reflect.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2420888"/>
            <a:ext cx="4400153" cy="3782938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seven quality areas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131024" cy="48531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The seven quality areas are:</a:t>
            </a:r>
          </a:p>
          <a:p>
            <a:pPr lvl="0"/>
            <a:r>
              <a:rPr lang="en-GB" dirty="0"/>
              <a:t>Educational program and practice </a:t>
            </a:r>
          </a:p>
          <a:p>
            <a:pPr lvl="0"/>
            <a:r>
              <a:rPr lang="en-GB" dirty="0"/>
              <a:t>Children’s health and safety</a:t>
            </a:r>
          </a:p>
          <a:p>
            <a:pPr lvl="0"/>
            <a:r>
              <a:rPr lang="en-GB" dirty="0"/>
              <a:t>Physical environment </a:t>
            </a:r>
          </a:p>
          <a:p>
            <a:pPr lvl="0"/>
            <a:r>
              <a:rPr lang="en-GB" dirty="0"/>
              <a:t>Staffing arrangements</a:t>
            </a:r>
          </a:p>
          <a:p>
            <a:pPr lvl="0"/>
            <a:r>
              <a:rPr lang="en-GB" dirty="0"/>
              <a:t>Relationships with children</a:t>
            </a:r>
          </a:p>
          <a:p>
            <a:pPr lvl="0"/>
            <a:r>
              <a:rPr lang="en-GB" dirty="0"/>
              <a:t>Collaborative partnerships with families and communities</a:t>
            </a:r>
          </a:p>
          <a:p>
            <a:pPr lvl="0"/>
            <a:r>
              <a:rPr lang="en-AU" dirty="0"/>
              <a:t>Governance and leadership</a:t>
            </a:r>
            <a:r>
              <a:rPr lang="en-GB" dirty="0"/>
              <a:t>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Victoria\Desktop\My Work\ArtWork\7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636912"/>
            <a:ext cx="2485762" cy="35114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518095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2B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/>
          </a:bodyPr>
          <a:lstStyle/>
          <a:p>
            <a:r>
              <a:rPr lang="en-AU" dirty="0"/>
              <a:t>Facilitate an organisation self- assessment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2.3 </a:t>
            </a:r>
            <a:r>
              <a:rPr lang="en-AU" sz="2800" dirty="0"/>
              <a:t>Record the information collected during the self-assessment process against the standards and elements in the NQF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Victoria\Desktop\My Work\ArtWork\stickman_check_marking_pc_800_wht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221088"/>
            <a:ext cx="2699792" cy="263691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10146"/>
          </a:xfrm>
        </p:spPr>
        <p:txBody>
          <a:bodyPr>
            <a:normAutofit/>
          </a:bodyPr>
          <a:lstStyle/>
          <a:p>
            <a:r>
              <a:rPr lang="en-GB" dirty="0" smtClean="0"/>
              <a:t>Recording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6419056" cy="544522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Quality area 1: Educational program and practice includes the following standards:</a:t>
            </a:r>
          </a:p>
          <a:p>
            <a:pPr lvl="0"/>
            <a:r>
              <a:rPr lang="en-GB" dirty="0"/>
              <a:t>Standard 1:1 – the educational program enhances each child’s learning and development.</a:t>
            </a:r>
          </a:p>
          <a:p>
            <a:pPr lvl="0"/>
            <a:r>
              <a:rPr lang="en-GB" dirty="0"/>
              <a:t>Standard 1:2 – educators facilitate and extend each child’s learning and development.</a:t>
            </a:r>
          </a:p>
          <a:p>
            <a:pPr lvl="0">
              <a:lnSpc>
                <a:spcPct val="115000"/>
              </a:lnSpc>
              <a:spcAft>
                <a:spcPts val="800"/>
              </a:spcAft>
              <a:buFont typeface="Wingdings"/>
              <a:buChar char=""/>
            </a:pPr>
            <a:r>
              <a:rPr lang="en-AU" dirty="0">
                <a:ea typeface="Calibri"/>
                <a:cs typeface="Times New Roman"/>
              </a:rPr>
              <a:t>Standard 1.3 – educators and co-ordinators take a planned and reflective approach to implementing the program for each child.</a:t>
            </a:r>
            <a:endParaRPr lang="en-GB" dirty="0">
              <a:ea typeface="Calibri"/>
              <a:cs typeface="Times New Roman"/>
            </a:endParaRPr>
          </a:p>
          <a:p>
            <a:pPr marL="0" indent="0"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2C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/>
          </a:bodyPr>
          <a:lstStyle/>
          <a:p>
            <a:r>
              <a:rPr lang="en-AU" dirty="0"/>
              <a:t>Facilitate an organisation self- assessment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2.4 </a:t>
            </a:r>
            <a:r>
              <a:rPr lang="en-AU" sz="2800" dirty="0"/>
              <a:t>Ensure the self-assessment is available at the service to inform discussion of the assessment and rating process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/>
          </a:bodyPr>
          <a:lstStyle/>
          <a:p>
            <a:r>
              <a:rPr lang="en-GB" dirty="0" smtClean="0"/>
              <a:t>Ensuring self-assessment is available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0807"/>
            <a:ext cx="6635080" cy="515719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Remember:</a:t>
            </a:r>
          </a:p>
          <a:p>
            <a:r>
              <a:rPr lang="en-GB" dirty="0"/>
              <a:t>Your organisation’s self-assessment should be available to view so that it can inform the discussion surrounding the assessment and rating </a:t>
            </a:r>
            <a:r>
              <a:rPr lang="en-GB" dirty="0" smtClean="0"/>
              <a:t>process</a:t>
            </a:r>
            <a:endParaRPr lang="en-GB" dirty="0"/>
          </a:p>
          <a:p>
            <a:r>
              <a:rPr lang="en-GB" dirty="0"/>
              <a:t>You may have electronic, or hardcopies of your organisation’s self-assessment and it may be held on a computer or filed </a:t>
            </a:r>
            <a:r>
              <a:rPr lang="en-GB" dirty="0" smtClean="0"/>
              <a:t>away</a:t>
            </a:r>
          </a:p>
          <a:p>
            <a:r>
              <a:rPr lang="en-GB" dirty="0" smtClean="0"/>
              <a:t>Staff </a:t>
            </a:r>
            <a:r>
              <a:rPr lang="en-GB" dirty="0"/>
              <a:t>should be aware of where it is kept and it should be on hand for any meetings or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research </a:t>
            </a:r>
            <a:r>
              <a:rPr lang="en-GB" dirty="0"/>
              <a:t>that they </a:t>
            </a:r>
            <a:r>
              <a:rPr lang="en-GB" dirty="0" smtClean="0"/>
              <a:t>undertake.</a:t>
            </a:r>
            <a:endParaRPr lang="en-GB" dirty="0"/>
          </a:p>
        </p:txBody>
      </p:sp>
      <p:pic>
        <p:nvPicPr>
          <p:cNvPr id="4" name="Picture 3" descr="C:\Users\Victoria\Desktop\My Work\ArtWork\Fotolia_24940219_S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5317" y="4087921"/>
            <a:ext cx="2267744" cy="27700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2D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768475"/>
          </a:xfrm>
        </p:spPr>
        <p:txBody>
          <a:bodyPr>
            <a:normAutofit/>
          </a:bodyPr>
          <a:lstStyle/>
          <a:p>
            <a:r>
              <a:rPr lang="en-AU" dirty="0"/>
              <a:t>Facilitate the development of a quality improvement plan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3.1 </a:t>
            </a:r>
            <a:r>
              <a:rPr lang="en-AU" sz="2800" dirty="0"/>
              <a:t>Use the information gathered in the self-assessment process to inform the creation of the quality improvement plan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/>
          </a:bodyPr>
          <a:lstStyle/>
          <a:p>
            <a:r>
              <a:rPr lang="en-GB" dirty="0" smtClean="0"/>
              <a:t>Using information gathered in the self-assessment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16832"/>
            <a:ext cx="6347048" cy="494116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You will need to identify:</a:t>
            </a:r>
          </a:p>
          <a:p>
            <a:pPr lvl="0"/>
            <a:r>
              <a:rPr lang="en-GB" dirty="0"/>
              <a:t>The issue identified</a:t>
            </a:r>
          </a:p>
          <a:p>
            <a:pPr lvl="0"/>
            <a:r>
              <a:rPr lang="en-GB" dirty="0"/>
              <a:t>The related area, standard or element</a:t>
            </a:r>
          </a:p>
          <a:p>
            <a:pPr lvl="0"/>
            <a:r>
              <a:rPr lang="en-GB" dirty="0"/>
              <a:t> The outcome you hope to achieve</a:t>
            </a:r>
          </a:p>
          <a:p>
            <a:pPr lvl="0"/>
            <a:r>
              <a:rPr lang="en-GB" dirty="0"/>
              <a:t>The level of priority – high, medium, low</a:t>
            </a:r>
          </a:p>
          <a:p>
            <a:pPr lvl="0"/>
            <a:r>
              <a:rPr lang="en-GB" dirty="0"/>
              <a:t>How you will know if you are successful</a:t>
            </a:r>
          </a:p>
          <a:p>
            <a:pPr lvl="0"/>
            <a:r>
              <a:rPr lang="en-GB" dirty="0"/>
              <a:t>When do you aim to have resolved the issue?</a:t>
            </a:r>
          </a:p>
          <a:p>
            <a:pPr lvl="0"/>
            <a:r>
              <a:rPr lang="en-GB" dirty="0"/>
              <a:t>What progress have you made with this issue already?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2643" y="4221088"/>
            <a:ext cx="1968180" cy="2275352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3A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/>
          </a:bodyPr>
          <a:lstStyle/>
          <a:p>
            <a:r>
              <a:rPr lang="en-AU" dirty="0"/>
              <a:t>Facilitate the development of a quality improvement plan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3.2 </a:t>
            </a:r>
            <a:r>
              <a:rPr lang="en-AU" sz="2800" dirty="0"/>
              <a:t>Collaborate with others to decide upon the strengths and the key improvements sought within the service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6627" y="188640"/>
            <a:ext cx="8229600" cy="1828016"/>
          </a:xfrm>
        </p:spPr>
        <p:txBody>
          <a:bodyPr>
            <a:noAutofit/>
          </a:bodyPr>
          <a:lstStyle/>
          <a:p>
            <a:r>
              <a:rPr lang="en-GB" dirty="0" smtClean="0"/>
              <a:t>Collaborating with others to decide strengths and key improvements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04864"/>
            <a:ext cx="6347048" cy="45365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When collaborating with others, you should:</a:t>
            </a:r>
          </a:p>
          <a:p>
            <a:pPr lvl="0"/>
            <a:r>
              <a:rPr lang="en-GB" dirty="0"/>
              <a:t>Adopt and maintain a </a:t>
            </a:r>
            <a:r>
              <a:rPr lang="en-GB" dirty="0" smtClean="0"/>
              <a:t>positive </a:t>
            </a:r>
            <a:r>
              <a:rPr lang="en-GB" dirty="0"/>
              <a:t>attitude</a:t>
            </a:r>
          </a:p>
          <a:p>
            <a:pPr lvl="0"/>
            <a:r>
              <a:rPr lang="en-GB" dirty="0"/>
              <a:t>Be patient and diplomatic at all times</a:t>
            </a:r>
          </a:p>
          <a:p>
            <a:pPr lvl="0"/>
            <a:r>
              <a:rPr lang="en-GB" dirty="0"/>
              <a:t>Be prepared to compromise</a:t>
            </a:r>
          </a:p>
          <a:p>
            <a:pPr lvl="0"/>
            <a:r>
              <a:rPr lang="en-GB" dirty="0"/>
              <a:t>Respect other peoples’ point of view</a:t>
            </a:r>
          </a:p>
          <a:p>
            <a:pPr lvl="0"/>
            <a:r>
              <a:rPr lang="en-GB" dirty="0"/>
              <a:t>Mediate in disputes if necessary</a:t>
            </a:r>
          </a:p>
          <a:p>
            <a:pPr lvl="0"/>
            <a:r>
              <a:rPr lang="en-GB" dirty="0"/>
              <a:t>Ask for frequent expansion on points that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you </a:t>
            </a:r>
            <a:r>
              <a:rPr lang="en-GB" dirty="0"/>
              <a:t>do not understand.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6950" y="3356992"/>
            <a:ext cx="2304256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3B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/>
          </a:bodyPr>
          <a:lstStyle/>
          <a:p>
            <a:r>
              <a:rPr lang="en-AU" dirty="0"/>
              <a:t>Facilitate the development of a quality improvement plan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3.3 </a:t>
            </a:r>
            <a:r>
              <a:rPr lang="en-AU" sz="2800" dirty="0"/>
              <a:t>Work in collaboration with others to focus on how the key improvements sought will be reflected in the improvement plan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Key improvements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419056" cy="4525963"/>
          </a:xfrm>
        </p:spPr>
        <p:txBody>
          <a:bodyPr/>
          <a:lstStyle/>
          <a:p>
            <a:pPr marL="0" indent="0">
              <a:buNone/>
            </a:pPr>
            <a:r>
              <a:rPr lang="en-GB" b="1" dirty="0" smtClean="0"/>
              <a:t>Key improvements may include:</a:t>
            </a:r>
          </a:p>
          <a:p>
            <a:r>
              <a:rPr lang="en-GB" dirty="0" smtClean="0"/>
              <a:t>Reducing the number of experience</a:t>
            </a:r>
          </a:p>
          <a:p>
            <a:r>
              <a:rPr lang="en-GB" dirty="0" smtClean="0"/>
              <a:t>Reviewing mealtimes so that children and educators can sit together and talk in small groups</a:t>
            </a:r>
          </a:p>
          <a:p>
            <a:r>
              <a:rPr lang="en-GB" dirty="0" smtClean="0"/>
              <a:t>Researching current best practice for engaging in meaningful interactions.</a:t>
            </a:r>
            <a:endParaRPr lang="en-GB" dirty="0"/>
          </a:p>
        </p:txBody>
      </p:sp>
      <p:pic>
        <p:nvPicPr>
          <p:cNvPr id="4" name="Picture 3" descr="C:\Users\Victoria\Desktop\My Work\ArtWork\reaching_for_the_stars2_pc_800_wht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827114"/>
            <a:ext cx="2105124" cy="41764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3C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768475"/>
          </a:xfrm>
        </p:spPr>
        <p:txBody>
          <a:bodyPr>
            <a:normAutofit/>
          </a:bodyPr>
          <a:lstStyle/>
          <a:p>
            <a:r>
              <a:rPr lang="en-AU" dirty="0"/>
              <a:t>Facilitate the development of a quality improvement plan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3.4 </a:t>
            </a:r>
            <a:r>
              <a:rPr lang="en-AU" sz="2800" dirty="0"/>
              <a:t>Record all of the required information in the plan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Recording information in the plan</a:t>
            </a:r>
            <a:endParaRPr lang="en-GB" dirty="0"/>
          </a:p>
        </p:txBody>
      </p:sp>
      <p:pic>
        <p:nvPicPr>
          <p:cNvPr id="4" name="Picture 3" descr="C:\Users\Tom\Desktop\Pictures\ArtWork\Fotolia_1942069_S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5160" y="2852936"/>
            <a:ext cx="3347864" cy="3429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6275040" cy="54006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This requires searching for the relevant section to record:</a:t>
            </a:r>
          </a:p>
          <a:p>
            <a:pPr lvl="0"/>
            <a:r>
              <a:rPr lang="en-GB" dirty="0"/>
              <a:t>Issues </a:t>
            </a:r>
          </a:p>
          <a:p>
            <a:pPr lvl="0"/>
            <a:r>
              <a:rPr lang="en-GB" dirty="0"/>
              <a:t>Standards and elements </a:t>
            </a:r>
          </a:p>
          <a:p>
            <a:pPr lvl="0"/>
            <a:r>
              <a:rPr lang="en-GB" dirty="0"/>
              <a:t>Proposed outcomes</a:t>
            </a:r>
          </a:p>
          <a:p>
            <a:pPr lvl="0"/>
            <a:r>
              <a:rPr lang="en-GB" dirty="0"/>
              <a:t>Priority levels</a:t>
            </a:r>
          </a:p>
          <a:p>
            <a:pPr lvl="0"/>
            <a:r>
              <a:rPr lang="en-GB" dirty="0"/>
              <a:t>Steps needed to achieve proposed outcome</a:t>
            </a:r>
          </a:p>
          <a:p>
            <a:pPr lvl="0"/>
            <a:r>
              <a:rPr lang="en-GB" dirty="0"/>
              <a:t>Success measures </a:t>
            </a:r>
          </a:p>
          <a:p>
            <a:pPr lvl="0"/>
            <a:r>
              <a:rPr lang="en-GB" dirty="0"/>
              <a:t>Timescales</a:t>
            </a:r>
          </a:p>
          <a:p>
            <a:r>
              <a:rPr lang="en-GB" dirty="0"/>
              <a:t>Progress.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3D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/>
          </a:bodyPr>
          <a:lstStyle/>
          <a:p>
            <a:r>
              <a:rPr lang="en-AU" dirty="0"/>
              <a:t>Facilitate the development of a quality improvement plan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3.5 </a:t>
            </a:r>
            <a:r>
              <a:rPr lang="en-AU" sz="2800" dirty="0"/>
              <a:t>Plan to collaborate with others on a regular basis to review the quality improvement plan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Vicky Lomax\Desktop\ArtWork\Checks\Fotolia_23643125_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109" y="4725143"/>
            <a:ext cx="2132857" cy="213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r>
              <a:rPr lang="en-GB" dirty="0" smtClean="0"/>
              <a:t>Quality improvement plan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6851104" cy="566124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Reviewing quality improvement plans will help you:</a:t>
            </a:r>
          </a:p>
          <a:p>
            <a:pPr lvl="0"/>
            <a:r>
              <a:rPr lang="en-GB" dirty="0"/>
              <a:t>Check that practices are being </a:t>
            </a:r>
            <a:r>
              <a:rPr lang="en-GB" dirty="0" smtClean="0"/>
              <a:t>implemented</a:t>
            </a:r>
            <a:endParaRPr lang="en-GB" dirty="0"/>
          </a:p>
          <a:p>
            <a:pPr lvl="0"/>
            <a:r>
              <a:rPr lang="en-GB" dirty="0"/>
              <a:t>Check the progress of each change</a:t>
            </a:r>
          </a:p>
          <a:p>
            <a:pPr lvl="0"/>
            <a:r>
              <a:rPr lang="en-GB" dirty="0"/>
              <a:t>Identify and </a:t>
            </a:r>
            <a:r>
              <a:rPr lang="en-GB" dirty="0" smtClean="0"/>
              <a:t>rectify </a:t>
            </a:r>
            <a:r>
              <a:rPr lang="en-GB" dirty="0"/>
              <a:t>issues with new practices </a:t>
            </a:r>
          </a:p>
          <a:p>
            <a:pPr lvl="0"/>
            <a:r>
              <a:rPr lang="en-GB" dirty="0"/>
              <a:t>Ensure everyone is informed of the changes</a:t>
            </a:r>
          </a:p>
          <a:p>
            <a:pPr lvl="0"/>
            <a:r>
              <a:rPr lang="en-GB" dirty="0"/>
              <a:t>Prevent complacency issues</a:t>
            </a:r>
          </a:p>
          <a:p>
            <a:pPr lvl="0"/>
            <a:r>
              <a:rPr lang="en-GB" dirty="0" smtClean="0"/>
              <a:t>Update and document </a:t>
            </a:r>
            <a:r>
              <a:rPr lang="en-GB" dirty="0"/>
              <a:t>practices that have been successfully established</a:t>
            </a:r>
          </a:p>
          <a:p>
            <a:pPr lvl="0"/>
            <a:r>
              <a:rPr lang="en-GB" dirty="0"/>
              <a:t>Keep to the proposed schedule for </a:t>
            </a:r>
            <a:r>
              <a:rPr lang="en-GB" dirty="0" smtClean="0"/>
              <a:t>changes.</a:t>
            </a:r>
            <a:endParaRPr lang="en-GB" b="1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3E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/>
          </a:bodyPr>
          <a:lstStyle/>
          <a:p>
            <a:r>
              <a:rPr lang="en-AU" dirty="0"/>
              <a:t>Coordinate the service for a site visit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4.1 </a:t>
            </a:r>
            <a:r>
              <a:rPr lang="en-AU" sz="2800" dirty="0"/>
              <a:t>Inform all stakeholders that the service has been selected for assessment and rating and that the assessment and rating process has commenced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/>
          </a:bodyPr>
          <a:lstStyle/>
          <a:p>
            <a:r>
              <a:rPr lang="en-GB" dirty="0" smtClean="0"/>
              <a:t>Informing stakeholders that the service will be assessed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/>
          <a:lstStyle/>
          <a:p>
            <a:pPr marL="0" indent="0">
              <a:buNone/>
            </a:pPr>
            <a:r>
              <a:rPr lang="en-GB" b="1" dirty="0" smtClean="0"/>
              <a:t>Stakeholders may include:</a:t>
            </a:r>
          </a:p>
          <a:p>
            <a:pPr lvl="0"/>
            <a:r>
              <a:rPr lang="en-GB" dirty="0"/>
              <a:t>Owners or managers</a:t>
            </a:r>
          </a:p>
          <a:p>
            <a:pPr lvl="0"/>
            <a:r>
              <a:rPr lang="en-GB" dirty="0"/>
              <a:t>Users of the service e.g. parents </a:t>
            </a:r>
          </a:p>
          <a:p>
            <a:pPr lvl="0"/>
            <a:r>
              <a:rPr lang="en-GB" dirty="0"/>
              <a:t>Staff members</a:t>
            </a:r>
          </a:p>
          <a:p>
            <a:pPr lvl="0"/>
            <a:r>
              <a:rPr lang="en-GB" dirty="0"/>
              <a:t>Education provider</a:t>
            </a:r>
          </a:p>
          <a:p>
            <a:pPr lvl="0"/>
            <a:r>
              <a:rPr lang="en-GB" dirty="0"/>
              <a:t>Association official or member</a:t>
            </a:r>
          </a:p>
          <a:p>
            <a:pPr lvl="0"/>
            <a:r>
              <a:rPr lang="en-GB" dirty="0"/>
              <a:t>Union representative.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Victoria\Desktop\My Work\ArtWork\stick_figure_question_mark_800_wht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068960"/>
            <a:ext cx="2441694" cy="33123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4A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/>
          </a:bodyPr>
          <a:lstStyle/>
          <a:p>
            <a:r>
              <a:rPr lang="en-AU" dirty="0"/>
              <a:t>Coordinate the service for a site visit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4.2 </a:t>
            </a:r>
            <a:r>
              <a:rPr lang="en-AU" sz="2800" dirty="0"/>
              <a:t>Schedule meetings with stakeholders and staff where appropriate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usiness_binder_meeting_colored_800_wht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4295" y="3573015"/>
            <a:ext cx="2724625" cy="3284983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Scheduling meetings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2091" y="1340767"/>
            <a:ext cx="5910109" cy="551723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A meeting could be structured in the following way:</a:t>
            </a:r>
          </a:p>
          <a:p>
            <a:pPr lvl="0"/>
            <a:r>
              <a:rPr lang="en-GB" dirty="0"/>
              <a:t>Introduction: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summary of progress so far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topics up for discussion</a:t>
            </a:r>
          </a:p>
          <a:p>
            <a:pPr lvl="0"/>
            <a:r>
              <a:rPr lang="en-GB" dirty="0"/>
              <a:t>Individual responsibilities and accountabilities and feedback </a:t>
            </a:r>
          </a:p>
          <a:p>
            <a:pPr lvl="0"/>
            <a:r>
              <a:rPr lang="en-GB" dirty="0"/>
              <a:t>Teams and departments</a:t>
            </a:r>
          </a:p>
          <a:p>
            <a:pPr lvl="0"/>
            <a:r>
              <a:rPr lang="en-GB" dirty="0"/>
              <a:t>Issues/topics open for discussion in detail</a:t>
            </a:r>
          </a:p>
          <a:p>
            <a:pPr lvl="0"/>
            <a:r>
              <a:rPr lang="en-GB" dirty="0"/>
              <a:t>Conclusion and </a:t>
            </a:r>
            <a:r>
              <a:rPr lang="en-GB" dirty="0" smtClean="0"/>
              <a:t>summary</a:t>
            </a:r>
          </a:p>
          <a:p>
            <a:pPr lvl="0"/>
            <a:r>
              <a:rPr lang="en-GB" dirty="0" smtClean="0"/>
              <a:t>Questions </a:t>
            </a:r>
            <a:r>
              <a:rPr lang="en-GB" dirty="0"/>
              <a:t>and answers.</a:t>
            </a:r>
          </a:p>
          <a:p>
            <a:pPr marL="0" indent="0"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Presentation methods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3100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Remember:</a:t>
            </a:r>
          </a:p>
          <a:p>
            <a:pPr lvl="0"/>
            <a:r>
              <a:rPr lang="en-GB" dirty="0"/>
              <a:t>Small teams may benefit from an informal presentation method e.g. a group circle.</a:t>
            </a:r>
          </a:p>
          <a:p>
            <a:pPr lvl="0"/>
            <a:r>
              <a:rPr lang="en-GB" dirty="0"/>
              <a:t>Slides </a:t>
            </a:r>
            <a:r>
              <a:rPr lang="en-GB" dirty="0" smtClean="0"/>
              <a:t>can </a:t>
            </a:r>
            <a:r>
              <a:rPr lang="en-GB" dirty="0"/>
              <a:t>sometimes be better than simply speaking as they provide a visual </a:t>
            </a:r>
            <a:r>
              <a:rPr lang="en-GB" dirty="0" smtClean="0"/>
              <a:t>stimulus</a:t>
            </a:r>
            <a:endParaRPr lang="en-GB" dirty="0"/>
          </a:p>
          <a:p>
            <a:pPr lvl="0"/>
            <a:r>
              <a:rPr lang="en-GB" dirty="0"/>
              <a:t>Written communication can help to expand on points in the </a:t>
            </a:r>
            <a:r>
              <a:rPr lang="en-GB" dirty="0" smtClean="0"/>
              <a:t>presentation</a:t>
            </a:r>
            <a:endParaRPr lang="en-GB" dirty="0"/>
          </a:p>
          <a:p>
            <a:pPr lvl="0"/>
            <a:r>
              <a:rPr lang="en-GB" dirty="0"/>
              <a:t>Audio-visual media </a:t>
            </a:r>
            <a:r>
              <a:rPr lang="en-GB" dirty="0" smtClean="0"/>
              <a:t>can </a:t>
            </a:r>
            <a:r>
              <a:rPr lang="en-GB" dirty="0"/>
              <a:t>be very engaging so you could consider it for communicating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with </a:t>
            </a:r>
            <a:r>
              <a:rPr lang="en-GB" dirty="0"/>
              <a:t>team members during the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conclusion </a:t>
            </a:r>
            <a:r>
              <a:rPr lang="en-GB" dirty="0"/>
              <a:t>to a meeting. 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611" y="5254496"/>
            <a:ext cx="2819389" cy="1581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09057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4B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768475"/>
          </a:xfrm>
        </p:spPr>
        <p:txBody>
          <a:bodyPr>
            <a:normAutofit/>
          </a:bodyPr>
          <a:lstStyle/>
          <a:p>
            <a:r>
              <a:rPr lang="en-AU" dirty="0"/>
              <a:t>Coordinate the service for a site visit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4.3 </a:t>
            </a:r>
            <a:r>
              <a:rPr lang="en-AU" sz="2800" dirty="0"/>
              <a:t>Check for accuracy and completion of all documentation required for examination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Vicky Lomax\Desktop\ArtWork\Checks\pen_display_accomplished_800_wht_7579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7825" y="4202679"/>
            <a:ext cx="2627784" cy="2627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Checking accuracy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6491064" cy="548969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To check accuracy of documentation</a:t>
            </a:r>
            <a:r>
              <a:rPr lang="en-GB" b="1" dirty="0"/>
              <a:t>:</a:t>
            </a:r>
            <a:endParaRPr lang="en-GB" b="1" dirty="0" smtClean="0"/>
          </a:p>
          <a:p>
            <a:pPr lvl="0"/>
            <a:r>
              <a:rPr lang="en-GB" dirty="0"/>
              <a:t>Read through and check you have all the information in place first</a:t>
            </a:r>
          </a:p>
          <a:p>
            <a:pPr lvl="0"/>
            <a:r>
              <a:rPr lang="en-GB" dirty="0"/>
              <a:t>Next, check if all the information is correct – be careful with dates and facts</a:t>
            </a:r>
          </a:p>
          <a:p>
            <a:pPr lvl="0"/>
            <a:r>
              <a:rPr lang="en-GB" dirty="0"/>
              <a:t>Check spellings and be aware of different spellings e.g. Stuart and Stewart</a:t>
            </a:r>
          </a:p>
          <a:p>
            <a:pPr lvl="0"/>
            <a:r>
              <a:rPr lang="en-GB" dirty="0"/>
              <a:t>Try to avoid using abbreviations unless everyone is in agreement and has full knowledge of the meanings </a:t>
            </a:r>
          </a:p>
          <a:p>
            <a:r>
              <a:rPr lang="en-GB" dirty="0"/>
              <a:t>Do not rush – if </a:t>
            </a:r>
            <a:r>
              <a:rPr lang="en-GB" dirty="0" smtClean="0"/>
              <a:t>you make </a:t>
            </a:r>
            <a:r>
              <a:rPr lang="en-GB" dirty="0"/>
              <a:t>a mistake it will take longer to rectify in the end.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4C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768476"/>
          </a:xfrm>
        </p:spPr>
        <p:txBody>
          <a:bodyPr>
            <a:normAutofit/>
          </a:bodyPr>
          <a:lstStyle/>
          <a:p>
            <a:r>
              <a:rPr lang="en-AU" dirty="0"/>
              <a:t>Coordinate the service for a site visit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4.4 </a:t>
            </a:r>
            <a:r>
              <a:rPr lang="en-AU" sz="2800" dirty="0"/>
              <a:t>Ensure all staff understand what may be required of them during the assessment visit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/>
          </a:bodyPr>
          <a:lstStyle/>
          <a:p>
            <a:r>
              <a:rPr lang="en-GB" dirty="0" smtClean="0"/>
              <a:t>Ensuring staff understand what is required of them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16832"/>
            <a:ext cx="5915000" cy="494116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Staff might be expected to:</a:t>
            </a:r>
          </a:p>
          <a:p>
            <a:pPr lvl="0"/>
            <a:r>
              <a:rPr lang="en-GB" dirty="0"/>
              <a:t>Show representatives around the setting </a:t>
            </a:r>
          </a:p>
          <a:p>
            <a:pPr lvl="0"/>
            <a:r>
              <a:rPr lang="en-GB" dirty="0"/>
              <a:t>Be polite and hospitable</a:t>
            </a:r>
          </a:p>
          <a:p>
            <a:pPr lvl="0"/>
            <a:r>
              <a:rPr lang="en-GB" dirty="0"/>
              <a:t>Co-operate with authorities by answering questions </a:t>
            </a:r>
          </a:p>
          <a:p>
            <a:pPr lvl="0"/>
            <a:r>
              <a:rPr lang="en-GB" dirty="0"/>
              <a:t>Let authorities sit in and observe teaching</a:t>
            </a:r>
          </a:p>
          <a:p>
            <a:pPr lvl="0"/>
            <a:r>
              <a:rPr lang="en-GB" dirty="0"/>
              <a:t>Encourage children to answer questions from representatives</a:t>
            </a:r>
          </a:p>
          <a:p>
            <a:r>
              <a:rPr lang="en-GB" dirty="0"/>
              <a:t>Inform/remind parents on arrival.</a:t>
            </a:r>
          </a:p>
        </p:txBody>
      </p:sp>
      <p:pic>
        <p:nvPicPr>
          <p:cNvPr id="4" name="Picture 3" descr="C:\Users\Victoria\Desktop\My Work\ArtWork\figures_with_check_mark_800_wht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149080"/>
            <a:ext cx="2967221" cy="24208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4D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Summative Assessments</a:t>
            </a:r>
          </a:p>
        </p:txBody>
      </p:sp>
      <p:sp>
        <p:nvSpPr>
          <p:cNvPr id="757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Summative assessments consist of:</a:t>
            </a:r>
          </a:p>
          <a:p>
            <a:r>
              <a:rPr lang="en-US" dirty="0"/>
              <a:t>Skills Activity</a:t>
            </a:r>
          </a:p>
          <a:p>
            <a:r>
              <a:rPr lang="en-US" dirty="0"/>
              <a:t>Knowledge Activity</a:t>
            </a:r>
          </a:p>
          <a:p>
            <a:r>
              <a:rPr lang="en-US" dirty="0"/>
              <a:t>Performance Activity.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Your assessor will provide you with further guidance on how and where to complete these assessments.</a:t>
            </a:r>
          </a:p>
        </p:txBody>
      </p:sp>
      <p:pic>
        <p:nvPicPr>
          <p:cNvPr id="4" name="Content Placeholder 6" descr="Fotolia_2204087_X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21724" y="1636192"/>
            <a:ext cx="2582724" cy="1976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Title 3"/>
          <p:cNvSpPr>
            <a:spLocks noGrp="1"/>
          </p:cNvSpPr>
          <p:nvPr>
            <p:ph type="title"/>
          </p:nvPr>
        </p:nvSpPr>
        <p:spPr>
          <a:xfrm>
            <a:off x="1476375" y="260350"/>
            <a:ext cx="6400800" cy="1143000"/>
          </a:xfrm>
        </p:spPr>
        <p:txBody>
          <a:bodyPr/>
          <a:lstStyle/>
          <a:p>
            <a:pPr eaLnBrk="1" hangingPunct="1"/>
            <a:r>
              <a:rPr lang="en-AU" dirty="0">
                <a:solidFill>
                  <a:srgbClr val="FF0000"/>
                </a:solidFill>
              </a:rPr>
              <a:t>Summary and Feedback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178179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Did we meet our objectives?</a:t>
            </a:r>
          </a:p>
          <a:p>
            <a:r>
              <a:rPr lang="en-US" sz="2800" dirty="0"/>
              <a:t>How did you find this session?</a:t>
            </a:r>
          </a:p>
          <a:p>
            <a:r>
              <a:rPr lang="en-US" sz="2800" dirty="0"/>
              <a:t>Any questions?</a:t>
            </a:r>
          </a:p>
        </p:txBody>
      </p:sp>
      <p:pic>
        <p:nvPicPr>
          <p:cNvPr id="178180" name="Picture 3" descr="Fotolia_24005805_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4200" y="3141663"/>
            <a:ext cx="5435600" cy="249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1953</TotalTime>
  <Words>1628</Words>
  <Application>Microsoft Office PowerPoint</Application>
  <PresentationFormat>On-screen Show (4:3)</PresentationFormat>
  <Paragraphs>285</Paragraphs>
  <Slides>62</Slides>
  <Notes>36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62</vt:i4>
      </vt:variant>
    </vt:vector>
  </HeadingPairs>
  <TitlesOfParts>
    <vt:vector size="63" baseType="lpstr">
      <vt:lpstr>Office Theme</vt:lpstr>
      <vt:lpstr>PowerPoint Presentation</vt:lpstr>
      <vt:lpstr>Interpret the National Quality Framework</vt:lpstr>
      <vt:lpstr>National Quality Framework for Early Childhood Education and Care (NQF)</vt:lpstr>
      <vt:lpstr>National Quality Standard</vt:lpstr>
      <vt:lpstr> Activity 1A  </vt:lpstr>
      <vt:lpstr>Interpret the National Quality Framework</vt:lpstr>
      <vt:lpstr>Seeking advice from a higher authority</vt:lpstr>
      <vt:lpstr> Activity 1B  </vt:lpstr>
      <vt:lpstr>Interpret the National Quality Framework</vt:lpstr>
      <vt:lpstr>National laws and regulations</vt:lpstr>
      <vt:lpstr>The National Law</vt:lpstr>
      <vt:lpstr>The National Law</vt:lpstr>
      <vt:lpstr>Confirming staff understanding</vt:lpstr>
      <vt:lpstr> Activity 1C  </vt:lpstr>
      <vt:lpstr>Interpret the National Quality Framework</vt:lpstr>
      <vt:lpstr>Clarifying the details and requirements</vt:lpstr>
      <vt:lpstr>Sharing information with all staff</vt:lpstr>
      <vt:lpstr> Activity 1D  </vt:lpstr>
      <vt:lpstr>Facilitate an organisation self- assessment</vt:lpstr>
      <vt:lpstr>Collecting information</vt:lpstr>
      <vt:lpstr>Ways of collecting information</vt:lpstr>
      <vt:lpstr> Activity 2A  </vt:lpstr>
      <vt:lpstr>Facilitate an organisation self- assessment</vt:lpstr>
      <vt:lpstr>Sharing ideas with colleagues and involving them</vt:lpstr>
      <vt:lpstr>The seven quality areas</vt:lpstr>
      <vt:lpstr> Activity 2B  </vt:lpstr>
      <vt:lpstr>Facilitate an organisation self- assessment</vt:lpstr>
      <vt:lpstr>Recording information</vt:lpstr>
      <vt:lpstr> Activity 2C  </vt:lpstr>
      <vt:lpstr>Facilitate an organisation self- assessment</vt:lpstr>
      <vt:lpstr>Ensuring self-assessment is available</vt:lpstr>
      <vt:lpstr> Activity 2D  </vt:lpstr>
      <vt:lpstr>Facilitate the development of a quality improvement plan</vt:lpstr>
      <vt:lpstr>Using information gathered in the self-assessment</vt:lpstr>
      <vt:lpstr> Activity 3A  </vt:lpstr>
      <vt:lpstr>Facilitate the development of a quality improvement plan</vt:lpstr>
      <vt:lpstr>Collaborating with others to decide strengths and key improvements</vt:lpstr>
      <vt:lpstr> Activity 3B  </vt:lpstr>
      <vt:lpstr>Facilitate the development of a quality improvement plan</vt:lpstr>
      <vt:lpstr>Key improvements</vt:lpstr>
      <vt:lpstr> Activity 3C  </vt:lpstr>
      <vt:lpstr>Facilitate the development of a quality improvement plan</vt:lpstr>
      <vt:lpstr>Recording information in the plan</vt:lpstr>
      <vt:lpstr> Activity 3D  </vt:lpstr>
      <vt:lpstr>Facilitate the development of a quality improvement plan</vt:lpstr>
      <vt:lpstr>Quality improvement plan</vt:lpstr>
      <vt:lpstr> Activity 3E  </vt:lpstr>
      <vt:lpstr>Coordinate the service for a site visit</vt:lpstr>
      <vt:lpstr>Informing stakeholders that the service will be assessed</vt:lpstr>
      <vt:lpstr> Activity 4A  </vt:lpstr>
      <vt:lpstr>Coordinate the service for a site visit</vt:lpstr>
      <vt:lpstr>Scheduling meetings</vt:lpstr>
      <vt:lpstr>Presentation methods</vt:lpstr>
      <vt:lpstr> Activity 4B  </vt:lpstr>
      <vt:lpstr>Coordinate the service for a site visit</vt:lpstr>
      <vt:lpstr>Checking accuracy</vt:lpstr>
      <vt:lpstr> Activity 4C  </vt:lpstr>
      <vt:lpstr>Coordinate the service for a site visit</vt:lpstr>
      <vt:lpstr>Ensuring staff understand what is required of them</vt:lpstr>
      <vt:lpstr> Activity 4D  </vt:lpstr>
      <vt:lpstr>Summative Assessments</vt:lpstr>
      <vt:lpstr>Summary and Feedback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Tom; Chloe</dc:creator>
  <cp:lastModifiedBy>Vicky Lomax</cp:lastModifiedBy>
  <cp:revision>263</cp:revision>
  <dcterms:created xsi:type="dcterms:W3CDTF">2011-08-26T06:48:04Z</dcterms:created>
  <dcterms:modified xsi:type="dcterms:W3CDTF">2018-02-05T14:18:35Z</dcterms:modified>
</cp:coreProperties>
</file>