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6"/>
  </p:notesMasterIdLst>
  <p:handoutMasterIdLst>
    <p:handoutMasterId r:id="rId27"/>
  </p:handoutMasterIdLst>
  <p:sldIdLst>
    <p:sldId id="256" r:id="rId2"/>
    <p:sldId id="257" r:id="rId3"/>
    <p:sldId id="278" r:id="rId4"/>
    <p:sldId id="280" r:id="rId5"/>
    <p:sldId id="276" r:id="rId6"/>
    <p:sldId id="279" r:id="rId7"/>
    <p:sldId id="261" r:id="rId8"/>
    <p:sldId id="262" r:id="rId9"/>
    <p:sldId id="273" r:id="rId10"/>
    <p:sldId id="263" r:id="rId11"/>
    <p:sldId id="274" r:id="rId12"/>
    <p:sldId id="264" r:id="rId13"/>
    <p:sldId id="265" r:id="rId14"/>
    <p:sldId id="266" r:id="rId15"/>
    <p:sldId id="267" r:id="rId16"/>
    <p:sldId id="275" r:id="rId17"/>
    <p:sldId id="269" r:id="rId18"/>
    <p:sldId id="258" r:id="rId19"/>
    <p:sldId id="259" r:id="rId20"/>
    <p:sldId id="277" r:id="rId21"/>
    <p:sldId id="260" r:id="rId22"/>
    <p:sldId id="270" r:id="rId23"/>
    <p:sldId id="271" r:id="rId24"/>
    <p:sldId id="272" r:id="rId2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22" autoAdjust="0"/>
    <p:restoredTop sz="68282" autoAdjust="0"/>
  </p:normalViewPr>
  <p:slideViewPr>
    <p:cSldViewPr snapToGrid="0">
      <p:cViewPr varScale="1">
        <p:scale>
          <a:sx n="83" d="100"/>
          <a:sy n="83" d="100"/>
        </p:scale>
        <p:origin x="2460" y="84"/>
      </p:cViewPr>
      <p:guideLst/>
    </p:cSldViewPr>
  </p:slideViewPr>
  <p:notesTextViewPr>
    <p:cViewPr>
      <p:scale>
        <a:sx n="1" d="1"/>
        <a:sy n="1" d="1"/>
      </p:scale>
      <p:origin x="0" y="0"/>
    </p:cViewPr>
  </p:notesTextViewPr>
  <p:sorterViewPr>
    <p:cViewPr varScale="1">
      <p:scale>
        <a:sx n="100" d="100"/>
        <a:sy n="100" d="100"/>
      </p:scale>
      <p:origin x="0" y="0"/>
    </p:cViewPr>
  </p:sorterViewPr>
  <p:notesViewPr>
    <p:cSldViewPr snapToGrid="0">
      <p:cViewPr>
        <p:scale>
          <a:sx n="100" d="100"/>
          <a:sy n="100" d="100"/>
        </p:scale>
        <p:origin x="1890"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en-AU" dirty="0" smtClean="0"/>
              <a:t>SISXFAC001: </a:t>
            </a:r>
            <a:r>
              <a:rPr lang="en-AU" dirty="0"/>
              <a:t>Maintain </a:t>
            </a:r>
            <a:r>
              <a:rPr lang="en-AU" dirty="0" smtClean="0"/>
              <a:t>Equipment </a:t>
            </a:r>
            <a:r>
              <a:rPr lang="en-AU" dirty="0"/>
              <a:t>for Activities</a:t>
            </a: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D383BBE1-4B06-4275-BF68-D236071D2D36}" type="datetimeFigureOut">
              <a:rPr lang="en-AU" smtClean="0"/>
              <a:t>9/11/2015</a:t>
            </a:fld>
            <a:endParaRPr lang="en-AU"/>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AU"/>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F621D9C-44B4-4469-85A7-7AF8E1D23DA4}" type="slidenum">
              <a:rPr lang="en-AU" smtClean="0"/>
              <a:t>‹#›</a:t>
            </a:fld>
            <a:endParaRPr lang="en-AU"/>
          </a:p>
        </p:txBody>
      </p:sp>
    </p:spTree>
    <p:extLst>
      <p:ext uri="{BB962C8B-B14F-4D97-AF65-F5344CB8AC3E}">
        <p14:creationId xmlns:p14="http://schemas.microsoft.com/office/powerpoint/2010/main" val="367880454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en-AU" dirty="0" smtClean="0"/>
              <a:t>SISXFAC207: Maintain Sport, Fitness and Recreation Equipment for Activities</a:t>
            </a:r>
            <a:endParaRPr lang="en-AU"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1AE8B7C-D38C-4D7D-8DC0-7A7BC84D4079}" type="datetimeFigureOut">
              <a:rPr lang="en-AU" smtClean="0"/>
              <a:t>9/11/2015</a:t>
            </a:fld>
            <a:endParaRPr lang="en-AU"/>
          </a:p>
        </p:txBody>
      </p:sp>
      <p:sp>
        <p:nvSpPr>
          <p:cNvPr id="4" name="Slide Image Placeholder 3"/>
          <p:cNvSpPr>
            <a:spLocks noGrp="1" noRot="1" noChangeAspect="1"/>
          </p:cNvSpPr>
          <p:nvPr>
            <p:ph type="sldImg" idx="2"/>
          </p:nvPr>
        </p:nvSpPr>
        <p:spPr>
          <a:xfrm>
            <a:off x="1381125" y="619127"/>
            <a:ext cx="4114800" cy="30861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3962401"/>
            <a:ext cx="5486400" cy="4562474"/>
          </a:xfrm>
          <a:prstGeom prst="rect">
            <a:avLst/>
          </a:prstGeom>
        </p:spPr>
        <p:txBody>
          <a:bodyPr vert="horz" lIns="91440" tIns="45720" rIns="91440" bIns="45720" rtlCol="0"/>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AU"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1748FE6-7810-4C90-9080-C507C036EB32}" type="slidenum">
              <a:rPr lang="en-AU" smtClean="0"/>
              <a:t>‹#›</a:t>
            </a:fld>
            <a:endParaRPr lang="en-AU"/>
          </a:p>
        </p:txBody>
      </p:sp>
    </p:spTree>
    <p:extLst>
      <p:ext uri="{BB962C8B-B14F-4D97-AF65-F5344CB8AC3E}">
        <p14:creationId xmlns:p14="http://schemas.microsoft.com/office/powerpoint/2010/main" val="2323839011"/>
      </p:ext>
    </p:extLst>
  </p:cSld>
  <p:clrMap bg1="lt1" tx1="dk1" bg2="lt2" tx2="dk2" accent1="accent1" accent2="accent2" accent3="accent3" accent4="accent4" accent5="accent5" accent6="accent6" hlink="hlink" folHlink="folHlink"/>
  <p:notesStyle>
    <a:lvl1pPr marL="0" algn="l" defTabSz="914400" rtl="0" eaLnBrk="1" latinLnBrk="0" hangingPunct="1">
      <a:defRPr sz="1000" kern="1200">
        <a:solidFill>
          <a:schemeClr val="tx1"/>
        </a:solidFill>
        <a:latin typeface="Arial" panose="020B0604020202020204" pitchFamily="34" charset="0"/>
        <a:ea typeface="+mn-ea"/>
        <a:cs typeface="Arial" panose="020B0604020202020204" pitchFamily="34" charset="0"/>
      </a:defRPr>
    </a:lvl1pPr>
    <a:lvl2pPr marL="457200" algn="l" defTabSz="914400" rtl="0" eaLnBrk="1" latinLnBrk="0" hangingPunct="1">
      <a:defRPr sz="1000" kern="1200">
        <a:solidFill>
          <a:schemeClr val="tx1"/>
        </a:solidFill>
        <a:latin typeface="Arial" panose="020B0604020202020204" pitchFamily="34" charset="0"/>
        <a:ea typeface="+mn-ea"/>
        <a:cs typeface="Arial" panose="020B0604020202020204" pitchFamily="34" charset="0"/>
      </a:defRPr>
    </a:lvl2pPr>
    <a:lvl3pPr marL="914400" algn="l" defTabSz="914400" rtl="0" eaLnBrk="1" latinLnBrk="0" hangingPunct="1">
      <a:defRPr sz="1000" kern="1200">
        <a:solidFill>
          <a:schemeClr val="tx1"/>
        </a:solidFill>
        <a:latin typeface="Arial" panose="020B0604020202020204" pitchFamily="34" charset="0"/>
        <a:ea typeface="+mn-ea"/>
        <a:cs typeface="Arial" panose="020B0604020202020204" pitchFamily="34" charset="0"/>
      </a:defRPr>
    </a:lvl3pPr>
    <a:lvl4pPr marL="1371600" algn="l" defTabSz="914400" rtl="0" eaLnBrk="1" latinLnBrk="0" hangingPunct="1">
      <a:defRPr sz="1000" kern="1200">
        <a:solidFill>
          <a:schemeClr val="tx1"/>
        </a:solidFill>
        <a:latin typeface="Arial" panose="020B0604020202020204" pitchFamily="34" charset="0"/>
        <a:ea typeface="+mn-ea"/>
        <a:cs typeface="Arial" panose="020B0604020202020204" pitchFamily="34" charset="0"/>
      </a:defRPr>
    </a:lvl4pPr>
    <a:lvl5pPr marL="1828800" algn="l" defTabSz="914400" rtl="0" eaLnBrk="1" latinLnBrk="0" hangingPunct="1">
      <a:defRPr sz="10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AU" sz="1000" cap="all" dirty="0"/>
              <a:t>1. UPHOLSTERY</a:t>
            </a:r>
          </a:p>
          <a:p>
            <a:r>
              <a:rPr lang="en-AU" sz="1000" dirty="0"/>
              <a:t>Check for small tears and rips </a:t>
            </a:r>
            <a:r>
              <a:rPr lang="en-AU" sz="1000" dirty="0" smtClean="0"/>
              <a:t>daily</a:t>
            </a:r>
            <a:r>
              <a:rPr lang="en-AU" sz="1000" dirty="0"/>
              <a:t> </a:t>
            </a:r>
            <a:r>
              <a:rPr lang="en-AU" sz="1000" dirty="0" smtClean="0"/>
              <a:t/>
            </a:r>
            <a:br>
              <a:rPr lang="en-AU" sz="1000" dirty="0" smtClean="0"/>
            </a:br>
            <a:r>
              <a:rPr lang="en-AU" sz="1000" dirty="0" smtClean="0"/>
              <a:t/>
            </a:r>
            <a:br>
              <a:rPr lang="en-AU" sz="1000" dirty="0" smtClean="0"/>
            </a:br>
            <a:r>
              <a:rPr lang="en-AU" sz="1000" dirty="0"/>
              <a:t>a. Light soiling</a:t>
            </a:r>
            <a:r>
              <a:rPr lang="en-AU" sz="1000" dirty="0" smtClean="0"/>
              <a:t/>
            </a:r>
            <a:br>
              <a:rPr lang="en-AU" sz="1000" dirty="0" smtClean="0"/>
            </a:br>
            <a:r>
              <a:rPr lang="en-AU" sz="1000" dirty="0"/>
              <a:t>Wipe down soiled upholstery with recommended cleaning products </a:t>
            </a:r>
            <a:r>
              <a:rPr lang="en-AU" sz="1000" dirty="0" smtClean="0"/>
              <a:t>or </a:t>
            </a:r>
            <a:r>
              <a:rPr lang="en-AU" sz="1000" dirty="0"/>
              <a:t>a mild solution of 10% household liquid dish soap and 90% warm water. For areas requiring something a bit stronger, use a solution of liquid cleanser and warm water applied with a soft bristle brush. Be sure when finished to follow up by wiping away any residual cleaning solution with a water dampened cloth.</a:t>
            </a:r>
            <a:r>
              <a:rPr lang="en-AU" sz="1000" dirty="0" smtClean="0"/>
              <a:t/>
            </a:r>
            <a:br>
              <a:rPr lang="en-AU" sz="1000" dirty="0" smtClean="0"/>
            </a:br>
            <a:r>
              <a:rPr lang="en-AU" sz="1000" dirty="0" smtClean="0"/>
              <a:t/>
            </a:r>
            <a:br>
              <a:rPr lang="en-AU" sz="1000" dirty="0" smtClean="0"/>
            </a:br>
            <a:r>
              <a:rPr lang="en-AU" sz="1000" dirty="0"/>
              <a:t>b. Moderately difficult stains</a:t>
            </a:r>
            <a:r>
              <a:rPr lang="en-AU" sz="1000" dirty="0" smtClean="0"/>
              <a:t/>
            </a:r>
            <a:br>
              <a:rPr lang="en-AU" sz="1000" dirty="0" smtClean="0"/>
            </a:br>
            <a:r>
              <a:rPr lang="en-AU" sz="1000" dirty="0"/>
              <a:t>Dampen a soft white cloth with a solution of 10% household bleach (sodium hypochlorite) and 90% water. Rub gently. Again when finished be sure to rinse with a water dampened cloth to remove any residual bleach concentrate. The same procedure can be used with full strength household bleach - if necessary but you must be very careful to rinse this off well to remove any residual bleach.</a:t>
            </a:r>
            <a:r>
              <a:rPr lang="en-AU" sz="1000" dirty="0" smtClean="0"/>
              <a:t/>
            </a:r>
            <a:br>
              <a:rPr lang="en-AU" sz="1000" dirty="0" smtClean="0"/>
            </a:br>
            <a:r>
              <a:rPr lang="en-AU" sz="1000" dirty="0" smtClean="0"/>
              <a:t/>
            </a:r>
            <a:br>
              <a:rPr lang="en-AU" sz="1000" dirty="0" smtClean="0"/>
            </a:br>
            <a:r>
              <a:rPr lang="en-AU" sz="1000" dirty="0"/>
              <a:t>c. Severe stains</a:t>
            </a:r>
            <a:r>
              <a:rPr lang="en-AU" sz="1000" dirty="0" smtClean="0"/>
              <a:t/>
            </a:r>
            <a:br>
              <a:rPr lang="en-AU" sz="1000" dirty="0" smtClean="0"/>
            </a:br>
            <a:r>
              <a:rPr lang="en-AU" sz="1000" dirty="0"/>
              <a:t>Allow the bleach to puddle on the affected area or apply with a soaked white cloth for approximately 30 minutes. Rinse with a water dampened cloth to remove any residual bleach. - or as an alternative - Dampen a soft white cloth with rubbing alcohol and rub gently. Rinse with a water dampened cloth to remove any residual rubbing alcohol.</a:t>
            </a:r>
            <a:r>
              <a:rPr lang="en-AU" sz="1000" dirty="0" smtClean="0"/>
              <a:t/>
            </a:r>
            <a:br>
              <a:rPr lang="en-AU" sz="1000" dirty="0" smtClean="0"/>
            </a:br>
            <a:r>
              <a:rPr lang="en-AU" sz="1000" dirty="0" smtClean="0"/>
              <a:t/>
            </a:r>
            <a:br>
              <a:rPr lang="en-AU" sz="1000" dirty="0" smtClean="0"/>
            </a:br>
            <a:r>
              <a:rPr lang="en-AU" sz="1000" dirty="0"/>
              <a:t>d. Upholstery – </a:t>
            </a:r>
            <a:r>
              <a:rPr lang="en-AU" sz="1000" dirty="0" err="1"/>
              <a:t>Luster</a:t>
            </a:r>
            <a:r>
              <a:rPr lang="en-AU" sz="1000" dirty="0" smtClean="0"/>
              <a:t/>
            </a:r>
            <a:br>
              <a:rPr lang="en-AU" sz="1000" dirty="0" smtClean="0"/>
            </a:br>
            <a:r>
              <a:rPr lang="en-AU" sz="1000" dirty="0"/>
              <a:t>To restore some of the lost sheen and </a:t>
            </a:r>
            <a:r>
              <a:rPr lang="en-AU" sz="1000" dirty="0" err="1"/>
              <a:t>luster</a:t>
            </a:r>
            <a:r>
              <a:rPr lang="en-AU" sz="1000" dirty="0"/>
              <a:t> to your upholstery try applying a light coat of spray furniture wax to the upholstery surface. Apply for 30 seconds or so and follow with a light buffing using a clean white cloth</a:t>
            </a:r>
            <a:r>
              <a:rPr lang="en-AU" sz="1000" dirty="0" smtClean="0"/>
              <a:t/>
            </a:r>
            <a:br>
              <a:rPr lang="en-AU" sz="1000" dirty="0" smtClean="0"/>
            </a:br>
            <a:endParaRPr lang="en-AU" sz="1000" dirty="0" smtClean="0"/>
          </a:p>
          <a:p>
            <a:r>
              <a:rPr lang="en-AU" sz="1000" dirty="0" smtClean="0"/>
              <a:t>http://www.cybexintl.com/support/maintenance/techtips/maintainingstrengthequipment.aspx</a:t>
            </a:r>
            <a:endParaRPr lang="en-AU" sz="1000" dirty="0"/>
          </a:p>
        </p:txBody>
      </p:sp>
      <p:sp>
        <p:nvSpPr>
          <p:cNvPr id="4" name="Slide Number Placeholder 3"/>
          <p:cNvSpPr>
            <a:spLocks noGrp="1"/>
          </p:cNvSpPr>
          <p:nvPr>
            <p:ph type="sldNum" sz="quarter" idx="10"/>
          </p:nvPr>
        </p:nvSpPr>
        <p:spPr/>
        <p:txBody>
          <a:bodyPr/>
          <a:lstStyle/>
          <a:p>
            <a:fld id="{F1748FE6-7810-4C90-9080-C507C036EB32}" type="slidenum">
              <a:rPr lang="en-AU" smtClean="0"/>
              <a:t>8</a:t>
            </a:fld>
            <a:endParaRPr lang="en-AU"/>
          </a:p>
        </p:txBody>
      </p:sp>
    </p:spTree>
    <p:extLst>
      <p:ext uri="{BB962C8B-B14F-4D97-AF65-F5344CB8AC3E}">
        <p14:creationId xmlns:p14="http://schemas.microsoft.com/office/powerpoint/2010/main" val="17585520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AU" sz="1000" cap="all" dirty="0"/>
              <a:t>1. UPHOLSTERY</a:t>
            </a:r>
          </a:p>
          <a:p>
            <a:r>
              <a:rPr lang="en-AU" sz="1000" dirty="0"/>
              <a:t>Check for small tears and rips </a:t>
            </a:r>
            <a:r>
              <a:rPr lang="en-AU" sz="1000" dirty="0" smtClean="0"/>
              <a:t>daily</a:t>
            </a:r>
            <a:r>
              <a:rPr lang="en-AU" sz="1000" dirty="0"/>
              <a:t> </a:t>
            </a:r>
            <a:r>
              <a:rPr lang="en-AU" sz="1000" dirty="0" smtClean="0"/>
              <a:t/>
            </a:r>
            <a:br>
              <a:rPr lang="en-AU" sz="1000" dirty="0" smtClean="0"/>
            </a:br>
            <a:r>
              <a:rPr lang="en-AU" sz="1000" dirty="0" smtClean="0"/>
              <a:t/>
            </a:r>
            <a:br>
              <a:rPr lang="en-AU" sz="1000" dirty="0" smtClean="0"/>
            </a:br>
            <a:r>
              <a:rPr lang="en-AU" sz="1000" dirty="0"/>
              <a:t>a. Light soiling</a:t>
            </a:r>
            <a:r>
              <a:rPr lang="en-AU" sz="1000" dirty="0" smtClean="0"/>
              <a:t/>
            </a:r>
            <a:br>
              <a:rPr lang="en-AU" sz="1000" dirty="0" smtClean="0"/>
            </a:br>
            <a:r>
              <a:rPr lang="en-AU" sz="1000" dirty="0"/>
              <a:t>Wipe down soiled upholstery with recommended cleaning products </a:t>
            </a:r>
            <a:r>
              <a:rPr lang="en-AU" sz="1000" dirty="0" smtClean="0"/>
              <a:t>or </a:t>
            </a:r>
            <a:r>
              <a:rPr lang="en-AU" sz="1000" dirty="0"/>
              <a:t>a mild solution of 10% household liquid dish soap and 90% warm water. For areas requiring something a bit stronger, use a solution of liquid cleanser and warm water applied with a soft bristle brush. Be sure when finished to follow up by wiping away any residual cleaning solution with a water dampened cloth.</a:t>
            </a:r>
            <a:r>
              <a:rPr lang="en-AU" sz="1000" dirty="0" smtClean="0"/>
              <a:t/>
            </a:r>
            <a:br>
              <a:rPr lang="en-AU" sz="1000" dirty="0" smtClean="0"/>
            </a:br>
            <a:r>
              <a:rPr lang="en-AU" sz="1000" dirty="0" smtClean="0"/>
              <a:t/>
            </a:r>
            <a:br>
              <a:rPr lang="en-AU" sz="1000" dirty="0" smtClean="0"/>
            </a:br>
            <a:r>
              <a:rPr lang="en-AU" sz="1000" dirty="0"/>
              <a:t>b. Moderately difficult stains</a:t>
            </a:r>
            <a:r>
              <a:rPr lang="en-AU" sz="1000" dirty="0" smtClean="0"/>
              <a:t/>
            </a:r>
            <a:br>
              <a:rPr lang="en-AU" sz="1000" dirty="0" smtClean="0"/>
            </a:br>
            <a:r>
              <a:rPr lang="en-AU" sz="1000" dirty="0"/>
              <a:t>Dampen a soft white cloth with a solution of 10% household bleach (sodium hypochlorite) and 90% water. Rub gently. Again when finished be sure to rinse with a water dampened cloth to remove any residual bleach concentrate. The same procedure can be used with full strength household bleach - if necessary but you must be very careful to rinse this off well to remove any residual bleach.</a:t>
            </a:r>
            <a:r>
              <a:rPr lang="en-AU" sz="1000" dirty="0" smtClean="0"/>
              <a:t/>
            </a:r>
            <a:br>
              <a:rPr lang="en-AU" sz="1000" dirty="0" smtClean="0"/>
            </a:br>
            <a:r>
              <a:rPr lang="en-AU" sz="1000" dirty="0" smtClean="0"/>
              <a:t/>
            </a:r>
            <a:br>
              <a:rPr lang="en-AU" sz="1000" dirty="0" smtClean="0"/>
            </a:br>
            <a:r>
              <a:rPr lang="en-AU" sz="1000" dirty="0"/>
              <a:t>c. Severe stains</a:t>
            </a:r>
            <a:r>
              <a:rPr lang="en-AU" sz="1000" dirty="0" smtClean="0"/>
              <a:t/>
            </a:r>
            <a:br>
              <a:rPr lang="en-AU" sz="1000" dirty="0" smtClean="0"/>
            </a:br>
            <a:r>
              <a:rPr lang="en-AU" sz="1000" dirty="0"/>
              <a:t>Allow the bleach to puddle on the affected area or apply with a soaked white cloth for approximately 30 minutes. Rinse with a water dampened cloth to remove any residual bleach. - or as an alternative - Dampen a soft white cloth with rubbing alcohol and rub gently. Rinse with a water dampened cloth to remove any residual rubbing alcohol.</a:t>
            </a:r>
            <a:r>
              <a:rPr lang="en-AU" sz="1000" dirty="0" smtClean="0"/>
              <a:t/>
            </a:r>
            <a:br>
              <a:rPr lang="en-AU" sz="1000" dirty="0" smtClean="0"/>
            </a:br>
            <a:r>
              <a:rPr lang="en-AU" sz="1000" dirty="0" smtClean="0"/>
              <a:t/>
            </a:r>
            <a:br>
              <a:rPr lang="en-AU" sz="1000" dirty="0" smtClean="0"/>
            </a:br>
            <a:r>
              <a:rPr lang="en-AU" sz="1000" dirty="0"/>
              <a:t>d. Upholstery – </a:t>
            </a:r>
            <a:r>
              <a:rPr lang="en-AU" sz="1000" dirty="0" err="1"/>
              <a:t>Luster</a:t>
            </a:r>
            <a:r>
              <a:rPr lang="en-AU" sz="1000" dirty="0" smtClean="0"/>
              <a:t/>
            </a:r>
            <a:br>
              <a:rPr lang="en-AU" sz="1000" dirty="0" smtClean="0"/>
            </a:br>
            <a:r>
              <a:rPr lang="en-AU" sz="1000" dirty="0"/>
              <a:t>To restore some of the lost sheen and </a:t>
            </a:r>
            <a:r>
              <a:rPr lang="en-AU" sz="1000" dirty="0" err="1"/>
              <a:t>luster</a:t>
            </a:r>
            <a:r>
              <a:rPr lang="en-AU" sz="1000" dirty="0"/>
              <a:t> to your upholstery try applying a light coat of spray furniture wax to the upholstery surface. Apply for 30 seconds or so and follow with a light buffing using a clean white cloth</a:t>
            </a:r>
            <a:r>
              <a:rPr lang="en-AU" sz="1000" dirty="0" smtClean="0"/>
              <a:t/>
            </a:r>
            <a:br>
              <a:rPr lang="en-AU" sz="1000" dirty="0" smtClean="0"/>
            </a:br>
            <a:endParaRPr lang="en-AU" sz="1000" dirty="0" smtClean="0"/>
          </a:p>
          <a:p>
            <a:r>
              <a:rPr lang="en-AU" sz="1000" dirty="0" smtClean="0"/>
              <a:t>http://www.cybexintl.com/support/maintenance/techtips/maintainingstrengthequipment.aspx</a:t>
            </a:r>
            <a:endParaRPr lang="en-AU" sz="1000" dirty="0"/>
          </a:p>
        </p:txBody>
      </p:sp>
      <p:sp>
        <p:nvSpPr>
          <p:cNvPr id="4" name="Slide Number Placeholder 3"/>
          <p:cNvSpPr>
            <a:spLocks noGrp="1"/>
          </p:cNvSpPr>
          <p:nvPr>
            <p:ph type="sldNum" sz="quarter" idx="10"/>
          </p:nvPr>
        </p:nvSpPr>
        <p:spPr/>
        <p:txBody>
          <a:bodyPr/>
          <a:lstStyle/>
          <a:p>
            <a:fld id="{F1748FE6-7810-4C90-9080-C507C036EB32}" type="slidenum">
              <a:rPr lang="en-AU" smtClean="0"/>
              <a:t>9</a:t>
            </a:fld>
            <a:endParaRPr lang="en-AU"/>
          </a:p>
        </p:txBody>
      </p:sp>
    </p:spTree>
    <p:extLst>
      <p:ext uri="{BB962C8B-B14F-4D97-AF65-F5344CB8AC3E}">
        <p14:creationId xmlns:p14="http://schemas.microsoft.com/office/powerpoint/2010/main" val="17194926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AU" sz="1000" cap="all" dirty="0"/>
              <a:t>2. FRAMES</a:t>
            </a:r>
          </a:p>
          <a:p>
            <a:r>
              <a:rPr lang="en-AU" sz="1000" dirty="0"/>
              <a:t>Rust, Scratches and Gouges</a:t>
            </a:r>
            <a:r>
              <a:rPr lang="en-AU" sz="1000" dirty="0" smtClean="0"/>
              <a:t/>
            </a:r>
            <a:br>
              <a:rPr lang="en-AU" sz="1000" dirty="0" smtClean="0"/>
            </a:br>
            <a:r>
              <a:rPr lang="en-AU" sz="1000" dirty="0"/>
              <a:t>Perspiration salts are highly corrosive and will leach into any microscopic openings in even the most impenetrable paint finishes. So it is very important to keep the equipment clean and dry to prevent rust and corrosion. All users should be instructed to wipe up any liquid spills immediately and </a:t>
            </a:r>
            <a:r>
              <a:rPr lang="en-AU" sz="1000" dirty="0" smtClean="0"/>
              <a:t>wipe </a:t>
            </a:r>
            <a:r>
              <a:rPr lang="en-AU" sz="1000" dirty="0"/>
              <a:t>the equipment after each workout, to remove remaining perspiration from the handrails and painted areas.</a:t>
            </a:r>
            <a:r>
              <a:rPr lang="en-AU" sz="1000" dirty="0" smtClean="0"/>
              <a:t/>
            </a:r>
            <a:br>
              <a:rPr lang="en-AU" sz="1000" dirty="0" smtClean="0"/>
            </a:br>
            <a:r>
              <a:rPr lang="en-AU" sz="1000" dirty="0"/>
              <a:t>Club staff should clean the equipment at least once a week.</a:t>
            </a:r>
            <a:r>
              <a:rPr lang="en-AU" sz="1000" dirty="0" smtClean="0"/>
              <a:t/>
            </a:r>
            <a:br>
              <a:rPr lang="en-AU" sz="1000" dirty="0" smtClean="0"/>
            </a:br>
            <a:r>
              <a:rPr lang="en-AU" sz="1000" dirty="0"/>
              <a:t>Wipe down with </a:t>
            </a:r>
            <a:r>
              <a:rPr lang="en-AU" sz="1000" dirty="0" smtClean="0"/>
              <a:t>to </a:t>
            </a:r>
            <a:r>
              <a:rPr lang="en-AU" sz="1000" dirty="0"/>
              <a:t>clean perspiration and dirt off the frame and painted surfaces.</a:t>
            </a:r>
            <a:r>
              <a:rPr lang="en-AU" sz="1000" dirty="0" smtClean="0"/>
              <a:t/>
            </a:r>
            <a:br>
              <a:rPr lang="en-AU" sz="1000" dirty="0" smtClean="0"/>
            </a:br>
            <a:r>
              <a:rPr lang="en-AU" sz="1000" dirty="0"/>
              <a:t>To clean perspiration and dirt off the frame and painted surfaces, wipe these areas </a:t>
            </a:r>
            <a:r>
              <a:rPr lang="en-AU" sz="1000" dirty="0" smtClean="0"/>
              <a:t>down</a:t>
            </a:r>
            <a:br>
              <a:rPr lang="en-AU" sz="1000" dirty="0" smtClean="0"/>
            </a:br>
            <a:r>
              <a:rPr lang="en-AU" sz="1000" dirty="0"/>
              <a:t>Be sure to dry the frames thoroughly.</a:t>
            </a:r>
            <a:r>
              <a:rPr lang="en-AU" sz="1000" dirty="0" smtClean="0"/>
              <a:t/>
            </a:r>
            <a:br>
              <a:rPr lang="en-AU" sz="1000" dirty="0" smtClean="0"/>
            </a:br>
            <a:r>
              <a:rPr lang="en-AU" sz="1000" dirty="0"/>
              <a:t>AVOID cleaners containing abrasives - as these could scratch or damage the equipment finish</a:t>
            </a:r>
            <a:r>
              <a:rPr lang="en-AU" sz="1000" dirty="0" smtClean="0"/>
              <a:t>.</a:t>
            </a:r>
            <a:br>
              <a:rPr lang="en-AU" sz="1000" dirty="0" smtClean="0"/>
            </a:br>
            <a:r>
              <a:rPr lang="en-AU" sz="1000" dirty="0"/>
              <a:t>Although scratches and gouges can and will occur from time to time, addressing them while they are small and manageable will help prevent them from spreading and causing much larger problems in the future</a:t>
            </a:r>
            <a:r>
              <a:rPr lang="en-AU" sz="1000" dirty="0" smtClean="0"/>
              <a:t>.</a:t>
            </a:r>
            <a:br>
              <a:rPr lang="en-AU" sz="1000" dirty="0" smtClean="0"/>
            </a:br>
            <a:r>
              <a:rPr lang="en-AU" sz="1000" dirty="0"/>
              <a:t>To Minimize Fine or Hairline Scratches</a:t>
            </a:r>
            <a:r>
              <a:rPr lang="en-AU" sz="1000" dirty="0" smtClean="0"/>
              <a:t>: Mild </a:t>
            </a:r>
            <a:r>
              <a:rPr lang="en-AU" sz="1000" dirty="0"/>
              <a:t>automotive polish applied and removed with a soft, clean cloth will help fill in minor scratches.</a:t>
            </a:r>
            <a:r>
              <a:rPr lang="en-AU" sz="1000" dirty="0" smtClean="0"/>
              <a:t/>
            </a:r>
            <a:br>
              <a:rPr lang="en-AU" sz="1000" dirty="0" smtClean="0"/>
            </a:br>
            <a:r>
              <a:rPr lang="en-AU" sz="1000" dirty="0" smtClean="0"/>
              <a:t/>
            </a:r>
            <a:br>
              <a:rPr lang="en-AU" sz="1000" dirty="0" smtClean="0"/>
            </a:br>
            <a:r>
              <a:rPr lang="en-AU" sz="1000" dirty="0" smtClean="0"/>
              <a:t>As </a:t>
            </a:r>
            <a:r>
              <a:rPr lang="en-AU" sz="1000" dirty="0"/>
              <a:t>perspiration can be insidious in getting into small nooks and crannies in the paint finish a good protective measure would be to apply a light coat of automotive wax to the metal frame parts as an additional protective layer against moisture.</a:t>
            </a:r>
            <a:r>
              <a:rPr lang="en-AU" sz="1000" dirty="0" smtClean="0"/>
              <a:t/>
            </a:r>
            <a:br>
              <a:rPr lang="en-AU" sz="1000" dirty="0" smtClean="0"/>
            </a:br>
            <a:r>
              <a:rPr lang="en-AU" sz="1000" dirty="0" smtClean="0"/>
              <a:t/>
            </a:r>
            <a:br>
              <a:rPr lang="en-AU" sz="1000" dirty="0" smtClean="0"/>
            </a:br>
            <a:r>
              <a:rPr lang="en-AU" sz="1000" dirty="0"/>
              <a:t>Addressing any signs of paint damage or rusting when and if they first appear will greatly increase the longevity of your strength equipment and keep it looking in top shape!</a:t>
            </a:r>
            <a:r>
              <a:rPr lang="en-AU" sz="1000" dirty="0" smtClean="0"/>
              <a:t/>
            </a:r>
            <a:br>
              <a:rPr lang="en-AU" sz="1000" dirty="0" smtClean="0"/>
            </a:br>
            <a:r>
              <a:rPr lang="en-AU" sz="1000" dirty="0" smtClean="0"/>
              <a:t/>
            </a:r>
            <a:br>
              <a:rPr lang="en-AU" sz="1000" dirty="0" smtClean="0"/>
            </a:br>
            <a:r>
              <a:rPr lang="en-AU" sz="1000" dirty="0"/>
              <a:t>As a side note - Do not place the strength equipment in an area of high humidity, such as in the vicinity of a steam room, sauna, indoor pool or outdoors. Exposure to extensive water </a:t>
            </a:r>
            <a:r>
              <a:rPr lang="en-AU" sz="1000" dirty="0" err="1"/>
              <a:t>vapor</a:t>
            </a:r>
            <a:r>
              <a:rPr lang="en-AU" sz="1000" dirty="0"/>
              <a:t>, chlorine and/or bromine can adversely affect the finish of the product. </a:t>
            </a:r>
          </a:p>
        </p:txBody>
      </p:sp>
      <p:sp>
        <p:nvSpPr>
          <p:cNvPr id="4" name="Slide Number Placeholder 3"/>
          <p:cNvSpPr>
            <a:spLocks noGrp="1"/>
          </p:cNvSpPr>
          <p:nvPr>
            <p:ph type="sldNum" sz="quarter" idx="10"/>
          </p:nvPr>
        </p:nvSpPr>
        <p:spPr/>
        <p:txBody>
          <a:bodyPr/>
          <a:lstStyle/>
          <a:p>
            <a:fld id="{F1748FE6-7810-4C90-9080-C507C036EB32}" type="slidenum">
              <a:rPr lang="en-AU" smtClean="0"/>
              <a:t>10</a:t>
            </a:fld>
            <a:endParaRPr lang="en-AU" dirty="0"/>
          </a:p>
        </p:txBody>
      </p:sp>
    </p:spTree>
    <p:extLst>
      <p:ext uri="{BB962C8B-B14F-4D97-AF65-F5344CB8AC3E}">
        <p14:creationId xmlns:p14="http://schemas.microsoft.com/office/powerpoint/2010/main" val="38595019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AU" sz="1000" cap="all" dirty="0"/>
              <a:t>2. FRAMES</a:t>
            </a:r>
          </a:p>
          <a:p>
            <a:r>
              <a:rPr lang="en-AU" sz="1000" dirty="0"/>
              <a:t>Rust, Scratches and Gouges</a:t>
            </a:r>
            <a:r>
              <a:rPr lang="en-AU" sz="1000" dirty="0" smtClean="0"/>
              <a:t/>
            </a:r>
            <a:br>
              <a:rPr lang="en-AU" sz="1000" dirty="0" smtClean="0"/>
            </a:br>
            <a:r>
              <a:rPr lang="en-AU" sz="1000" dirty="0"/>
              <a:t>Perspiration salts are highly corrosive and will leach into any microscopic openings in even the most impenetrable paint finishes. So it is very important to keep the equipment clean and dry to prevent rust and corrosion. All users should be instructed to wipe up any liquid spills immediately and </a:t>
            </a:r>
            <a:r>
              <a:rPr lang="en-AU" sz="1000" dirty="0" smtClean="0"/>
              <a:t>wipe </a:t>
            </a:r>
            <a:r>
              <a:rPr lang="en-AU" sz="1000" dirty="0"/>
              <a:t>the equipment after each workout, to remove remaining perspiration from the handrails and painted areas.</a:t>
            </a:r>
            <a:r>
              <a:rPr lang="en-AU" sz="1000" dirty="0" smtClean="0"/>
              <a:t/>
            </a:r>
            <a:br>
              <a:rPr lang="en-AU" sz="1000" dirty="0" smtClean="0"/>
            </a:br>
            <a:r>
              <a:rPr lang="en-AU" sz="1000" dirty="0"/>
              <a:t>Club staff should clean the equipment at least once a week.</a:t>
            </a:r>
            <a:r>
              <a:rPr lang="en-AU" sz="1000" dirty="0" smtClean="0"/>
              <a:t/>
            </a:r>
            <a:br>
              <a:rPr lang="en-AU" sz="1000" dirty="0" smtClean="0"/>
            </a:br>
            <a:r>
              <a:rPr lang="en-AU" sz="1000" dirty="0"/>
              <a:t>Wipe down with </a:t>
            </a:r>
            <a:r>
              <a:rPr lang="en-AU" sz="1000" dirty="0" smtClean="0"/>
              <a:t>to </a:t>
            </a:r>
            <a:r>
              <a:rPr lang="en-AU" sz="1000" dirty="0"/>
              <a:t>clean perspiration and dirt off the frame and painted surfaces.</a:t>
            </a:r>
            <a:r>
              <a:rPr lang="en-AU" sz="1000" dirty="0" smtClean="0"/>
              <a:t/>
            </a:r>
            <a:br>
              <a:rPr lang="en-AU" sz="1000" dirty="0" smtClean="0"/>
            </a:br>
            <a:r>
              <a:rPr lang="en-AU" sz="1000" dirty="0"/>
              <a:t>To clean perspiration and dirt off the frame and painted surfaces, wipe these areas </a:t>
            </a:r>
            <a:r>
              <a:rPr lang="en-AU" sz="1000" dirty="0" smtClean="0"/>
              <a:t>down</a:t>
            </a:r>
            <a:br>
              <a:rPr lang="en-AU" sz="1000" dirty="0" smtClean="0"/>
            </a:br>
            <a:r>
              <a:rPr lang="en-AU" sz="1000" dirty="0"/>
              <a:t>Be sure to dry the frames thoroughly.</a:t>
            </a:r>
            <a:r>
              <a:rPr lang="en-AU" sz="1000" dirty="0" smtClean="0"/>
              <a:t/>
            </a:r>
            <a:br>
              <a:rPr lang="en-AU" sz="1000" dirty="0" smtClean="0"/>
            </a:br>
            <a:r>
              <a:rPr lang="en-AU" sz="1000" dirty="0"/>
              <a:t>AVOID cleaners containing abrasives - as these could scratch or damage the equipment finish</a:t>
            </a:r>
            <a:r>
              <a:rPr lang="en-AU" sz="1000" dirty="0" smtClean="0"/>
              <a:t>.</a:t>
            </a:r>
            <a:br>
              <a:rPr lang="en-AU" sz="1000" dirty="0" smtClean="0"/>
            </a:br>
            <a:r>
              <a:rPr lang="en-AU" sz="1000" dirty="0"/>
              <a:t>Although scratches and gouges can and will occur from time to time, addressing them while they are small and manageable will help prevent them from spreading and causing much larger problems in the future</a:t>
            </a:r>
            <a:r>
              <a:rPr lang="en-AU" sz="1000" dirty="0" smtClean="0"/>
              <a:t>.</a:t>
            </a:r>
            <a:br>
              <a:rPr lang="en-AU" sz="1000" dirty="0" smtClean="0"/>
            </a:br>
            <a:r>
              <a:rPr lang="en-AU" sz="1000" dirty="0"/>
              <a:t>To Minimize Fine or Hairline Scratches</a:t>
            </a:r>
            <a:r>
              <a:rPr lang="en-AU" sz="1000" dirty="0" smtClean="0"/>
              <a:t>: Mild </a:t>
            </a:r>
            <a:r>
              <a:rPr lang="en-AU" sz="1000" dirty="0"/>
              <a:t>automotive polish applied and removed with a soft, clean cloth will help fill in minor scratches.</a:t>
            </a:r>
            <a:r>
              <a:rPr lang="en-AU" sz="1000" dirty="0" smtClean="0"/>
              <a:t/>
            </a:r>
            <a:br>
              <a:rPr lang="en-AU" sz="1000" dirty="0" smtClean="0"/>
            </a:br>
            <a:r>
              <a:rPr lang="en-AU" sz="1000" dirty="0" smtClean="0"/>
              <a:t/>
            </a:r>
            <a:br>
              <a:rPr lang="en-AU" sz="1000" dirty="0" smtClean="0"/>
            </a:br>
            <a:r>
              <a:rPr lang="en-AU" sz="1000" dirty="0" smtClean="0"/>
              <a:t>As </a:t>
            </a:r>
            <a:r>
              <a:rPr lang="en-AU" sz="1000" dirty="0"/>
              <a:t>perspiration can be insidious in getting into small nooks and crannies in the paint finish a good protective measure would be to apply a light coat of automotive wax to the metal frame parts as an additional protective layer against moisture.</a:t>
            </a:r>
            <a:r>
              <a:rPr lang="en-AU" sz="1000" dirty="0" smtClean="0"/>
              <a:t/>
            </a:r>
            <a:br>
              <a:rPr lang="en-AU" sz="1000" dirty="0" smtClean="0"/>
            </a:br>
            <a:r>
              <a:rPr lang="en-AU" sz="1000" dirty="0" smtClean="0"/>
              <a:t/>
            </a:r>
            <a:br>
              <a:rPr lang="en-AU" sz="1000" dirty="0" smtClean="0"/>
            </a:br>
            <a:r>
              <a:rPr lang="en-AU" sz="1000" dirty="0"/>
              <a:t>Addressing any signs of paint damage or rusting when and if they first appear will greatly increase the longevity of your strength equipment and keep it looking in top shape!</a:t>
            </a:r>
            <a:r>
              <a:rPr lang="en-AU" sz="1000" dirty="0" smtClean="0"/>
              <a:t/>
            </a:r>
            <a:br>
              <a:rPr lang="en-AU" sz="1000" dirty="0" smtClean="0"/>
            </a:br>
            <a:r>
              <a:rPr lang="en-AU" sz="1000" dirty="0" smtClean="0"/>
              <a:t/>
            </a:r>
            <a:br>
              <a:rPr lang="en-AU" sz="1000" dirty="0" smtClean="0"/>
            </a:br>
            <a:r>
              <a:rPr lang="en-AU" sz="1000" dirty="0"/>
              <a:t>As a side note - Do not place the strength equipment in an area of high humidity, such as in the vicinity of a steam room, sauna, indoor pool or outdoors. Exposure to extensive water </a:t>
            </a:r>
            <a:r>
              <a:rPr lang="en-AU" sz="1000" dirty="0" err="1"/>
              <a:t>vapor</a:t>
            </a:r>
            <a:r>
              <a:rPr lang="en-AU" sz="1000" dirty="0"/>
              <a:t>, chlorine and/or bromine can adversely affect the finish of the product. </a:t>
            </a:r>
          </a:p>
        </p:txBody>
      </p:sp>
      <p:sp>
        <p:nvSpPr>
          <p:cNvPr id="4" name="Slide Number Placeholder 3"/>
          <p:cNvSpPr>
            <a:spLocks noGrp="1"/>
          </p:cNvSpPr>
          <p:nvPr>
            <p:ph type="sldNum" sz="quarter" idx="10"/>
          </p:nvPr>
        </p:nvSpPr>
        <p:spPr/>
        <p:txBody>
          <a:bodyPr/>
          <a:lstStyle/>
          <a:p>
            <a:fld id="{F1748FE6-7810-4C90-9080-C507C036EB32}" type="slidenum">
              <a:rPr lang="en-AU" smtClean="0"/>
              <a:t>11</a:t>
            </a:fld>
            <a:endParaRPr lang="en-AU" dirty="0"/>
          </a:p>
        </p:txBody>
      </p:sp>
    </p:spTree>
    <p:extLst>
      <p:ext uri="{BB962C8B-B14F-4D97-AF65-F5344CB8AC3E}">
        <p14:creationId xmlns:p14="http://schemas.microsoft.com/office/powerpoint/2010/main" val="16203494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AU" sz="1000" dirty="0"/>
          </a:p>
        </p:txBody>
      </p:sp>
      <p:sp>
        <p:nvSpPr>
          <p:cNvPr id="4" name="Slide Number Placeholder 3"/>
          <p:cNvSpPr>
            <a:spLocks noGrp="1"/>
          </p:cNvSpPr>
          <p:nvPr>
            <p:ph type="sldNum" sz="quarter" idx="10"/>
          </p:nvPr>
        </p:nvSpPr>
        <p:spPr/>
        <p:txBody>
          <a:bodyPr/>
          <a:lstStyle/>
          <a:p>
            <a:fld id="{F1748FE6-7810-4C90-9080-C507C036EB32}" type="slidenum">
              <a:rPr lang="en-AU" smtClean="0"/>
              <a:t>12</a:t>
            </a:fld>
            <a:endParaRPr lang="en-AU" dirty="0"/>
          </a:p>
        </p:txBody>
      </p:sp>
    </p:spTree>
    <p:extLst>
      <p:ext uri="{BB962C8B-B14F-4D97-AF65-F5344CB8AC3E}">
        <p14:creationId xmlns:p14="http://schemas.microsoft.com/office/powerpoint/2010/main" val="18512147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AU" sz="1000" dirty="0"/>
          </a:p>
        </p:txBody>
      </p:sp>
      <p:sp>
        <p:nvSpPr>
          <p:cNvPr id="4" name="Slide Number Placeholder 3"/>
          <p:cNvSpPr>
            <a:spLocks noGrp="1"/>
          </p:cNvSpPr>
          <p:nvPr>
            <p:ph type="sldNum" sz="quarter" idx="10"/>
          </p:nvPr>
        </p:nvSpPr>
        <p:spPr/>
        <p:txBody>
          <a:bodyPr/>
          <a:lstStyle/>
          <a:p>
            <a:fld id="{F1748FE6-7810-4C90-9080-C507C036EB32}" type="slidenum">
              <a:rPr lang="en-AU" smtClean="0"/>
              <a:t>13</a:t>
            </a:fld>
            <a:endParaRPr lang="en-AU" dirty="0"/>
          </a:p>
        </p:txBody>
      </p:sp>
    </p:spTree>
    <p:extLst>
      <p:ext uri="{BB962C8B-B14F-4D97-AF65-F5344CB8AC3E}">
        <p14:creationId xmlns:p14="http://schemas.microsoft.com/office/powerpoint/2010/main" val="28171138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AU" sz="1000" dirty="0"/>
          </a:p>
        </p:txBody>
      </p:sp>
      <p:sp>
        <p:nvSpPr>
          <p:cNvPr id="4" name="Slide Number Placeholder 3"/>
          <p:cNvSpPr>
            <a:spLocks noGrp="1"/>
          </p:cNvSpPr>
          <p:nvPr>
            <p:ph type="sldNum" sz="quarter" idx="10"/>
          </p:nvPr>
        </p:nvSpPr>
        <p:spPr/>
        <p:txBody>
          <a:bodyPr/>
          <a:lstStyle/>
          <a:p>
            <a:fld id="{F1748FE6-7810-4C90-9080-C507C036EB32}" type="slidenum">
              <a:rPr lang="en-AU" smtClean="0"/>
              <a:t>14</a:t>
            </a:fld>
            <a:endParaRPr lang="en-AU" dirty="0"/>
          </a:p>
        </p:txBody>
      </p:sp>
    </p:spTree>
    <p:extLst>
      <p:ext uri="{BB962C8B-B14F-4D97-AF65-F5344CB8AC3E}">
        <p14:creationId xmlns:p14="http://schemas.microsoft.com/office/powerpoint/2010/main" val="130203303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AU" sz="1000" dirty="0"/>
          </a:p>
        </p:txBody>
      </p:sp>
      <p:sp>
        <p:nvSpPr>
          <p:cNvPr id="4" name="Slide Number Placeholder 3"/>
          <p:cNvSpPr>
            <a:spLocks noGrp="1"/>
          </p:cNvSpPr>
          <p:nvPr>
            <p:ph type="sldNum" sz="quarter" idx="10"/>
          </p:nvPr>
        </p:nvSpPr>
        <p:spPr/>
        <p:txBody>
          <a:bodyPr/>
          <a:lstStyle/>
          <a:p>
            <a:fld id="{F1748FE6-7810-4C90-9080-C507C036EB32}" type="slidenum">
              <a:rPr lang="en-AU" smtClean="0"/>
              <a:t>15</a:t>
            </a:fld>
            <a:endParaRPr lang="en-AU" dirty="0"/>
          </a:p>
        </p:txBody>
      </p:sp>
    </p:spTree>
    <p:extLst>
      <p:ext uri="{BB962C8B-B14F-4D97-AF65-F5344CB8AC3E}">
        <p14:creationId xmlns:p14="http://schemas.microsoft.com/office/powerpoint/2010/main" val="28935742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82866FB5-0AD7-433B-8F48-69AC2F1565BE}" type="datetimeFigureOut">
              <a:rPr lang="en-AU" smtClean="0"/>
              <a:t>9/11/2015</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46770C66-B928-493E-BB59-783290BF1018}" type="slidenum">
              <a:rPr lang="en-AU" smtClean="0"/>
              <a:t>‹#›</a:t>
            </a:fld>
            <a:endParaRPr lang="en-AU"/>
          </a:p>
        </p:txBody>
      </p:sp>
    </p:spTree>
    <p:extLst>
      <p:ext uri="{BB962C8B-B14F-4D97-AF65-F5344CB8AC3E}">
        <p14:creationId xmlns:p14="http://schemas.microsoft.com/office/powerpoint/2010/main" val="631580923"/>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chemeClr val="accent1"/>
                </a:solidFill>
                <a:latin typeface="Arial" panose="020B0604020202020204" pitchFamily="34" charset="0"/>
                <a:cs typeface="Arial" panose="020B0604020202020204" pitchFamily="34" charset="0"/>
              </a:defRPr>
            </a:lvl1pPr>
          </a:lstStyle>
          <a:p>
            <a:r>
              <a:rPr lang="en-US" dirty="0"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2866FB5-0AD7-433B-8F48-69AC2F1565BE}" type="datetimeFigureOut">
              <a:rPr lang="en-AU" smtClean="0"/>
              <a:t>9/11/2015</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46770C66-B928-493E-BB59-783290BF1018}" type="slidenum">
              <a:rPr lang="en-AU" smtClean="0"/>
              <a:t>‹#›</a:t>
            </a:fld>
            <a:endParaRPr lang="en-AU"/>
          </a:p>
        </p:txBody>
      </p:sp>
    </p:spTree>
    <p:extLst>
      <p:ext uri="{BB962C8B-B14F-4D97-AF65-F5344CB8AC3E}">
        <p14:creationId xmlns:p14="http://schemas.microsoft.com/office/powerpoint/2010/main" val="181093977"/>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2866FB5-0AD7-433B-8F48-69AC2F1565BE}" type="datetimeFigureOut">
              <a:rPr lang="en-AU" smtClean="0"/>
              <a:t>9/11/2015</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46770C66-B928-493E-BB59-783290BF1018}" type="slidenum">
              <a:rPr lang="en-AU" smtClean="0"/>
              <a:t>‹#›</a:t>
            </a:fld>
            <a:endParaRPr lang="en-AU"/>
          </a:p>
        </p:txBody>
      </p:sp>
    </p:spTree>
    <p:extLst>
      <p:ext uri="{BB962C8B-B14F-4D97-AF65-F5344CB8AC3E}">
        <p14:creationId xmlns:p14="http://schemas.microsoft.com/office/powerpoint/2010/main" val="3963135993"/>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2866FB5-0AD7-433B-8F48-69AC2F1565BE}" type="datetimeFigureOut">
              <a:rPr lang="en-AU" smtClean="0"/>
              <a:t>9/11/2015</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46770C66-B928-493E-BB59-783290BF1018}" type="slidenum">
              <a:rPr lang="en-AU" smtClean="0"/>
              <a:t>‹#›</a:t>
            </a:fld>
            <a:endParaRPr lang="en-AU"/>
          </a:p>
        </p:txBody>
      </p:sp>
    </p:spTree>
    <p:extLst>
      <p:ext uri="{BB962C8B-B14F-4D97-AF65-F5344CB8AC3E}">
        <p14:creationId xmlns:p14="http://schemas.microsoft.com/office/powerpoint/2010/main" val="15926877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82866FB5-0AD7-433B-8F48-69AC2F1565BE}" type="datetimeFigureOut">
              <a:rPr lang="en-AU" smtClean="0"/>
              <a:t>9/11/2015</a:t>
            </a:fld>
            <a:endParaRPr lang="en-AU"/>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46770C66-B928-493E-BB59-783290BF1018}" type="slidenum">
              <a:rPr lang="en-AU" smtClean="0"/>
              <a:t>‹#›</a:t>
            </a:fld>
            <a:endParaRPr lang="en-AU"/>
          </a:p>
        </p:txBody>
      </p:sp>
    </p:spTree>
    <p:extLst>
      <p:ext uri="{BB962C8B-B14F-4D97-AF65-F5344CB8AC3E}">
        <p14:creationId xmlns:p14="http://schemas.microsoft.com/office/powerpoint/2010/main" val="24329347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82866FB5-0AD7-433B-8F48-69AC2F1565BE}" type="datetimeFigureOut">
              <a:rPr lang="en-AU" smtClean="0"/>
              <a:t>9/11/2015</a:t>
            </a:fld>
            <a:endParaRPr lang="en-AU"/>
          </a:p>
        </p:txBody>
      </p:sp>
      <p:sp>
        <p:nvSpPr>
          <p:cNvPr id="4" name="Footer Placeholder 3"/>
          <p:cNvSpPr>
            <a:spLocks noGrp="1"/>
          </p:cNvSpPr>
          <p:nvPr>
            <p:ph type="ftr" sz="quarter" idx="11"/>
          </p:nvPr>
        </p:nvSpPr>
        <p:spPr/>
        <p:txBody>
          <a:bodyPr/>
          <a:lstStyle/>
          <a:p>
            <a:endParaRPr lang="en-AU"/>
          </a:p>
        </p:txBody>
      </p:sp>
      <p:sp>
        <p:nvSpPr>
          <p:cNvPr id="5" name="Slide Number Placeholder 4"/>
          <p:cNvSpPr>
            <a:spLocks noGrp="1"/>
          </p:cNvSpPr>
          <p:nvPr>
            <p:ph type="sldNum" sz="quarter" idx="12"/>
          </p:nvPr>
        </p:nvSpPr>
        <p:spPr/>
        <p:txBody>
          <a:bodyPr/>
          <a:lstStyle/>
          <a:p>
            <a:fld id="{46770C66-B928-493E-BB59-783290BF1018}" type="slidenum">
              <a:rPr lang="en-AU" smtClean="0"/>
              <a:t>‹#›</a:t>
            </a:fld>
            <a:endParaRPr lang="en-AU"/>
          </a:p>
        </p:txBody>
      </p:sp>
    </p:spTree>
    <p:extLst>
      <p:ext uri="{BB962C8B-B14F-4D97-AF65-F5344CB8AC3E}">
        <p14:creationId xmlns:p14="http://schemas.microsoft.com/office/powerpoint/2010/main" val="40963913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2866FB5-0AD7-433B-8F48-69AC2F1565BE}" type="datetimeFigureOut">
              <a:rPr lang="en-AU" smtClean="0"/>
              <a:t>9/11/2015</a:t>
            </a:fld>
            <a:endParaRPr lang="en-AU"/>
          </a:p>
        </p:txBody>
      </p:sp>
      <p:sp>
        <p:nvSpPr>
          <p:cNvPr id="3" name="Footer Placeholder 2"/>
          <p:cNvSpPr>
            <a:spLocks noGrp="1"/>
          </p:cNvSpPr>
          <p:nvPr>
            <p:ph type="ftr" sz="quarter" idx="11"/>
          </p:nvPr>
        </p:nvSpPr>
        <p:spPr/>
        <p:txBody>
          <a:bodyPr/>
          <a:lstStyle/>
          <a:p>
            <a:endParaRPr lang="en-AU"/>
          </a:p>
        </p:txBody>
      </p:sp>
      <p:sp>
        <p:nvSpPr>
          <p:cNvPr id="4" name="Slide Number Placeholder 3"/>
          <p:cNvSpPr>
            <a:spLocks noGrp="1"/>
          </p:cNvSpPr>
          <p:nvPr>
            <p:ph type="sldNum" sz="quarter" idx="12"/>
          </p:nvPr>
        </p:nvSpPr>
        <p:spPr/>
        <p:txBody>
          <a:bodyPr/>
          <a:lstStyle/>
          <a:p>
            <a:fld id="{46770C66-B928-493E-BB59-783290BF1018}" type="slidenum">
              <a:rPr lang="en-AU" smtClean="0"/>
              <a:t>‹#›</a:t>
            </a:fld>
            <a:endParaRPr lang="en-AU"/>
          </a:p>
        </p:txBody>
      </p:sp>
    </p:spTree>
    <p:extLst>
      <p:ext uri="{BB962C8B-B14F-4D97-AF65-F5344CB8AC3E}">
        <p14:creationId xmlns:p14="http://schemas.microsoft.com/office/powerpoint/2010/main" val="28329844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2866FB5-0AD7-433B-8F48-69AC2F1565BE}" type="datetimeFigureOut">
              <a:rPr lang="en-AU" smtClean="0"/>
              <a:t>9/11/2015</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46770C66-B928-493E-BB59-783290BF1018}" type="slidenum">
              <a:rPr lang="en-AU" smtClean="0"/>
              <a:t>‹#›</a:t>
            </a:fld>
            <a:endParaRPr lang="en-AU"/>
          </a:p>
        </p:txBody>
      </p:sp>
    </p:spTree>
    <p:extLst>
      <p:ext uri="{BB962C8B-B14F-4D97-AF65-F5344CB8AC3E}">
        <p14:creationId xmlns:p14="http://schemas.microsoft.com/office/powerpoint/2010/main" val="18078434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2866FB5-0AD7-433B-8F48-69AC2F1565BE}" type="datetimeFigureOut">
              <a:rPr lang="en-AU" smtClean="0"/>
              <a:t>9/11/2015</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46770C66-B928-493E-BB59-783290BF1018}" type="slidenum">
              <a:rPr lang="en-AU" smtClean="0"/>
              <a:t>‹#›</a:t>
            </a:fld>
            <a:endParaRPr lang="en-AU"/>
          </a:p>
        </p:txBody>
      </p:sp>
    </p:spTree>
    <p:extLst>
      <p:ext uri="{BB962C8B-B14F-4D97-AF65-F5344CB8AC3E}">
        <p14:creationId xmlns:p14="http://schemas.microsoft.com/office/powerpoint/2010/main" val="7956504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2866FB5-0AD7-433B-8F48-69AC2F1565BE}" type="datetimeFigureOut">
              <a:rPr lang="en-AU" smtClean="0"/>
              <a:t>9/11/2015</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46770C66-B928-493E-BB59-783290BF1018}" type="slidenum">
              <a:rPr lang="en-AU" smtClean="0"/>
              <a:t>‹#›</a:t>
            </a:fld>
            <a:endParaRPr lang="en-AU"/>
          </a:p>
        </p:txBody>
      </p:sp>
    </p:spTree>
    <p:extLst>
      <p:ext uri="{BB962C8B-B14F-4D97-AF65-F5344CB8AC3E}">
        <p14:creationId xmlns:p14="http://schemas.microsoft.com/office/powerpoint/2010/main" val="9762407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2866FB5-0AD7-433B-8F48-69AC2F1565BE}" type="datetimeFigureOut">
              <a:rPr lang="en-AU" smtClean="0"/>
              <a:t>9/11/2015</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46770C66-B928-493E-BB59-783290BF1018}" type="slidenum">
              <a:rPr lang="en-AU" smtClean="0"/>
              <a:t>‹#›</a:t>
            </a:fld>
            <a:endParaRPr lang="en-AU"/>
          </a:p>
        </p:txBody>
      </p:sp>
    </p:spTree>
    <p:extLst>
      <p:ext uri="{BB962C8B-B14F-4D97-AF65-F5344CB8AC3E}">
        <p14:creationId xmlns:p14="http://schemas.microsoft.com/office/powerpoint/2010/main" val="17974297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866FB5-0AD7-433B-8F48-69AC2F1565BE}" type="datetimeFigureOut">
              <a:rPr lang="en-AU" smtClean="0"/>
              <a:t>9/11/2015</a:t>
            </a:fld>
            <a:endParaRPr lang="en-AU"/>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6770C66-B928-493E-BB59-783290BF1018}" type="slidenum">
              <a:rPr lang="en-AU" smtClean="0"/>
              <a:t>‹#›</a:t>
            </a:fld>
            <a:endParaRPr lang="en-AU"/>
          </a:p>
        </p:txBody>
      </p:sp>
    </p:spTree>
    <p:extLst>
      <p:ext uri="{BB962C8B-B14F-4D97-AF65-F5344CB8AC3E}">
        <p14:creationId xmlns:p14="http://schemas.microsoft.com/office/powerpoint/2010/main" val="260417855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b="0" kern="1200">
          <a:solidFill>
            <a:schemeClr val="accent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hyperlink" Target="http://www.accc.gov.au/"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1516" y="687655"/>
            <a:ext cx="9144000" cy="2387600"/>
          </a:xfrm>
        </p:spPr>
        <p:txBody>
          <a:bodyPr>
            <a:normAutofit/>
          </a:bodyPr>
          <a:lstStyle/>
          <a:p>
            <a:r>
              <a:rPr lang="en-AU" b="1" dirty="0" smtClean="0">
                <a:solidFill>
                  <a:schemeClr val="accent1"/>
                </a:solidFill>
                <a:latin typeface="Arial" panose="020B0604020202020204" pitchFamily="34" charset="0"/>
                <a:cs typeface="Arial" panose="020B0604020202020204" pitchFamily="34" charset="0"/>
              </a:rPr>
              <a:t>Maintain Equipment for Activities</a:t>
            </a:r>
            <a:endParaRPr lang="en-AU" b="1" dirty="0">
              <a:solidFill>
                <a:schemeClr val="accent1"/>
              </a:solidFill>
              <a:latin typeface="Arial" panose="020B0604020202020204" pitchFamily="34" charset="0"/>
              <a:cs typeface="Arial" panose="020B0604020202020204" pitchFamily="34" charset="0"/>
            </a:endParaRPr>
          </a:p>
        </p:txBody>
      </p:sp>
      <p:sp>
        <p:nvSpPr>
          <p:cNvPr id="3" name="Subtitle 2"/>
          <p:cNvSpPr>
            <a:spLocks noGrp="1"/>
          </p:cNvSpPr>
          <p:nvPr>
            <p:ph type="subTitle" idx="1"/>
          </p:nvPr>
        </p:nvSpPr>
        <p:spPr>
          <a:xfrm>
            <a:off x="51516" y="3167331"/>
            <a:ext cx="9144000" cy="583596"/>
          </a:xfrm>
        </p:spPr>
        <p:txBody>
          <a:bodyPr>
            <a:normAutofit lnSpcReduction="10000"/>
          </a:bodyPr>
          <a:lstStyle/>
          <a:p>
            <a:r>
              <a:rPr lang="en-AU" sz="3600" dirty="0" smtClean="0"/>
              <a:t>SISXFAC001</a:t>
            </a:r>
            <a:endParaRPr lang="en-AU" sz="3600" dirty="0"/>
          </a:p>
        </p:txBody>
      </p:sp>
      <p:sp>
        <p:nvSpPr>
          <p:cNvPr id="4" name="AutoShape 2" descr="data:image/jpeg;base64,/9j/4AAQSkZJRgABAQAAAQABAAD/2wCEAAkGBxQSEhQUEhQVFhUXFRwaGBUVFhgYGBwXFBQWFxcXGBYYHikhGholHBUYITEhJSkuLi4uGB8zODQsNygtLisBCgoKDg0OFxAQGCwkHB4sLCwsLCwsLCwsLC8sLCwsLCwsLCwsNDAsNCwsLCssLCwuLDc3LCwsLCwsLCwsLCwsLP/AABEIAOEA4QMBIgACEQEDEQH/xAAcAAEAAgIDAQAAAAAAAAAAAAAABgcEBQECAwj/xABHEAACAQIDBAcEBggFAgcBAAABAgADEQQSIQUGMVEHE0FhcYGRIjKSoSNCUnKxwRQzYpOiwtHhU4Kys9JDYxYkNGRzo/AV/8QAGAEBAQEBAQAAAAAAAAAAAAAAAAECAwT/xAAjEQEAAgEEAgIDAQAAAAAAAAAAARECAyExQRJxE2GhwfAy/9oADAMBAAIRAxEAPwC8YiICIiAiIgIiICIiAiIgIiICIiAiJhbU2vQwy5sRWp0geGdgt/AHj5QM2JBNpdLOzqV8r1KpHZTpkfOplB8posV0yMf1GAqNyNR8o9FU/jLSXC2IlIV+lraLG1PD4Ze5iWP+4swq3SntUe9+iL3FQPxrRR5QvyJQK9K+1P8A2jeCX/CtPfDdNuLHv4fDv93rE/Noo8oXvEqbZfTfRYqMThqlIE2Lo4qKveQQpsO4E90talUDKGUgqQCCNQQRcEHlIW7xEQpERAREQEREBERAREQEREBERAREQEROleqqKzMQqqCWJ4AAXJPdaBot9t5VwGGNTRqjezSQ/Wcjif2RxPpxInzrtTEV8VVZnZqtQn23YjyUcgOQ0E3nSDvScVWasdEF0oIexPtEczxPkOyRvZFTLTqVT2DTxOgmoYmWJSwjNVFMDMRqQhtfLrYN2XOl5tcRs7rDk6rq3IFnfEO9/aGbRjbgeHHt4CY+wsM2dXK3yq1YhgwV2VT1VMsARYnU3017Jmbs4LFV6xbDmkzoQpasSbvWY5mVRq2oY6cAB4TUVe/DnljMxtykOEwNKiGWiwRSdcuLqpe2lzkAvwmp3npoSmY5sgzMWrVKxAI0TNUJyi+p7DaZm8P6VhFDDFUnCKjMlSn1VUvVcgL1RuSQBn1tZdTNDTNRz1jZi5IqOwBuLD2Bpw0F7eM9Gpq6c41jj+IebR0NXHO88rj3LFx1IIlyKZvpdRRPtML2zUnYeyAT2dnMTGw+EzoWDAW43v8AjOm3sazmzG5UEE6nUkZuJJ7FX/JMjCtlwvezfgP7zzPWxSpIsOJ4DvPCfUG4YZcKKZ1FIimv3VRdPIkz513awfW4vDp2dYGPhSBqG/wW859Mbs0cuHTm12P+Ym3ytMy3i2sREjRERAREQEREBERAREQEREBERAREQErfpY2/ZRg6Z94BqxHYvFU8+J7gOcnW2tpLhqFSs/BRoObHRVHiSBKMrCpiKzMbvVqEs1u8/IdgvytLCSgu1cJXruStJso0W9hpz1Mz/wD+W7U0pX6sAFmYjNdgLKtgfHXhrJ1T3VxJ+qq/edf5bzpU3cYAlqqABipISswzILsAwp2bKOJGgsQeEts0r/G0kp3DVHAHYHYra3ADJJhgdy1w2HXFYpa6ZaYql0dqbIzaoi24OQypzLNymNR3Yw5qJWOLpOEcPkZauRsrXAYdWCVJHPWSXePH1MdTVXxWHFNaoY9XSxFmcKxRWJUg2uWt3A9kmW/axiq9MMbua+YsxufbLHMfrMx4nxnSuunsl7976AeFpLsRuk+Uutek2v2agv4ZkFx38Ji0t0K7i6NSb/MQfmBLaUg1bDuSdNNANRwE2VIkhV7FF/MzfV9zsYv/AEg33XQ/K80wplcwYEMCQQdCCpsQRzvKiY9GGzi9arVt7qimv3qrAnzAUfFPoajTCqqjgAAPIWlX9E2zBTo4fNxqFqx78w+j/gCGWnMy3BERIpERAREQEREBERAREQEREBOGNuMr7pZ3qr4ZaOFwV/0rEtlUgAsqk29m+gYk2ueGpkcp9C9esA2N2jUZjqygM+p4jNUfXxywlrUxm38LS/W4mgn36qL+JmjxnSXsul72NpH7map/tgyM4PoKwC61KuJqd2ZFH8KX+c3mD6JtlU9f0XOedSpUb5FrfKFRbfnfBMb1a4YlqKjPc2TM5FlFmsQAD2j6x5TX7v7QwlFQa9YK17sAGLs3iqsqr2AE6ACWBh+jPZyVHfqLhuFNmJpr3InATd4XdvCUwAmGoKBwtSS/ra8qK02ZvYtfE0aKsqBny/rFYm1yPZy8Ta1r9sy6m4KJTqgV69QsS3tNSzFmbM2Vyl0BJuQLAkcDJXvNstAjlEVSAHBVQDdeNrDja80+6eNP6SEqEsrqQAxuAw9oEX8CPOSd42XGandrMNuVnQ569ane4yB6RsDbkgtwtpw8SSY3vJRo4KvTp3NZlQNZ3p009skZmCIDVc5eL3GnpeRwdP7C/CJEekfbeG2bh+uOHpVK7nq6Ksi6k6m5tcIOJtx0HbJjFRUk1d4xXpB8HtGlUUPUq0lPahqrmA8GtmPhN1srejZNNfpFxAY8WejVN7aAjqbgDt585DKW6+1tpKKpoU0R/aUqlDDrY8LZR1pHeePfNng+hbFPbrq9FO4dZVPzyia2ZuU2w+9OxKmgxFJT/wBw1KX+5aUq9RdobRZKYIWviGtx0ohiS1zrfq1v4y0cP0IYexFXE1WuP+mlNB8wx+cyt2Oi1Nn9ZXau1atlIDZAiqha7BVudTz/AL3FTLb4I9WysNApFh+yNLekmokMqLp5SUbJrZ6SHusfFdPykaZcREBERAREQEREBERAREQERECqt5agG8mA6z3QCFvzejUVP49PGWrIT0mbkHaNNKlBxTxVE3psSQCL3ykjVSCLhhwMiA3v2/gBbF4IYhF0LqtybduejceZQSouWJWGx+m7A1DlxFOth27br1iA+Ke16qJOtj7yYTFD/wAviKVXuVwW814j0kVtYiIGHtOndb8vwMrOpehW0406lx4Kbj1EtSumZSOYlcbzUrVQ32l+a6H5ZYFk03DAMOBAI8DqJT3S3S/SNrbNw7+5mW4/+SqFPqBaWVujiuswtPmt0P8AlNh8rSvOm7BVKNbCY+mLimQjG3uuripSZuSk5lvzKjtlhJ4W2q2FhoB2TmRHYPSNgMSq/TLSqEC9Ot7FmI1AZvZbyMliOCAQQQeBGokV2nV1uCDwIt6ztECHVFtdTxUkHyNptt2KvsunJr/ELfl85ibXp5arcmGb5f1BnnsCrlr2+0pHmNfyMolUREgREQEREBERAREQEREBERAREQNTtjdrCYr/ANRhqNU82QZvJ+I8jIPtfoSwNQ5qD1sO3ZlbOo8n1HkwlnRAp0bobfwGuDxwxKD/AKdVtfALWzADwcTuvShtHB6bT2Y4A41aQZR465kPxCW/OCLwlILsTpc2ZiLA1jRY/VrqVHxi6fOeO32p1aRrUXWpTFQ5XU3BBYqbHts2nlN7tvcPZ+Lua2FpZj9dB1b+OZLE+c0Ww90XwOCq4VmV1zVGpFb6KwDAEHgc9zxPGUZ3R5if11PvDjz9lvwX1kuxWHSojJUVXRgQyMAykHiCDoRK53KxWXFpydWX5Zh81llyKr3a3RBgalzRNXDk/YbMnwVL6dwIkWfo62tgTmwGJzqPq03NEnxouTSbzMuuJbSoUsnSVtPAnLtDC5gPrOhon94oNNvISVbG6XcBWsKpqYdj/irdP3lO4A72tJ66AgggEHiDqPSRTbPRvs7E3LYdabH69Amkb8yF9lj4gwbsnamLp11p1aFRKqajNTZWGuo1B8ZqKOIyVUbk4v4XsfleRDbnQ49ANVwWKNxrapdH/fUv+MhW29qbTwZFKvXZCRmUnqqmZRcXD2JIv2HXQQW+n4lS9EW/WMxmJfD4phUAw/WBwirYh1W3s2BuH5fVltSKREQEREBERAREQEREBERAREQEREBERATF2gvsg8jMqeWJW6nw/CBVIbqMSD/h1v4Q/wDxltyqt7KNsQ/7Sq3yyn/TLI2LiOsw9F+1qak+OUX+d4GbERAREQPLE08yMvNSPUStd4NhUMWE/SKYfJe17gi9ri4INtOEs+QjaFPK9ReTH0vp8jAzej/YeGw9Eth6K02Y5XYXJIUkqLsSbWbhJVI3uZV0qpyYN8Qt/LJJAREQEREBERAREQEREBERAREQEREBERAQREQK634o2ak3cynyII/EySbiVs2DQfZZl/iLD5MJq9/KP0d/s1QfJgR+JE9Ojer9HWTk4PxLb+WBMYiICIiAkR3gS1d/2lB/ht+KyXSNb0LapTbmtvhN/wCaBh7o1LV3X7VP5qw/qZMZA9gvlxdPvzL6qfzEnkBERAREQEREBERAREQEREBERAREQEREBE8cRiUpi7sFHebSM7c6RMDhRepVHcBxPgOJ9IHrvtTvRq/dVvhYf0mn6OK301ZedMN8LW/nkT3g6Uji0ZcLgqrU2Uqar+yoBv7Sge9blcTWbkb2YmnU6xMJ1rGmVKAlLAlSTma9/dEqWv6JXB6Tayfrtl4pfuHP/KJ6UemHAcKq4iif+5S/oTFFrDiRvZ2/mz6/6vFU78mOU+jWm+o4tH911PgQZFe00W9aezTPJiPUf2m9mp3nX6C/JlPzt+cCI0Hy4ikf+6voWH9ZYkrLGvYhh2WPpb+kswGBzERAREQEREBERAREQEREBE6u4UXJAA4kmw9ZHNqb+4ChcNiFdh9Wleqb8jkuB5kQJLEq7a3S8qj6HDkDsfEOtMfCCb+okL2r0n4ytcCuVH2cNTyf/ZU9rzUy0lr/AMVi6dJc1R1RebsFHqZUu9fS4RVqUcMhVVYr12Uvnt9ZCoIC8jr5Sr8VtWpUbMwzN9us71W9Tb85hV69RxZnYj7Isq+apYHzikts9vb81n4VMzN9a97eR7fGavZuLw1xUq1HNY6salLrAG/Zs405XExGwy8hPNsMJUtLDtgN7uJp6f4ivTtfh2MJrsVs1qjCpSNNn43pVEOvmQZouqNioLAHiATY+IngcH3wJjR25i6PvrVU/aAbs71mYu/FRhZ3Djk4Vv8AUDIRRxNen7lVx4MwHpe0zKW1KtQfSU0qDtZqWax72QA/OBv8VjsNUX26NO54FRlN+d1tM3Bbz9WqomiqAFA7ABYCQdRc6uvmSv8AqAmSbDQG559n94FgL0gVlFlrVKf7SEfg4K/Ke+D6T8Qx6jEVlr0qgtmNIJUVxZkuyWRgStjp2ytTPJ2tY8iD6G8UWvejXFWkGHePn/eWfs2pmpU25op9VEqDdZr4Yd9j29qAfipMtXdupmw1I8lt8JI/KZbbOJxEDmIiAiJqdqbzYTDaVsRSQ/ZzAv8AALt8oG2iV9tDpXwy3GHpVq555ci+Zb2v4ZD9q9LeKe4pmhQHJAa9QeYuB5qJaS14zR7V3wwWGuKuJpBhxRTnf4Eu3ynz5tPeTEYj9dVr1RyqVMifu0uD6CawVW7Cq9yKB82zH0Iii117S6XKCg/o9CrU/bcilT9Tc+oEhm1eljGVbinUp0hyoU+sb94909LSBMgJu12PNiWPkW4TtmlpLZu0dtV65vVapU769RmH7sGw8mmEaj/bIHJAE+Y9r1JnBM4vCOnVgG9tT29vmYJnJM6mB1JnQzsZ6DCP2jL97T5cT5CEYxnUzYJghzZvuiw+I3/AQWReGUfdGY/Eb29RA160WPAG3M6D1Ok9qWAvxPkov8z/AHnepi+QuebG/wAh/edDnbibDlwHoJYiZGQtGknvZb/te23w8B5gRV2kPqqW5FzYfCP6iMFsl6hCojMeSgn8JLdk9Hld7GplpDv1b0H52m/jmOdmfKOkJqvUcG9gOVgB/U+d5gUGuFA1JsABqSeFgO0y78JuVg6ADVjn76hyrfkFHHwuZl7No4WmS2Fw6Ak2LpSC66aXtm7QdBbWZy8Y4biJ7VLsvdDGYixSiUU/XrfRj0PtHyBkmpdGSrTdq9ZncIxCUhlW4UkAs1yRflaWJSwG0HqUw1CmtIt9Iwr5XVMxFwDTN2y2Nuel+2STG7sU6lGpSD1Fz02TOGGZcykZhpxF7zFtUr3d2gEplFFgqqANToMwGvb5yxdzcSrYfKGVijkMAQSLnMAeWh7ZXtHobxAbKdq1jRPEBGD2GuW/WEf/ALhJ5uXuVhtlo64frCamU1HqPmLFM2XQWUe8eAEipHETmB1qOFBJNgBcnuHGVnvF0i5ADnFJWbKiquaox5ch8rX4yw9r4Lr6FWkSR1lNkuDYjMpFwew6z5a33ptSrUgxOVdNeN1YX87CWElNtu725WaizvUqEXemCanEcHuyoD5tIhVrsfcppRF739l38LZQijwF++RlcaKdRmBLZtSTxuTfj28Zt8FjzVIVAWYg2UC7aanQayoyatHN75Z+5ySPJeA8hOCANBOr4kA5WBVuR0PoYzA8D6wjgmcXhlPj4TzUEmwBJ5AXPpA7Fp0Jmyw+waratlQftHX0E9P/AA+44sG7k4+rWt84GovOaaljZQSeQFz8pmvTVDbIAR9tsx9NAfQzyq4sWsSWHIeyvkOz0gdP0Y/WKjzufRb/ADtO64cWvYsObHIvoD/NPD9JY6IAPAXPz/Kc/ojtq5t3sbmajGZ4SZiHscSq8Gt3Uxb1bS/qZ4HF/ZUDx9o/0+UzcFsR6hy00d25AH8BrJbsro5xDfrMtId/vfCPztOnxTH+ppjzvjdA3R3946d508h2TJweyGqEBEZ25AH8BrLdwO4WHpWJBrP+2Sq+i6/OSXA7JyCyhUX7KKEXzsLnxkvTx43Xxzn6VPs7o+rtY1MlEH7XvfCNfW0lGA3HwtEZql3t9aociegN/UywKWBUTA27utQxZpGqGDUmJRkIB9oAMrAghlIFiCJmdXLrb01GnHe6M43eHD4N6eGpoXq1VzJSoIACLNYluRynmdJ2prjsQdSmGU/VQdbW+I+wvjY+E3tbcjDPjKeMOfrKaZFQMBTAGYA2te4DkcZJaOHCiygDwnO3RFNl7mordY92qf4tVjVq+TNog7lsO6SXAbLpUrlEAJNy1tSx4knnoJmqk9Asg6qs9AJyBObQAE5iICIiAlO9KXRxisUWfColS9TMFzqjDN73v2Ftb8ZcUQPkY7i11rGjVemjKWDC5YjIpPYLEHKbG82+zNl/oS1Cjl2IB0smq3sAb6cZ9O1sMj3DorXFjmANxyN+ya/H7tYOsFFXC0HCe6GpIQL8bXHbYeks10iL9H+y1xey6BxtJahbPY1QrsafWN1ZYm4Y5be1rcWPbPPanRLgKtyiNRPOk5UfCbr/AAyfKoAAAsBoAOFh2TgyKpPanQ1XW5w2JVuS1VsfjT/jI2S+zusoYgKKoN3YEkZSoKgGwJFje1uJM+jTKd6dNkgPQxAHvg037ytmS/kWHkJYlJhXuO3lqZlWiEZntlBF/e4ds67SxNXMUeoSRowX2Vv2iw4jxvNBiM6OtSmSGXhbiLcpnrVJFySSdSTqTftJ5ysvWjRzm17d/wDabfAbCNQ2Sm9Q8yLDXnN50RYGlXxGI65FcJSVhm4Al7EkcD5y3m2cHVQtlpWuAgABvwPK1uQ7TOmOeOMcXKRhOU7zUKmwm6L6dYyoLe5TAZu3gAdeB4G/DmLy/YW5uHXV6Lt+1UNrnS3sCxtbnJrh9nqgsoAHd5Dj4AegmStK3ZJOvqT3Xr+t0+PSiKjG/uZ/XDX4bBhBlpoqLyUBR6CZC4fnMoU52FOcrHgtMDgJ3CT3FOdxTgY4pz0WnPcJO4WB4rTnoEncCc2gcBZzacxAREQEREBERAREQEREDidSJ2iB0Iml3q3bpY+h1NYuozBgyEBgy3AIzAjgSOHbN7acWgUxtDoPJP0ONFuVWjr8Sv8AlNbh+iKqtfq69c9WEzdbSp6E3Ay3c2B1J4HhL5tOMstpUKmw+yMHsi4pViMRWCgCteq7p1gJVKFNQWJFwLDjbWWDu7s80cLRpkZSlMDLe+XtCX7coOXym5tFpFeHVzkU57WnNoHkEnYJO9pzA6ZZzadogcWnMRAREQEREBERAREQEREBERAREQEREAZxEQEREDmIiAiIgIiICIiAiIgIiICIiAiIgIiICIiB/9k="/>
          <p:cNvSpPr>
            <a:spLocks noChangeAspect="1" noChangeArrowheads="1"/>
          </p:cNvSpPr>
          <p:nvPr/>
        </p:nvSpPr>
        <p:spPr bwMode="auto">
          <a:xfrm>
            <a:off x="-750239" y="307525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AU"/>
          </a:p>
        </p:txBody>
      </p:sp>
      <p:pic>
        <p:nvPicPr>
          <p:cNvPr id="1028" name="Picture 4" descr="http://www.lifefitness.com/static-assets/image/products/home/cardio/treadmills/F1_SmartTreadmill-Hero.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4418" y="2432431"/>
            <a:ext cx="2129307" cy="2129307"/>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https://encrypted-tbn1.gstatic.com/images?q=tbn:ANd9GcSLL8dtd43HI7fNnamVcF0Q1is_iwDASbgj8Bw9G_peYXqBw3F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42513" y="4172757"/>
            <a:ext cx="3592149" cy="2443191"/>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www.fitquip.net.au/media/catalog/product/cache/1/image/700x700/17f82f742ffe127f42dca9de82fb58b1/b/o/bodyworx_elegance_recumbent_bike.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245586" y="2617833"/>
            <a:ext cx="2668611" cy="2668611"/>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ttp://www.fitnessmarket.com.au/shop/images/D/d_90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62978" y="4172757"/>
            <a:ext cx="2334832" cy="23348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7972505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b="1" dirty="0" smtClean="0">
                <a:solidFill>
                  <a:schemeClr val="accent1"/>
                </a:solidFill>
                <a:latin typeface="Arial" panose="020B0604020202020204" pitchFamily="34" charset="0"/>
                <a:cs typeface="Arial" panose="020B0604020202020204" pitchFamily="34" charset="0"/>
              </a:rPr>
              <a:t>Developing a successful maintenance plan: </a:t>
            </a:r>
            <a:endParaRPr lang="en-AU" b="1" dirty="0">
              <a:solidFill>
                <a:schemeClr val="accent1"/>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Autofit/>
          </a:bodyPr>
          <a:lstStyle/>
          <a:p>
            <a:r>
              <a:rPr lang="en-AU" sz="3200" dirty="0" smtClean="0">
                <a:latin typeface="Arial" panose="020B0604020202020204" pitchFamily="34" charset="0"/>
                <a:cs typeface="Arial" panose="020B0604020202020204" pitchFamily="34" charset="0"/>
              </a:rPr>
              <a:t>Have all staff involved with equipment maintenance</a:t>
            </a:r>
          </a:p>
          <a:p>
            <a:r>
              <a:rPr lang="en-AU" sz="3200" dirty="0" smtClean="0">
                <a:latin typeface="Arial" panose="020B0604020202020204" pitchFamily="34" charset="0"/>
                <a:cs typeface="Arial" panose="020B0604020202020204" pitchFamily="34" charset="0"/>
              </a:rPr>
              <a:t>Develop maintenance plans in consultation with staff / contractors who use the equipment</a:t>
            </a:r>
          </a:p>
          <a:p>
            <a:r>
              <a:rPr lang="en-AU" sz="3200" dirty="0" smtClean="0">
                <a:latin typeface="Arial" panose="020B0604020202020204" pitchFamily="34" charset="0"/>
                <a:cs typeface="Arial" panose="020B0604020202020204" pitchFamily="34" charset="0"/>
              </a:rPr>
              <a:t>Develop specific checklists of equipment and facilitie</a:t>
            </a:r>
            <a:r>
              <a:rPr lang="en-AU" dirty="0" smtClean="0">
                <a:latin typeface="Arial" panose="020B0604020202020204" pitchFamily="34" charset="0"/>
                <a:cs typeface="Arial" panose="020B0604020202020204" pitchFamily="34" charset="0"/>
              </a:rPr>
              <a:t>s</a:t>
            </a:r>
          </a:p>
          <a:p>
            <a:r>
              <a:rPr lang="en-AU" sz="3200" dirty="0" smtClean="0">
                <a:latin typeface="Arial" panose="020B0604020202020204" pitchFamily="34" charset="0"/>
                <a:cs typeface="Arial" panose="020B0604020202020204" pitchFamily="34" charset="0"/>
              </a:rPr>
              <a:t>Record and store all inspections and maintenance procedures.</a:t>
            </a:r>
          </a:p>
        </p:txBody>
      </p:sp>
    </p:spTree>
    <p:extLst>
      <p:ext uri="{BB962C8B-B14F-4D97-AF65-F5344CB8AC3E}">
        <p14:creationId xmlns:p14="http://schemas.microsoft.com/office/powerpoint/2010/main" val="246559512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b="1" dirty="0" smtClean="0">
                <a:solidFill>
                  <a:schemeClr val="accent1"/>
                </a:solidFill>
                <a:latin typeface="Arial" panose="020B0604020202020204" pitchFamily="34" charset="0"/>
                <a:cs typeface="Arial" panose="020B0604020202020204" pitchFamily="34" charset="0"/>
              </a:rPr>
              <a:t>Correctly maintained equipment achieves: </a:t>
            </a:r>
            <a:endParaRPr lang="en-AU" b="1" dirty="0">
              <a:solidFill>
                <a:schemeClr val="accent1"/>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Autofit/>
          </a:bodyPr>
          <a:lstStyle/>
          <a:p>
            <a:r>
              <a:rPr lang="en-AU" sz="3200" dirty="0" smtClean="0">
                <a:latin typeface="Arial" panose="020B0604020202020204" pitchFamily="34" charset="0"/>
                <a:cs typeface="Arial" panose="020B0604020202020204" pitchFamily="34" charset="0"/>
              </a:rPr>
              <a:t>Ethical practice</a:t>
            </a:r>
          </a:p>
          <a:p>
            <a:r>
              <a:rPr lang="en-AU" sz="3200" dirty="0" smtClean="0">
                <a:latin typeface="Arial" panose="020B0604020202020204" pitchFamily="34" charset="0"/>
                <a:cs typeface="Arial" panose="020B0604020202020204" pitchFamily="34" charset="0"/>
              </a:rPr>
              <a:t>Safety</a:t>
            </a:r>
          </a:p>
          <a:p>
            <a:r>
              <a:rPr lang="en-AU" sz="3200" dirty="0" smtClean="0">
                <a:latin typeface="Arial" panose="020B0604020202020204" pitchFamily="34" charset="0"/>
                <a:cs typeface="Arial" panose="020B0604020202020204" pitchFamily="34" charset="0"/>
              </a:rPr>
              <a:t>Lower injury rate</a:t>
            </a:r>
          </a:p>
          <a:p>
            <a:r>
              <a:rPr lang="en-AU" sz="3200" dirty="0" smtClean="0">
                <a:latin typeface="Arial" panose="020B0604020202020204" pitchFamily="34" charset="0"/>
                <a:cs typeface="Arial" panose="020B0604020202020204" pitchFamily="34" charset="0"/>
              </a:rPr>
              <a:t>More equipment available </a:t>
            </a:r>
          </a:p>
          <a:p>
            <a:pPr lvl="1"/>
            <a:r>
              <a:rPr lang="en-AU" dirty="0" smtClean="0">
                <a:latin typeface="Arial" panose="020B0604020202020204" pitchFamily="34" charset="0"/>
                <a:cs typeface="Arial" panose="020B0604020202020204" pitchFamily="34" charset="0"/>
              </a:rPr>
              <a:t>And happier clientele</a:t>
            </a:r>
          </a:p>
          <a:p>
            <a:r>
              <a:rPr lang="en-AU" dirty="0" smtClean="0">
                <a:latin typeface="Arial" panose="020B0604020202020204" pitchFamily="34" charset="0"/>
                <a:cs typeface="Arial" panose="020B0604020202020204" pitchFamily="34" charset="0"/>
              </a:rPr>
              <a:t>Decreased legal costs</a:t>
            </a:r>
          </a:p>
          <a:p>
            <a:r>
              <a:rPr lang="en-AU" dirty="0" smtClean="0">
                <a:latin typeface="Arial" panose="020B0604020202020204" pitchFamily="34" charset="0"/>
                <a:cs typeface="Arial" panose="020B0604020202020204" pitchFamily="34" charset="0"/>
              </a:rPr>
              <a:t>Lower insurance premiums</a:t>
            </a:r>
          </a:p>
          <a:p>
            <a:r>
              <a:rPr lang="en-AU" dirty="0" smtClean="0">
                <a:latin typeface="Arial" panose="020B0604020202020204" pitchFamily="34" charset="0"/>
                <a:cs typeface="Arial" panose="020B0604020202020204" pitchFamily="34" charset="0"/>
              </a:rPr>
              <a:t>Increase revenue</a:t>
            </a:r>
            <a:endParaRPr lang="en-AU"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7114254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b="1" dirty="0" smtClean="0">
                <a:solidFill>
                  <a:schemeClr val="accent1"/>
                </a:solidFill>
                <a:latin typeface="Arial" panose="020B0604020202020204" pitchFamily="34" charset="0"/>
                <a:cs typeface="Arial" panose="020B0604020202020204" pitchFamily="34" charset="0"/>
              </a:rPr>
              <a:t>Equipment Inventories</a:t>
            </a:r>
            <a:endParaRPr lang="en-AU" b="1" dirty="0">
              <a:solidFill>
                <a:schemeClr val="accent1"/>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28650" y="1825625"/>
            <a:ext cx="7886700" cy="1727803"/>
          </a:xfrm>
        </p:spPr>
        <p:txBody>
          <a:bodyPr>
            <a:noAutofit/>
          </a:bodyPr>
          <a:lstStyle/>
          <a:p>
            <a:r>
              <a:rPr lang="en-AU" sz="3200" dirty="0" smtClean="0">
                <a:latin typeface="Arial" panose="020B0604020202020204" pitchFamily="34" charset="0"/>
                <a:cs typeface="Arial" panose="020B0604020202020204" pitchFamily="34" charset="0"/>
              </a:rPr>
              <a:t>Knowing what equipment you have</a:t>
            </a:r>
          </a:p>
          <a:p>
            <a:pPr lvl="1"/>
            <a:r>
              <a:rPr lang="en-AU" dirty="0" smtClean="0">
                <a:latin typeface="Arial" panose="020B0604020202020204" pitchFamily="34" charset="0"/>
                <a:cs typeface="Arial" panose="020B0604020202020204" pitchFamily="34" charset="0"/>
              </a:rPr>
              <a:t>Inventory number</a:t>
            </a:r>
          </a:p>
          <a:p>
            <a:pPr lvl="1"/>
            <a:r>
              <a:rPr lang="en-AU" dirty="0" smtClean="0">
                <a:latin typeface="Arial" panose="020B0604020202020204" pitchFamily="34" charset="0"/>
                <a:cs typeface="Arial" panose="020B0604020202020204" pitchFamily="34" charset="0"/>
              </a:rPr>
              <a:t>Item</a:t>
            </a:r>
          </a:p>
          <a:p>
            <a:pPr lvl="1"/>
            <a:r>
              <a:rPr lang="en-AU" dirty="0" smtClean="0">
                <a:latin typeface="Arial" panose="020B0604020202020204" pitchFamily="34" charset="0"/>
                <a:cs typeface="Arial" panose="020B0604020202020204" pitchFamily="34" charset="0"/>
              </a:rPr>
              <a:t>Model number</a:t>
            </a:r>
          </a:p>
          <a:p>
            <a:pPr lvl="1"/>
            <a:r>
              <a:rPr lang="en-AU" dirty="0" smtClean="0">
                <a:latin typeface="Arial" panose="020B0604020202020204" pitchFamily="34" charset="0"/>
                <a:cs typeface="Arial" panose="020B0604020202020204" pitchFamily="34" charset="0"/>
              </a:rPr>
              <a:t>Serial number</a:t>
            </a:r>
          </a:p>
          <a:p>
            <a:pPr lvl="1"/>
            <a:r>
              <a:rPr lang="en-AU" dirty="0" smtClean="0">
                <a:latin typeface="Arial" panose="020B0604020202020204" pitchFamily="34" charset="0"/>
                <a:cs typeface="Arial" panose="020B0604020202020204" pitchFamily="34" charset="0"/>
              </a:rPr>
              <a:t>Purchase date</a:t>
            </a:r>
          </a:p>
          <a:p>
            <a:pPr lvl="1"/>
            <a:r>
              <a:rPr lang="en-AU" dirty="0" smtClean="0">
                <a:latin typeface="Arial" panose="020B0604020202020204" pitchFamily="34" charset="0"/>
                <a:cs typeface="Arial" panose="020B0604020202020204" pitchFamily="34" charset="0"/>
              </a:rPr>
              <a:t>Location of equipment</a:t>
            </a:r>
          </a:p>
          <a:p>
            <a:pPr lvl="1"/>
            <a:r>
              <a:rPr lang="en-AU" dirty="0" smtClean="0">
                <a:latin typeface="Arial" panose="020B0604020202020204" pitchFamily="34" charset="0"/>
                <a:cs typeface="Arial" panose="020B0604020202020204" pitchFamily="34" charset="0"/>
              </a:rPr>
              <a:t>Manufacturer</a:t>
            </a:r>
          </a:p>
          <a:p>
            <a:pPr lvl="1"/>
            <a:r>
              <a:rPr lang="en-AU" dirty="0" smtClean="0">
                <a:latin typeface="Arial" panose="020B0604020202020204" pitchFamily="34" charset="0"/>
                <a:cs typeface="Arial" panose="020B0604020202020204" pitchFamily="34" charset="0"/>
              </a:rPr>
              <a:t>Supplier</a:t>
            </a:r>
          </a:p>
          <a:p>
            <a:pPr lvl="1"/>
            <a:endParaRPr lang="en-AU"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5677010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b="1" dirty="0" smtClean="0">
                <a:solidFill>
                  <a:schemeClr val="accent1"/>
                </a:solidFill>
                <a:latin typeface="Arial" panose="020B0604020202020204" pitchFamily="34" charset="0"/>
                <a:cs typeface="Arial" panose="020B0604020202020204" pitchFamily="34" charset="0"/>
              </a:rPr>
              <a:t>Maintenance Logs</a:t>
            </a:r>
            <a:endParaRPr lang="en-AU" b="1" dirty="0">
              <a:solidFill>
                <a:schemeClr val="accent1"/>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28650" y="1825625"/>
            <a:ext cx="7886700" cy="1727803"/>
          </a:xfrm>
        </p:spPr>
        <p:txBody>
          <a:bodyPr>
            <a:noAutofit/>
          </a:bodyPr>
          <a:lstStyle/>
          <a:p>
            <a:r>
              <a:rPr lang="en-AU" sz="3200" dirty="0" smtClean="0">
                <a:latin typeface="Arial" panose="020B0604020202020204" pitchFamily="34" charset="0"/>
                <a:cs typeface="Arial" panose="020B0604020202020204" pitchFamily="34" charset="0"/>
              </a:rPr>
              <a:t>Records that keep track when and how equipment has been maintained</a:t>
            </a:r>
          </a:p>
          <a:p>
            <a:r>
              <a:rPr lang="en-AU" sz="3200" dirty="0" smtClean="0">
                <a:latin typeface="Arial" panose="020B0604020202020204" pitchFamily="34" charset="0"/>
                <a:cs typeface="Arial" panose="020B0604020202020204" pitchFamily="34" charset="0"/>
              </a:rPr>
              <a:t>Aid in the identification of problems areas</a:t>
            </a:r>
            <a:endParaRPr lang="en-AU" sz="3200" dirty="0">
              <a:latin typeface="Arial" panose="020B0604020202020204" pitchFamily="34" charset="0"/>
              <a:cs typeface="Arial" panose="020B0604020202020204" pitchFamily="34" charset="0"/>
            </a:endParaRPr>
          </a:p>
        </p:txBody>
      </p:sp>
      <p:graphicFrame>
        <p:nvGraphicFramePr>
          <p:cNvPr id="4" name="Table 3"/>
          <p:cNvGraphicFramePr>
            <a:graphicFrameLocks noGrp="1"/>
          </p:cNvGraphicFramePr>
          <p:nvPr>
            <p:extLst>
              <p:ext uri="{D42A27DB-BD31-4B8C-83A1-F6EECF244321}">
                <p14:modId xmlns:p14="http://schemas.microsoft.com/office/powerpoint/2010/main" val="2031924908"/>
              </p:ext>
            </p:extLst>
          </p:nvPr>
        </p:nvGraphicFramePr>
        <p:xfrm>
          <a:off x="760067" y="3688364"/>
          <a:ext cx="7493912" cy="1623048"/>
        </p:xfrm>
        <a:graphic>
          <a:graphicData uri="http://schemas.openxmlformats.org/drawingml/2006/table">
            <a:tbl>
              <a:tblPr firstRow="1" bandRow="1">
                <a:tableStyleId>{5C22544A-7EE6-4342-B048-85BDC9FD1C3A}</a:tableStyleId>
              </a:tblPr>
              <a:tblGrid>
                <a:gridCol w="1292547"/>
                <a:gridCol w="1292547"/>
                <a:gridCol w="1087943"/>
                <a:gridCol w="2060293"/>
                <a:gridCol w="1018573"/>
                <a:gridCol w="742009"/>
              </a:tblGrid>
              <a:tr h="710016">
                <a:tc>
                  <a:txBody>
                    <a:bodyPr/>
                    <a:lstStyle/>
                    <a:p>
                      <a:r>
                        <a:rPr lang="en-AU" sz="1600" dirty="0" smtClean="0"/>
                        <a:t>Inventory</a:t>
                      </a:r>
                      <a:r>
                        <a:rPr lang="en-AU" sz="1600" baseline="0" dirty="0" smtClean="0"/>
                        <a:t> Number</a:t>
                      </a:r>
                      <a:endParaRPr lang="en-AU" sz="1600" dirty="0"/>
                    </a:p>
                  </a:txBody>
                  <a:tcPr/>
                </a:tc>
                <a:tc>
                  <a:txBody>
                    <a:bodyPr/>
                    <a:lstStyle/>
                    <a:p>
                      <a:r>
                        <a:rPr lang="en-AU" sz="1600" dirty="0" smtClean="0"/>
                        <a:t>Item</a:t>
                      </a:r>
                      <a:endParaRPr lang="en-AU" sz="1600" dirty="0"/>
                    </a:p>
                  </a:txBody>
                  <a:tcPr/>
                </a:tc>
                <a:tc>
                  <a:txBody>
                    <a:bodyPr/>
                    <a:lstStyle/>
                    <a:p>
                      <a:r>
                        <a:rPr lang="en-AU" sz="1600" dirty="0" smtClean="0"/>
                        <a:t>Serial Number</a:t>
                      </a:r>
                      <a:endParaRPr lang="en-AU" sz="1600" dirty="0"/>
                    </a:p>
                  </a:txBody>
                  <a:tcPr/>
                </a:tc>
                <a:tc>
                  <a:txBody>
                    <a:bodyPr/>
                    <a:lstStyle/>
                    <a:p>
                      <a:r>
                        <a:rPr lang="en-AU" sz="1600" dirty="0" smtClean="0"/>
                        <a:t>Maintenance Carried out</a:t>
                      </a:r>
                      <a:endParaRPr lang="en-AU" sz="1600" dirty="0"/>
                    </a:p>
                  </a:txBody>
                  <a:tcPr/>
                </a:tc>
                <a:tc>
                  <a:txBody>
                    <a:bodyPr/>
                    <a:lstStyle/>
                    <a:p>
                      <a:r>
                        <a:rPr lang="en-AU" sz="1600" dirty="0" smtClean="0"/>
                        <a:t>Signature</a:t>
                      </a:r>
                      <a:endParaRPr lang="en-AU" sz="1600" dirty="0"/>
                    </a:p>
                  </a:txBody>
                  <a:tcPr/>
                </a:tc>
                <a:tc>
                  <a:txBody>
                    <a:bodyPr/>
                    <a:lstStyle/>
                    <a:p>
                      <a:r>
                        <a:rPr lang="en-AU" sz="1600" dirty="0" smtClean="0"/>
                        <a:t>Date</a:t>
                      </a:r>
                      <a:endParaRPr lang="en-AU" sz="1600" dirty="0"/>
                    </a:p>
                  </a:txBody>
                  <a:tcPr/>
                </a:tc>
              </a:tr>
              <a:tr h="456516">
                <a:tc>
                  <a:txBody>
                    <a:bodyPr/>
                    <a:lstStyle/>
                    <a:p>
                      <a:endParaRPr lang="en-AU"/>
                    </a:p>
                  </a:txBody>
                  <a:tcPr/>
                </a:tc>
                <a:tc>
                  <a:txBody>
                    <a:bodyPr/>
                    <a:lstStyle/>
                    <a:p>
                      <a:endParaRPr lang="en-AU"/>
                    </a:p>
                  </a:txBody>
                  <a:tcPr/>
                </a:tc>
                <a:tc>
                  <a:txBody>
                    <a:bodyPr/>
                    <a:lstStyle/>
                    <a:p>
                      <a:endParaRPr lang="en-AU" dirty="0"/>
                    </a:p>
                  </a:txBody>
                  <a:tcPr/>
                </a:tc>
                <a:tc>
                  <a:txBody>
                    <a:bodyPr/>
                    <a:lstStyle/>
                    <a:p>
                      <a:endParaRPr lang="en-AU"/>
                    </a:p>
                  </a:txBody>
                  <a:tcPr/>
                </a:tc>
                <a:tc>
                  <a:txBody>
                    <a:bodyPr/>
                    <a:lstStyle/>
                    <a:p>
                      <a:endParaRPr lang="en-AU"/>
                    </a:p>
                  </a:txBody>
                  <a:tcPr/>
                </a:tc>
                <a:tc>
                  <a:txBody>
                    <a:bodyPr/>
                    <a:lstStyle/>
                    <a:p>
                      <a:endParaRPr lang="en-AU"/>
                    </a:p>
                  </a:txBody>
                  <a:tcPr/>
                </a:tc>
              </a:tr>
              <a:tr h="456516">
                <a:tc>
                  <a:txBody>
                    <a:bodyPr/>
                    <a:lstStyle/>
                    <a:p>
                      <a:endParaRPr lang="en-AU"/>
                    </a:p>
                  </a:txBody>
                  <a:tcPr/>
                </a:tc>
                <a:tc>
                  <a:txBody>
                    <a:bodyPr/>
                    <a:lstStyle/>
                    <a:p>
                      <a:endParaRPr lang="en-AU"/>
                    </a:p>
                  </a:txBody>
                  <a:tcPr/>
                </a:tc>
                <a:tc>
                  <a:txBody>
                    <a:bodyPr/>
                    <a:lstStyle/>
                    <a:p>
                      <a:endParaRPr lang="en-AU"/>
                    </a:p>
                  </a:txBody>
                  <a:tcPr/>
                </a:tc>
                <a:tc>
                  <a:txBody>
                    <a:bodyPr/>
                    <a:lstStyle/>
                    <a:p>
                      <a:endParaRPr lang="en-AU"/>
                    </a:p>
                  </a:txBody>
                  <a:tcPr/>
                </a:tc>
                <a:tc>
                  <a:txBody>
                    <a:bodyPr/>
                    <a:lstStyle/>
                    <a:p>
                      <a:endParaRPr lang="en-AU"/>
                    </a:p>
                  </a:txBody>
                  <a:tcPr/>
                </a:tc>
                <a:tc>
                  <a:txBody>
                    <a:bodyPr/>
                    <a:lstStyle/>
                    <a:p>
                      <a:endParaRPr lang="en-AU" dirty="0"/>
                    </a:p>
                  </a:txBody>
                  <a:tcPr/>
                </a:tc>
              </a:tr>
            </a:tbl>
          </a:graphicData>
        </a:graphic>
      </p:graphicFrame>
    </p:spTree>
    <p:extLst>
      <p:ext uri="{BB962C8B-B14F-4D97-AF65-F5344CB8AC3E}">
        <p14:creationId xmlns:p14="http://schemas.microsoft.com/office/powerpoint/2010/main" val="299537092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b="1" dirty="0" smtClean="0">
                <a:solidFill>
                  <a:schemeClr val="accent1"/>
                </a:solidFill>
                <a:latin typeface="Arial" panose="020B0604020202020204" pitchFamily="34" charset="0"/>
                <a:cs typeface="Arial" panose="020B0604020202020204" pitchFamily="34" charset="0"/>
              </a:rPr>
              <a:t>Maintenance</a:t>
            </a:r>
            <a:endParaRPr lang="en-AU" b="1" dirty="0">
              <a:solidFill>
                <a:schemeClr val="accent1"/>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Autofit/>
          </a:bodyPr>
          <a:lstStyle/>
          <a:p>
            <a:r>
              <a:rPr lang="en-AU" sz="3200" dirty="0" smtClean="0">
                <a:latin typeface="Arial" panose="020B0604020202020204" pitchFamily="34" charset="0"/>
                <a:cs typeface="Arial" panose="020B0604020202020204" pitchFamily="34" charset="0"/>
              </a:rPr>
              <a:t>cleaning</a:t>
            </a:r>
          </a:p>
          <a:p>
            <a:r>
              <a:rPr lang="en-AU" sz="3200" dirty="0" smtClean="0">
                <a:latin typeface="Arial" panose="020B0604020202020204" pitchFamily="34" charset="0"/>
                <a:cs typeface="Arial" panose="020B0604020202020204" pitchFamily="34" charset="0"/>
              </a:rPr>
              <a:t>lubricating</a:t>
            </a:r>
          </a:p>
          <a:p>
            <a:r>
              <a:rPr lang="en-AU" sz="3200" dirty="0" smtClean="0">
                <a:latin typeface="Arial" panose="020B0604020202020204" pitchFamily="34" charset="0"/>
                <a:cs typeface="Arial" panose="020B0604020202020204" pitchFamily="34" charset="0"/>
              </a:rPr>
              <a:t>reinflating</a:t>
            </a:r>
          </a:p>
          <a:p>
            <a:r>
              <a:rPr lang="en-AU" sz="3200" dirty="0" smtClean="0">
                <a:latin typeface="Arial" panose="020B0604020202020204" pitchFamily="34" charset="0"/>
                <a:cs typeface="Arial" panose="020B0604020202020204" pitchFamily="34" charset="0"/>
              </a:rPr>
              <a:t>checking for damage</a:t>
            </a:r>
          </a:p>
          <a:p>
            <a:r>
              <a:rPr lang="en-AU" sz="3200" dirty="0" smtClean="0">
                <a:latin typeface="Arial" panose="020B0604020202020204" pitchFamily="34" charset="0"/>
                <a:cs typeface="Arial" panose="020B0604020202020204" pitchFamily="34" charset="0"/>
              </a:rPr>
              <a:t>restocking or refilling </a:t>
            </a:r>
          </a:p>
          <a:p>
            <a:r>
              <a:rPr lang="en-AU" sz="3200" dirty="0" smtClean="0">
                <a:latin typeface="Arial" panose="020B0604020202020204" pitchFamily="34" charset="0"/>
                <a:cs typeface="Arial" panose="020B0604020202020204" pitchFamily="34" charset="0"/>
              </a:rPr>
              <a:t>repairing </a:t>
            </a:r>
          </a:p>
          <a:p>
            <a:r>
              <a:rPr lang="en-AU" sz="3200" dirty="0" smtClean="0">
                <a:latin typeface="Arial" panose="020B0604020202020204" pitchFamily="34" charset="0"/>
                <a:cs typeface="Arial" panose="020B0604020202020204" pitchFamily="34" charset="0"/>
              </a:rPr>
              <a:t>calibration </a:t>
            </a:r>
          </a:p>
          <a:p>
            <a:r>
              <a:rPr lang="en-AU" sz="3200" dirty="0" smtClean="0">
                <a:latin typeface="Arial" panose="020B0604020202020204" pitchFamily="34" charset="0"/>
                <a:cs typeface="Arial" panose="020B0604020202020204" pitchFamily="34" charset="0"/>
              </a:rPr>
              <a:t>storing</a:t>
            </a:r>
            <a:endParaRPr lang="en-AU"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418277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Cleaning fitness equipment</a:t>
            </a:r>
            <a:endParaRPr lang="en-AU" dirty="0"/>
          </a:p>
        </p:txBody>
      </p:sp>
      <p:sp>
        <p:nvSpPr>
          <p:cNvPr id="3" name="Content Placeholder 2"/>
          <p:cNvSpPr>
            <a:spLocks noGrp="1"/>
          </p:cNvSpPr>
          <p:nvPr>
            <p:ph idx="1"/>
          </p:nvPr>
        </p:nvSpPr>
        <p:spPr>
          <a:xfrm>
            <a:off x="628650" y="1690689"/>
            <a:ext cx="7886700" cy="4486274"/>
          </a:xfrm>
        </p:spPr>
        <p:txBody>
          <a:bodyPr>
            <a:normAutofit/>
          </a:bodyPr>
          <a:lstStyle/>
          <a:p>
            <a:pPr>
              <a:lnSpc>
                <a:spcPct val="100000"/>
              </a:lnSpc>
            </a:pPr>
            <a:r>
              <a:rPr lang="en-AU" dirty="0" smtClean="0">
                <a:latin typeface="Arial" panose="020B0604020202020204" pitchFamily="34" charset="0"/>
                <a:cs typeface="Arial" panose="020B0604020202020204" pitchFamily="34" charset="0"/>
              </a:rPr>
              <a:t>necessary </a:t>
            </a:r>
            <a:r>
              <a:rPr lang="en-AU" dirty="0">
                <a:latin typeface="Arial" panose="020B0604020202020204" pitchFamily="34" charset="0"/>
                <a:cs typeface="Arial" panose="020B0604020202020204" pitchFamily="34" charset="0"/>
              </a:rPr>
              <a:t>to prevent diseases </a:t>
            </a:r>
            <a:endParaRPr lang="en-AU" dirty="0" smtClean="0">
              <a:latin typeface="Arial" panose="020B0604020202020204" pitchFamily="34" charset="0"/>
              <a:cs typeface="Arial" panose="020B0604020202020204" pitchFamily="34" charset="0"/>
            </a:endParaRPr>
          </a:p>
          <a:p>
            <a:pPr lvl="1">
              <a:lnSpc>
                <a:spcPct val="100000"/>
              </a:lnSpc>
            </a:pPr>
            <a:r>
              <a:rPr lang="en-AU" dirty="0" smtClean="0">
                <a:latin typeface="Arial" panose="020B0604020202020204" pitchFamily="34" charset="0"/>
                <a:cs typeface="Arial" panose="020B0604020202020204" pitchFamily="34" charset="0"/>
              </a:rPr>
              <a:t>methicillin-resistant </a:t>
            </a:r>
            <a:r>
              <a:rPr lang="en-AU" dirty="0">
                <a:latin typeface="Arial" panose="020B0604020202020204" pitchFamily="34" charset="0"/>
                <a:cs typeface="Arial" panose="020B0604020202020204" pitchFamily="34" charset="0"/>
              </a:rPr>
              <a:t>Staphylococcus </a:t>
            </a:r>
            <a:r>
              <a:rPr lang="en-AU" dirty="0" err="1">
                <a:latin typeface="Arial" panose="020B0604020202020204" pitchFamily="34" charset="0"/>
                <a:cs typeface="Arial" panose="020B0604020202020204" pitchFamily="34" charset="0"/>
              </a:rPr>
              <a:t>aureus</a:t>
            </a:r>
            <a:r>
              <a:rPr lang="en-AU" dirty="0">
                <a:latin typeface="Arial" panose="020B0604020202020204" pitchFamily="34" charset="0"/>
                <a:cs typeface="Arial" panose="020B0604020202020204" pitchFamily="34" charset="0"/>
              </a:rPr>
              <a:t> (MRSA</a:t>
            </a:r>
            <a:r>
              <a:rPr lang="en-AU" dirty="0" smtClean="0">
                <a:latin typeface="Arial" panose="020B0604020202020204" pitchFamily="34" charset="0"/>
                <a:cs typeface="Arial" panose="020B0604020202020204" pitchFamily="34" charset="0"/>
              </a:rPr>
              <a:t>)</a:t>
            </a:r>
          </a:p>
          <a:p>
            <a:pPr>
              <a:lnSpc>
                <a:spcPct val="100000"/>
              </a:lnSpc>
            </a:pPr>
            <a:r>
              <a:rPr lang="en-AU" dirty="0" smtClean="0">
                <a:latin typeface="Arial" panose="020B0604020202020204" pitchFamily="34" charset="0"/>
                <a:cs typeface="Arial" panose="020B0604020202020204" pitchFamily="34" charset="0"/>
              </a:rPr>
              <a:t>routinely </a:t>
            </a:r>
            <a:r>
              <a:rPr lang="en-AU" dirty="0">
                <a:latin typeface="Arial" panose="020B0604020202020204" pitchFamily="34" charset="0"/>
                <a:cs typeface="Arial" panose="020B0604020202020204" pitchFamily="34" charset="0"/>
              </a:rPr>
              <a:t>wipe down exercise equipment after use </a:t>
            </a:r>
            <a:endParaRPr lang="en-AU" dirty="0" smtClean="0">
              <a:latin typeface="Arial" panose="020B0604020202020204" pitchFamily="34" charset="0"/>
              <a:cs typeface="Arial" panose="020B0604020202020204" pitchFamily="34" charset="0"/>
            </a:endParaRPr>
          </a:p>
          <a:p>
            <a:pPr>
              <a:lnSpc>
                <a:spcPct val="100000"/>
              </a:lnSpc>
            </a:pPr>
            <a:r>
              <a:rPr lang="en-AU" dirty="0" smtClean="0">
                <a:latin typeface="Arial" panose="020B0604020202020204" pitchFamily="34" charset="0"/>
                <a:cs typeface="Arial" panose="020B0604020202020204" pitchFamily="34" charset="0"/>
              </a:rPr>
              <a:t>disinfect </a:t>
            </a:r>
            <a:r>
              <a:rPr lang="en-AU" dirty="0">
                <a:latin typeface="Arial" panose="020B0604020202020204" pitchFamily="34" charset="0"/>
                <a:cs typeface="Arial" panose="020B0604020202020204" pitchFamily="34" charset="0"/>
              </a:rPr>
              <a:t>the equipment on a regular </a:t>
            </a:r>
            <a:r>
              <a:rPr lang="en-AU" dirty="0" smtClean="0">
                <a:latin typeface="Arial" panose="020B0604020202020204" pitchFamily="34" charset="0"/>
                <a:cs typeface="Arial" panose="020B0604020202020204" pitchFamily="34" charset="0"/>
              </a:rPr>
              <a:t>basis</a:t>
            </a:r>
          </a:p>
          <a:p>
            <a:pPr lvl="1">
              <a:lnSpc>
                <a:spcPct val="100000"/>
              </a:lnSpc>
            </a:pPr>
            <a:r>
              <a:rPr lang="en-AU" dirty="0" smtClean="0">
                <a:latin typeface="Arial" panose="020B0604020202020204" pitchFamily="34" charset="0"/>
                <a:cs typeface="Arial" panose="020B0604020202020204" pitchFamily="34" charset="0"/>
              </a:rPr>
              <a:t>Spray a commercial-grade disinfectant on the surface of the gym equipment </a:t>
            </a:r>
          </a:p>
          <a:p>
            <a:pPr>
              <a:lnSpc>
                <a:spcPct val="100000"/>
              </a:lnSpc>
            </a:pPr>
            <a:r>
              <a:rPr lang="en-AU" dirty="0" smtClean="0">
                <a:latin typeface="Arial" panose="020B0604020202020204" pitchFamily="34" charset="0"/>
                <a:cs typeface="Arial" panose="020B0604020202020204" pitchFamily="34" charset="0"/>
              </a:rPr>
              <a:t>check </a:t>
            </a:r>
            <a:r>
              <a:rPr lang="en-AU" dirty="0">
                <a:latin typeface="Arial" panose="020B0604020202020204" pitchFamily="34" charset="0"/>
                <a:cs typeface="Arial" panose="020B0604020202020204" pitchFamily="34" charset="0"/>
              </a:rPr>
              <a:t>for any other maintenance that may be </a:t>
            </a:r>
            <a:r>
              <a:rPr lang="en-AU" dirty="0" smtClean="0">
                <a:latin typeface="Arial" panose="020B0604020202020204" pitchFamily="34" charset="0"/>
                <a:cs typeface="Arial" panose="020B0604020202020204" pitchFamily="34" charset="0"/>
              </a:rPr>
              <a:t>needed</a:t>
            </a:r>
            <a:endParaRPr lang="en-AU"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1139468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84024"/>
            <a:ext cx="9144000" cy="769013"/>
          </a:xfrm>
        </p:spPr>
        <p:txBody>
          <a:bodyPr/>
          <a:lstStyle/>
          <a:p>
            <a:r>
              <a:rPr lang="en-AU" dirty="0" smtClean="0"/>
              <a:t>Maintaining strength equipment</a:t>
            </a:r>
            <a:endParaRPr lang="en-AU" dirty="0"/>
          </a:p>
        </p:txBody>
      </p:sp>
      <p:sp>
        <p:nvSpPr>
          <p:cNvPr id="3" name="Content Placeholder 2"/>
          <p:cNvSpPr>
            <a:spLocks noGrp="1"/>
          </p:cNvSpPr>
          <p:nvPr>
            <p:ph idx="1"/>
          </p:nvPr>
        </p:nvSpPr>
        <p:spPr>
          <a:xfrm>
            <a:off x="141668" y="953037"/>
            <a:ext cx="8783391" cy="5035697"/>
          </a:xfrm>
        </p:spPr>
        <p:txBody>
          <a:bodyPr>
            <a:noAutofit/>
          </a:bodyPr>
          <a:lstStyle/>
          <a:p>
            <a:pPr>
              <a:lnSpc>
                <a:spcPct val="120000"/>
              </a:lnSpc>
            </a:pPr>
            <a:r>
              <a:rPr lang="en-AU" b="1" dirty="0" smtClean="0">
                <a:latin typeface="Arial" panose="020B0604020202020204" pitchFamily="34" charset="0"/>
                <a:cs typeface="Arial" panose="020B0604020202020204" pitchFamily="34" charset="0"/>
              </a:rPr>
              <a:t>UPHOLSTERY</a:t>
            </a:r>
          </a:p>
          <a:p>
            <a:pPr lvl="1">
              <a:lnSpc>
                <a:spcPct val="120000"/>
              </a:lnSpc>
            </a:pPr>
            <a:r>
              <a:rPr lang="en-AU" dirty="0" smtClean="0">
                <a:latin typeface="Arial" panose="020B0604020202020204" pitchFamily="34" charset="0"/>
                <a:cs typeface="Arial" panose="020B0604020202020204" pitchFamily="34" charset="0"/>
              </a:rPr>
              <a:t>Check for small tears and rips daily </a:t>
            </a:r>
            <a:endParaRPr lang="en-AU" dirty="0">
              <a:latin typeface="Arial" panose="020B0604020202020204" pitchFamily="34" charset="0"/>
              <a:cs typeface="Arial" panose="020B0604020202020204" pitchFamily="34" charset="0"/>
            </a:endParaRPr>
          </a:p>
          <a:p>
            <a:pPr lvl="1">
              <a:lnSpc>
                <a:spcPct val="120000"/>
              </a:lnSpc>
            </a:pPr>
            <a:r>
              <a:rPr lang="en-AU" dirty="0" smtClean="0">
                <a:latin typeface="Arial" panose="020B0604020202020204" pitchFamily="34" charset="0"/>
                <a:cs typeface="Arial" panose="020B0604020202020204" pitchFamily="34" charset="0"/>
              </a:rPr>
              <a:t>Light soiling</a:t>
            </a:r>
          </a:p>
          <a:p>
            <a:pPr lvl="2">
              <a:lnSpc>
                <a:spcPct val="120000"/>
              </a:lnSpc>
            </a:pPr>
            <a:r>
              <a:rPr lang="en-AU" sz="2400" dirty="0" smtClean="0">
                <a:latin typeface="Arial" panose="020B0604020202020204" pitchFamily="34" charset="0"/>
                <a:cs typeface="Arial" panose="020B0604020202020204" pitchFamily="34" charset="0"/>
              </a:rPr>
              <a:t>Wipe down with recommended cleaning products or a mild solution of 10% household liquid dish soap and 90% warm water. </a:t>
            </a:r>
            <a:endParaRPr lang="en-AU" sz="2400" dirty="0">
              <a:latin typeface="Arial" panose="020B0604020202020204" pitchFamily="34" charset="0"/>
              <a:cs typeface="Arial" panose="020B0604020202020204" pitchFamily="34" charset="0"/>
            </a:endParaRPr>
          </a:p>
          <a:p>
            <a:pPr lvl="1">
              <a:lnSpc>
                <a:spcPct val="120000"/>
              </a:lnSpc>
            </a:pPr>
            <a:r>
              <a:rPr lang="en-AU" dirty="0" smtClean="0">
                <a:latin typeface="Arial" panose="020B0604020202020204" pitchFamily="34" charset="0"/>
                <a:cs typeface="Arial" panose="020B0604020202020204" pitchFamily="34" charset="0"/>
              </a:rPr>
              <a:t>Moderately difficult stains</a:t>
            </a:r>
          </a:p>
          <a:p>
            <a:pPr lvl="2">
              <a:lnSpc>
                <a:spcPct val="120000"/>
              </a:lnSpc>
            </a:pPr>
            <a:r>
              <a:rPr lang="en-AU" sz="2400" dirty="0" smtClean="0">
                <a:latin typeface="Arial" panose="020B0604020202020204" pitchFamily="34" charset="0"/>
                <a:cs typeface="Arial" panose="020B0604020202020204" pitchFamily="34" charset="0"/>
              </a:rPr>
              <a:t>Dampen a soft white cloth with a solution of 10% household bleach (sodium hypochlorite) and 90% water. Rub gently.</a:t>
            </a:r>
          </a:p>
        </p:txBody>
      </p:sp>
      <p:sp>
        <p:nvSpPr>
          <p:cNvPr id="4" name="Rectangle 3"/>
          <p:cNvSpPr/>
          <p:nvPr/>
        </p:nvSpPr>
        <p:spPr>
          <a:xfrm>
            <a:off x="0" y="6388415"/>
            <a:ext cx="9036676" cy="369332"/>
          </a:xfrm>
          <a:prstGeom prst="rect">
            <a:avLst/>
          </a:prstGeom>
        </p:spPr>
        <p:txBody>
          <a:bodyPr wrap="square">
            <a:spAutoFit/>
          </a:bodyPr>
          <a:lstStyle/>
          <a:p>
            <a:r>
              <a:rPr lang="en-AU" dirty="0"/>
              <a:t>http://www.cybexintl.com/support/maintenance/techtips/maintainingstrengthequipment.aspx</a:t>
            </a:r>
          </a:p>
        </p:txBody>
      </p:sp>
    </p:spTree>
    <p:extLst>
      <p:ext uri="{BB962C8B-B14F-4D97-AF65-F5344CB8AC3E}">
        <p14:creationId xmlns:p14="http://schemas.microsoft.com/office/powerpoint/2010/main" val="343608330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84024"/>
            <a:ext cx="9144000" cy="769013"/>
          </a:xfrm>
        </p:spPr>
        <p:txBody>
          <a:bodyPr/>
          <a:lstStyle/>
          <a:p>
            <a:r>
              <a:rPr lang="en-AU" dirty="0" smtClean="0"/>
              <a:t>Maintaining </a:t>
            </a:r>
            <a:r>
              <a:rPr lang="en-AU" dirty="0" smtClean="0"/>
              <a:t>Strength Equipment</a:t>
            </a:r>
            <a:endParaRPr lang="en-AU" dirty="0"/>
          </a:p>
        </p:txBody>
      </p:sp>
      <p:sp>
        <p:nvSpPr>
          <p:cNvPr id="3" name="Content Placeholder 2"/>
          <p:cNvSpPr>
            <a:spLocks noGrp="1"/>
          </p:cNvSpPr>
          <p:nvPr>
            <p:ph idx="1"/>
          </p:nvPr>
        </p:nvSpPr>
        <p:spPr>
          <a:xfrm>
            <a:off x="141668" y="953037"/>
            <a:ext cx="8783391" cy="5035697"/>
          </a:xfrm>
        </p:spPr>
        <p:txBody>
          <a:bodyPr>
            <a:noAutofit/>
          </a:bodyPr>
          <a:lstStyle/>
          <a:p>
            <a:pPr>
              <a:lnSpc>
                <a:spcPct val="120000"/>
              </a:lnSpc>
            </a:pPr>
            <a:r>
              <a:rPr lang="en-AU" b="1" dirty="0" smtClean="0">
                <a:latin typeface="Arial" panose="020B0604020202020204" pitchFamily="34" charset="0"/>
                <a:cs typeface="Arial" panose="020B0604020202020204" pitchFamily="34" charset="0"/>
              </a:rPr>
              <a:t>UPHOLSTERY</a:t>
            </a:r>
          </a:p>
          <a:p>
            <a:pPr lvl="1">
              <a:lnSpc>
                <a:spcPct val="120000"/>
              </a:lnSpc>
            </a:pPr>
            <a:r>
              <a:rPr lang="en-AU" dirty="0" smtClean="0">
                <a:latin typeface="Arial" panose="020B0604020202020204" pitchFamily="34" charset="0"/>
                <a:cs typeface="Arial" panose="020B0604020202020204" pitchFamily="34" charset="0"/>
              </a:rPr>
              <a:t>Severe stains</a:t>
            </a:r>
          </a:p>
          <a:p>
            <a:pPr lvl="2">
              <a:lnSpc>
                <a:spcPct val="120000"/>
              </a:lnSpc>
            </a:pPr>
            <a:r>
              <a:rPr lang="en-AU" sz="2400" dirty="0" smtClean="0">
                <a:latin typeface="Arial" panose="020B0604020202020204" pitchFamily="34" charset="0"/>
                <a:cs typeface="Arial" panose="020B0604020202020204" pitchFamily="34" charset="0"/>
              </a:rPr>
              <a:t>Allow the bleach to puddle on the affected area or apply with a soaked white cloth for approximately 30 minutes. Rinse with a water dampened cloth to remove any residual bleach</a:t>
            </a:r>
          </a:p>
          <a:p>
            <a:pPr lvl="1">
              <a:lnSpc>
                <a:spcPct val="120000"/>
              </a:lnSpc>
            </a:pPr>
            <a:r>
              <a:rPr lang="en-AU" dirty="0" err="1" smtClean="0">
                <a:latin typeface="Arial" panose="020B0604020202020204" pitchFamily="34" charset="0"/>
                <a:cs typeface="Arial" panose="020B0604020202020204" pitchFamily="34" charset="0"/>
              </a:rPr>
              <a:t>Luster</a:t>
            </a:r>
            <a:endParaRPr lang="en-AU" dirty="0">
              <a:latin typeface="Arial" panose="020B0604020202020204" pitchFamily="34" charset="0"/>
              <a:cs typeface="Arial" panose="020B0604020202020204" pitchFamily="34" charset="0"/>
            </a:endParaRPr>
          </a:p>
          <a:p>
            <a:pPr lvl="2">
              <a:lnSpc>
                <a:spcPct val="120000"/>
              </a:lnSpc>
            </a:pPr>
            <a:r>
              <a:rPr lang="en-AU" sz="2400" dirty="0" smtClean="0">
                <a:latin typeface="Arial" panose="020B0604020202020204" pitchFamily="34" charset="0"/>
                <a:cs typeface="Arial" panose="020B0604020202020204" pitchFamily="34" charset="0"/>
              </a:rPr>
              <a:t>Apply a light coat of spray furniture wax to the upholstery surface. </a:t>
            </a:r>
          </a:p>
          <a:p>
            <a:pPr lvl="2">
              <a:lnSpc>
                <a:spcPct val="120000"/>
              </a:lnSpc>
            </a:pPr>
            <a:r>
              <a:rPr lang="en-AU" sz="2400" dirty="0" smtClean="0">
                <a:latin typeface="Arial" panose="020B0604020202020204" pitchFamily="34" charset="0"/>
                <a:cs typeface="Arial" panose="020B0604020202020204" pitchFamily="34" charset="0"/>
              </a:rPr>
              <a:t>Apply for 30 seconds </a:t>
            </a:r>
          </a:p>
          <a:p>
            <a:pPr lvl="2">
              <a:lnSpc>
                <a:spcPct val="120000"/>
              </a:lnSpc>
            </a:pPr>
            <a:r>
              <a:rPr lang="en-AU" sz="2400" dirty="0" smtClean="0">
                <a:latin typeface="Arial" panose="020B0604020202020204" pitchFamily="34" charset="0"/>
                <a:cs typeface="Arial" panose="020B0604020202020204" pitchFamily="34" charset="0"/>
              </a:rPr>
              <a:t>Follow with a light buffing using a clean white cloth</a:t>
            </a:r>
            <a:endParaRPr lang="en-AU" sz="2400" dirty="0">
              <a:latin typeface="Arial" panose="020B0604020202020204" pitchFamily="34" charset="0"/>
              <a:cs typeface="Arial" panose="020B0604020202020204" pitchFamily="34" charset="0"/>
            </a:endParaRPr>
          </a:p>
        </p:txBody>
      </p:sp>
      <p:sp>
        <p:nvSpPr>
          <p:cNvPr id="4" name="Rectangle 3"/>
          <p:cNvSpPr/>
          <p:nvPr/>
        </p:nvSpPr>
        <p:spPr>
          <a:xfrm>
            <a:off x="0" y="6388415"/>
            <a:ext cx="9036676" cy="369332"/>
          </a:xfrm>
          <a:prstGeom prst="rect">
            <a:avLst/>
          </a:prstGeom>
        </p:spPr>
        <p:txBody>
          <a:bodyPr wrap="square">
            <a:spAutoFit/>
          </a:bodyPr>
          <a:lstStyle/>
          <a:p>
            <a:r>
              <a:rPr lang="en-AU" dirty="0"/>
              <a:t>http://www.cybexintl.com/support/maintenance/techtips/maintainingstrengthequipment.aspx</a:t>
            </a:r>
          </a:p>
        </p:txBody>
      </p:sp>
    </p:spTree>
    <p:extLst>
      <p:ext uri="{BB962C8B-B14F-4D97-AF65-F5344CB8AC3E}">
        <p14:creationId xmlns:p14="http://schemas.microsoft.com/office/powerpoint/2010/main" val="272713023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84024"/>
            <a:ext cx="9144000" cy="973479"/>
          </a:xfrm>
        </p:spPr>
        <p:txBody>
          <a:bodyPr/>
          <a:lstStyle/>
          <a:p>
            <a:r>
              <a:rPr lang="en-AU" dirty="0" smtClean="0"/>
              <a:t>Maintaining </a:t>
            </a:r>
            <a:r>
              <a:rPr lang="en-AU" dirty="0" smtClean="0"/>
              <a:t>Strength Equipment</a:t>
            </a:r>
            <a:endParaRPr lang="en-AU" dirty="0"/>
          </a:p>
        </p:txBody>
      </p:sp>
      <p:sp>
        <p:nvSpPr>
          <p:cNvPr id="3" name="Content Placeholder 2"/>
          <p:cNvSpPr>
            <a:spLocks noGrp="1"/>
          </p:cNvSpPr>
          <p:nvPr>
            <p:ph idx="1"/>
          </p:nvPr>
        </p:nvSpPr>
        <p:spPr>
          <a:xfrm>
            <a:off x="0" y="1157503"/>
            <a:ext cx="9144000" cy="4831231"/>
          </a:xfrm>
        </p:spPr>
        <p:txBody>
          <a:bodyPr>
            <a:normAutofit/>
          </a:bodyPr>
          <a:lstStyle/>
          <a:p>
            <a:pPr>
              <a:lnSpc>
                <a:spcPct val="120000"/>
              </a:lnSpc>
              <a:spcBef>
                <a:spcPts val="0"/>
              </a:spcBef>
            </a:pPr>
            <a:r>
              <a:rPr lang="en-AU" sz="3200" cap="all" dirty="0" smtClean="0">
                <a:latin typeface="Arial" panose="020B0604020202020204" pitchFamily="34" charset="0"/>
                <a:cs typeface="Arial" panose="020B0604020202020204" pitchFamily="34" charset="0"/>
              </a:rPr>
              <a:t>FRAMES: Rust</a:t>
            </a:r>
            <a:r>
              <a:rPr lang="en-AU" sz="3200" cap="all" dirty="0" smtClean="0">
                <a:latin typeface="Arial" panose="020B0604020202020204" pitchFamily="34" charset="0"/>
                <a:cs typeface="Arial" panose="020B0604020202020204" pitchFamily="34" charset="0"/>
              </a:rPr>
              <a:t>, Scratches &amp; Gouges</a:t>
            </a:r>
          </a:p>
          <a:p>
            <a:pPr lvl="1">
              <a:lnSpc>
                <a:spcPct val="120000"/>
              </a:lnSpc>
              <a:spcBef>
                <a:spcPts val="0"/>
              </a:spcBef>
            </a:pPr>
            <a:r>
              <a:rPr lang="en-AU" dirty="0" smtClean="0">
                <a:latin typeface="Arial" panose="020B0604020202020204" pitchFamily="34" charset="0"/>
                <a:cs typeface="Arial" panose="020B0604020202020204" pitchFamily="34" charset="0"/>
              </a:rPr>
              <a:t>Perspiration salts are highly corrosive </a:t>
            </a:r>
          </a:p>
          <a:p>
            <a:pPr lvl="1">
              <a:lnSpc>
                <a:spcPct val="120000"/>
              </a:lnSpc>
              <a:spcBef>
                <a:spcPts val="0"/>
              </a:spcBef>
            </a:pPr>
            <a:r>
              <a:rPr lang="en-AU" dirty="0" smtClean="0">
                <a:latin typeface="Arial" panose="020B0604020202020204" pitchFamily="34" charset="0"/>
                <a:cs typeface="Arial" panose="020B0604020202020204" pitchFamily="34" charset="0"/>
              </a:rPr>
              <a:t>Very important to keep the equipment clean and dry to prevent rust and corrosion. </a:t>
            </a:r>
          </a:p>
          <a:p>
            <a:pPr lvl="1">
              <a:lnSpc>
                <a:spcPct val="120000"/>
              </a:lnSpc>
              <a:spcBef>
                <a:spcPts val="0"/>
              </a:spcBef>
            </a:pPr>
            <a:r>
              <a:rPr lang="en-AU" dirty="0" smtClean="0">
                <a:latin typeface="Arial" panose="020B0604020202020204" pitchFamily="34" charset="0"/>
                <a:cs typeface="Arial" panose="020B0604020202020204" pitchFamily="34" charset="0"/>
              </a:rPr>
              <a:t>Wipe up any liquid spills immediately </a:t>
            </a:r>
          </a:p>
          <a:p>
            <a:pPr lvl="1">
              <a:lnSpc>
                <a:spcPct val="120000"/>
              </a:lnSpc>
              <a:spcBef>
                <a:spcPts val="0"/>
              </a:spcBef>
            </a:pPr>
            <a:r>
              <a:rPr lang="en-AU" dirty="0" smtClean="0">
                <a:latin typeface="Arial" panose="020B0604020202020204" pitchFamily="34" charset="0"/>
                <a:cs typeface="Arial" panose="020B0604020202020204" pitchFamily="34" charset="0"/>
              </a:rPr>
              <a:t>Wipe the equipment after each workout</a:t>
            </a:r>
          </a:p>
          <a:p>
            <a:pPr lvl="1">
              <a:lnSpc>
                <a:spcPct val="120000"/>
              </a:lnSpc>
              <a:spcBef>
                <a:spcPts val="0"/>
              </a:spcBef>
            </a:pPr>
            <a:r>
              <a:rPr lang="en-AU" dirty="0" smtClean="0">
                <a:latin typeface="Arial" panose="020B0604020202020204" pitchFamily="34" charset="0"/>
                <a:cs typeface="Arial" panose="020B0604020202020204" pitchFamily="34" charset="0"/>
              </a:rPr>
              <a:t>Remove remaining perspiration from the handrails and painted areas.</a:t>
            </a:r>
          </a:p>
          <a:p>
            <a:pPr lvl="1">
              <a:lnSpc>
                <a:spcPct val="120000"/>
              </a:lnSpc>
              <a:spcBef>
                <a:spcPts val="0"/>
              </a:spcBef>
            </a:pPr>
            <a:r>
              <a:rPr lang="en-AU" dirty="0" smtClean="0">
                <a:latin typeface="Arial" panose="020B0604020202020204" pitchFamily="34" charset="0"/>
                <a:cs typeface="Arial" panose="020B0604020202020204" pitchFamily="34" charset="0"/>
              </a:rPr>
              <a:t>Club staff should clean the equipment at least once a week</a:t>
            </a:r>
            <a:r>
              <a:rPr lang="en-AU" dirty="0" smtClean="0">
                <a:latin typeface="Arial" panose="020B0604020202020204" pitchFamily="34" charset="0"/>
                <a:cs typeface="Arial" panose="020B0604020202020204" pitchFamily="34" charset="0"/>
              </a:rPr>
              <a:t>.</a:t>
            </a:r>
            <a:endParaRPr lang="en-AU" dirty="0" smtClean="0">
              <a:latin typeface="Arial" panose="020B0604020202020204" pitchFamily="34" charset="0"/>
              <a:cs typeface="Arial" panose="020B0604020202020204" pitchFamily="34" charset="0"/>
            </a:endParaRPr>
          </a:p>
        </p:txBody>
      </p:sp>
      <p:sp>
        <p:nvSpPr>
          <p:cNvPr id="4" name="Rectangle 3"/>
          <p:cNvSpPr/>
          <p:nvPr/>
        </p:nvSpPr>
        <p:spPr>
          <a:xfrm>
            <a:off x="1" y="6488668"/>
            <a:ext cx="9144000" cy="369332"/>
          </a:xfrm>
          <a:prstGeom prst="rect">
            <a:avLst/>
          </a:prstGeom>
        </p:spPr>
        <p:txBody>
          <a:bodyPr wrap="square">
            <a:spAutoFit/>
          </a:bodyPr>
          <a:lstStyle/>
          <a:p>
            <a:r>
              <a:rPr lang="en-AU" dirty="0"/>
              <a:t>http://www.cybexintl.com/support/maintenance/techtips/maintainingstrengthequipment.aspx</a:t>
            </a:r>
          </a:p>
        </p:txBody>
      </p:sp>
    </p:spTree>
    <p:extLst>
      <p:ext uri="{BB962C8B-B14F-4D97-AF65-F5344CB8AC3E}">
        <p14:creationId xmlns:p14="http://schemas.microsoft.com/office/powerpoint/2010/main" val="37881738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84024"/>
            <a:ext cx="9144000" cy="973479"/>
          </a:xfrm>
        </p:spPr>
        <p:txBody>
          <a:bodyPr/>
          <a:lstStyle/>
          <a:p>
            <a:r>
              <a:rPr lang="en-AU" dirty="0" smtClean="0"/>
              <a:t>Maintaining </a:t>
            </a:r>
            <a:r>
              <a:rPr lang="en-AU" dirty="0" smtClean="0"/>
              <a:t>Strength Equipment</a:t>
            </a:r>
            <a:endParaRPr lang="en-AU" dirty="0"/>
          </a:p>
        </p:txBody>
      </p:sp>
      <p:sp>
        <p:nvSpPr>
          <p:cNvPr id="3" name="Content Placeholder 2"/>
          <p:cNvSpPr>
            <a:spLocks noGrp="1"/>
          </p:cNvSpPr>
          <p:nvPr>
            <p:ph idx="1"/>
          </p:nvPr>
        </p:nvSpPr>
        <p:spPr>
          <a:xfrm>
            <a:off x="0" y="1157503"/>
            <a:ext cx="9144000" cy="4831231"/>
          </a:xfrm>
        </p:spPr>
        <p:txBody>
          <a:bodyPr>
            <a:normAutofit/>
          </a:bodyPr>
          <a:lstStyle/>
          <a:p>
            <a:pPr>
              <a:lnSpc>
                <a:spcPct val="120000"/>
              </a:lnSpc>
              <a:spcBef>
                <a:spcPts val="0"/>
              </a:spcBef>
            </a:pPr>
            <a:r>
              <a:rPr lang="en-AU" sz="3200" cap="all" dirty="0" smtClean="0">
                <a:latin typeface="Arial" panose="020B0604020202020204" pitchFamily="34" charset="0"/>
                <a:cs typeface="Arial" panose="020B0604020202020204" pitchFamily="34" charset="0"/>
              </a:rPr>
              <a:t>FRAMES: Rust</a:t>
            </a:r>
            <a:r>
              <a:rPr lang="en-AU" sz="3200" cap="all" dirty="0" smtClean="0">
                <a:latin typeface="Arial" panose="020B0604020202020204" pitchFamily="34" charset="0"/>
                <a:cs typeface="Arial" panose="020B0604020202020204" pitchFamily="34" charset="0"/>
              </a:rPr>
              <a:t>, Scratches &amp; Gouges</a:t>
            </a:r>
          </a:p>
          <a:p>
            <a:pPr lvl="1">
              <a:lnSpc>
                <a:spcPct val="120000"/>
              </a:lnSpc>
              <a:spcBef>
                <a:spcPts val="0"/>
              </a:spcBef>
            </a:pPr>
            <a:r>
              <a:rPr lang="en-AU" dirty="0" smtClean="0">
                <a:latin typeface="Arial" panose="020B0604020202020204" pitchFamily="34" charset="0"/>
                <a:cs typeface="Arial" panose="020B0604020202020204" pitchFamily="34" charset="0"/>
              </a:rPr>
              <a:t>Addressing </a:t>
            </a:r>
            <a:r>
              <a:rPr lang="en-AU" dirty="0" smtClean="0">
                <a:latin typeface="Arial" panose="020B0604020202020204" pitchFamily="34" charset="0"/>
                <a:cs typeface="Arial" panose="020B0604020202020204" pitchFamily="34" charset="0"/>
              </a:rPr>
              <a:t>any signs of paint damage or rusting when and if they first appear </a:t>
            </a:r>
          </a:p>
          <a:p>
            <a:pPr lvl="2">
              <a:lnSpc>
                <a:spcPct val="120000"/>
              </a:lnSpc>
              <a:spcBef>
                <a:spcPts val="0"/>
              </a:spcBef>
            </a:pPr>
            <a:r>
              <a:rPr lang="en-AU" dirty="0" smtClean="0">
                <a:latin typeface="Arial" panose="020B0604020202020204" pitchFamily="34" charset="0"/>
                <a:cs typeface="Arial" panose="020B0604020202020204" pitchFamily="34" charset="0"/>
              </a:rPr>
              <a:t>Will greatly increase the longevity of your strength equipment</a:t>
            </a:r>
            <a:endParaRPr lang="en-AU" dirty="0">
              <a:latin typeface="Arial" panose="020B0604020202020204" pitchFamily="34" charset="0"/>
              <a:cs typeface="Arial" panose="020B0604020202020204" pitchFamily="34" charset="0"/>
            </a:endParaRPr>
          </a:p>
          <a:p>
            <a:pPr lvl="1">
              <a:lnSpc>
                <a:spcPct val="120000"/>
              </a:lnSpc>
              <a:spcBef>
                <a:spcPts val="0"/>
              </a:spcBef>
            </a:pPr>
            <a:r>
              <a:rPr lang="en-AU" dirty="0" smtClean="0">
                <a:latin typeface="Arial" panose="020B0604020202020204" pitchFamily="34" charset="0"/>
                <a:cs typeface="Arial" panose="020B0604020202020204" pitchFamily="34" charset="0"/>
              </a:rPr>
              <a:t>Do not place the strength equipment in an area of high humidity, such as in the vicinity of a steam room, sauna, indoor pool or outdoors. </a:t>
            </a:r>
          </a:p>
          <a:p>
            <a:pPr lvl="2">
              <a:lnSpc>
                <a:spcPct val="120000"/>
              </a:lnSpc>
              <a:spcBef>
                <a:spcPts val="0"/>
              </a:spcBef>
            </a:pPr>
            <a:r>
              <a:rPr lang="en-AU" dirty="0" smtClean="0">
                <a:latin typeface="Arial" panose="020B0604020202020204" pitchFamily="34" charset="0"/>
                <a:cs typeface="Arial" panose="020B0604020202020204" pitchFamily="34" charset="0"/>
              </a:rPr>
              <a:t>Exposure to extensive water vapour, chlorine and/or bromine can adversely affect the finish of the product. </a:t>
            </a:r>
            <a:endParaRPr lang="en-AU" dirty="0">
              <a:latin typeface="Arial" panose="020B0604020202020204" pitchFamily="34" charset="0"/>
              <a:cs typeface="Arial" panose="020B0604020202020204" pitchFamily="34" charset="0"/>
            </a:endParaRPr>
          </a:p>
        </p:txBody>
      </p:sp>
      <p:sp>
        <p:nvSpPr>
          <p:cNvPr id="4" name="Rectangle 3"/>
          <p:cNvSpPr/>
          <p:nvPr/>
        </p:nvSpPr>
        <p:spPr>
          <a:xfrm>
            <a:off x="1" y="6488668"/>
            <a:ext cx="9144000" cy="369332"/>
          </a:xfrm>
          <a:prstGeom prst="rect">
            <a:avLst/>
          </a:prstGeom>
        </p:spPr>
        <p:txBody>
          <a:bodyPr wrap="square">
            <a:spAutoFit/>
          </a:bodyPr>
          <a:lstStyle/>
          <a:p>
            <a:r>
              <a:rPr lang="en-AU" dirty="0"/>
              <a:t>http://www.cybexintl.com/support/maintenance/techtips/maintainingstrengthequipment.aspx</a:t>
            </a:r>
          </a:p>
        </p:txBody>
      </p:sp>
    </p:spTree>
    <p:extLst>
      <p:ext uri="{BB962C8B-B14F-4D97-AF65-F5344CB8AC3E}">
        <p14:creationId xmlns:p14="http://schemas.microsoft.com/office/powerpoint/2010/main" val="147671394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84024"/>
            <a:ext cx="9144000" cy="973479"/>
          </a:xfrm>
        </p:spPr>
        <p:txBody>
          <a:bodyPr/>
          <a:lstStyle/>
          <a:p>
            <a:r>
              <a:rPr lang="en-AU" dirty="0" smtClean="0"/>
              <a:t>Maintaining strength equipment</a:t>
            </a:r>
            <a:endParaRPr lang="en-AU" dirty="0"/>
          </a:p>
        </p:txBody>
      </p:sp>
      <p:sp>
        <p:nvSpPr>
          <p:cNvPr id="3" name="Content Placeholder 2"/>
          <p:cNvSpPr>
            <a:spLocks noGrp="1"/>
          </p:cNvSpPr>
          <p:nvPr>
            <p:ph idx="1"/>
          </p:nvPr>
        </p:nvSpPr>
        <p:spPr>
          <a:xfrm>
            <a:off x="0" y="1157503"/>
            <a:ext cx="9144000" cy="5019463"/>
          </a:xfrm>
        </p:spPr>
        <p:txBody>
          <a:bodyPr>
            <a:normAutofit/>
          </a:bodyPr>
          <a:lstStyle/>
          <a:p>
            <a:pPr>
              <a:lnSpc>
                <a:spcPct val="120000"/>
              </a:lnSpc>
              <a:spcBef>
                <a:spcPts val="0"/>
              </a:spcBef>
            </a:pPr>
            <a:r>
              <a:rPr lang="en-AU" b="1" cap="all" dirty="0" smtClean="0">
                <a:latin typeface="Arial" panose="020B0604020202020204" pitchFamily="34" charset="0"/>
                <a:cs typeface="Arial" panose="020B0604020202020204" pitchFamily="34" charset="0"/>
              </a:rPr>
              <a:t>hardware</a:t>
            </a:r>
          </a:p>
          <a:p>
            <a:pPr lvl="1">
              <a:lnSpc>
                <a:spcPct val="120000"/>
              </a:lnSpc>
              <a:spcBef>
                <a:spcPts val="0"/>
              </a:spcBef>
            </a:pPr>
            <a:r>
              <a:rPr lang="en-AU" dirty="0" smtClean="0">
                <a:latin typeface="Arial" panose="020B0604020202020204" pitchFamily="34" charset="0"/>
                <a:cs typeface="Arial" panose="020B0604020202020204" pitchFamily="34" charset="0"/>
              </a:rPr>
              <a:t>Inspect all nuts and bolts for looseness, tighten as required.</a:t>
            </a:r>
          </a:p>
          <a:p>
            <a:pPr lvl="1">
              <a:lnSpc>
                <a:spcPct val="120000"/>
              </a:lnSpc>
              <a:spcBef>
                <a:spcPts val="0"/>
              </a:spcBef>
            </a:pPr>
            <a:endParaRPr lang="en-AU" dirty="0">
              <a:latin typeface="Arial" panose="020B0604020202020204" pitchFamily="34" charset="0"/>
              <a:cs typeface="Arial" panose="020B0604020202020204" pitchFamily="34" charset="0"/>
            </a:endParaRPr>
          </a:p>
          <a:p>
            <a:pPr>
              <a:lnSpc>
                <a:spcPct val="120000"/>
              </a:lnSpc>
              <a:spcBef>
                <a:spcPts val="0"/>
              </a:spcBef>
            </a:pPr>
            <a:r>
              <a:rPr lang="en-AU" b="1" dirty="0" smtClean="0">
                <a:latin typeface="Arial" panose="020B0604020202020204" pitchFamily="34" charset="0"/>
                <a:cs typeface="Arial" panose="020B0604020202020204" pitchFamily="34" charset="0"/>
              </a:rPr>
              <a:t>GRIPS</a:t>
            </a:r>
          </a:p>
          <a:p>
            <a:pPr lvl="1">
              <a:lnSpc>
                <a:spcPct val="120000"/>
              </a:lnSpc>
              <a:spcBef>
                <a:spcPts val="0"/>
              </a:spcBef>
            </a:pPr>
            <a:r>
              <a:rPr lang="en-AU" dirty="0" smtClean="0">
                <a:latin typeface="Arial" panose="020B0604020202020204" pitchFamily="34" charset="0"/>
                <a:cs typeface="Arial" panose="020B0604020202020204" pitchFamily="34" charset="0"/>
              </a:rPr>
              <a:t>Inspect grips for wear or damage and replace as necessary.</a:t>
            </a:r>
          </a:p>
          <a:p>
            <a:pPr lvl="1">
              <a:lnSpc>
                <a:spcPct val="120000"/>
              </a:lnSpc>
              <a:spcBef>
                <a:spcPts val="0"/>
              </a:spcBef>
            </a:pPr>
            <a:r>
              <a:rPr lang="en-AU" dirty="0" smtClean="0">
                <a:latin typeface="Arial" panose="020B0604020202020204" pitchFamily="34" charset="0"/>
                <a:cs typeface="Arial" panose="020B0604020202020204" pitchFamily="34" charset="0"/>
              </a:rPr>
              <a:t>Inspect all handles and bars for wear or damage</a:t>
            </a:r>
          </a:p>
          <a:p>
            <a:pPr lvl="1">
              <a:lnSpc>
                <a:spcPct val="120000"/>
              </a:lnSpc>
              <a:spcBef>
                <a:spcPts val="0"/>
              </a:spcBef>
            </a:pPr>
            <a:r>
              <a:rPr lang="en-AU" dirty="0" smtClean="0">
                <a:latin typeface="Arial" panose="020B0604020202020204" pitchFamily="34" charset="0"/>
                <a:cs typeface="Arial" panose="020B0604020202020204" pitchFamily="34" charset="0"/>
              </a:rPr>
              <a:t>Inspect all snap links for proper latching or wear  </a:t>
            </a:r>
          </a:p>
        </p:txBody>
      </p:sp>
      <p:sp>
        <p:nvSpPr>
          <p:cNvPr id="4" name="Rectangle 3"/>
          <p:cNvSpPr/>
          <p:nvPr/>
        </p:nvSpPr>
        <p:spPr>
          <a:xfrm>
            <a:off x="0" y="6040192"/>
            <a:ext cx="9036676" cy="369332"/>
          </a:xfrm>
          <a:prstGeom prst="rect">
            <a:avLst/>
          </a:prstGeom>
        </p:spPr>
        <p:txBody>
          <a:bodyPr wrap="square">
            <a:spAutoFit/>
          </a:bodyPr>
          <a:lstStyle/>
          <a:p>
            <a:r>
              <a:rPr lang="en-AU" dirty="0"/>
              <a:t>http://www.cybexintl.com/support/maintenance/techtips/maintainingstrengthequipment.aspx</a:t>
            </a:r>
          </a:p>
        </p:txBody>
      </p:sp>
    </p:spTree>
    <p:extLst>
      <p:ext uri="{BB962C8B-B14F-4D97-AF65-F5344CB8AC3E}">
        <p14:creationId xmlns:p14="http://schemas.microsoft.com/office/powerpoint/2010/main" val="224271149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84024"/>
            <a:ext cx="9144000" cy="973479"/>
          </a:xfrm>
        </p:spPr>
        <p:txBody>
          <a:bodyPr/>
          <a:lstStyle/>
          <a:p>
            <a:r>
              <a:rPr lang="en-AU" dirty="0" smtClean="0"/>
              <a:t>Maintaining strength equipment</a:t>
            </a:r>
            <a:endParaRPr lang="en-AU" dirty="0"/>
          </a:p>
        </p:txBody>
      </p:sp>
      <p:sp>
        <p:nvSpPr>
          <p:cNvPr id="3" name="Content Placeholder 2"/>
          <p:cNvSpPr>
            <a:spLocks noGrp="1"/>
          </p:cNvSpPr>
          <p:nvPr>
            <p:ph idx="1"/>
          </p:nvPr>
        </p:nvSpPr>
        <p:spPr>
          <a:xfrm>
            <a:off x="0" y="1275008"/>
            <a:ext cx="9144000" cy="4842457"/>
          </a:xfrm>
        </p:spPr>
        <p:txBody>
          <a:bodyPr>
            <a:normAutofit/>
          </a:bodyPr>
          <a:lstStyle/>
          <a:p>
            <a:pPr>
              <a:lnSpc>
                <a:spcPct val="100000"/>
              </a:lnSpc>
            </a:pPr>
            <a:r>
              <a:rPr lang="en-AU" b="1" cap="all" dirty="0" smtClean="0">
                <a:latin typeface="Arial" panose="020B0604020202020204" pitchFamily="34" charset="0"/>
                <a:cs typeface="Arial" panose="020B0604020202020204" pitchFamily="34" charset="0"/>
              </a:rPr>
              <a:t>WEIGHT </a:t>
            </a:r>
            <a:r>
              <a:rPr lang="en-AU" b="1" cap="all" dirty="0">
                <a:latin typeface="Arial" panose="020B0604020202020204" pitchFamily="34" charset="0"/>
                <a:cs typeface="Arial" panose="020B0604020202020204" pitchFamily="34" charset="0"/>
              </a:rPr>
              <a:t>STACKS COMPONENTS </a:t>
            </a:r>
            <a:r>
              <a:rPr lang="en-AU" b="1" cap="all" dirty="0" smtClean="0">
                <a:latin typeface="Arial" panose="020B0604020202020204" pitchFamily="34" charset="0"/>
                <a:cs typeface="Arial" panose="020B0604020202020204" pitchFamily="34" charset="0"/>
              </a:rPr>
              <a:t>&amp; GUIDE </a:t>
            </a:r>
            <a:r>
              <a:rPr lang="en-AU" b="1" cap="all" dirty="0">
                <a:latin typeface="Arial" panose="020B0604020202020204" pitchFamily="34" charset="0"/>
                <a:cs typeface="Arial" panose="020B0604020202020204" pitchFamily="34" charset="0"/>
              </a:rPr>
              <a:t>RODS</a:t>
            </a:r>
          </a:p>
          <a:p>
            <a:pPr lvl="1">
              <a:lnSpc>
                <a:spcPct val="100000"/>
              </a:lnSpc>
            </a:pPr>
            <a:r>
              <a:rPr lang="en-AU" dirty="0">
                <a:latin typeface="Arial" panose="020B0604020202020204" pitchFamily="34" charset="0"/>
                <a:cs typeface="Arial" panose="020B0604020202020204" pitchFamily="34" charset="0"/>
              </a:rPr>
              <a:t>Inspect all weight stacks and increment weight systems for proper alignment and smoothness of </a:t>
            </a:r>
            <a:r>
              <a:rPr lang="en-AU" dirty="0" smtClean="0">
                <a:latin typeface="Arial" panose="020B0604020202020204" pitchFamily="34" charset="0"/>
                <a:cs typeface="Arial" panose="020B0604020202020204" pitchFamily="34" charset="0"/>
              </a:rPr>
              <a:t>operation.</a:t>
            </a:r>
            <a:endParaRPr lang="en-AU" dirty="0">
              <a:latin typeface="Arial" panose="020B0604020202020204" pitchFamily="34" charset="0"/>
              <a:cs typeface="Arial" panose="020B0604020202020204" pitchFamily="34" charset="0"/>
            </a:endParaRPr>
          </a:p>
          <a:p>
            <a:pPr lvl="1">
              <a:lnSpc>
                <a:spcPct val="100000"/>
              </a:lnSpc>
            </a:pPr>
            <a:r>
              <a:rPr lang="en-AU" dirty="0" smtClean="0">
                <a:latin typeface="Arial" panose="020B0604020202020204" pitchFamily="34" charset="0"/>
                <a:cs typeface="Arial" panose="020B0604020202020204" pitchFamily="34" charset="0"/>
              </a:rPr>
              <a:t>Wipe </a:t>
            </a:r>
            <a:r>
              <a:rPr lang="en-AU" dirty="0">
                <a:latin typeface="Arial" panose="020B0604020202020204" pitchFamily="34" charset="0"/>
                <a:cs typeface="Arial" panose="020B0604020202020204" pitchFamily="34" charset="0"/>
              </a:rPr>
              <a:t>all guide rods clean over their entire </a:t>
            </a:r>
            <a:r>
              <a:rPr lang="en-AU" dirty="0" smtClean="0">
                <a:latin typeface="Arial" panose="020B0604020202020204" pitchFamily="34" charset="0"/>
                <a:cs typeface="Arial" panose="020B0604020202020204" pitchFamily="34" charset="0"/>
              </a:rPr>
              <a:t>length</a:t>
            </a:r>
          </a:p>
          <a:p>
            <a:pPr lvl="2">
              <a:lnSpc>
                <a:spcPct val="100000"/>
              </a:lnSpc>
            </a:pPr>
            <a:r>
              <a:rPr lang="en-AU" dirty="0" smtClean="0">
                <a:latin typeface="Arial" panose="020B0604020202020204" pitchFamily="34" charset="0"/>
                <a:cs typeface="Arial" panose="020B0604020202020204" pitchFamily="34" charset="0"/>
              </a:rPr>
              <a:t>lubricate </a:t>
            </a:r>
            <a:r>
              <a:rPr lang="en-AU" dirty="0">
                <a:latin typeface="Arial" panose="020B0604020202020204" pitchFamily="34" charset="0"/>
                <a:cs typeface="Arial" panose="020B0604020202020204" pitchFamily="34" charset="0"/>
              </a:rPr>
              <a:t>with a light coat of medium weight automotive engine oil.</a:t>
            </a:r>
            <a:r>
              <a:rPr lang="en-AU" dirty="0" smtClean="0">
                <a:latin typeface="Arial" panose="020B0604020202020204" pitchFamily="34" charset="0"/>
                <a:cs typeface="Arial" panose="020B0604020202020204" pitchFamily="34" charset="0"/>
              </a:rPr>
              <a:t/>
            </a:r>
            <a:br>
              <a:rPr lang="en-AU" dirty="0" smtClean="0">
                <a:latin typeface="Arial" panose="020B0604020202020204" pitchFamily="34" charset="0"/>
                <a:cs typeface="Arial" panose="020B0604020202020204" pitchFamily="34" charset="0"/>
              </a:rPr>
            </a:br>
            <a:endParaRPr lang="en-AU" dirty="0" smtClean="0">
              <a:latin typeface="Arial" panose="020B0604020202020204" pitchFamily="34" charset="0"/>
              <a:cs typeface="Arial" panose="020B0604020202020204" pitchFamily="34" charset="0"/>
            </a:endParaRPr>
          </a:p>
        </p:txBody>
      </p:sp>
      <p:sp>
        <p:nvSpPr>
          <p:cNvPr id="4" name="Rectangle 3"/>
          <p:cNvSpPr/>
          <p:nvPr/>
        </p:nvSpPr>
        <p:spPr>
          <a:xfrm>
            <a:off x="0" y="5988734"/>
            <a:ext cx="9036676" cy="369332"/>
          </a:xfrm>
          <a:prstGeom prst="rect">
            <a:avLst/>
          </a:prstGeom>
        </p:spPr>
        <p:txBody>
          <a:bodyPr wrap="square">
            <a:spAutoFit/>
          </a:bodyPr>
          <a:lstStyle/>
          <a:p>
            <a:r>
              <a:rPr lang="en-AU" dirty="0"/>
              <a:t>http://www.cybexintl.com/support/maintenance/techtips/maintainingstrengthequipment.aspx</a:t>
            </a:r>
          </a:p>
        </p:txBody>
      </p:sp>
    </p:spTree>
    <p:extLst>
      <p:ext uri="{BB962C8B-B14F-4D97-AF65-F5344CB8AC3E}">
        <p14:creationId xmlns:p14="http://schemas.microsoft.com/office/powerpoint/2010/main" val="81572818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84024"/>
            <a:ext cx="9144000" cy="973479"/>
          </a:xfrm>
        </p:spPr>
        <p:txBody>
          <a:bodyPr/>
          <a:lstStyle/>
          <a:p>
            <a:r>
              <a:rPr lang="en-AU" dirty="0" smtClean="0"/>
              <a:t>Maintaining strength equipment</a:t>
            </a:r>
            <a:endParaRPr lang="en-AU" dirty="0"/>
          </a:p>
        </p:txBody>
      </p:sp>
      <p:sp>
        <p:nvSpPr>
          <p:cNvPr id="3" name="Content Placeholder 2"/>
          <p:cNvSpPr>
            <a:spLocks noGrp="1"/>
          </p:cNvSpPr>
          <p:nvPr>
            <p:ph idx="1"/>
          </p:nvPr>
        </p:nvSpPr>
        <p:spPr>
          <a:xfrm>
            <a:off x="0" y="1249251"/>
            <a:ext cx="9036676" cy="4927715"/>
          </a:xfrm>
        </p:spPr>
        <p:txBody>
          <a:bodyPr>
            <a:normAutofit/>
          </a:bodyPr>
          <a:lstStyle/>
          <a:p>
            <a:pPr>
              <a:lnSpc>
                <a:spcPct val="100000"/>
              </a:lnSpc>
            </a:pPr>
            <a:r>
              <a:rPr lang="en-AU" b="1" cap="all" dirty="0" smtClean="0">
                <a:latin typeface="Arial" panose="020B0604020202020204" pitchFamily="34" charset="0"/>
                <a:cs typeface="Arial" panose="020B0604020202020204" pitchFamily="34" charset="0"/>
              </a:rPr>
              <a:t>BELTS</a:t>
            </a:r>
            <a:endParaRPr lang="en-AU" b="1" cap="all" dirty="0">
              <a:latin typeface="Arial" panose="020B0604020202020204" pitchFamily="34" charset="0"/>
              <a:cs typeface="Arial" panose="020B0604020202020204" pitchFamily="34" charset="0"/>
            </a:endParaRPr>
          </a:p>
          <a:p>
            <a:pPr lvl="1"/>
            <a:r>
              <a:rPr lang="en-AU" dirty="0">
                <a:latin typeface="Arial" panose="020B0604020202020204" pitchFamily="34" charset="0"/>
                <a:cs typeface="Arial" panose="020B0604020202020204" pitchFamily="34" charset="0"/>
              </a:rPr>
              <a:t>Replace all belts - at least - once a </a:t>
            </a:r>
            <a:r>
              <a:rPr lang="en-AU" dirty="0" smtClean="0">
                <a:latin typeface="Arial" panose="020B0604020202020204" pitchFamily="34" charset="0"/>
                <a:cs typeface="Arial" panose="020B0604020202020204" pitchFamily="34" charset="0"/>
              </a:rPr>
              <a:t>year.</a:t>
            </a:r>
            <a:endParaRPr lang="en-AU" dirty="0">
              <a:latin typeface="Arial" panose="020B0604020202020204" pitchFamily="34" charset="0"/>
              <a:cs typeface="Arial" panose="020B0604020202020204" pitchFamily="34" charset="0"/>
            </a:endParaRPr>
          </a:p>
          <a:p>
            <a:pPr lvl="1"/>
            <a:r>
              <a:rPr lang="en-AU" dirty="0" smtClean="0">
                <a:latin typeface="Arial" panose="020B0604020202020204" pitchFamily="34" charset="0"/>
                <a:cs typeface="Arial" panose="020B0604020202020204" pitchFamily="34" charset="0"/>
              </a:rPr>
              <a:t>Inspect </a:t>
            </a:r>
            <a:r>
              <a:rPr lang="en-AU" dirty="0">
                <a:latin typeface="Arial" panose="020B0604020202020204" pitchFamily="34" charset="0"/>
                <a:cs typeface="Arial" panose="020B0604020202020204" pitchFamily="34" charset="0"/>
              </a:rPr>
              <a:t>all belts for proper tension and any non-uniformity, wear or damage along their entire </a:t>
            </a:r>
            <a:r>
              <a:rPr lang="en-AU" dirty="0" smtClean="0">
                <a:latin typeface="Arial" panose="020B0604020202020204" pitchFamily="34" charset="0"/>
                <a:cs typeface="Arial" panose="020B0604020202020204" pitchFamily="34" charset="0"/>
              </a:rPr>
              <a:t>length.</a:t>
            </a:r>
            <a:endParaRPr lang="en-AU" dirty="0">
              <a:latin typeface="Arial" panose="020B0604020202020204" pitchFamily="34" charset="0"/>
              <a:cs typeface="Arial" panose="020B0604020202020204" pitchFamily="34" charset="0"/>
            </a:endParaRPr>
          </a:p>
          <a:p>
            <a:pPr lvl="1"/>
            <a:r>
              <a:rPr lang="en-AU" dirty="0" smtClean="0">
                <a:latin typeface="Arial" panose="020B0604020202020204" pitchFamily="34" charset="0"/>
                <a:cs typeface="Arial" panose="020B0604020202020204" pitchFamily="34" charset="0"/>
              </a:rPr>
              <a:t>Replace </a:t>
            </a:r>
            <a:r>
              <a:rPr lang="en-AU" dirty="0">
                <a:latin typeface="Arial" panose="020B0604020202020204" pitchFamily="34" charset="0"/>
                <a:cs typeface="Arial" panose="020B0604020202020204" pitchFamily="34" charset="0"/>
              </a:rPr>
              <a:t>a </a:t>
            </a:r>
            <a:r>
              <a:rPr lang="en-AU" dirty="0" smtClean="0">
                <a:latin typeface="Arial" panose="020B0604020202020204" pitchFamily="34" charset="0"/>
                <a:cs typeface="Arial" panose="020B0604020202020204" pitchFamily="34" charset="0"/>
              </a:rPr>
              <a:t>belt if:</a:t>
            </a:r>
          </a:p>
          <a:p>
            <a:pPr lvl="2"/>
            <a:r>
              <a:rPr lang="en-AU" dirty="0" smtClean="0">
                <a:latin typeface="Arial" panose="020B0604020202020204" pitchFamily="34" charset="0"/>
                <a:cs typeface="Arial" panose="020B0604020202020204" pitchFamily="34" charset="0"/>
              </a:rPr>
              <a:t>peeling </a:t>
            </a:r>
            <a:r>
              <a:rPr lang="en-AU" dirty="0">
                <a:latin typeface="Arial" panose="020B0604020202020204" pitchFamily="34" charset="0"/>
                <a:cs typeface="Arial" panose="020B0604020202020204" pitchFamily="34" charset="0"/>
              </a:rPr>
              <a:t>of the belt's </a:t>
            </a:r>
            <a:r>
              <a:rPr lang="en-AU" dirty="0" smtClean="0">
                <a:latin typeface="Arial" panose="020B0604020202020204" pitchFamily="34" charset="0"/>
                <a:cs typeface="Arial" panose="020B0604020202020204" pitchFamily="34" charset="0"/>
              </a:rPr>
              <a:t>skin</a:t>
            </a:r>
            <a:endParaRPr lang="en-AU" dirty="0">
              <a:latin typeface="Arial" panose="020B0604020202020204" pitchFamily="34" charset="0"/>
              <a:cs typeface="Arial" panose="020B0604020202020204" pitchFamily="34" charset="0"/>
            </a:endParaRPr>
          </a:p>
          <a:p>
            <a:pPr lvl="2"/>
            <a:r>
              <a:rPr lang="en-AU" dirty="0" smtClean="0">
                <a:latin typeface="Arial" panose="020B0604020202020204" pitchFamily="34" charset="0"/>
                <a:cs typeface="Arial" panose="020B0604020202020204" pitchFamily="34" charset="0"/>
              </a:rPr>
              <a:t>waves </a:t>
            </a:r>
            <a:r>
              <a:rPr lang="en-AU" dirty="0">
                <a:latin typeface="Arial" panose="020B0604020202020204" pitchFamily="34" charset="0"/>
                <a:cs typeface="Arial" panose="020B0604020202020204" pitchFamily="34" charset="0"/>
              </a:rPr>
              <a:t>or distortions in the </a:t>
            </a:r>
            <a:r>
              <a:rPr lang="en-AU" dirty="0" smtClean="0">
                <a:latin typeface="Arial" panose="020B0604020202020204" pitchFamily="34" charset="0"/>
                <a:cs typeface="Arial" panose="020B0604020202020204" pitchFamily="34" charset="0"/>
              </a:rPr>
              <a:t>belt</a:t>
            </a:r>
          </a:p>
          <a:p>
            <a:pPr lvl="2"/>
            <a:r>
              <a:rPr lang="en-AU" dirty="0" smtClean="0">
                <a:latin typeface="Arial" panose="020B0604020202020204" pitchFamily="34" charset="0"/>
                <a:cs typeface="Arial" panose="020B0604020202020204" pitchFamily="34" charset="0"/>
              </a:rPr>
              <a:t>narrowing </a:t>
            </a:r>
            <a:r>
              <a:rPr lang="en-AU" dirty="0">
                <a:latin typeface="Arial" panose="020B0604020202020204" pitchFamily="34" charset="0"/>
                <a:cs typeface="Arial" panose="020B0604020202020204" pitchFamily="34" charset="0"/>
              </a:rPr>
              <a:t>of any portion of the belt in excess of 1/32" than the rest of the </a:t>
            </a:r>
            <a:r>
              <a:rPr lang="en-AU" dirty="0" smtClean="0">
                <a:latin typeface="Arial" panose="020B0604020202020204" pitchFamily="34" charset="0"/>
                <a:cs typeface="Arial" panose="020B0604020202020204" pitchFamily="34" charset="0"/>
              </a:rPr>
              <a:t>belt</a:t>
            </a:r>
            <a:endParaRPr lang="en-AU" dirty="0">
              <a:latin typeface="Arial" panose="020B0604020202020204" pitchFamily="34" charset="0"/>
              <a:cs typeface="Arial" panose="020B0604020202020204" pitchFamily="34" charset="0"/>
            </a:endParaRPr>
          </a:p>
          <a:p>
            <a:pPr lvl="2"/>
            <a:r>
              <a:rPr lang="en-AU" dirty="0" smtClean="0">
                <a:latin typeface="Arial" panose="020B0604020202020204" pitchFamily="34" charset="0"/>
                <a:cs typeface="Arial" panose="020B0604020202020204" pitchFamily="34" charset="0"/>
              </a:rPr>
              <a:t>any </a:t>
            </a:r>
            <a:r>
              <a:rPr lang="en-AU" dirty="0">
                <a:latin typeface="Arial" panose="020B0604020202020204" pitchFamily="34" charset="0"/>
                <a:cs typeface="Arial" panose="020B0604020202020204" pitchFamily="34" charset="0"/>
              </a:rPr>
              <a:t>crack or </a:t>
            </a:r>
            <a:r>
              <a:rPr lang="en-AU" dirty="0" smtClean="0">
                <a:latin typeface="Arial" panose="020B0604020202020204" pitchFamily="34" charset="0"/>
                <a:cs typeface="Arial" panose="020B0604020202020204" pitchFamily="34" charset="0"/>
              </a:rPr>
              <a:t>splits</a:t>
            </a:r>
            <a:endParaRPr lang="en-AU" dirty="0">
              <a:latin typeface="Arial" panose="020B0604020202020204" pitchFamily="34" charset="0"/>
              <a:cs typeface="Arial" panose="020B0604020202020204" pitchFamily="34" charset="0"/>
            </a:endParaRPr>
          </a:p>
          <a:p>
            <a:pPr lvl="2"/>
            <a:r>
              <a:rPr lang="en-AU" dirty="0" smtClean="0">
                <a:latin typeface="Arial" panose="020B0604020202020204" pitchFamily="34" charset="0"/>
                <a:cs typeface="Arial" panose="020B0604020202020204" pitchFamily="34" charset="0"/>
              </a:rPr>
              <a:t>fraying </a:t>
            </a:r>
            <a:r>
              <a:rPr lang="en-AU" dirty="0">
                <a:latin typeface="Arial" panose="020B0604020202020204" pitchFamily="34" charset="0"/>
                <a:cs typeface="Arial" panose="020B0604020202020204" pitchFamily="34" charset="0"/>
              </a:rPr>
              <a:t>of the </a:t>
            </a:r>
            <a:r>
              <a:rPr lang="en-AU" dirty="0" smtClean="0">
                <a:latin typeface="Arial" panose="020B0604020202020204" pitchFamily="34" charset="0"/>
                <a:cs typeface="Arial" panose="020B0604020202020204" pitchFamily="34" charset="0"/>
              </a:rPr>
              <a:t>belt</a:t>
            </a:r>
            <a:r>
              <a:rPr lang="en-AU" dirty="0">
                <a:latin typeface="Arial" panose="020B0604020202020204" pitchFamily="34" charset="0"/>
                <a:cs typeface="Arial" panose="020B0604020202020204" pitchFamily="34" charset="0"/>
              </a:rPr>
              <a:t> </a:t>
            </a:r>
            <a:r>
              <a:rPr lang="en-AU" dirty="0" smtClean="0">
                <a:latin typeface="Arial" panose="020B0604020202020204" pitchFamily="34" charset="0"/>
                <a:cs typeface="Arial" panose="020B0604020202020204" pitchFamily="34" charset="0"/>
              </a:rPr>
              <a:t/>
            </a:r>
            <a:br>
              <a:rPr lang="en-AU" dirty="0" smtClean="0">
                <a:latin typeface="Arial" panose="020B0604020202020204" pitchFamily="34" charset="0"/>
                <a:cs typeface="Arial" panose="020B0604020202020204" pitchFamily="34" charset="0"/>
              </a:rPr>
            </a:br>
            <a:endParaRPr lang="en-AU" dirty="0" smtClean="0">
              <a:latin typeface="Arial" panose="020B0604020202020204" pitchFamily="34" charset="0"/>
              <a:cs typeface="Arial" panose="020B0604020202020204" pitchFamily="34" charset="0"/>
            </a:endParaRPr>
          </a:p>
        </p:txBody>
      </p:sp>
      <p:sp>
        <p:nvSpPr>
          <p:cNvPr id="4" name="Rectangle 3"/>
          <p:cNvSpPr/>
          <p:nvPr/>
        </p:nvSpPr>
        <p:spPr>
          <a:xfrm>
            <a:off x="0" y="5988734"/>
            <a:ext cx="9036676" cy="369332"/>
          </a:xfrm>
          <a:prstGeom prst="rect">
            <a:avLst/>
          </a:prstGeom>
        </p:spPr>
        <p:txBody>
          <a:bodyPr wrap="square">
            <a:spAutoFit/>
          </a:bodyPr>
          <a:lstStyle/>
          <a:p>
            <a:r>
              <a:rPr lang="en-AU" dirty="0"/>
              <a:t>http://www.cybexintl.com/support/maintenance/techtips/maintainingstrengthequipment.aspx</a:t>
            </a:r>
          </a:p>
        </p:txBody>
      </p:sp>
    </p:spTree>
    <p:extLst>
      <p:ext uri="{BB962C8B-B14F-4D97-AF65-F5344CB8AC3E}">
        <p14:creationId xmlns:p14="http://schemas.microsoft.com/office/powerpoint/2010/main" val="145422714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84024"/>
            <a:ext cx="9144000" cy="973479"/>
          </a:xfrm>
        </p:spPr>
        <p:txBody>
          <a:bodyPr/>
          <a:lstStyle/>
          <a:p>
            <a:r>
              <a:rPr lang="en-AU" dirty="0" smtClean="0"/>
              <a:t>Maintaining strength equipment</a:t>
            </a:r>
            <a:endParaRPr lang="en-AU" dirty="0"/>
          </a:p>
        </p:txBody>
      </p:sp>
      <p:sp>
        <p:nvSpPr>
          <p:cNvPr id="3" name="Content Placeholder 2"/>
          <p:cNvSpPr>
            <a:spLocks noGrp="1"/>
          </p:cNvSpPr>
          <p:nvPr>
            <p:ph idx="1"/>
          </p:nvPr>
        </p:nvSpPr>
        <p:spPr>
          <a:xfrm>
            <a:off x="0" y="1262130"/>
            <a:ext cx="9144000" cy="4914836"/>
          </a:xfrm>
        </p:spPr>
        <p:txBody>
          <a:bodyPr>
            <a:normAutofit fontScale="92500" lnSpcReduction="20000"/>
          </a:bodyPr>
          <a:lstStyle/>
          <a:p>
            <a:pPr>
              <a:lnSpc>
                <a:spcPct val="100000"/>
              </a:lnSpc>
            </a:pPr>
            <a:r>
              <a:rPr lang="en-AU" b="1" cap="all" dirty="0" smtClean="0">
                <a:latin typeface="Arial" panose="020B0604020202020204" pitchFamily="34" charset="0"/>
                <a:cs typeface="Arial" panose="020B0604020202020204" pitchFamily="34" charset="0"/>
              </a:rPr>
              <a:t>CABLES</a:t>
            </a:r>
          </a:p>
          <a:p>
            <a:pPr lvl="1">
              <a:lnSpc>
                <a:spcPct val="100000"/>
              </a:lnSpc>
            </a:pPr>
            <a:r>
              <a:rPr lang="en-AU" dirty="0" smtClean="0">
                <a:latin typeface="Arial" panose="020B0604020202020204" pitchFamily="34" charset="0"/>
                <a:cs typeface="Arial" panose="020B0604020202020204" pitchFamily="34" charset="0"/>
              </a:rPr>
              <a:t>Inspect </a:t>
            </a:r>
            <a:r>
              <a:rPr lang="en-AU" dirty="0">
                <a:latin typeface="Arial" panose="020B0604020202020204" pitchFamily="34" charset="0"/>
                <a:cs typeface="Arial" panose="020B0604020202020204" pitchFamily="34" charset="0"/>
              </a:rPr>
              <a:t>all cables for </a:t>
            </a:r>
            <a:endParaRPr lang="en-AU" dirty="0" smtClean="0">
              <a:latin typeface="Arial" panose="020B0604020202020204" pitchFamily="34" charset="0"/>
              <a:cs typeface="Arial" panose="020B0604020202020204" pitchFamily="34" charset="0"/>
            </a:endParaRPr>
          </a:p>
          <a:p>
            <a:pPr lvl="2">
              <a:lnSpc>
                <a:spcPct val="100000"/>
              </a:lnSpc>
            </a:pPr>
            <a:r>
              <a:rPr lang="en-AU" dirty="0" smtClean="0">
                <a:latin typeface="Arial" panose="020B0604020202020204" pitchFamily="34" charset="0"/>
                <a:cs typeface="Arial" panose="020B0604020202020204" pitchFamily="34" charset="0"/>
              </a:rPr>
              <a:t>wear </a:t>
            </a:r>
            <a:r>
              <a:rPr lang="en-AU" dirty="0">
                <a:latin typeface="Arial" panose="020B0604020202020204" pitchFamily="34" charset="0"/>
                <a:cs typeface="Arial" panose="020B0604020202020204" pitchFamily="34" charset="0"/>
              </a:rPr>
              <a:t>or damage and proper </a:t>
            </a:r>
            <a:r>
              <a:rPr lang="en-AU" dirty="0" smtClean="0">
                <a:latin typeface="Arial" panose="020B0604020202020204" pitchFamily="34" charset="0"/>
                <a:cs typeface="Arial" panose="020B0604020202020204" pitchFamily="34" charset="0"/>
              </a:rPr>
              <a:t>tension.</a:t>
            </a:r>
            <a:endParaRPr lang="en-AU" dirty="0">
              <a:latin typeface="Arial" panose="020B0604020202020204" pitchFamily="34" charset="0"/>
              <a:cs typeface="Arial" panose="020B0604020202020204" pitchFamily="34" charset="0"/>
            </a:endParaRPr>
          </a:p>
          <a:p>
            <a:pPr lvl="2">
              <a:lnSpc>
                <a:spcPct val="100000"/>
              </a:lnSpc>
            </a:pPr>
            <a:r>
              <a:rPr lang="en-AU" dirty="0" smtClean="0">
                <a:latin typeface="Arial" panose="020B0604020202020204" pitchFamily="34" charset="0"/>
                <a:cs typeface="Arial" panose="020B0604020202020204" pitchFamily="34" charset="0"/>
              </a:rPr>
              <a:t>Inspect </a:t>
            </a:r>
            <a:r>
              <a:rPr lang="en-AU" dirty="0">
                <a:latin typeface="Arial" panose="020B0604020202020204" pitchFamily="34" charset="0"/>
                <a:cs typeface="Arial" panose="020B0604020202020204" pitchFamily="34" charset="0"/>
              </a:rPr>
              <a:t>all cables for proper tension and any non-uniformity, wear or damage along their entire length – </a:t>
            </a:r>
            <a:endParaRPr lang="en-AU" dirty="0" smtClean="0">
              <a:latin typeface="Arial" panose="020B0604020202020204" pitchFamily="34" charset="0"/>
              <a:cs typeface="Arial" panose="020B0604020202020204" pitchFamily="34" charset="0"/>
            </a:endParaRPr>
          </a:p>
          <a:p>
            <a:pPr lvl="3">
              <a:lnSpc>
                <a:spcPct val="100000"/>
              </a:lnSpc>
            </a:pPr>
            <a:r>
              <a:rPr lang="en-AU" dirty="0" smtClean="0">
                <a:latin typeface="Arial" panose="020B0604020202020204" pitchFamily="34" charset="0"/>
                <a:cs typeface="Arial" panose="020B0604020202020204" pitchFamily="34" charset="0"/>
              </a:rPr>
              <a:t>run </a:t>
            </a:r>
            <a:r>
              <a:rPr lang="en-AU" dirty="0">
                <a:latin typeface="Arial" panose="020B0604020202020204" pitchFamily="34" charset="0"/>
                <a:cs typeface="Arial" panose="020B0604020202020204" pitchFamily="34" charset="0"/>
              </a:rPr>
              <a:t>your fingers on the cable</a:t>
            </a:r>
            <a:r>
              <a:rPr lang="en-AU" dirty="0" smtClean="0">
                <a:latin typeface="Arial" panose="020B0604020202020204" pitchFamily="34" charset="0"/>
                <a:cs typeface="Arial" panose="020B0604020202020204" pitchFamily="34" charset="0"/>
              </a:rPr>
              <a:t>,</a:t>
            </a:r>
          </a:p>
          <a:p>
            <a:pPr lvl="3">
              <a:lnSpc>
                <a:spcPct val="100000"/>
              </a:lnSpc>
            </a:pPr>
            <a:r>
              <a:rPr lang="en-AU" dirty="0" smtClean="0">
                <a:latin typeface="Arial" panose="020B0604020202020204" pitchFamily="34" charset="0"/>
                <a:cs typeface="Arial" panose="020B0604020202020204" pitchFamily="34" charset="0"/>
              </a:rPr>
              <a:t>pay </a:t>
            </a:r>
            <a:r>
              <a:rPr lang="en-AU" dirty="0">
                <a:latin typeface="Arial" panose="020B0604020202020204" pitchFamily="34" charset="0"/>
                <a:cs typeface="Arial" panose="020B0604020202020204" pitchFamily="34" charset="0"/>
              </a:rPr>
              <a:t>particular attention to bends in the cable and attachment </a:t>
            </a:r>
            <a:r>
              <a:rPr lang="en-AU" dirty="0" smtClean="0">
                <a:latin typeface="Arial" panose="020B0604020202020204" pitchFamily="34" charset="0"/>
                <a:cs typeface="Arial" panose="020B0604020202020204" pitchFamily="34" charset="0"/>
              </a:rPr>
              <a:t>points</a:t>
            </a:r>
          </a:p>
          <a:p>
            <a:pPr lvl="1">
              <a:lnSpc>
                <a:spcPct val="100000"/>
              </a:lnSpc>
            </a:pPr>
            <a:r>
              <a:rPr lang="en-AU" dirty="0">
                <a:latin typeface="Arial" panose="020B0604020202020204" pitchFamily="34" charset="0"/>
                <a:cs typeface="Arial" panose="020B0604020202020204" pitchFamily="34" charset="0"/>
              </a:rPr>
              <a:t>Replace all cables - at least - once a </a:t>
            </a:r>
            <a:r>
              <a:rPr lang="en-AU" dirty="0" smtClean="0">
                <a:latin typeface="Arial" panose="020B0604020202020204" pitchFamily="34" charset="0"/>
                <a:cs typeface="Arial" panose="020B0604020202020204" pitchFamily="34" charset="0"/>
              </a:rPr>
              <a:t>year</a:t>
            </a:r>
            <a:endParaRPr lang="en-AU" dirty="0">
              <a:latin typeface="Arial" panose="020B0604020202020204" pitchFamily="34" charset="0"/>
              <a:cs typeface="Arial" panose="020B0604020202020204" pitchFamily="34" charset="0"/>
            </a:endParaRPr>
          </a:p>
          <a:p>
            <a:pPr lvl="1">
              <a:lnSpc>
                <a:spcPct val="100000"/>
              </a:lnSpc>
            </a:pPr>
            <a:r>
              <a:rPr lang="en-AU" dirty="0" smtClean="0">
                <a:latin typeface="Arial" panose="020B0604020202020204" pitchFamily="34" charset="0"/>
                <a:cs typeface="Arial" panose="020B0604020202020204" pitchFamily="34" charset="0"/>
              </a:rPr>
              <a:t>Replace </a:t>
            </a:r>
            <a:r>
              <a:rPr lang="en-AU" dirty="0">
                <a:latin typeface="Arial" panose="020B0604020202020204" pitchFamily="34" charset="0"/>
                <a:cs typeface="Arial" panose="020B0604020202020204" pitchFamily="34" charset="0"/>
              </a:rPr>
              <a:t>worn or damaged cables </a:t>
            </a:r>
            <a:r>
              <a:rPr lang="en-AU" b="1" dirty="0">
                <a:latin typeface="Arial" panose="020B0604020202020204" pitchFamily="34" charset="0"/>
                <a:cs typeface="Arial" panose="020B0604020202020204" pitchFamily="34" charset="0"/>
              </a:rPr>
              <a:t>IMMEDIATELY </a:t>
            </a:r>
            <a:r>
              <a:rPr lang="en-AU" b="1" dirty="0" smtClean="0">
                <a:latin typeface="Arial" panose="020B0604020202020204" pitchFamily="34" charset="0"/>
                <a:cs typeface="Arial" panose="020B0604020202020204" pitchFamily="34" charset="0"/>
              </a:rPr>
              <a:t>!</a:t>
            </a:r>
            <a:endParaRPr lang="en-AU" dirty="0">
              <a:latin typeface="Arial" panose="020B0604020202020204" pitchFamily="34" charset="0"/>
              <a:cs typeface="Arial" panose="020B0604020202020204" pitchFamily="34" charset="0"/>
            </a:endParaRPr>
          </a:p>
          <a:p>
            <a:pPr lvl="2">
              <a:lnSpc>
                <a:spcPct val="100000"/>
              </a:lnSpc>
            </a:pPr>
            <a:r>
              <a:rPr lang="en-AU" dirty="0" smtClean="0">
                <a:latin typeface="Arial" panose="020B0604020202020204" pitchFamily="34" charset="0"/>
                <a:cs typeface="Arial" panose="020B0604020202020204" pitchFamily="34" charset="0"/>
              </a:rPr>
              <a:t>any </a:t>
            </a:r>
            <a:r>
              <a:rPr lang="en-AU" dirty="0">
                <a:latin typeface="Arial" panose="020B0604020202020204" pitchFamily="34" charset="0"/>
                <a:cs typeface="Arial" panose="020B0604020202020204" pitchFamily="34" charset="0"/>
              </a:rPr>
              <a:t>tears or cracks in the cables outer sheath that would expose the wire </a:t>
            </a:r>
            <a:r>
              <a:rPr lang="en-AU" dirty="0" smtClean="0">
                <a:latin typeface="Arial" panose="020B0604020202020204" pitchFamily="34" charset="0"/>
                <a:cs typeface="Arial" panose="020B0604020202020204" pitchFamily="34" charset="0"/>
              </a:rPr>
              <a:t>cable</a:t>
            </a:r>
          </a:p>
          <a:p>
            <a:pPr lvl="2">
              <a:lnSpc>
                <a:spcPct val="100000"/>
              </a:lnSpc>
            </a:pPr>
            <a:r>
              <a:rPr lang="en-AU" dirty="0" smtClean="0">
                <a:latin typeface="Arial" panose="020B0604020202020204" pitchFamily="34" charset="0"/>
                <a:cs typeface="Arial" panose="020B0604020202020204" pitchFamily="34" charset="0"/>
              </a:rPr>
              <a:t>one </a:t>
            </a:r>
            <a:r>
              <a:rPr lang="en-AU" dirty="0">
                <a:latin typeface="Arial" panose="020B0604020202020204" pitchFamily="34" charset="0"/>
                <a:cs typeface="Arial" panose="020B0604020202020204" pitchFamily="34" charset="0"/>
              </a:rPr>
              <a:t>or more kinks in the </a:t>
            </a:r>
            <a:r>
              <a:rPr lang="en-AU" dirty="0" smtClean="0">
                <a:latin typeface="Arial" panose="020B0604020202020204" pitchFamily="34" charset="0"/>
                <a:cs typeface="Arial" panose="020B0604020202020204" pitchFamily="34" charset="0"/>
              </a:rPr>
              <a:t>cable</a:t>
            </a:r>
            <a:endParaRPr lang="en-AU" dirty="0">
              <a:latin typeface="Arial" panose="020B0604020202020204" pitchFamily="34" charset="0"/>
              <a:cs typeface="Arial" panose="020B0604020202020204" pitchFamily="34" charset="0"/>
            </a:endParaRPr>
          </a:p>
          <a:p>
            <a:pPr lvl="2">
              <a:lnSpc>
                <a:spcPct val="100000"/>
              </a:lnSpc>
            </a:pPr>
            <a:r>
              <a:rPr lang="en-AU" dirty="0" smtClean="0">
                <a:latin typeface="Arial" panose="020B0604020202020204" pitchFamily="34" charset="0"/>
                <a:cs typeface="Arial" panose="020B0604020202020204" pitchFamily="34" charset="0"/>
              </a:rPr>
              <a:t>a </a:t>
            </a:r>
            <a:r>
              <a:rPr lang="en-AU" dirty="0">
                <a:latin typeface="Arial" panose="020B0604020202020204" pitchFamily="34" charset="0"/>
                <a:cs typeface="Arial" panose="020B0604020202020204" pitchFamily="34" charset="0"/>
              </a:rPr>
              <a:t>curled cable outer </a:t>
            </a:r>
            <a:r>
              <a:rPr lang="en-AU" dirty="0" smtClean="0">
                <a:latin typeface="Arial" panose="020B0604020202020204" pitchFamily="34" charset="0"/>
                <a:cs typeface="Arial" panose="020B0604020202020204" pitchFamily="34" charset="0"/>
              </a:rPr>
              <a:t>sheath</a:t>
            </a:r>
            <a:endParaRPr lang="en-AU" dirty="0">
              <a:latin typeface="Arial" panose="020B0604020202020204" pitchFamily="34" charset="0"/>
              <a:cs typeface="Arial" panose="020B0604020202020204" pitchFamily="34" charset="0"/>
            </a:endParaRPr>
          </a:p>
          <a:p>
            <a:pPr lvl="2">
              <a:lnSpc>
                <a:spcPct val="100000"/>
              </a:lnSpc>
            </a:pPr>
            <a:r>
              <a:rPr lang="en-AU" dirty="0" smtClean="0">
                <a:latin typeface="Arial" panose="020B0604020202020204" pitchFamily="34" charset="0"/>
                <a:cs typeface="Arial" panose="020B0604020202020204" pitchFamily="34" charset="0"/>
              </a:rPr>
              <a:t>"necking</a:t>
            </a:r>
            <a:r>
              <a:rPr lang="en-AU" dirty="0">
                <a:latin typeface="Arial" panose="020B0604020202020204" pitchFamily="34" charset="0"/>
                <a:cs typeface="Arial" panose="020B0604020202020204" pitchFamily="34" charset="0"/>
              </a:rPr>
              <a:t>" a distinct narrowing or stretching of the cable sheath </a:t>
            </a:r>
            <a:r>
              <a:rPr lang="en-AU" dirty="0" smtClean="0">
                <a:latin typeface="Arial" panose="020B0604020202020204" pitchFamily="34" charset="0"/>
                <a:cs typeface="Arial" panose="020B0604020202020204" pitchFamily="34" charset="0"/>
              </a:rPr>
              <a:t/>
            </a:r>
            <a:br>
              <a:rPr lang="en-AU" dirty="0" smtClean="0">
                <a:latin typeface="Arial" panose="020B0604020202020204" pitchFamily="34" charset="0"/>
                <a:cs typeface="Arial" panose="020B0604020202020204" pitchFamily="34" charset="0"/>
              </a:rPr>
            </a:br>
            <a:r>
              <a:rPr lang="en-AU" dirty="0" smtClean="0">
                <a:latin typeface="Arial" panose="020B0604020202020204" pitchFamily="34" charset="0"/>
                <a:cs typeface="Arial" panose="020B0604020202020204" pitchFamily="34" charset="0"/>
              </a:rPr>
              <a:t/>
            </a:r>
            <a:br>
              <a:rPr lang="en-AU" dirty="0" smtClean="0">
                <a:latin typeface="Arial" panose="020B0604020202020204" pitchFamily="34" charset="0"/>
                <a:cs typeface="Arial" panose="020B0604020202020204" pitchFamily="34" charset="0"/>
              </a:rPr>
            </a:br>
            <a:endParaRPr lang="en-AU" dirty="0" smtClean="0">
              <a:latin typeface="Arial" panose="020B0604020202020204" pitchFamily="34" charset="0"/>
              <a:cs typeface="Arial" panose="020B0604020202020204" pitchFamily="34" charset="0"/>
            </a:endParaRPr>
          </a:p>
        </p:txBody>
      </p:sp>
      <p:sp>
        <p:nvSpPr>
          <p:cNvPr id="4" name="Rectangle 3"/>
          <p:cNvSpPr/>
          <p:nvPr/>
        </p:nvSpPr>
        <p:spPr>
          <a:xfrm>
            <a:off x="1" y="6176966"/>
            <a:ext cx="9144000" cy="369332"/>
          </a:xfrm>
          <a:prstGeom prst="rect">
            <a:avLst/>
          </a:prstGeom>
        </p:spPr>
        <p:txBody>
          <a:bodyPr wrap="square">
            <a:spAutoFit/>
          </a:bodyPr>
          <a:lstStyle/>
          <a:p>
            <a:r>
              <a:rPr lang="en-AU" dirty="0"/>
              <a:t>http://www.cybexintl.com/support/maintenance/techtips/maintainingstrengthequipment.aspx</a:t>
            </a:r>
          </a:p>
        </p:txBody>
      </p:sp>
    </p:spTree>
    <p:extLst>
      <p:ext uri="{BB962C8B-B14F-4D97-AF65-F5344CB8AC3E}">
        <p14:creationId xmlns:p14="http://schemas.microsoft.com/office/powerpoint/2010/main" val="364434079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06062"/>
            <a:ext cx="9144000" cy="964955"/>
          </a:xfrm>
        </p:spPr>
        <p:txBody>
          <a:bodyPr/>
          <a:lstStyle/>
          <a:p>
            <a:r>
              <a:rPr lang="en-AU" dirty="0" smtClean="0"/>
              <a:t>Calibrating Treadmill Speed</a:t>
            </a:r>
            <a:endParaRPr lang="en-AU" dirty="0"/>
          </a:p>
        </p:txBody>
      </p:sp>
      <p:sp>
        <p:nvSpPr>
          <p:cNvPr id="3" name="Content Placeholder 2"/>
          <p:cNvSpPr>
            <a:spLocks noGrp="1"/>
          </p:cNvSpPr>
          <p:nvPr>
            <p:ph idx="1"/>
          </p:nvPr>
        </p:nvSpPr>
        <p:spPr>
          <a:xfrm>
            <a:off x="0" y="1171018"/>
            <a:ext cx="9144000" cy="5110512"/>
          </a:xfrm>
        </p:spPr>
        <p:txBody>
          <a:bodyPr>
            <a:noAutofit/>
          </a:bodyPr>
          <a:lstStyle/>
          <a:p>
            <a:pPr>
              <a:lnSpc>
                <a:spcPct val="100000"/>
              </a:lnSpc>
            </a:pPr>
            <a:r>
              <a:rPr lang="en-AU" sz="2000" dirty="0">
                <a:latin typeface="Arial" panose="020B0604020202020204" pitchFamily="34" charset="0"/>
                <a:cs typeface="Arial" panose="020B0604020202020204" pitchFamily="34" charset="0"/>
              </a:rPr>
              <a:t>Measure the length of the belt.</a:t>
            </a:r>
          </a:p>
          <a:p>
            <a:pPr lvl="1">
              <a:lnSpc>
                <a:spcPct val="100000"/>
              </a:lnSpc>
            </a:pPr>
            <a:r>
              <a:rPr lang="en-AU" sz="2000" dirty="0">
                <a:latin typeface="Arial" panose="020B0604020202020204" pitchFamily="34" charset="0"/>
                <a:cs typeface="Arial" panose="020B0604020202020204" pitchFamily="34" charset="0"/>
              </a:rPr>
              <a:t>Tape a piece of string to the treadmill and wind the belt around so that the start of the string does a complete loop. </a:t>
            </a:r>
            <a:endParaRPr lang="en-AU" sz="2000" dirty="0" smtClean="0">
              <a:latin typeface="Arial" panose="020B0604020202020204" pitchFamily="34" charset="0"/>
              <a:cs typeface="Arial" panose="020B0604020202020204" pitchFamily="34" charset="0"/>
            </a:endParaRPr>
          </a:p>
          <a:p>
            <a:pPr lvl="1">
              <a:lnSpc>
                <a:spcPct val="100000"/>
              </a:lnSpc>
            </a:pPr>
            <a:r>
              <a:rPr lang="en-AU" sz="2000" dirty="0" smtClean="0">
                <a:latin typeface="Arial" panose="020B0604020202020204" pitchFamily="34" charset="0"/>
                <a:cs typeface="Arial" panose="020B0604020202020204" pitchFamily="34" charset="0"/>
              </a:rPr>
              <a:t>Mark </a:t>
            </a:r>
            <a:r>
              <a:rPr lang="en-AU" sz="2000" dirty="0">
                <a:latin typeface="Arial" panose="020B0604020202020204" pitchFamily="34" charset="0"/>
                <a:cs typeface="Arial" panose="020B0604020202020204" pitchFamily="34" charset="0"/>
              </a:rPr>
              <a:t>and </a:t>
            </a:r>
            <a:r>
              <a:rPr lang="en-AU" sz="2000" dirty="0" smtClean="0">
                <a:latin typeface="Arial" panose="020B0604020202020204" pitchFamily="34" charset="0"/>
                <a:cs typeface="Arial" panose="020B0604020202020204" pitchFamily="34" charset="0"/>
              </a:rPr>
              <a:t>remove </a:t>
            </a:r>
            <a:r>
              <a:rPr lang="en-AU" sz="2000" dirty="0">
                <a:latin typeface="Arial" panose="020B0604020202020204" pitchFamily="34" charset="0"/>
                <a:cs typeface="Arial" panose="020B0604020202020204" pitchFamily="34" charset="0"/>
              </a:rPr>
              <a:t>the string and measure its length</a:t>
            </a:r>
          </a:p>
          <a:p>
            <a:pPr lvl="1">
              <a:lnSpc>
                <a:spcPct val="100000"/>
              </a:lnSpc>
            </a:pPr>
            <a:r>
              <a:rPr lang="en-AU" sz="2000" dirty="0">
                <a:latin typeface="Arial" panose="020B0604020202020204" pitchFamily="34" charset="0"/>
                <a:cs typeface="Arial" panose="020B0604020202020204" pitchFamily="34" charset="0"/>
              </a:rPr>
              <a:t>Non-string method; </a:t>
            </a:r>
            <a:endParaRPr lang="en-AU" sz="2000" dirty="0" smtClean="0">
              <a:latin typeface="Arial" panose="020B0604020202020204" pitchFamily="34" charset="0"/>
              <a:cs typeface="Arial" panose="020B0604020202020204" pitchFamily="34" charset="0"/>
            </a:endParaRPr>
          </a:p>
          <a:p>
            <a:pPr lvl="2">
              <a:lnSpc>
                <a:spcPct val="100000"/>
              </a:lnSpc>
            </a:pPr>
            <a:r>
              <a:rPr lang="en-AU" sz="1600" dirty="0" smtClean="0">
                <a:latin typeface="Arial" panose="020B0604020202020204" pitchFamily="34" charset="0"/>
                <a:cs typeface="Arial" panose="020B0604020202020204" pitchFamily="34" charset="0"/>
              </a:rPr>
              <a:t>Move </a:t>
            </a:r>
            <a:r>
              <a:rPr lang="en-AU" sz="1600" dirty="0">
                <a:latin typeface="Arial" panose="020B0604020202020204" pitchFamily="34" charset="0"/>
                <a:cs typeface="Arial" panose="020B0604020202020204" pitchFamily="34" charset="0"/>
              </a:rPr>
              <a:t>the belt along in short segments and use the ruler to measure each segment and total these for the total length.</a:t>
            </a:r>
          </a:p>
          <a:p>
            <a:pPr>
              <a:lnSpc>
                <a:spcPct val="100000"/>
              </a:lnSpc>
            </a:pPr>
            <a:r>
              <a:rPr lang="en-AU" sz="2000" dirty="0">
                <a:latin typeface="Arial" panose="020B0604020202020204" pitchFamily="34" charset="0"/>
                <a:cs typeface="Arial" panose="020B0604020202020204" pitchFamily="34" charset="0"/>
              </a:rPr>
              <a:t>Mark the treadmill belt at any point along one edge with chalk (or stick some tape).</a:t>
            </a:r>
          </a:p>
          <a:p>
            <a:pPr>
              <a:lnSpc>
                <a:spcPct val="100000"/>
              </a:lnSpc>
            </a:pPr>
            <a:r>
              <a:rPr lang="en-AU" sz="2000" dirty="0">
                <a:latin typeface="Arial" panose="020B0604020202020204" pitchFamily="34" charset="0"/>
                <a:cs typeface="Arial" panose="020B0604020202020204" pitchFamily="34" charset="0"/>
              </a:rPr>
              <a:t>Set the treadmill going to a particular speed (based on the speed dial).</a:t>
            </a:r>
          </a:p>
          <a:p>
            <a:pPr>
              <a:lnSpc>
                <a:spcPct val="100000"/>
              </a:lnSpc>
            </a:pPr>
            <a:r>
              <a:rPr lang="en-AU" sz="2000" dirty="0">
                <a:latin typeface="Arial" panose="020B0604020202020204" pitchFamily="34" charset="0"/>
                <a:cs typeface="Arial" panose="020B0604020202020204" pitchFamily="34" charset="0"/>
              </a:rPr>
              <a:t>Watch the marker come around, and note each time it passes some point. </a:t>
            </a:r>
          </a:p>
          <a:p>
            <a:pPr lvl="1">
              <a:lnSpc>
                <a:spcPct val="100000"/>
              </a:lnSpc>
            </a:pPr>
            <a:r>
              <a:rPr lang="en-AU" sz="2000" dirty="0">
                <a:latin typeface="Arial" panose="020B0604020202020204" pitchFamily="34" charset="0"/>
                <a:cs typeface="Arial" panose="020B0604020202020204" pitchFamily="34" charset="0"/>
              </a:rPr>
              <a:t>When ready, start the stopwatch as the marker passes your view, and time how long it takes to see a set number of revolutions (e.g. 20 loops). </a:t>
            </a:r>
          </a:p>
          <a:p>
            <a:pPr lvl="2">
              <a:lnSpc>
                <a:spcPct val="100000"/>
              </a:lnSpc>
            </a:pPr>
            <a:r>
              <a:rPr lang="en-AU" dirty="0">
                <a:latin typeface="Arial" panose="020B0604020202020204" pitchFamily="34" charset="0"/>
                <a:cs typeface="Arial" panose="020B0604020202020204" pitchFamily="34" charset="0"/>
              </a:rPr>
              <a:t>At higher speeds you may wish to count a higher number of revolutions to get more accuracy</a:t>
            </a:r>
            <a:r>
              <a:rPr lang="en-AU" dirty="0" smtClean="0">
                <a:latin typeface="Arial" panose="020B0604020202020204" pitchFamily="34" charset="0"/>
                <a:cs typeface="Arial" panose="020B0604020202020204" pitchFamily="34" charset="0"/>
              </a:rPr>
              <a:t>.</a:t>
            </a:r>
            <a:endParaRPr lang="en-AU" dirty="0">
              <a:latin typeface="Arial" panose="020B0604020202020204" pitchFamily="34" charset="0"/>
              <a:cs typeface="Arial" panose="020B0604020202020204" pitchFamily="34" charset="0"/>
            </a:endParaRPr>
          </a:p>
        </p:txBody>
      </p:sp>
      <p:sp>
        <p:nvSpPr>
          <p:cNvPr id="4" name="Rectangle 3"/>
          <p:cNvSpPr/>
          <p:nvPr/>
        </p:nvSpPr>
        <p:spPr>
          <a:xfrm>
            <a:off x="1605567" y="6452315"/>
            <a:ext cx="8899301" cy="369332"/>
          </a:xfrm>
          <a:prstGeom prst="rect">
            <a:avLst/>
          </a:prstGeom>
        </p:spPr>
        <p:txBody>
          <a:bodyPr wrap="square">
            <a:spAutoFit/>
          </a:bodyPr>
          <a:lstStyle/>
          <a:p>
            <a:r>
              <a:rPr lang="en-AU" dirty="0"/>
              <a:t>http://www.topendsports.com/fitness/treadmill-calibration.htm</a:t>
            </a:r>
          </a:p>
        </p:txBody>
      </p:sp>
    </p:spTree>
    <p:extLst>
      <p:ext uri="{BB962C8B-B14F-4D97-AF65-F5344CB8AC3E}">
        <p14:creationId xmlns:p14="http://schemas.microsoft.com/office/powerpoint/2010/main" val="3107061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06062"/>
            <a:ext cx="9144000" cy="964955"/>
          </a:xfrm>
        </p:spPr>
        <p:txBody>
          <a:bodyPr/>
          <a:lstStyle/>
          <a:p>
            <a:r>
              <a:rPr lang="en-AU" dirty="0" smtClean="0"/>
              <a:t>Calibrating Treadmill Speed</a:t>
            </a:r>
            <a:endParaRPr lang="en-AU" dirty="0"/>
          </a:p>
        </p:txBody>
      </p:sp>
      <p:sp>
        <p:nvSpPr>
          <p:cNvPr id="3" name="Content Placeholder 2"/>
          <p:cNvSpPr>
            <a:spLocks noGrp="1"/>
          </p:cNvSpPr>
          <p:nvPr>
            <p:ph idx="1"/>
          </p:nvPr>
        </p:nvSpPr>
        <p:spPr>
          <a:xfrm>
            <a:off x="0" y="1171018"/>
            <a:ext cx="9144000" cy="5110512"/>
          </a:xfrm>
        </p:spPr>
        <p:txBody>
          <a:bodyPr>
            <a:noAutofit/>
          </a:bodyPr>
          <a:lstStyle/>
          <a:p>
            <a:pPr>
              <a:lnSpc>
                <a:spcPct val="100000"/>
              </a:lnSpc>
            </a:pPr>
            <a:r>
              <a:rPr lang="en-AU" sz="2400" dirty="0" smtClean="0">
                <a:latin typeface="Arial" panose="020B0604020202020204" pitchFamily="34" charset="0"/>
                <a:cs typeface="Arial" panose="020B0604020202020204" pitchFamily="34" charset="0"/>
              </a:rPr>
              <a:t>To </a:t>
            </a:r>
            <a:r>
              <a:rPr lang="en-AU" sz="2400" dirty="0">
                <a:latin typeface="Arial" panose="020B0604020202020204" pitchFamily="34" charset="0"/>
                <a:cs typeface="Arial" panose="020B0604020202020204" pitchFamily="34" charset="0"/>
              </a:rPr>
              <a:t>determine the treadmill speed (distance / time</a:t>
            </a:r>
            <a:r>
              <a:rPr lang="en-AU" sz="2400" dirty="0" smtClean="0">
                <a:latin typeface="Arial" panose="020B0604020202020204" pitchFamily="34" charset="0"/>
                <a:cs typeface="Arial" panose="020B0604020202020204" pitchFamily="34" charset="0"/>
              </a:rPr>
              <a:t>)</a:t>
            </a:r>
          </a:p>
          <a:p>
            <a:pPr lvl="1">
              <a:lnSpc>
                <a:spcPct val="100000"/>
              </a:lnSpc>
            </a:pPr>
            <a:r>
              <a:rPr lang="en-AU" sz="2000" dirty="0" smtClean="0">
                <a:latin typeface="Arial" panose="020B0604020202020204" pitchFamily="34" charset="0"/>
                <a:cs typeface="Arial" panose="020B0604020202020204" pitchFamily="34" charset="0"/>
              </a:rPr>
              <a:t>divide </a:t>
            </a:r>
            <a:r>
              <a:rPr lang="en-AU" sz="2000" dirty="0">
                <a:latin typeface="Arial" panose="020B0604020202020204" pitchFamily="34" charset="0"/>
                <a:cs typeface="Arial" panose="020B0604020202020204" pitchFamily="34" charset="0"/>
              </a:rPr>
              <a:t>the distance (belt length x number of revolutions) by the time measured. </a:t>
            </a:r>
          </a:p>
          <a:p>
            <a:pPr lvl="2">
              <a:lnSpc>
                <a:spcPct val="100000"/>
              </a:lnSpc>
            </a:pPr>
            <a:r>
              <a:rPr lang="en-AU" dirty="0" smtClean="0">
                <a:latin typeface="Arial" panose="020B0604020202020204" pitchFamily="34" charset="0"/>
                <a:cs typeface="Arial" panose="020B0604020202020204" pitchFamily="34" charset="0"/>
              </a:rPr>
              <a:t>Example</a:t>
            </a:r>
            <a:r>
              <a:rPr lang="en-AU" dirty="0">
                <a:latin typeface="Arial" panose="020B0604020202020204" pitchFamily="34" charset="0"/>
                <a:cs typeface="Arial" panose="020B0604020202020204" pitchFamily="34" charset="0"/>
              </a:rPr>
              <a:t>, if the belt length was 3 meters, and it took 20 seconds for it to do 15 revolutions, then the speed is (3 x 15) / 20 = 2.25 meters/second (or 8.1 km/hr or 5 mph). </a:t>
            </a:r>
          </a:p>
          <a:p>
            <a:pPr>
              <a:lnSpc>
                <a:spcPct val="100000"/>
              </a:lnSpc>
            </a:pPr>
            <a:r>
              <a:rPr lang="en-AU" sz="2400" dirty="0">
                <a:latin typeface="Arial" panose="020B0604020202020204" pitchFamily="34" charset="0"/>
                <a:cs typeface="Arial" panose="020B0604020202020204" pitchFamily="34" charset="0"/>
              </a:rPr>
              <a:t>Repeat this procedure </a:t>
            </a:r>
            <a:endParaRPr lang="en-AU" sz="2400" dirty="0" smtClean="0">
              <a:latin typeface="Arial" panose="020B0604020202020204" pitchFamily="34" charset="0"/>
              <a:cs typeface="Arial" panose="020B0604020202020204" pitchFamily="34" charset="0"/>
            </a:endParaRPr>
          </a:p>
          <a:p>
            <a:pPr lvl="1">
              <a:lnSpc>
                <a:spcPct val="100000"/>
              </a:lnSpc>
            </a:pPr>
            <a:r>
              <a:rPr lang="en-AU" dirty="0" smtClean="0">
                <a:latin typeface="Arial" panose="020B0604020202020204" pitchFamily="34" charset="0"/>
                <a:cs typeface="Arial" panose="020B0604020202020204" pitchFamily="34" charset="0"/>
              </a:rPr>
              <a:t>for </a:t>
            </a:r>
            <a:r>
              <a:rPr lang="en-AU" dirty="0">
                <a:latin typeface="Arial" panose="020B0604020202020204" pitchFamily="34" charset="0"/>
                <a:cs typeface="Arial" panose="020B0604020202020204" pitchFamily="34" charset="0"/>
              </a:rPr>
              <a:t>a range of treadmill speeds</a:t>
            </a:r>
          </a:p>
          <a:p>
            <a:pPr lvl="1">
              <a:lnSpc>
                <a:spcPct val="100000"/>
              </a:lnSpc>
            </a:pPr>
            <a:r>
              <a:rPr lang="en-AU" dirty="0" smtClean="0">
                <a:latin typeface="Arial" panose="020B0604020202020204" pitchFamily="34" charset="0"/>
                <a:cs typeface="Arial" panose="020B0604020202020204" pitchFamily="34" charset="0"/>
              </a:rPr>
              <a:t>with </a:t>
            </a:r>
            <a:r>
              <a:rPr lang="en-AU" dirty="0">
                <a:latin typeface="Arial" panose="020B0604020202020204" pitchFamily="34" charset="0"/>
                <a:cs typeface="Arial" panose="020B0604020202020204" pitchFamily="34" charset="0"/>
              </a:rPr>
              <a:t>someone on the treadmill, to determine if the treadmill calibration still holds true when it is in use.</a:t>
            </a:r>
          </a:p>
        </p:txBody>
      </p:sp>
      <p:sp>
        <p:nvSpPr>
          <p:cNvPr id="4" name="Rectangle 3"/>
          <p:cNvSpPr/>
          <p:nvPr/>
        </p:nvSpPr>
        <p:spPr>
          <a:xfrm>
            <a:off x="1605567" y="6452315"/>
            <a:ext cx="8899301" cy="369332"/>
          </a:xfrm>
          <a:prstGeom prst="rect">
            <a:avLst/>
          </a:prstGeom>
        </p:spPr>
        <p:txBody>
          <a:bodyPr wrap="square">
            <a:spAutoFit/>
          </a:bodyPr>
          <a:lstStyle/>
          <a:p>
            <a:r>
              <a:rPr lang="en-AU" dirty="0"/>
              <a:t>http://www.topendsports.com/fitness/treadmill-calibration.htm</a:t>
            </a:r>
          </a:p>
        </p:txBody>
      </p:sp>
    </p:spTree>
    <p:extLst>
      <p:ext uri="{BB962C8B-B14F-4D97-AF65-F5344CB8AC3E}">
        <p14:creationId xmlns:p14="http://schemas.microsoft.com/office/powerpoint/2010/main" val="200247200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Organisational Policies &amp; Procedures</a:t>
            </a:r>
            <a:endParaRPr lang="en-AU" dirty="0"/>
          </a:p>
        </p:txBody>
      </p:sp>
      <p:sp>
        <p:nvSpPr>
          <p:cNvPr id="3" name="Content Placeholder 2"/>
          <p:cNvSpPr>
            <a:spLocks noGrp="1"/>
          </p:cNvSpPr>
          <p:nvPr>
            <p:ph idx="1"/>
          </p:nvPr>
        </p:nvSpPr>
        <p:spPr/>
        <p:txBody>
          <a:bodyPr/>
          <a:lstStyle/>
          <a:p>
            <a:pPr lvl="0"/>
            <a:r>
              <a:rPr lang="en-AU" dirty="0"/>
              <a:t>Work Health and Safety </a:t>
            </a:r>
            <a:r>
              <a:rPr lang="en-AU" dirty="0" smtClean="0"/>
              <a:t>(WHS)</a:t>
            </a:r>
            <a:endParaRPr lang="en-AU" dirty="0"/>
          </a:p>
          <a:p>
            <a:pPr lvl="0"/>
            <a:r>
              <a:rPr lang="en-AU" dirty="0"/>
              <a:t>storage of equipment</a:t>
            </a:r>
          </a:p>
          <a:p>
            <a:pPr lvl="0"/>
            <a:r>
              <a:rPr lang="en-AU" dirty="0"/>
              <a:t>maintenance schedules</a:t>
            </a:r>
          </a:p>
          <a:p>
            <a:pPr lvl="0"/>
            <a:r>
              <a:rPr lang="en-AU" dirty="0"/>
              <a:t>record keeping</a:t>
            </a:r>
          </a:p>
          <a:p>
            <a:r>
              <a:rPr lang="en-AU" dirty="0"/>
              <a:t>reporting </a:t>
            </a:r>
            <a:r>
              <a:rPr lang="en-AU" dirty="0" smtClean="0"/>
              <a:t>channels</a:t>
            </a:r>
            <a:endParaRPr lang="en-AU" dirty="0"/>
          </a:p>
        </p:txBody>
      </p:sp>
    </p:spTree>
    <p:extLst>
      <p:ext uri="{BB962C8B-B14F-4D97-AF65-F5344CB8AC3E}">
        <p14:creationId xmlns:p14="http://schemas.microsoft.com/office/powerpoint/2010/main" val="284123877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Equipment</a:t>
            </a:r>
            <a:endParaRPr lang="en-AU" dirty="0"/>
          </a:p>
        </p:txBody>
      </p:sp>
      <p:sp>
        <p:nvSpPr>
          <p:cNvPr id="3" name="Content Placeholder 2"/>
          <p:cNvSpPr>
            <a:spLocks noGrp="1"/>
          </p:cNvSpPr>
          <p:nvPr>
            <p:ph idx="1"/>
          </p:nvPr>
        </p:nvSpPr>
        <p:spPr/>
        <p:txBody>
          <a:bodyPr/>
          <a:lstStyle/>
          <a:p>
            <a:pPr lvl="0"/>
            <a:r>
              <a:rPr lang="en-AU" dirty="0"/>
              <a:t>equipment used within the facility</a:t>
            </a:r>
          </a:p>
          <a:p>
            <a:pPr lvl="0"/>
            <a:r>
              <a:rPr lang="en-AU" dirty="0"/>
              <a:t>participant or client-specific equipment</a:t>
            </a:r>
          </a:p>
          <a:p>
            <a:pPr lvl="0"/>
            <a:r>
              <a:rPr lang="en-AU" dirty="0"/>
              <a:t>rescue equipment </a:t>
            </a:r>
          </a:p>
          <a:p>
            <a:pPr lvl="0"/>
            <a:r>
              <a:rPr lang="en-AU" dirty="0"/>
              <a:t>emergency equipment</a:t>
            </a:r>
          </a:p>
          <a:p>
            <a:r>
              <a:rPr lang="en-AU" dirty="0"/>
              <a:t>large items requiring lifting and </a:t>
            </a:r>
            <a:r>
              <a:rPr lang="en-AU" dirty="0" smtClean="0"/>
              <a:t>assembly</a:t>
            </a:r>
            <a:endParaRPr lang="en-AU" dirty="0"/>
          </a:p>
        </p:txBody>
      </p:sp>
    </p:spTree>
    <p:extLst>
      <p:ext uri="{BB962C8B-B14F-4D97-AF65-F5344CB8AC3E}">
        <p14:creationId xmlns:p14="http://schemas.microsoft.com/office/powerpoint/2010/main" val="62510036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Equipment</a:t>
            </a:r>
            <a:endParaRPr lang="en-AU" dirty="0"/>
          </a:p>
        </p:txBody>
      </p:sp>
      <p:sp>
        <p:nvSpPr>
          <p:cNvPr id="3" name="Content Placeholder 2"/>
          <p:cNvSpPr>
            <a:spLocks noGrp="1"/>
          </p:cNvSpPr>
          <p:nvPr>
            <p:ph idx="1"/>
          </p:nvPr>
        </p:nvSpPr>
        <p:spPr/>
        <p:txBody>
          <a:bodyPr/>
          <a:lstStyle/>
          <a:p>
            <a:pPr lvl="0"/>
            <a:r>
              <a:rPr lang="en-AU" dirty="0" smtClean="0"/>
              <a:t>Important to isolate equipment if a fault is found</a:t>
            </a:r>
          </a:p>
          <a:p>
            <a:pPr lvl="0"/>
            <a:endParaRPr lang="en-AU" dirty="0" smtClean="0"/>
          </a:p>
          <a:p>
            <a:pPr lvl="1"/>
            <a:r>
              <a:rPr lang="en-AU" dirty="0" smtClean="0"/>
              <a:t>Remove the equipment so that it cannot be used</a:t>
            </a:r>
          </a:p>
          <a:p>
            <a:pPr lvl="1"/>
            <a:endParaRPr lang="en-AU" dirty="0" smtClean="0"/>
          </a:p>
          <a:p>
            <a:pPr lvl="1"/>
            <a:r>
              <a:rPr lang="en-AU" dirty="0" smtClean="0"/>
              <a:t>If not feasible to remove the equipment, put a clearly marked sign on the piece of equipment stating it is “Do Not Use; Out of Order”</a:t>
            </a:r>
            <a:endParaRPr lang="en-AU" dirty="0"/>
          </a:p>
        </p:txBody>
      </p:sp>
    </p:spTree>
    <p:extLst>
      <p:ext uri="{BB962C8B-B14F-4D97-AF65-F5344CB8AC3E}">
        <p14:creationId xmlns:p14="http://schemas.microsoft.com/office/powerpoint/2010/main" val="58160922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Minor Repairs</a:t>
            </a:r>
            <a:endParaRPr lang="en-AU" dirty="0"/>
          </a:p>
        </p:txBody>
      </p:sp>
      <p:sp>
        <p:nvSpPr>
          <p:cNvPr id="3" name="Content Placeholder 2"/>
          <p:cNvSpPr>
            <a:spLocks noGrp="1"/>
          </p:cNvSpPr>
          <p:nvPr>
            <p:ph idx="1"/>
          </p:nvPr>
        </p:nvSpPr>
        <p:spPr/>
        <p:txBody>
          <a:bodyPr/>
          <a:lstStyle/>
          <a:p>
            <a:pPr lvl="0"/>
            <a:r>
              <a:rPr lang="en-AU" dirty="0"/>
              <a:t>replacing faulty or missing parts</a:t>
            </a:r>
          </a:p>
          <a:p>
            <a:pPr lvl="0"/>
            <a:r>
              <a:rPr lang="en-AU" dirty="0"/>
              <a:t>repairing component parts</a:t>
            </a:r>
          </a:p>
          <a:p>
            <a:r>
              <a:rPr lang="en-AU" dirty="0"/>
              <a:t>repairing structural </a:t>
            </a:r>
            <a:r>
              <a:rPr lang="en-AU" dirty="0" smtClean="0"/>
              <a:t>fabric</a:t>
            </a:r>
            <a:endParaRPr lang="en-AU" dirty="0"/>
          </a:p>
        </p:txBody>
      </p:sp>
    </p:spTree>
    <p:extLst>
      <p:ext uri="{BB962C8B-B14F-4D97-AF65-F5344CB8AC3E}">
        <p14:creationId xmlns:p14="http://schemas.microsoft.com/office/powerpoint/2010/main" val="47499061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Safety: Domestic Treadmills</a:t>
            </a:r>
            <a:endParaRPr lang="en-AU" dirty="0"/>
          </a:p>
        </p:txBody>
      </p:sp>
      <p:sp>
        <p:nvSpPr>
          <p:cNvPr id="3" name="Content Placeholder 2"/>
          <p:cNvSpPr>
            <a:spLocks noGrp="1"/>
          </p:cNvSpPr>
          <p:nvPr>
            <p:ph idx="1"/>
          </p:nvPr>
        </p:nvSpPr>
        <p:spPr>
          <a:xfrm>
            <a:off x="628650" y="1544320"/>
            <a:ext cx="7886700" cy="4795203"/>
          </a:xfrm>
        </p:spPr>
        <p:txBody>
          <a:bodyPr>
            <a:normAutofit/>
          </a:bodyPr>
          <a:lstStyle/>
          <a:p>
            <a:pPr lvl="0"/>
            <a:r>
              <a:rPr lang="en-AU" dirty="0" smtClean="0">
                <a:latin typeface="Arial" panose="020B0604020202020204" pitchFamily="34" charset="0"/>
                <a:cs typeface="Arial" panose="020B0604020202020204" pitchFamily="34" charset="0"/>
              </a:rPr>
              <a:t>More </a:t>
            </a:r>
            <a:r>
              <a:rPr lang="en-AU" dirty="0">
                <a:latin typeface="Arial" panose="020B0604020202020204" pitchFamily="34" charset="0"/>
                <a:cs typeface="Arial" panose="020B0604020202020204" pitchFamily="34" charset="0"/>
              </a:rPr>
              <a:t>than 100 serious accidents associated </a:t>
            </a:r>
            <a:r>
              <a:rPr lang="en-AU" dirty="0" smtClean="0">
                <a:latin typeface="Arial" panose="020B0604020202020204" pitchFamily="34" charset="0"/>
                <a:cs typeface="Arial" panose="020B0604020202020204" pitchFamily="34" charset="0"/>
              </a:rPr>
              <a:t>with treadmills </a:t>
            </a:r>
            <a:r>
              <a:rPr lang="en-AU" dirty="0">
                <a:latin typeface="Arial" panose="020B0604020202020204" pitchFamily="34" charset="0"/>
                <a:cs typeface="Arial" panose="020B0604020202020204" pitchFamily="34" charset="0"/>
              </a:rPr>
              <a:t>have occurred in Australian homes.</a:t>
            </a:r>
          </a:p>
          <a:p>
            <a:pPr lvl="0"/>
            <a:r>
              <a:rPr lang="en-AU" dirty="0" smtClean="0">
                <a:latin typeface="Arial" panose="020B0604020202020204" pitchFamily="34" charset="0"/>
                <a:cs typeface="Arial" panose="020B0604020202020204" pitchFamily="34" charset="0"/>
              </a:rPr>
              <a:t>Young </a:t>
            </a:r>
            <a:r>
              <a:rPr lang="en-AU" dirty="0">
                <a:latin typeface="Arial" panose="020B0604020202020204" pitchFamily="34" charset="0"/>
                <a:cs typeface="Arial" panose="020B0604020202020204" pitchFamily="34" charset="0"/>
              </a:rPr>
              <a:t>children are most at risk of injury from </a:t>
            </a:r>
            <a:r>
              <a:rPr lang="en-AU" dirty="0" smtClean="0">
                <a:latin typeface="Arial" panose="020B0604020202020204" pitchFamily="34" charset="0"/>
                <a:cs typeface="Arial" panose="020B0604020202020204" pitchFamily="34" charset="0"/>
              </a:rPr>
              <a:t>treadmills.</a:t>
            </a:r>
          </a:p>
          <a:p>
            <a:pPr lvl="1"/>
            <a:r>
              <a:rPr lang="en-AU" dirty="0" smtClean="0">
                <a:latin typeface="Arial" panose="020B0604020202020204" pitchFamily="34" charset="0"/>
                <a:cs typeface="Arial" panose="020B0604020202020204" pitchFamily="34" charset="0"/>
              </a:rPr>
              <a:t>Injuries </a:t>
            </a:r>
            <a:r>
              <a:rPr lang="en-AU" dirty="0">
                <a:latin typeface="Arial" panose="020B0604020202020204" pitchFamily="34" charset="0"/>
                <a:cs typeface="Arial" panose="020B0604020202020204" pitchFamily="34" charset="0"/>
              </a:rPr>
              <a:t>occur when a child contacts the walking tread while it is in motion, causing serious skin burns and in some cases requiring the child to undergo a skin graft.</a:t>
            </a:r>
          </a:p>
          <a:p>
            <a:pPr lvl="1"/>
            <a:r>
              <a:rPr lang="en-AU" dirty="0">
                <a:latin typeface="Arial" panose="020B0604020202020204" pitchFamily="34" charset="0"/>
                <a:cs typeface="Arial" panose="020B0604020202020204" pitchFamily="34" charset="0"/>
              </a:rPr>
              <a:t>Children have climbed on treadmills in use, causing them to be thrown off. In one case a folded treadmill fell on top of a young child</a:t>
            </a:r>
            <a:r>
              <a:rPr lang="en-AU" dirty="0" smtClean="0">
                <a:latin typeface="Arial" panose="020B0604020202020204" pitchFamily="34" charset="0"/>
                <a:cs typeface="Arial" panose="020B0604020202020204" pitchFamily="34" charset="0"/>
              </a:rPr>
              <a:t>.</a:t>
            </a:r>
            <a:endParaRPr lang="en-AU"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1934072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Safety: Domestic Treadmills</a:t>
            </a:r>
          </a:p>
        </p:txBody>
      </p:sp>
      <p:sp>
        <p:nvSpPr>
          <p:cNvPr id="3" name="Content Placeholder 2"/>
          <p:cNvSpPr>
            <a:spLocks noGrp="1"/>
          </p:cNvSpPr>
          <p:nvPr>
            <p:ph idx="1"/>
          </p:nvPr>
        </p:nvSpPr>
        <p:spPr>
          <a:xfrm>
            <a:off x="628650" y="1544320"/>
            <a:ext cx="7886700" cy="4795203"/>
          </a:xfrm>
        </p:spPr>
        <p:txBody>
          <a:bodyPr>
            <a:normAutofit/>
          </a:bodyPr>
          <a:lstStyle/>
          <a:p>
            <a:r>
              <a:rPr lang="en-US" sz="3200" b="1" dirty="0" smtClean="0">
                <a:latin typeface="Arial" panose="020B0604020202020204" pitchFamily="34" charset="0"/>
                <a:cs typeface="Arial" panose="020B0604020202020204" pitchFamily="34" charset="0"/>
              </a:rPr>
              <a:t>To prevent injury</a:t>
            </a:r>
            <a:endParaRPr lang="en-AU" sz="3200" dirty="0">
              <a:latin typeface="Arial" panose="020B0604020202020204" pitchFamily="34" charset="0"/>
              <a:cs typeface="Arial" panose="020B0604020202020204" pitchFamily="34" charset="0"/>
            </a:endParaRPr>
          </a:p>
          <a:p>
            <a:pPr lvl="1"/>
            <a:r>
              <a:rPr lang="en-US" sz="2800" dirty="0" smtClean="0">
                <a:latin typeface="Arial" panose="020B0604020202020204" pitchFamily="34" charset="0"/>
                <a:cs typeface="Arial" panose="020B0604020202020204" pitchFamily="34" charset="0"/>
              </a:rPr>
              <a:t>Use fitness </a:t>
            </a:r>
            <a:r>
              <a:rPr lang="en-US" sz="2800" dirty="0">
                <a:latin typeface="Arial" panose="020B0604020202020204" pitchFamily="34" charset="0"/>
                <a:cs typeface="Arial" panose="020B0604020202020204" pitchFamily="34" charset="0"/>
              </a:rPr>
              <a:t>machines in an area that is not accessible to a young child.</a:t>
            </a:r>
            <a:endParaRPr lang="en-AU" sz="2800" dirty="0">
              <a:latin typeface="Arial" panose="020B0604020202020204" pitchFamily="34" charset="0"/>
              <a:cs typeface="Arial" panose="020B0604020202020204" pitchFamily="34" charset="0"/>
            </a:endParaRPr>
          </a:p>
          <a:p>
            <a:pPr lvl="1"/>
            <a:r>
              <a:rPr lang="en-US" sz="2800" dirty="0">
                <a:latin typeface="Arial" panose="020B0604020202020204" pitchFamily="34" charset="0"/>
                <a:cs typeface="Arial" panose="020B0604020202020204" pitchFamily="34" charset="0"/>
              </a:rPr>
              <a:t>If </a:t>
            </a:r>
            <a:r>
              <a:rPr lang="en-US" sz="2800" dirty="0" smtClean="0">
                <a:latin typeface="Arial" panose="020B0604020202020204" pitchFamily="34" charset="0"/>
                <a:cs typeface="Arial" panose="020B0604020202020204" pitchFamily="34" charset="0"/>
              </a:rPr>
              <a:t>can’t </a:t>
            </a:r>
            <a:r>
              <a:rPr lang="en-US" sz="2800" dirty="0">
                <a:latin typeface="Arial" panose="020B0604020202020204" pitchFamily="34" charset="0"/>
                <a:cs typeface="Arial" panose="020B0604020202020204" pitchFamily="34" charset="0"/>
              </a:rPr>
              <a:t>keep the machine in a child-free area, either place child-proof barriers around the machine or situate it in a position where you can easily see a child approaching you.</a:t>
            </a:r>
            <a:endParaRPr lang="en-AU" sz="2800" dirty="0">
              <a:latin typeface="Arial" panose="020B0604020202020204" pitchFamily="34" charset="0"/>
              <a:cs typeface="Arial" panose="020B0604020202020204" pitchFamily="34" charset="0"/>
            </a:endParaRPr>
          </a:p>
          <a:p>
            <a:pPr lvl="1"/>
            <a:r>
              <a:rPr lang="en-US" sz="2800" dirty="0">
                <a:latin typeface="Arial" panose="020B0604020202020204" pitchFamily="34" charset="0"/>
                <a:cs typeface="Arial" panose="020B0604020202020204" pitchFamily="34" charset="0"/>
              </a:rPr>
              <a:t>Always keep young children away from fitness machines when they are in use and make sure they can’t reach any moving part.</a:t>
            </a:r>
            <a:endParaRPr lang="en-AU"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2934065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7886700" cy="897004"/>
          </a:xfrm>
        </p:spPr>
        <p:txBody>
          <a:bodyPr/>
          <a:lstStyle/>
          <a:p>
            <a:r>
              <a:rPr lang="en-AU" dirty="0"/>
              <a:t>Safety: Domestic Treadmills</a:t>
            </a:r>
          </a:p>
        </p:txBody>
      </p:sp>
      <p:sp>
        <p:nvSpPr>
          <p:cNvPr id="3" name="Content Placeholder 2"/>
          <p:cNvSpPr>
            <a:spLocks noGrp="1"/>
          </p:cNvSpPr>
          <p:nvPr>
            <p:ph idx="1"/>
          </p:nvPr>
        </p:nvSpPr>
        <p:spPr>
          <a:xfrm>
            <a:off x="628650" y="1262131"/>
            <a:ext cx="7886700" cy="4795203"/>
          </a:xfrm>
        </p:spPr>
        <p:txBody>
          <a:bodyPr>
            <a:noAutofit/>
          </a:bodyPr>
          <a:lstStyle/>
          <a:p>
            <a:r>
              <a:rPr lang="en-AU" sz="2000" dirty="0">
                <a:latin typeface="Arial" panose="020B0604020202020204" pitchFamily="34" charset="0"/>
                <a:cs typeface="Arial" panose="020B0604020202020204" pitchFamily="34" charset="0"/>
              </a:rPr>
              <a:t>Understand how to operate the </a:t>
            </a:r>
            <a:r>
              <a:rPr lang="en-AU" sz="2000" dirty="0" smtClean="0">
                <a:latin typeface="Arial" panose="020B0604020202020204" pitchFamily="34" charset="0"/>
                <a:cs typeface="Arial" panose="020B0604020202020204" pitchFamily="34" charset="0"/>
              </a:rPr>
              <a:t>treadmill and </a:t>
            </a:r>
            <a:r>
              <a:rPr lang="en-AU" sz="2000" dirty="0">
                <a:latin typeface="Arial" panose="020B0604020202020204" pitchFamily="34" charset="0"/>
                <a:cs typeface="Arial" panose="020B0604020202020204" pitchFamily="34" charset="0"/>
              </a:rPr>
              <a:t>learn about the safety functions of the machine.</a:t>
            </a:r>
          </a:p>
          <a:p>
            <a:r>
              <a:rPr lang="en-AU" sz="2000" dirty="0">
                <a:latin typeface="Arial" panose="020B0604020202020204" pitchFamily="34" charset="0"/>
                <a:cs typeface="Arial" panose="020B0604020202020204" pitchFamily="34" charset="0"/>
              </a:rPr>
              <a:t>Consider placing the treadmill in a </a:t>
            </a:r>
            <a:r>
              <a:rPr lang="en-AU" sz="2000" dirty="0" smtClean="0">
                <a:latin typeface="Arial" panose="020B0604020202020204" pitchFamily="34" charset="0"/>
                <a:cs typeface="Arial" panose="020B0604020202020204" pitchFamily="34" charset="0"/>
              </a:rPr>
              <a:t>separate room </a:t>
            </a:r>
            <a:r>
              <a:rPr lang="en-AU" sz="2000" dirty="0">
                <a:latin typeface="Arial" panose="020B0604020202020204" pitchFamily="34" charset="0"/>
                <a:cs typeface="Arial" panose="020B0604020202020204" pitchFamily="34" charset="0"/>
              </a:rPr>
              <a:t>away from young children. If this is not possible, use safety barriers to keep children away from the machine.</a:t>
            </a:r>
          </a:p>
          <a:p>
            <a:r>
              <a:rPr lang="en-AU" sz="2000" dirty="0">
                <a:latin typeface="Arial" panose="020B0604020202020204" pitchFamily="34" charset="0"/>
                <a:cs typeface="Arial" panose="020B0604020202020204" pitchFamily="34" charset="0"/>
              </a:rPr>
              <a:t>Before using the treadmill ensure </a:t>
            </a:r>
            <a:r>
              <a:rPr lang="en-AU" sz="2000" dirty="0" smtClean="0">
                <a:latin typeface="Arial" panose="020B0604020202020204" pitchFamily="34" charset="0"/>
                <a:cs typeface="Arial" panose="020B0604020202020204" pitchFamily="34" charset="0"/>
              </a:rPr>
              <a:t>children cannot </a:t>
            </a:r>
            <a:r>
              <a:rPr lang="en-AU" sz="2000" dirty="0">
                <a:latin typeface="Arial" panose="020B0604020202020204" pitchFamily="34" charset="0"/>
                <a:cs typeface="Arial" panose="020B0604020202020204" pitchFamily="34" charset="0"/>
              </a:rPr>
              <a:t>reach or touch the machine.</a:t>
            </a:r>
          </a:p>
          <a:p>
            <a:r>
              <a:rPr lang="en-AU" sz="2000" dirty="0">
                <a:latin typeface="Arial" panose="020B0604020202020204" pitchFamily="34" charset="0"/>
                <a:cs typeface="Arial" panose="020B0604020202020204" pitchFamily="34" charset="0"/>
              </a:rPr>
              <a:t>Keep the area around the treadmill clear </a:t>
            </a:r>
            <a:r>
              <a:rPr lang="en-AU" sz="2000" dirty="0" smtClean="0">
                <a:latin typeface="Arial" panose="020B0604020202020204" pitchFamily="34" charset="0"/>
                <a:cs typeface="Arial" panose="020B0604020202020204" pitchFamily="34" charset="0"/>
              </a:rPr>
              <a:t>of objects</a:t>
            </a:r>
            <a:r>
              <a:rPr lang="en-AU" sz="2000" dirty="0">
                <a:latin typeface="Arial" panose="020B0604020202020204" pitchFamily="34" charset="0"/>
                <a:cs typeface="Arial" panose="020B0604020202020204" pitchFamily="34" charset="0"/>
              </a:rPr>
              <a:t>.</a:t>
            </a:r>
          </a:p>
          <a:p>
            <a:r>
              <a:rPr lang="en-AU" sz="2000" dirty="0">
                <a:latin typeface="Arial" panose="020B0604020202020204" pitchFamily="34" charset="0"/>
                <a:cs typeface="Arial" panose="020B0604020202020204" pitchFamily="34" charset="0"/>
              </a:rPr>
              <a:t>Wear protective shoes suitable for walking or running when you are using the treadmill.</a:t>
            </a:r>
          </a:p>
          <a:p>
            <a:r>
              <a:rPr lang="en-AU" sz="2000" dirty="0">
                <a:latin typeface="Arial" panose="020B0604020202020204" pitchFamily="34" charset="0"/>
                <a:cs typeface="Arial" panose="020B0604020202020204" pitchFamily="34" charset="0"/>
              </a:rPr>
              <a:t>Keep the treadmill unplugged from </a:t>
            </a:r>
            <a:r>
              <a:rPr lang="en-AU" sz="2000" dirty="0" smtClean="0">
                <a:latin typeface="Arial" panose="020B0604020202020204" pitchFamily="34" charset="0"/>
                <a:cs typeface="Arial" panose="020B0604020202020204" pitchFamily="34" charset="0"/>
              </a:rPr>
              <a:t>power when </a:t>
            </a:r>
            <a:r>
              <a:rPr lang="en-AU" sz="2000" dirty="0">
                <a:latin typeface="Arial" panose="020B0604020202020204" pitchFamily="34" charset="0"/>
                <a:cs typeface="Arial" panose="020B0604020202020204" pitchFamily="34" charset="0"/>
              </a:rPr>
              <a:t>it is not in use.</a:t>
            </a:r>
          </a:p>
          <a:p>
            <a:r>
              <a:rPr lang="en-AU" sz="2000" dirty="0">
                <a:latin typeface="Arial" panose="020B0604020202020204" pitchFamily="34" charset="0"/>
                <a:cs typeface="Arial" panose="020B0604020202020204" pitchFamily="34" charset="0"/>
              </a:rPr>
              <a:t>When storing the treadmill, especially </a:t>
            </a:r>
            <a:r>
              <a:rPr lang="en-AU" sz="2000" dirty="0" smtClean="0">
                <a:latin typeface="Arial" panose="020B0604020202020204" pitchFamily="34" charset="0"/>
                <a:cs typeface="Arial" panose="020B0604020202020204" pitchFamily="34" charset="0"/>
              </a:rPr>
              <a:t>if it </a:t>
            </a:r>
            <a:r>
              <a:rPr lang="en-AU" sz="2000" dirty="0">
                <a:latin typeface="Arial" panose="020B0604020202020204" pitchFamily="34" charset="0"/>
                <a:cs typeface="Arial" panose="020B0604020202020204" pitchFamily="34" charset="0"/>
              </a:rPr>
              <a:t>is folded, place it well away from a child’s reach.</a:t>
            </a:r>
          </a:p>
        </p:txBody>
      </p:sp>
      <p:sp>
        <p:nvSpPr>
          <p:cNvPr id="4" name="Rectangle 3"/>
          <p:cNvSpPr/>
          <p:nvPr/>
        </p:nvSpPr>
        <p:spPr>
          <a:xfrm>
            <a:off x="4917315" y="5872668"/>
            <a:ext cx="3411447" cy="369332"/>
          </a:xfrm>
          <a:prstGeom prst="rect">
            <a:avLst/>
          </a:prstGeom>
        </p:spPr>
        <p:txBody>
          <a:bodyPr wrap="none">
            <a:spAutoFit/>
          </a:bodyPr>
          <a:lstStyle/>
          <a:p>
            <a:pPr marL="296545">
              <a:spcBef>
                <a:spcPts val="295"/>
              </a:spcBef>
              <a:spcAft>
                <a:spcPts val="0"/>
              </a:spcAft>
            </a:pPr>
            <a:r>
              <a:rPr lang="en-AU" dirty="0" smtClean="0">
                <a:latin typeface="Arial" panose="020B0604020202020204" pitchFamily="34" charset="0"/>
                <a:cs typeface="Arial" panose="020B0604020202020204" pitchFamily="34" charset="0"/>
              </a:rPr>
              <a:t>Reference: </a:t>
            </a:r>
            <a:r>
              <a:rPr lang="en-US" spc="-15" dirty="0" smtClean="0">
                <a:solidFill>
                  <a:srgbClr val="1A171C"/>
                </a:solidFill>
                <a:latin typeface="Arial" panose="020B0604020202020204" pitchFamily="34" charset="0"/>
                <a:ea typeface="Calibri" panose="020F0502020204030204" pitchFamily="34" charset="0"/>
                <a:cs typeface="Times New Roman" panose="02020603050405020304" pitchFamily="18" charset="0"/>
                <a:hlinkClick r:id="rId2"/>
              </a:rPr>
              <a:t>www.accc.gov</a:t>
            </a:r>
            <a:r>
              <a:rPr lang="en-US" spc="-20" dirty="0" smtClean="0">
                <a:solidFill>
                  <a:srgbClr val="1A171C"/>
                </a:solidFill>
                <a:latin typeface="Arial" panose="020B0604020202020204" pitchFamily="34" charset="0"/>
                <a:ea typeface="Calibri" panose="020F0502020204030204" pitchFamily="34" charset="0"/>
                <a:cs typeface="Times New Roman" panose="02020603050405020304" pitchFamily="18" charset="0"/>
                <a:hlinkClick r:id="rId2"/>
              </a:rPr>
              <a:t>.au</a:t>
            </a:r>
            <a:endParaRPr lang="en-AU"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1969486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205</TotalTime>
  <Words>1377</Words>
  <Application>Microsoft Office PowerPoint</Application>
  <PresentationFormat>On-screen Show (4:3)</PresentationFormat>
  <Paragraphs>203</Paragraphs>
  <Slides>24</Slides>
  <Notes>8</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24</vt:i4>
      </vt:variant>
    </vt:vector>
  </HeadingPairs>
  <TitlesOfParts>
    <vt:vector size="28" baseType="lpstr">
      <vt:lpstr>Arial</vt:lpstr>
      <vt:lpstr>Calibri</vt:lpstr>
      <vt:lpstr>Times New Roman</vt:lpstr>
      <vt:lpstr>Office Theme</vt:lpstr>
      <vt:lpstr>Maintain Equipment for Activities</vt:lpstr>
      <vt:lpstr>Developing a successful maintenance plan: </vt:lpstr>
      <vt:lpstr>Correctly maintained equipment achieves: </vt:lpstr>
      <vt:lpstr>Equipment Inventories</vt:lpstr>
      <vt:lpstr>Maintenance Logs</vt:lpstr>
      <vt:lpstr>Maintenance</vt:lpstr>
      <vt:lpstr>Cleaning fitness equipment</vt:lpstr>
      <vt:lpstr>Maintaining strength equipment</vt:lpstr>
      <vt:lpstr>Maintaining Strength Equipment</vt:lpstr>
      <vt:lpstr>Maintaining Strength Equipment</vt:lpstr>
      <vt:lpstr>Maintaining Strength Equipment</vt:lpstr>
      <vt:lpstr>Maintaining strength equipment</vt:lpstr>
      <vt:lpstr>Maintaining strength equipment</vt:lpstr>
      <vt:lpstr>Maintaining strength equipment</vt:lpstr>
      <vt:lpstr>Maintaining strength equipment</vt:lpstr>
      <vt:lpstr>Calibrating Treadmill Speed</vt:lpstr>
      <vt:lpstr>Calibrating Treadmill Speed</vt:lpstr>
      <vt:lpstr>Organisational Policies &amp; Procedures</vt:lpstr>
      <vt:lpstr>Equipment</vt:lpstr>
      <vt:lpstr>Equipment</vt:lpstr>
      <vt:lpstr>Minor Repairs</vt:lpstr>
      <vt:lpstr>Safety: Domestic Treadmills</vt:lpstr>
      <vt:lpstr>Safety: Domestic Treadmills</vt:lpstr>
      <vt:lpstr>Safety: Domestic Treadmills</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Maintain Sport, Fitness and Recreation Equipment for Activities</dc:title>
  <dc:creator>Dion Klein</dc:creator>
  <cp:lastModifiedBy>Dion Klein</cp:lastModifiedBy>
  <cp:revision>21</cp:revision>
  <dcterms:created xsi:type="dcterms:W3CDTF">2014-03-19T14:01:56Z</dcterms:created>
  <dcterms:modified xsi:type="dcterms:W3CDTF">2015-11-09T03:24:54Z</dcterms:modified>
</cp:coreProperties>
</file>