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4030" r:id="rId2"/>
  </p:sldMasterIdLst>
  <p:notesMasterIdLst>
    <p:notesMasterId r:id="rId88"/>
  </p:notesMasterIdLst>
  <p:handoutMasterIdLst>
    <p:handoutMasterId r:id="rId89"/>
  </p:handoutMasterIdLst>
  <p:sldIdLst>
    <p:sldId id="349" r:id="rId3"/>
    <p:sldId id="350" r:id="rId4"/>
    <p:sldId id="351" r:id="rId5"/>
    <p:sldId id="352" r:id="rId6"/>
    <p:sldId id="353" r:id="rId7"/>
    <p:sldId id="354" r:id="rId8"/>
    <p:sldId id="355" r:id="rId9"/>
    <p:sldId id="356" r:id="rId10"/>
    <p:sldId id="357" r:id="rId11"/>
    <p:sldId id="358" r:id="rId12"/>
    <p:sldId id="359"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87" r:id="rId41"/>
    <p:sldId id="388" r:id="rId42"/>
    <p:sldId id="389" r:id="rId43"/>
    <p:sldId id="390" r:id="rId44"/>
    <p:sldId id="391" r:id="rId45"/>
    <p:sldId id="392" r:id="rId46"/>
    <p:sldId id="393" r:id="rId47"/>
    <p:sldId id="394" r:id="rId48"/>
    <p:sldId id="395" r:id="rId49"/>
    <p:sldId id="396" r:id="rId50"/>
    <p:sldId id="397" r:id="rId51"/>
    <p:sldId id="398" r:id="rId52"/>
    <p:sldId id="399" r:id="rId53"/>
    <p:sldId id="400" r:id="rId54"/>
    <p:sldId id="401" r:id="rId55"/>
    <p:sldId id="402" r:id="rId56"/>
    <p:sldId id="403" r:id="rId57"/>
    <p:sldId id="404" r:id="rId58"/>
    <p:sldId id="405" r:id="rId59"/>
    <p:sldId id="406" r:id="rId60"/>
    <p:sldId id="407" r:id="rId61"/>
    <p:sldId id="408" r:id="rId62"/>
    <p:sldId id="409" r:id="rId63"/>
    <p:sldId id="410" r:id="rId64"/>
    <p:sldId id="411" r:id="rId65"/>
    <p:sldId id="412" r:id="rId66"/>
    <p:sldId id="413" r:id="rId67"/>
    <p:sldId id="414" r:id="rId68"/>
    <p:sldId id="415" r:id="rId69"/>
    <p:sldId id="416" r:id="rId70"/>
    <p:sldId id="417" r:id="rId71"/>
    <p:sldId id="418" r:id="rId72"/>
    <p:sldId id="419" r:id="rId73"/>
    <p:sldId id="420" r:id="rId74"/>
    <p:sldId id="421" r:id="rId75"/>
    <p:sldId id="422" r:id="rId76"/>
    <p:sldId id="423" r:id="rId77"/>
    <p:sldId id="424" r:id="rId78"/>
    <p:sldId id="425" r:id="rId79"/>
    <p:sldId id="426" r:id="rId80"/>
    <p:sldId id="427" r:id="rId81"/>
    <p:sldId id="428" r:id="rId82"/>
    <p:sldId id="429" r:id="rId83"/>
    <p:sldId id="430" r:id="rId84"/>
    <p:sldId id="431" r:id="rId85"/>
    <p:sldId id="432" r:id="rId86"/>
    <p:sldId id="433" r:id="rId87"/>
  </p:sldIdLst>
  <p:sldSz cx="9144000" cy="6858000" type="screen4x3"/>
  <p:notesSz cx="6858000" cy="9144000"/>
  <p:custDataLst>
    <p:tags r:id="rId90"/>
  </p:custDataLst>
  <p:defaultTextStyle>
    <a:defPPr>
      <a:defRPr lang="en-US"/>
    </a:defPPr>
    <a:lvl1pPr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69AB"/>
    <a:srgbClr val="FED46C"/>
    <a:srgbClr val="E3A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6" d="100"/>
          <a:sy n="106" d="100"/>
        </p:scale>
        <p:origin x="1866" y="96"/>
      </p:cViewPr>
      <p:guideLst>
        <p:guide orient="horz" pos="2160"/>
        <p:guide pos="2880"/>
      </p:guideLst>
    </p:cSldViewPr>
  </p:slideViewPr>
  <p:notesTextViewPr>
    <p:cViewPr>
      <p:scale>
        <a:sx n="100" d="100"/>
        <a:sy n="100" d="100"/>
      </p:scale>
      <p:origin x="0" y="0"/>
    </p:cViewPr>
  </p:notesTextViewPr>
  <p:sorterViewPr>
    <p:cViewPr>
      <p:scale>
        <a:sx n="55" d="100"/>
        <a:sy n="55" d="100"/>
      </p:scale>
      <p:origin x="0" y="0"/>
    </p:cViewPr>
  </p:sorterViewPr>
  <p:notesViewPr>
    <p:cSldViewPr snapToGrid="0" snapToObjects="1">
      <p:cViewPr varScale="1">
        <p:scale>
          <a:sx n="86" d="100"/>
          <a:sy n="86" d="100"/>
        </p:scale>
        <p:origin x="3786"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handoutMaster" Target="handoutMasters/handout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gs" Target="tags/tag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notesMaster" Target="notesMasters/notesMaster1.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smtClean="0"/>
            </a:lvl1pPr>
          </a:lstStyle>
          <a:p>
            <a:pPr>
              <a:defRPr/>
            </a:pPr>
            <a:endParaRPr lang="en-AU"/>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defRPr sz="1200" smtClean="0"/>
            </a:lvl1pPr>
          </a:lstStyle>
          <a:p>
            <a:pPr>
              <a:defRPr/>
            </a:pPr>
            <a:fld id="{BAFE89A1-2BE5-41CF-871F-BD7522ED86AA}" type="datetimeFigureOut">
              <a:rPr lang="en-AU"/>
              <a:pPr>
                <a:defRPr/>
              </a:pPr>
              <a:t>22/10/2018</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defRPr sz="1200" smtClean="0"/>
            </a:lvl1pPr>
          </a:lstStyle>
          <a:p>
            <a:pPr>
              <a:defRPr/>
            </a:pPr>
            <a:endParaRPr lang="en-AU"/>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defRPr sz="1200" smtClean="0"/>
            </a:lvl1pPr>
          </a:lstStyle>
          <a:p>
            <a:pPr>
              <a:defRPr/>
            </a:pPr>
            <a:fld id="{F7C4257A-174B-4B71-918F-456F73001DC1}" type="slidenum">
              <a:rPr lang="en-AU"/>
              <a:pPr>
                <a:defRPr/>
              </a:pPr>
              <a:t>‹#›</a:t>
            </a:fld>
            <a:endParaRPr lang="en-AU"/>
          </a:p>
        </p:txBody>
      </p:sp>
    </p:spTree>
    <p:extLst>
      <p:ext uri="{BB962C8B-B14F-4D97-AF65-F5344CB8AC3E}">
        <p14:creationId xmlns:p14="http://schemas.microsoft.com/office/powerpoint/2010/main" val="3751864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ea typeface="ＭＳ Ｐゴシック" pitchFamily="-84" charset="-128"/>
              </a:defRPr>
            </a:lvl1pPr>
          </a:lstStyle>
          <a:p>
            <a:pPr>
              <a:defRPr/>
            </a:pPr>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ea typeface="ＭＳ Ｐゴシック" pitchFamily="-84" charset="-128"/>
              </a:defRPr>
            </a:lvl1pPr>
          </a:lstStyle>
          <a:p>
            <a:pPr>
              <a:defRPr/>
            </a:pPr>
            <a:fld id="{BCDF0DC7-E66E-4E00-94F4-EED124C240D8}" type="datetimeFigureOut">
              <a:rPr lang="en-AU"/>
              <a:pPr>
                <a:defRPr/>
              </a:pPr>
              <a:t>22/10/2018</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AU"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AU"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ea typeface="ＭＳ Ｐゴシック" pitchFamily="-84" charset="-128"/>
              </a:defRPr>
            </a:lvl1pPr>
          </a:lstStyle>
          <a:p>
            <a:pPr>
              <a:defRPr/>
            </a:pPr>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5480035-C421-471A-8C8F-DA7E8501B4CE}" type="slidenum">
              <a:rPr lang="en-AU" altLang="en-US"/>
              <a:pPr>
                <a:defRPr/>
              </a:pPr>
              <a:t>‹#›</a:t>
            </a:fld>
            <a:endParaRPr lang="en-AU" altLang="en-US"/>
          </a:p>
        </p:txBody>
      </p:sp>
    </p:spTree>
    <p:extLst>
      <p:ext uri="{BB962C8B-B14F-4D97-AF65-F5344CB8AC3E}">
        <p14:creationId xmlns:p14="http://schemas.microsoft.com/office/powerpoint/2010/main" val="2929456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ea typeface="ＭＳ Ｐゴシック" panose="020B0600070205080204" pitchFamily="34" charset="-128"/>
            </a:endParaRPr>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842EF8D-A6B5-49FF-BCF8-4DA405B2BB56}" type="slidenum">
              <a:rPr lang="en-US" altLang="en-US">
                <a:latin typeface="Times New Roman" panose="02020603050405020304" pitchFamily="18" charset="0"/>
              </a:rPr>
              <a:pPr>
                <a:spcBef>
                  <a:spcPct val="0"/>
                </a:spcBef>
              </a:pPr>
              <a:t>38</a:t>
            </a:fld>
            <a:endParaRPr lang="en-US" altLang="en-US">
              <a:latin typeface="Times New Roman" panose="02020603050405020304" pitchFamily="18" charset="0"/>
            </a:endParaRPr>
          </a:p>
        </p:txBody>
      </p:sp>
    </p:spTree>
    <p:extLst>
      <p:ext uri="{BB962C8B-B14F-4D97-AF65-F5344CB8AC3E}">
        <p14:creationId xmlns:p14="http://schemas.microsoft.com/office/powerpoint/2010/main" val="614237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ea typeface="ＭＳ Ｐゴシック" panose="020B0600070205080204" pitchFamily="34" charset="-128"/>
            </a:endParaRP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8B0CDA-1B69-4A91-9AEA-A1403A17FCE2}" type="slidenum">
              <a:rPr lang="en-US" altLang="en-US">
                <a:latin typeface="Times New Roman" panose="02020603050405020304" pitchFamily="18" charset="0"/>
              </a:rPr>
              <a:pPr>
                <a:spcBef>
                  <a:spcPct val="0"/>
                </a:spcBef>
              </a:pPr>
              <a:t>41</a:t>
            </a:fld>
            <a:endParaRPr lang="en-US" altLang="en-US">
              <a:latin typeface="Times New Roman" panose="02020603050405020304" pitchFamily="18" charset="0"/>
            </a:endParaRPr>
          </a:p>
        </p:txBody>
      </p:sp>
    </p:spTree>
    <p:extLst>
      <p:ext uri="{BB962C8B-B14F-4D97-AF65-F5344CB8AC3E}">
        <p14:creationId xmlns:p14="http://schemas.microsoft.com/office/powerpoint/2010/main" val="1624924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ea typeface="ＭＳ Ｐゴシック" panose="020B0600070205080204" pitchFamily="34" charset="-128"/>
            </a:endParaRPr>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2494AAE-6910-44F4-9531-0C3D7EF2081A}" type="slidenum">
              <a:rPr lang="en-US" altLang="en-US">
                <a:latin typeface="Times New Roman" panose="02020603050405020304" pitchFamily="18" charset="0"/>
              </a:rPr>
              <a:pPr>
                <a:spcBef>
                  <a:spcPct val="0"/>
                </a:spcBef>
              </a:pPr>
              <a:t>42</a:t>
            </a:fld>
            <a:endParaRPr lang="en-US" altLang="en-US">
              <a:latin typeface="Times New Roman" panose="02020603050405020304" pitchFamily="18" charset="0"/>
            </a:endParaRPr>
          </a:p>
        </p:txBody>
      </p:sp>
    </p:spTree>
    <p:extLst>
      <p:ext uri="{BB962C8B-B14F-4D97-AF65-F5344CB8AC3E}">
        <p14:creationId xmlns:p14="http://schemas.microsoft.com/office/powerpoint/2010/main" val="32137284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12582" y="134771"/>
            <a:ext cx="7165463" cy="978507"/>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2527680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42212" y="274638"/>
            <a:ext cx="7144588" cy="1143000"/>
          </a:xfrm>
          <a:prstGeom prst="rect">
            <a:avLst/>
          </a:prstGeom>
        </p:spPr>
        <p:txBody>
          <a:bodyPr/>
          <a:lstStyle/>
          <a:p>
            <a:r>
              <a:rPr lang="en-AU" smtClean="0"/>
              <a:t>Click to edit Master title style</a:t>
            </a:r>
            <a:endParaRPr lang="en-US" dirty="0"/>
          </a:p>
        </p:txBody>
      </p:sp>
      <p:sp>
        <p:nvSpPr>
          <p:cNvPr id="3" name="Content Placeholder 2"/>
          <p:cNvSpPr>
            <a:spLocks noGrp="1"/>
          </p:cNvSpPr>
          <p:nvPr>
            <p:ph idx="1"/>
          </p:nvPr>
        </p:nvSpPr>
        <p:spPr>
          <a:xfrm>
            <a:off x="1542212" y="1600200"/>
            <a:ext cx="7144588" cy="4525963"/>
          </a:xfrm>
          <a:prstGeom prst="rect">
            <a:avLst/>
          </a:prstGeom>
        </p:spPr>
        <p:txBody>
          <a:bodyPr/>
          <a:lstStyle>
            <a:lvl1pPr marL="342900" indent="-342900">
              <a:buSzPct val="100000"/>
              <a:buFontTx/>
              <a:buBlip>
                <a:blip r:embed="rId2"/>
              </a:buBlip>
              <a:defRPr sz="1800">
                <a:latin typeface="Arial Narrow"/>
              </a:defRPr>
            </a:lvl1pPr>
            <a:lvl2pPr marL="742950" indent="-285750">
              <a:buSzPct val="100000"/>
              <a:buFont typeface="Wingdings" charset="2"/>
              <a:buChar char="§"/>
              <a:defRPr sz="1800" baseline="0">
                <a:latin typeface="Arial Narrow"/>
              </a:defRPr>
            </a:lvl2pPr>
          </a:lstStyle>
          <a:p>
            <a:pPr lvl="0"/>
            <a:r>
              <a:rPr lang="en-AU" dirty="0" smtClean="0"/>
              <a:t>Click to edit Master text styles</a:t>
            </a:r>
          </a:p>
          <a:p>
            <a:pPr lvl="1"/>
            <a:r>
              <a:rPr lang="en-AU" dirty="0" smtClean="0"/>
              <a:t>Second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5B9B0F60-AE39-4450-A84B-481012F1DE5B}" type="datetimeFigureOut">
              <a:rPr lang="en-US"/>
              <a:pPr>
                <a:defRPr/>
              </a:pPr>
              <a:t>10/22/2018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7837936E-8405-41CE-A13A-F075F6B009EB}" type="slidenum">
              <a:rPr lang="en-US" altLang="en-US"/>
              <a:pPr>
                <a:defRPr/>
              </a:pPr>
              <a:t>‹#›</a:t>
            </a:fld>
            <a:endParaRPr lang="en-US" altLang="en-US"/>
          </a:p>
        </p:txBody>
      </p:sp>
    </p:spTree>
    <p:extLst>
      <p:ext uri="{BB962C8B-B14F-4D97-AF65-F5344CB8AC3E}">
        <p14:creationId xmlns:p14="http://schemas.microsoft.com/office/powerpoint/2010/main" val="3006464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Tree>
    <p:extLst>
      <p:ext uri="{BB962C8B-B14F-4D97-AF65-F5344CB8AC3E}">
        <p14:creationId xmlns:p14="http://schemas.microsoft.com/office/powerpoint/2010/main" val="3965846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B8249803-E88A-4646-8A6A-74B83FF765EC}" type="datetimeFigureOut">
              <a:rPr lang="en-US"/>
              <a:pPr>
                <a:defRPr/>
              </a:pPr>
              <a:t>10/22/2018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F4FDE1F-4010-45A8-88D2-7D98886B2B0E}" type="slidenum">
              <a:rPr lang="en-US" altLang="en-US"/>
              <a:pPr>
                <a:defRPr/>
              </a:pPr>
              <a:t>‹#›</a:t>
            </a:fld>
            <a:endParaRPr lang="en-US" altLang="en-US"/>
          </a:p>
        </p:txBody>
      </p:sp>
    </p:spTree>
    <p:extLst>
      <p:ext uri="{BB962C8B-B14F-4D97-AF65-F5344CB8AC3E}">
        <p14:creationId xmlns:p14="http://schemas.microsoft.com/office/powerpoint/2010/main" val="1694719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8618FE5A-DA1E-4CBE-87C5-31A7B1037754}" type="datetimeFigureOut">
              <a:rPr lang="en-US"/>
              <a:pPr>
                <a:defRPr/>
              </a:pPr>
              <a:t>10/22/2018</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B94C3C6A-06F4-4821-80CA-C66FEBCBE006}" type="slidenum">
              <a:rPr lang="en-US" altLang="en-US"/>
              <a:pPr>
                <a:defRPr/>
              </a:pPr>
              <a:t>‹#›</a:t>
            </a:fld>
            <a:endParaRPr lang="en-US" altLang="en-US"/>
          </a:p>
        </p:txBody>
      </p:sp>
    </p:spTree>
    <p:extLst>
      <p:ext uri="{BB962C8B-B14F-4D97-AF65-F5344CB8AC3E}">
        <p14:creationId xmlns:p14="http://schemas.microsoft.com/office/powerpoint/2010/main" val="3884847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6D041127-E4C5-42C5-880C-F8A978C136F0}" type="datetimeFigureOut">
              <a:rPr lang="en-US"/>
              <a:pPr>
                <a:defRPr/>
              </a:pPr>
              <a:t>10/22/2018</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EE132C3A-A3AB-4D44-9B85-0B5EA0E1B1B1}" type="slidenum">
              <a:rPr lang="en-US" altLang="en-US"/>
              <a:pPr>
                <a:defRPr/>
              </a:pPr>
              <a:t>‹#›</a:t>
            </a:fld>
            <a:endParaRPr lang="en-US" altLang="en-US"/>
          </a:p>
        </p:txBody>
      </p:sp>
    </p:spTree>
    <p:extLst>
      <p:ext uri="{BB962C8B-B14F-4D97-AF65-F5344CB8AC3E}">
        <p14:creationId xmlns:p14="http://schemas.microsoft.com/office/powerpoint/2010/main" val="28693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C349CBB5-36EF-48A6-AD74-D2D477EB5C75}" type="datetimeFigureOut">
              <a:rPr lang="en-US"/>
              <a:pPr>
                <a:defRPr/>
              </a:pPr>
              <a:t>10/22/2018</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E1A9100-E86A-4594-B123-651AFA5D3397}" type="slidenum">
              <a:rPr lang="en-US" altLang="en-US"/>
              <a:pPr>
                <a:defRPr/>
              </a:pPr>
              <a:t>‹#›</a:t>
            </a:fld>
            <a:endParaRPr lang="en-US" altLang="en-US"/>
          </a:p>
        </p:txBody>
      </p:sp>
    </p:spTree>
    <p:extLst>
      <p:ext uri="{BB962C8B-B14F-4D97-AF65-F5344CB8AC3E}">
        <p14:creationId xmlns:p14="http://schemas.microsoft.com/office/powerpoint/2010/main" val="541374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1CBC1FB6-DA01-41A6-B862-BD710DA9EDAF}" type="datetimeFigureOut">
              <a:rPr lang="en-US"/>
              <a:pPr>
                <a:defRPr/>
              </a:pPr>
              <a:t>10/22/2018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AA63465-816E-467C-AA79-9DC3380FCA70}" type="slidenum">
              <a:rPr lang="en-US" altLang="en-US"/>
              <a:pPr>
                <a:defRPr/>
              </a:pPr>
              <a:t>‹#›</a:t>
            </a:fld>
            <a:endParaRPr lang="en-US" altLang="en-US"/>
          </a:p>
        </p:txBody>
      </p:sp>
    </p:spTree>
    <p:extLst>
      <p:ext uri="{BB962C8B-B14F-4D97-AF65-F5344CB8AC3E}">
        <p14:creationId xmlns:p14="http://schemas.microsoft.com/office/powerpoint/2010/main" val="1997386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AE817ACA-7B51-4493-BAC1-0BB822B8409A}" type="datetimeFigureOut">
              <a:rPr lang="en-US"/>
              <a:pPr>
                <a:defRPr/>
              </a:pPr>
              <a:t>10/22/2018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9EB0668-2D43-4F69-860E-F1106AD773AE}" type="slidenum">
              <a:rPr lang="en-US" altLang="en-US"/>
              <a:pPr>
                <a:defRPr/>
              </a:pPr>
              <a:t>‹#›</a:t>
            </a:fld>
            <a:endParaRPr lang="en-US" altLang="en-US"/>
          </a:p>
        </p:txBody>
      </p:sp>
    </p:spTree>
    <p:extLst>
      <p:ext uri="{BB962C8B-B14F-4D97-AF65-F5344CB8AC3E}">
        <p14:creationId xmlns:p14="http://schemas.microsoft.com/office/powerpoint/2010/main" val="3339683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C090D7F7-289A-4AF0-B71E-8077DE30BB24}" type="datetimeFigureOut">
              <a:rPr lang="en-US"/>
              <a:pPr>
                <a:defRPr/>
              </a:pPr>
              <a:t>10/22/2018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6CAFC37-7FC1-417E-81F9-4A454B5D99AB}" type="slidenum">
              <a:rPr lang="en-US" altLang="en-US"/>
              <a:pPr>
                <a:defRPr/>
              </a:pPr>
              <a:t>‹#›</a:t>
            </a:fld>
            <a:endParaRPr lang="en-US" altLang="en-US"/>
          </a:p>
        </p:txBody>
      </p:sp>
    </p:spTree>
    <p:extLst>
      <p:ext uri="{BB962C8B-B14F-4D97-AF65-F5344CB8AC3E}">
        <p14:creationId xmlns:p14="http://schemas.microsoft.com/office/powerpoint/2010/main" val="142325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ea typeface="ＭＳ Ｐゴシック" charset="-128"/>
              </a:defRPr>
            </a:lvl1pPr>
          </a:lstStyle>
          <a:p>
            <a:pPr>
              <a:defRPr/>
            </a:pPr>
            <a:fld id="{617D7666-6B02-42B4-93DA-1DED4F3091BA}" type="datetimeFigureOut">
              <a:rPr lang="en-US"/>
              <a:pPr>
                <a:defRPr/>
              </a:pPr>
              <a:t>10/22/2018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eaLnBrk="1" fontAlgn="auto" hangingPunct="1">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AA833E4-58B4-46AF-831F-2BBC450D503A}" type="slidenum">
              <a:rPr lang="en-US" altLang="en-US"/>
              <a:pPr>
                <a:defRPr/>
              </a:pPr>
              <a:t>‹#›</a:t>
            </a:fld>
            <a:endParaRPr lang="en-US" altLang="en-US"/>
          </a:p>
        </p:txBody>
      </p:sp>
    </p:spTree>
    <p:extLst>
      <p:ext uri="{BB962C8B-B14F-4D97-AF65-F5344CB8AC3E}">
        <p14:creationId xmlns:p14="http://schemas.microsoft.com/office/powerpoint/2010/main" val="2554432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Version 4 Powerpoi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Click to edit Master title style</a:t>
            </a:r>
            <a:endParaRPr lang="en-US" dirty="0"/>
          </a:p>
        </p:txBody>
      </p:sp>
    </p:spTree>
    <p:extLst>
      <p:ext uri="{BB962C8B-B14F-4D97-AF65-F5344CB8AC3E}">
        <p14:creationId xmlns:p14="http://schemas.microsoft.com/office/powerpoint/2010/main" val="30018816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 name="Picture 6" descr="C:\Users\beng.CAG\Desktop\Document Templates\PPT jpgs\jpgs\Trades_PP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AU"/>
          </a:p>
        </p:txBody>
      </p:sp>
      <p:sp>
        <p:nvSpPr>
          <p:cNvPr id="5" name="Rectangle 4"/>
          <p:cNvSpPr/>
          <p:nvPr userDrawn="1"/>
        </p:nvSpPr>
        <p:spPr>
          <a:xfrm>
            <a:off x="6604000" y="4119563"/>
            <a:ext cx="2184400" cy="9477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defRPr/>
            </a:pPr>
            <a:endParaRPr lang="en-AU"/>
          </a:p>
        </p:txBody>
      </p:sp>
      <p:pic>
        <p:nvPicPr>
          <p:cNvPr id="7" name="Picture 7"/>
          <p:cNvPicPr>
            <a:picLocks noChangeAspect="1"/>
          </p:cNvPicPr>
          <p:nvPr userDrawn="1"/>
        </p:nvPicPr>
        <p:blipFill>
          <a:blip r:embed="rId3">
            <a:extLst>
              <a:ext uri="{28A0092B-C50C-407E-A947-70E740481C1C}">
                <a14:useLocalDpi xmlns:a14="http://schemas.microsoft.com/office/drawing/2010/main" val="0"/>
              </a:ext>
            </a:extLst>
          </a:blip>
          <a:srcRect r="53868"/>
          <a:stretch>
            <a:fillRect/>
          </a:stretch>
        </p:blipFill>
        <p:spPr bwMode="auto">
          <a:xfrm>
            <a:off x="6554788" y="4065588"/>
            <a:ext cx="2589212"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601216" y="4005064"/>
            <a:ext cx="5122912" cy="1138138"/>
          </a:xfrm>
        </p:spPr>
        <p:txBody>
          <a:bodyPr anchor="ctr"/>
          <a:lstStyle/>
          <a:p>
            <a:r>
              <a:rPr lang="en-US" dirty="0" smtClean="0"/>
              <a:t>Click to edit Master title style</a:t>
            </a:r>
            <a:endParaRPr lang="en-AU" dirty="0"/>
          </a:p>
        </p:txBody>
      </p:sp>
    </p:spTree>
    <p:extLst>
      <p:ext uri="{BB962C8B-B14F-4D97-AF65-F5344CB8AC3E}">
        <p14:creationId xmlns:p14="http://schemas.microsoft.com/office/powerpoint/2010/main" val="32234291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n-lt"/>
              </a:defRPr>
            </a:lvl1pPr>
          </a:lstStyle>
          <a:p>
            <a:r>
              <a:rPr lang="en-US" dirty="0" smtClean="0"/>
              <a:t>Click to edit Master title style</a:t>
            </a:r>
            <a:endParaRPr lang="en-AU" dirty="0"/>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600">
                <a:latin typeface="+mn-lt"/>
              </a:defRPr>
            </a:lvl1pPr>
            <a:lvl2pPr>
              <a:lnSpc>
                <a:spcPct val="125000"/>
              </a:lnSpc>
              <a:spcBef>
                <a:spcPts val="600"/>
              </a:spcBef>
              <a:spcAft>
                <a:spcPts val="600"/>
              </a:spcAft>
              <a:defRPr sz="1600">
                <a:latin typeface="+mn-lt"/>
              </a:defRPr>
            </a:lvl2pPr>
            <a:lvl3pPr>
              <a:lnSpc>
                <a:spcPct val="125000"/>
              </a:lnSpc>
              <a:spcBef>
                <a:spcPts val="600"/>
              </a:spcBef>
              <a:spcAft>
                <a:spcPts val="600"/>
              </a:spcAft>
              <a:defRPr sz="1600">
                <a:latin typeface="+mn-lt"/>
              </a:defRPr>
            </a:lvl3pPr>
            <a:lvl4pPr>
              <a:lnSpc>
                <a:spcPct val="125000"/>
              </a:lnSpc>
              <a:spcBef>
                <a:spcPts val="600"/>
              </a:spcBef>
              <a:spcAft>
                <a:spcPts val="600"/>
              </a:spcAft>
              <a:defRPr sz="1600">
                <a:latin typeface="+mn-lt"/>
              </a:defRPr>
            </a:lvl4pPr>
            <a:lvl5pPr>
              <a:lnSpc>
                <a:spcPct val="125000"/>
              </a:lnSpc>
              <a:spcBef>
                <a:spcPts val="600"/>
              </a:spcBef>
              <a:spcAft>
                <a:spcPts val="600"/>
              </a:spcAft>
              <a:defRPr sz="1600">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Tree>
    <p:extLst>
      <p:ext uri="{BB962C8B-B14F-4D97-AF65-F5344CB8AC3E}">
        <p14:creationId xmlns:p14="http://schemas.microsoft.com/office/powerpoint/2010/main" val="7835141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930620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219265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1864538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10794107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2963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461133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092327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657360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52814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Power-Point Template-checkerplate.png"/>
          <p:cNvPicPr>
            <a:picLocks/>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1"/>
          <p:cNvSpPr>
            <a:spLocks noGrp="1"/>
          </p:cNvSpPr>
          <p:nvPr>
            <p:ph type="title"/>
          </p:nvPr>
        </p:nvSpPr>
        <p:spPr bwMode="auto">
          <a:xfrm>
            <a:off x="1414463" y="274638"/>
            <a:ext cx="74676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endParaRPr lang="en-US" altLang="en-US" smtClean="0"/>
          </a:p>
        </p:txBody>
      </p:sp>
      <p:sp>
        <p:nvSpPr>
          <p:cNvPr id="1028" name="Text Placeholder 15"/>
          <p:cNvSpPr>
            <a:spLocks noGrp="1"/>
          </p:cNvSpPr>
          <p:nvPr>
            <p:ph type="body" idx="1"/>
          </p:nvPr>
        </p:nvSpPr>
        <p:spPr bwMode="auto">
          <a:xfrm>
            <a:off x="1414463" y="1254125"/>
            <a:ext cx="74676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p:txBody>
      </p:sp>
    </p:spTree>
  </p:cSld>
  <p:clrMap bg1="lt1" tx1="dk1" bg2="lt2" tx2="dk2" accent1="accent1" accent2="accent2" accent3="accent3" accent4="accent4" accent5="accent5" accent6="accent6" hlink="hlink" folHlink="folHlink"/>
  <p:sldLayoutIdLst>
    <p:sldLayoutId id="2147484283" r:id="rId1"/>
    <p:sldLayoutId id="2147484296" r:id="rId2"/>
    <p:sldLayoutId id="2147484284"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285" r:id="rId12"/>
  </p:sldLayoutIdLst>
  <p:timing>
    <p:tnLst>
      <p:par>
        <p:cTn id="1" dur="indefinite" restart="never" nodeType="tmRoot"/>
      </p:par>
    </p:tnLst>
  </p:timing>
  <p:txStyles>
    <p:titleStyle>
      <a:lvl1pPr algn="l" defTabSz="457200" rtl="0" eaLnBrk="0" fontAlgn="base" hangingPunct="0">
        <a:spcBef>
          <a:spcPct val="0"/>
        </a:spcBef>
        <a:spcAft>
          <a:spcPct val="0"/>
        </a:spcAft>
        <a:defRPr sz="2400" kern="1200">
          <a:solidFill>
            <a:srgbClr val="0069AA"/>
          </a:solidFill>
          <a:latin typeface="+mj-lt"/>
          <a:ea typeface="ＭＳ Ｐゴシック" charset="0"/>
          <a:cs typeface="Arial Black"/>
        </a:defRPr>
      </a:lvl1pPr>
      <a:lvl2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2pPr>
      <a:lvl3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3pPr>
      <a:lvl4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4pPr>
      <a:lvl5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5pPr>
      <a:lvl6pPr marL="457200" algn="l" defTabSz="457200" rtl="0" fontAlgn="base">
        <a:spcBef>
          <a:spcPct val="0"/>
        </a:spcBef>
        <a:spcAft>
          <a:spcPct val="0"/>
        </a:spcAft>
        <a:defRPr sz="2400">
          <a:solidFill>
            <a:srgbClr val="0069AA"/>
          </a:solidFill>
          <a:latin typeface="Impact" charset="0"/>
          <a:ea typeface="ＭＳ Ｐゴシック" charset="0"/>
        </a:defRPr>
      </a:lvl6pPr>
      <a:lvl7pPr marL="914400" algn="l" defTabSz="457200" rtl="0" fontAlgn="base">
        <a:spcBef>
          <a:spcPct val="0"/>
        </a:spcBef>
        <a:spcAft>
          <a:spcPct val="0"/>
        </a:spcAft>
        <a:defRPr sz="2400">
          <a:solidFill>
            <a:srgbClr val="0069AA"/>
          </a:solidFill>
          <a:latin typeface="Impact" charset="0"/>
          <a:ea typeface="ＭＳ Ｐゴシック" charset="0"/>
        </a:defRPr>
      </a:lvl7pPr>
      <a:lvl8pPr marL="1371600" algn="l" defTabSz="457200" rtl="0" fontAlgn="base">
        <a:spcBef>
          <a:spcPct val="0"/>
        </a:spcBef>
        <a:spcAft>
          <a:spcPct val="0"/>
        </a:spcAft>
        <a:defRPr sz="2400">
          <a:solidFill>
            <a:srgbClr val="0069AA"/>
          </a:solidFill>
          <a:latin typeface="Impact" charset="0"/>
          <a:ea typeface="ＭＳ Ｐゴシック" charset="0"/>
        </a:defRPr>
      </a:lvl8pPr>
      <a:lvl9pPr marL="1828800" algn="l" defTabSz="457200" rtl="0" fontAlgn="base">
        <a:spcBef>
          <a:spcPct val="0"/>
        </a:spcBef>
        <a:spcAft>
          <a:spcPct val="0"/>
        </a:spcAft>
        <a:defRPr sz="2400">
          <a:solidFill>
            <a:srgbClr val="0069AA"/>
          </a:solidFill>
          <a:latin typeface="Impact" charset="0"/>
          <a:ea typeface="ＭＳ Ｐゴシック" charset="0"/>
        </a:defRPr>
      </a:lvl9pPr>
    </p:titleStyle>
    <p:bodyStyle>
      <a:lvl1pPr marL="342900" indent="-342900" algn="l" defTabSz="457200" rtl="0" eaLnBrk="0" fontAlgn="base" hangingPunct="0">
        <a:spcBef>
          <a:spcPct val="20000"/>
        </a:spcBef>
        <a:spcAft>
          <a:spcPct val="0"/>
        </a:spcAft>
        <a:buSzPct val="100000"/>
        <a:defRPr kern="1200">
          <a:solidFill>
            <a:schemeClr val="tx1"/>
          </a:solidFill>
          <a:latin typeface="Arial Narrow"/>
          <a:ea typeface="ＭＳ Ｐゴシック" charset="0"/>
          <a:cs typeface="Arial Narrow"/>
        </a:defRPr>
      </a:lvl1pPr>
      <a:lvl2pPr marL="742950" indent="-285750" algn="l" defTabSz="457200" rtl="0" eaLnBrk="0" fontAlgn="base" hangingPunct="0">
        <a:spcBef>
          <a:spcPct val="20000"/>
        </a:spcBef>
        <a:spcAft>
          <a:spcPct val="0"/>
        </a:spcAft>
        <a:buSzPct val="100000"/>
        <a:buBlip>
          <a:blip r:embed="rId15"/>
        </a:buBlip>
        <a:defRPr kern="1200">
          <a:solidFill>
            <a:schemeClr val="tx1"/>
          </a:solidFill>
          <a:latin typeface="Arial Narrow"/>
          <a:ea typeface="ＭＳ Ｐゴシック" charset="0"/>
          <a:cs typeface="Arial Narrow"/>
        </a:defRPr>
      </a:lvl2pPr>
      <a:lvl3pPr marL="1025525" indent="-228600" algn="l" defTabSz="457200" rtl="0" eaLnBrk="0" fontAlgn="base" hangingPunct="0">
        <a:spcBef>
          <a:spcPct val="20000"/>
        </a:spcBef>
        <a:spcAft>
          <a:spcPct val="0"/>
        </a:spcAft>
        <a:buBlip>
          <a:blip r:embed="rId16"/>
        </a:buBlip>
        <a:defRPr kern="1200">
          <a:solidFill>
            <a:schemeClr val="tx1"/>
          </a:solidFill>
          <a:latin typeface="Arial Narrow"/>
          <a:ea typeface="ＭＳ Ｐゴシック" charset="0"/>
          <a:cs typeface="Arial Narrow"/>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6" descr="C:\Users\beng.CAG\Desktop\Document Templates\PPT jpgs\jpgs\Trades_PPT2.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59055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2052" name="Text Placeholder 2"/>
          <p:cNvSpPr>
            <a:spLocks noGrp="1"/>
          </p:cNvSpPr>
          <p:nvPr>
            <p:ph type="body" idx="1"/>
          </p:nvPr>
        </p:nvSpPr>
        <p:spPr bwMode="auto">
          <a:xfrm>
            <a:off x="457200" y="1125538"/>
            <a:ext cx="82296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AU" altLang="en-US" smtClean="0"/>
          </a:p>
        </p:txBody>
      </p:sp>
    </p:spTree>
  </p:cSld>
  <p:clrMap bg1="lt1" tx1="dk1" bg2="lt2" tx2="dk2" accent1="accent1" accent2="accent2" accent3="accent3" accent4="accent4" accent5="accent5" accent6="accent6" hlink="hlink" folHlink="folHlink"/>
  <p:sldLayoutIdLst>
    <p:sldLayoutId id="214748430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xStyles>
    <p:titleStyle>
      <a:lvl1pPr algn="l" rtl="0" eaLnBrk="0" fontAlgn="base" hangingPunct="0">
        <a:spcBef>
          <a:spcPct val="0"/>
        </a:spcBef>
        <a:spcAft>
          <a:spcPct val="0"/>
        </a:spcAft>
        <a:defRPr sz="2800" b="1" kern="1200" cap="all">
          <a:solidFill>
            <a:schemeClr val="tx1"/>
          </a:solidFill>
          <a:latin typeface="Verdana" pitchFamily="34" charset="0"/>
          <a:ea typeface="Verdana" pitchFamily="34" charset="0"/>
          <a:cs typeface="Verdana" pitchFamily="34" charset="0"/>
        </a:defRPr>
      </a:lvl1pPr>
      <a:lvl2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2pPr>
      <a:lvl3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3pPr>
      <a:lvl4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4pPr>
      <a:lvl5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5pPr>
      <a:lvl6pPr marL="4572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6pPr>
      <a:lvl7pPr marL="9144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7pPr>
      <a:lvl8pPr marL="13716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8pPr>
      <a:lvl9pPr marL="18288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9pPr>
    </p:titleStyle>
    <p:bodyStyle>
      <a:lvl1pPr marL="342900" indent="-3429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1pPr>
      <a:lvl2pPr marL="742950" indent="-28575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anose="020B0604020202020204" pitchFamily="34" charset="0"/>
        <a:buChar char="•"/>
        <a:defRPr sz="1600" kern="1200">
          <a:solidFill>
            <a:schemeClr val="tx1"/>
          </a:solidFill>
          <a:latin typeface="Calibri"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8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8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25" y="4325938"/>
            <a:ext cx="6505575" cy="863600"/>
          </a:xfrm>
        </p:spPr>
        <p:txBody>
          <a:bodyPr/>
          <a:lstStyle/>
          <a:p>
            <a:pPr eaLnBrk="1" hangingPunct="1">
              <a:defRPr/>
            </a:pPr>
            <a:r>
              <a:rPr lang="en-AU" sz="2000" dirty="0" smtClean="0">
                <a:latin typeface="+mj-lt"/>
              </a:rPr>
              <a:t>RIIRIS401d Apply Site risk management system</a:t>
            </a:r>
            <a:br>
              <a:rPr lang="en-AU" sz="2000" dirty="0" smtClean="0">
                <a:latin typeface="+mj-lt"/>
              </a:rPr>
            </a:br>
            <a:r>
              <a:rPr lang="en-AU" sz="2000" dirty="0" smtClean="0">
                <a:latin typeface="+mj-lt"/>
              </a:rPr>
              <a:t>Presentation 2 </a:t>
            </a:r>
            <a:r>
              <a:rPr lang="en-AU" sz="1600" dirty="0" smtClean="0"/>
              <a:t/>
            </a:r>
            <a:br>
              <a:rPr lang="en-AU" sz="1600" dirty="0" smtClean="0"/>
            </a:br>
            <a:r>
              <a:rPr lang="en-AU" sz="1600" dirty="0" smtClean="0">
                <a:latin typeface="+mn-lt"/>
              </a:rPr>
              <a:t/>
            </a:r>
            <a:br>
              <a:rPr lang="en-AU" sz="1600" dirty="0" smtClean="0">
                <a:latin typeface="+mn-lt"/>
              </a:rPr>
            </a:br>
            <a:endParaRPr lang="en-AU" sz="1600" dirty="0">
              <a:latin typeface="+mn-lt"/>
            </a:endParaRPr>
          </a:p>
        </p:txBody>
      </p:sp>
      <p:sp>
        <p:nvSpPr>
          <p:cNvPr id="3" name="Title 1"/>
          <p:cNvSpPr txBox="1">
            <a:spLocks/>
          </p:cNvSpPr>
          <p:nvPr/>
        </p:nvSpPr>
        <p:spPr>
          <a:xfrm>
            <a:off x="-2709863" y="4098925"/>
            <a:ext cx="6505576" cy="862013"/>
          </a:xfrm>
          <a:prstGeom prst="rect">
            <a:avLst/>
          </a:prstGeom>
        </p:spPr>
        <p:txBody>
          <a:bodyPr anchor="ctr"/>
          <a:lstStyle/>
          <a:p>
            <a:pPr defTabSz="914400" eaLnBrk="1" hangingPunct="1">
              <a:defRPr/>
            </a:pPr>
            <a:endParaRPr lang="en-AU" sz="1600" b="1" cap="all" dirty="0">
              <a:latin typeface="+mn-lt"/>
              <a:ea typeface="Verdana" pitchFamily="34" charset="0"/>
              <a:cs typeface="Verdana" pitchFamily="34" charset="0"/>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IDENTIFY RISK MANAGEMENT TRAINING NEEDS</a:t>
            </a:r>
            <a:endParaRPr lang="en-US" dirty="0">
              <a:ea typeface="+mj-ea"/>
            </a:endParaRPr>
          </a:p>
        </p:txBody>
      </p:sp>
      <p:sp>
        <p:nvSpPr>
          <p:cNvPr id="3" name="Content Placeholder 2"/>
          <p:cNvSpPr>
            <a:spLocks noGrp="1"/>
          </p:cNvSpPr>
          <p:nvPr>
            <p:ph idx="1"/>
          </p:nvPr>
        </p:nvSpPr>
        <p:spPr>
          <a:xfrm>
            <a:off x="1541463" y="2389188"/>
            <a:ext cx="4286250" cy="2141537"/>
          </a:xfrm>
        </p:spPr>
        <p:txBody>
          <a:bodyPr>
            <a:spAutoFit/>
          </a:bodyPr>
          <a:lstStyle/>
          <a:p>
            <a:pPr marL="0" indent="0">
              <a:buFontTx/>
              <a:buNone/>
              <a:defRPr/>
            </a:pPr>
            <a:r>
              <a:rPr lang="en-AU" dirty="0" smtClean="0">
                <a:ea typeface="ＭＳ Ｐゴシック" pitchFamily="-84" charset="-128"/>
              </a:rPr>
              <a:t>Training is important to ensure that each member of the workplace is able to complete tasks in accordance with risk management requirements.</a:t>
            </a:r>
            <a:endParaRPr lang="en-US" dirty="0" smtClean="0">
              <a:ea typeface="ＭＳ Ｐゴシック" pitchFamily="-84" charset="-128"/>
            </a:endParaRPr>
          </a:p>
          <a:p>
            <a:pPr marL="0" indent="0">
              <a:buFontTx/>
              <a:buNone/>
              <a:defRPr/>
            </a:pPr>
            <a:r>
              <a:rPr lang="en-AU" dirty="0" smtClean="0">
                <a:ea typeface="ＭＳ Ｐゴシック" pitchFamily="-84" charset="-128"/>
              </a:rPr>
              <a:t> It is important to ensure you have identified any gaps in the OHS/WHS risk management training of both individuals and departments. </a:t>
            </a:r>
            <a:endParaRPr lang="en-US" dirty="0" smtClean="0">
              <a:ea typeface="ＭＳ Ｐゴシック" pitchFamily="-84" charset="-128"/>
            </a:endParaRPr>
          </a:p>
        </p:txBody>
      </p:sp>
      <p:pic>
        <p:nvPicPr>
          <p:cNvPr id="4" name="Picture 3" descr="workers supervisors mine meeting discussion inspection hard hat clipboard 90308954 cropped.jpg"/>
          <p:cNvPicPr>
            <a:picLocks noChangeAspect="1"/>
          </p:cNvPicPr>
          <p:nvPr/>
        </p:nvPicPr>
        <p:blipFill>
          <a:blip r:embed="rId2">
            <a:extLst>
              <a:ext uri="{28A0092B-C50C-407E-A947-70E740481C1C}">
                <a14:useLocalDpi xmlns:a14="http://schemas.microsoft.com/office/drawing/2010/main" val="0"/>
              </a:ext>
            </a:extLst>
          </a:blip>
          <a:srcRect l="7033" r="6058"/>
          <a:stretch>
            <a:fillRect/>
          </a:stretch>
        </p:blipFill>
        <p:spPr bwMode="auto">
          <a:xfrm>
            <a:off x="6053138" y="2262188"/>
            <a:ext cx="2633662" cy="239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IDENTIFY RISK MANAGEMENT TRAINING NEEDS</a:t>
            </a:r>
            <a:endParaRPr lang="en-US" dirty="0">
              <a:ea typeface="+mj-ea"/>
            </a:endParaRPr>
          </a:p>
        </p:txBody>
      </p:sp>
      <p:sp>
        <p:nvSpPr>
          <p:cNvPr id="3" name="Content Placeholder 2"/>
          <p:cNvSpPr>
            <a:spLocks noGrp="1"/>
          </p:cNvSpPr>
          <p:nvPr>
            <p:ph idx="1"/>
          </p:nvPr>
        </p:nvSpPr>
        <p:spPr>
          <a:xfrm>
            <a:off x="1541463" y="1417638"/>
            <a:ext cx="7145337" cy="377825"/>
          </a:xfrm>
        </p:spPr>
        <p:txBody>
          <a:bodyPr>
            <a:spAutoFit/>
          </a:bodyPr>
          <a:lstStyle/>
          <a:p>
            <a:pPr marL="0" indent="0">
              <a:buFontTx/>
              <a:buNone/>
              <a:defRPr/>
            </a:pPr>
            <a:r>
              <a:rPr lang="en-AU" dirty="0" smtClean="0">
                <a:ea typeface="ＭＳ Ｐゴシック" pitchFamily="-84" charset="-128"/>
              </a:rPr>
              <a:t>The following lists some examples of where gaps in training can be shown:</a:t>
            </a:r>
            <a:endParaRPr lang="en-US" dirty="0" smtClean="0">
              <a:ea typeface="ＭＳ Ｐゴシック" pitchFamily="-84" charset="-128"/>
            </a:endParaRPr>
          </a:p>
        </p:txBody>
      </p:sp>
      <p:pic>
        <p:nvPicPr>
          <p:cNvPr id="6" name="Picture 5" descr="RIIRIS401A 2.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32238" y="1822450"/>
            <a:ext cx="2868612"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IDENTIFY RISK MANAGEMENT TRAINING NEEDS</a:t>
            </a:r>
            <a:endParaRPr lang="en-US" dirty="0">
              <a:ea typeface="+mj-ea"/>
            </a:endParaRPr>
          </a:p>
        </p:txBody>
      </p:sp>
      <p:sp>
        <p:nvSpPr>
          <p:cNvPr id="3" name="Content Placeholder 2"/>
          <p:cNvSpPr>
            <a:spLocks noGrp="1"/>
          </p:cNvSpPr>
          <p:nvPr>
            <p:ph idx="1"/>
          </p:nvPr>
        </p:nvSpPr>
        <p:spPr>
          <a:xfrm>
            <a:off x="1541463" y="2011363"/>
            <a:ext cx="3122612" cy="3016250"/>
          </a:xfrm>
        </p:spPr>
        <p:txBody>
          <a:bodyPr>
            <a:spAutoFit/>
          </a:bodyPr>
          <a:lstStyle/>
          <a:p>
            <a:pPr marL="0" indent="0">
              <a:buFontTx/>
              <a:buNone/>
              <a:defRPr/>
            </a:pPr>
            <a:r>
              <a:rPr lang="en-AU" dirty="0" smtClean="0">
                <a:ea typeface="ＭＳ Ｐゴシック" pitchFamily="-84" charset="-128"/>
              </a:rPr>
              <a:t>Risk management training may be applied to: </a:t>
            </a:r>
            <a:endParaRPr lang="en-US" dirty="0" smtClean="0">
              <a:ea typeface="ＭＳ Ｐゴシック" pitchFamily="-84" charset="-128"/>
            </a:endParaRPr>
          </a:p>
          <a:p>
            <a:pPr marL="0" indent="0">
              <a:defRPr/>
            </a:pPr>
            <a:r>
              <a:rPr lang="en-AU" dirty="0" smtClean="0">
                <a:ea typeface="ＭＳ Ｐゴシック" pitchFamily="-84" charset="-128"/>
              </a:rPr>
              <a:t>  Statutory compliance. </a:t>
            </a:r>
            <a:endParaRPr lang="en-US" dirty="0" smtClean="0">
              <a:ea typeface="ＭＳ Ｐゴシック" pitchFamily="-84" charset="-128"/>
            </a:endParaRPr>
          </a:p>
          <a:p>
            <a:pPr marL="0" indent="0">
              <a:defRPr/>
            </a:pPr>
            <a:r>
              <a:rPr lang="en-AU" dirty="0" smtClean="0">
                <a:ea typeface="ＭＳ Ｐゴシック" pitchFamily="-84" charset="-128"/>
              </a:rPr>
              <a:t>  OHS/WHS. </a:t>
            </a:r>
            <a:endParaRPr lang="en-US" dirty="0" smtClean="0">
              <a:ea typeface="ＭＳ Ｐゴシック" pitchFamily="-84" charset="-128"/>
            </a:endParaRPr>
          </a:p>
          <a:p>
            <a:pPr marL="0" indent="0">
              <a:defRPr/>
            </a:pPr>
            <a:r>
              <a:rPr lang="en-AU" dirty="0" smtClean="0">
                <a:ea typeface="ＭＳ Ｐゴシック" pitchFamily="-84" charset="-128"/>
              </a:rPr>
              <a:t>  Environment. </a:t>
            </a:r>
            <a:endParaRPr lang="en-US" dirty="0" smtClean="0">
              <a:ea typeface="ＭＳ Ｐゴシック" pitchFamily="-84" charset="-128"/>
            </a:endParaRPr>
          </a:p>
          <a:p>
            <a:pPr marL="0" indent="0">
              <a:defRPr/>
            </a:pPr>
            <a:r>
              <a:rPr lang="en-AU" dirty="0" smtClean="0">
                <a:ea typeface="ＭＳ Ｐゴシック" pitchFamily="-84" charset="-128"/>
              </a:rPr>
              <a:t>  Quality.  </a:t>
            </a:r>
            <a:endParaRPr lang="en-US" dirty="0" smtClean="0">
              <a:ea typeface="ＭＳ Ｐゴシック" pitchFamily="-84" charset="-128"/>
            </a:endParaRPr>
          </a:p>
          <a:p>
            <a:pPr marL="0" indent="0">
              <a:defRPr/>
            </a:pPr>
            <a:r>
              <a:rPr lang="en-AU" dirty="0" smtClean="0">
                <a:ea typeface="ＭＳ Ｐゴシック" pitchFamily="-84" charset="-128"/>
              </a:rPr>
              <a:t>  Property security.</a:t>
            </a:r>
            <a:endParaRPr lang="en-US" dirty="0" smtClean="0">
              <a:ea typeface="ＭＳ Ｐゴシック" pitchFamily="-84" charset="-128"/>
            </a:endParaRPr>
          </a:p>
        </p:txBody>
      </p:sp>
      <p:pic>
        <p:nvPicPr>
          <p:cNvPr id="4" name="Picture 3" descr="risk management red white flat 91318735.jpg"/>
          <p:cNvPicPr>
            <a:picLocks noChangeAspect="1"/>
          </p:cNvPicPr>
          <p:nvPr/>
        </p:nvPicPr>
        <p:blipFill>
          <a:blip r:embed="rId2">
            <a:extLst>
              <a:ext uri="{28A0092B-C50C-407E-A947-70E740481C1C}">
                <a14:useLocalDpi xmlns:a14="http://schemas.microsoft.com/office/drawing/2010/main" val="0"/>
              </a:ext>
            </a:extLst>
          </a:blip>
          <a:srcRect t="24876" b="8717"/>
          <a:stretch>
            <a:fillRect/>
          </a:stretch>
        </p:blipFill>
        <p:spPr bwMode="auto">
          <a:xfrm>
            <a:off x="4795838" y="2533650"/>
            <a:ext cx="3890962"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IDENTIFY RISK MANAGEMENT TRAINING NEEDS</a:t>
            </a:r>
            <a:endParaRPr lang="en-US" dirty="0">
              <a:ea typeface="+mj-ea"/>
            </a:endParaRPr>
          </a:p>
        </p:txBody>
      </p:sp>
      <p:sp>
        <p:nvSpPr>
          <p:cNvPr id="3" name="Content Placeholder 2"/>
          <p:cNvSpPr>
            <a:spLocks noGrp="1"/>
          </p:cNvSpPr>
          <p:nvPr>
            <p:ph idx="1"/>
          </p:nvPr>
        </p:nvSpPr>
        <p:spPr>
          <a:xfrm>
            <a:off x="4308475" y="1790700"/>
            <a:ext cx="4378325" cy="3016250"/>
          </a:xfrm>
        </p:spPr>
        <p:txBody>
          <a:bodyPr>
            <a:spAutoFit/>
          </a:bodyPr>
          <a:lstStyle/>
          <a:p>
            <a:pPr marL="682625">
              <a:defRPr/>
            </a:pPr>
            <a:r>
              <a:rPr lang="en-AU" dirty="0" smtClean="0">
                <a:ea typeface="ＭＳ Ｐゴシック" pitchFamily="-84" charset="-128"/>
              </a:rPr>
              <a:t>Business risks such as; </a:t>
            </a:r>
            <a:endParaRPr lang="en-US" dirty="0" smtClean="0">
              <a:ea typeface="ＭＳ Ｐゴシック" pitchFamily="-84" charset="-128"/>
            </a:endParaRPr>
          </a:p>
          <a:p>
            <a:pPr marL="1082675" lvl="1">
              <a:buFont typeface="Wingdings" pitchFamily="2" charset="2"/>
              <a:buChar char="Ø"/>
              <a:defRPr/>
            </a:pPr>
            <a:r>
              <a:rPr lang="en-AU" dirty="0" smtClean="0">
                <a:ea typeface="ＭＳ Ｐゴシック" pitchFamily="-84" charset="-128"/>
              </a:rPr>
              <a:t>Credit management. </a:t>
            </a:r>
            <a:endParaRPr lang="en-US" dirty="0" smtClean="0">
              <a:ea typeface="ＭＳ Ｐゴシック" pitchFamily="-84" charset="-128"/>
            </a:endParaRPr>
          </a:p>
          <a:p>
            <a:pPr marL="1082675" lvl="1">
              <a:buFont typeface="Wingdings" pitchFamily="2" charset="2"/>
              <a:buChar char="Ø"/>
              <a:defRPr/>
            </a:pPr>
            <a:r>
              <a:rPr lang="en-AU" dirty="0" smtClean="0">
                <a:ea typeface="ＭＳ Ｐゴシック" pitchFamily="-84" charset="-128"/>
              </a:rPr>
              <a:t>Capital expenditure. </a:t>
            </a:r>
            <a:endParaRPr lang="en-US" dirty="0" smtClean="0">
              <a:ea typeface="ＭＳ Ｐゴシック" pitchFamily="-84" charset="-128"/>
            </a:endParaRPr>
          </a:p>
          <a:p>
            <a:pPr marL="1082675" lvl="1">
              <a:buFont typeface="Wingdings" pitchFamily="2" charset="2"/>
              <a:buChar char="Ø"/>
              <a:defRPr/>
            </a:pPr>
            <a:r>
              <a:rPr lang="en-AU" dirty="0" smtClean="0">
                <a:ea typeface="ＭＳ Ｐゴシック" pitchFamily="-84" charset="-128"/>
              </a:rPr>
              <a:t>Sales and marketing. </a:t>
            </a:r>
            <a:endParaRPr lang="en-US" dirty="0" smtClean="0">
              <a:ea typeface="ＭＳ Ｐゴシック" pitchFamily="-84" charset="-128"/>
            </a:endParaRPr>
          </a:p>
          <a:p>
            <a:pPr marL="1082675" lvl="1">
              <a:buFont typeface="Wingdings" pitchFamily="2" charset="2"/>
              <a:buChar char="Ø"/>
              <a:defRPr/>
            </a:pPr>
            <a:r>
              <a:rPr lang="en-AU" dirty="0" smtClean="0">
                <a:ea typeface="ＭＳ Ｐゴシック" pitchFamily="-84" charset="-128"/>
              </a:rPr>
              <a:t>Finance and accounting. </a:t>
            </a:r>
            <a:endParaRPr lang="en-US" dirty="0" smtClean="0">
              <a:ea typeface="ＭＳ Ｐゴシック" pitchFamily="-84" charset="-128"/>
            </a:endParaRPr>
          </a:p>
          <a:p>
            <a:pPr marL="682625">
              <a:defRPr/>
            </a:pPr>
            <a:r>
              <a:rPr lang="en-AU" dirty="0" smtClean="0">
                <a:ea typeface="ＭＳ Ｐゴシック" pitchFamily="-84" charset="-128"/>
              </a:rPr>
              <a:t>Any other area of the worksite that requires risk management training.</a:t>
            </a:r>
            <a:endParaRPr lang="en-US" dirty="0" smtClean="0">
              <a:ea typeface="ＭＳ Ｐゴシック" pitchFamily="-84" charset="-128"/>
            </a:endParaRPr>
          </a:p>
        </p:txBody>
      </p:sp>
      <p:pic>
        <p:nvPicPr>
          <p:cNvPr id="6" name="Picture 5" descr="risk sign exclamation10088013_x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01863"/>
            <a:ext cx="2668587" cy="260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5259388"/>
            <a:ext cx="7145337" cy="646112"/>
          </a:xfrm>
          <a:prstGeom prst="rect">
            <a:avLst/>
          </a:prstGeom>
          <a:noFill/>
          <a:ln w="9525">
            <a:noFill/>
            <a:miter lim="800000"/>
            <a:headEnd/>
            <a:tailEnd/>
          </a:ln>
        </p:spPr>
        <p:txBody>
          <a:bodyPr>
            <a:spAutoFit/>
          </a:bodyPr>
          <a:lstStyle/>
          <a:p>
            <a:pPr>
              <a:spcBef>
                <a:spcPct val="20000"/>
              </a:spcBef>
              <a:buSzPct val="100000"/>
              <a:defRPr/>
            </a:pPr>
            <a:r>
              <a:rPr lang="en-AU" dirty="0">
                <a:solidFill>
                  <a:srgbClr val="000000"/>
                </a:solidFill>
                <a:latin typeface="+mn-lt"/>
                <a:ea typeface="ＭＳ Ｐゴシック" pitchFamily="-84" charset="-128"/>
              </a:rPr>
              <a:t>At all times you will need to abide by your site and organisational training procedures and policies.</a:t>
            </a:r>
            <a:r>
              <a:rPr lang="en-US" dirty="0">
                <a:solidFill>
                  <a:srgbClr val="000000"/>
                </a:solidFill>
                <a:latin typeface="+mn-lt"/>
                <a:ea typeface="ＭＳ Ｐゴシック" pitchFamily="-84" charset="-128"/>
              </a:rPr>
              <a:t> </a:t>
            </a:r>
            <a:endParaRPr lang="en-US" dirty="0">
              <a:solidFill>
                <a:srgbClr val="000000"/>
              </a:solidFill>
              <a:latin typeface="+mn-lt"/>
              <a:ea typeface="MS Mincho" pitchFamily="49"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lipboard write report record 1251666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10175" y="2560638"/>
            <a:ext cx="372110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2.1.1 DOCUMENTING OHS/WHS TRAINING</a:t>
            </a:r>
            <a:endParaRPr lang="en-US" dirty="0">
              <a:ea typeface="+mj-ea"/>
            </a:endParaRPr>
          </a:p>
        </p:txBody>
      </p:sp>
      <p:sp>
        <p:nvSpPr>
          <p:cNvPr id="3" name="Content Placeholder 2"/>
          <p:cNvSpPr>
            <a:spLocks noGrp="1"/>
          </p:cNvSpPr>
          <p:nvPr>
            <p:ph idx="1"/>
          </p:nvPr>
        </p:nvSpPr>
        <p:spPr>
          <a:xfrm>
            <a:off x="1541463" y="2887663"/>
            <a:ext cx="3668712" cy="2695575"/>
          </a:xfrm>
        </p:spPr>
        <p:txBody>
          <a:bodyPr>
            <a:spAutoFit/>
          </a:bodyPr>
          <a:lstStyle/>
          <a:p>
            <a:pPr marL="0" indent="0">
              <a:buFontTx/>
              <a:buNone/>
              <a:defRPr/>
            </a:pPr>
            <a:r>
              <a:rPr lang="en-AU" dirty="0" smtClean="0">
                <a:ea typeface="ＭＳ Ｐゴシック" pitchFamily="-84" charset="-128"/>
              </a:rPr>
              <a:t>Most organisations will create a skills or training matrix which outlines what training is needed and when any licensing or certifications are due for renewal.</a:t>
            </a:r>
            <a:endParaRPr lang="en-US" dirty="0" smtClean="0">
              <a:ea typeface="ＭＳ Ｐゴシック" pitchFamily="-84" charset="-128"/>
            </a:endParaRPr>
          </a:p>
          <a:p>
            <a:pPr marL="0" indent="0">
              <a:buFontTx/>
              <a:buNone/>
              <a:defRPr/>
            </a:pPr>
            <a:r>
              <a:rPr lang="en-AU" dirty="0" smtClean="0">
                <a:ea typeface="ＭＳ Ｐゴシック" pitchFamily="-84" charset="-128"/>
              </a:rPr>
              <a:t> It is advisable to appoint a designated training officer who is responsible for the management and documentation of all aspects of OHS/WHS training.</a:t>
            </a:r>
            <a:r>
              <a:rPr lang="en-US" dirty="0" smtClean="0">
                <a:ea typeface="ＭＳ Ｐゴシック" pitchFamily="-84" charset="-128"/>
              </a:rPr>
              <a:t> </a:t>
            </a:r>
          </a:p>
        </p:txBody>
      </p:sp>
      <p:sp>
        <p:nvSpPr>
          <p:cNvPr id="8" name="Rectangle 7"/>
          <p:cNvSpPr>
            <a:spLocks noChangeArrowheads="1"/>
          </p:cNvSpPr>
          <p:nvPr/>
        </p:nvSpPr>
        <p:spPr bwMode="auto">
          <a:xfrm>
            <a:off x="1541463" y="1935163"/>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OHS/WHS risk management training needs must be documented to ensure it is adequately provided and monitored.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ssolv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 ARRANGE RISK MANAGEMENT TRAINING</a:t>
            </a:r>
            <a:endParaRPr lang="en-US" dirty="0">
              <a:ea typeface="+mj-ea"/>
            </a:endParaRPr>
          </a:p>
        </p:txBody>
      </p:sp>
      <p:sp>
        <p:nvSpPr>
          <p:cNvPr id="3" name="Content Placeholder 2"/>
          <p:cNvSpPr>
            <a:spLocks noGrp="1"/>
          </p:cNvSpPr>
          <p:nvPr>
            <p:ph idx="1"/>
          </p:nvPr>
        </p:nvSpPr>
        <p:spPr>
          <a:xfrm>
            <a:off x="1541463" y="1582738"/>
            <a:ext cx="7145337" cy="992187"/>
          </a:xfrm>
        </p:spPr>
        <p:txBody>
          <a:bodyPr>
            <a:spAutoFit/>
          </a:bodyPr>
          <a:lstStyle/>
          <a:p>
            <a:pPr marL="0" indent="0">
              <a:buFontTx/>
              <a:buNone/>
              <a:defRPr/>
            </a:pPr>
            <a:r>
              <a:rPr lang="en-AU" dirty="0" smtClean="0">
                <a:ea typeface="ＭＳ Ｐゴシック" pitchFamily="-84" charset="-128"/>
              </a:rPr>
              <a:t>Once you have identified a training need or knowledge gap, you need to organise training opportunities to overcome these gaps. A training opportunity will come in 2 main forms:</a:t>
            </a:r>
            <a:endParaRPr lang="en-US" dirty="0" smtClean="0">
              <a:ea typeface="ＭＳ Ｐゴシック" pitchFamily="-84" charset="-128"/>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74838" y="2574925"/>
            <a:ext cx="6478587"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4795838"/>
            <a:ext cx="7145337" cy="1077912"/>
          </a:xfrm>
          <a:prstGeom prst="rect">
            <a:avLst/>
          </a:prstGeom>
          <a:noFill/>
          <a:ln w="9525">
            <a:noFill/>
            <a:miter lim="800000"/>
            <a:headEnd/>
            <a:tailEnd/>
          </a:ln>
        </p:spPr>
        <p:txBody>
          <a:bodyPr>
            <a:spAutoFit/>
          </a:bodyPr>
          <a:lstStyle/>
          <a:p>
            <a:pPr eaLnBrk="1" hangingPunct="1">
              <a:defRPr/>
            </a:pPr>
            <a:r>
              <a:rPr lang="en-AU" sz="1600" dirty="0">
                <a:latin typeface="+mn-lt"/>
                <a:ea typeface="MS Mincho" pitchFamily="49" charset="-128"/>
              </a:rPr>
              <a:t>Accredited training is a form of training where an individual will be issued a recognised certification. Accredited training is provided by training organisations, which are approved and accredited by the government. These could include TAFE, or private Registered Training Organisations (RTOs). </a:t>
            </a:r>
            <a:endParaRPr lang="en-US" sz="1600" dirty="0">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 ARRANGE RISK MANAGEMENT TRAINING</a:t>
            </a:r>
            <a:endParaRPr lang="en-US" dirty="0">
              <a:ea typeface="+mj-ea"/>
            </a:endParaRPr>
          </a:p>
        </p:txBody>
      </p:sp>
      <p:sp>
        <p:nvSpPr>
          <p:cNvPr id="3" name="Content Placeholder 2"/>
          <p:cNvSpPr>
            <a:spLocks noGrp="1"/>
          </p:cNvSpPr>
          <p:nvPr>
            <p:ph idx="1"/>
          </p:nvPr>
        </p:nvSpPr>
        <p:spPr>
          <a:xfrm>
            <a:off x="4427538" y="2251075"/>
            <a:ext cx="4283075" cy="2419350"/>
          </a:xfrm>
        </p:spPr>
        <p:txBody>
          <a:bodyPr>
            <a:spAutoFit/>
          </a:bodyPr>
          <a:lstStyle/>
          <a:p>
            <a:pPr marL="0" indent="0">
              <a:buFontTx/>
              <a:buNone/>
              <a:defRPr/>
            </a:pPr>
            <a:r>
              <a:rPr lang="en-AU" dirty="0" smtClean="0">
                <a:ea typeface="ＭＳ Ｐゴシック" pitchFamily="-84" charset="-128"/>
              </a:rPr>
              <a:t>Accredited training could encompass an entire qualification such as the Certificate IV in Work Health and Safety or could be simply a statement of attainment for one particular subject.</a:t>
            </a:r>
            <a:endParaRPr lang="en-US" dirty="0" smtClean="0">
              <a:ea typeface="ＭＳ Ｐゴシック" pitchFamily="-84" charset="-128"/>
            </a:endParaRPr>
          </a:p>
          <a:p>
            <a:pPr marL="0" indent="0">
              <a:buFontTx/>
              <a:buNone/>
              <a:defRPr/>
            </a:pPr>
            <a:r>
              <a:rPr lang="en-AU" dirty="0" smtClean="0">
                <a:ea typeface="ＭＳ Ｐゴシック" pitchFamily="-84" charset="-128"/>
              </a:rPr>
              <a:t> For example if you are only studying this subject you will receive a statement of attainment because this is an accredited course.</a:t>
            </a:r>
            <a:endParaRPr lang="en-US" dirty="0" smtClean="0">
              <a:ea typeface="ＭＳ Ｐゴシック" pitchFamily="-84" charset="-128"/>
            </a:endParaRPr>
          </a:p>
        </p:txBody>
      </p:sp>
      <p:pic>
        <p:nvPicPr>
          <p:cNvPr id="38913" name="Picture 1" descr="classroom learning discussion"/>
          <p:cNvPicPr>
            <a:picLocks noChangeAspect="1" noChangeArrowheads="1"/>
          </p:cNvPicPr>
          <p:nvPr/>
        </p:nvPicPr>
        <p:blipFill>
          <a:blip r:embed="rId2">
            <a:extLst>
              <a:ext uri="{28A0092B-C50C-407E-A947-70E740481C1C}">
                <a14:useLocalDpi xmlns:a14="http://schemas.microsoft.com/office/drawing/2010/main" val="0"/>
              </a:ext>
            </a:extLst>
          </a:blip>
          <a:srcRect l="15875" r="3679"/>
          <a:stretch>
            <a:fillRect/>
          </a:stretch>
        </p:blipFill>
        <p:spPr bwMode="auto">
          <a:xfrm>
            <a:off x="1541463" y="2309813"/>
            <a:ext cx="2773362"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38913"/>
                                        </p:tgtEl>
                                        <p:attrNameLst>
                                          <p:attrName>style.visibility</p:attrName>
                                        </p:attrNameLst>
                                      </p:cBhvr>
                                      <p:to>
                                        <p:strVal val="visible"/>
                                      </p:to>
                                    </p:set>
                                    <p:animEffect transition="in" filter="dissolve">
                                      <p:cBhvr>
                                        <p:cTn id="13" dur="1000"/>
                                        <p:tgtEl>
                                          <p:spTgt spid="389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 ARRANGE RISK MANAGEMENT TRAINING</a:t>
            </a:r>
            <a:endParaRPr lang="en-US" dirty="0">
              <a:ea typeface="+mj-ea"/>
            </a:endParaRPr>
          </a:p>
        </p:txBody>
      </p:sp>
      <p:sp>
        <p:nvSpPr>
          <p:cNvPr id="3" name="Content Placeholder 2"/>
          <p:cNvSpPr>
            <a:spLocks noGrp="1"/>
          </p:cNvSpPr>
          <p:nvPr>
            <p:ph idx="1"/>
          </p:nvPr>
        </p:nvSpPr>
        <p:spPr>
          <a:xfrm>
            <a:off x="4427538" y="2189163"/>
            <a:ext cx="4283075" cy="2862262"/>
          </a:xfrm>
        </p:spPr>
        <p:txBody>
          <a:bodyPr>
            <a:spAutoFit/>
          </a:bodyPr>
          <a:lstStyle/>
          <a:p>
            <a:pPr marL="0" indent="0">
              <a:buFontTx/>
              <a:buNone/>
              <a:defRPr/>
            </a:pPr>
            <a:r>
              <a:rPr lang="en-AU" dirty="0" smtClean="0">
                <a:ea typeface="ＭＳ Ｐゴシック" pitchFamily="-84" charset="-128"/>
              </a:rPr>
              <a:t>Unaccredited training is a form of informal training that is conducted in-house. </a:t>
            </a:r>
            <a:endParaRPr lang="en-US" dirty="0" smtClean="0">
              <a:ea typeface="ＭＳ Ｐゴシック" pitchFamily="-84" charset="-128"/>
            </a:endParaRPr>
          </a:p>
          <a:p>
            <a:pPr marL="0" indent="0">
              <a:buFontTx/>
              <a:buNone/>
              <a:defRPr/>
            </a:pPr>
            <a:r>
              <a:rPr lang="en-AU" dirty="0" smtClean="0">
                <a:ea typeface="ＭＳ Ｐゴシック" pitchFamily="-84" charset="-128"/>
              </a:rPr>
              <a:t> Normally unaccredited training addresses specific subjects or issues.</a:t>
            </a:r>
            <a:endParaRPr lang="en-US" dirty="0" smtClean="0">
              <a:ea typeface="ＭＳ Ｐゴシック" pitchFamily="-84" charset="-128"/>
            </a:endParaRPr>
          </a:p>
          <a:p>
            <a:pPr marL="0" indent="0">
              <a:buFontTx/>
              <a:buNone/>
              <a:defRPr/>
            </a:pPr>
            <a:r>
              <a:rPr lang="en-AU" dirty="0" smtClean="0">
                <a:ea typeface="ＭＳ Ｐゴシック" pitchFamily="-84" charset="-128"/>
              </a:rPr>
              <a:t> Common forms of unaccredited training could include how to implement a procedure for an item of machinery, or training in the use of company policies and procedures.</a:t>
            </a:r>
            <a:endParaRPr lang="en-US" dirty="0" smtClean="0">
              <a:ea typeface="ＭＳ Ｐゴシック" pitchFamily="-84" charset="-128"/>
            </a:endParaRPr>
          </a:p>
        </p:txBody>
      </p:sp>
      <p:pic>
        <p:nvPicPr>
          <p:cNvPr id="4" name="Picture 3" descr="teacher trainer learner consult communication meeting.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070100"/>
            <a:ext cx="2779712" cy="329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onstruction mining worker supervisor vest hard hat clipboard 121147888.jpg"/>
          <p:cNvPicPr>
            <a:picLocks noChangeAspect="1"/>
          </p:cNvPicPr>
          <p:nvPr/>
        </p:nvPicPr>
        <p:blipFill>
          <a:blip r:embed="rId2">
            <a:extLst>
              <a:ext uri="{28A0092B-C50C-407E-A947-70E740481C1C}">
                <a14:useLocalDpi xmlns:a14="http://schemas.microsoft.com/office/drawing/2010/main" val="0"/>
              </a:ext>
            </a:extLst>
          </a:blip>
          <a:srcRect r="8162" b="13196"/>
          <a:stretch>
            <a:fillRect/>
          </a:stretch>
        </p:blipFill>
        <p:spPr bwMode="auto">
          <a:xfrm>
            <a:off x="5610225" y="2116138"/>
            <a:ext cx="3422650"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 ARRANGE RISK MANAGEMENT TRAINING</a:t>
            </a:r>
            <a:endParaRPr lang="en-US" dirty="0">
              <a:ea typeface="+mj-ea"/>
            </a:endParaRPr>
          </a:p>
        </p:txBody>
      </p:sp>
      <p:sp>
        <p:nvSpPr>
          <p:cNvPr id="3" name="Content Placeholder 2"/>
          <p:cNvSpPr>
            <a:spLocks noGrp="1"/>
          </p:cNvSpPr>
          <p:nvPr>
            <p:ph idx="1"/>
          </p:nvPr>
        </p:nvSpPr>
        <p:spPr>
          <a:xfrm>
            <a:off x="1739900" y="1646238"/>
            <a:ext cx="3870325" cy="3632200"/>
          </a:xfrm>
        </p:spPr>
        <p:txBody>
          <a:bodyPr>
            <a:spAutoFit/>
          </a:bodyPr>
          <a:lstStyle/>
          <a:p>
            <a:pPr marL="0" indent="0">
              <a:buFontTx/>
              <a:buNone/>
              <a:defRPr/>
            </a:pPr>
            <a:r>
              <a:rPr lang="en-AU" dirty="0" smtClean="0">
                <a:ea typeface="ＭＳ Ｐゴシック" pitchFamily="-84" charset="-128"/>
              </a:rPr>
              <a:t>Before determining the best solution for the identified training need, you will need to consult with a variety of people. </a:t>
            </a:r>
            <a:endParaRPr lang="en-US" dirty="0" smtClean="0">
              <a:ea typeface="ＭＳ Ｐゴシック" pitchFamily="-84" charset="-128"/>
            </a:endParaRPr>
          </a:p>
          <a:p>
            <a:pPr marL="0" indent="0">
              <a:buFontTx/>
              <a:buNone/>
              <a:defRPr/>
            </a:pPr>
            <a:r>
              <a:rPr lang="en-AU" dirty="0" smtClean="0">
                <a:ea typeface="ＭＳ Ｐゴシック" pitchFamily="-84" charset="-128"/>
              </a:rPr>
              <a:t> These people could be: </a:t>
            </a:r>
            <a:endParaRPr lang="en-US" dirty="0" smtClean="0">
              <a:ea typeface="ＭＳ Ｐゴシック" pitchFamily="-84" charset="-128"/>
            </a:endParaRPr>
          </a:p>
          <a:p>
            <a:pPr marL="0" indent="0">
              <a:defRPr/>
            </a:pPr>
            <a:r>
              <a:rPr lang="en-AU" dirty="0" smtClean="0">
                <a:ea typeface="ＭＳ Ｐゴシック" pitchFamily="-84" charset="-128"/>
              </a:rPr>
              <a:t>  Supervisors. </a:t>
            </a:r>
            <a:endParaRPr lang="en-US" dirty="0" smtClean="0">
              <a:ea typeface="ＭＳ Ｐゴシック" pitchFamily="-84" charset="-128"/>
            </a:endParaRPr>
          </a:p>
          <a:p>
            <a:pPr marL="0" indent="0">
              <a:defRPr/>
            </a:pPr>
            <a:r>
              <a:rPr lang="en-AU" dirty="0" smtClean="0">
                <a:ea typeface="ＭＳ Ｐゴシック" pitchFamily="-84" charset="-128"/>
              </a:rPr>
              <a:t>  Managers. </a:t>
            </a:r>
            <a:endParaRPr lang="en-US" dirty="0" smtClean="0">
              <a:ea typeface="ＭＳ Ｐゴシック" pitchFamily="-84" charset="-128"/>
            </a:endParaRPr>
          </a:p>
          <a:p>
            <a:pPr marL="0" indent="0">
              <a:defRPr/>
            </a:pPr>
            <a:r>
              <a:rPr lang="en-AU" dirty="0" smtClean="0">
                <a:ea typeface="ＭＳ Ｐゴシック" pitchFamily="-84" charset="-128"/>
              </a:rPr>
              <a:t>  Training officers, either in-house or  </a:t>
            </a:r>
            <a:br>
              <a:rPr lang="en-AU" dirty="0" smtClean="0">
                <a:ea typeface="ＭＳ Ｐゴシック" pitchFamily="-84" charset="-128"/>
              </a:rPr>
            </a:br>
            <a:r>
              <a:rPr lang="en-AU" dirty="0" smtClean="0">
                <a:ea typeface="ＭＳ Ｐゴシック" pitchFamily="-84" charset="-128"/>
              </a:rPr>
              <a:t>    specialist  outside trainers. </a:t>
            </a:r>
            <a:endParaRPr lang="en-US" dirty="0" smtClean="0">
              <a:ea typeface="ＭＳ Ｐゴシック" pitchFamily="-84" charset="-128"/>
            </a:endParaRPr>
          </a:p>
          <a:p>
            <a:pPr marL="0" indent="0">
              <a:defRPr/>
            </a:pPr>
            <a:r>
              <a:rPr lang="en-AU" dirty="0" smtClean="0">
                <a:ea typeface="ＭＳ Ｐゴシック" pitchFamily="-84" charset="-128"/>
              </a:rPr>
              <a:t>  Individuals undertaking the training.</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 ARRANGE RISK MANAGEMENT TRAINING</a:t>
            </a:r>
            <a:endParaRPr lang="en-US" dirty="0">
              <a:ea typeface="+mj-ea"/>
            </a:endParaRPr>
          </a:p>
        </p:txBody>
      </p:sp>
      <p:sp>
        <p:nvSpPr>
          <p:cNvPr id="3" name="Content Placeholder 2"/>
          <p:cNvSpPr>
            <a:spLocks noGrp="1"/>
          </p:cNvSpPr>
          <p:nvPr>
            <p:ph idx="1"/>
          </p:nvPr>
        </p:nvSpPr>
        <p:spPr>
          <a:xfrm>
            <a:off x="1541463" y="1603375"/>
            <a:ext cx="7145337" cy="1300163"/>
          </a:xfrm>
        </p:spPr>
        <p:txBody>
          <a:bodyPr>
            <a:spAutoFit/>
          </a:bodyPr>
          <a:lstStyle/>
          <a:p>
            <a:pPr marL="0" indent="0">
              <a:buFontTx/>
              <a:buNone/>
              <a:defRPr/>
            </a:pPr>
            <a:r>
              <a:rPr lang="en-AU" dirty="0" smtClean="0">
                <a:ea typeface="ＭＳ Ｐゴシック" pitchFamily="-84" charset="-128"/>
              </a:rPr>
              <a:t>Training cannot fix every problem. By consulting with affected personnel/workers you will be able to determine if the issue is one that can be fixed with a training opportunity or if the solution to the problem needs to come from a different direction.</a:t>
            </a:r>
            <a:endParaRPr lang="en-US" dirty="0" smtClean="0">
              <a:ea typeface="ＭＳ Ｐゴシック" pitchFamily="-84" charset="-128"/>
            </a:endParaRPr>
          </a:p>
        </p:txBody>
      </p:sp>
      <p:pic>
        <p:nvPicPr>
          <p:cNvPr id="4" name="Picture 3" descr="communicate clipboard workers ppe consult 2746436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32113" y="2903538"/>
            <a:ext cx="4367212"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 PROVIDE LEARNING OPPORTUNITIES</a:t>
            </a:r>
            <a:endParaRPr lang="en-US" dirty="0">
              <a:ea typeface="+mj-ea"/>
            </a:endParaRPr>
          </a:p>
        </p:txBody>
      </p:sp>
      <p:sp>
        <p:nvSpPr>
          <p:cNvPr id="3" name="Content Placeholder 2"/>
          <p:cNvSpPr>
            <a:spLocks noGrp="1"/>
          </p:cNvSpPr>
          <p:nvPr>
            <p:ph idx="1"/>
          </p:nvPr>
        </p:nvSpPr>
        <p:spPr>
          <a:xfrm>
            <a:off x="4629150" y="1957388"/>
            <a:ext cx="4057650" cy="4070350"/>
          </a:xfrm>
        </p:spPr>
        <p:txBody>
          <a:bodyPr>
            <a:spAutoFit/>
          </a:bodyPr>
          <a:lstStyle/>
          <a:p>
            <a:pPr marL="0" indent="0">
              <a:buFontTx/>
              <a:buNone/>
              <a:defRPr/>
            </a:pPr>
            <a:r>
              <a:rPr lang="en-AU" dirty="0" smtClean="0">
                <a:ea typeface="ＭＳ Ｐゴシック" pitchFamily="-84" charset="-128"/>
              </a:rPr>
              <a:t>Every workplace has a responsibility to provide learning opportunities for the members of the team who need training or support. These opportunities could come through: </a:t>
            </a:r>
            <a:endParaRPr lang="en-US" dirty="0" smtClean="0">
              <a:ea typeface="ＭＳ Ｐゴシック" pitchFamily="-84" charset="-128"/>
            </a:endParaRPr>
          </a:p>
          <a:p>
            <a:pPr marL="0" indent="0">
              <a:defRPr/>
            </a:pPr>
            <a:r>
              <a:rPr lang="en-AU" dirty="0" smtClean="0">
                <a:ea typeface="ＭＳ Ｐゴシック" pitchFamily="-84" charset="-128"/>
              </a:rPr>
              <a:t>  Coaching. </a:t>
            </a:r>
            <a:endParaRPr lang="en-US" dirty="0" smtClean="0">
              <a:ea typeface="ＭＳ Ｐゴシック" pitchFamily="-84" charset="-128"/>
            </a:endParaRPr>
          </a:p>
          <a:p>
            <a:pPr marL="0" indent="0">
              <a:defRPr/>
            </a:pPr>
            <a:r>
              <a:rPr lang="en-AU" dirty="0" smtClean="0">
                <a:ea typeface="ＭＳ Ｐゴシック" pitchFamily="-84" charset="-128"/>
              </a:rPr>
              <a:t>  Mentoring. </a:t>
            </a:r>
            <a:endParaRPr lang="en-US" dirty="0" smtClean="0">
              <a:ea typeface="ＭＳ Ｐゴシック" pitchFamily="-84" charset="-128"/>
            </a:endParaRPr>
          </a:p>
          <a:p>
            <a:pPr marL="0" indent="0">
              <a:defRPr/>
            </a:pPr>
            <a:r>
              <a:rPr lang="en-AU" dirty="0" smtClean="0">
                <a:ea typeface="ＭＳ Ｐゴシック" pitchFamily="-84" charset="-128"/>
              </a:rPr>
              <a:t>  Instruction activities. </a:t>
            </a:r>
            <a:endParaRPr lang="en-US" dirty="0" smtClean="0">
              <a:ea typeface="ＭＳ Ｐゴシック" pitchFamily="-84" charset="-128"/>
            </a:endParaRPr>
          </a:p>
          <a:p>
            <a:pPr marL="0" indent="0">
              <a:defRPr/>
            </a:pPr>
            <a:r>
              <a:rPr lang="en-AU" dirty="0" smtClean="0">
                <a:ea typeface="ＭＳ Ｐゴシック" pitchFamily="-84" charset="-128"/>
              </a:rPr>
              <a:t>  Practice of skills learnt. </a:t>
            </a:r>
            <a:endParaRPr lang="en-US" dirty="0" smtClean="0">
              <a:ea typeface="ＭＳ Ｐゴシック" pitchFamily="-84" charset="-128"/>
            </a:endParaRPr>
          </a:p>
          <a:p>
            <a:pPr marL="0" indent="0">
              <a:defRPr/>
            </a:pPr>
            <a:r>
              <a:rPr lang="en-AU" dirty="0" smtClean="0">
                <a:ea typeface="ＭＳ Ｐゴシック" pitchFamily="-84" charset="-128"/>
              </a:rPr>
              <a:t>  Assessment of skills acquired. </a:t>
            </a:r>
            <a:endParaRPr lang="en-US" dirty="0" smtClean="0">
              <a:ea typeface="ＭＳ Ｐゴシック" pitchFamily="-84" charset="-128"/>
            </a:endParaRPr>
          </a:p>
          <a:p>
            <a:pPr marL="0" indent="0">
              <a:defRPr/>
            </a:pPr>
            <a:r>
              <a:rPr lang="en-AU" dirty="0" smtClean="0">
                <a:ea typeface="ＭＳ Ｐゴシック" pitchFamily="-84" charset="-128"/>
              </a:rPr>
              <a:t>  Time to attend classes.</a:t>
            </a:r>
            <a:endParaRPr lang="en-US" dirty="0" smtClean="0">
              <a:ea typeface="ＭＳ Ｐゴシック" pitchFamily="-84" charset="-128"/>
            </a:endParaRPr>
          </a:p>
        </p:txBody>
      </p:sp>
      <p:pic>
        <p:nvPicPr>
          <p:cNvPr id="6" name="Picture 5" descr="worker supervisor inspect plans communication 13583357_l edit .jpg"/>
          <p:cNvPicPr>
            <a:picLocks noChangeAspect="1"/>
          </p:cNvPicPr>
          <p:nvPr/>
        </p:nvPicPr>
        <p:blipFill>
          <a:blip r:embed="rId2">
            <a:extLst>
              <a:ext uri="{28A0092B-C50C-407E-A947-70E740481C1C}">
                <a14:useLocalDpi xmlns:a14="http://schemas.microsoft.com/office/drawing/2010/main" val="0"/>
              </a:ext>
            </a:extLst>
          </a:blip>
          <a:srcRect t="25768"/>
          <a:stretch>
            <a:fillRect/>
          </a:stretch>
        </p:blipFill>
        <p:spPr bwMode="auto">
          <a:xfrm>
            <a:off x="1541463" y="1957388"/>
            <a:ext cx="2944812"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struction supervisor worker documents clipboard report 3825876_xl.jpg"/>
          <p:cNvPicPr>
            <a:picLocks noChangeAspect="1"/>
          </p:cNvPicPr>
          <p:nvPr/>
        </p:nvPicPr>
        <p:blipFill>
          <a:blip r:embed="rId2">
            <a:extLst>
              <a:ext uri="{28A0092B-C50C-407E-A947-70E740481C1C}">
                <a14:useLocalDpi xmlns:a14="http://schemas.microsoft.com/office/drawing/2010/main" val="0"/>
              </a:ext>
            </a:extLst>
          </a:blip>
          <a:srcRect l="37633"/>
          <a:stretch>
            <a:fillRect/>
          </a:stretch>
        </p:blipFill>
        <p:spPr bwMode="auto">
          <a:xfrm>
            <a:off x="5989638" y="2771775"/>
            <a:ext cx="3065462" cy="326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 PROVIDE LEARNING OPPORTUNITIES</a:t>
            </a:r>
            <a:endParaRPr lang="en-US" dirty="0">
              <a:ea typeface="+mj-ea"/>
            </a:endParaRPr>
          </a:p>
        </p:txBody>
      </p:sp>
      <p:sp>
        <p:nvSpPr>
          <p:cNvPr id="3" name="Content Placeholder 2"/>
          <p:cNvSpPr>
            <a:spLocks noGrp="1"/>
          </p:cNvSpPr>
          <p:nvPr>
            <p:ph idx="1"/>
          </p:nvPr>
        </p:nvSpPr>
        <p:spPr>
          <a:xfrm>
            <a:off x="1541463" y="2784475"/>
            <a:ext cx="3859212" cy="2862263"/>
          </a:xfrm>
        </p:spPr>
        <p:txBody>
          <a:bodyPr>
            <a:spAutoFit/>
          </a:bodyPr>
          <a:lstStyle/>
          <a:p>
            <a:pPr marL="0" indent="0">
              <a:buFontTx/>
              <a:buNone/>
              <a:defRPr/>
            </a:pPr>
            <a:r>
              <a:rPr lang="en-AU" dirty="0" smtClean="0">
                <a:ea typeface="ＭＳ Ｐゴシック" pitchFamily="-84" charset="-128"/>
              </a:rPr>
              <a:t>It also helps ensure the skills of the team are current and usable and that team members are challenged and engaged.</a:t>
            </a:r>
            <a:endParaRPr lang="en-US" dirty="0" smtClean="0">
              <a:ea typeface="ＭＳ Ｐゴシック" pitchFamily="-84" charset="-128"/>
            </a:endParaRPr>
          </a:p>
          <a:p>
            <a:pPr marL="0" indent="0">
              <a:buFontTx/>
              <a:buNone/>
              <a:defRPr/>
            </a:pPr>
            <a:r>
              <a:rPr lang="en-AU" dirty="0" smtClean="0">
                <a:ea typeface="ＭＳ Ｐゴシック" pitchFamily="-84" charset="-128"/>
              </a:rPr>
              <a:t> With busy work schedules it can be difficult to remember to ensure learning opportunities are made available. </a:t>
            </a:r>
            <a:endParaRPr lang="en-US" dirty="0" smtClean="0">
              <a:ea typeface="ＭＳ Ｐゴシック" pitchFamily="-84" charset="-128"/>
            </a:endParaRPr>
          </a:p>
          <a:p>
            <a:pPr marL="0" indent="0">
              <a:buFontTx/>
              <a:buNone/>
              <a:defRPr/>
            </a:pPr>
            <a:r>
              <a:rPr lang="en-AU" dirty="0" smtClean="0">
                <a:ea typeface="ＭＳ Ｐゴシック" pitchFamily="-84" charset="-128"/>
              </a:rPr>
              <a:t> Having a regular schedule of learning opportunities is one way of overcoming this.</a:t>
            </a:r>
            <a:endParaRPr lang="en-US" dirty="0" smtClean="0">
              <a:ea typeface="ＭＳ Ｐゴシック" pitchFamily="-84" charset="-128"/>
            </a:endParaRPr>
          </a:p>
        </p:txBody>
      </p:sp>
      <p:sp>
        <p:nvSpPr>
          <p:cNvPr id="7" name="Rectangle 6"/>
          <p:cNvSpPr>
            <a:spLocks noChangeArrowheads="1"/>
          </p:cNvSpPr>
          <p:nvPr/>
        </p:nvSpPr>
        <p:spPr bwMode="auto">
          <a:xfrm>
            <a:off x="1541463" y="1825625"/>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By providing these opportunities, you are assisting the team as well as each individual member to achieve identified goals.  </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 PROVIDE LEARNING OPPORTUNITIES</a:t>
            </a:r>
            <a:endParaRPr lang="en-US" dirty="0">
              <a:ea typeface="+mj-ea"/>
            </a:endParaRPr>
          </a:p>
        </p:txBody>
      </p:sp>
      <p:sp>
        <p:nvSpPr>
          <p:cNvPr id="3" name="Content Placeholder 2"/>
          <p:cNvSpPr>
            <a:spLocks noGrp="1"/>
          </p:cNvSpPr>
          <p:nvPr>
            <p:ph idx="1"/>
          </p:nvPr>
        </p:nvSpPr>
        <p:spPr>
          <a:xfrm>
            <a:off x="4902200" y="2133600"/>
            <a:ext cx="3784600" cy="2419350"/>
          </a:xfrm>
        </p:spPr>
        <p:txBody>
          <a:bodyPr>
            <a:spAutoFit/>
          </a:bodyPr>
          <a:lstStyle/>
          <a:p>
            <a:pPr marL="0" indent="0">
              <a:buFontTx/>
              <a:buNone/>
              <a:defRPr/>
            </a:pPr>
            <a:r>
              <a:rPr lang="en-AU" dirty="0" smtClean="0">
                <a:ea typeface="ＭＳ Ｐゴシック" pitchFamily="-84" charset="-128"/>
              </a:rPr>
              <a:t>To maximise the number of training opportunities available to your work group, you will need to ensure that management </a:t>
            </a:r>
            <a:r>
              <a:rPr lang="en-AU" altLang="en-US" dirty="0" smtClean="0">
                <a:ea typeface="ＭＳ Ｐゴシック" pitchFamily="-84" charset="-128"/>
              </a:rPr>
              <a:t>‘</a:t>
            </a:r>
            <a:r>
              <a:rPr lang="en-AU" dirty="0" smtClean="0">
                <a:ea typeface="ＭＳ Ｐゴシック" pitchFamily="-84" charset="-128"/>
              </a:rPr>
              <a:t>buys-in</a:t>
            </a:r>
            <a:r>
              <a:rPr lang="en-AU" altLang="en-US" dirty="0" smtClean="0">
                <a:ea typeface="ＭＳ Ｐゴシック" pitchFamily="-84" charset="-128"/>
              </a:rPr>
              <a:t>’</a:t>
            </a:r>
            <a:r>
              <a:rPr lang="en-AU" dirty="0" smtClean="0">
                <a:ea typeface="ＭＳ Ｐゴシック" pitchFamily="-84" charset="-128"/>
              </a:rPr>
              <a:t> to the benefits of training. </a:t>
            </a:r>
            <a:endParaRPr lang="en-US" dirty="0" smtClean="0">
              <a:ea typeface="ＭＳ Ｐゴシック" pitchFamily="-84" charset="-128"/>
            </a:endParaRPr>
          </a:p>
          <a:p>
            <a:pPr marL="0" indent="0">
              <a:buFontTx/>
              <a:buNone/>
              <a:defRPr/>
            </a:pPr>
            <a:r>
              <a:rPr lang="en-AU" dirty="0" smtClean="0">
                <a:ea typeface="ＭＳ Ｐゴシック" pitchFamily="-84" charset="-128"/>
              </a:rPr>
              <a:t> Managers, other supervisors and senior staff will then be willing to provide time for staff to undertake the training.</a:t>
            </a:r>
            <a:endParaRPr lang="en-US" dirty="0" smtClean="0">
              <a:ea typeface="ＭＳ Ｐゴシック" pitchFamily="-84" charset="-128"/>
            </a:endParaRPr>
          </a:p>
        </p:txBody>
      </p:sp>
      <p:pic>
        <p:nvPicPr>
          <p:cNvPr id="6" name="Picture 5" descr="construction mine worker clipboard write writing 11623734_l.jpg"/>
          <p:cNvPicPr>
            <a:picLocks noChangeAspect="1"/>
          </p:cNvPicPr>
          <p:nvPr/>
        </p:nvPicPr>
        <p:blipFill>
          <a:blip r:embed="rId2">
            <a:extLst>
              <a:ext uri="{28A0092B-C50C-407E-A947-70E740481C1C}">
                <a14:useLocalDpi xmlns:a14="http://schemas.microsoft.com/office/drawing/2010/main" val="0"/>
              </a:ext>
            </a:extLst>
          </a:blip>
          <a:srcRect b="18858"/>
          <a:stretch>
            <a:fillRect/>
          </a:stretch>
        </p:blipFill>
        <p:spPr bwMode="auto">
          <a:xfrm>
            <a:off x="1541463" y="1941513"/>
            <a:ext cx="3206750" cy="323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2.3.1 COACHING AND MENTORING</a:t>
            </a:r>
            <a:endParaRPr lang="en-US" dirty="0">
              <a:ea typeface="+mj-ea"/>
            </a:endParaRPr>
          </a:p>
        </p:txBody>
      </p:sp>
      <p:sp>
        <p:nvSpPr>
          <p:cNvPr id="3" name="Content Placeholder 2"/>
          <p:cNvSpPr>
            <a:spLocks noGrp="1"/>
          </p:cNvSpPr>
          <p:nvPr>
            <p:ph idx="1"/>
          </p:nvPr>
        </p:nvSpPr>
        <p:spPr>
          <a:xfrm>
            <a:off x="1541463" y="2019300"/>
            <a:ext cx="3609975" cy="2419350"/>
          </a:xfrm>
        </p:spPr>
        <p:txBody>
          <a:bodyPr>
            <a:spAutoFit/>
          </a:bodyPr>
          <a:lstStyle/>
          <a:p>
            <a:pPr marL="0" indent="0">
              <a:buFontTx/>
              <a:buNone/>
              <a:defRPr/>
            </a:pPr>
            <a:r>
              <a:rPr lang="en-AU" dirty="0" smtClean="0">
                <a:ea typeface="ＭＳ Ｐゴシック" pitchFamily="-84" charset="-128"/>
              </a:rPr>
              <a:t>Coaching and mentoring of colleagues is a process of providing support in an informal manner. </a:t>
            </a:r>
            <a:endParaRPr lang="en-US" dirty="0" smtClean="0">
              <a:ea typeface="ＭＳ Ｐゴシック" pitchFamily="-84" charset="-128"/>
            </a:endParaRPr>
          </a:p>
          <a:p>
            <a:pPr marL="0" indent="0">
              <a:buFontTx/>
              <a:buNone/>
              <a:defRPr/>
            </a:pPr>
            <a:r>
              <a:rPr lang="en-AU" dirty="0" smtClean="0">
                <a:ea typeface="ＭＳ Ｐゴシック" pitchFamily="-84" charset="-128"/>
              </a:rPr>
              <a:t> When working in a coaching or mentoring situation, you will need to be relaxed and calm with a good knowledge of what you are trying to achieve.</a:t>
            </a:r>
            <a:endParaRPr lang="en-US" dirty="0" smtClean="0">
              <a:ea typeface="ＭＳ Ｐゴシック" pitchFamily="-84" charset="-128"/>
            </a:endParaRPr>
          </a:p>
        </p:txBody>
      </p:sp>
      <p:pic>
        <p:nvPicPr>
          <p:cNvPr id="4" name="Picture 3" descr="worker supervisor clipboard communication excavator work site 5470349_xl.jpg"/>
          <p:cNvPicPr>
            <a:picLocks noChangeAspect="1"/>
          </p:cNvPicPr>
          <p:nvPr/>
        </p:nvPicPr>
        <p:blipFill>
          <a:blip r:embed="rId2">
            <a:extLst>
              <a:ext uri="{28A0092B-C50C-407E-A947-70E740481C1C}">
                <a14:useLocalDpi xmlns:a14="http://schemas.microsoft.com/office/drawing/2010/main" val="0"/>
              </a:ext>
            </a:extLst>
          </a:blip>
          <a:srcRect l="572" t="7388" r="19826"/>
          <a:stretch>
            <a:fillRect/>
          </a:stretch>
        </p:blipFill>
        <p:spPr bwMode="auto">
          <a:xfrm>
            <a:off x="5365750" y="2019300"/>
            <a:ext cx="3321050"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4719638"/>
            <a:ext cx="7145337" cy="830262"/>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Coaching is generally thought to involve the teaching or demonstration of a skill or skill set. The development of the skill in the other person then allows them to complete tasks unaided.</a:t>
            </a:r>
            <a:r>
              <a:rPr lang="en-US" sz="1600" dirty="0">
                <a:solidFill>
                  <a:srgbClr val="000000"/>
                </a:solidFill>
                <a:latin typeface="+mn-lt"/>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2.3.1 COACHING AND MENTORING</a:t>
            </a:r>
            <a:endParaRPr lang="en-US" dirty="0">
              <a:ea typeface="+mj-ea"/>
            </a:endParaRPr>
          </a:p>
        </p:txBody>
      </p:sp>
      <p:sp>
        <p:nvSpPr>
          <p:cNvPr id="3" name="Content Placeholder 2"/>
          <p:cNvSpPr>
            <a:spLocks noGrp="1"/>
          </p:cNvSpPr>
          <p:nvPr>
            <p:ph idx="1"/>
          </p:nvPr>
        </p:nvSpPr>
        <p:spPr>
          <a:xfrm>
            <a:off x="4759325" y="2066925"/>
            <a:ext cx="4202113" cy="2554288"/>
          </a:xfrm>
        </p:spPr>
        <p:txBody>
          <a:bodyPr>
            <a:spAutoFit/>
          </a:bodyPr>
          <a:lstStyle/>
          <a:p>
            <a:pPr marL="0" indent="0">
              <a:buFontTx/>
              <a:buNone/>
              <a:defRPr/>
            </a:pPr>
            <a:r>
              <a:rPr lang="en-AU" dirty="0" smtClean="0">
                <a:ea typeface="ＭＳ Ｐゴシック" pitchFamily="-84" charset="-128"/>
              </a:rPr>
              <a:t>Mentoring is a more long term process. It assists the other person by providing:  </a:t>
            </a:r>
            <a:endParaRPr lang="en-US" dirty="0" smtClean="0">
              <a:ea typeface="ＭＳ Ｐゴシック" pitchFamily="-84" charset="-128"/>
            </a:endParaRPr>
          </a:p>
          <a:p>
            <a:pPr marL="0" indent="0">
              <a:defRPr/>
            </a:pPr>
            <a:r>
              <a:rPr lang="en-AU" dirty="0" smtClean="0">
                <a:ea typeface="ＭＳ Ｐゴシック" pitchFamily="-84" charset="-128"/>
              </a:rPr>
              <a:t>  A sounding board and someone to talk </a:t>
            </a:r>
            <a:br>
              <a:rPr lang="en-AU" dirty="0" smtClean="0">
                <a:ea typeface="ＭＳ Ｐゴシック" pitchFamily="-84" charset="-128"/>
              </a:rPr>
            </a:br>
            <a:r>
              <a:rPr lang="en-AU" dirty="0" smtClean="0">
                <a:ea typeface="ＭＳ Ｐゴシック" pitchFamily="-84" charset="-128"/>
              </a:rPr>
              <a:t>    through problems with.  </a:t>
            </a:r>
            <a:endParaRPr lang="en-US" dirty="0" smtClean="0">
              <a:ea typeface="ＭＳ Ｐゴシック" pitchFamily="-84" charset="-128"/>
            </a:endParaRPr>
          </a:p>
          <a:p>
            <a:pPr marL="0" indent="0">
              <a:defRPr/>
            </a:pPr>
            <a:r>
              <a:rPr lang="en-AU" dirty="0" smtClean="0">
                <a:ea typeface="ＭＳ Ｐゴシック" pitchFamily="-84" charset="-128"/>
              </a:rPr>
              <a:t>  Another person who is willing to assist them </a:t>
            </a:r>
            <a:br>
              <a:rPr lang="en-AU" dirty="0" smtClean="0">
                <a:ea typeface="ＭＳ Ｐゴシック" pitchFamily="-84" charset="-128"/>
              </a:rPr>
            </a:br>
            <a:r>
              <a:rPr lang="en-AU" dirty="0" smtClean="0">
                <a:ea typeface="ＭＳ Ｐゴシック" pitchFamily="-84" charset="-128"/>
              </a:rPr>
              <a:t>   to achieve personal and professional goals and </a:t>
            </a:r>
            <a:br>
              <a:rPr lang="en-AU" dirty="0" smtClean="0">
                <a:ea typeface="ＭＳ Ｐゴシック" pitchFamily="-84" charset="-128"/>
              </a:rPr>
            </a:br>
            <a:r>
              <a:rPr lang="en-AU" dirty="0" smtClean="0">
                <a:ea typeface="ＭＳ Ｐゴシック" pitchFamily="-84" charset="-128"/>
              </a:rPr>
              <a:t>   aspirations.</a:t>
            </a:r>
            <a:endParaRPr lang="en-US" dirty="0" smtClean="0">
              <a:ea typeface="ＭＳ Ｐゴシック" pitchFamily="-84" charset="-128"/>
            </a:endParaRPr>
          </a:p>
        </p:txBody>
      </p:sp>
      <p:pic>
        <p:nvPicPr>
          <p:cNvPr id="6" name="Picture 5" descr="construction worker supervisor read plans two mexicans istock 15151134.jpg"/>
          <p:cNvPicPr>
            <a:picLocks noChangeAspect="1"/>
          </p:cNvPicPr>
          <p:nvPr/>
        </p:nvPicPr>
        <p:blipFill>
          <a:blip r:embed="rId2">
            <a:extLst>
              <a:ext uri="{28A0092B-C50C-407E-A947-70E740481C1C}">
                <a14:useLocalDpi xmlns:a14="http://schemas.microsoft.com/office/drawing/2010/main" val="0"/>
              </a:ext>
            </a:extLst>
          </a:blip>
          <a:srcRect l="8957" r="8356"/>
          <a:stretch>
            <a:fillRect/>
          </a:stretch>
        </p:blipFill>
        <p:spPr bwMode="auto">
          <a:xfrm>
            <a:off x="1541463" y="2066925"/>
            <a:ext cx="3113087" cy="282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2.3.1 COACHING AND MENTORING</a:t>
            </a:r>
            <a:endParaRPr lang="en-US" dirty="0">
              <a:ea typeface="+mj-ea"/>
            </a:endParaRPr>
          </a:p>
        </p:txBody>
      </p:sp>
      <p:sp>
        <p:nvSpPr>
          <p:cNvPr id="3" name="Content Placeholder 2"/>
          <p:cNvSpPr>
            <a:spLocks noGrp="1"/>
          </p:cNvSpPr>
          <p:nvPr>
            <p:ph idx="1"/>
          </p:nvPr>
        </p:nvSpPr>
        <p:spPr>
          <a:xfrm>
            <a:off x="1541463" y="1643063"/>
            <a:ext cx="7145337" cy="1138237"/>
          </a:xfrm>
        </p:spPr>
        <p:txBody>
          <a:bodyPr>
            <a:spAutoFit/>
          </a:bodyPr>
          <a:lstStyle/>
          <a:p>
            <a:pPr marL="0" indent="0">
              <a:buFontTx/>
              <a:buNone/>
              <a:defRPr/>
            </a:pPr>
            <a:r>
              <a:rPr lang="en-AU" dirty="0" smtClean="0">
                <a:ea typeface="ＭＳ Ｐゴシック" pitchFamily="-84" charset="-128"/>
              </a:rPr>
              <a:t>The ability to listen is essential as both a coach and a mentor. </a:t>
            </a:r>
            <a:endParaRPr lang="en-US" dirty="0" smtClean="0">
              <a:ea typeface="ＭＳ Ｐゴシック" pitchFamily="-84" charset="-128"/>
            </a:endParaRPr>
          </a:p>
          <a:p>
            <a:pPr marL="0" indent="0">
              <a:buFontTx/>
              <a:buNone/>
              <a:defRPr/>
            </a:pPr>
            <a:r>
              <a:rPr lang="en-AU" dirty="0" smtClean="0">
                <a:ea typeface="ＭＳ Ｐゴシック" pitchFamily="-84" charset="-128"/>
              </a:rPr>
              <a:t> Active listening is the process of concentrating on the speaker and listening to them, rather than just waiting for a break in the conversation for you to respond. </a:t>
            </a:r>
            <a:endParaRPr lang="en-US" dirty="0" smtClean="0">
              <a:ea typeface="ＭＳ Ｐゴシック" pitchFamily="-84" charset="-128"/>
            </a:endParaRPr>
          </a:p>
        </p:txBody>
      </p:sp>
      <p:pic>
        <p:nvPicPr>
          <p:cNvPr id="4" name="Picture 3" descr="workers clipboard riierr31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17838" y="3249613"/>
            <a:ext cx="346075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IDENTIFY AND REPORT TRAINING COSTS</a:t>
            </a:r>
            <a:endParaRPr lang="en-US" dirty="0">
              <a:ea typeface="+mj-ea"/>
            </a:endParaRPr>
          </a:p>
        </p:txBody>
      </p:sp>
      <p:sp>
        <p:nvSpPr>
          <p:cNvPr id="3" name="Content Placeholder 2"/>
          <p:cNvSpPr>
            <a:spLocks noGrp="1"/>
          </p:cNvSpPr>
          <p:nvPr>
            <p:ph idx="1"/>
          </p:nvPr>
        </p:nvSpPr>
        <p:spPr>
          <a:xfrm>
            <a:off x="4687888" y="1951038"/>
            <a:ext cx="3998912" cy="4224337"/>
          </a:xfrm>
        </p:spPr>
        <p:txBody>
          <a:bodyPr>
            <a:spAutoFit/>
          </a:bodyPr>
          <a:lstStyle/>
          <a:p>
            <a:pPr marL="0" indent="0">
              <a:buFontTx/>
              <a:buNone/>
              <a:defRPr/>
            </a:pPr>
            <a:r>
              <a:rPr lang="en-AU" dirty="0" smtClean="0">
                <a:ea typeface="ＭＳ Ｐゴシック" pitchFamily="-84" charset="-128"/>
              </a:rPr>
              <a:t>Once all training needs have been identified and the training or learning opportunities have been arranged, it is necessary to report the associated costs to management for inclusion in the financial plans for the business. </a:t>
            </a:r>
            <a:endParaRPr lang="en-US" dirty="0" smtClean="0">
              <a:ea typeface="ＭＳ Ｐゴシック" pitchFamily="-84" charset="-128"/>
            </a:endParaRPr>
          </a:p>
          <a:p>
            <a:pPr marL="0" indent="0">
              <a:buFontTx/>
              <a:buNone/>
              <a:defRPr/>
            </a:pPr>
            <a:r>
              <a:rPr lang="en-AU" dirty="0" smtClean="0">
                <a:ea typeface="ＭＳ Ｐゴシック" pitchFamily="-84" charset="-128"/>
              </a:rPr>
              <a:t> You may need to report these figures to your: </a:t>
            </a:r>
            <a:endParaRPr lang="en-US" dirty="0" smtClean="0">
              <a:ea typeface="ＭＳ Ｐゴシック" pitchFamily="-84" charset="-128"/>
            </a:endParaRPr>
          </a:p>
          <a:p>
            <a:pPr marL="0" indent="0">
              <a:defRPr/>
            </a:pPr>
            <a:r>
              <a:rPr lang="en-AU" dirty="0" smtClean="0">
                <a:ea typeface="ＭＳ Ｐゴシック" pitchFamily="-84" charset="-128"/>
              </a:rPr>
              <a:t>  Site project manager. </a:t>
            </a:r>
            <a:endParaRPr lang="en-US" dirty="0" smtClean="0">
              <a:ea typeface="ＭＳ Ｐゴシック" pitchFamily="-84" charset="-128"/>
            </a:endParaRPr>
          </a:p>
          <a:p>
            <a:pPr marL="0" indent="0">
              <a:defRPr/>
            </a:pPr>
            <a:r>
              <a:rPr lang="en-AU" dirty="0" smtClean="0">
                <a:ea typeface="ＭＳ Ｐゴシック" pitchFamily="-84" charset="-128"/>
              </a:rPr>
              <a:t>  Site training manager. </a:t>
            </a:r>
            <a:endParaRPr lang="en-US" dirty="0" smtClean="0">
              <a:ea typeface="ＭＳ Ｐゴシック" pitchFamily="-84" charset="-128"/>
            </a:endParaRPr>
          </a:p>
          <a:p>
            <a:pPr marL="0" indent="0">
              <a:defRPr/>
            </a:pPr>
            <a:r>
              <a:rPr lang="en-AU" dirty="0" smtClean="0">
                <a:ea typeface="ＭＳ Ｐゴシック" pitchFamily="-84" charset="-128"/>
              </a:rPr>
              <a:t>  Other designated persons.</a:t>
            </a:r>
            <a:endParaRPr lang="en-US" dirty="0" smtClean="0">
              <a:ea typeface="ＭＳ Ｐゴシック" pitchFamily="-84" charset="-128"/>
            </a:endParaRPr>
          </a:p>
        </p:txBody>
      </p:sp>
      <p:pic>
        <p:nvPicPr>
          <p:cNvPr id="6" name="Picture 5" descr="Generic Australian Money.jpg"/>
          <p:cNvPicPr>
            <a:picLocks noChangeAspect="1"/>
          </p:cNvPicPr>
          <p:nvPr/>
        </p:nvPicPr>
        <p:blipFill>
          <a:blip r:embed="rId2">
            <a:extLst>
              <a:ext uri="{28A0092B-C50C-407E-A947-70E740481C1C}">
                <a14:useLocalDpi xmlns:a14="http://schemas.microsoft.com/office/drawing/2010/main" val="0"/>
              </a:ext>
            </a:extLst>
          </a:blip>
          <a:srcRect l="11813" t="12566" r="15108" b="7843"/>
          <a:stretch>
            <a:fillRect/>
          </a:stretch>
        </p:blipFill>
        <p:spPr bwMode="auto">
          <a:xfrm>
            <a:off x="1541463" y="2381250"/>
            <a:ext cx="30321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IDENTIFY AND REPORT TRAINING COSTS</a:t>
            </a:r>
            <a:endParaRPr lang="en-US" dirty="0">
              <a:ea typeface="+mj-ea"/>
            </a:endParaRPr>
          </a:p>
        </p:txBody>
      </p:sp>
      <p:sp>
        <p:nvSpPr>
          <p:cNvPr id="3" name="Content Placeholder 2"/>
          <p:cNvSpPr>
            <a:spLocks noGrp="1"/>
          </p:cNvSpPr>
          <p:nvPr>
            <p:ph idx="1"/>
          </p:nvPr>
        </p:nvSpPr>
        <p:spPr>
          <a:xfrm>
            <a:off x="1541463" y="1616075"/>
            <a:ext cx="3692525" cy="3784600"/>
          </a:xfrm>
        </p:spPr>
        <p:txBody>
          <a:bodyPr>
            <a:spAutoFit/>
          </a:bodyPr>
          <a:lstStyle/>
          <a:p>
            <a:pPr marL="0" indent="0">
              <a:buFontTx/>
              <a:buNone/>
              <a:defRPr/>
            </a:pPr>
            <a:r>
              <a:rPr lang="en-AU" dirty="0" smtClean="0">
                <a:ea typeface="ＭＳ Ｐゴシック" pitchFamily="-84" charset="-128"/>
              </a:rPr>
              <a:t>These costs will usually be complied into a written report so they can be conveyed to management easily. Hidden costs should be included where known. </a:t>
            </a:r>
            <a:endParaRPr lang="en-US" dirty="0" smtClean="0">
              <a:ea typeface="ＭＳ Ｐゴシック" pitchFamily="-84" charset="-128"/>
            </a:endParaRPr>
          </a:p>
          <a:p>
            <a:pPr marL="0" indent="0">
              <a:buFontTx/>
              <a:buNone/>
              <a:defRPr/>
            </a:pPr>
            <a:r>
              <a:rPr lang="en-AU" dirty="0" smtClean="0">
                <a:ea typeface="ＭＳ Ｐゴシック" pitchFamily="-84" charset="-128"/>
              </a:rPr>
              <a:t> Any funding options that may be available to your organisation should also be identified and included in your report.</a:t>
            </a:r>
            <a:endParaRPr lang="en-US" dirty="0" smtClean="0">
              <a:ea typeface="ＭＳ Ｐゴシック" pitchFamily="-84" charset="-128"/>
            </a:endParaRPr>
          </a:p>
          <a:p>
            <a:pPr marL="0" indent="0">
              <a:buFontTx/>
              <a:buNone/>
              <a:defRPr/>
            </a:pPr>
            <a:r>
              <a:rPr lang="en-AU" dirty="0" smtClean="0">
                <a:ea typeface="ＭＳ Ｐゴシック" pitchFamily="-84" charset="-128"/>
              </a:rPr>
              <a:t> These funding options could include traineeships, funded training places for skills shortage areas, apprenticeships and other government incentives.</a:t>
            </a:r>
            <a:r>
              <a:rPr lang="en-US" dirty="0" smtClean="0">
                <a:ea typeface="ＭＳ Ｐゴシック" pitchFamily="-84" charset="-128"/>
              </a:rPr>
              <a:t> </a:t>
            </a:r>
          </a:p>
        </p:txBody>
      </p:sp>
      <p:pic>
        <p:nvPicPr>
          <p:cNvPr id="4" name="Picture 3" descr="documents stack paper reports.jpg"/>
          <p:cNvPicPr>
            <a:picLocks noChangeAspect="1"/>
          </p:cNvPicPr>
          <p:nvPr/>
        </p:nvPicPr>
        <p:blipFill>
          <a:blip r:embed="rId2">
            <a:extLst>
              <a:ext uri="{28A0092B-C50C-407E-A947-70E740481C1C}">
                <a14:useLocalDpi xmlns:a14="http://schemas.microsoft.com/office/drawing/2010/main" val="0"/>
              </a:ext>
            </a:extLst>
          </a:blip>
          <a:srcRect l="8205"/>
          <a:stretch>
            <a:fillRect/>
          </a:stretch>
        </p:blipFill>
        <p:spPr bwMode="auto">
          <a:xfrm>
            <a:off x="5549900" y="1697038"/>
            <a:ext cx="3400425" cy="370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IDENTIFY AND REPORT HAZARDS AND RISKS</a:t>
            </a:r>
            <a:endParaRPr lang="en-US" dirty="0">
              <a:ea typeface="+mj-ea"/>
            </a:endParaRPr>
          </a:p>
        </p:txBody>
      </p:sp>
      <p:sp>
        <p:nvSpPr>
          <p:cNvPr id="3" name="Content Placeholder 2"/>
          <p:cNvSpPr>
            <a:spLocks noGrp="1"/>
          </p:cNvSpPr>
          <p:nvPr>
            <p:ph idx="1"/>
          </p:nvPr>
        </p:nvSpPr>
        <p:spPr>
          <a:xfrm>
            <a:off x="4533900" y="1787525"/>
            <a:ext cx="4152900" cy="4554538"/>
          </a:xfrm>
        </p:spPr>
        <p:txBody>
          <a:bodyPr>
            <a:spAutoFit/>
          </a:bodyPr>
          <a:lstStyle/>
          <a:p>
            <a:pPr marL="0" indent="0">
              <a:buFontTx/>
              <a:buNone/>
              <a:defRPr/>
            </a:pPr>
            <a:r>
              <a:rPr lang="en-AU" dirty="0" smtClean="0">
                <a:ea typeface="ＭＳ Ｐゴシック" pitchFamily="-84" charset="-128"/>
              </a:rPr>
              <a:t>The types of hazards will depend on the specific workplace and the activities conducted. To identify possible risks and hazards walk all around the work area and check:</a:t>
            </a:r>
            <a:endParaRPr lang="en-US" dirty="0" smtClean="0">
              <a:ea typeface="ＭＳ Ｐゴシック" pitchFamily="-84" charset="-128"/>
            </a:endParaRPr>
          </a:p>
          <a:p>
            <a:pPr marL="0" indent="0">
              <a:buFontTx/>
              <a:buNone/>
              <a:defRPr/>
            </a:pPr>
            <a:r>
              <a:rPr lang="en-AU" dirty="0" smtClean="0">
                <a:ea typeface="ＭＳ Ｐゴシック" pitchFamily="-84" charset="-128"/>
              </a:rPr>
              <a:t> </a:t>
            </a:r>
            <a:r>
              <a:rPr lang="en-AU" b="1" dirty="0" smtClean="0">
                <a:ea typeface="ＭＳ Ｐゴシック" pitchFamily="-84" charset="-128"/>
              </a:rPr>
              <a:t>Up High</a:t>
            </a:r>
            <a:endParaRPr lang="en-US" dirty="0" smtClean="0">
              <a:ea typeface="ＭＳ Ｐゴシック" pitchFamily="-84" charset="-128"/>
            </a:endParaRPr>
          </a:p>
          <a:p>
            <a:pPr marL="0" indent="0">
              <a:buFontTx/>
              <a:buNone/>
              <a:defRPr/>
            </a:pPr>
            <a:r>
              <a:rPr lang="en-AU" dirty="0" smtClean="0">
                <a:ea typeface="ＭＳ Ｐゴシック" pitchFamily="-84" charset="-128"/>
              </a:rPr>
              <a:t>Hazards may include:  </a:t>
            </a:r>
            <a:endParaRPr lang="en-US" dirty="0" smtClean="0">
              <a:ea typeface="ＭＳ Ｐゴシック" pitchFamily="-84" charset="-128"/>
            </a:endParaRPr>
          </a:p>
          <a:p>
            <a:pPr marL="0" indent="0">
              <a:defRPr/>
            </a:pPr>
            <a:r>
              <a:rPr lang="en-AU" dirty="0" smtClean="0">
                <a:ea typeface="ＭＳ Ｐゴシック" pitchFamily="-84" charset="-128"/>
              </a:rPr>
              <a:t>   Power lines.  </a:t>
            </a:r>
            <a:endParaRPr lang="en-US" dirty="0" smtClean="0">
              <a:ea typeface="ＭＳ Ｐゴシック" pitchFamily="-84" charset="-128"/>
            </a:endParaRPr>
          </a:p>
          <a:p>
            <a:pPr marL="0" indent="0">
              <a:defRPr/>
            </a:pPr>
            <a:r>
              <a:rPr lang="en-AU" dirty="0" smtClean="0">
                <a:ea typeface="ＭＳ Ｐゴシック" pitchFamily="-84" charset="-128"/>
              </a:rPr>
              <a:t>   Obstructions.  </a:t>
            </a:r>
            <a:endParaRPr lang="en-US" dirty="0" smtClean="0">
              <a:ea typeface="ＭＳ Ｐゴシック" pitchFamily="-84" charset="-128"/>
            </a:endParaRPr>
          </a:p>
          <a:p>
            <a:pPr marL="0" indent="0">
              <a:defRPr/>
            </a:pPr>
            <a:r>
              <a:rPr lang="en-AU" dirty="0" smtClean="0">
                <a:ea typeface="ＭＳ Ｐゴシック" pitchFamily="-84" charset="-128"/>
              </a:rPr>
              <a:t>   Trees.  </a:t>
            </a:r>
            <a:endParaRPr lang="en-US" dirty="0" smtClean="0">
              <a:ea typeface="ＭＳ Ｐゴシック" pitchFamily="-84" charset="-128"/>
            </a:endParaRPr>
          </a:p>
          <a:p>
            <a:pPr marL="0" indent="0">
              <a:defRPr/>
            </a:pPr>
            <a:r>
              <a:rPr lang="en-AU" dirty="0" smtClean="0">
                <a:ea typeface="ＭＳ Ｐゴシック" pitchFamily="-84" charset="-128"/>
              </a:rPr>
              <a:t>   Scaffolding.  </a:t>
            </a:r>
            <a:endParaRPr lang="en-US" dirty="0" smtClean="0">
              <a:ea typeface="ＭＳ Ｐゴシック" pitchFamily="-84" charset="-128"/>
            </a:endParaRPr>
          </a:p>
          <a:p>
            <a:pPr marL="0" indent="0">
              <a:defRPr/>
            </a:pPr>
            <a:r>
              <a:rPr lang="en-AU" dirty="0" smtClean="0">
                <a:ea typeface="ＭＳ Ｐゴシック" pitchFamily="-84" charset="-128"/>
              </a:rPr>
              <a:t>   Cranes.</a:t>
            </a:r>
            <a:endParaRPr lang="en-US" dirty="0" smtClean="0">
              <a:ea typeface="ＭＳ Ｐゴシック" pitchFamily="-84" charset="-128"/>
            </a:endParaRPr>
          </a:p>
        </p:txBody>
      </p:sp>
      <p:pic>
        <p:nvPicPr>
          <p:cNvPr id="6" name="Picture 5" descr="power lines 111_2_1234567.jpg"/>
          <p:cNvPicPr>
            <a:picLocks noChangeAspect="1"/>
          </p:cNvPicPr>
          <p:nvPr/>
        </p:nvPicPr>
        <p:blipFill>
          <a:blip r:embed="rId2">
            <a:extLst>
              <a:ext uri="{28A0092B-C50C-407E-A947-70E740481C1C}">
                <a14:useLocalDpi xmlns:a14="http://schemas.microsoft.com/office/drawing/2010/main" val="0"/>
              </a:ext>
            </a:extLst>
          </a:blip>
          <a:srcRect l="17706" r="30324"/>
          <a:stretch>
            <a:fillRect/>
          </a:stretch>
        </p:blipFill>
        <p:spPr bwMode="auto">
          <a:xfrm>
            <a:off x="1541463" y="1763713"/>
            <a:ext cx="2865437"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IDENTIFY AND REPORT HAZARDS AND RISKS</a:t>
            </a:r>
            <a:endParaRPr lang="en-US" dirty="0">
              <a:ea typeface="+mj-ea"/>
            </a:endParaRPr>
          </a:p>
        </p:txBody>
      </p:sp>
      <p:sp>
        <p:nvSpPr>
          <p:cNvPr id="3" name="Content Placeholder 2"/>
          <p:cNvSpPr>
            <a:spLocks noGrp="1"/>
          </p:cNvSpPr>
          <p:nvPr>
            <p:ph idx="1"/>
          </p:nvPr>
        </p:nvSpPr>
        <p:spPr>
          <a:xfrm>
            <a:off x="1541463" y="2227263"/>
            <a:ext cx="2695575" cy="3170237"/>
          </a:xfrm>
        </p:spPr>
        <p:txBody>
          <a:bodyPr>
            <a:spAutoFit/>
          </a:bodyPr>
          <a:lstStyle/>
          <a:p>
            <a:pPr marL="0" indent="0">
              <a:buFontTx/>
              <a:buNone/>
              <a:defRPr/>
            </a:pPr>
            <a:r>
              <a:rPr lang="en-AU" b="1" dirty="0" smtClean="0">
                <a:ea typeface="ＭＳ Ｐゴシック" pitchFamily="-84" charset="-128"/>
              </a:rPr>
              <a:t>Eye Level</a:t>
            </a:r>
            <a:endParaRPr lang="en-US" dirty="0" smtClean="0">
              <a:ea typeface="ＭＳ Ｐゴシック" pitchFamily="-84" charset="-128"/>
            </a:endParaRPr>
          </a:p>
          <a:p>
            <a:pPr marL="0" indent="0">
              <a:buFontTx/>
              <a:buNone/>
              <a:defRPr/>
            </a:pPr>
            <a:r>
              <a:rPr lang="en-AU" dirty="0" smtClean="0">
                <a:ea typeface="ＭＳ Ｐゴシック" pitchFamily="-84" charset="-128"/>
              </a:rPr>
              <a:t>Hazards may include:  </a:t>
            </a:r>
            <a:endParaRPr lang="en-US" dirty="0" smtClean="0">
              <a:ea typeface="ＭＳ Ｐゴシック" pitchFamily="-84" charset="-128"/>
            </a:endParaRPr>
          </a:p>
          <a:p>
            <a:pPr marL="0" indent="0">
              <a:defRPr/>
            </a:pPr>
            <a:r>
              <a:rPr lang="en-AU" dirty="0" smtClean="0">
                <a:ea typeface="ＭＳ Ｐゴシック" pitchFamily="-84" charset="-128"/>
              </a:rPr>
              <a:t>  Hazardous materials.  </a:t>
            </a:r>
            <a:endParaRPr lang="en-US" dirty="0" smtClean="0">
              <a:ea typeface="ＭＳ Ｐゴシック" pitchFamily="-84" charset="-128"/>
            </a:endParaRPr>
          </a:p>
          <a:p>
            <a:pPr marL="0" indent="0">
              <a:defRPr/>
            </a:pPr>
            <a:r>
              <a:rPr lang="en-AU" dirty="0" smtClean="0">
                <a:ea typeface="ＭＳ Ｐゴシック" pitchFamily="-84" charset="-128"/>
              </a:rPr>
              <a:t>  Other workers.  </a:t>
            </a:r>
            <a:endParaRPr lang="en-US" dirty="0" smtClean="0">
              <a:ea typeface="ＭＳ Ｐゴシック" pitchFamily="-84" charset="-128"/>
            </a:endParaRPr>
          </a:p>
          <a:p>
            <a:pPr marL="0" indent="0">
              <a:defRPr/>
            </a:pPr>
            <a:r>
              <a:rPr lang="en-AU" dirty="0" smtClean="0">
                <a:ea typeface="ＭＳ Ｐゴシック" pitchFamily="-84" charset="-128"/>
              </a:rPr>
              <a:t>  Equipment. </a:t>
            </a:r>
            <a:endParaRPr lang="en-US" dirty="0" smtClean="0">
              <a:ea typeface="ＭＳ Ｐゴシック" pitchFamily="-84" charset="-128"/>
            </a:endParaRPr>
          </a:p>
          <a:p>
            <a:pPr marL="0" indent="0">
              <a:defRPr/>
            </a:pPr>
            <a:r>
              <a:rPr lang="en-AU" dirty="0" smtClean="0">
                <a:ea typeface="ＭＳ Ｐゴシック" pitchFamily="-84" charset="-128"/>
              </a:rPr>
              <a:t>  Machines.  </a:t>
            </a:r>
            <a:endParaRPr lang="en-US" dirty="0" smtClean="0">
              <a:ea typeface="ＭＳ Ｐゴシック" pitchFamily="-84" charset="-128"/>
            </a:endParaRPr>
          </a:p>
          <a:p>
            <a:pPr marL="0" indent="0">
              <a:defRPr/>
            </a:pPr>
            <a:r>
              <a:rPr lang="en-AU" dirty="0" smtClean="0">
                <a:ea typeface="ＭＳ Ｐゴシック" pitchFamily="-84" charset="-128"/>
              </a:rPr>
              <a:t>  Obstructions.</a:t>
            </a:r>
            <a:endParaRPr lang="en-US" dirty="0" smtClean="0">
              <a:ea typeface="ＭＳ Ｐゴシック" pitchFamily="-84" charset="-128"/>
            </a:endParaRPr>
          </a:p>
        </p:txBody>
      </p:sp>
      <p:pic>
        <p:nvPicPr>
          <p:cNvPr id="7" name="Picture 6" descr="Danger Hazardous Materials.pd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54525" y="2078038"/>
            <a:ext cx="4232275"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IDENTIFY AND REPORT HAZARDS AND RISKS</a:t>
            </a:r>
            <a:endParaRPr lang="en-US" dirty="0">
              <a:ea typeface="+mj-ea"/>
            </a:endParaRPr>
          </a:p>
        </p:txBody>
      </p:sp>
      <p:sp>
        <p:nvSpPr>
          <p:cNvPr id="3" name="Content Placeholder 2"/>
          <p:cNvSpPr>
            <a:spLocks noGrp="1"/>
          </p:cNvSpPr>
          <p:nvPr>
            <p:ph idx="1"/>
          </p:nvPr>
        </p:nvSpPr>
        <p:spPr>
          <a:xfrm>
            <a:off x="5780088" y="1417638"/>
            <a:ext cx="2906712" cy="4524375"/>
          </a:xfrm>
        </p:spPr>
        <p:txBody>
          <a:bodyPr>
            <a:spAutoFit/>
          </a:bodyPr>
          <a:lstStyle/>
          <a:p>
            <a:pPr marL="0" indent="0">
              <a:buFontTx/>
              <a:buNone/>
              <a:defRPr/>
            </a:pPr>
            <a:r>
              <a:rPr lang="en-AU" b="1" dirty="0" smtClean="0">
                <a:ea typeface="ＭＳ Ｐゴシック" pitchFamily="-84" charset="-128"/>
              </a:rPr>
              <a:t>Down Low</a:t>
            </a:r>
            <a:endParaRPr lang="en-US" dirty="0" smtClean="0">
              <a:ea typeface="ＭＳ Ｐゴシック" pitchFamily="-84" charset="-128"/>
            </a:endParaRPr>
          </a:p>
          <a:p>
            <a:pPr marL="0" indent="0">
              <a:buFontTx/>
              <a:buNone/>
              <a:defRPr/>
            </a:pPr>
            <a:r>
              <a:rPr lang="en-AU" dirty="0" smtClean="0">
                <a:ea typeface="ＭＳ Ｐゴシック" pitchFamily="-84" charset="-128"/>
              </a:rPr>
              <a:t>Hazards may include:  </a:t>
            </a:r>
            <a:endParaRPr lang="en-US" dirty="0" smtClean="0">
              <a:ea typeface="ＭＳ Ｐゴシック" pitchFamily="-84" charset="-128"/>
            </a:endParaRPr>
          </a:p>
          <a:p>
            <a:pPr marL="0" indent="0">
              <a:defRPr/>
            </a:pPr>
            <a:r>
              <a:rPr lang="en-AU" dirty="0" smtClean="0">
                <a:ea typeface="ＭＳ Ｐゴシック" pitchFamily="-84" charset="-128"/>
              </a:rPr>
              <a:t>   Underground services. </a:t>
            </a:r>
            <a:endParaRPr lang="en-US" dirty="0" smtClean="0">
              <a:ea typeface="ＭＳ Ｐゴシック" pitchFamily="-84" charset="-128"/>
            </a:endParaRPr>
          </a:p>
          <a:p>
            <a:pPr marL="0" indent="0">
              <a:defRPr/>
            </a:pPr>
            <a:r>
              <a:rPr lang="en-AU" dirty="0" smtClean="0">
                <a:ea typeface="ＭＳ Ｐゴシック" pitchFamily="-84" charset="-128"/>
              </a:rPr>
              <a:t>   Unsafe ground. </a:t>
            </a:r>
            <a:endParaRPr lang="en-US" dirty="0" smtClean="0">
              <a:ea typeface="ＭＳ Ｐゴシック" pitchFamily="-84" charset="-128"/>
            </a:endParaRPr>
          </a:p>
          <a:p>
            <a:pPr marL="0" indent="0">
              <a:defRPr/>
            </a:pPr>
            <a:r>
              <a:rPr lang="en-AU" dirty="0" smtClean="0">
                <a:ea typeface="ＭＳ Ｐゴシック" pitchFamily="-84" charset="-128"/>
              </a:rPr>
              <a:t>   Adjoining pit walls. </a:t>
            </a:r>
            <a:endParaRPr lang="en-US" dirty="0" smtClean="0">
              <a:ea typeface="ＭＳ Ｐゴシック" pitchFamily="-84" charset="-128"/>
            </a:endParaRPr>
          </a:p>
          <a:p>
            <a:pPr marL="0" indent="0">
              <a:defRPr/>
            </a:pPr>
            <a:r>
              <a:rPr lang="en-AU" dirty="0" smtClean="0">
                <a:ea typeface="ＭＳ Ｐゴシック" pitchFamily="-84" charset="-128"/>
              </a:rPr>
              <a:t>   Road conditions. </a:t>
            </a:r>
            <a:endParaRPr lang="en-US" dirty="0" smtClean="0">
              <a:ea typeface="ＭＳ Ｐゴシック" pitchFamily="-84" charset="-128"/>
            </a:endParaRPr>
          </a:p>
          <a:p>
            <a:pPr marL="0" indent="0">
              <a:defRPr/>
            </a:pPr>
            <a:r>
              <a:rPr lang="en-AU" dirty="0" smtClean="0">
                <a:ea typeface="ＭＳ Ｐゴシック" pitchFamily="-84" charset="-128"/>
              </a:rPr>
              <a:t>   Spills. </a:t>
            </a:r>
            <a:endParaRPr lang="en-US" dirty="0" smtClean="0">
              <a:ea typeface="ＭＳ Ｐゴシック" pitchFamily="-84" charset="-128"/>
            </a:endParaRPr>
          </a:p>
          <a:p>
            <a:pPr marL="0" indent="0">
              <a:defRPr/>
            </a:pPr>
            <a:r>
              <a:rPr lang="en-AU" dirty="0" smtClean="0">
                <a:ea typeface="ＭＳ Ｐゴシック" pitchFamily="-84" charset="-128"/>
              </a:rPr>
              <a:t>   Rocks and potholes. </a:t>
            </a:r>
            <a:endParaRPr lang="en-US" dirty="0" smtClean="0">
              <a:ea typeface="ＭＳ Ｐゴシック" pitchFamily="-84" charset="-128"/>
            </a:endParaRPr>
          </a:p>
          <a:p>
            <a:pPr marL="0" indent="0">
              <a:defRPr/>
            </a:pPr>
            <a:r>
              <a:rPr lang="en-AU" dirty="0" smtClean="0">
                <a:ea typeface="ＭＳ Ｐゴシック" pitchFamily="-84" charset="-128"/>
              </a:rPr>
              <a:t>   Debris. </a:t>
            </a:r>
            <a:endParaRPr lang="en-US" dirty="0" smtClean="0">
              <a:ea typeface="ＭＳ Ｐゴシック" pitchFamily="-84" charset="-128"/>
            </a:endParaRPr>
          </a:p>
          <a:p>
            <a:pPr marL="0" indent="0">
              <a:defRPr/>
            </a:pPr>
            <a:r>
              <a:rPr lang="en-AU" dirty="0" smtClean="0">
                <a:ea typeface="ＭＳ Ｐゴシック" pitchFamily="-84" charset="-128"/>
              </a:rPr>
              <a:t>   Weight bearing ability.</a:t>
            </a:r>
            <a:endParaRPr lang="en-US" dirty="0" smtClean="0">
              <a:ea typeface="ＭＳ Ｐゴシック" pitchFamily="-84" charset="-128"/>
            </a:endParaRPr>
          </a:p>
        </p:txBody>
      </p:sp>
      <p:pic>
        <p:nvPicPr>
          <p:cNvPr id="4" name="Picture 3" descr="Bunch of underground services.jpg"/>
          <p:cNvPicPr>
            <a:picLocks noChangeAspect="1"/>
          </p:cNvPicPr>
          <p:nvPr/>
        </p:nvPicPr>
        <p:blipFill>
          <a:blip r:embed="rId2">
            <a:extLst>
              <a:ext uri="{28A0092B-C50C-407E-A947-70E740481C1C}">
                <a14:useLocalDpi xmlns:a14="http://schemas.microsoft.com/office/drawing/2010/main" val="0"/>
              </a:ext>
            </a:extLst>
          </a:blip>
          <a:srcRect l="665" t="6493" r="893" b="5701"/>
          <a:stretch>
            <a:fillRect/>
          </a:stretch>
        </p:blipFill>
        <p:spPr bwMode="auto">
          <a:xfrm>
            <a:off x="1541463" y="1781175"/>
            <a:ext cx="3781425" cy="396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IDENTIFY AND REPORT HAZARDS AND RISKS</a:t>
            </a:r>
            <a:endParaRPr lang="en-US" dirty="0">
              <a:ea typeface="+mj-ea"/>
            </a:endParaRPr>
          </a:p>
        </p:txBody>
      </p:sp>
      <p:sp>
        <p:nvSpPr>
          <p:cNvPr id="3" name="Content Placeholder 2"/>
          <p:cNvSpPr>
            <a:spLocks noGrp="1"/>
          </p:cNvSpPr>
          <p:nvPr>
            <p:ph idx="1"/>
          </p:nvPr>
        </p:nvSpPr>
        <p:spPr>
          <a:xfrm>
            <a:off x="1541463" y="1847850"/>
            <a:ext cx="7145337" cy="685800"/>
          </a:xfrm>
        </p:spPr>
        <p:txBody>
          <a:bodyPr>
            <a:spAutoFit/>
          </a:bodyPr>
          <a:lstStyle/>
          <a:p>
            <a:pPr marL="0" indent="0">
              <a:buFontTx/>
              <a:buNone/>
              <a:defRPr/>
            </a:pPr>
            <a:r>
              <a:rPr lang="en-AU" dirty="0" smtClean="0">
                <a:ea typeface="ＭＳ Ｐゴシック" pitchFamily="-84" charset="-128"/>
              </a:rPr>
              <a:t>Make a note of any hazard you identify in the area. Remember, a hazard can also be a situation so keep an eye on how the people around you are working too.</a:t>
            </a:r>
            <a:endParaRPr lang="en-US" dirty="0" smtClean="0">
              <a:ea typeface="ＭＳ Ｐゴシック" pitchFamily="-84" charset="-128"/>
            </a:endParaRPr>
          </a:p>
        </p:txBody>
      </p:sp>
      <p:pic>
        <p:nvPicPr>
          <p:cNvPr id="6" name="Picture 5" descr="clipboard white hard hat ppe worker medfr1069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68600" y="2724150"/>
            <a:ext cx="4708525" cy="315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sp>
        <p:nvSpPr>
          <p:cNvPr id="3" name="Content Placeholder 2"/>
          <p:cNvSpPr>
            <a:spLocks noGrp="1"/>
          </p:cNvSpPr>
          <p:nvPr>
            <p:ph idx="1"/>
          </p:nvPr>
        </p:nvSpPr>
        <p:spPr>
          <a:xfrm>
            <a:off x="1541463" y="1471613"/>
            <a:ext cx="7145337" cy="1300162"/>
          </a:xfrm>
        </p:spPr>
        <p:txBody>
          <a:bodyPr>
            <a:spAutoFit/>
          </a:bodyPr>
          <a:lstStyle/>
          <a:p>
            <a:pPr marL="0" indent="0">
              <a:buFontTx/>
              <a:buNone/>
              <a:defRPr/>
            </a:pPr>
            <a:r>
              <a:rPr lang="en-AU" dirty="0" smtClean="0">
                <a:ea typeface="ＭＳ Ｐゴシック" pitchFamily="-84" charset="-128"/>
              </a:rPr>
              <a:t>Hazards and risks in the workplace can change from day to day. In order to effectively manage them, the work area and work conditions need to be inspected and analysed on a regular basis. Hazards and risks may be identified in the following ways:</a:t>
            </a:r>
            <a:endParaRPr lang="en-US" dirty="0" smtClean="0">
              <a:ea typeface="ＭＳ Ｐゴシック" pitchFamily="-84" charset="-128"/>
            </a:endParaRPr>
          </a:p>
        </p:txBody>
      </p:sp>
      <p:graphicFrame>
        <p:nvGraphicFramePr>
          <p:cNvPr id="4" name="Table 3"/>
          <p:cNvGraphicFramePr>
            <a:graphicFrameLocks noGrp="1"/>
          </p:cNvGraphicFramePr>
          <p:nvPr/>
        </p:nvGraphicFramePr>
        <p:xfrm>
          <a:off x="1541463" y="2916238"/>
          <a:ext cx="7145337" cy="3067050"/>
        </p:xfrm>
        <a:graphic>
          <a:graphicData uri="http://schemas.openxmlformats.org/drawingml/2006/table">
            <a:tbl>
              <a:tblPr/>
              <a:tblGrid>
                <a:gridCol w="2374900"/>
                <a:gridCol w="4770437"/>
              </a:tblGrid>
              <a:tr h="400050">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FFFFFF"/>
                          </a:solidFill>
                          <a:effectLst/>
                          <a:latin typeface="+mn-lt"/>
                          <a:ea typeface="MS Mincho" pitchFamily="49" charset="-128"/>
                        </a:rPr>
                        <a:t>The way hazards and risks are identified can include:</a:t>
                      </a:r>
                      <a:endParaRPr kumimoji="0" lang="en-US" sz="1600" b="1" i="0" u="none" strike="noStrike" cap="none" normalizeH="0" baseline="0" dirty="0" smtClean="0">
                        <a:ln>
                          <a:noFill/>
                        </a:ln>
                        <a:solidFill>
                          <a:srgbClr val="FFFFFF"/>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2667000">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Workplace Inspections And Observation</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mn-lt"/>
                          <a:ea typeface="MS Mincho" pitchFamily="49" charset="-128"/>
                        </a:rPr>
                        <a:t>Conduct personal </a:t>
                      </a:r>
                      <a:r>
                        <a:rPr kumimoji="0" lang="en-AU" altLang="en-US" sz="1600" b="0" i="0" u="none" strike="noStrike" cap="none" normalizeH="0" baseline="0" dirty="0" smtClean="0">
                          <a:ln>
                            <a:noFill/>
                          </a:ln>
                          <a:solidFill>
                            <a:srgbClr val="000000"/>
                          </a:solidFill>
                          <a:effectLst/>
                          <a:latin typeface="+mn-lt"/>
                          <a:ea typeface="MS Mincho" pitchFamily="49" charset="-128"/>
                        </a:rPr>
                        <a:t>‘</a:t>
                      </a:r>
                      <a:r>
                        <a:rPr kumimoji="0" lang="en-AU" sz="1600" b="0" i="0" u="none" strike="noStrike" cap="none" normalizeH="0" baseline="0" dirty="0" smtClean="0">
                          <a:ln>
                            <a:noFill/>
                          </a:ln>
                          <a:solidFill>
                            <a:srgbClr val="000000"/>
                          </a:solidFill>
                          <a:effectLst/>
                          <a:latin typeface="+mn-lt"/>
                          <a:ea typeface="MS Mincho" pitchFamily="49" charset="-128"/>
                        </a:rPr>
                        <a:t>walk-throughs</a:t>
                      </a:r>
                      <a:r>
                        <a:rPr kumimoji="0" lang="en-AU" altLang="en-US" sz="1600" b="0" i="0" u="none" strike="noStrike" cap="none" normalizeH="0" baseline="0" dirty="0" smtClean="0">
                          <a:ln>
                            <a:noFill/>
                          </a:ln>
                          <a:solidFill>
                            <a:srgbClr val="000000"/>
                          </a:solidFill>
                          <a:effectLst/>
                          <a:latin typeface="+mn-lt"/>
                          <a:ea typeface="MS Mincho" pitchFamily="49" charset="-128"/>
                        </a:rPr>
                        <a:t>’</a:t>
                      </a:r>
                      <a:r>
                        <a:rPr kumimoji="0" lang="en-AU" sz="1600" b="0" i="0" u="none" strike="noStrike" cap="none" normalizeH="0" baseline="0" dirty="0" smtClean="0">
                          <a:ln>
                            <a:noFill/>
                          </a:ln>
                          <a:solidFill>
                            <a:srgbClr val="000000"/>
                          </a:solidFill>
                          <a:effectLst/>
                          <a:latin typeface="+mn-lt"/>
                          <a:ea typeface="MS Mincho" pitchFamily="49" charset="-128"/>
                        </a:rPr>
                        <a:t>, develop employee/worker surveys and carry out workplace inspections. Review the outcomes to identify any possible ineffective or non-existent controls. Also look for other factors such as inadequate training, working procedures, instruction, supervision, or lack of information about dealing with hazards. Use your knowledge of OHS/WHS legislation and workplace policies and practices to make sure employees/workers are following safe work practices.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graphicFrame>
        <p:nvGraphicFramePr>
          <p:cNvPr id="4" name="Table 3"/>
          <p:cNvGraphicFramePr>
            <a:graphicFrameLocks noGrp="1"/>
          </p:cNvGraphicFramePr>
          <p:nvPr/>
        </p:nvGraphicFramePr>
        <p:xfrm>
          <a:off x="1541463" y="1752600"/>
          <a:ext cx="7145337" cy="3486150"/>
        </p:xfrm>
        <a:graphic>
          <a:graphicData uri="http://schemas.openxmlformats.org/drawingml/2006/table">
            <a:tbl>
              <a:tblPr firstRow="1" bandRow="1">
                <a:tableStyleId>{5C22544A-7EE6-4342-B048-85BDC9FD1C3A}</a:tableStyleId>
              </a:tblPr>
              <a:tblGrid>
                <a:gridCol w="2375488"/>
                <a:gridCol w="4769849"/>
              </a:tblGrid>
              <a:tr h="415154">
                <a:tc gridSpan="2">
                  <a:txBody>
                    <a:bodyPr/>
                    <a:lstStyle/>
                    <a:p>
                      <a:pPr algn="ctr">
                        <a:spcBef>
                          <a:spcPts val="300"/>
                        </a:spcBef>
                        <a:spcAft>
                          <a:spcPts val="300"/>
                        </a:spcAft>
                      </a:pPr>
                      <a:r>
                        <a:rPr lang="en-AU" sz="1600" b="1" dirty="0">
                          <a:solidFill>
                            <a:srgbClr val="FFFFFF"/>
                          </a:solidFill>
                          <a:effectLst/>
                          <a:latin typeface="+mn-lt"/>
                          <a:ea typeface="MS Mincho"/>
                          <a:cs typeface="Times New Roman"/>
                        </a:rPr>
                        <a:t>The way hazards and risks are identified can include: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921299">
                <a:tc>
                  <a:txBody>
                    <a:bodyPr/>
                    <a:lstStyle/>
                    <a:p>
                      <a:pPr>
                        <a:spcBef>
                          <a:spcPts val="300"/>
                        </a:spcBef>
                        <a:spcAft>
                          <a:spcPts val="300"/>
                        </a:spcAft>
                      </a:pPr>
                      <a:r>
                        <a:rPr lang="en-AU" sz="1600" b="1" dirty="0">
                          <a:solidFill>
                            <a:srgbClr val="000000"/>
                          </a:solidFill>
                          <a:effectLst/>
                          <a:latin typeface="+mn-lt"/>
                          <a:ea typeface="MS Mincho"/>
                          <a:cs typeface="Times New Roman"/>
                        </a:rPr>
                        <a:t>Consulting Work Team Members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The effectiveness of your workplace risk management is dependent on good consultation between managers, supervisors and employees/workers. </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614199">
                <a:tc>
                  <a:txBody>
                    <a:bodyPr/>
                    <a:lstStyle/>
                    <a:p>
                      <a:pPr>
                        <a:spcBef>
                          <a:spcPts val="300"/>
                        </a:spcBef>
                        <a:spcAft>
                          <a:spcPts val="300"/>
                        </a:spcAft>
                      </a:pPr>
                      <a:r>
                        <a:rPr lang="en-AU" sz="1600" b="1" dirty="0">
                          <a:solidFill>
                            <a:srgbClr val="000000"/>
                          </a:solidFill>
                          <a:effectLst/>
                          <a:latin typeface="+mn-lt"/>
                          <a:ea typeface="MS Mincho"/>
                          <a:cs typeface="Times New Roman"/>
                        </a:rPr>
                        <a:t>Housekeeping</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c>
                  <a:txBody>
                    <a:bodyPr/>
                    <a:lstStyle/>
                    <a:p>
                      <a:pPr>
                        <a:spcBef>
                          <a:spcPts val="300"/>
                        </a:spcBef>
                        <a:spcAft>
                          <a:spcPts val="300"/>
                        </a:spcAft>
                      </a:pPr>
                      <a:r>
                        <a:rPr lang="en-AU" sz="1600" dirty="0">
                          <a:effectLst/>
                          <a:latin typeface="+mn-lt"/>
                          <a:ea typeface="MS Mincho"/>
                          <a:cs typeface="Times New Roman"/>
                        </a:rPr>
                        <a:t>Will assist in minimising hazards and will identify new hazards.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bg1"/>
                    </a:solidFill>
                  </a:tcPr>
                </a:tc>
              </a:tr>
              <a:tr h="1535498">
                <a:tc>
                  <a:txBody>
                    <a:bodyPr/>
                    <a:lstStyle/>
                    <a:p>
                      <a:pPr>
                        <a:spcBef>
                          <a:spcPts val="300"/>
                        </a:spcBef>
                        <a:spcAft>
                          <a:spcPts val="300"/>
                        </a:spcAft>
                      </a:pPr>
                      <a:r>
                        <a:rPr lang="en-AU" sz="1600" b="1" dirty="0">
                          <a:solidFill>
                            <a:srgbClr val="000000"/>
                          </a:solidFill>
                          <a:effectLst/>
                          <a:latin typeface="+mn-lt"/>
                          <a:ea typeface="MS Mincho"/>
                          <a:cs typeface="Times New Roman"/>
                        </a:rPr>
                        <a:t>Risk Audits And Review Of Audit Reports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Look for immediate potential causes of injuries or illness, and make sure your information is complete and correct. Supervisors and employees/workers are your best source of information about what is taking place during work processes.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graphicFrame>
        <p:nvGraphicFramePr>
          <p:cNvPr id="4" name="Table 3"/>
          <p:cNvGraphicFramePr>
            <a:graphicFrameLocks noGrp="1"/>
          </p:cNvGraphicFramePr>
          <p:nvPr/>
        </p:nvGraphicFramePr>
        <p:xfrm>
          <a:off x="1541463" y="1833563"/>
          <a:ext cx="7145337" cy="4006850"/>
        </p:xfrm>
        <a:graphic>
          <a:graphicData uri="http://schemas.openxmlformats.org/drawingml/2006/table">
            <a:tbl>
              <a:tblPr/>
              <a:tblGrid>
                <a:gridCol w="2374900"/>
                <a:gridCol w="4770437"/>
              </a:tblGrid>
              <a:tr h="406400">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FFFFFF"/>
                          </a:solidFill>
                          <a:effectLst/>
                          <a:latin typeface="Arial Narrow" pitchFamily="34" charset="0"/>
                          <a:ea typeface="MS Mincho" pitchFamily="49" charset="-128"/>
                        </a:rPr>
                        <a:t>The way hazards and risks are identified can include:</a:t>
                      </a:r>
                      <a:endParaRPr kumimoji="0" lang="en-US" sz="1600" b="1" i="0" u="none" strike="noStrike" cap="none" normalizeH="0" baseline="0" dirty="0" smtClean="0">
                        <a:ln>
                          <a:noFill/>
                        </a:ln>
                        <a:solidFill>
                          <a:srgbClr val="FFFFFF"/>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1800225">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Arial Narrow" pitchFamily="34" charset="0"/>
                          <a:ea typeface="MS Mincho" pitchFamily="49" charset="-128"/>
                        </a:rPr>
                        <a:t>Daily Informal Consultation And Regular Formal Meetings</a:t>
                      </a:r>
                      <a:endParaRPr kumimoji="0" lang="en-US" sz="1600" b="0" i="0" u="none" strike="noStrike" cap="none" normalizeH="0" baseline="0" dirty="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Arial Narrow" pitchFamily="34" charset="0"/>
                          <a:ea typeface="MS Mincho" pitchFamily="49" charset="-128"/>
                        </a:rPr>
                        <a:t>This allows the identification of employee/worker concerns. A simple consultation process will assist you to comply with risk management requirements. Input of managers, OHS/WHS representatives, OHS/WHS committees and others through consultative processes can also assist in risk management.</a:t>
                      </a:r>
                      <a:endParaRPr kumimoji="0" lang="en-US" sz="1600" b="0" i="0" u="none" strike="noStrike" cap="none" normalizeH="0" baseline="0" dirty="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00150">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smtClean="0">
                          <a:ln>
                            <a:noFill/>
                          </a:ln>
                          <a:solidFill>
                            <a:srgbClr val="000000"/>
                          </a:solidFill>
                          <a:effectLst/>
                          <a:latin typeface="Arial Narrow" pitchFamily="34" charset="0"/>
                          <a:ea typeface="MS Mincho" pitchFamily="49" charset="-128"/>
                        </a:rPr>
                        <a:t>Checking Equipment Before And During Work</a:t>
                      </a:r>
                      <a:endParaRPr kumimoji="0" lang="en-US" sz="16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Arial Narrow" pitchFamily="34" charset="0"/>
                          <a:ea typeface="MS Mincho" pitchFamily="49" charset="-128"/>
                        </a:rPr>
                        <a:t>Most equipment and machinery contain hazard identification checklists that you can modify for your workplace. These will sometimes need to be completed at numerous stages during the day.</a:t>
                      </a:r>
                      <a:endParaRPr kumimoji="0" lang="en-US" sz="1600" b="0" i="0" u="none" strike="noStrike" cap="none" normalizeH="0" baseline="0" dirty="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600075">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smtClean="0">
                          <a:ln>
                            <a:noFill/>
                          </a:ln>
                          <a:solidFill>
                            <a:srgbClr val="000000"/>
                          </a:solidFill>
                          <a:effectLst/>
                          <a:latin typeface="Arial Narrow" pitchFamily="34" charset="0"/>
                          <a:ea typeface="MS Mincho" pitchFamily="49" charset="-128"/>
                        </a:rPr>
                        <a:t>Review</a:t>
                      </a:r>
                      <a:endParaRPr kumimoji="0" lang="en-US" sz="16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Arial Narrow" pitchFamily="34" charset="0"/>
                          <a:ea typeface="MS Mincho" pitchFamily="49" charset="-128"/>
                        </a:rPr>
                        <a:t>Examine health, safety, environmental quality and other risk-related records.</a:t>
                      </a:r>
                      <a:endParaRPr kumimoji="0" lang="en-US" sz="1600" b="0" i="0" u="none" strike="noStrike" cap="none" normalizeH="0" baseline="0" dirty="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graphicFrame>
        <p:nvGraphicFramePr>
          <p:cNvPr id="4" name="Table 3"/>
          <p:cNvGraphicFramePr>
            <a:graphicFrameLocks noGrp="1"/>
          </p:cNvGraphicFramePr>
          <p:nvPr/>
        </p:nvGraphicFramePr>
        <p:xfrm>
          <a:off x="1541463" y="2130425"/>
          <a:ext cx="7145337" cy="2890838"/>
        </p:xfrm>
        <a:graphic>
          <a:graphicData uri="http://schemas.openxmlformats.org/drawingml/2006/table">
            <a:tbl>
              <a:tblPr firstRow="1" bandRow="1">
                <a:tableStyleId>{5C22544A-7EE6-4342-B048-85BDC9FD1C3A}</a:tableStyleId>
              </a:tblPr>
              <a:tblGrid>
                <a:gridCol w="2375488"/>
                <a:gridCol w="4769849"/>
              </a:tblGrid>
              <a:tr h="417884">
                <a:tc gridSpan="2">
                  <a:txBody>
                    <a:bodyPr/>
                    <a:lstStyle/>
                    <a:p>
                      <a:pPr algn="ctr">
                        <a:spcBef>
                          <a:spcPts val="300"/>
                        </a:spcBef>
                        <a:spcAft>
                          <a:spcPts val="300"/>
                        </a:spcAft>
                      </a:pPr>
                      <a:r>
                        <a:rPr lang="en-AU" sz="1600" b="1" dirty="0">
                          <a:solidFill>
                            <a:srgbClr val="FFFFFF"/>
                          </a:solidFill>
                          <a:effectLst/>
                          <a:latin typeface="+mn-lt"/>
                          <a:ea typeface="MS Mincho"/>
                          <a:cs typeface="Times New Roman"/>
                        </a:rPr>
                        <a:t>The way hazards and risks are identified can include: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1236477">
                <a:tc>
                  <a:txBody>
                    <a:bodyPr/>
                    <a:lstStyle/>
                    <a:p>
                      <a:pPr>
                        <a:spcBef>
                          <a:spcPts val="300"/>
                        </a:spcBef>
                        <a:spcAft>
                          <a:spcPts val="300"/>
                        </a:spcAft>
                      </a:pPr>
                      <a:r>
                        <a:rPr lang="en-AU" sz="1600" b="1" dirty="0">
                          <a:solidFill>
                            <a:srgbClr val="000000"/>
                          </a:solidFill>
                          <a:effectLst/>
                          <a:latin typeface="+mn-lt"/>
                          <a:ea typeface="MS Mincho"/>
                          <a:cs typeface="Times New Roman"/>
                        </a:rPr>
                        <a:t>Interviews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Use personal interviews with employees/workers to encourage them to identify hazards in the workplace. Some people are more likely to give information on hazards and risks in a private setting.</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1236477">
                <a:tc>
                  <a:txBody>
                    <a:bodyPr/>
                    <a:lstStyle/>
                    <a:p>
                      <a:pPr>
                        <a:spcBef>
                          <a:spcPts val="300"/>
                        </a:spcBef>
                        <a:spcAft>
                          <a:spcPts val="300"/>
                        </a:spcAft>
                      </a:pPr>
                      <a:r>
                        <a:rPr lang="en-AU" sz="1600" b="1" dirty="0">
                          <a:solidFill>
                            <a:srgbClr val="000000"/>
                          </a:solidFill>
                          <a:effectLst/>
                          <a:latin typeface="+mn-lt"/>
                          <a:ea typeface="MS Mincho"/>
                          <a:cs typeface="Times New Roman"/>
                        </a:rPr>
                        <a:t>Investigations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600" dirty="0">
                          <a:effectLst/>
                          <a:latin typeface="+mn-lt"/>
                          <a:ea typeface="MS Mincho"/>
                          <a:cs typeface="Times New Roman"/>
                        </a:rPr>
                        <a:t>Review any previous OHS/WHS investigations that have been conducted in your workplace to determine what major incidents have taken place, what corrective action was required and if that action has been taken.</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graphicFrame>
        <p:nvGraphicFramePr>
          <p:cNvPr id="4" name="Table 3"/>
          <p:cNvGraphicFramePr>
            <a:graphicFrameLocks noGrp="1"/>
          </p:cNvGraphicFramePr>
          <p:nvPr/>
        </p:nvGraphicFramePr>
        <p:xfrm>
          <a:off x="1541463" y="1916113"/>
          <a:ext cx="7145337" cy="3521075"/>
        </p:xfrm>
        <a:graphic>
          <a:graphicData uri="http://schemas.openxmlformats.org/drawingml/2006/table">
            <a:tbl>
              <a:tblPr/>
              <a:tblGrid>
                <a:gridCol w="2374900"/>
                <a:gridCol w="4770437"/>
              </a:tblGrid>
              <a:tr h="419100">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FFFFFF"/>
                          </a:solidFill>
                          <a:effectLst/>
                          <a:latin typeface="+mn-lt"/>
                          <a:ea typeface="MS Mincho" pitchFamily="49" charset="-128"/>
                        </a:rPr>
                        <a:t>The way hazards and risks are identified can include:</a:t>
                      </a:r>
                      <a:endParaRPr kumimoji="0" lang="en-US" sz="1600" b="1" i="0" u="none" strike="noStrike" cap="none" normalizeH="0" baseline="0" dirty="0" smtClean="0">
                        <a:ln>
                          <a:noFill/>
                        </a:ln>
                        <a:solidFill>
                          <a:srgbClr val="FFFFFF"/>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930275">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Simulations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smtClean="0">
                          <a:ln>
                            <a:noFill/>
                          </a:ln>
                          <a:solidFill>
                            <a:srgbClr val="000000"/>
                          </a:solidFill>
                          <a:effectLst/>
                          <a:latin typeface="+mn-lt"/>
                          <a:ea typeface="MS Mincho" pitchFamily="49" charset="-128"/>
                        </a:rPr>
                        <a:t>Use modelling tools in your workplace, or access experts who can provide the tools, to simulate possible hazards and incidents in your workplace.</a:t>
                      </a:r>
                      <a:endParaRPr kumimoji="0" lang="en-US" sz="1600" b="0" i="0" u="none" strike="noStrike" cap="none" normalizeH="0" baseline="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2171700">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Timelines Of Actions And Events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mn-lt"/>
                          <a:ea typeface="MS Mincho" pitchFamily="49" charset="-128"/>
                        </a:rPr>
                        <a:t>Ensure your workplace has inspection routines, risk management practices and reporting systems in place and that employees/workers are aware of their responsibilities and reporting requirements. Hazard identification must be carried out regularly as well as whenever changes are made in the workplace, new equipment is installed, or new employees/workers start.</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onstruction worker supervisor inspector read document hard hat ppe 13582653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97525" y="2154238"/>
            <a:ext cx="3546475"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sp>
        <p:nvSpPr>
          <p:cNvPr id="3" name="Content Placeholder 2"/>
          <p:cNvSpPr>
            <a:spLocks noGrp="1"/>
          </p:cNvSpPr>
          <p:nvPr>
            <p:ph idx="1"/>
          </p:nvPr>
        </p:nvSpPr>
        <p:spPr>
          <a:xfrm>
            <a:off x="1541463" y="2082800"/>
            <a:ext cx="4813300" cy="3300413"/>
          </a:xfrm>
        </p:spPr>
        <p:txBody>
          <a:bodyPr>
            <a:spAutoFit/>
          </a:bodyPr>
          <a:lstStyle/>
          <a:p>
            <a:pPr marL="0" indent="0">
              <a:buFontTx/>
              <a:buNone/>
              <a:defRPr/>
            </a:pPr>
            <a:r>
              <a:rPr lang="en-AU" dirty="0" smtClean="0">
                <a:ea typeface="ＭＳ Ｐゴシック" pitchFamily="-84" charset="-128"/>
              </a:rPr>
              <a:t>Worksite hazards can also be analysed by: </a:t>
            </a:r>
            <a:endParaRPr lang="en-US" dirty="0" smtClean="0">
              <a:ea typeface="ＭＳ Ｐゴシック" pitchFamily="-84" charset="-128"/>
            </a:endParaRPr>
          </a:p>
          <a:p>
            <a:pPr marL="0" indent="0">
              <a:defRPr/>
            </a:pPr>
            <a:r>
              <a:rPr lang="en-AU" dirty="0" smtClean="0">
                <a:ea typeface="ＭＳ Ｐゴシック" pitchFamily="-84" charset="-128"/>
              </a:rPr>
              <a:t>  Looking in-depth at a situation or the way a job is </a:t>
            </a:r>
            <a:br>
              <a:rPr lang="en-AU" dirty="0" smtClean="0">
                <a:ea typeface="ＭＳ Ｐゴシック" pitchFamily="-84" charset="-128"/>
              </a:rPr>
            </a:br>
            <a:r>
              <a:rPr lang="en-AU" dirty="0" smtClean="0">
                <a:ea typeface="ＭＳ Ｐゴシック" pitchFamily="-84" charset="-128"/>
              </a:rPr>
              <a:t>   carried out by other workers. </a:t>
            </a:r>
            <a:endParaRPr lang="en-US" dirty="0" smtClean="0">
              <a:ea typeface="ＭＳ Ｐゴシック" pitchFamily="-84" charset="-128"/>
            </a:endParaRPr>
          </a:p>
          <a:p>
            <a:pPr marL="0" indent="0">
              <a:defRPr/>
            </a:pPr>
            <a:r>
              <a:rPr lang="en-AU" dirty="0" smtClean="0">
                <a:ea typeface="ＭＳ Ｐゴシック" pitchFamily="-84" charset="-128"/>
              </a:rPr>
              <a:t>  Examining records of injuries and incidents. </a:t>
            </a:r>
            <a:endParaRPr lang="en-US" dirty="0" smtClean="0">
              <a:ea typeface="ＭＳ Ｐゴシック" pitchFamily="-84" charset="-128"/>
            </a:endParaRPr>
          </a:p>
          <a:p>
            <a:pPr marL="0" indent="0">
              <a:defRPr/>
            </a:pPr>
            <a:r>
              <a:rPr lang="en-AU" dirty="0" smtClean="0">
                <a:ea typeface="ＭＳ Ｐゴシック" pitchFamily="-84" charset="-128"/>
              </a:rPr>
              <a:t>  Checking safety tags. </a:t>
            </a:r>
            <a:endParaRPr lang="en-US" dirty="0" smtClean="0">
              <a:ea typeface="ＭＳ Ｐゴシック" pitchFamily="-84" charset="-128"/>
            </a:endParaRPr>
          </a:p>
          <a:p>
            <a:pPr marL="0" indent="0">
              <a:defRPr/>
            </a:pPr>
            <a:r>
              <a:rPr lang="en-AU" dirty="0" smtClean="0">
                <a:ea typeface="ＭＳ Ｐゴシック" pitchFamily="-84" charset="-128"/>
              </a:rPr>
              <a:t>  Reading Material Safety Data Sheets (MSDS). </a:t>
            </a:r>
            <a:endParaRPr lang="en-US" dirty="0" smtClean="0">
              <a:ea typeface="ＭＳ Ｐゴシック" pitchFamily="-84" charset="-128"/>
            </a:endParaRPr>
          </a:p>
          <a:p>
            <a:pPr marL="0" indent="0">
              <a:defRPr/>
            </a:pPr>
            <a:r>
              <a:rPr lang="en-AU" dirty="0" smtClean="0">
                <a:ea typeface="ＭＳ Ｐゴシック" pitchFamily="-84" charset="-128"/>
              </a:rPr>
              <a:t>  Staying informed about OHS/WHS trends and </a:t>
            </a:r>
            <a:br>
              <a:rPr lang="en-AU" dirty="0" smtClean="0">
                <a:ea typeface="ＭＳ Ｐゴシック" pitchFamily="-84" charset="-128"/>
              </a:rPr>
            </a:br>
            <a:r>
              <a:rPr lang="en-AU" dirty="0" smtClean="0">
                <a:ea typeface="ＭＳ Ｐゴシック" pitchFamily="-84" charset="-128"/>
              </a:rPr>
              <a:t>   developments.</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2.5.1 IDENTIFYING AND ANALYSING HAZARDS AND RISKS</a:t>
            </a:r>
            <a:endParaRPr lang="en-US" dirty="0">
              <a:ea typeface="+mj-ea"/>
            </a:endParaRPr>
          </a:p>
        </p:txBody>
      </p:sp>
      <p:sp>
        <p:nvSpPr>
          <p:cNvPr id="3" name="Content Placeholder 2"/>
          <p:cNvSpPr>
            <a:spLocks noGrp="1"/>
          </p:cNvSpPr>
          <p:nvPr>
            <p:ph idx="1"/>
          </p:nvPr>
        </p:nvSpPr>
        <p:spPr>
          <a:xfrm>
            <a:off x="4159250" y="2187575"/>
            <a:ext cx="4527550" cy="2554288"/>
          </a:xfrm>
        </p:spPr>
        <p:txBody>
          <a:bodyPr>
            <a:spAutoFit/>
          </a:bodyPr>
          <a:lstStyle/>
          <a:p>
            <a:pPr marL="0" indent="0">
              <a:buFontTx/>
              <a:buNone/>
              <a:defRPr/>
            </a:pPr>
            <a:r>
              <a:rPr lang="en-AU" dirty="0" smtClean="0">
                <a:ea typeface="ＭＳ Ｐゴシック" pitchFamily="-84" charset="-128"/>
              </a:rPr>
              <a:t>A useful tool to use for analysing hazards is a table where you can list the type and scope of each hazard and its likely impact.</a:t>
            </a:r>
            <a:endParaRPr lang="en-US" dirty="0" smtClean="0">
              <a:ea typeface="ＭＳ Ｐゴシック" pitchFamily="-84" charset="-128"/>
            </a:endParaRPr>
          </a:p>
          <a:p>
            <a:pPr marL="0" indent="0">
              <a:buFontTx/>
              <a:buNone/>
              <a:defRPr/>
            </a:pPr>
            <a:r>
              <a:rPr lang="en-AU" dirty="0" smtClean="0">
                <a:ea typeface="ＭＳ Ｐゴシック" pitchFamily="-84" charset="-128"/>
              </a:rPr>
              <a:t> You can then look at the potential of the hazard and make an assumption that a person will be exposed to it when the harm actually occurs.</a:t>
            </a:r>
            <a:endParaRPr lang="en-US" dirty="0" smtClean="0">
              <a:ea typeface="ＭＳ Ｐゴシック" pitchFamily="-84" charset="-128"/>
            </a:endParaRPr>
          </a:p>
          <a:p>
            <a:pPr marL="0" indent="0">
              <a:buFontTx/>
              <a:buNone/>
              <a:defRPr/>
            </a:pPr>
            <a:r>
              <a:rPr lang="en-AU" dirty="0" smtClean="0">
                <a:ea typeface="ＭＳ Ｐゴシック" pitchFamily="-84" charset="-128"/>
              </a:rPr>
              <a:t> The possible levels of harm need to be understood.</a:t>
            </a:r>
            <a:endParaRPr lang="en-US" dirty="0" smtClean="0">
              <a:ea typeface="ＭＳ Ｐゴシック" pitchFamily="-84" charset="-128"/>
            </a:endParaRPr>
          </a:p>
        </p:txBody>
      </p:sp>
      <p:pic>
        <p:nvPicPr>
          <p:cNvPr id="4" name="Picture 3" descr="land onshore oil gas rig worker supervisor inspect checklist clipboard 10815445_l edited cropped.jpg"/>
          <p:cNvPicPr>
            <a:picLocks noChangeAspect="1"/>
          </p:cNvPicPr>
          <p:nvPr/>
        </p:nvPicPr>
        <p:blipFill>
          <a:blip r:embed="rId2">
            <a:extLst>
              <a:ext uri="{28A0092B-C50C-407E-A947-70E740481C1C}">
                <a14:useLocalDpi xmlns:a14="http://schemas.microsoft.com/office/drawing/2010/main" val="0"/>
              </a:ext>
            </a:extLst>
          </a:blip>
          <a:srcRect l="5193" r="4250"/>
          <a:stretch>
            <a:fillRect/>
          </a:stretch>
        </p:blipFill>
        <p:spPr bwMode="auto">
          <a:xfrm>
            <a:off x="1541463" y="2211388"/>
            <a:ext cx="2479675" cy="269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2.5.2 REPORTING HAZARDS</a:t>
            </a:r>
            <a:endParaRPr lang="en-US" dirty="0">
              <a:ea typeface="+mj-ea"/>
            </a:endParaRPr>
          </a:p>
        </p:txBody>
      </p:sp>
      <p:sp>
        <p:nvSpPr>
          <p:cNvPr id="3" name="Content Placeholder 2"/>
          <p:cNvSpPr>
            <a:spLocks noGrp="1"/>
          </p:cNvSpPr>
          <p:nvPr>
            <p:ph idx="1"/>
          </p:nvPr>
        </p:nvSpPr>
        <p:spPr>
          <a:xfrm>
            <a:off x="4176713" y="2105025"/>
            <a:ext cx="4510087" cy="3754438"/>
          </a:xfrm>
        </p:spPr>
        <p:txBody>
          <a:bodyPr>
            <a:spAutoFit/>
          </a:bodyPr>
          <a:lstStyle/>
          <a:p>
            <a:pPr marL="0" indent="0">
              <a:buFontTx/>
              <a:buNone/>
              <a:defRPr/>
            </a:pPr>
            <a:r>
              <a:rPr lang="en-AU" dirty="0" smtClean="0">
                <a:ea typeface="ＭＳ Ｐゴシック" pitchFamily="-84" charset="-128"/>
              </a:rPr>
              <a:t>Hazards, once identified, will need to be reported in accordance with workplace requirements. </a:t>
            </a:r>
            <a:endParaRPr lang="en-US" dirty="0" smtClean="0">
              <a:ea typeface="ＭＳ Ｐゴシック" pitchFamily="-84" charset="-128"/>
            </a:endParaRPr>
          </a:p>
          <a:p>
            <a:pPr marL="0" indent="0">
              <a:buFontTx/>
              <a:buNone/>
              <a:defRPr/>
            </a:pPr>
            <a:r>
              <a:rPr lang="en-AU" dirty="0" smtClean="0">
                <a:ea typeface="ＭＳ Ｐゴシック" pitchFamily="-84" charset="-128"/>
              </a:rPr>
              <a:t> These requirements will vary depending on the size of the organisation but could include: </a:t>
            </a:r>
            <a:endParaRPr lang="en-US" dirty="0" smtClean="0">
              <a:ea typeface="ＭＳ Ｐゴシック" pitchFamily="-84" charset="-128"/>
            </a:endParaRPr>
          </a:p>
          <a:p>
            <a:pPr marL="0" indent="0">
              <a:defRPr/>
            </a:pPr>
            <a:r>
              <a:rPr lang="en-AU" dirty="0" smtClean="0">
                <a:ea typeface="ＭＳ Ｐゴシック" pitchFamily="-84" charset="-128"/>
              </a:rPr>
              <a:t>   Written reports. </a:t>
            </a:r>
            <a:endParaRPr lang="en-US" dirty="0" smtClean="0">
              <a:ea typeface="ＭＳ Ｐゴシック" pitchFamily="-84" charset="-128"/>
            </a:endParaRPr>
          </a:p>
          <a:p>
            <a:pPr marL="0" indent="0">
              <a:defRPr/>
            </a:pPr>
            <a:r>
              <a:rPr lang="en-AU" dirty="0" smtClean="0">
                <a:ea typeface="ＭＳ Ｐゴシック" pitchFamily="-84" charset="-128"/>
              </a:rPr>
              <a:t>   Verbal reports. </a:t>
            </a:r>
            <a:endParaRPr lang="en-US" dirty="0" smtClean="0">
              <a:ea typeface="ＭＳ Ｐゴシック" pitchFamily="-84" charset="-128"/>
            </a:endParaRPr>
          </a:p>
          <a:p>
            <a:pPr marL="0" indent="0">
              <a:defRPr/>
            </a:pPr>
            <a:r>
              <a:rPr lang="en-AU" dirty="0" smtClean="0">
                <a:ea typeface="ＭＳ Ｐゴシック" pitchFamily="-84" charset="-128"/>
              </a:rPr>
              <a:t>   Checklist completion. </a:t>
            </a:r>
            <a:endParaRPr lang="en-US" dirty="0" smtClean="0">
              <a:ea typeface="ＭＳ Ｐゴシック" pitchFamily="-84" charset="-128"/>
            </a:endParaRPr>
          </a:p>
          <a:p>
            <a:pPr marL="0" indent="0">
              <a:defRPr/>
            </a:pPr>
            <a:r>
              <a:rPr lang="en-AU" dirty="0" smtClean="0">
                <a:ea typeface="ＭＳ Ｐゴシック" pitchFamily="-84" charset="-128"/>
              </a:rPr>
              <a:t>   Recording in a hazard register. </a:t>
            </a:r>
            <a:endParaRPr lang="en-US" dirty="0" smtClean="0">
              <a:ea typeface="ＭＳ Ｐゴシック" pitchFamily="-84" charset="-128"/>
            </a:endParaRPr>
          </a:p>
          <a:p>
            <a:pPr marL="0" indent="0">
              <a:defRPr/>
            </a:pPr>
            <a:r>
              <a:rPr lang="en-AU" dirty="0" smtClean="0">
                <a:ea typeface="ＭＳ Ｐゴシック" pitchFamily="-84" charset="-128"/>
              </a:rPr>
              <a:t>   A request for improvement form.</a:t>
            </a:r>
            <a:endParaRPr lang="en-US" dirty="0" smtClean="0">
              <a:ea typeface="ＭＳ Ｐゴシック" pitchFamily="-84" charset="-128"/>
            </a:endParaRPr>
          </a:p>
        </p:txBody>
      </p:sp>
      <p:pic>
        <p:nvPicPr>
          <p:cNvPr id="6" name="Picture 5" descr="clipboard report write 9781281_xl.jpg"/>
          <p:cNvPicPr>
            <a:picLocks noChangeAspect="1"/>
          </p:cNvPicPr>
          <p:nvPr/>
        </p:nvPicPr>
        <p:blipFill>
          <a:blip r:embed="rId2">
            <a:extLst>
              <a:ext uri="{28A0092B-C50C-407E-A947-70E740481C1C}">
                <a14:useLocalDpi xmlns:a14="http://schemas.microsoft.com/office/drawing/2010/main" val="0"/>
              </a:ext>
            </a:extLst>
          </a:blip>
          <a:srcRect t="6923" r="8961" b="11633"/>
          <a:stretch>
            <a:fillRect/>
          </a:stretch>
        </p:blipFill>
        <p:spPr bwMode="auto">
          <a:xfrm>
            <a:off x="977900" y="2028825"/>
            <a:ext cx="2505075"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visor ppe hard hat vest write clipboard 11406346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51438" y="2120900"/>
            <a:ext cx="3898900" cy="403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762000"/>
          </a:xfrm>
        </p:spPr>
        <p:txBody>
          <a:bodyPr>
            <a:normAutofit/>
          </a:bodyPr>
          <a:lstStyle/>
          <a:p>
            <a:pPr eaLnBrk="1" fontAlgn="auto" hangingPunct="1">
              <a:spcAft>
                <a:spcPts val="0"/>
              </a:spcAft>
              <a:defRPr/>
            </a:pPr>
            <a:r>
              <a:rPr lang="en-US" dirty="0" smtClean="0">
                <a:ea typeface="+mj-ea"/>
              </a:rPr>
              <a:t>2.5.2 REPORTING HAZARDS</a:t>
            </a:r>
            <a:endParaRPr lang="en-US" dirty="0">
              <a:ea typeface="+mj-ea"/>
            </a:endParaRPr>
          </a:p>
        </p:txBody>
      </p:sp>
      <p:sp>
        <p:nvSpPr>
          <p:cNvPr id="3" name="Content Placeholder 2"/>
          <p:cNvSpPr>
            <a:spLocks noGrp="1"/>
          </p:cNvSpPr>
          <p:nvPr>
            <p:ph idx="1"/>
          </p:nvPr>
        </p:nvSpPr>
        <p:spPr>
          <a:xfrm>
            <a:off x="1541463" y="1417638"/>
            <a:ext cx="4322762" cy="4070350"/>
          </a:xfrm>
        </p:spPr>
        <p:txBody>
          <a:bodyPr>
            <a:spAutoFit/>
          </a:bodyPr>
          <a:lstStyle/>
          <a:p>
            <a:pPr marL="0" indent="0">
              <a:buFontTx/>
              <a:buNone/>
              <a:defRPr/>
            </a:pPr>
            <a:r>
              <a:rPr lang="en-AU" dirty="0" smtClean="0">
                <a:ea typeface="ＭＳ Ｐゴシック" pitchFamily="-84" charset="-128"/>
              </a:rPr>
              <a:t>When hazard reports are created by team members make sure they include all details of the hazard such as: </a:t>
            </a:r>
            <a:endParaRPr lang="en-US" dirty="0" smtClean="0">
              <a:ea typeface="ＭＳ Ｐゴシック" pitchFamily="-84" charset="-128"/>
            </a:endParaRPr>
          </a:p>
          <a:p>
            <a:pPr marL="0" indent="0">
              <a:defRPr/>
            </a:pPr>
            <a:r>
              <a:rPr lang="en-AU" dirty="0" smtClean="0">
                <a:ea typeface="ＭＳ Ｐゴシック" pitchFamily="-84" charset="-128"/>
              </a:rPr>
              <a:t>  Location. </a:t>
            </a:r>
            <a:endParaRPr lang="en-US" dirty="0" smtClean="0">
              <a:ea typeface="ＭＳ Ｐゴシック" pitchFamily="-84" charset="-128"/>
            </a:endParaRPr>
          </a:p>
          <a:p>
            <a:pPr marL="0" indent="0">
              <a:defRPr/>
            </a:pPr>
            <a:r>
              <a:rPr lang="en-AU" dirty="0" smtClean="0">
                <a:ea typeface="ＭＳ Ｐゴシック" pitchFamily="-84" charset="-128"/>
              </a:rPr>
              <a:t>  The type of hazard. </a:t>
            </a:r>
            <a:endParaRPr lang="en-US" dirty="0" smtClean="0">
              <a:ea typeface="ＭＳ Ｐゴシック" pitchFamily="-84" charset="-128"/>
            </a:endParaRPr>
          </a:p>
          <a:p>
            <a:pPr marL="0" indent="0">
              <a:defRPr/>
            </a:pPr>
            <a:r>
              <a:rPr lang="en-AU" dirty="0" smtClean="0">
                <a:ea typeface="ＭＳ Ｐゴシック" pitchFamily="-84" charset="-128"/>
              </a:rPr>
              <a:t>   Number of people affected by the hazard. </a:t>
            </a:r>
            <a:endParaRPr lang="en-US" dirty="0" smtClean="0">
              <a:ea typeface="ＭＳ Ｐゴシック" pitchFamily="-84" charset="-128"/>
            </a:endParaRPr>
          </a:p>
          <a:p>
            <a:pPr marL="0" indent="0">
              <a:defRPr/>
            </a:pPr>
            <a:r>
              <a:rPr lang="en-AU" dirty="0" smtClean="0">
                <a:ea typeface="ＭＳ Ｐゴシック" pitchFamily="-84" charset="-128"/>
              </a:rPr>
              <a:t>   Risk category if possible, e.g. is it life –</a:t>
            </a:r>
            <a:br>
              <a:rPr lang="en-AU" dirty="0" smtClean="0">
                <a:ea typeface="ＭＳ Ｐゴシック" pitchFamily="-84" charset="-128"/>
              </a:rPr>
            </a:br>
            <a:r>
              <a:rPr lang="en-AU" dirty="0" smtClean="0">
                <a:ea typeface="ＭＳ Ｐゴシック" pitchFamily="-84" charset="-128"/>
              </a:rPr>
              <a:t>    threatening? </a:t>
            </a:r>
            <a:endParaRPr lang="en-US" dirty="0" smtClean="0">
              <a:ea typeface="ＭＳ Ｐゴシック" pitchFamily="-84" charset="-128"/>
            </a:endParaRPr>
          </a:p>
          <a:p>
            <a:pPr marL="0" indent="0">
              <a:defRPr/>
            </a:pPr>
            <a:r>
              <a:rPr lang="en-AU" dirty="0" smtClean="0">
                <a:ea typeface="ＭＳ Ｐゴシック" pitchFamily="-84" charset="-128"/>
              </a:rPr>
              <a:t>   Who has reported it. </a:t>
            </a:r>
            <a:endParaRPr lang="en-US" dirty="0" smtClean="0">
              <a:ea typeface="ＭＳ Ｐゴシック" pitchFamily="-84" charset="-128"/>
            </a:endParaRPr>
          </a:p>
          <a:p>
            <a:pPr marL="0" indent="0">
              <a:defRPr/>
            </a:pPr>
            <a:r>
              <a:rPr lang="en-AU" dirty="0" smtClean="0">
                <a:ea typeface="ＭＳ Ｐゴシック" pitchFamily="-84" charset="-128"/>
              </a:rPr>
              <a:t>   When it was located – date, time.</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2.5.2 REPORTING HAZARDS</a:t>
            </a:r>
            <a:endParaRPr lang="en-US" dirty="0">
              <a:ea typeface="+mj-ea"/>
            </a:endParaRPr>
          </a:p>
        </p:txBody>
      </p:sp>
      <p:sp>
        <p:nvSpPr>
          <p:cNvPr id="3" name="Content Placeholder 2"/>
          <p:cNvSpPr>
            <a:spLocks noGrp="1"/>
          </p:cNvSpPr>
          <p:nvPr>
            <p:ph idx="1"/>
          </p:nvPr>
        </p:nvSpPr>
        <p:spPr>
          <a:xfrm>
            <a:off x="5127625" y="2225675"/>
            <a:ext cx="3559175" cy="1300163"/>
          </a:xfrm>
        </p:spPr>
        <p:txBody>
          <a:bodyPr>
            <a:spAutoFit/>
          </a:bodyPr>
          <a:lstStyle/>
          <a:p>
            <a:pPr marL="0" indent="0">
              <a:buFontTx/>
              <a:buNone/>
              <a:defRPr/>
            </a:pPr>
            <a:r>
              <a:rPr lang="en-AU" dirty="0" smtClean="0">
                <a:ea typeface="ＭＳ Ｐゴシック" pitchFamily="-84" charset="-128"/>
              </a:rPr>
              <a:t>It is very important that hazards are identified, reported, assessed and acted on as quickly as possible and within organisational policies or procedures.</a:t>
            </a:r>
            <a:r>
              <a:rPr lang="en-US" dirty="0" smtClean="0">
                <a:ea typeface="ＭＳ Ｐゴシック" pitchFamily="-84" charset="-128"/>
              </a:rPr>
              <a:t> </a:t>
            </a:r>
          </a:p>
        </p:txBody>
      </p:sp>
      <p:pic>
        <p:nvPicPr>
          <p:cNvPr id="6" name="Picture 5" descr="Hand wrist watch time.jpg"/>
          <p:cNvPicPr>
            <a:picLocks noChangeAspect="1"/>
          </p:cNvPicPr>
          <p:nvPr/>
        </p:nvPicPr>
        <p:blipFill>
          <a:blip r:embed="rId2">
            <a:extLst>
              <a:ext uri="{28A0092B-C50C-407E-A947-70E740481C1C}">
                <a14:useLocalDpi xmlns:a14="http://schemas.microsoft.com/office/drawing/2010/main" val="0"/>
              </a:ext>
            </a:extLst>
          </a:blip>
          <a:srcRect l="7344" r="3485"/>
          <a:stretch>
            <a:fillRect/>
          </a:stretch>
        </p:blipFill>
        <p:spPr bwMode="auto">
          <a:xfrm>
            <a:off x="1541463" y="2160588"/>
            <a:ext cx="3467100" cy="258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2.6 ACT ON HAZARD REPORTS</a:t>
            </a:r>
            <a:endParaRPr lang="en-US" dirty="0">
              <a:ea typeface="+mj-ea"/>
            </a:endParaRPr>
          </a:p>
        </p:txBody>
      </p:sp>
      <p:sp>
        <p:nvSpPr>
          <p:cNvPr id="3" name="Content Placeholder 2"/>
          <p:cNvSpPr>
            <a:spLocks noGrp="1"/>
          </p:cNvSpPr>
          <p:nvPr>
            <p:ph idx="1"/>
          </p:nvPr>
        </p:nvSpPr>
        <p:spPr>
          <a:xfrm>
            <a:off x="1541463" y="1417638"/>
            <a:ext cx="7145337" cy="992187"/>
          </a:xfrm>
        </p:spPr>
        <p:txBody>
          <a:bodyPr>
            <a:spAutoFit/>
          </a:bodyPr>
          <a:lstStyle/>
          <a:p>
            <a:pPr marL="0" indent="0">
              <a:buFontTx/>
              <a:buNone/>
              <a:defRPr/>
            </a:pPr>
            <a:r>
              <a:rPr lang="en-AU" dirty="0" smtClean="0">
                <a:ea typeface="ＭＳ Ｐゴシック" pitchFamily="-84" charset="-128"/>
              </a:rPr>
              <a:t>As a supervisor or risk management technical specialist, you need to ensure that you action team members</a:t>
            </a:r>
            <a:r>
              <a:rPr lang="en-AU" altLang="en-US" dirty="0" smtClean="0">
                <a:ea typeface="ＭＳ Ｐゴシック" pitchFamily="-84" charset="-128"/>
              </a:rPr>
              <a:t>’</a:t>
            </a:r>
            <a:r>
              <a:rPr lang="en-AU" dirty="0" smtClean="0">
                <a:ea typeface="ＭＳ Ｐゴシック" pitchFamily="-84" charset="-128"/>
              </a:rPr>
              <a:t> hazard reports quickly and in accordance with workplace procedures and policies. The action you need to take could include:</a:t>
            </a:r>
            <a:endParaRPr lang="en-US" dirty="0" smtClean="0">
              <a:ea typeface="ＭＳ Ｐゴシック" pitchFamily="-84" charset="-12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0125" y="2409825"/>
            <a:ext cx="4876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2.6 ACT ON HAZARD REPORTS</a:t>
            </a:r>
            <a:endParaRPr lang="en-US" dirty="0">
              <a:ea typeface="+mj-ea"/>
            </a:endParaRPr>
          </a:p>
        </p:txBody>
      </p:sp>
      <p:sp>
        <p:nvSpPr>
          <p:cNvPr id="3" name="Content Placeholder 2"/>
          <p:cNvSpPr>
            <a:spLocks noGrp="1"/>
          </p:cNvSpPr>
          <p:nvPr>
            <p:ph idx="1"/>
          </p:nvPr>
        </p:nvSpPr>
        <p:spPr>
          <a:xfrm>
            <a:off x="1541463" y="1836738"/>
            <a:ext cx="3776662" cy="2417762"/>
          </a:xfrm>
        </p:spPr>
        <p:txBody>
          <a:bodyPr>
            <a:spAutoFit/>
          </a:bodyPr>
          <a:lstStyle/>
          <a:p>
            <a:pPr marL="0" indent="0">
              <a:buFontTx/>
              <a:buNone/>
              <a:defRPr/>
            </a:pPr>
            <a:r>
              <a:rPr lang="en-AU" dirty="0" smtClean="0">
                <a:ea typeface="ＭＳ Ｐゴシック" pitchFamily="-84" charset="-128"/>
              </a:rPr>
              <a:t>It is difficult to define how you should respond to reported hazards. </a:t>
            </a:r>
            <a:endParaRPr lang="en-US" dirty="0" smtClean="0">
              <a:ea typeface="ＭＳ Ｐゴシック" pitchFamily="-84" charset="-128"/>
            </a:endParaRPr>
          </a:p>
          <a:p>
            <a:pPr marL="0" indent="0">
              <a:buFontTx/>
              <a:buNone/>
              <a:defRPr/>
            </a:pPr>
            <a:r>
              <a:rPr lang="en-AU" dirty="0" smtClean="0">
                <a:ea typeface="ＭＳ Ｐゴシック" pitchFamily="-84" charset="-128"/>
              </a:rPr>
              <a:t> This is because each risk situation will need to be assessed individually and a tailored risk control measure created to meet the specific environmental and other factors that will impact the workplace.</a:t>
            </a:r>
            <a:endParaRPr lang="en-US" dirty="0" smtClean="0">
              <a:ea typeface="ＭＳ Ｐゴシック" pitchFamily="-84" charset="-128"/>
            </a:endParaRPr>
          </a:p>
        </p:txBody>
      </p:sp>
      <p:pic>
        <p:nvPicPr>
          <p:cNvPr id="6" name="Picture 5" descr="thinking man worker ppe hard hat.jpg"/>
          <p:cNvPicPr>
            <a:picLocks noChangeAspect="1"/>
          </p:cNvPicPr>
          <p:nvPr/>
        </p:nvPicPr>
        <p:blipFill>
          <a:blip r:embed="rId2">
            <a:extLst>
              <a:ext uri="{28A0092B-C50C-407E-A947-70E740481C1C}">
                <a14:useLocalDpi xmlns:a14="http://schemas.microsoft.com/office/drawing/2010/main" val="0"/>
              </a:ext>
            </a:extLst>
          </a:blip>
          <a:srcRect b="25748"/>
          <a:stretch>
            <a:fillRect/>
          </a:stretch>
        </p:blipFill>
        <p:spPr bwMode="auto">
          <a:xfrm>
            <a:off x="5483225" y="1836738"/>
            <a:ext cx="3203575" cy="357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2.6.1 ASSESSING RISKS</a:t>
            </a:r>
            <a:endParaRPr lang="en-US" dirty="0">
              <a:ea typeface="+mj-ea"/>
            </a:endParaRPr>
          </a:p>
        </p:txBody>
      </p:sp>
      <p:sp>
        <p:nvSpPr>
          <p:cNvPr id="3" name="Content Placeholder 2"/>
          <p:cNvSpPr>
            <a:spLocks noGrp="1"/>
          </p:cNvSpPr>
          <p:nvPr>
            <p:ph idx="1"/>
          </p:nvPr>
        </p:nvSpPr>
        <p:spPr>
          <a:xfrm>
            <a:off x="1766888" y="1711325"/>
            <a:ext cx="3432175" cy="2419350"/>
          </a:xfrm>
        </p:spPr>
        <p:txBody>
          <a:bodyPr>
            <a:spAutoFit/>
          </a:bodyPr>
          <a:lstStyle/>
          <a:p>
            <a:pPr marL="0" indent="0">
              <a:buFontTx/>
              <a:buNone/>
              <a:defRPr/>
            </a:pPr>
            <a:r>
              <a:rPr lang="en-AU" dirty="0" smtClean="0">
                <a:ea typeface="ＭＳ Ｐゴシック" pitchFamily="-84" charset="-128"/>
              </a:rPr>
              <a:t>A risk assessment involves completing a risk analysis and a risk evaluation.</a:t>
            </a:r>
            <a:endParaRPr lang="en-US" dirty="0" smtClean="0">
              <a:ea typeface="ＭＳ Ｐゴシック" pitchFamily="-84" charset="-128"/>
            </a:endParaRPr>
          </a:p>
          <a:p>
            <a:pPr marL="0" indent="0">
              <a:buFontTx/>
              <a:buNone/>
              <a:defRPr/>
            </a:pPr>
            <a:r>
              <a:rPr lang="en-AU" dirty="0" smtClean="0">
                <a:ea typeface="ＭＳ Ｐゴシック" pitchFamily="-84" charset="-128"/>
              </a:rPr>
              <a:t> By assessing the likelihood and consequence of the risk, you are able to understand the situation better and respond by applying the appropriate risk control procedures.</a:t>
            </a:r>
            <a:endParaRPr lang="en-US" dirty="0" smtClean="0">
              <a:ea typeface="ＭＳ Ｐゴシック" pitchFamily="-84" charset="-128"/>
            </a:endParaRPr>
          </a:p>
        </p:txBody>
      </p:sp>
      <p:pic>
        <p:nvPicPr>
          <p:cNvPr id="4" name="Picture 3" descr="female supervisor inspector look think ppe hard hat 145999395.jpg"/>
          <p:cNvPicPr>
            <a:picLocks noChangeAspect="1"/>
          </p:cNvPicPr>
          <p:nvPr/>
        </p:nvPicPr>
        <p:blipFill>
          <a:blip r:embed="rId2">
            <a:extLst>
              <a:ext uri="{28A0092B-C50C-407E-A947-70E740481C1C}">
                <a14:useLocalDpi xmlns:a14="http://schemas.microsoft.com/office/drawing/2010/main" val="0"/>
              </a:ext>
            </a:extLst>
          </a:blip>
          <a:srcRect t="22739" b="9616"/>
          <a:stretch>
            <a:fillRect/>
          </a:stretch>
        </p:blipFill>
        <p:spPr bwMode="auto">
          <a:xfrm>
            <a:off x="5199063" y="1711325"/>
            <a:ext cx="3487737"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2.6.1.1 RISK ANALYSIS</a:t>
            </a:r>
            <a:endParaRPr lang="en-US" dirty="0">
              <a:ea typeface="+mj-ea"/>
            </a:endParaRPr>
          </a:p>
        </p:txBody>
      </p:sp>
      <p:sp>
        <p:nvSpPr>
          <p:cNvPr id="3" name="Content Placeholder 2"/>
          <p:cNvSpPr>
            <a:spLocks noGrp="1"/>
          </p:cNvSpPr>
          <p:nvPr>
            <p:ph idx="1"/>
          </p:nvPr>
        </p:nvSpPr>
        <p:spPr>
          <a:xfrm>
            <a:off x="1541463" y="1987550"/>
            <a:ext cx="7145337" cy="685800"/>
          </a:xfrm>
        </p:spPr>
        <p:txBody>
          <a:bodyPr>
            <a:spAutoFit/>
          </a:bodyPr>
          <a:lstStyle/>
          <a:p>
            <a:pPr marL="0" indent="0">
              <a:buFontTx/>
              <a:buNone/>
              <a:defRPr/>
            </a:pPr>
            <a:r>
              <a:rPr lang="en-AU" dirty="0" smtClean="0">
                <a:ea typeface="ＭＳ Ｐゴシック" pitchFamily="-84" charset="-128"/>
              </a:rPr>
              <a:t>Risk analysis involves considering what are the causes and sources of risks and comprises 3 factors:</a:t>
            </a:r>
            <a:endParaRPr lang="en-US" dirty="0" smtClean="0">
              <a:ea typeface="ＭＳ Ｐゴシック" pitchFamily="-84" charset="-128"/>
            </a:endParaRPr>
          </a:p>
        </p:txBody>
      </p:sp>
      <p:graphicFrame>
        <p:nvGraphicFramePr>
          <p:cNvPr id="6" name="Table 5"/>
          <p:cNvGraphicFramePr>
            <a:graphicFrameLocks noGrp="1"/>
          </p:cNvGraphicFramePr>
          <p:nvPr/>
        </p:nvGraphicFramePr>
        <p:xfrm>
          <a:off x="1746250" y="3011488"/>
          <a:ext cx="6735763" cy="1951037"/>
        </p:xfrm>
        <a:graphic>
          <a:graphicData uri="http://schemas.openxmlformats.org/drawingml/2006/table">
            <a:tbl>
              <a:tblPr firstRow="1" bandRow="1">
                <a:tableStyleId>{5C22544A-7EE6-4342-B048-85BDC9FD1C3A}</a:tableStyleId>
              </a:tblPr>
              <a:tblGrid>
                <a:gridCol w="1876681"/>
                <a:gridCol w="4859082"/>
              </a:tblGrid>
              <a:tr h="614321">
                <a:tc>
                  <a:txBody>
                    <a:bodyPr/>
                    <a:lstStyle/>
                    <a:p>
                      <a:pPr>
                        <a:spcAft>
                          <a:spcPts val="0"/>
                        </a:spcAft>
                      </a:pPr>
                      <a:r>
                        <a:rPr lang="en-AU" sz="1600" b="1" dirty="0">
                          <a:solidFill>
                            <a:srgbClr val="FFFFFF"/>
                          </a:solidFill>
                          <a:effectLst/>
                          <a:latin typeface="+mn-lt"/>
                          <a:ea typeface="MS Mincho"/>
                          <a:cs typeface="Times New Roman"/>
                        </a:rPr>
                        <a:t>Consequence</a:t>
                      </a:r>
                      <a:endParaRPr lang="en-US" sz="1600" dirty="0">
                        <a:effectLst/>
                        <a:latin typeface="+mn-lt"/>
                        <a:ea typeface="MS Mincho"/>
                        <a:cs typeface="Times New Roman"/>
                      </a:endParaRPr>
                    </a:p>
                  </a:txBody>
                  <a:tcPr marL="68570" marR="6857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600" b="0" dirty="0">
                          <a:solidFill>
                            <a:schemeClr val="tx1"/>
                          </a:solidFill>
                          <a:effectLst/>
                          <a:latin typeface="+mn-lt"/>
                          <a:ea typeface="MS Mincho"/>
                          <a:cs typeface="Times New Roman"/>
                        </a:rPr>
                        <a:t>What would be the outcome of the event occurring?</a:t>
                      </a:r>
                      <a:endParaRPr lang="en-US" sz="1600" b="0" dirty="0">
                        <a:solidFill>
                          <a:schemeClr val="tx1"/>
                        </a:solidFill>
                        <a:effectLst/>
                        <a:latin typeface="+mn-lt"/>
                        <a:ea typeface="MS Mincho"/>
                        <a:cs typeface="Times New Roman"/>
                      </a:endParaRPr>
                    </a:p>
                    <a:p>
                      <a:pPr>
                        <a:spcAft>
                          <a:spcPts val="0"/>
                        </a:spcAft>
                      </a:pPr>
                      <a:r>
                        <a:rPr lang="en-AU" sz="1600" b="0" dirty="0">
                          <a:solidFill>
                            <a:schemeClr val="tx1"/>
                          </a:solidFill>
                          <a:effectLst/>
                          <a:latin typeface="+mn-lt"/>
                          <a:ea typeface="MS Mincho"/>
                          <a:cs typeface="Times New Roman"/>
                        </a:rPr>
                        <a:t>How severe would the outcome be?</a:t>
                      </a:r>
                      <a:endParaRPr lang="en-US" sz="1600" b="0" dirty="0">
                        <a:solidFill>
                          <a:schemeClr val="tx1"/>
                        </a:solidFill>
                        <a:effectLst/>
                        <a:latin typeface="+mn-lt"/>
                        <a:ea typeface="MS Mincho"/>
                        <a:cs typeface="Times New Roman"/>
                      </a:endParaRPr>
                    </a:p>
                  </a:txBody>
                  <a:tcPr marL="68570" marR="6857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921481">
                <a:tc>
                  <a:txBody>
                    <a:bodyPr/>
                    <a:lstStyle/>
                    <a:p>
                      <a:pPr>
                        <a:spcAft>
                          <a:spcPts val="0"/>
                        </a:spcAft>
                      </a:pPr>
                      <a:r>
                        <a:rPr lang="en-AU" sz="1600" b="1" dirty="0">
                          <a:solidFill>
                            <a:srgbClr val="FFFFFF"/>
                          </a:solidFill>
                          <a:effectLst/>
                          <a:latin typeface="+mn-lt"/>
                          <a:ea typeface="MS Mincho"/>
                          <a:cs typeface="Times New Roman"/>
                        </a:rPr>
                        <a:t>Likelihood</a:t>
                      </a:r>
                      <a:endParaRPr lang="en-US" sz="1600" dirty="0">
                        <a:effectLst/>
                        <a:latin typeface="+mn-lt"/>
                        <a:ea typeface="MS Mincho"/>
                        <a:cs typeface="Times New Roman"/>
                      </a:endParaRPr>
                    </a:p>
                  </a:txBody>
                  <a:tcPr marL="68570" marR="6857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600" b="0" dirty="0">
                          <a:solidFill>
                            <a:schemeClr val="tx1"/>
                          </a:solidFill>
                          <a:effectLst/>
                          <a:latin typeface="+mn-lt"/>
                          <a:ea typeface="MS Mincho"/>
                          <a:cs typeface="Times New Roman"/>
                        </a:rPr>
                        <a:t>What is the chance of the event/consequence occurring?</a:t>
                      </a:r>
                      <a:endParaRPr lang="en-US" sz="1600" b="0" dirty="0">
                        <a:solidFill>
                          <a:schemeClr val="tx1"/>
                        </a:solidFill>
                        <a:effectLst/>
                        <a:latin typeface="+mn-lt"/>
                        <a:ea typeface="MS Mincho"/>
                        <a:cs typeface="Times New Roman"/>
                      </a:endParaRPr>
                    </a:p>
                    <a:p>
                      <a:pPr>
                        <a:spcAft>
                          <a:spcPts val="0"/>
                        </a:spcAft>
                      </a:pPr>
                      <a:r>
                        <a:rPr lang="en-AU" sz="1600" b="0" dirty="0">
                          <a:solidFill>
                            <a:schemeClr val="tx1"/>
                          </a:solidFill>
                          <a:effectLst/>
                          <a:latin typeface="+mn-lt"/>
                          <a:ea typeface="MS Mincho"/>
                          <a:cs typeface="Times New Roman"/>
                        </a:rPr>
                        <a:t>Has the event happened before?</a:t>
                      </a:r>
                      <a:endParaRPr lang="en-US" sz="1600" b="0" dirty="0">
                        <a:solidFill>
                          <a:schemeClr val="tx1"/>
                        </a:solidFill>
                        <a:effectLst/>
                        <a:latin typeface="+mn-lt"/>
                        <a:ea typeface="MS Mincho"/>
                        <a:cs typeface="Times New Roman"/>
                      </a:endParaRPr>
                    </a:p>
                    <a:p>
                      <a:pPr>
                        <a:spcAft>
                          <a:spcPts val="0"/>
                        </a:spcAft>
                      </a:pPr>
                      <a:r>
                        <a:rPr lang="en-AU" sz="1600" b="0" dirty="0">
                          <a:solidFill>
                            <a:schemeClr val="tx1"/>
                          </a:solidFill>
                          <a:effectLst/>
                          <a:latin typeface="+mn-lt"/>
                          <a:ea typeface="MS Mincho"/>
                          <a:cs typeface="Times New Roman"/>
                        </a:rPr>
                        <a:t>Is it likely to happen again?</a:t>
                      </a:r>
                      <a:endParaRPr lang="en-US" sz="1600" b="0" dirty="0">
                        <a:solidFill>
                          <a:schemeClr val="tx1"/>
                        </a:solidFill>
                        <a:effectLst/>
                        <a:latin typeface="+mn-lt"/>
                        <a:ea typeface="MS Mincho"/>
                        <a:cs typeface="Times New Roman"/>
                      </a:endParaRPr>
                    </a:p>
                  </a:txBody>
                  <a:tcPr marL="68570" marR="6857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415235">
                <a:tc>
                  <a:txBody>
                    <a:bodyPr/>
                    <a:lstStyle/>
                    <a:p>
                      <a:pPr>
                        <a:spcAft>
                          <a:spcPts val="0"/>
                        </a:spcAft>
                      </a:pPr>
                      <a:r>
                        <a:rPr lang="en-AU" sz="1600" b="1" dirty="0">
                          <a:solidFill>
                            <a:srgbClr val="FFFFFF"/>
                          </a:solidFill>
                          <a:effectLst/>
                          <a:latin typeface="+mn-lt"/>
                          <a:ea typeface="MS Mincho"/>
                          <a:cs typeface="Times New Roman"/>
                        </a:rPr>
                        <a:t>Risk Level</a:t>
                      </a:r>
                      <a:endParaRPr lang="en-US" sz="1600" dirty="0">
                        <a:effectLst/>
                        <a:latin typeface="+mn-lt"/>
                        <a:ea typeface="MS Mincho"/>
                        <a:cs typeface="Times New Roman"/>
                      </a:endParaRPr>
                    </a:p>
                  </a:txBody>
                  <a:tcPr marL="68570" marR="6857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600" b="0" dirty="0">
                          <a:solidFill>
                            <a:schemeClr val="tx1"/>
                          </a:solidFill>
                          <a:effectLst/>
                          <a:latin typeface="+mn-lt"/>
                          <a:ea typeface="MS Mincho"/>
                          <a:cs typeface="Times New Roman"/>
                        </a:rPr>
                        <a:t>The combined result of likelihood and consequence.</a:t>
                      </a:r>
                      <a:endParaRPr lang="en-US" sz="1600" b="0" dirty="0">
                        <a:solidFill>
                          <a:schemeClr val="tx1"/>
                        </a:solidFill>
                        <a:effectLst/>
                        <a:latin typeface="+mn-lt"/>
                        <a:ea typeface="MS Mincho"/>
                        <a:cs typeface="Times New Roman"/>
                      </a:endParaRPr>
                    </a:p>
                  </a:txBody>
                  <a:tcPr marL="68570" marR="6857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lstStyle/>
          <a:p>
            <a:pPr>
              <a:defRPr/>
            </a:pPr>
            <a:r>
              <a:rPr lang="en-US" smtClean="0">
                <a:ea typeface="ＭＳ Ｐゴシック" pitchFamily="-84" charset="-128"/>
              </a:rPr>
              <a:t>2.6.1.1 RISK ANALYSIS</a:t>
            </a:r>
          </a:p>
        </p:txBody>
      </p:sp>
      <p:sp>
        <p:nvSpPr>
          <p:cNvPr id="5" name="Content Placeholder 4"/>
          <p:cNvSpPr>
            <a:spLocks noGrp="1"/>
          </p:cNvSpPr>
          <p:nvPr>
            <p:ph idx="1"/>
          </p:nvPr>
        </p:nvSpPr>
        <p:spPr>
          <a:xfrm>
            <a:off x="1392238" y="1566863"/>
            <a:ext cx="7450137" cy="685800"/>
          </a:xfrm>
        </p:spPr>
        <p:txBody>
          <a:bodyPr>
            <a:spAutoFit/>
          </a:bodyPr>
          <a:lstStyle/>
          <a:p>
            <a:pPr marL="0" indent="0">
              <a:buFontTx/>
              <a:buNone/>
              <a:defRPr/>
            </a:pPr>
            <a:r>
              <a:rPr lang="en-AU" dirty="0" smtClean="0">
                <a:ea typeface="ＭＳ Ｐゴシック" pitchFamily="-84" charset="-128"/>
              </a:rPr>
              <a:t>Using a table similar to the one shown here you can apply your analysis skills to assess how high the risk is.</a:t>
            </a:r>
            <a:endParaRPr lang="en-US" dirty="0" smtClean="0">
              <a:ea typeface="ＭＳ Ｐゴシック" pitchFamily="-84" charset="-128"/>
            </a:endParaRPr>
          </a:p>
        </p:txBody>
      </p:sp>
      <p:graphicFrame>
        <p:nvGraphicFramePr>
          <p:cNvPr id="4" name="Table 3"/>
          <p:cNvGraphicFramePr>
            <a:graphicFrameLocks noGrp="1"/>
          </p:cNvGraphicFramePr>
          <p:nvPr/>
        </p:nvGraphicFramePr>
        <p:xfrm>
          <a:off x="1509713" y="2432050"/>
          <a:ext cx="7145337" cy="3511550"/>
        </p:xfrm>
        <a:graphic>
          <a:graphicData uri="http://schemas.openxmlformats.org/drawingml/2006/table">
            <a:tbl>
              <a:tblPr firstRow="1" bandRow="1">
                <a:tableStyleId>{5C22544A-7EE6-4342-B048-85BDC9FD1C3A}</a:tableStyleId>
              </a:tblPr>
              <a:tblGrid>
                <a:gridCol w="1316037"/>
                <a:gridCol w="1165860"/>
                <a:gridCol w="1165860"/>
                <a:gridCol w="1165860"/>
                <a:gridCol w="1165860"/>
                <a:gridCol w="1165860"/>
              </a:tblGrid>
              <a:tr h="370757">
                <a:tc rowSpan="2">
                  <a:txBody>
                    <a:bodyPr/>
                    <a:lstStyle/>
                    <a:p>
                      <a:pPr algn="ctr">
                        <a:spcBef>
                          <a:spcPts val="0"/>
                        </a:spcBef>
                        <a:spcAft>
                          <a:spcPts val="0"/>
                        </a:spcAft>
                      </a:pPr>
                      <a:r>
                        <a:rPr lang="en-AU" sz="1800" b="1" kern="1200" dirty="0">
                          <a:solidFill>
                            <a:srgbClr val="FFFFFF"/>
                          </a:solidFill>
                          <a:effectLst/>
                          <a:latin typeface="Arial Narrow"/>
                          <a:ea typeface="MS Mincho"/>
                          <a:cs typeface="Arial"/>
                        </a:rPr>
                        <a:t>LIKELIHOOD</a:t>
                      </a:r>
                      <a:endParaRPr lang="en-US" sz="18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95499"/>
                    </a:solidFill>
                  </a:tcPr>
                </a:tc>
                <a:tc gridSpan="5">
                  <a:txBody>
                    <a:bodyPr/>
                    <a:lstStyle/>
                    <a:p>
                      <a:pPr algn="ctr">
                        <a:spcBef>
                          <a:spcPts val="0"/>
                        </a:spcBef>
                        <a:spcAft>
                          <a:spcPts val="0"/>
                        </a:spcAft>
                      </a:pPr>
                      <a:r>
                        <a:rPr lang="en-AU" sz="1800" b="1" kern="1200" dirty="0">
                          <a:solidFill>
                            <a:srgbClr val="FFFFFF"/>
                          </a:solidFill>
                          <a:effectLst/>
                          <a:latin typeface="Arial Narrow"/>
                          <a:ea typeface="MS Mincho"/>
                          <a:cs typeface="Arial"/>
                        </a:rPr>
                        <a:t>CONSEQUENCE</a:t>
                      </a:r>
                      <a:endParaRPr lang="en-US" sz="18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9549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343962">
                <a:tc vMerge="1">
                  <a:txBody>
                    <a:bodyPr/>
                    <a:lstStyle/>
                    <a:p>
                      <a:endParaRPr lang="en-US"/>
                    </a:p>
                  </a:txBody>
                  <a:tcPr/>
                </a:tc>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Insignificant</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Minor</a:t>
                      </a:r>
                      <a:endParaRPr lang="en-US" sz="1600" dirty="0">
                        <a:solidFill>
                          <a:srgbClr val="095499"/>
                        </a:solidFill>
                        <a:effectLst/>
                        <a:latin typeface="Arial Narrow"/>
                        <a:ea typeface="MS Mincho"/>
                        <a:cs typeface="Times New Roman"/>
                      </a:endParaRPr>
                    </a:p>
                    <a:p>
                      <a:pPr algn="ctr">
                        <a:spcBef>
                          <a:spcPts val="0"/>
                        </a:spcBef>
                        <a:spcAft>
                          <a:spcPts val="0"/>
                        </a:spcAft>
                      </a:pPr>
                      <a:r>
                        <a:rPr lang="en-AU" sz="1600" kern="1200" dirty="0">
                          <a:solidFill>
                            <a:srgbClr val="095499"/>
                          </a:solidFill>
                          <a:effectLst/>
                          <a:latin typeface="Arial Narrow"/>
                          <a:ea typeface="MS Mincho"/>
                          <a:cs typeface="Arial"/>
                        </a:rPr>
                        <a:t>First Aid Required</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Moderate</a:t>
                      </a:r>
                      <a:endParaRPr lang="en-US" sz="1600" dirty="0">
                        <a:solidFill>
                          <a:srgbClr val="095499"/>
                        </a:solidFill>
                        <a:effectLst/>
                        <a:latin typeface="Arial Narrow"/>
                        <a:ea typeface="MS Mincho"/>
                        <a:cs typeface="Times New Roman"/>
                      </a:endParaRPr>
                    </a:p>
                    <a:p>
                      <a:pPr algn="ctr">
                        <a:spcBef>
                          <a:spcPts val="0"/>
                        </a:spcBef>
                        <a:spcAft>
                          <a:spcPts val="0"/>
                        </a:spcAft>
                      </a:pPr>
                      <a:r>
                        <a:rPr lang="en-AU" sz="1600" kern="1200" dirty="0">
                          <a:solidFill>
                            <a:srgbClr val="095499"/>
                          </a:solidFill>
                          <a:effectLst/>
                          <a:latin typeface="Arial Narrow"/>
                          <a:ea typeface="MS Mincho"/>
                          <a:cs typeface="Arial"/>
                        </a:rPr>
                        <a:t>Medical Attention and Time Off Work</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Major</a:t>
                      </a:r>
                      <a:endParaRPr lang="en-US" sz="1600" dirty="0">
                        <a:solidFill>
                          <a:srgbClr val="095499"/>
                        </a:solidFill>
                        <a:effectLst/>
                        <a:latin typeface="Arial Narrow"/>
                        <a:ea typeface="MS Mincho"/>
                        <a:cs typeface="Times New Roman"/>
                      </a:endParaRPr>
                    </a:p>
                    <a:p>
                      <a:pPr algn="ctr">
                        <a:spcBef>
                          <a:spcPts val="0"/>
                        </a:spcBef>
                        <a:spcAft>
                          <a:spcPts val="0"/>
                        </a:spcAft>
                      </a:pPr>
                      <a:r>
                        <a:rPr lang="en-AU" sz="1600" kern="1200" dirty="0">
                          <a:solidFill>
                            <a:srgbClr val="095499"/>
                          </a:solidFill>
                          <a:effectLst/>
                          <a:latin typeface="Arial Narrow"/>
                          <a:ea typeface="MS Mincho"/>
                          <a:cs typeface="Arial"/>
                        </a:rPr>
                        <a:t>Long Term Illness or Serious Injury</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Severe</a:t>
                      </a:r>
                      <a:endParaRPr lang="en-US" sz="1600" dirty="0">
                        <a:solidFill>
                          <a:srgbClr val="095499"/>
                        </a:solidFill>
                        <a:effectLst/>
                        <a:latin typeface="Arial Narrow"/>
                        <a:ea typeface="MS Mincho"/>
                        <a:cs typeface="Times New Roman"/>
                      </a:endParaRPr>
                    </a:p>
                    <a:p>
                      <a:pPr algn="ctr">
                        <a:spcBef>
                          <a:spcPts val="0"/>
                        </a:spcBef>
                        <a:spcAft>
                          <a:spcPts val="0"/>
                        </a:spcAft>
                      </a:pPr>
                      <a:r>
                        <a:rPr lang="en-AU" sz="1600" kern="1200" dirty="0">
                          <a:solidFill>
                            <a:srgbClr val="095499"/>
                          </a:solidFill>
                          <a:effectLst/>
                          <a:latin typeface="Arial Narrow"/>
                          <a:ea typeface="MS Mincho"/>
                          <a:cs typeface="Arial"/>
                        </a:rPr>
                        <a:t>Kill or Cause Permanent Disability or Illness</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359366">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Almost Certain</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Arial Narrow"/>
                          <a:ea typeface="MS Mincho"/>
                          <a:cs typeface="Arial"/>
                        </a:rPr>
                        <a:t>VH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c>
                  <a:txBody>
                    <a:bodyPr/>
                    <a:lstStyle/>
                    <a:p>
                      <a:pPr algn="ctr">
                        <a:spcBef>
                          <a:spcPts val="0"/>
                        </a:spcBef>
                        <a:spcAft>
                          <a:spcPts val="0"/>
                        </a:spcAft>
                      </a:pPr>
                      <a:r>
                        <a:rPr lang="en-AU" sz="1600" b="1" kern="1200" dirty="0">
                          <a:effectLst/>
                          <a:latin typeface="Arial Narrow"/>
                          <a:ea typeface="MS Mincho"/>
                          <a:cs typeface="Arial"/>
                        </a:rPr>
                        <a:t>VH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r>
              <a:tr h="359366">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Likely</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Arial Narrow"/>
                          <a:ea typeface="MS Mincho"/>
                          <a:cs typeface="Arial"/>
                        </a:rPr>
                        <a:t>VH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r>
              <a:tr h="359366">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Possible</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Arial Narrow"/>
                          <a:ea typeface="MS Mincho"/>
                          <a:cs typeface="Arial"/>
                        </a:rPr>
                        <a:t>L</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Arial Narrow"/>
                          <a:ea typeface="MS Mincho"/>
                          <a:cs typeface="Arial"/>
                        </a:rPr>
                        <a:t>VH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r>
              <a:tr h="359366">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Unlikely</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Arial Narrow"/>
                          <a:ea typeface="MS Mincho"/>
                          <a:cs typeface="Arial"/>
                        </a:rPr>
                        <a:t>L</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Arial Narrow"/>
                          <a:ea typeface="MS Mincho"/>
                          <a:cs typeface="Arial"/>
                        </a:rPr>
                        <a:t>L</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H</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r>
              <a:tr h="359366">
                <a:tc>
                  <a:txBody>
                    <a:bodyPr/>
                    <a:lstStyle/>
                    <a:p>
                      <a:pPr algn="ctr">
                        <a:spcBef>
                          <a:spcPts val="0"/>
                        </a:spcBef>
                        <a:spcAft>
                          <a:spcPts val="0"/>
                        </a:spcAft>
                      </a:pPr>
                      <a:r>
                        <a:rPr lang="en-AU" sz="1600" b="1" kern="1200" dirty="0">
                          <a:solidFill>
                            <a:srgbClr val="095499"/>
                          </a:solidFill>
                          <a:effectLst/>
                          <a:latin typeface="Arial Narrow"/>
                          <a:ea typeface="MS Mincho"/>
                          <a:cs typeface="Arial"/>
                        </a:rPr>
                        <a:t>Rare</a:t>
                      </a:r>
                      <a:endParaRPr lang="en-US" sz="1600" dirty="0">
                        <a:solidFill>
                          <a:srgbClr val="095499"/>
                        </a:solidFill>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Arial Narrow"/>
                          <a:ea typeface="MS Mincho"/>
                          <a:cs typeface="Arial"/>
                        </a:rPr>
                        <a:t>L</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tabLst>
                          <a:tab pos="243205" algn="l"/>
                          <a:tab pos="337820" algn="ctr"/>
                        </a:tabLst>
                      </a:pPr>
                      <a:r>
                        <a:rPr lang="en-AU" sz="1600" b="1" kern="1200" dirty="0">
                          <a:effectLst/>
                          <a:latin typeface="Arial Narrow"/>
                          <a:ea typeface="MS Mincho"/>
                          <a:cs typeface="Arial"/>
                        </a:rPr>
                        <a:t>L</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Arial Narrow"/>
                          <a:ea typeface="MS Mincho"/>
                          <a:cs typeface="Arial"/>
                        </a:rPr>
                        <a:t>M</a:t>
                      </a:r>
                      <a:endParaRPr lang="en-US" sz="1600" dirty="0">
                        <a:effectLst/>
                        <a:latin typeface="Arial Narrow"/>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ad construcition ppe hard hat wirte think diary 134137219.jpg"/>
          <p:cNvPicPr>
            <a:picLocks noChangeAspect="1"/>
          </p:cNvPicPr>
          <p:nvPr/>
        </p:nvPicPr>
        <p:blipFill>
          <a:blip r:embed="rId2">
            <a:extLst>
              <a:ext uri="{28A0092B-C50C-407E-A947-70E740481C1C}">
                <a14:useLocalDpi xmlns:a14="http://schemas.microsoft.com/office/drawing/2010/main" val="0"/>
              </a:ext>
            </a:extLst>
          </a:blip>
          <a:srcRect b="11134"/>
          <a:stretch>
            <a:fillRect/>
          </a:stretch>
        </p:blipFill>
        <p:spPr bwMode="auto">
          <a:xfrm>
            <a:off x="4816475" y="1935163"/>
            <a:ext cx="4327525"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2.6.1.2 RISK EVALUATION</a:t>
            </a:r>
            <a:endParaRPr lang="en-US" dirty="0">
              <a:ea typeface="+mj-ea"/>
            </a:endParaRPr>
          </a:p>
        </p:txBody>
      </p:sp>
      <p:sp>
        <p:nvSpPr>
          <p:cNvPr id="3" name="Content Placeholder 2"/>
          <p:cNvSpPr>
            <a:spLocks noGrp="1"/>
          </p:cNvSpPr>
          <p:nvPr>
            <p:ph idx="1"/>
          </p:nvPr>
        </p:nvSpPr>
        <p:spPr>
          <a:xfrm>
            <a:off x="1541463" y="2117725"/>
            <a:ext cx="3906837" cy="2143125"/>
          </a:xfrm>
        </p:spPr>
        <p:txBody>
          <a:bodyPr>
            <a:spAutoFit/>
          </a:bodyPr>
          <a:lstStyle/>
          <a:p>
            <a:pPr marL="0" indent="0">
              <a:buFontTx/>
              <a:buNone/>
              <a:defRPr/>
            </a:pPr>
            <a:r>
              <a:rPr lang="en-AU" dirty="0" smtClean="0">
                <a:ea typeface="ＭＳ Ｐゴシック" pitchFamily="-84" charset="-128"/>
              </a:rPr>
              <a:t>Risk evaluation is based upon the outcomes and results of the risk analysis.</a:t>
            </a:r>
            <a:endParaRPr lang="en-US" dirty="0" smtClean="0">
              <a:ea typeface="ＭＳ Ｐゴシック" pitchFamily="-84" charset="-128"/>
            </a:endParaRPr>
          </a:p>
          <a:p>
            <a:pPr marL="0" indent="0">
              <a:buFontTx/>
              <a:buNone/>
              <a:defRPr/>
            </a:pPr>
            <a:r>
              <a:rPr lang="en-AU" dirty="0" smtClean="0">
                <a:ea typeface="ＭＳ Ｐゴシック" pitchFamily="-84" charset="-128"/>
              </a:rPr>
              <a:t> Risk evaluation involves further assessment and analysis to make decisions about which risks need to be treated and the order in which it should be done. </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2.6.1.2 RISK EVALUATION</a:t>
            </a:r>
            <a:endParaRPr lang="en-US" dirty="0">
              <a:ea typeface="+mj-ea"/>
            </a:endParaRPr>
          </a:p>
        </p:txBody>
      </p:sp>
      <p:sp>
        <p:nvSpPr>
          <p:cNvPr id="3" name="Content Placeholder 2"/>
          <p:cNvSpPr>
            <a:spLocks noGrp="1"/>
          </p:cNvSpPr>
          <p:nvPr>
            <p:ph idx="1"/>
          </p:nvPr>
        </p:nvSpPr>
        <p:spPr>
          <a:xfrm>
            <a:off x="4629150" y="2000250"/>
            <a:ext cx="3906838" cy="3608388"/>
          </a:xfrm>
        </p:spPr>
        <p:txBody>
          <a:bodyPr>
            <a:spAutoFit/>
          </a:bodyPr>
          <a:lstStyle/>
          <a:p>
            <a:pPr marL="0" indent="0">
              <a:buFontTx/>
              <a:buNone/>
              <a:defRPr/>
            </a:pPr>
            <a:r>
              <a:rPr lang="en-AU" dirty="0" smtClean="0">
                <a:ea typeface="ＭＳ Ｐゴシック" pitchFamily="-84" charset="-128"/>
              </a:rPr>
              <a:t>Risk evaluation should take into consideration the context of the risks in relation to: </a:t>
            </a:r>
            <a:endParaRPr lang="en-US" dirty="0" smtClean="0">
              <a:ea typeface="ＭＳ Ｐゴシック" pitchFamily="-84" charset="-128"/>
            </a:endParaRPr>
          </a:p>
          <a:p>
            <a:pPr marL="0" indent="0">
              <a:defRPr/>
            </a:pPr>
            <a:r>
              <a:rPr lang="en-AU" dirty="0" smtClean="0">
                <a:ea typeface="ＭＳ Ｐゴシック" pitchFamily="-84" charset="-128"/>
              </a:rPr>
              <a:t>   The organisation. </a:t>
            </a:r>
            <a:endParaRPr lang="en-US" dirty="0" smtClean="0">
              <a:ea typeface="ＭＳ Ｐゴシック" pitchFamily="-84" charset="-128"/>
            </a:endParaRPr>
          </a:p>
          <a:p>
            <a:pPr marL="0" indent="0">
              <a:defRPr/>
            </a:pPr>
            <a:r>
              <a:rPr lang="en-AU" dirty="0" smtClean="0">
                <a:ea typeface="ＭＳ Ｐゴシック" pitchFamily="-84" charset="-128"/>
              </a:rPr>
              <a:t>   The worksite. </a:t>
            </a:r>
            <a:endParaRPr lang="en-US" dirty="0" smtClean="0">
              <a:ea typeface="ＭＳ Ｐゴシック" pitchFamily="-84" charset="-128"/>
            </a:endParaRPr>
          </a:p>
          <a:p>
            <a:pPr marL="0" indent="0">
              <a:defRPr/>
            </a:pPr>
            <a:r>
              <a:rPr lang="en-AU" dirty="0" smtClean="0">
                <a:ea typeface="ＭＳ Ｐゴシック" pitchFamily="-84" charset="-128"/>
              </a:rPr>
              <a:t>   The relevant laws. </a:t>
            </a:r>
            <a:endParaRPr lang="en-US" dirty="0" smtClean="0">
              <a:ea typeface="ＭＳ Ｐゴシック" pitchFamily="-84" charset="-128"/>
            </a:endParaRPr>
          </a:p>
          <a:p>
            <a:pPr marL="0" indent="0">
              <a:defRPr/>
            </a:pPr>
            <a:r>
              <a:rPr lang="en-AU" dirty="0" smtClean="0">
                <a:ea typeface="ＭＳ Ｐゴシック" pitchFamily="-84" charset="-128"/>
              </a:rPr>
              <a:t>   Regulations. </a:t>
            </a:r>
            <a:endParaRPr lang="en-US" dirty="0" smtClean="0">
              <a:ea typeface="ＭＳ Ｐゴシック" pitchFamily="-84" charset="-128"/>
            </a:endParaRPr>
          </a:p>
          <a:p>
            <a:pPr marL="0" indent="0">
              <a:defRPr/>
            </a:pPr>
            <a:r>
              <a:rPr lang="en-AU" dirty="0" smtClean="0">
                <a:ea typeface="ＭＳ Ｐゴシック" pitchFamily="-84" charset="-128"/>
              </a:rPr>
              <a:t>  Other policies, procedures and </a:t>
            </a:r>
            <a:br>
              <a:rPr lang="en-AU" dirty="0" smtClean="0">
                <a:ea typeface="ＭＳ Ｐゴシック" pitchFamily="-84" charset="-128"/>
              </a:rPr>
            </a:br>
            <a:r>
              <a:rPr lang="en-AU" dirty="0" smtClean="0">
                <a:ea typeface="ＭＳ Ｐゴシック" pitchFamily="-84" charset="-128"/>
              </a:rPr>
              <a:t>    requirements.</a:t>
            </a:r>
            <a:endParaRPr lang="en-US" dirty="0" smtClean="0">
              <a:ea typeface="ＭＳ Ｐゴシック" pitchFamily="-84" charset="-128"/>
            </a:endParaRPr>
          </a:p>
        </p:txBody>
      </p:sp>
      <p:pic>
        <p:nvPicPr>
          <p:cNvPr id="6" name="Picture 5" descr="worker red hat young man thinking 119397514.jpg"/>
          <p:cNvPicPr>
            <a:picLocks noChangeAspect="1"/>
          </p:cNvPicPr>
          <p:nvPr/>
        </p:nvPicPr>
        <p:blipFill>
          <a:blip r:embed="rId2">
            <a:extLst>
              <a:ext uri="{28A0092B-C50C-407E-A947-70E740481C1C}">
                <a14:useLocalDpi xmlns:a14="http://schemas.microsoft.com/office/drawing/2010/main" val="0"/>
              </a:ext>
            </a:extLst>
          </a:blip>
          <a:srcRect t="6058" b="5496"/>
          <a:stretch>
            <a:fillRect/>
          </a:stretch>
        </p:blipFill>
        <p:spPr bwMode="auto">
          <a:xfrm>
            <a:off x="1541463" y="2000250"/>
            <a:ext cx="3087687"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808037"/>
          </a:xfrm>
        </p:spPr>
        <p:txBody>
          <a:bodyPr/>
          <a:lstStyle/>
          <a:p>
            <a:pPr>
              <a:defRPr/>
            </a:pPr>
            <a:r>
              <a:rPr lang="en-US" dirty="0"/>
              <a:t>2.6.1.2 RISK EVALUATION</a:t>
            </a:r>
          </a:p>
        </p:txBody>
      </p:sp>
      <p:sp>
        <p:nvSpPr>
          <p:cNvPr id="5" name="Content Placeholder 4"/>
          <p:cNvSpPr>
            <a:spLocks noGrp="1"/>
          </p:cNvSpPr>
          <p:nvPr>
            <p:ph idx="1"/>
          </p:nvPr>
        </p:nvSpPr>
        <p:spPr>
          <a:xfrm>
            <a:off x="1541463" y="1092200"/>
            <a:ext cx="7145337" cy="650875"/>
          </a:xfrm>
        </p:spPr>
        <p:txBody>
          <a:bodyPr>
            <a:noAutofit/>
          </a:bodyPr>
          <a:lstStyle/>
          <a:p>
            <a:pPr marL="0" indent="0">
              <a:buFontTx/>
              <a:buNone/>
              <a:defRPr/>
            </a:pPr>
            <a:r>
              <a:rPr lang="en-AU" dirty="0" smtClean="0">
                <a:ea typeface="ＭＳ Ｐゴシック" pitchFamily="-84" charset="-128"/>
              </a:rPr>
              <a:t>Using a table similar to the one shown you can evaluate how soon you should act to remove or control the hazard to achieve an acceptable level of risk.</a:t>
            </a:r>
            <a:r>
              <a:rPr lang="en-US" dirty="0" smtClean="0">
                <a:ea typeface="ＭＳ Ｐゴシック" pitchFamily="-84" charset="-128"/>
              </a:rPr>
              <a:t> </a:t>
            </a:r>
          </a:p>
        </p:txBody>
      </p:sp>
      <p:graphicFrame>
        <p:nvGraphicFramePr>
          <p:cNvPr id="4" name="Table 3"/>
          <p:cNvGraphicFramePr>
            <a:graphicFrameLocks noGrp="1"/>
          </p:cNvGraphicFramePr>
          <p:nvPr/>
        </p:nvGraphicFramePr>
        <p:xfrm>
          <a:off x="1541463" y="1935163"/>
          <a:ext cx="6950075" cy="4414837"/>
        </p:xfrm>
        <a:graphic>
          <a:graphicData uri="http://schemas.openxmlformats.org/drawingml/2006/table">
            <a:tbl>
              <a:tblPr firstRow="1" bandRow="1">
                <a:tableStyleId>{5C22544A-7EE6-4342-B048-85BDC9FD1C3A}</a:tableStyleId>
              </a:tblPr>
              <a:tblGrid>
                <a:gridCol w="1041682"/>
                <a:gridCol w="5908393"/>
              </a:tblGrid>
              <a:tr h="486157">
                <a:tc>
                  <a:txBody>
                    <a:bodyPr/>
                    <a:lstStyle/>
                    <a:p>
                      <a:pPr algn="ctr">
                        <a:spcAft>
                          <a:spcPts val="0"/>
                        </a:spcAft>
                      </a:pPr>
                      <a:r>
                        <a:rPr lang="en-AU" sz="1600" b="0" kern="1200" dirty="0">
                          <a:solidFill>
                            <a:srgbClr val="FFFFFF"/>
                          </a:solidFill>
                          <a:effectLst/>
                          <a:latin typeface="+mn-lt"/>
                          <a:ea typeface="MS Mincho"/>
                          <a:cs typeface="Arial Narrow"/>
                        </a:rPr>
                        <a:t>RISK LEVEL</a:t>
                      </a:r>
                      <a:endParaRPr lang="en-US" sz="1600" b="0" dirty="0">
                        <a:effectLst/>
                        <a:latin typeface="+mn-lt"/>
                        <a:ea typeface="MS Mincho"/>
                        <a:cs typeface="Arial Narrow"/>
                      </a:endParaRPr>
                    </a:p>
                  </a:txBody>
                  <a:tcPr marL="46994" marR="46994" marT="13338"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c>
                  <a:txBody>
                    <a:bodyPr/>
                    <a:lstStyle/>
                    <a:p>
                      <a:pPr algn="ctr">
                        <a:spcAft>
                          <a:spcPts val="0"/>
                        </a:spcAft>
                      </a:pPr>
                      <a:r>
                        <a:rPr lang="en-AU" sz="1600" b="0" kern="1200" dirty="0">
                          <a:solidFill>
                            <a:srgbClr val="FFFFFF"/>
                          </a:solidFill>
                          <a:effectLst/>
                          <a:latin typeface="+mn-lt"/>
                          <a:ea typeface="MS Mincho"/>
                          <a:cs typeface="Arial Narrow"/>
                        </a:rPr>
                        <a:t>ACTION</a:t>
                      </a:r>
                      <a:endParaRPr lang="en-US" sz="1600" b="0" dirty="0">
                        <a:effectLst/>
                        <a:latin typeface="+mn-lt"/>
                        <a:ea typeface="MS Mincho"/>
                        <a:cs typeface="Arial Narrow"/>
                      </a:endParaRPr>
                    </a:p>
                  </a:txBody>
                  <a:tcPr marL="46994" marR="46994" marT="13338"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r>
              <a:tr h="988839">
                <a:tc>
                  <a:txBody>
                    <a:bodyPr/>
                    <a:lstStyle/>
                    <a:p>
                      <a:pPr algn="ctr">
                        <a:spcAft>
                          <a:spcPts val="0"/>
                        </a:spcAft>
                      </a:pPr>
                      <a:r>
                        <a:rPr lang="en-AU" sz="1600" b="1" kern="1200" dirty="0">
                          <a:effectLst/>
                          <a:latin typeface="+mn-lt"/>
                          <a:ea typeface="MS Mincho"/>
                          <a:cs typeface="Arial Narrow"/>
                        </a:rPr>
                        <a:t>VERY HIGH</a:t>
                      </a:r>
                      <a:endParaRPr lang="en-US" sz="1600" b="1" dirty="0">
                        <a:effectLst/>
                        <a:latin typeface="+mn-lt"/>
                        <a:ea typeface="MS Mincho"/>
                        <a:cs typeface="Arial Narrow"/>
                      </a:endParaRPr>
                    </a:p>
                  </a:txBody>
                  <a:tcPr marL="46994" marR="46994" marT="13338"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EC0000"/>
                    </a:solidFill>
                  </a:tcPr>
                </a:tc>
                <a:tc>
                  <a:txBody>
                    <a:bodyPr/>
                    <a:lstStyle/>
                    <a:p>
                      <a:pPr>
                        <a:spcAft>
                          <a:spcPts val="0"/>
                        </a:spcAft>
                      </a:pPr>
                      <a:r>
                        <a:rPr lang="en-AU" sz="1600" b="0" u="sng" kern="1200" dirty="0">
                          <a:solidFill>
                            <a:srgbClr val="095499"/>
                          </a:solidFill>
                          <a:effectLst/>
                          <a:latin typeface="+mn-lt"/>
                          <a:ea typeface="MS Mincho"/>
                          <a:cs typeface="Arial Narrow"/>
                        </a:rPr>
                        <a:t>Act immediately:</a:t>
                      </a:r>
                      <a:endParaRPr lang="en-US" sz="1600" b="0" dirty="0">
                        <a:solidFill>
                          <a:srgbClr val="095499"/>
                        </a:solidFill>
                        <a:effectLst/>
                        <a:latin typeface="+mn-lt"/>
                        <a:ea typeface="MS Mincho"/>
                        <a:cs typeface="Arial Narrow"/>
                      </a:endParaRPr>
                    </a:p>
                    <a:p>
                      <a:pPr>
                        <a:spcAft>
                          <a:spcPts val="0"/>
                        </a:spcAft>
                      </a:pPr>
                      <a:r>
                        <a:rPr lang="en-AU" sz="1600" b="0" kern="1200" dirty="0">
                          <a:solidFill>
                            <a:srgbClr val="095499"/>
                          </a:solidFill>
                          <a:effectLst/>
                          <a:latin typeface="+mn-lt"/>
                          <a:ea typeface="MS Mincho"/>
                          <a:cs typeface="Arial Narrow"/>
                        </a:rPr>
                        <a:t>The proposed task or process activity must not proceed. Steps must be taken to lower the risk level to as low as reasonably practicable using the hierarchy of risk controls.</a:t>
                      </a:r>
                      <a:endParaRPr lang="en-US" sz="1600" b="0" dirty="0">
                        <a:solidFill>
                          <a:srgbClr val="095499"/>
                        </a:solidFill>
                        <a:effectLst/>
                        <a:latin typeface="+mn-lt"/>
                        <a:ea typeface="MS Mincho"/>
                        <a:cs typeface="Arial Narrow"/>
                      </a:endParaRPr>
                    </a:p>
                  </a:txBody>
                  <a:tcPr marL="46994" marR="46994" marT="13338"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r h="2939841">
                <a:tc>
                  <a:txBody>
                    <a:bodyPr/>
                    <a:lstStyle/>
                    <a:p>
                      <a:pPr algn="ctr">
                        <a:spcAft>
                          <a:spcPts val="0"/>
                        </a:spcAft>
                      </a:pPr>
                      <a:r>
                        <a:rPr lang="en-AU" sz="1600" b="1" kern="1200" dirty="0">
                          <a:effectLst/>
                          <a:latin typeface="+mn-lt"/>
                          <a:ea typeface="MS Mincho"/>
                          <a:cs typeface="Arial Narrow"/>
                        </a:rPr>
                        <a:t>HIGH</a:t>
                      </a:r>
                      <a:endParaRPr lang="en-US" sz="1600" b="1" dirty="0">
                        <a:effectLst/>
                        <a:latin typeface="+mn-lt"/>
                        <a:ea typeface="MS Mincho"/>
                        <a:cs typeface="Arial Narrow"/>
                      </a:endParaRPr>
                    </a:p>
                  </a:txBody>
                  <a:tcPr marL="46994" marR="46994" marT="13338"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FF6B00"/>
                    </a:solidFill>
                  </a:tcPr>
                </a:tc>
                <a:tc>
                  <a:txBody>
                    <a:bodyPr/>
                    <a:lstStyle/>
                    <a:p>
                      <a:pPr>
                        <a:spcAft>
                          <a:spcPts val="0"/>
                        </a:spcAft>
                      </a:pPr>
                      <a:r>
                        <a:rPr lang="en-AU" sz="1600" b="0" u="sng" kern="1200" dirty="0">
                          <a:solidFill>
                            <a:srgbClr val="095499"/>
                          </a:solidFill>
                          <a:effectLst/>
                          <a:latin typeface="+mn-lt"/>
                          <a:ea typeface="MS Mincho"/>
                          <a:cs typeface="Arial Narrow"/>
                        </a:rPr>
                        <a:t>Act today:</a:t>
                      </a:r>
                      <a:endParaRPr lang="en-US" sz="1600" b="0" dirty="0">
                        <a:solidFill>
                          <a:srgbClr val="095499"/>
                        </a:solidFill>
                        <a:effectLst/>
                        <a:latin typeface="+mn-lt"/>
                        <a:ea typeface="MS Mincho"/>
                        <a:cs typeface="Arial Narrow"/>
                      </a:endParaRPr>
                    </a:p>
                    <a:p>
                      <a:pPr>
                        <a:spcAft>
                          <a:spcPts val="0"/>
                        </a:spcAft>
                      </a:pPr>
                      <a:r>
                        <a:rPr lang="en-AU" sz="1600" b="0" kern="1200" dirty="0">
                          <a:solidFill>
                            <a:srgbClr val="095499"/>
                          </a:solidFill>
                          <a:effectLst/>
                          <a:latin typeface="+mn-lt"/>
                          <a:ea typeface="MS Mincho"/>
                          <a:cs typeface="Arial Narrow"/>
                        </a:rPr>
                        <a:t>The proposed activity can only proceed, provided that:</a:t>
                      </a:r>
                      <a:endParaRPr lang="en-US" sz="1600" b="0" dirty="0">
                        <a:solidFill>
                          <a:srgbClr val="095499"/>
                        </a:solidFill>
                        <a:effectLst/>
                        <a:latin typeface="+mn-lt"/>
                        <a:ea typeface="MS Mincho"/>
                        <a:cs typeface="Arial Narrow"/>
                      </a:endParaRPr>
                    </a:p>
                    <a:p>
                      <a:pPr marL="684000" lvl="0" indent="-342000">
                        <a:buFont typeface="+mj-lt"/>
                        <a:buAutoNum type="arabicPeriod"/>
                      </a:pPr>
                      <a:r>
                        <a:rPr lang="en-AU" sz="1600" b="0" kern="1200" dirty="0">
                          <a:solidFill>
                            <a:srgbClr val="095499"/>
                          </a:solidFill>
                          <a:effectLst/>
                          <a:latin typeface="+mn-lt"/>
                          <a:cs typeface="Arial Narrow"/>
                        </a:rPr>
                        <a:t>The risk level has been reduced to as low as reasonably practicable using the hierarchy of risk controls.</a:t>
                      </a:r>
                      <a:endParaRPr lang="en-US" sz="1600" b="0" dirty="0">
                        <a:solidFill>
                          <a:srgbClr val="095499"/>
                        </a:solidFill>
                        <a:effectLst/>
                        <a:latin typeface="+mn-lt"/>
                        <a:cs typeface="Arial Narrow"/>
                      </a:endParaRPr>
                    </a:p>
                    <a:p>
                      <a:pPr marL="684000" lvl="0" indent="-342000">
                        <a:buFont typeface="+mj-lt"/>
                        <a:buAutoNum type="arabicPeriod"/>
                      </a:pPr>
                      <a:r>
                        <a:rPr lang="en-AU" sz="1600" b="0" kern="1200" dirty="0">
                          <a:solidFill>
                            <a:srgbClr val="095499"/>
                          </a:solidFill>
                          <a:effectLst/>
                          <a:latin typeface="+mn-lt"/>
                          <a:cs typeface="Arial Narrow"/>
                        </a:rPr>
                        <a:t>The risk controls must include those identified in legislation, Australian Standards, Codes of Practice etc.</a:t>
                      </a:r>
                      <a:endParaRPr lang="en-US" sz="1600" b="0" dirty="0">
                        <a:solidFill>
                          <a:srgbClr val="095499"/>
                        </a:solidFill>
                        <a:effectLst/>
                        <a:latin typeface="+mn-lt"/>
                        <a:cs typeface="Arial Narrow"/>
                      </a:endParaRPr>
                    </a:p>
                    <a:p>
                      <a:pPr marL="684000" lvl="0" indent="-342000">
                        <a:buFont typeface="+mj-lt"/>
                        <a:buAutoNum type="arabicPeriod"/>
                      </a:pPr>
                      <a:r>
                        <a:rPr lang="en-AU" sz="1600" b="0" kern="1200" dirty="0">
                          <a:solidFill>
                            <a:srgbClr val="095499"/>
                          </a:solidFill>
                          <a:effectLst/>
                          <a:latin typeface="+mn-lt"/>
                          <a:cs typeface="Arial Narrow"/>
                        </a:rPr>
                        <a:t>The risk assessment has been reviewed and approved by the Supervisor.</a:t>
                      </a:r>
                      <a:endParaRPr lang="en-US" sz="1600" b="0" dirty="0">
                        <a:solidFill>
                          <a:srgbClr val="095499"/>
                        </a:solidFill>
                        <a:effectLst/>
                        <a:latin typeface="+mn-lt"/>
                        <a:cs typeface="Arial Narrow"/>
                      </a:endParaRPr>
                    </a:p>
                    <a:p>
                      <a:pPr marL="684000" lvl="0" indent="-342000">
                        <a:buFont typeface="+mj-lt"/>
                        <a:buAutoNum type="arabicPeriod"/>
                      </a:pPr>
                      <a:r>
                        <a:rPr lang="en-AU" sz="1600" b="0" kern="1200" dirty="0">
                          <a:solidFill>
                            <a:srgbClr val="095499"/>
                          </a:solidFill>
                          <a:effectLst/>
                          <a:latin typeface="+mn-lt"/>
                          <a:cs typeface="Arial Narrow"/>
                        </a:rPr>
                        <a:t>A Safe Working Procedure or Safe Work Method has been prepared.</a:t>
                      </a:r>
                      <a:endParaRPr lang="en-US" sz="1600" b="0" dirty="0">
                        <a:solidFill>
                          <a:srgbClr val="095499"/>
                        </a:solidFill>
                        <a:effectLst/>
                        <a:latin typeface="+mn-lt"/>
                        <a:cs typeface="Arial Narrow"/>
                      </a:endParaRPr>
                    </a:p>
                    <a:p>
                      <a:pPr marL="684000" lvl="0" indent="-342000">
                        <a:buFont typeface="+mj-lt"/>
                        <a:buAutoNum type="arabicPeriod"/>
                      </a:pPr>
                      <a:r>
                        <a:rPr lang="en-AU" sz="1600" b="0" kern="1200" dirty="0">
                          <a:solidFill>
                            <a:srgbClr val="095499"/>
                          </a:solidFill>
                          <a:effectLst/>
                          <a:latin typeface="+mn-lt"/>
                          <a:cs typeface="Arial Narrow"/>
                        </a:rPr>
                        <a:t>The supervisor must review and document the effectiveness of the implemented risk controls.</a:t>
                      </a:r>
                      <a:endParaRPr lang="en-US" sz="1600" b="0" dirty="0">
                        <a:solidFill>
                          <a:srgbClr val="095499"/>
                        </a:solidFill>
                        <a:effectLst/>
                        <a:latin typeface="+mn-lt"/>
                        <a:cs typeface="Arial Narrow"/>
                      </a:endParaRPr>
                    </a:p>
                  </a:txBody>
                  <a:tcPr marL="46994" marR="46994" marT="13338"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lstStyle/>
          <a:p>
            <a:pPr>
              <a:defRPr/>
            </a:pPr>
            <a:r>
              <a:rPr lang="en-US" dirty="0"/>
              <a:t>2.6.1.2 RISK EVALUATION</a:t>
            </a:r>
          </a:p>
        </p:txBody>
      </p:sp>
      <p:sp>
        <p:nvSpPr>
          <p:cNvPr id="5" name="Content Placeholder 4"/>
          <p:cNvSpPr>
            <a:spLocks noGrp="1"/>
          </p:cNvSpPr>
          <p:nvPr>
            <p:ph idx="1"/>
          </p:nvPr>
        </p:nvSpPr>
        <p:spPr>
          <a:xfrm>
            <a:off x="1541463" y="5118100"/>
            <a:ext cx="7145337" cy="736600"/>
          </a:xfrm>
        </p:spPr>
        <p:txBody>
          <a:bodyPr/>
          <a:lstStyle/>
          <a:p>
            <a:pPr marL="0" indent="0">
              <a:buFontTx/>
              <a:buNone/>
              <a:defRPr/>
            </a:pPr>
            <a:r>
              <a:rPr lang="en-AU" dirty="0" smtClean="0">
                <a:ea typeface="ＭＳ Ｐゴシック" pitchFamily="-84" charset="-128"/>
              </a:rPr>
              <a:t>Any task with a Very High risk level is absolutely unacceptable to carry out. Steps must be taken to reduce the risk level.</a:t>
            </a:r>
            <a:r>
              <a:rPr lang="en-US" dirty="0" smtClean="0">
                <a:ea typeface="ＭＳ Ｐゴシック" pitchFamily="-84" charset="-128"/>
              </a:rPr>
              <a:t> </a:t>
            </a:r>
          </a:p>
        </p:txBody>
      </p:sp>
      <p:graphicFrame>
        <p:nvGraphicFramePr>
          <p:cNvPr id="7" name="Table 6"/>
          <p:cNvGraphicFramePr>
            <a:graphicFrameLocks noGrp="1"/>
          </p:cNvGraphicFramePr>
          <p:nvPr/>
        </p:nvGraphicFramePr>
        <p:xfrm>
          <a:off x="1541463" y="1782763"/>
          <a:ext cx="7145337" cy="3086100"/>
        </p:xfrm>
        <a:graphic>
          <a:graphicData uri="http://schemas.openxmlformats.org/drawingml/2006/table">
            <a:tbl>
              <a:tblPr firstRow="1" bandRow="1">
                <a:tableStyleId>{5C22544A-7EE6-4342-B048-85BDC9FD1C3A}</a:tableStyleId>
              </a:tblPr>
              <a:tblGrid>
                <a:gridCol w="1276351"/>
                <a:gridCol w="5868986"/>
              </a:tblGrid>
              <a:tr h="334611">
                <a:tc>
                  <a:txBody>
                    <a:bodyPr/>
                    <a:lstStyle/>
                    <a:p>
                      <a:pPr algn="ctr">
                        <a:spcAft>
                          <a:spcPts val="0"/>
                        </a:spcAft>
                      </a:pPr>
                      <a:r>
                        <a:rPr lang="en-AU" sz="1600" b="0" kern="1200" dirty="0">
                          <a:solidFill>
                            <a:srgbClr val="FFFFFF"/>
                          </a:solidFill>
                          <a:effectLst/>
                          <a:latin typeface="+mn-lt"/>
                          <a:ea typeface="MS Mincho"/>
                          <a:cs typeface="Arial Narrow"/>
                        </a:rPr>
                        <a:t>RISK LEVEL</a:t>
                      </a:r>
                      <a:endParaRPr lang="en-US" sz="1600" b="0" dirty="0">
                        <a:effectLst/>
                        <a:latin typeface="+mn-lt"/>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c>
                  <a:txBody>
                    <a:bodyPr/>
                    <a:lstStyle/>
                    <a:p>
                      <a:pPr algn="ctr">
                        <a:spcAft>
                          <a:spcPts val="0"/>
                        </a:spcAft>
                      </a:pPr>
                      <a:r>
                        <a:rPr lang="en-AU" sz="1600" b="0" kern="1200" dirty="0">
                          <a:solidFill>
                            <a:srgbClr val="FFFFFF"/>
                          </a:solidFill>
                          <a:effectLst/>
                          <a:latin typeface="+mn-lt"/>
                          <a:ea typeface="MS Mincho"/>
                          <a:cs typeface="Arial Narrow"/>
                        </a:rPr>
                        <a:t>ACTION</a:t>
                      </a:r>
                      <a:endParaRPr lang="en-US" sz="1600" b="0" dirty="0">
                        <a:effectLst/>
                        <a:latin typeface="+mn-lt"/>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r>
              <a:tr h="1964080">
                <a:tc>
                  <a:txBody>
                    <a:bodyPr/>
                    <a:lstStyle/>
                    <a:p>
                      <a:pPr algn="ctr">
                        <a:spcAft>
                          <a:spcPts val="0"/>
                        </a:spcAft>
                      </a:pPr>
                      <a:r>
                        <a:rPr lang="en-AU" sz="1600" b="1" kern="1200" dirty="0" smtClean="0">
                          <a:effectLst/>
                          <a:latin typeface="+mn-lt"/>
                          <a:ea typeface="MS Mincho"/>
                          <a:cs typeface="Arial Narrow"/>
                        </a:rPr>
                        <a:t>MEDIUM</a:t>
                      </a:r>
                      <a:endParaRPr lang="en-US" sz="1600" b="1" dirty="0">
                        <a:effectLst/>
                        <a:latin typeface="+mn-lt"/>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FFAC0B"/>
                    </a:solidFill>
                  </a:tcPr>
                </a:tc>
                <a:tc>
                  <a:txBody>
                    <a:bodyPr/>
                    <a:lstStyle/>
                    <a:p>
                      <a:pPr>
                        <a:spcAft>
                          <a:spcPts val="0"/>
                        </a:spcAft>
                      </a:pPr>
                      <a:r>
                        <a:rPr lang="en-AU" sz="1600" b="0" u="sng" kern="1200" dirty="0" smtClean="0">
                          <a:solidFill>
                            <a:srgbClr val="095499"/>
                          </a:solidFill>
                          <a:effectLst/>
                          <a:latin typeface="+mn-lt"/>
                          <a:ea typeface="MS Mincho"/>
                          <a:cs typeface="Arial Narrow"/>
                        </a:rPr>
                        <a:t>Act this week:</a:t>
                      </a:r>
                      <a:endParaRPr lang="en-US" sz="1600" b="0" dirty="0" smtClean="0">
                        <a:solidFill>
                          <a:srgbClr val="095499"/>
                        </a:solidFill>
                        <a:effectLst/>
                        <a:latin typeface="+mn-lt"/>
                        <a:ea typeface="MS Mincho"/>
                        <a:cs typeface="Arial Narrow"/>
                      </a:endParaRPr>
                    </a:p>
                    <a:p>
                      <a:pPr>
                        <a:spcAft>
                          <a:spcPts val="0"/>
                        </a:spcAft>
                      </a:pPr>
                      <a:r>
                        <a:rPr lang="en-AU" sz="1600" b="0" kern="1200" dirty="0" smtClean="0">
                          <a:solidFill>
                            <a:srgbClr val="095499"/>
                          </a:solidFill>
                          <a:effectLst/>
                          <a:latin typeface="+mn-lt"/>
                          <a:ea typeface="MS Mincho"/>
                          <a:cs typeface="Arial Narrow"/>
                        </a:rPr>
                        <a:t>The proposed task or process can proceed, provided that:</a:t>
                      </a:r>
                      <a:endParaRPr lang="en-US" sz="1600" b="0" dirty="0" smtClean="0">
                        <a:solidFill>
                          <a:srgbClr val="095499"/>
                        </a:solidFill>
                        <a:effectLst/>
                        <a:latin typeface="+mn-lt"/>
                        <a:ea typeface="MS Mincho"/>
                        <a:cs typeface="Arial Narrow"/>
                      </a:endParaRPr>
                    </a:p>
                    <a:p>
                      <a:pPr marL="684000" lvl="0" indent="-342000">
                        <a:buFont typeface="+mj-lt"/>
                        <a:buAutoNum type="arabicPeriod"/>
                      </a:pPr>
                      <a:r>
                        <a:rPr lang="en-AU" sz="1600" b="0" kern="1200" dirty="0" smtClean="0">
                          <a:solidFill>
                            <a:srgbClr val="095499"/>
                          </a:solidFill>
                          <a:effectLst/>
                          <a:latin typeface="+mn-lt"/>
                          <a:cs typeface="Arial Narrow"/>
                        </a:rPr>
                        <a:t>The risk level has been reduced to as low as reasonably practicable using the hierarchy of risk controls.</a:t>
                      </a:r>
                      <a:endParaRPr lang="en-US" sz="1600" b="0" dirty="0" smtClean="0">
                        <a:solidFill>
                          <a:srgbClr val="095499"/>
                        </a:solidFill>
                        <a:effectLst/>
                        <a:latin typeface="+mn-lt"/>
                        <a:cs typeface="Arial Narrow"/>
                      </a:endParaRPr>
                    </a:p>
                    <a:p>
                      <a:pPr marL="684000" lvl="0" indent="-342000">
                        <a:buFont typeface="+mj-lt"/>
                        <a:buAutoNum type="arabicPeriod"/>
                      </a:pPr>
                      <a:r>
                        <a:rPr lang="en-AU" sz="1600" b="0" kern="1200" dirty="0" smtClean="0">
                          <a:solidFill>
                            <a:srgbClr val="095499"/>
                          </a:solidFill>
                          <a:effectLst/>
                          <a:latin typeface="+mn-lt"/>
                          <a:cs typeface="Arial Narrow"/>
                        </a:rPr>
                        <a:t>The risk assessment has been reviewed and approved by the Supervisor.</a:t>
                      </a:r>
                      <a:endParaRPr lang="en-US" sz="1600" b="0" dirty="0" smtClean="0">
                        <a:solidFill>
                          <a:srgbClr val="095499"/>
                        </a:solidFill>
                        <a:effectLst/>
                        <a:latin typeface="+mn-lt"/>
                        <a:cs typeface="Arial Narrow"/>
                      </a:endParaRPr>
                    </a:p>
                    <a:p>
                      <a:pPr marL="684000" lvl="0" indent="-342000">
                        <a:buFont typeface="+mj-lt"/>
                        <a:buAutoNum type="arabicPeriod"/>
                      </a:pPr>
                      <a:r>
                        <a:rPr lang="en-AU" sz="1600" b="0" kern="1200" dirty="0" smtClean="0">
                          <a:solidFill>
                            <a:srgbClr val="095499"/>
                          </a:solidFill>
                          <a:effectLst/>
                          <a:latin typeface="+mn-lt"/>
                          <a:cs typeface="Arial Narrow"/>
                        </a:rPr>
                        <a:t>A Safe Working Procedure or Safe Work Method has been prepared.</a:t>
                      </a:r>
                      <a:endParaRPr lang="en-US" sz="1600" b="0" dirty="0">
                        <a:solidFill>
                          <a:srgbClr val="095499"/>
                        </a:solidFill>
                        <a:effectLst/>
                        <a:latin typeface="+mn-lt"/>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r h="787409">
                <a:tc>
                  <a:txBody>
                    <a:bodyPr/>
                    <a:lstStyle/>
                    <a:p>
                      <a:pPr algn="ctr">
                        <a:spcAft>
                          <a:spcPts val="0"/>
                        </a:spcAft>
                      </a:pPr>
                      <a:r>
                        <a:rPr lang="en-AU" sz="1600" b="1" kern="1200" dirty="0" smtClean="0">
                          <a:effectLst/>
                          <a:latin typeface="+mn-lt"/>
                          <a:ea typeface="MS Mincho"/>
                          <a:cs typeface="Arial Narrow"/>
                        </a:rPr>
                        <a:t>LOW</a:t>
                      </a:r>
                      <a:endParaRPr lang="en-US" sz="1600" b="1" dirty="0">
                        <a:effectLst/>
                        <a:latin typeface="+mn-lt"/>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FFFF00"/>
                    </a:solidFill>
                  </a:tcPr>
                </a:tc>
                <a:tc>
                  <a:txBody>
                    <a:bodyPr/>
                    <a:lstStyle/>
                    <a:p>
                      <a:pPr>
                        <a:spcAft>
                          <a:spcPts val="0"/>
                        </a:spcAft>
                      </a:pPr>
                      <a:r>
                        <a:rPr lang="en-AU" sz="1600" b="0" u="sng" kern="1200" dirty="0" smtClean="0">
                          <a:solidFill>
                            <a:srgbClr val="095499"/>
                          </a:solidFill>
                          <a:effectLst/>
                          <a:latin typeface="+mn-lt"/>
                          <a:ea typeface="MS Mincho"/>
                          <a:cs typeface="Arial Narrow"/>
                        </a:rPr>
                        <a:t>Act this month:</a:t>
                      </a:r>
                      <a:r>
                        <a:rPr lang="en-AU" sz="1600" b="0" kern="1200" dirty="0" smtClean="0">
                          <a:solidFill>
                            <a:srgbClr val="095499"/>
                          </a:solidFill>
                          <a:effectLst/>
                          <a:latin typeface="+mn-lt"/>
                          <a:ea typeface="MS Mincho"/>
                          <a:cs typeface="Arial Narrow"/>
                        </a:rPr>
                        <a:t> </a:t>
                      </a:r>
                      <a:endParaRPr lang="en-US" sz="1600" b="0" dirty="0" smtClean="0">
                        <a:solidFill>
                          <a:srgbClr val="095499"/>
                        </a:solidFill>
                        <a:effectLst/>
                        <a:latin typeface="+mn-lt"/>
                        <a:ea typeface="MS Mincho"/>
                        <a:cs typeface="Arial Narrow"/>
                      </a:endParaRPr>
                    </a:p>
                    <a:p>
                      <a:pPr>
                        <a:spcAft>
                          <a:spcPts val="0"/>
                        </a:spcAft>
                      </a:pPr>
                      <a:r>
                        <a:rPr lang="en-AU" sz="1600" b="0" kern="1200" dirty="0" smtClean="0">
                          <a:solidFill>
                            <a:srgbClr val="095499"/>
                          </a:solidFill>
                          <a:effectLst/>
                          <a:latin typeface="+mn-lt"/>
                          <a:ea typeface="MS Mincho"/>
                          <a:cs typeface="Arial Narrow"/>
                        </a:rPr>
                        <a:t>Managed by local documented routine procedures, which must include application of the hierarchy of controls.</a:t>
                      </a:r>
                      <a:endParaRPr lang="en-US" sz="1600" b="0" dirty="0">
                        <a:solidFill>
                          <a:srgbClr val="095499"/>
                        </a:solidFill>
                        <a:effectLst/>
                        <a:latin typeface="+mn-lt"/>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APPLY RISK CONTROL PROCEDURES</a:t>
            </a:r>
            <a:endParaRPr lang="en-US" dirty="0">
              <a:ea typeface="+mj-ea"/>
            </a:endParaRPr>
          </a:p>
        </p:txBody>
      </p:sp>
      <p:sp>
        <p:nvSpPr>
          <p:cNvPr id="3" name="Content Placeholder 2"/>
          <p:cNvSpPr>
            <a:spLocks noGrp="1"/>
          </p:cNvSpPr>
          <p:nvPr>
            <p:ph idx="1"/>
          </p:nvPr>
        </p:nvSpPr>
        <p:spPr>
          <a:xfrm>
            <a:off x="5103813" y="2722563"/>
            <a:ext cx="3582987" cy="2419350"/>
          </a:xfrm>
        </p:spPr>
        <p:txBody>
          <a:bodyPr>
            <a:spAutoFit/>
          </a:bodyPr>
          <a:lstStyle/>
          <a:p>
            <a:pPr marL="0" indent="0">
              <a:buFontTx/>
              <a:buNone/>
              <a:defRPr/>
            </a:pPr>
            <a:r>
              <a:rPr lang="en-AU" dirty="0" smtClean="0">
                <a:ea typeface="ＭＳ Ｐゴシック" pitchFamily="-84" charset="-128"/>
              </a:rPr>
              <a:t>Risk treatment involves selecting one or more options to modify a risk and then implementing the selected option/s. Risk treatments should be recorded in a risk treatment plan.</a:t>
            </a:r>
            <a:endParaRPr lang="en-US" dirty="0" smtClean="0">
              <a:ea typeface="ＭＳ Ｐゴシック" pitchFamily="-84" charset="-128"/>
            </a:endParaRPr>
          </a:p>
          <a:p>
            <a:pPr marL="0" indent="0">
              <a:buFontTx/>
              <a:buNone/>
              <a:defRPr/>
            </a:pPr>
            <a:r>
              <a:rPr lang="en-AU" dirty="0" smtClean="0">
                <a:ea typeface="ＭＳ Ｐゴシック" pitchFamily="-84" charset="-128"/>
              </a:rPr>
              <a:t> Once an option has been implemented it may be referred to as a risk control.</a:t>
            </a:r>
            <a:endParaRPr lang="en-US" dirty="0" smtClean="0">
              <a:ea typeface="ＭＳ Ｐゴシック" pitchFamily="-84" charset="-128"/>
            </a:endParaRPr>
          </a:p>
        </p:txBody>
      </p:sp>
      <p:pic>
        <p:nvPicPr>
          <p:cNvPr id="4" name="Picture 3" descr="worker computer think ppe 11870584_l.jpg"/>
          <p:cNvPicPr>
            <a:picLocks noChangeAspect="1"/>
          </p:cNvPicPr>
          <p:nvPr/>
        </p:nvPicPr>
        <p:blipFill>
          <a:blip r:embed="rId2">
            <a:extLst>
              <a:ext uri="{28A0092B-C50C-407E-A947-70E740481C1C}">
                <a14:useLocalDpi xmlns:a14="http://schemas.microsoft.com/office/drawing/2010/main" val="0"/>
              </a:ext>
            </a:extLst>
          </a:blip>
          <a:srcRect l="1196" r="3087" b="15637"/>
          <a:stretch>
            <a:fillRect/>
          </a:stretch>
        </p:blipFill>
        <p:spPr bwMode="auto">
          <a:xfrm>
            <a:off x="1541463" y="2906713"/>
            <a:ext cx="3357562" cy="26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1892300"/>
            <a:ext cx="7145337" cy="830263"/>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Once hazards have been identified and risks analysed and evaluated, risk treatment options need to be considered and applied, in line with your site risk management system.</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APPLY RISK CONTROL PROCEDURES</a:t>
            </a:r>
            <a:endParaRPr lang="en-US" dirty="0">
              <a:ea typeface="+mj-ea"/>
            </a:endParaRPr>
          </a:p>
        </p:txBody>
      </p:sp>
      <p:sp>
        <p:nvSpPr>
          <p:cNvPr id="3" name="Content Placeholder 2"/>
          <p:cNvSpPr>
            <a:spLocks noGrp="1"/>
          </p:cNvSpPr>
          <p:nvPr>
            <p:ph idx="1"/>
          </p:nvPr>
        </p:nvSpPr>
        <p:spPr>
          <a:xfrm>
            <a:off x="1020763" y="1965325"/>
            <a:ext cx="4103687" cy="3170238"/>
          </a:xfrm>
        </p:spPr>
        <p:txBody>
          <a:bodyPr>
            <a:spAutoFit/>
          </a:bodyPr>
          <a:lstStyle/>
          <a:p>
            <a:pPr marL="0" indent="0">
              <a:buFontTx/>
              <a:buNone/>
              <a:defRPr/>
            </a:pPr>
            <a:r>
              <a:rPr lang="en-AU" dirty="0" smtClean="0">
                <a:ea typeface="ＭＳ Ｐゴシック" pitchFamily="-84" charset="-128"/>
              </a:rPr>
              <a:t>Each organisation should have risk control procedures that reflect: </a:t>
            </a:r>
            <a:endParaRPr lang="en-US" dirty="0" smtClean="0">
              <a:ea typeface="ＭＳ Ｐゴシック" pitchFamily="-84" charset="-128"/>
            </a:endParaRPr>
          </a:p>
          <a:p>
            <a:pPr marL="0" indent="0">
              <a:defRPr/>
            </a:pPr>
            <a:r>
              <a:rPr lang="en-AU" dirty="0" smtClean="0">
                <a:ea typeface="ＭＳ Ｐゴシック" pitchFamily="-84" charset="-128"/>
              </a:rPr>
              <a:t>  State and federal legislative requirements,</a:t>
            </a:r>
            <a:br>
              <a:rPr lang="en-AU" dirty="0" smtClean="0">
                <a:ea typeface="ＭＳ Ｐゴシック" pitchFamily="-84" charset="-128"/>
              </a:rPr>
            </a:br>
            <a:r>
              <a:rPr lang="en-AU" dirty="0" smtClean="0">
                <a:ea typeface="ＭＳ Ｐゴシック" pitchFamily="-84" charset="-128"/>
              </a:rPr>
              <a:t>    including relevant regulations, Codes of </a:t>
            </a:r>
            <a:br>
              <a:rPr lang="en-AU" dirty="0" smtClean="0">
                <a:ea typeface="ＭＳ Ｐゴシック" pitchFamily="-84" charset="-128"/>
              </a:rPr>
            </a:br>
            <a:r>
              <a:rPr lang="en-AU" dirty="0" smtClean="0">
                <a:ea typeface="ＭＳ Ｐゴシック" pitchFamily="-84" charset="-128"/>
              </a:rPr>
              <a:t>    Practice and Australian standards. </a:t>
            </a:r>
            <a:endParaRPr lang="en-US" dirty="0" smtClean="0">
              <a:ea typeface="ＭＳ Ｐゴシック" pitchFamily="-84" charset="-128"/>
            </a:endParaRPr>
          </a:p>
          <a:p>
            <a:pPr marL="0" indent="0">
              <a:defRPr/>
            </a:pPr>
            <a:r>
              <a:rPr lang="en-AU" dirty="0" smtClean="0">
                <a:ea typeface="ＭＳ Ｐゴシック" pitchFamily="-84" charset="-128"/>
              </a:rPr>
              <a:t>  The nature of the risks on that worksite. </a:t>
            </a:r>
            <a:endParaRPr lang="en-US" dirty="0" smtClean="0">
              <a:ea typeface="ＭＳ Ｐゴシック" pitchFamily="-84" charset="-128"/>
            </a:endParaRPr>
          </a:p>
          <a:p>
            <a:pPr marL="0" indent="0">
              <a:defRPr/>
            </a:pPr>
            <a:r>
              <a:rPr lang="en-AU" dirty="0" smtClean="0">
                <a:ea typeface="ＭＳ Ｐゴシック" pitchFamily="-84" charset="-128"/>
              </a:rPr>
              <a:t>  The culture of the site. </a:t>
            </a:r>
            <a:endParaRPr lang="en-US" dirty="0" smtClean="0">
              <a:ea typeface="ＭＳ Ｐゴシック" pitchFamily="-84" charset="-128"/>
            </a:endParaRPr>
          </a:p>
          <a:p>
            <a:pPr marL="0" indent="0">
              <a:defRPr/>
            </a:pPr>
            <a:r>
              <a:rPr lang="en-AU" dirty="0" smtClean="0">
                <a:ea typeface="ＭＳ Ｐゴシック" pitchFamily="-84" charset="-128"/>
              </a:rPr>
              <a:t>  Industry standards and norms.</a:t>
            </a:r>
            <a:endParaRPr lang="en-US" dirty="0" smtClean="0">
              <a:ea typeface="ＭＳ Ｐゴシック" pitchFamily="-84" charset="-128"/>
            </a:endParaRPr>
          </a:p>
        </p:txBody>
      </p:sp>
      <p:pic>
        <p:nvPicPr>
          <p:cNvPr id="6" name="Picture 5" descr="gavel law regulations book 87966712.jpg"/>
          <p:cNvPicPr>
            <a:picLocks noChangeAspect="1"/>
          </p:cNvPicPr>
          <p:nvPr/>
        </p:nvPicPr>
        <p:blipFill>
          <a:blip r:embed="rId2">
            <a:extLst>
              <a:ext uri="{28A0092B-C50C-407E-A947-70E740481C1C}">
                <a14:useLocalDpi xmlns:a14="http://schemas.microsoft.com/office/drawing/2010/main" val="0"/>
              </a:ext>
            </a:extLst>
          </a:blip>
          <a:srcRect t="8987" b="8643"/>
          <a:stretch>
            <a:fillRect/>
          </a:stretch>
        </p:blipFill>
        <p:spPr bwMode="auto">
          <a:xfrm>
            <a:off x="5305425" y="2114550"/>
            <a:ext cx="3381375" cy="278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944562"/>
          </a:xfrm>
        </p:spPr>
        <p:txBody>
          <a:bodyPr>
            <a:normAutofit/>
          </a:bodyPr>
          <a:lstStyle/>
          <a:p>
            <a:pPr eaLnBrk="1" fontAlgn="auto" hangingPunct="1">
              <a:spcAft>
                <a:spcPts val="0"/>
              </a:spcAft>
              <a:defRPr/>
            </a:pPr>
            <a:r>
              <a:rPr lang="en-US" dirty="0" smtClean="0">
                <a:ea typeface="+mj-ea"/>
              </a:rPr>
              <a:t>2.7 APPLY RISK CONTROL PROCEDURES</a:t>
            </a:r>
            <a:endParaRPr lang="en-US" dirty="0">
              <a:ea typeface="+mj-ea"/>
            </a:endParaRPr>
          </a:p>
        </p:txBody>
      </p:sp>
      <p:sp>
        <p:nvSpPr>
          <p:cNvPr id="3" name="Content Placeholder 2"/>
          <p:cNvSpPr>
            <a:spLocks noGrp="1"/>
          </p:cNvSpPr>
          <p:nvPr>
            <p:ph idx="1"/>
          </p:nvPr>
        </p:nvSpPr>
        <p:spPr>
          <a:xfrm>
            <a:off x="5094288" y="1798638"/>
            <a:ext cx="3581400" cy="2378075"/>
          </a:xfrm>
        </p:spPr>
        <p:txBody>
          <a:bodyPr>
            <a:spAutoFit/>
          </a:bodyPr>
          <a:lstStyle/>
          <a:p>
            <a:pPr marL="682625">
              <a:defRPr/>
            </a:pPr>
            <a:r>
              <a:rPr lang="en-AU" dirty="0" smtClean="0">
                <a:ea typeface="ＭＳ Ｐゴシック" pitchFamily="-84" charset="-128"/>
              </a:rPr>
              <a:t>Manufacturers</a:t>
            </a:r>
            <a:r>
              <a:rPr lang="en-AU" altLang="en-US" dirty="0" smtClean="0">
                <a:ea typeface="ＭＳ Ｐゴシック" pitchFamily="-84" charset="-128"/>
              </a:rPr>
              <a:t>’</a:t>
            </a:r>
            <a:r>
              <a:rPr lang="en-AU" dirty="0" smtClean="0">
                <a:ea typeface="ＭＳ Ｐゴシック" pitchFamily="-84" charset="-128"/>
              </a:rPr>
              <a:t> specifications. </a:t>
            </a:r>
            <a:endParaRPr lang="en-US" dirty="0" smtClean="0">
              <a:ea typeface="ＭＳ Ｐゴシック" pitchFamily="-84" charset="-128"/>
            </a:endParaRPr>
          </a:p>
          <a:p>
            <a:pPr marL="682625">
              <a:defRPr/>
            </a:pPr>
            <a:r>
              <a:rPr lang="en-AU" dirty="0" smtClean="0">
                <a:ea typeface="ＭＳ Ｐゴシック" pitchFamily="-84" charset="-128"/>
              </a:rPr>
              <a:t>Community expectations or requirements. </a:t>
            </a:r>
            <a:endParaRPr lang="en-US" dirty="0" smtClean="0">
              <a:ea typeface="ＭＳ Ｐゴシック" pitchFamily="-84" charset="-128"/>
            </a:endParaRPr>
          </a:p>
          <a:p>
            <a:pPr marL="682625">
              <a:defRPr/>
            </a:pPr>
            <a:r>
              <a:rPr lang="en-AU" dirty="0" smtClean="0">
                <a:ea typeface="ＭＳ Ｐゴシック" pitchFamily="-84" charset="-128"/>
              </a:rPr>
              <a:t>Environmental factors. </a:t>
            </a:r>
            <a:endParaRPr lang="en-US" dirty="0" smtClean="0">
              <a:ea typeface="ＭＳ Ｐゴシック" pitchFamily="-84" charset="-128"/>
            </a:endParaRPr>
          </a:p>
          <a:p>
            <a:pPr marL="682625">
              <a:defRPr/>
            </a:pPr>
            <a:r>
              <a:rPr lang="en-AU" dirty="0" smtClean="0">
                <a:ea typeface="ＭＳ Ｐゴシック" pitchFamily="-84" charset="-128"/>
              </a:rPr>
              <a:t>Other requirements specific to the site or organisation.</a:t>
            </a:r>
            <a:endParaRPr lang="en-US" dirty="0" smtClean="0">
              <a:ea typeface="ＭＳ Ｐゴシック" pitchFamily="-84" charset="-128"/>
            </a:endParaRPr>
          </a:p>
        </p:txBody>
      </p:sp>
      <p:pic>
        <p:nvPicPr>
          <p:cNvPr id="4" name="Picture 3" descr="manufacturers specifications green folde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35188"/>
            <a:ext cx="3419475"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31938" y="4754563"/>
            <a:ext cx="7143750"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Regardless of how a risk is controlled and managed it must be done in accordance with organisational requirements and the hierarchy of hazard control.</a:t>
            </a:r>
            <a:r>
              <a:rPr lang="en-US" sz="1600" dirty="0">
                <a:solidFill>
                  <a:srgbClr val="000000"/>
                </a:solidFill>
                <a:latin typeface="+mn-lt"/>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sp>
        <p:nvSpPr>
          <p:cNvPr id="3" name="Content Placeholder 2"/>
          <p:cNvSpPr>
            <a:spLocks noGrp="1"/>
          </p:cNvSpPr>
          <p:nvPr>
            <p:ph idx="1"/>
          </p:nvPr>
        </p:nvSpPr>
        <p:spPr>
          <a:xfrm>
            <a:off x="1541463" y="2228850"/>
            <a:ext cx="3395662" cy="2143125"/>
          </a:xfrm>
        </p:spPr>
        <p:txBody>
          <a:bodyPr>
            <a:spAutoFit/>
          </a:bodyPr>
          <a:lstStyle/>
          <a:p>
            <a:pPr marL="0" indent="0">
              <a:buFontTx/>
              <a:buNone/>
              <a:defRPr/>
            </a:pPr>
            <a:r>
              <a:rPr lang="en-AU" dirty="0" smtClean="0">
                <a:ea typeface="ＭＳ Ｐゴシック" pitchFamily="-84" charset="-128"/>
              </a:rPr>
              <a:t>The Hierarchy of Hazard Control is the name given to a range of control methods used to eliminate or control hazards in the workplace. </a:t>
            </a:r>
            <a:endParaRPr lang="en-US" dirty="0" smtClean="0">
              <a:ea typeface="ＭＳ Ｐゴシック" pitchFamily="-84" charset="-128"/>
            </a:endParaRPr>
          </a:p>
          <a:p>
            <a:pPr marL="0" indent="0">
              <a:buFontTx/>
              <a:buNone/>
              <a:defRPr/>
            </a:pPr>
            <a:r>
              <a:rPr lang="en-AU" dirty="0" smtClean="0">
                <a:ea typeface="ＭＳ Ｐゴシック" pitchFamily="-84" charset="-128"/>
              </a:rPr>
              <a:t> It is widely used within OHS/WHS management systems in all industries.</a:t>
            </a:r>
            <a:endParaRPr lang="en-US" dirty="0" smtClean="0">
              <a:ea typeface="ＭＳ Ｐゴシック" pitchFamily="-84" charset="-128"/>
            </a:endParaRPr>
          </a:p>
        </p:txBody>
      </p:sp>
      <p:pic>
        <p:nvPicPr>
          <p:cNvPr id="6" name="Picture 5" descr="green folder documents 12244961_l.jpg"/>
          <p:cNvPicPr>
            <a:picLocks noChangeAspect="1"/>
          </p:cNvPicPr>
          <p:nvPr/>
        </p:nvPicPr>
        <p:blipFill>
          <a:blip r:embed="rId2">
            <a:extLst>
              <a:ext uri="{28A0092B-C50C-407E-A947-70E740481C1C}">
                <a14:useLocalDpi xmlns:a14="http://schemas.microsoft.com/office/drawing/2010/main" val="0"/>
              </a:ext>
            </a:extLst>
          </a:blip>
          <a:srcRect l="6104" t="25336" r="6789"/>
          <a:stretch>
            <a:fillRect/>
          </a:stretch>
        </p:blipFill>
        <p:spPr bwMode="auto">
          <a:xfrm>
            <a:off x="4973638" y="2454275"/>
            <a:ext cx="3713162" cy="16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sp>
        <p:nvSpPr>
          <p:cNvPr id="3" name="Content Placeholder 2"/>
          <p:cNvSpPr>
            <a:spLocks noGrp="1"/>
          </p:cNvSpPr>
          <p:nvPr>
            <p:ph idx="1"/>
          </p:nvPr>
        </p:nvSpPr>
        <p:spPr>
          <a:xfrm>
            <a:off x="1541463" y="1820863"/>
            <a:ext cx="7145337" cy="377825"/>
          </a:xfrm>
        </p:spPr>
        <p:txBody>
          <a:bodyPr>
            <a:spAutoFit/>
          </a:bodyPr>
          <a:lstStyle/>
          <a:p>
            <a:pPr marL="0" indent="0">
              <a:buFontTx/>
              <a:buNone/>
              <a:defRPr/>
            </a:pPr>
            <a:r>
              <a:rPr lang="en-AU" dirty="0" smtClean="0">
                <a:ea typeface="ＭＳ Ｐゴシック" pitchFamily="-84" charset="-128"/>
              </a:rPr>
              <a:t>The Hierarchy has 6 levels, shown below from most effective to least effective: </a:t>
            </a:r>
            <a:endParaRPr lang="en-US" dirty="0" smtClean="0">
              <a:ea typeface="ＭＳ Ｐゴシック" pitchFamily="-84" charset="-128"/>
            </a:endParaRPr>
          </a:p>
        </p:txBody>
      </p:sp>
      <p:pic>
        <p:nvPicPr>
          <p:cNvPr id="4" name="Picture 3" descr="hierarchy of hazard control.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62138" y="2430463"/>
            <a:ext cx="6480175"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graphicFrame>
        <p:nvGraphicFramePr>
          <p:cNvPr id="7" name="Table 6"/>
          <p:cNvGraphicFramePr>
            <a:graphicFrameLocks noGrp="1"/>
          </p:cNvGraphicFramePr>
          <p:nvPr/>
        </p:nvGraphicFramePr>
        <p:xfrm>
          <a:off x="1541463" y="1765300"/>
          <a:ext cx="7145337" cy="4014788"/>
        </p:xfrm>
        <a:graphic>
          <a:graphicData uri="http://schemas.openxmlformats.org/drawingml/2006/table">
            <a:tbl>
              <a:tblPr firstRow="1" bandRow="1">
                <a:tableStyleId>{5C22544A-7EE6-4342-B048-85BDC9FD1C3A}</a:tableStyleId>
              </a:tblPr>
              <a:tblGrid>
                <a:gridCol w="1995663"/>
                <a:gridCol w="5149674"/>
              </a:tblGrid>
              <a:tr h="405038">
                <a:tc>
                  <a:txBody>
                    <a:bodyPr/>
                    <a:lstStyle/>
                    <a:p>
                      <a:pPr algn="ctr">
                        <a:spcBef>
                          <a:spcPts val="300"/>
                        </a:spcBef>
                        <a:spcAft>
                          <a:spcPts val="300"/>
                        </a:spcAft>
                      </a:pPr>
                      <a:r>
                        <a:rPr lang="en-AU" sz="1600" b="1" dirty="0" smtClean="0">
                          <a:solidFill>
                            <a:srgbClr val="FFFFFF"/>
                          </a:solidFill>
                          <a:effectLst/>
                          <a:latin typeface="+mn-lt"/>
                          <a:ea typeface="MS Mincho"/>
                          <a:cs typeface="Times New Roman"/>
                        </a:rPr>
                        <a:t>Hierarchy Level</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US" sz="1600" dirty="0" smtClean="0">
                          <a:effectLst/>
                          <a:latin typeface="+mn-lt"/>
                          <a:ea typeface="MS Mincho"/>
                          <a:cs typeface="Times New Roman"/>
                        </a:rPr>
                        <a:t>Description and examples of controls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3609750">
                <a:tc>
                  <a:txBody>
                    <a:bodyPr/>
                    <a:lstStyle/>
                    <a:p>
                      <a:pPr>
                        <a:spcBef>
                          <a:spcPts val="300"/>
                        </a:spcBef>
                        <a:spcAft>
                          <a:spcPts val="300"/>
                        </a:spcAft>
                      </a:pPr>
                      <a:r>
                        <a:rPr lang="en-AU" sz="1600" b="1" dirty="0">
                          <a:effectLst/>
                          <a:latin typeface="+mn-lt"/>
                          <a:ea typeface="MS Mincho"/>
                          <a:cs typeface="Times New Roman"/>
                        </a:rPr>
                        <a:t>1. </a:t>
                      </a:r>
                      <a:r>
                        <a:rPr lang="en-AU" sz="1600" b="1" dirty="0" smtClean="0">
                          <a:effectLst/>
                          <a:latin typeface="+mn-lt"/>
                          <a:ea typeface="MS Mincho"/>
                          <a:cs typeface="Times New Roman"/>
                        </a:rPr>
                        <a:t>Eliminate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300"/>
                        </a:spcBef>
                        <a:spcAft>
                          <a:spcPts val="300"/>
                        </a:spcAft>
                      </a:pPr>
                      <a:r>
                        <a:rPr lang="en-AU" sz="1600" dirty="0">
                          <a:effectLst/>
                          <a:latin typeface="+mn-lt"/>
                          <a:ea typeface="MS Mincho"/>
                          <a:cs typeface="Times New Roman"/>
                        </a:rPr>
                        <a:t>Removing the hazard will always be the preferred option but is often not possible. </a:t>
                      </a:r>
                      <a:endParaRPr lang="en-US" sz="1600" dirty="0">
                        <a:effectLst/>
                        <a:latin typeface="+mn-lt"/>
                        <a:ea typeface="MS Mincho"/>
                        <a:cs typeface="Times New Roman"/>
                      </a:endParaRPr>
                    </a:p>
                    <a:p>
                      <a:pPr>
                        <a:spcBef>
                          <a:spcPts val="300"/>
                        </a:spcBef>
                        <a:spcAft>
                          <a:spcPts val="300"/>
                        </a:spcAft>
                      </a:pPr>
                      <a:r>
                        <a:rPr lang="en-AU" sz="1600" dirty="0">
                          <a:effectLst/>
                          <a:latin typeface="+mn-lt"/>
                          <a:ea typeface="MS Mincho"/>
                          <a:cs typeface="Times New Roman"/>
                        </a:rPr>
                        <a:t>Simple ways of removing a hazard could include:</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Removing dangerous materials from the site.</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Repairing defective equipment.</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Ensuring there is adequate storage so boxes and debris are not left blocking doorways and passage ways.</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Ensuring adequate emergency lighting and signage.</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Provision of uninterruptable power supply units (UPS) to avoid the work loss due to power supply problems.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graphicFrame>
        <p:nvGraphicFramePr>
          <p:cNvPr id="7" name="Table 6"/>
          <p:cNvGraphicFramePr>
            <a:graphicFrameLocks noGrp="1"/>
          </p:cNvGraphicFramePr>
          <p:nvPr/>
        </p:nvGraphicFramePr>
        <p:xfrm>
          <a:off x="1541463" y="2163763"/>
          <a:ext cx="7145337" cy="2332037"/>
        </p:xfrm>
        <a:graphic>
          <a:graphicData uri="http://schemas.openxmlformats.org/drawingml/2006/table">
            <a:tbl>
              <a:tblPr firstRow="1" bandRow="1">
                <a:tableStyleId>{5C22544A-7EE6-4342-B048-85BDC9FD1C3A}</a:tableStyleId>
              </a:tblPr>
              <a:tblGrid>
                <a:gridCol w="1995663"/>
                <a:gridCol w="5149674"/>
              </a:tblGrid>
              <a:tr h="403612">
                <a:tc>
                  <a:txBody>
                    <a:bodyPr/>
                    <a:lstStyle/>
                    <a:p>
                      <a:pPr algn="ctr">
                        <a:spcBef>
                          <a:spcPts val="300"/>
                        </a:spcBef>
                        <a:spcAft>
                          <a:spcPts val="300"/>
                        </a:spcAft>
                      </a:pPr>
                      <a:r>
                        <a:rPr lang="en-AU" sz="1600" b="1" dirty="0" smtClean="0">
                          <a:solidFill>
                            <a:srgbClr val="FFFFFF"/>
                          </a:solidFill>
                          <a:effectLst/>
                          <a:latin typeface="+mn-lt"/>
                          <a:ea typeface="MS Mincho"/>
                          <a:cs typeface="Times New Roman"/>
                        </a:rPr>
                        <a:t>Hierarchy Level</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US" sz="1600" dirty="0" smtClean="0">
                          <a:effectLst/>
                          <a:latin typeface="+mn-lt"/>
                          <a:ea typeface="MS Mincho"/>
                          <a:cs typeface="Times New Roman"/>
                        </a:rPr>
                        <a:t>Description and examples of controls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1157055">
                <a:tc>
                  <a:txBody>
                    <a:bodyPr/>
                    <a:lstStyle/>
                    <a:p>
                      <a:pPr>
                        <a:spcBef>
                          <a:spcPts val="300"/>
                        </a:spcBef>
                        <a:spcAft>
                          <a:spcPts val="300"/>
                        </a:spcAft>
                      </a:pPr>
                      <a:r>
                        <a:rPr lang="en-AU" sz="1600" b="1" dirty="0">
                          <a:effectLst/>
                          <a:latin typeface="+mn-lt"/>
                          <a:ea typeface="MS Mincho"/>
                          <a:cs typeface="Times New Roman"/>
                        </a:rPr>
                        <a:t>2. </a:t>
                      </a:r>
                      <a:r>
                        <a:rPr lang="en-AU" sz="1600" b="1" dirty="0" smtClean="0">
                          <a:effectLst/>
                          <a:latin typeface="+mn-lt"/>
                          <a:ea typeface="MS Mincho"/>
                          <a:cs typeface="Times New Roman"/>
                        </a:rPr>
                        <a:t>Substitute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Substitute the materials being used or that are causing the hazard. It could also mean doing the task differently or purchasing alternative materials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771370">
                <a:tc>
                  <a:txBody>
                    <a:bodyPr/>
                    <a:lstStyle/>
                    <a:p>
                      <a:pPr>
                        <a:spcBef>
                          <a:spcPts val="300"/>
                        </a:spcBef>
                        <a:spcAft>
                          <a:spcPts val="300"/>
                        </a:spcAft>
                      </a:pPr>
                      <a:r>
                        <a:rPr lang="en-AU" sz="1600" b="1" dirty="0">
                          <a:effectLst/>
                          <a:latin typeface="+mn-lt"/>
                          <a:ea typeface="MS Mincho"/>
                          <a:cs typeface="Times New Roman"/>
                        </a:rPr>
                        <a:t>3. </a:t>
                      </a:r>
                      <a:r>
                        <a:rPr lang="en-AU" sz="1600" b="1" dirty="0" smtClean="0">
                          <a:effectLst/>
                          <a:latin typeface="+mn-lt"/>
                          <a:ea typeface="MS Mincho"/>
                          <a:cs typeface="Times New Roman"/>
                        </a:rPr>
                        <a:t>Isolate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300"/>
                        </a:spcBef>
                        <a:spcAft>
                          <a:spcPts val="300"/>
                        </a:spcAft>
                      </a:pPr>
                      <a:r>
                        <a:rPr lang="en-AU" sz="1600" dirty="0">
                          <a:solidFill>
                            <a:srgbClr val="1069AB"/>
                          </a:solidFill>
                          <a:effectLst/>
                          <a:latin typeface="+mn-lt"/>
                          <a:ea typeface="MS Mincho"/>
                          <a:cs typeface="Times New Roman"/>
                        </a:rPr>
                        <a:t>I</a:t>
                      </a:r>
                      <a:r>
                        <a:rPr lang="en-AU" sz="1600" dirty="0">
                          <a:effectLst/>
                          <a:latin typeface="+mn-lt"/>
                          <a:ea typeface="MS Mincho"/>
                          <a:cs typeface="Times New Roman"/>
                        </a:rPr>
                        <a:t>solate the hazard or risk by restricting access to it through the use of barriers, fences or lock-out devices.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graphicFrame>
        <p:nvGraphicFramePr>
          <p:cNvPr id="7" name="Table 6"/>
          <p:cNvGraphicFramePr>
            <a:graphicFrameLocks noGrp="1"/>
          </p:cNvGraphicFramePr>
          <p:nvPr/>
        </p:nvGraphicFramePr>
        <p:xfrm>
          <a:off x="1541463" y="1397000"/>
          <a:ext cx="7145337" cy="4689475"/>
        </p:xfrm>
        <a:graphic>
          <a:graphicData uri="http://schemas.openxmlformats.org/drawingml/2006/table">
            <a:tbl>
              <a:tblPr firstRow="1" bandRow="1">
                <a:tableStyleId>{5C22544A-7EE6-4342-B048-85BDC9FD1C3A}</a:tableStyleId>
              </a:tblPr>
              <a:tblGrid>
                <a:gridCol w="1995663"/>
                <a:gridCol w="5149674"/>
              </a:tblGrid>
              <a:tr h="391989">
                <a:tc>
                  <a:txBody>
                    <a:bodyPr/>
                    <a:lstStyle/>
                    <a:p>
                      <a:pPr algn="ctr">
                        <a:spcBef>
                          <a:spcPts val="300"/>
                        </a:spcBef>
                        <a:spcAft>
                          <a:spcPts val="300"/>
                        </a:spcAft>
                      </a:pPr>
                      <a:r>
                        <a:rPr lang="en-AU" sz="1600" b="1" dirty="0" smtClean="0">
                          <a:solidFill>
                            <a:srgbClr val="FFFFFF"/>
                          </a:solidFill>
                          <a:effectLst/>
                          <a:latin typeface="+mn-lt"/>
                          <a:ea typeface="MS Mincho"/>
                          <a:cs typeface="Times New Roman"/>
                        </a:rPr>
                        <a:t>Hierarchy Level</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US" sz="1600" dirty="0" smtClean="0">
                          <a:effectLst/>
                          <a:latin typeface="+mn-lt"/>
                          <a:ea typeface="MS Mincho"/>
                          <a:cs typeface="Times New Roman"/>
                        </a:rPr>
                        <a:t>Description and examples of controls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4297486">
                <a:tc>
                  <a:txBody>
                    <a:bodyPr/>
                    <a:lstStyle/>
                    <a:p>
                      <a:pPr>
                        <a:spcBef>
                          <a:spcPts val="300"/>
                        </a:spcBef>
                        <a:spcAft>
                          <a:spcPts val="300"/>
                        </a:spcAft>
                      </a:pPr>
                      <a:r>
                        <a:rPr lang="en-AU" sz="1600" b="1" dirty="0">
                          <a:effectLst/>
                          <a:latin typeface="+mn-lt"/>
                          <a:ea typeface="MS Mincho"/>
                          <a:cs typeface="Times New Roman"/>
                        </a:rPr>
                        <a:t>4. Engineering </a:t>
                      </a:r>
                      <a:r>
                        <a:rPr lang="en-AU" sz="1600" b="1" dirty="0" smtClean="0">
                          <a:effectLst/>
                          <a:latin typeface="+mn-lt"/>
                          <a:ea typeface="MS Mincho"/>
                          <a:cs typeface="Times New Roman"/>
                        </a:rPr>
                        <a:t>Controls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600" dirty="0">
                          <a:effectLst/>
                          <a:latin typeface="+mn-lt"/>
                          <a:ea typeface="MS Mincho"/>
                          <a:cs typeface="Times New Roman"/>
                        </a:rPr>
                        <a:t>This involves installing equipment to minimise the hazard or risk, such as a ventilation system or hand rails on steps. It could also mean re-designing a task, work process or the workplace.</a:t>
                      </a:r>
                      <a:endParaRPr lang="en-US" sz="1600" dirty="0">
                        <a:effectLst/>
                        <a:latin typeface="+mn-lt"/>
                        <a:ea typeface="MS Mincho"/>
                        <a:cs typeface="Times New Roman"/>
                      </a:endParaRPr>
                    </a:p>
                    <a:p>
                      <a:pPr>
                        <a:spcBef>
                          <a:spcPts val="300"/>
                        </a:spcBef>
                        <a:spcAft>
                          <a:spcPts val="300"/>
                        </a:spcAft>
                      </a:pPr>
                      <a:r>
                        <a:rPr lang="en-AU" sz="1600" dirty="0">
                          <a:effectLst/>
                          <a:latin typeface="+mn-lt"/>
                          <a:ea typeface="MS Mincho"/>
                          <a:cs typeface="Times New Roman"/>
                        </a:rPr>
                        <a:t>The re-design could include:</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Providing mechanical handling equipment.</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Rearranging materials flows, timing, schedules.</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Changing the height of work platforms. </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Re-arranging furniture to make better use of available space.</a:t>
                      </a:r>
                      <a:endParaRPr lang="en-US" sz="1600" dirty="0">
                        <a:effectLst/>
                        <a:latin typeface="+mn-lt"/>
                        <a:ea typeface="MS Mincho"/>
                        <a:cs typeface="Times New Roman"/>
                      </a:endParaRPr>
                    </a:p>
                    <a:p>
                      <a:pPr marL="540000" lvl="0" indent="-342900">
                        <a:spcBef>
                          <a:spcPts val="300"/>
                        </a:spcBef>
                        <a:spcAft>
                          <a:spcPts val="300"/>
                        </a:spcAft>
                        <a:buSzPct val="100000"/>
                        <a:buFontTx/>
                        <a:buBlip>
                          <a:blip r:embed="rId2"/>
                        </a:buBlip>
                      </a:pPr>
                      <a:r>
                        <a:rPr lang="en-AU" sz="1600" dirty="0">
                          <a:effectLst/>
                          <a:latin typeface="+mn-lt"/>
                          <a:ea typeface="MS Mincho"/>
                          <a:cs typeface="Times New Roman"/>
                        </a:rPr>
                        <a:t>Creating different work schedules so that different tasks are completed at different times of day, e.g. cleaners doing their work before or after everyone else.</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graphicFrame>
        <p:nvGraphicFramePr>
          <p:cNvPr id="7" name="Table 6"/>
          <p:cNvGraphicFramePr>
            <a:graphicFrameLocks noGrp="1"/>
          </p:cNvGraphicFramePr>
          <p:nvPr/>
        </p:nvGraphicFramePr>
        <p:xfrm>
          <a:off x="1541463" y="2049463"/>
          <a:ext cx="7145337" cy="2951162"/>
        </p:xfrm>
        <a:graphic>
          <a:graphicData uri="http://schemas.openxmlformats.org/drawingml/2006/table">
            <a:tbl>
              <a:tblPr/>
              <a:tblGrid>
                <a:gridCol w="1995487"/>
                <a:gridCol w="5149850"/>
              </a:tblGrid>
              <a:tr h="407988">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FFFFFF"/>
                          </a:solidFill>
                          <a:effectLst/>
                          <a:latin typeface="+mn-lt"/>
                          <a:ea typeface="MS Mincho" pitchFamily="49" charset="-128"/>
                        </a:rPr>
                        <a:t>Hierarchy Level</a:t>
                      </a:r>
                      <a:endParaRPr kumimoji="0" lang="en-US" sz="1600" b="1" i="0" u="none" strike="noStrike" cap="none" normalizeH="0" baseline="0" dirty="0" smtClean="0">
                        <a:ln>
                          <a:noFill/>
                        </a:ln>
                        <a:solidFill>
                          <a:srgbClr val="FFFFFF"/>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US" sz="1600" b="1" i="0" u="none" strike="noStrike" cap="none" normalizeH="0" baseline="0" smtClean="0">
                          <a:ln>
                            <a:noFill/>
                          </a:ln>
                          <a:solidFill>
                            <a:srgbClr val="FFFFFF"/>
                          </a:solidFill>
                          <a:effectLst/>
                          <a:latin typeface="+mn-lt"/>
                          <a:ea typeface="MS Mincho" pitchFamily="49" charset="-128"/>
                        </a:rPr>
                        <a:t>Description and examples of controls</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r>
              <a:tr h="954087">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5. Administrative Controls</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smtClean="0">
                          <a:ln>
                            <a:noFill/>
                          </a:ln>
                          <a:solidFill>
                            <a:srgbClr val="000000"/>
                          </a:solidFill>
                          <a:effectLst/>
                          <a:latin typeface="+mn-lt"/>
                          <a:ea typeface="MS Mincho" pitchFamily="49" charset="-128"/>
                        </a:rPr>
                        <a:t>This involves using safe work practices to minimise risks, such as safe operating procedures, Safe Work Method Statements or rosters to spread the risk.</a:t>
                      </a:r>
                      <a:endParaRPr kumimoji="0" lang="en-US" sz="1600" b="0" i="0" u="none" strike="noStrike" cap="none" normalizeH="0" baseline="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589087">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1" i="0" u="none" strike="noStrike" cap="none" normalizeH="0" baseline="0" dirty="0" smtClean="0">
                          <a:ln>
                            <a:noFill/>
                          </a:ln>
                          <a:solidFill>
                            <a:srgbClr val="000000"/>
                          </a:solidFill>
                          <a:effectLst/>
                          <a:latin typeface="+mn-lt"/>
                          <a:ea typeface="MS Mincho" pitchFamily="49" charset="-128"/>
                        </a:rPr>
                        <a:t>6. Personal Protective Equipment (PPE)</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600" b="0" i="0" u="none" strike="noStrike" cap="none" normalizeH="0" baseline="0" dirty="0" smtClean="0">
                          <a:ln>
                            <a:noFill/>
                          </a:ln>
                          <a:solidFill>
                            <a:srgbClr val="000000"/>
                          </a:solidFill>
                          <a:effectLst/>
                          <a:latin typeface="+mn-lt"/>
                          <a:ea typeface="MS Mincho" pitchFamily="49" charset="-128"/>
                        </a:rPr>
                        <a:t>PPE is the equipment that can be worn by an individual to protect them from hazards. It may include hard hats, safety boots, eye and hearing protection. PPE is the least preferred method of controlling a hazard and should be used in conjunction with other methods, not on its own.</a:t>
                      </a:r>
                      <a:endParaRPr kumimoji="0" lang="en-US" sz="1600" b="0" i="0" u="none" strike="noStrike" cap="none" normalizeH="0" baseline="0" dirty="0" smtClean="0">
                        <a:ln>
                          <a:noFill/>
                        </a:ln>
                        <a:solidFill>
                          <a:srgbClr val="000000"/>
                        </a:solidFill>
                        <a:effectLst/>
                        <a:latin typeface="+mn-lt"/>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onstruction think supervisor hard hat documents.jpg"/>
          <p:cNvPicPr>
            <a:picLocks noChangeAspect="1"/>
          </p:cNvPicPr>
          <p:nvPr/>
        </p:nvPicPr>
        <p:blipFill>
          <a:blip r:embed="rId2">
            <a:extLst>
              <a:ext uri="{28A0092B-C50C-407E-A947-70E740481C1C}">
                <a14:useLocalDpi xmlns:a14="http://schemas.microsoft.com/office/drawing/2010/main" val="0"/>
              </a:ext>
            </a:extLst>
          </a:blip>
          <a:srcRect t="10732" b="26093"/>
          <a:stretch>
            <a:fillRect/>
          </a:stretch>
        </p:blipFill>
        <p:spPr bwMode="auto">
          <a:xfrm>
            <a:off x="4133850" y="1979613"/>
            <a:ext cx="4552950" cy="432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2.7.1 HIERARCHY OF HAZARD CONTROL</a:t>
            </a:r>
            <a:endParaRPr lang="en-US" dirty="0">
              <a:ea typeface="+mj-ea"/>
            </a:endParaRPr>
          </a:p>
        </p:txBody>
      </p:sp>
      <p:sp>
        <p:nvSpPr>
          <p:cNvPr id="3" name="Content Placeholder 2"/>
          <p:cNvSpPr>
            <a:spLocks noGrp="1"/>
          </p:cNvSpPr>
          <p:nvPr>
            <p:ph idx="1"/>
          </p:nvPr>
        </p:nvSpPr>
        <p:spPr>
          <a:xfrm>
            <a:off x="1541463" y="2228850"/>
            <a:ext cx="3906837" cy="2686050"/>
          </a:xfrm>
        </p:spPr>
        <p:txBody>
          <a:bodyPr>
            <a:spAutoFit/>
          </a:bodyPr>
          <a:lstStyle/>
          <a:p>
            <a:pPr marL="0" indent="0">
              <a:buFontTx/>
              <a:buNone/>
              <a:defRPr/>
            </a:pPr>
            <a:r>
              <a:rPr lang="en-AU" dirty="0" smtClean="0">
                <a:ea typeface="ＭＳ Ｐゴシック" pitchFamily="-84" charset="-128"/>
              </a:rPr>
              <a:t>It is important to consider all of the options available when deciding on the best course of action.</a:t>
            </a:r>
            <a:endParaRPr lang="en-US" dirty="0" smtClean="0">
              <a:ea typeface="ＭＳ Ｐゴシック" pitchFamily="-84" charset="-128"/>
            </a:endParaRPr>
          </a:p>
          <a:p>
            <a:pPr marL="0" indent="0">
              <a:buFontTx/>
              <a:buNone/>
              <a:defRPr/>
            </a:pPr>
            <a:r>
              <a:rPr lang="en-AU" dirty="0" smtClean="0">
                <a:ea typeface="ＭＳ Ｐゴシック" pitchFamily="-84" charset="-128"/>
              </a:rPr>
              <a:t> Not all options are feasible or possible under some circumstances. You may need to use a number of control strategies in combination to reduce the risk to an acceptable level.</a:t>
            </a:r>
            <a:r>
              <a:rPr lang="en-US" dirty="0" smtClean="0">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2.7.2 ASSESSING RESOURCES</a:t>
            </a:r>
            <a:endParaRPr lang="en-US" dirty="0">
              <a:ea typeface="+mj-ea"/>
            </a:endParaRPr>
          </a:p>
        </p:txBody>
      </p:sp>
      <p:sp>
        <p:nvSpPr>
          <p:cNvPr id="3" name="Content Placeholder 2"/>
          <p:cNvSpPr>
            <a:spLocks noGrp="1"/>
          </p:cNvSpPr>
          <p:nvPr>
            <p:ph idx="1"/>
          </p:nvPr>
        </p:nvSpPr>
        <p:spPr>
          <a:xfrm>
            <a:off x="1541463" y="2228850"/>
            <a:ext cx="3657600" cy="2686050"/>
          </a:xfrm>
        </p:spPr>
        <p:txBody>
          <a:bodyPr>
            <a:spAutoFit/>
          </a:bodyPr>
          <a:lstStyle/>
          <a:p>
            <a:pPr marL="0" indent="0">
              <a:buFontTx/>
              <a:buNone/>
              <a:defRPr/>
            </a:pPr>
            <a:r>
              <a:rPr lang="en-AU" dirty="0" smtClean="0">
                <a:ea typeface="ＭＳ Ｐゴシック" pitchFamily="-84" charset="-128"/>
              </a:rPr>
              <a:t>As you are working your way through the hierarchy of hazard control, you need to be assessing the resources that are available in your workplace. </a:t>
            </a:r>
            <a:endParaRPr lang="en-US" dirty="0" smtClean="0">
              <a:ea typeface="ＭＳ Ｐゴシック" pitchFamily="-84" charset="-128"/>
            </a:endParaRPr>
          </a:p>
          <a:p>
            <a:pPr marL="0" indent="0">
              <a:buFontTx/>
              <a:buNone/>
              <a:defRPr/>
            </a:pPr>
            <a:r>
              <a:rPr lang="en-AU" dirty="0" smtClean="0">
                <a:ea typeface="ＭＳ Ｐゴシック" pitchFamily="-84" charset="-128"/>
              </a:rPr>
              <a:t> Check that the resources correspond with the selected risk control measures and that they are accessible and functional. </a:t>
            </a:r>
            <a:endParaRPr lang="en-US" dirty="0" smtClean="0">
              <a:ea typeface="ＭＳ Ｐゴシック" pitchFamily="-84" charset="-128"/>
            </a:endParaRPr>
          </a:p>
        </p:txBody>
      </p:sp>
      <p:pic>
        <p:nvPicPr>
          <p:cNvPr id="6" name="Picture 5" descr="worker checklist clipboard write 139089583.jpg"/>
          <p:cNvPicPr>
            <a:picLocks noChangeAspect="1"/>
          </p:cNvPicPr>
          <p:nvPr/>
        </p:nvPicPr>
        <p:blipFill>
          <a:blip r:embed="rId2">
            <a:extLst>
              <a:ext uri="{28A0092B-C50C-407E-A947-70E740481C1C}">
                <a14:useLocalDpi xmlns:a14="http://schemas.microsoft.com/office/drawing/2010/main" val="0"/>
              </a:ext>
            </a:extLst>
          </a:blip>
          <a:srcRect l="14732"/>
          <a:stretch>
            <a:fillRect/>
          </a:stretch>
        </p:blipFill>
        <p:spPr bwMode="auto">
          <a:xfrm>
            <a:off x="5448300" y="2019300"/>
            <a:ext cx="32385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2.7.2 ASSESSING RESOURCES</a:t>
            </a:r>
            <a:endParaRPr lang="en-US" dirty="0">
              <a:ea typeface="+mj-ea"/>
            </a:endParaRPr>
          </a:p>
        </p:txBody>
      </p:sp>
      <p:sp>
        <p:nvSpPr>
          <p:cNvPr id="3" name="Content Placeholder 2"/>
          <p:cNvSpPr>
            <a:spLocks noGrp="1"/>
          </p:cNvSpPr>
          <p:nvPr>
            <p:ph idx="1"/>
          </p:nvPr>
        </p:nvSpPr>
        <p:spPr>
          <a:xfrm>
            <a:off x="4806950" y="2276475"/>
            <a:ext cx="4092575" cy="2554288"/>
          </a:xfrm>
        </p:spPr>
        <p:txBody>
          <a:bodyPr>
            <a:spAutoFit/>
          </a:bodyPr>
          <a:lstStyle/>
          <a:p>
            <a:pPr marL="0" indent="0">
              <a:buFontTx/>
              <a:buNone/>
              <a:defRPr/>
            </a:pPr>
            <a:r>
              <a:rPr lang="en-AU" dirty="0" smtClean="0">
                <a:ea typeface="ＭＳ Ｐゴシック" pitchFamily="-84" charset="-128"/>
              </a:rPr>
              <a:t>Resources for implementing risk control measures could include: </a:t>
            </a:r>
            <a:endParaRPr lang="en-US" dirty="0" smtClean="0">
              <a:ea typeface="ＭＳ Ｐゴシック" pitchFamily="-84" charset="-128"/>
            </a:endParaRPr>
          </a:p>
          <a:p>
            <a:pPr marL="0" indent="0">
              <a:defRPr/>
            </a:pPr>
            <a:r>
              <a:rPr lang="en-AU" dirty="0" smtClean="0">
                <a:ea typeface="ＭＳ Ｐゴシック" pitchFamily="-84" charset="-128"/>
              </a:rPr>
              <a:t>   Time resources – a perfect solution that </a:t>
            </a:r>
            <a:br>
              <a:rPr lang="en-AU" dirty="0" smtClean="0">
                <a:ea typeface="ＭＳ Ｐゴシック" pitchFamily="-84" charset="-128"/>
              </a:rPr>
            </a:br>
            <a:r>
              <a:rPr lang="en-AU" dirty="0" smtClean="0">
                <a:ea typeface="ＭＳ Ｐゴシック" pitchFamily="-84" charset="-128"/>
              </a:rPr>
              <a:t>    takes  weeks to use or implement will not </a:t>
            </a:r>
            <a:br>
              <a:rPr lang="en-AU" dirty="0" smtClean="0">
                <a:ea typeface="ＭＳ Ｐゴシック" pitchFamily="-84" charset="-128"/>
              </a:rPr>
            </a:br>
            <a:r>
              <a:rPr lang="en-AU" dirty="0" smtClean="0">
                <a:ea typeface="ＭＳ Ｐゴシック" pitchFamily="-84" charset="-128"/>
              </a:rPr>
              <a:t>    assist  in  immediate control of the risks. </a:t>
            </a:r>
            <a:endParaRPr lang="en-US" dirty="0" smtClean="0">
              <a:ea typeface="ＭＳ Ｐゴシック" pitchFamily="-84" charset="-128"/>
            </a:endParaRPr>
          </a:p>
          <a:p>
            <a:pPr marL="0" indent="0">
              <a:defRPr/>
            </a:pPr>
            <a:r>
              <a:rPr lang="en-AU" dirty="0" smtClean="0">
                <a:ea typeface="ＭＳ Ｐゴシック" pitchFamily="-84" charset="-128"/>
              </a:rPr>
              <a:t>  Human resources – personnel/workers to </a:t>
            </a:r>
            <a:br>
              <a:rPr lang="en-AU" dirty="0" smtClean="0">
                <a:ea typeface="ＭＳ Ｐゴシック" pitchFamily="-84" charset="-128"/>
              </a:rPr>
            </a:br>
            <a:r>
              <a:rPr lang="en-AU" dirty="0" smtClean="0">
                <a:ea typeface="ＭＳ Ｐゴシック" pitchFamily="-84" charset="-128"/>
              </a:rPr>
              <a:t>    implement the controls.</a:t>
            </a:r>
            <a:endParaRPr lang="en-US" dirty="0" smtClean="0">
              <a:ea typeface="ＭＳ Ｐゴシック" pitchFamily="-84" charset="-128"/>
            </a:endParaRPr>
          </a:p>
        </p:txBody>
      </p:sp>
      <p:pic>
        <p:nvPicPr>
          <p:cNvPr id="4" name="Picture 3" descr="business consult construction mining supervisor inspection paper write clipboard communication meeting 11843852_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208213"/>
            <a:ext cx="3103562" cy="255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2.7.2 ASSESSING RESOURCES</a:t>
            </a:r>
            <a:endParaRPr lang="en-US" dirty="0">
              <a:ea typeface="+mj-ea"/>
            </a:endParaRPr>
          </a:p>
        </p:txBody>
      </p:sp>
      <p:sp>
        <p:nvSpPr>
          <p:cNvPr id="3" name="Content Placeholder 2"/>
          <p:cNvSpPr>
            <a:spLocks noGrp="1"/>
          </p:cNvSpPr>
          <p:nvPr>
            <p:ph idx="1"/>
          </p:nvPr>
        </p:nvSpPr>
        <p:spPr>
          <a:xfrm>
            <a:off x="1541463" y="2260600"/>
            <a:ext cx="3467100" cy="2224088"/>
          </a:xfrm>
        </p:spPr>
        <p:txBody>
          <a:bodyPr>
            <a:spAutoFit/>
          </a:bodyPr>
          <a:lstStyle/>
          <a:p>
            <a:pPr marL="682625">
              <a:defRPr/>
            </a:pPr>
            <a:r>
              <a:rPr lang="en-AU" dirty="0" smtClean="0">
                <a:ea typeface="ＭＳ Ｐゴシック" pitchFamily="-84" charset="-128"/>
              </a:rPr>
              <a:t>Financial resources – to purchase anything required. </a:t>
            </a:r>
            <a:endParaRPr lang="en-US" dirty="0" smtClean="0">
              <a:ea typeface="ＭＳ Ｐゴシック" pitchFamily="-84" charset="-128"/>
            </a:endParaRPr>
          </a:p>
          <a:p>
            <a:pPr marL="682625">
              <a:defRPr/>
            </a:pPr>
            <a:r>
              <a:rPr lang="en-AU" dirty="0" smtClean="0">
                <a:ea typeface="ＭＳ Ｐゴシック" pitchFamily="-84" charset="-128"/>
              </a:rPr>
              <a:t>Training resources – does your team have the training to implement the controls? </a:t>
            </a:r>
            <a:endParaRPr lang="en-US" dirty="0" smtClean="0">
              <a:ea typeface="ＭＳ Ｐゴシック" pitchFamily="-84" charset="-128"/>
            </a:endParaRPr>
          </a:p>
          <a:p>
            <a:pPr marL="682625">
              <a:defRPr/>
            </a:pPr>
            <a:r>
              <a:rPr lang="en-AU" dirty="0" smtClean="0">
                <a:ea typeface="ＭＳ Ｐゴシック" pitchFamily="-84" charset="-128"/>
              </a:rPr>
              <a:t>All other resources.</a:t>
            </a:r>
            <a:endParaRPr lang="en-US" dirty="0" smtClean="0">
              <a:ea typeface="ＭＳ Ｐゴシック" pitchFamily="-84" charset="-128"/>
            </a:endParaRPr>
          </a:p>
        </p:txBody>
      </p:sp>
      <p:pic>
        <p:nvPicPr>
          <p:cNvPr id="6" name="Picture 5" descr="AUD Notes close up.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22875" y="2260600"/>
            <a:ext cx="34639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5219700" y="2419350"/>
            <a:ext cx="3467100" cy="2141538"/>
          </a:xfrm>
        </p:spPr>
        <p:txBody>
          <a:bodyPr>
            <a:spAutoFit/>
          </a:bodyPr>
          <a:lstStyle/>
          <a:p>
            <a:pPr marL="0" indent="0">
              <a:buFontTx/>
              <a:buNone/>
              <a:defRPr/>
            </a:pPr>
            <a:r>
              <a:rPr lang="en-AU" dirty="0" smtClean="0">
                <a:ea typeface="ＭＳ Ｐゴシック" pitchFamily="-84" charset="-128"/>
              </a:rPr>
              <a:t>Where control strategies are already in place, it is your job to analyse whether they are appropriate and adequate. </a:t>
            </a:r>
            <a:endParaRPr lang="en-US" dirty="0" smtClean="0">
              <a:ea typeface="ＭＳ Ｐゴシック" pitchFamily="-84" charset="-128"/>
            </a:endParaRPr>
          </a:p>
          <a:p>
            <a:pPr marL="0" indent="0">
              <a:buFontTx/>
              <a:buNone/>
              <a:defRPr/>
            </a:pPr>
            <a:r>
              <a:rPr lang="en-AU" dirty="0" smtClean="0">
                <a:ea typeface="ＭＳ Ｐゴシック" pitchFamily="-84" charset="-128"/>
              </a:rPr>
              <a:t> For example, are they based on existing Regulations, Codes of Practice and current standards?</a:t>
            </a:r>
            <a:endParaRPr lang="en-US" dirty="0" smtClean="0">
              <a:ea typeface="ＭＳ Ｐゴシック" pitchFamily="-84" charset="-128"/>
            </a:endParaRPr>
          </a:p>
        </p:txBody>
      </p:sp>
      <p:pic>
        <p:nvPicPr>
          <p:cNvPr id="4" name="Picture 3" descr="Codes of practice open folder 82090219 custo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360613"/>
            <a:ext cx="3432175"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1541463" y="2205038"/>
            <a:ext cx="3609975" cy="2686050"/>
          </a:xfrm>
        </p:spPr>
        <p:txBody>
          <a:bodyPr>
            <a:spAutoFit/>
          </a:bodyPr>
          <a:lstStyle/>
          <a:p>
            <a:pPr marL="0" indent="0">
              <a:buFontTx/>
              <a:buNone/>
              <a:defRPr/>
            </a:pPr>
            <a:r>
              <a:rPr lang="en-AU" dirty="0" smtClean="0">
                <a:ea typeface="ＭＳ Ｐゴシック" pitchFamily="-84" charset="-128"/>
              </a:rPr>
              <a:t>Existing control measures and risk treatments should not be regarded as adequate simply because an incident hasn't occurred. </a:t>
            </a:r>
            <a:endParaRPr lang="en-US" dirty="0" smtClean="0">
              <a:ea typeface="ＭＳ Ｐゴシック" pitchFamily="-84" charset="-128"/>
            </a:endParaRPr>
          </a:p>
          <a:p>
            <a:pPr marL="0" indent="0">
              <a:buFontTx/>
              <a:buNone/>
              <a:defRPr/>
            </a:pPr>
            <a:r>
              <a:rPr lang="en-AU" dirty="0" smtClean="0">
                <a:ea typeface="ＭＳ Ｐゴシック" pitchFamily="-84" charset="-128"/>
              </a:rPr>
              <a:t> This particularly applies where the existing control measures are only administrative controls (e.g. training, safety procedures, safety signs) or PPE.</a:t>
            </a:r>
            <a:endParaRPr lang="en-US" dirty="0" smtClean="0">
              <a:ea typeface="ＭＳ Ｐゴシック" pitchFamily="-84" charset="-128"/>
            </a:endParaRPr>
          </a:p>
        </p:txBody>
      </p:sp>
      <p:pic>
        <p:nvPicPr>
          <p:cNvPr id="6" name="Picture 5" descr="assortment of ppe.jpg"/>
          <p:cNvPicPr>
            <a:picLocks noChangeAspect="1"/>
          </p:cNvPicPr>
          <p:nvPr/>
        </p:nvPicPr>
        <p:blipFill>
          <a:blip r:embed="rId2">
            <a:extLst>
              <a:ext uri="{28A0092B-C50C-407E-A947-70E740481C1C}">
                <a14:useLocalDpi xmlns:a14="http://schemas.microsoft.com/office/drawing/2010/main" val="0"/>
              </a:ext>
            </a:extLst>
          </a:blip>
          <a:srcRect l="888" r="6070"/>
          <a:stretch>
            <a:fillRect/>
          </a:stretch>
        </p:blipFill>
        <p:spPr bwMode="auto">
          <a:xfrm>
            <a:off x="5270500" y="2324100"/>
            <a:ext cx="3416300"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5567363" y="2228850"/>
            <a:ext cx="3119437" cy="2419350"/>
          </a:xfrm>
        </p:spPr>
        <p:txBody>
          <a:bodyPr>
            <a:spAutoFit/>
          </a:bodyPr>
          <a:lstStyle/>
          <a:p>
            <a:pPr marL="0" indent="0">
              <a:buFontTx/>
              <a:buNone/>
              <a:defRPr/>
            </a:pPr>
            <a:r>
              <a:rPr lang="en-AU" dirty="0" smtClean="0">
                <a:ea typeface="ＭＳ Ｐゴシック" pitchFamily="-84" charset="-128"/>
              </a:rPr>
              <a:t>These types of controls rely heavily on human behaviour, i.e. people always doing the right thing. </a:t>
            </a:r>
            <a:endParaRPr lang="en-US" dirty="0" smtClean="0">
              <a:ea typeface="ＭＳ Ｐゴシック" pitchFamily="-84" charset="-128"/>
            </a:endParaRPr>
          </a:p>
          <a:p>
            <a:pPr marL="0" indent="0">
              <a:buFontTx/>
              <a:buNone/>
              <a:defRPr/>
            </a:pPr>
            <a:r>
              <a:rPr lang="en-AU" dirty="0" smtClean="0">
                <a:ea typeface="ＭＳ Ｐゴシック" pitchFamily="-84" charset="-128"/>
              </a:rPr>
              <a:t> Any deviation in behaviour (e.g. employees/workers not following the safety procedures) could cause injury, illness or disease.</a:t>
            </a:r>
            <a:endParaRPr lang="en-US" dirty="0" smtClean="0">
              <a:ea typeface="ＭＳ Ｐゴシック" pitchFamily="-84" charset="-128"/>
            </a:endParaRPr>
          </a:p>
        </p:txBody>
      </p:sp>
      <p:pic>
        <p:nvPicPr>
          <p:cNvPr id="4" name="Picture 3" descr="First aid head injury cut blood bleeding 1259366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33600"/>
            <a:ext cx="3883025" cy="258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1541463" y="2241550"/>
            <a:ext cx="3479800" cy="2695575"/>
          </a:xfrm>
        </p:spPr>
        <p:txBody>
          <a:bodyPr>
            <a:spAutoFit/>
          </a:bodyPr>
          <a:lstStyle/>
          <a:p>
            <a:pPr marL="0" indent="0">
              <a:buFontTx/>
              <a:buNone/>
              <a:defRPr/>
            </a:pPr>
            <a:r>
              <a:rPr lang="en-AU" dirty="0" smtClean="0">
                <a:ea typeface="ＭＳ Ｐゴシック" pitchFamily="-84" charset="-128"/>
              </a:rPr>
              <a:t>Occasionally in applying the hierarchy of hazard control you will become aware of inadequacies in existing risk control measures. </a:t>
            </a:r>
            <a:endParaRPr lang="en-US" dirty="0" smtClean="0">
              <a:ea typeface="ＭＳ Ｐゴシック" pitchFamily="-84" charset="-128"/>
            </a:endParaRPr>
          </a:p>
          <a:p>
            <a:pPr marL="0" indent="0">
              <a:buFontTx/>
              <a:buNone/>
              <a:defRPr/>
            </a:pPr>
            <a:r>
              <a:rPr lang="en-AU" dirty="0" smtClean="0">
                <a:ea typeface="ＭＳ Ｐゴシック" pitchFamily="-84" charset="-128"/>
              </a:rPr>
              <a:t> These inadequacies need to be reported and acted upon in accordance with the established system of policies and procedures for your organisation.</a:t>
            </a:r>
            <a:endParaRPr lang="en-US" dirty="0" smtClean="0">
              <a:ea typeface="ＭＳ Ｐゴシック" pitchFamily="-84" charset="-128"/>
            </a:endParaRPr>
          </a:p>
        </p:txBody>
      </p:sp>
      <p:pic>
        <p:nvPicPr>
          <p:cNvPr id="6" name="Picture 5" descr="Construction Man Worker talking to superviso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3813" y="2405063"/>
            <a:ext cx="3582987" cy="238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3786188" y="2074863"/>
            <a:ext cx="4900612" cy="3608387"/>
          </a:xfrm>
        </p:spPr>
        <p:txBody>
          <a:bodyPr>
            <a:spAutoFit/>
          </a:bodyPr>
          <a:lstStyle/>
          <a:p>
            <a:pPr marL="0" indent="0">
              <a:buFontTx/>
              <a:buNone/>
              <a:defRPr/>
            </a:pPr>
            <a:r>
              <a:rPr lang="en-AU" dirty="0" smtClean="0">
                <a:ea typeface="ＭＳ Ｐゴシック" pitchFamily="-84" charset="-128"/>
              </a:rPr>
              <a:t>A  risk control measure could prove to be inadequate because: </a:t>
            </a:r>
            <a:endParaRPr lang="en-US" dirty="0" smtClean="0">
              <a:ea typeface="ＭＳ Ｐゴシック" pitchFamily="-84" charset="-128"/>
            </a:endParaRPr>
          </a:p>
          <a:p>
            <a:pPr marL="0" indent="0">
              <a:defRPr/>
            </a:pPr>
            <a:r>
              <a:rPr lang="en-AU" dirty="0" smtClean="0">
                <a:ea typeface="ＭＳ Ｐゴシック" pitchFamily="-84" charset="-128"/>
              </a:rPr>
              <a:t>  It is inappropriate for the risk. </a:t>
            </a:r>
            <a:endParaRPr lang="en-US" dirty="0" smtClean="0">
              <a:ea typeface="ＭＳ Ｐゴシック" pitchFamily="-84" charset="-128"/>
            </a:endParaRPr>
          </a:p>
          <a:p>
            <a:pPr marL="0" indent="0">
              <a:defRPr/>
            </a:pPr>
            <a:r>
              <a:rPr lang="en-AU" dirty="0" smtClean="0">
                <a:ea typeface="ＭＳ Ｐゴシック" pitchFamily="-84" charset="-128"/>
              </a:rPr>
              <a:t>  It has been out-dated by newer technology. </a:t>
            </a:r>
            <a:endParaRPr lang="en-US" dirty="0" smtClean="0">
              <a:ea typeface="ＭＳ Ｐゴシック" pitchFamily="-84" charset="-128"/>
            </a:endParaRPr>
          </a:p>
          <a:p>
            <a:pPr marL="0" indent="0">
              <a:defRPr/>
            </a:pPr>
            <a:r>
              <a:rPr lang="en-AU" dirty="0" smtClean="0">
                <a:ea typeface="ＭＳ Ｐゴシック" pitchFamily="-84" charset="-128"/>
              </a:rPr>
              <a:t>  It is creating additional risks or hazards that were </a:t>
            </a:r>
            <a:br>
              <a:rPr lang="en-AU" dirty="0" smtClean="0">
                <a:ea typeface="ＭＳ Ｐゴシック" pitchFamily="-84" charset="-128"/>
              </a:rPr>
            </a:br>
            <a:r>
              <a:rPr lang="en-AU" dirty="0" smtClean="0">
                <a:ea typeface="ＭＳ Ｐゴシック" pitchFamily="-84" charset="-128"/>
              </a:rPr>
              <a:t>    unforeseen. </a:t>
            </a:r>
            <a:endParaRPr lang="en-US" dirty="0" smtClean="0">
              <a:ea typeface="ＭＳ Ｐゴシック" pitchFamily="-84" charset="-128"/>
            </a:endParaRPr>
          </a:p>
          <a:p>
            <a:pPr marL="0" indent="0">
              <a:defRPr/>
            </a:pPr>
            <a:r>
              <a:rPr lang="en-AU" dirty="0" smtClean="0">
                <a:ea typeface="ＭＳ Ｐゴシック" pitchFamily="-84" charset="-128"/>
              </a:rPr>
              <a:t>  It is complex and creating too many additional steps in</a:t>
            </a:r>
            <a:br>
              <a:rPr lang="en-AU" dirty="0" smtClean="0">
                <a:ea typeface="ＭＳ Ｐゴシック" pitchFamily="-84" charset="-128"/>
              </a:rPr>
            </a:br>
            <a:r>
              <a:rPr lang="en-AU" dirty="0" smtClean="0">
                <a:ea typeface="ＭＳ Ｐゴシック" pitchFamily="-84" charset="-128"/>
              </a:rPr>
              <a:t>    the process therefore is not being used.  </a:t>
            </a:r>
            <a:endParaRPr lang="en-US" dirty="0" smtClean="0">
              <a:ea typeface="ＭＳ Ｐゴシック" pitchFamily="-84" charset="-128"/>
            </a:endParaRPr>
          </a:p>
          <a:p>
            <a:pPr marL="0" indent="0">
              <a:defRPr/>
            </a:pPr>
            <a:r>
              <a:rPr lang="en-AU" dirty="0" smtClean="0">
                <a:ea typeface="ＭＳ Ｐゴシック" pitchFamily="-84" charset="-128"/>
              </a:rPr>
              <a:t>  It is being used incorrectly or inappropriately.</a:t>
            </a:r>
            <a:endParaRPr lang="en-US" dirty="0" smtClean="0">
              <a:ea typeface="ＭＳ Ｐゴシック" pitchFamily="-84" charset="-128"/>
            </a:endParaRPr>
          </a:p>
        </p:txBody>
      </p:sp>
      <p:pic>
        <p:nvPicPr>
          <p:cNvPr id="4" name="Picture 3" descr="Construction supervisor worker thinking documents clipboard report writing 3934391_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074863"/>
            <a:ext cx="2154237" cy="324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1541463" y="1773238"/>
            <a:ext cx="7145337" cy="992187"/>
          </a:xfrm>
        </p:spPr>
        <p:txBody>
          <a:bodyPr>
            <a:spAutoFit/>
          </a:bodyPr>
          <a:lstStyle/>
          <a:p>
            <a:pPr marL="0" indent="0">
              <a:buFontTx/>
              <a:buNone/>
              <a:defRPr/>
            </a:pPr>
            <a:r>
              <a:rPr lang="en-AU" dirty="0" smtClean="0">
                <a:ea typeface="ＭＳ Ｐゴシック" pitchFamily="-84" charset="-128"/>
              </a:rPr>
              <a:t>Inadequacies in risk control measures are the reason monitoring and review are an important part of a site risk management system and should be planned for at every stage. </a:t>
            </a:r>
            <a:endParaRPr lang="en-US" dirty="0" smtClean="0">
              <a:ea typeface="ＭＳ Ｐゴシック" pitchFamily="-84" charset="-128"/>
            </a:endParaRPr>
          </a:p>
        </p:txBody>
      </p:sp>
      <p:pic>
        <p:nvPicPr>
          <p:cNvPr id="6" name="Picture 5" descr="worker supervisor office construction warehouse consult clipboard write communicate 13783224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2843213"/>
            <a:ext cx="4694238" cy="312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4462463" y="1417638"/>
            <a:ext cx="4224337" cy="4686300"/>
          </a:xfrm>
        </p:spPr>
        <p:txBody>
          <a:bodyPr>
            <a:spAutoFit/>
          </a:bodyPr>
          <a:lstStyle/>
          <a:p>
            <a:pPr marL="0" indent="0">
              <a:buFontTx/>
              <a:buNone/>
              <a:defRPr/>
            </a:pPr>
            <a:r>
              <a:rPr lang="en-AU" dirty="0" smtClean="0">
                <a:ea typeface="ＭＳ Ｐゴシック" pitchFamily="-84" charset="-128"/>
              </a:rPr>
              <a:t>Monitoring and review should: </a:t>
            </a:r>
            <a:endParaRPr lang="en-US" dirty="0" smtClean="0">
              <a:ea typeface="ＭＳ Ｐゴシック" pitchFamily="-84" charset="-128"/>
            </a:endParaRPr>
          </a:p>
          <a:p>
            <a:pPr marL="0" indent="0">
              <a:defRPr/>
            </a:pPr>
            <a:r>
              <a:rPr lang="en-AU" dirty="0" smtClean="0">
                <a:ea typeface="ＭＳ Ｐゴシック" pitchFamily="-84" charset="-128"/>
              </a:rPr>
              <a:t>  Ensure that risk controls are effective and </a:t>
            </a:r>
            <a:br>
              <a:rPr lang="en-AU" dirty="0" smtClean="0">
                <a:ea typeface="ＭＳ Ｐゴシック" pitchFamily="-84" charset="-128"/>
              </a:rPr>
            </a:br>
            <a:r>
              <a:rPr lang="en-AU" dirty="0" smtClean="0">
                <a:ea typeface="ＭＳ Ｐゴシック" pitchFamily="-84" charset="-128"/>
              </a:rPr>
              <a:t>   efficient. </a:t>
            </a:r>
            <a:endParaRPr lang="en-US" dirty="0" smtClean="0">
              <a:ea typeface="ＭＳ Ｐゴシック" pitchFamily="-84" charset="-128"/>
            </a:endParaRPr>
          </a:p>
          <a:p>
            <a:pPr marL="0" indent="0">
              <a:defRPr/>
            </a:pPr>
            <a:r>
              <a:rPr lang="en-AU" dirty="0" smtClean="0">
                <a:ea typeface="ＭＳ Ｐゴシック" pitchFamily="-84" charset="-128"/>
              </a:rPr>
              <a:t>  Aim to improve risk assessment through </a:t>
            </a:r>
            <a:br>
              <a:rPr lang="en-AU" dirty="0" smtClean="0">
                <a:ea typeface="ＭＳ Ｐゴシック" pitchFamily="-84" charset="-128"/>
              </a:rPr>
            </a:br>
            <a:r>
              <a:rPr lang="en-AU" dirty="0" smtClean="0">
                <a:ea typeface="ＭＳ Ｐゴシック" pitchFamily="-84" charset="-128"/>
              </a:rPr>
              <a:t>   obtaining further information. </a:t>
            </a:r>
            <a:endParaRPr lang="en-US" dirty="0" smtClean="0">
              <a:ea typeface="ＭＳ Ｐゴシック" pitchFamily="-84" charset="-128"/>
            </a:endParaRPr>
          </a:p>
          <a:p>
            <a:pPr marL="0" indent="0">
              <a:defRPr/>
            </a:pPr>
            <a:r>
              <a:rPr lang="en-AU" dirty="0" smtClean="0">
                <a:ea typeface="ＭＳ Ｐゴシック" pitchFamily="-84" charset="-128"/>
              </a:rPr>
              <a:t>  Be used to analyse events and changes that </a:t>
            </a:r>
            <a:br>
              <a:rPr lang="en-AU" dirty="0" smtClean="0">
                <a:ea typeface="ＭＳ Ｐゴシック" pitchFamily="-84" charset="-128"/>
              </a:rPr>
            </a:br>
            <a:r>
              <a:rPr lang="en-AU" dirty="0" smtClean="0">
                <a:ea typeface="ＭＳ Ｐゴシック" pitchFamily="-84" charset="-128"/>
              </a:rPr>
              <a:t>    have occurred through the implementation of</a:t>
            </a:r>
            <a:br>
              <a:rPr lang="en-AU" dirty="0" smtClean="0">
                <a:ea typeface="ＭＳ Ｐゴシック" pitchFamily="-84" charset="-128"/>
              </a:rPr>
            </a:br>
            <a:r>
              <a:rPr lang="en-AU" dirty="0" smtClean="0">
                <a:ea typeface="ＭＳ Ｐゴシック" pitchFamily="-84" charset="-128"/>
              </a:rPr>
              <a:t>    risk control measures and any lessons that </a:t>
            </a:r>
            <a:br>
              <a:rPr lang="en-AU" dirty="0" smtClean="0">
                <a:ea typeface="ＭＳ Ｐゴシック" pitchFamily="-84" charset="-128"/>
              </a:rPr>
            </a:br>
            <a:r>
              <a:rPr lang="en-AU" dirty="0" smtClean="0">
                <a:ea typeface="ＭＳ Ｐゴシック" pitchFamily="-84" charset="-128"/>
              </a:rPr>
              <a:t>    may be learned from this. </a:t>
            </a:r>
            <a:endParaRPr lang="en-US" dirty="0" smtClean="0">
              <a:ea typeface="ＭＳ Ｐゴシック" pitchFamily="-84" charset="-128"/>
            </a:endParaRPr>
          </a:p>
          <a:p>
            <a:pPr marL="0" indent="0">
              <a:defRPr/>
            </a:pPr>
            <a:r>
              <a:rPr lang="en-AU" dirty="0" smtClean="0">
                <a:ea typeface="ＭＳ Ｐゴシック" pitchFamily="-84" charset="-128"/>
              </a:rPr>
              <a:t>  Be used to detect any changes, including </a:t>
            </a:r>
            <a:br>
              <a:rPr lang="en-AU" dirty="0" smtClean="0">
                <a:ea typeface="ＭＳ Ｐゴシック" pitchFamily="-84" charset="-128"/>
              </a:rPr>
            </a:br>
            <a:r>
              <a:rPr lang="en-AU" dirty="0" smtClean="0">
                <a:ea typeface="ＭＳ Ｐゴシック" pitchFamily="-84" charset="-128"/>
              </a:rPr>
              <a:t>    changes to risks, which may require revision of </a:t>
            </a:r>
            <a:br>
              <a:rPr lang="en-AU" dirty="0" smtClean="0">
                <a:ea typeface="ＭＳ Ｐゴシック" pitchFamily="-84" charset="-128"/>
              </a:rPr>
            </a:br>
            <a:r>
              <a:rPr lang="en-AU" dirty="0" smtClean="0">
                <a:ea typeface="ＭＳ Ｐゴシック" pitchFamily="-84" charset="-128"/>
              </a:rPr>
              <a:t>    control measures, or the emergence of new</a:t>
            </a:r>
            <a:br>
              <a:rPr lang="en-AU" dirty="0" smtClean="0">
                <a:ea typeface="ＭＳ Ｐゴシック" pitchFamily="-84" charset="-128"/>
              </a:rPr>
            </a:br>
            <a:r>
              <a:rPr lang="en-AU" dirty="0" smtClean="0">
                <a:ea typeface="ＭＳ Ｐゴシック" pitchFamily="-84" charset="-128"/>
              </a:rPr>
              <a:t>    risks.</a:t>
            </a:r>
            <a:endParaRPr lang="en-US" dirty="0" smtClean="0">
              <a:ea typeface="ＭＳ Ｐゴシック" pitchFamily="-84" charset="-128"/>
            </a:endParaRPr>
          </a:p>
        </p:txBody>
      </p:sp>
      <p:pic>
        <p:nvPicPr>
          <p:cNvPr id="4" name="Picture 3" descr="young worker man yellow clipboard hat think look listening 12493879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1762125"/>
            <a:ext cx="2719387" cy="407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REPORT AND MONITOR INADEQUACIES IN RISK CONTROL</a:t>
            </a:r>
            <a:endParaRPr lang="en-US" dirty="0">
              <a:ea typeface="+mj-ea"/>
            </a:endParaRPr>
          </a:p>
        </p:txBody>
      </p:sp>
      <p:sp>
        <p:nvSpPr>
          <p:cNvPr id="3" name="Content Placeholder 2"/>
          <p:cNvSpPr>
            <a:spLocks noGrp="1"/>
          </p:cNvSpPr>
          <p:nvPr>
            <p:ph idx="1"/>
          </p:nvPr>
        </p:nvSpPr>
        <p:spPr>
          <a:xfrm>
            <a:off x="1541463" y="2236788"/>
            <a:ext cx="3111500" cy="1608137"/>
          </a:xfrm>
        </p:spPr>
        <p:txBody>
          <a:bodyPr>
            <a:spAutoFit/>
          </a:bodyPr>
          <a:lstStyle/>
          <a:p>
            <a:pPr marL="0" indent="0">
              <a:buFontTx/>
              <a:buNone/>
              <a:defRPr/>
            </a:pPr>
            <a:r>
              <a:rPr lang="en-AU" dirty="0" smtClean="0">
                <a:ea typeface="ＭＳ Ｐゴシック" pitchFamily="-84" charset="-128"/>
              </a:rPr>
              <a:t>When reviewing risk control measures you should use the hierarchy of control from level 1 down to determine if any changes or improvements need to be made.</a:t>
            </a:r>
            <a:endParaRPr lang="en-US" dirty="0" smtClean="0">
              <a:ea typeface="ＭＳ Ｐゴシック" pitchFamily="-84" charset="-128"/>
            </a:endParaRPr>
          </a:p>
        </p:txBody>
      </p:sp>
      <p:pic>
        <p:nvPicPr>
          <p:cNvPr id="6" name="Picture 5" descr="worker hard hat think overalls  stk311197rkn cropp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46638" y="2236788"/>
            <a:ext cx="3840162"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monitoring outcomes of reports</a:t>
            </a:r>
            <a:endParaRPr lang="en-US" dirty="0">
              <a:ea typeface="+mj-ea"/>
            </a:endParaRPr>
          </a:p>
        </p:txBody>
      </p:sp>
      <p:sp>
        <p:nvSpPr>
          <p:cNvPr id="3" name="Content Placeholder 2"/>
          <p:cNvSpPr>
            <a:spLocks noGrp="1"/>
          </p:cNvSpPr>
          <p:nvPr>
            <p:ph idx="1"/>
          </p:nvPr>
        </p:nvSpPr>
        <p:spPr>
          <a:xfrm>
            <a:off x="1541463" y="2084388"/>
            <a:ext cx="3644900" cy="2419350"/>
          </a:xfrm>
        </p:spPr>
        <p:txBody>
          <a:bodyPr>
            <a:spAutoFit/>
          </a:bodyPr>
          <a:lstStyle/>
          <a:p>
            <a:pPr marL="0" indent="0">
              <a:buFontTx/>
              <a:buNone/>
              <a:defRPr/>
            </a:pPr>
            <a:r>
              <a:rPr lang="en-AU" dirty="0" smtClean="0">
                <a:ea typeface="ＭＳ Ｐゴシック" pitchFamily="-84" charset="-128"/>
              </a:rPr>
              <a:t>Having identified and reported any inadequacies in existing risk control measures, you need to ensure that senior management responds promptly. </a:t>
            </a:r>
            <a:endParaRPr lang="en-US" dirty="0" smtClean="0">
              <a:ea typeface="ＭＳ Ｐゴシック" pitchFamily="-84" charset="-128"/>
            </a:endParaRPr>
          </a:p>
          <a:p>
            <a:pPr marL="0" indent="0">
              <a:buFontTx/>
              <a:buNone/>
              <a:defRPr/>
            </a:pPr>
            <a:r>
              <a:rPr lang="en-AU" dirty="0" smtClean="0">
                <a:ea typeface="ＭＳ Ｐゴシック" pitchFamily="-84" charset="-128"/>
              </a:rPr>
              <a:t> Where possible you should formally monitor the organisational response to the reported inadequacy.</a:t>
            </a:r>
            <a:endParaRPr lang="en-US" dirty="0" smtClean="0">
              <a:ea typeface="ＭＳ Ｐゴシック" pitchFamily="-84" charset="-128"/>
            </a:endParaRPr>
          </a:p>
        </p:txBody>
      </p:sp>
      <p:pic>
        <p:nvPicPr>
          <p:cNvPr id="7" name="Picture 6" descr="worker miner underground dark ppe hard hat white jacket documents folder check 2942815_xxl.jpg"/>
          <p:cNvPicPr>
            <a:picLocks noChangeAspect="1"/>
          </p:cNvPicPr>
          <p:nvPr/>
        </p:nvPicPr>
        <p:blipFill>
          <a:blip r:embed="rId2">
            <a:extLst>
              <a:ext uri="{28A0092B-C50C-407E-A947-70E740481C1C}">
                <a14:useLocalDpi xmlns:a14="http://schemas.microsoft.com/office/drawing/2010/main" val="0"/>
              </a:ext>
            </a:extLst>
          </a:blip>
          <a:srcRect l="12828" r="5215"/>
          <a:stretch>
            <a:fillRect/>
          </a:stretch>
        </p:blipFill>
        <p:spPr bwMode="auto">
          <a:xfrm>
            <a:off x="5329238" y="2052638"/>
            <a:ext cx="3357562"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541463" y="4795838"/>
            <a:ext cx="7145337" cy="830262"/>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Monitoring means checking, supervising, critically observing or recording the progress of an activity, action or system on a regular basis in order to identify changes.</a:t>
            </a:r>
            <a:r>
              <a:rPr lang="en-US" sz="1600" dirty="0">
                <a:solidFill>
                  <a:srgbClr val="000000"/>
                </a:solidFill>
                <a:latin typeface="+mn-lt"/>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1000"/>
                                        <p:tgtEl>
                                          <p:spTgt spid="8"/>
                                        </p:tgtEl>
                                      </p:cBhvr>
                                    </p:animEffect>
                                  </p:childTnLst>
                                </p:cTn>
                              </p:par>
                              <p:par>
                                <p:cTn id="14" presetID="9"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monitoring outcomes of reports</a:t>
            </a:r>
            <a:endParaRPr lang="en-US" dirty="0">
              <a:ea typeface="+mj-ea"/>
            </a:endParaRPr>
          </a:p>
        </p:txBody>
      </p:sp>
      <p:sp>
        <p:nvSpPr>
          <p:cNvPr id="3" name="Content Placeholder 2"/>
          <p:cNvSpPr>
            <a:spLocks noGrp="1"/>
          </p:cNvSpPr>
          <p:nvPr>
            <p:ph idx="1"/>
          </p:nvPr>
        </p:nvSpPr>
        <p:spPr>
          <a:xfrm>
            <a:off x="4676775" y="2476500"/>
            <a:ext cx="4010025" cy="2246313"/>
          </a:xfrm>
        </p:spPr>
        <p:txBody>
          <a:bodyPr>
            <a:spAutoFit/>
          </a:bodyPr>
          <a:lstStyle/>
          <a:p>
            <a:pPr marL="0" indent="0">
              <a:buFontTx/>
              <a:buNone/>
              <a:defRPr/>
            </a:pPr>
            <a:r>
              <a:rPr lang="en-AU" dirty="0" smtClean="0">
                <a:ea typeface="ＭＳ Ｐゴシック" pitchFamily="-84" charset="-128"/>
              </a:rPr>
              <a:t>This may only be possible if it is part of your: </a:t>
            </a:r>
            <a:endParaRPr lang="en-US" dirty="0" smtClean="0">
              <a:ea typeface="ＭＳ Ｐゴシック" pitchFamily="-84" charset="-128"/>
            </a:endParaRPr>
          </a:p>
          <a:p>
            <a:pPr marL="0" indent="0">
              <a:defRPr/>
            </a:pPr>
            <a:r>
              <a:rPr lang="en-AU" dirty="0" smtClean="0">
                <a:ea typeface="ＭＳ Ｐゴシック" pitchFamily="-84" charset="-128"/>
              </a:rPr>
              <a:t>  Job role. </a:t>
            </a:r>
            <a:endParaRPr lang="en-US" dirty="0" smtClean="0">
              <a:ea typeface="ＭＳ Ｐゴシック" pitchFamily="-84" charset="-128"/>
            </a:endParaRPr>
          </a:p>
          <a:p>
            <a:pPr marL="0" indent="0">
              <a:defRPr/>
            </a:pPr>
            <a:r>
              <a:rPr lang="en-AU" dirty="0" smtClean="0">
                <a:ea typeface="ＭＳ Ｐゴシック" pitchFamily="-84" charset="-128"/>
              </a:rPr>
              <a:t>  Level of responsibility. </a:t>
            </a:r>
            <a:endParaRPr lang="en-US" dirty="0" smtClean="0">
              <a:ea typeface="ＭＳ Ｐゴシック" pitchFamily="-84" charset="-128"/>
            </a:endParaRPr>
          </a:p>
          <a:p>
            <a:pPr marL="0" indent="0">
              <a:defRPr/>
            </a:pPr>
            <a:r>
              <a:rPr lang="en-AU" dirty="0" smtClean="0">
                <a:ea typeface="ＭＳ Ｐゴシック" pitchFamily="-84" charset="-128"/>
              </a:rPr>
              <a:t>  Degree of autonomy. </a:t>
            </a:r>
            <a:endParaRPr lang="en-US" dirty="0" smtClean="0">
              <a:ea typeface="ＭＳ Ｐゴシック" pitchFamily="-84" charset="-128"/>
            </a:endParaRPr>
          </a:p>
          <a:p>
            <a:pPr marL="0" indent="0">
              <a:defRPr/>
            </a:pPr>
            <a:r>
              <a:rPr lang="en-AU" dirty="0" smtClean="0">
                <a:ea typeface="ＭＳ Ｐゴシック" pitchFamily="-84" charset="-128"/>
              </a:rPr>
              <a:t>  Job authority.</a:t>
            </a:r>
            <a:endParaRPr lang="en-US" dirty="0" smtClean="0">
              <a:ea typeface="ＭＳ Ｐゴシック" pitchFamily="-84" charset="-128"/>
            </a:endParaRPr>
          </a:p>
        </p:txBody>
      </p:sp>
      <p:pic>
        <p:nvPicPr>
          <p:cNvPr id="4" name="Picture 3" descr="worker supervisor People Man Larry &amp; Barry Reading SWMS.png"/>
          <p:cNvPicPr>
            <a:picLocks noChangeAspect="1"/>
          </p:cNvPicPr>
          <p:nvPr/>
        </p:nvPicPr>
        <p:blipFill>
          <a:blip r:embed="rId2">
            <a:extLst>
              <a:ext uri="{28A0092B-C50C-407E-A947-70E740481C1C}">
                <a14:useLocalDpi xmlns:a14="http://schemas.microsoft.com/office/drawing/2010/main" val="0"/>
              </a:ext>
            </a:extLst>
          </a:blip>
          <a:srcRect r="7349"/>
          <a:stretch>
            <a:fillRect/>
          </a:stretch>
        </p:blipFill>
        <p:spPr bwMode="auto">
          <a:xfrm>
            <a:off x="1541463" y="2316163"/>
            <a:ext cx="2992437" cy="215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792663"/>
            <a:ext cx="7145337" cy="585787"/>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If you do not have the ability to monitor the outcome formally, you can still monitor the situation informally.</a:t>
            </a:r>
            <a:r>
              <a:rPr lang="en-US" sz="1600" dirty="0">
                <a:solidFill>
                  <a:srgbClr val="000000"/>
                </a:solidFill>
                <a:latin typeface="+mn-lt"/>
                <a:ea typeface="ＭＳ Ｐゴシック" pitchFamily="-84" charset="-12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worker supervisor clipboard radio communication 6837571_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7388" y="1500188"/>
            <a:ext cx="2919412" cy="438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monitoring outcomes of reports</a:t>
            </a:r>
            <a:endParaRPr lang="en-US" dirty="0">
              <a:ea typeface="+mj-ea"/>
            </a:endParaRPr>
          </a:p>
        </p:txBody>
      </p:sp>
      <p:sp>
        <p:nvSpPr>
          <p:cNvPr id="3" name="Content Placeholder 2"/>
          <p:cNvSpPr>
            <a:spLocks noGrp="1"/>
          </p:cNvSpPr>
          <p:nvPr>
            <p:ph idx="1"/>
          </p:nvPr>
        </p:nvSpPr>
        <p:spPr>
          <a:xfrm>
            <a:off x="1541463" y="1858963"/>
            <a:ext cx="4595812" cy="3170237"/>
          </a:xfrm>
        </p:spPr>
        <p:txBody>
          <a:bodyPr>
            <a:spAutoFit/>
          </a:bodyPr>
          <a:lstStyle/>
          <a:p>
            <a:pPr marL="0" indent="0">
              <a:buFontTx/>
              <a:buNone/>
              <a:defRPr/>
            </a:pPr>
            <a:r>
              <a:rPr lang="en-AU" dirty="0" smtClean="0">
                <a:ea typeface="ＭＳ Ｐゴシック" pitchFamily="-84" charset="-128"/>
              </a:rPr>
              <a:t>Informal monitoring of the progress of responding to an inadequacy can be done through: </a:t>
            </a:r>
            <a:endParaRPr lang="en-US" dirty="0" smtClean="0">
              <a:ea typeface="ＭＳ Ｐゴシック" pitchFamily="-84" charset="-128"/>
            </a:endParaRPr>
          </a:p>
          <a:p>
            <a:pPr marL="0" indent="0">
              <a:defRPr/>
            </a:pPr>
            <a:r>
              <a:rPr lang="en-AU" dirty="0" smtClean="0">
                <a:ea typeface="ＭＳ Ｐゴシック" pitchFamily="-84" charset="-128"/>
              </a:rPr>
              <a:t>  Repeated reporting of the problem. </a:t>
            </a:r>
            <a:endParaRPr lang="en-US" dirty="0" smtClean="0">
              <a:ea typeface="ＭＳ Ｐゴシック" pitchFamily="-84" charset="-128"/>
            </a:endParaRPr>
          </a:p>
          <a:p>
            <a:pPr marL="0" indent="0">
              <a:defRPr/>
            </a:pPr>
            <a:r>
              <a:rPr lang="en-AU" dirty="0" smtClean="0">
                <a:ea typeface="ＭＳ Ｐゴシック" pitchFamily="-84" charset="-128"/>
              </a:rPr>
              <a:t>  Daily checking for progress. </a:t>
            </a:r>
            <a:endParaRPr lang="en-US" dirty="0" smtClean="0">
              <a:ea typeface="ＭＳ Ｐゴシック" pitchFamily="-84" charset="-128"/>
            </a:endParaRPr>
          </a:p>
          <a:p>
            <a:pPr marL="0" indent="0">
              <a:defRPr/>
            </a:pPr>
            <a:r>
              <a:rPr lang="en-AU" dirty="0" smtClean="0">
                <a:ea typeface="ＭＳ Ｐゴシック" pitchFamily="-84" charset="-128"/>
              </a:rPr>
              <a:t>  Requesting assistance from the OHS/WHS </a:t>
            </a:r>
            <a:br>
              <a:rPr lang="en-AU" dirty="0" smtClean="0">
                <a:ea typeface="ＭＳ Ｐゴシック" pitchFamily="-84" charset="-128"/>
              </a:rPr>
            </a:br>
            <a:r>
              <a:rPr lang="en-AU" dirty="0" smtClean="0">
                <a:ea typeface="ＭＳ Ｐゴシック" pitchFamily="-84" charset="-128"/>
              </a:rPr>
              <a:t>    representative in the workplace. </a:t>
            </a:r>
            <a:endParaRPr lang="en-US" dirty="0" smtClean="0">
              <a:ea typeface="ＭＳ Ｐゴシック" pitchFamily="-84" charset="-128"/>
            </a:endParaRPr>
          </a:p>
          <a:p>
            <a:pPr marL="0" indent="0">
              <a:defRPr/>
            </a:pPr>
            <a:r>
              <a:rPr lang="en-AU" dirty="0" smtClean="0">
                <a:ea typeface="ＭＳ Ｐゴシック" pitchFamily="-84" charset="-128"/>
              </a:rPr>
              <a:t>  Discussing the problem with a supervisor or </a:t>
            </a:r>
            <a:br>
              <a:rPr lang="en-AU" dirty="0" smtClean="0">
                <a:ea typeface="ＭＳ Ｐゴシック" pitchFamily="-84" charset="-128"/>
              </a:rPr>
            </a:br>
            <a:r>
              <a:rPr lang="en-AU" dirty="0" smtClean="0">
                <a:ea typeface="ＭＳ Ｐゴシック" pitchFamily="-84" charset="-128"/>
              </a:rPr>
              <a:t>   manager and gaining support.</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monitoring outcomes of reports</a:t>
            </a:r>
            <a:endParaRPr lang="en-US" dirty="0">
              <a:ea typeface="+mj-ea"/>
            </a:endParaRPr>
          </a:p>
        </p:txBody>
      </p:sp>
      <p:sp>
        <p:nvSpPr>
          <p:cNvPr id="3" name="Content Placeholder 2"/>
          <p:cNvSpPr>
            <a:spLocks noGrp="1"/>
          </p:cNvSpPr>
          <p:nvPr>
            <p:ph idx="1"/>
          </p:nvPr>
        </p:nvSpPr>
        <p:spPr>
          <a:xfrm>
            <a:off x="1541463" y="1817688"/>
            <a:ext cx="7145337" cy="1300162"/>
          </a:xfrm>
        </p:spPr>
        <p:txBody>
          <a:bodyPr>
            <a:spAutoFit/>
          </a:bodyPr>
          <a:lstStyle/>
          <a:p>
            <a:pPr marL="0" indent="0">
              <a:buFontTx/>
              <a:buNone/>
              <a:defRPr/>
            </a:pPr>
            <a:r>
              <a:rPr lang="en-AU" dirty="0" smtClean="0">
                <a:ea typeface="ＭＳ Ｐゴシック" pitchFamily="-84" charset="-128"/>
              </a:rPr>
              <a:t>It is important to follow the processes, policies and procedures within your organisation to report and rectify any risk management issues. By using the correct processes and protocols, you ensure the problem is documented correctly and is actionable.</a:t>
            </a:r>
            <a:r>
              <a:rPr lang="en-US" dirty="0" smtClean="0">
                <a:ea typeface="ＭＳ Ｐゴシック" pitchFamily="-84" charset="-128"/>
              </a:rPr>
              <a:t> </a:t>
            </a:r>
          </a:p>
        </p:txBody>
      </p:sp>
      <p:pic>
        <p:nvPicPr>
          <p:cNvPr id="4" name="Picture 3" descr="workers clipboard discuss confirm supervisor 3646978_x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46525" y="3441700"/>
            <a:ext cx="340995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1541463" y="1547813"/>
            <a:ext cx="7145337" cy="1762125"/>
          </a:xfrm>
        </p:spPr>
        <p:txBody>
          <a:bodyPr>
            <a:spAutoFit/>
          </a:bodyPr>
          <a:lstStyle/>
          <a:p>
            <a:pPr marL="0" indent="0">
              <a:buFontTx/>
              <a:buNone/>
              <a:defRPr/>
            </a:pPr>
            <a:r>
              <a:rPr lang="en-AU" dirty="0" smtClean="0">
                <a:ea typeface="ＭＳ Ｐゴシック" pitchFamily="-84" charset="-128"/>
              </a:rPr>
              <a:t>Keeping records is important as they can help ensure that any risk management activities are traceable. </a:t>
            </a:r>
            <a:endParaRPr lang="en-US" dirty="0" smtClean="0">
              <a:ea typeface="ＭＳ Ｐゴシック" pitchFamily="-84" charset="-128"/>
            </a:endParaRPr>
          </a:p>
          <a:p>
            <a:pPr marL="0" indent="0">
              <a:buFontTx/>
              <a:buNone/>
              <a:defRPr/>
            </a:pPr>
            <a:r>
              <a:rPr lang="en-AU" dirty="0" smtClean="0">
                <a:ea typeface="ＭＳ Ｐゴシック" pitchFamily="-84" charset="-128"/>
              </a:rPr>
              <a:t> Records also provide a basis for improving methods and tools in the risk management process, as well as improving the overall risk management system for your site.</a:t>
            </a:r>
            <a:endParaRPr lang="en-US" dirty="0" smtClean="0">
              <a:ea typeface="ＭＳ Ｐゴシック" pitchFamily="-84" charset="-128"/>
            </a:endParaRPr>
          </a:p>
        </p:txBody>
      </p:sp>
      <p:pic>
        <p:nvPicPr>
          <p:cNvPr id="6" name="Picture 5" descr="documents files folders 12558247_l.jpg"/>
          <p:cNvPicPr>
            <a:picLocks noChangeAspect="1"/>
          </p:cNvPicPr>
          <p:nvPr/>
        </p:nvPicPr>
        <p:blipFill>
          <a:blip r:embed="rId2">
            <a:extLst>
              <a:ext uri="{28A0092B-C50C-407E-A947-70E740481C1C}">
                <a14:useLocalDpi xmlns:a14="http://schemas.microsoft.com/office/drawing/2010/main" val="0"/>
              </a:ext>
            </a:extLst>
          </a:blip>
          <a:srcRect l="5949" t="5930" r="3255" b="12979"/>
          <a:stretch>
            <a:fillRect/>
          </a:stretch>
        </p:blipFill>
        <p:spPr bwMode="auto">
          <a:xfrm>
            <a:off x="3074988" y="3548063"/>
            <a:ext cx="4094162"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1541463" y="2457450"/>
            <a:ext cx="3848100" cy="2070100"/>
          </a:xfrm>
        </p:spPr>
        <p:txBody>
          <a:bodyPr>
            <a:spAutoFit/>
          </a:bodyPr>
          <a:lstStyle/>
          <a:p>
            <a:pPr marL="0" indent="0">
              <a:buFontTx/>
              <a:buNone/>
              <a:defRPr/>
            </a:pPr>
            <a:r>
              <a:rPr lang="en-AU" dirty="0" smtClean="0">
                <a:ea typeface="ＭＳ Ｐゴシック" pitchFamily="-84" charset="-128"/>
              </a:rPr>
              <a:t>Risk management records of incidents in the work area must be completed accurately and in a timely manner. </a:t>
            </a:r>
            <a:endParaRPr lang="en-US" dirty="0" smtClean="0">
              <a:ea typeface="ＭＳ Ｐゴシック" pitchFamily="-84" charset="-128"/>
            </a:endParaRPr>
          </a:p>
          <a:p>
            <a:pPr marL="0" indent="0">
              <a:buFontTx/>
              <a:buNone/>
              <a:defRPr/>
            </a:pPr>
            <a:r>
              <a:rPr lang="en-AU" dirty="0" smtClean="0">
                <a:ea typeface="ＭＳ Ｐゴシック" pitchFamily="-84" charset="-128"/>
              </a:rPr>
              <a:t> These documents will need to be completed for any situation, issue, incident or accident. </a:t>
            </a:r>
            <a:endParaRPr lang="en-US" dirty="0" smtClean="0">
              <a:ea typeface="ＭＳ Ｐゴシック" pitchFamily="-84" charset="-128"/>
            </a:endParaRPr>
          </a:p>
        </p:txBody>
      </p:sp>
      <p:pic>
        <p:nvPicPr>
          <p:cNvPr id="4" name="Picture 3" descr="documents files folders white background.jpg"/>
          <p:cNvPicPr>
            <a:picLocks noChangeAspect="1"/>
          </p:cNvPicPr>
          <p:nvPr/>
        </p:nvPicPr>
        <p:blipFill>
          <a:blip r:embed="rId2">
            <a:extLst>
              <a:ext uri="{28A0092B-C50C-407E-A947-70E740481C1C}">
                <a14:useLocalDpi xmlns:a14="http://schemas.microsoft.com/office/drawing/2010/main" val="0"/>
              </a:ext>
            </a:extLst>
          </a:blip>
          <a:srcRect l="32191" t="11488" b="11055"/>
          <a:stretch>
            <a:fillRect/>
          </a:stretch>
        </p:blipFill>
        <p:spPr bwMode="auto">
          <a:xfrm>
            <a:off x="5578475" y="2457450"/>
            <a:ext cx="3067050" cy="233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1541463" y="2073275"/>
            <a:ext cx="3817937" cy="2554288"/>
          </a:xfrm>
        </p:spPr>
        <p:txBody>
          <a:bodyPr>
            <a:spAutoFit/>
          </a:bodyPr>
          <a:lstStyle/>
          <a:p>
            <a:pPr marL="0" indent="0">
              <a:buFontTx/>
              <a:buNone/>
              <a:defRPr/>
            </a:pPr>
            <a:r>
              <a:rPr lang="en-AU" dirty="0" smtClean="0">
                <a:ea typeface="ＭＳ Ｐゴシック" pitchFamily="-84" charset="-128"/>
              </a:rPr>
              <a:t>Risk management records may include: </a:t>
            </a:r>
            <a:endParaRPr lang="en-US" dirty="0" smtClean="0">
              <a:ea typeface="ＭＳ Ｐゴシック" pitchFamily="-84" charset="-128"/>
            </a:endParaRPr>
          </a:p>
          <a:p>
            <a:pPr marL="0" indent="0">
              <a:defRPr/>
            </a:pPr>
            <a:r>
              <a:rPr lang="en-AU" dirty="0" smtClean="0">
                <a:ea typeface="ＭＳ Ｐゴシック" pitchFamily="-84" charset="-128"/>
              </a:rPr>
              <a:t>   Audit and inspection reports. </a:t>
            </a:r>
            <a:endParaRPr lang="en-US" dirty="0" smtClean="0">
              <a:ea typeface="ＭＳ Ｐゴシック" pitchFamily="-84" charset="-128"/>
            </a:endParaRPr>
          </a:p>
          <a:p>
            <a:pPr marL="0" indent="0">
              <a:defRPr/>
            </a:pPr>
            <a:r>
              <a:rPr lang="en-AU" dirty="0" smtClean="0">
                <a:ea typeface="ＭＳ Ｐゴシック" pitchFamily="-84" charset="-128"/>
              </a:rPr>
              <a:t>   Hazard registers. </a:t>
            </a:r>
            <a:endParaRPr lang="en-US" dirty="0" smtClean="0">
              <a:ea typeface="ＭＳ Ｐゴシック" pitchFamily="-84" charset="-128"/>
            </a:endParaRPr>
          </a:p>
          <a:p>
            <a:pPr marL="0" indent="0">
              <a:defRPr/>
            </a:pPr>
            <a:r>
              <a:rPr lang="en-AU" dirty="0" smtClean="0">
                <a:ea typeface="ＭＳ Ｐゴシック" pitchFamily="-84" charset="-128"/>
              </a:rPr>
              <a:t>   Risk analysis records. </a:t>
            </a:r>
            <a:endParaRPr lang="en-US" dirty="0" smtClean="0">
              <a:ea typeface="ＭＳ Ｐゴシック" pitchFamily="-84" charset="-128"/>
            </a:endParaRPr>
          </a:p>
          <a:p>
            <a:pPr marL="0" indent="0">
              <a:defRPr/>
            </a:pPr>
            <a:r>
              <a:rPr lang="en-AU" dirty="0" smtClean="0">
                <a:ea typeface="ＭＳ Ｐゴシック" pitchFamily="-84" charset="-128"/>
              </a:rPr>
              <a:t>   Minutes of meetings (risk management, </a:t>
            </a:r>
            <a:br>
              <a:rPr lang="en-AU" dirty="0" smtClean="0">
                <a:ea typeface="ＭＳ Ｐゴシック" pitchFamily="-84" charset="-128"/>
              </a:rPr>
            </a:br>
            <a:r>
              <a:rPr lang="en-AU" dirty="0" smtClean="0">
                <a:ea typeface="ＭＳ Ｐゴシック" pitchFamily="-84" charset="-128"/>
              </a:rPr>
              <a:t>    OHS/WHS, environmental etc).</a:t>
            </a:r>
            <a:endParaRPr lang="en-US" dirty="0" smtClean="0">
              <a:ea typeface="ＭＳ Ｐゴシック" pitchFamily="-84" charset="-128"/>
            </a:endParaRPr>
          </a:p>
        </p:txBody>
      </p:sp>
      <p:pic>
        <p:nvPicPr>
          <p:cNvPr id="6" name="Picture 5" descr="worker clipboard write pen 140467124 cropp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7625" y="2073275"/>
            <a:ext cx="3668713" cy="310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4902200" y="1828800"/>
            <a:ext cx="3784600" cy="3762375"/>
          </a:xfrm>
        </p:spPr>
        <p:txBody>
          <a:bodyPr>
            <a:spAutoFit/>
          </a:bodyPr>
          <a:lstStyle/>
          <a:p>
            <a:pPr marL="682625">
              <a:defRPr/>
            </a:pPr>
            <a:r>
              <a:rPr lang="en-AU" dirty="0" smtClean="0">
                <a:ea typeface="ＭＳ Ｐゴシック" pitchFamily="-84" charset="-128"/>
              </a:rPr>
              <a:t>Induction, instruction, training and assessment. </a:t>
            </a:r>
            <a:endParaRPr lang="en-US" dirty="0" smtClean="0">
              <a:ea typeface="ＭＳ Ｐゴシック" pitchFamily="-84" charset="-128"/>
            </a:endParaRPr>
          </a:p>
          <a:p>
            <a:pPr marL="682625">
              <a:defRPr/>
            </a:pPr>
            <a:r>
              <a:rPr lang="en-AU" dirty="0" smtClean="0">
                <a:ea typeface="ＭＳ Ｐゴシック" pitchFamily="-84" charset="-128"/>
              </a:rPr>
              <a:t>Manufacturers and suppliers information. </a:t>
            </a:r>
            <a:endParaRPr lang="en-US" dirty="0" smtClean="0">
              <a:ea typeface="ＭＳ Ｐゴシック" pitchFamily="-84" charset="-128"/>
            </a:endParaRPr>
          </a:p>
          <a:p>
            <a:pPr marL="682625">
              <a:defRPr/>
            </a:pPr>
            <a:r>
              <a:rPr lang="en-AU" dirty="0" smtClean="0">
                <a:ea typeface="ＭＳ Ｐゴシック" pitchFamily="-84" charset="-128"/>
              </a:rPr>
              <a:t>Dangerous goods and hazardous substances registers. </a:t>
            </a:r>
            <a:endParaRPr lang="en-US" dirty="0" smtClean="0">
              <a:ea typeface="ＭＳ Ｐゴシック" pitchFamily="-84" charset="-128"/>
            </a:endParaRPr>
          </a:p>
          <a:p>
            <a:pPr marL="682625">
              <a:defRPr/>
            </a:pPr>
            <a:r>
              <a:rPr lang="en-AU" dirty="0" smtClean="0">
                <a:ea typeface="ＭＳ Ｐゴシック" pitchFamily="-84" charset="-128"/>
              </a:rPr>
              <a:t>Plant and equipment maintenance and testing reports. </a:t>
            </a:r>
            <a:endParaRPr lang="en-US" dirty="0" smtClean="0">
              <a:ea typeface="ＭＳ Ｐゴシック" pitchFamily="-84" charset="-128"/>
            </a:endParaRPr>
          </a:p>
          <a:p>
            <a:pPr marL="682625">
              <a:defRPr/>
            </a:pPr>
            <a:r>
              <a:rPr lang="en-AU" dirty="0" smtClean="0">
                <a:ea typeface="ＭＳ Ｐゴシック" pitchFamily="-84" charset="-128"/>
              </a:rPr>
              <a:t>Workers compensation and rehabilitation records.</a:t>
            </a:r>
            <a:r>
              <a:rPr lang="en-US" dirty="0" smtClean="0">
                <a:ea typeface="ＭＳ Ｐゴシック" pitchFamily="-84" charset="-128"/>
              </a:rPr>
              <a:t> </a:t>
            </a:r>
          </a:p>
        </p:txBody>
      </p:sp>
      <p:pic>
        <p:nvPicPr>
          <p:cNvPr id="4" name="Picture 3" descr="worker clipboard write pen ppe hard hat 13884818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1828800"/>
            <a:ext cx="2800350"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1541463" y="2441575"/>
            <a:ext cx="3443287" cy="2530475"/>
          </a:xfrm>
        </p:spPr>
        <p:txBody>
          <a:bodyPr>
            <a:spAutoFit/>
          </a:bodyPr>
          <a:lstStyle/>
          <a:p>
            <a:pPr marL="682625">
              <a:defRPr/>
            </a:pPr>
            <a:r>
              <a:rPr lang="en-AU" dirty="0" smtClean="0">
                <a:ea typeface="ＭＳ Ｐゴシック" pitchFamily="-84" charset="-128"/>
              </a:rPr>
              <a:t>First aid and medical records. </a:t>
            </a:r>
            <a:endParaRPr lang="en-US" dirty="0" smtClean="0">
              <a:ea typeface="ＭＳ Ｐゴシック" pitchFamily="-84" charset="-128"/>
            </a:endParaRPr>
          </a:p>
          <a:p>
            <a:pPr marL="682625">
              <a:defRPr/>
            </a:pPr>
            <a:r>
              <a:rPr lang="en-AU" dirty="0" smtClean="0">
                <a:ea typeface="ＭＳ Ｐゴシック" pitchFamily="-84" charset="-128"/>
              </a:rPr>
              <a:t>Major incident and emergency response instruction. </a:t>
            </a:r>
            <a:endParaRPr lang="en-US" dirty="0" smtClean="0">
              <a:ea typeface="ＭＳ Ｐゴシック" pitchFamily="-84" charset="-128"/>
            </a:endParaRPr>
          </a:p>
          <a:p>
            <a:pPr marL="682625">
              <a:defRPr/>
            </a:pPr>
            <a:r>
              <a:rPr lang="en-AU" dirty="0" smtClean="0">
                <a:ea typeface="ＭＳ Ｐゴシック" pitchFamily="-84" charset="-128"/>
              </a:rPr>
              <a:t>Emergency contact lists. </a:t>
            </a:r>
            <a:endParaRPr lang="en-US" dirty="0" smtClean="0">
              <a:ea typeface="ＭＳ Ｐゴシック" pitchFamily="-84" charset="-128"/>
            </a:endParaRPr>
          </a:p>
          <a:p>
            <a:pPr marL="682625">
              <a:defRPr/>
            </a:pPr>
            <a:r>
              <a:rPr lang="en-AU" dirty="0" smtClean="0">
                <a:ea typeface="ＭＳ Ｐゴシック" pitchFamily="-84" charset="-128"/>
              </a:rPr>
              <a:t>Financial records. </a:t>
            </a:r>
            <a:endParaRPr lang="en-US" dirty="0" smtClean="0">
              <a:ea typeface="ＭＳ Ｐゴシック" pitchFamily="-84" charset="-128"/>
            </a:endParaRPr>
          </a:p>
          <a:p>
            <a:pPr marL="682625">
              <a:defRPr/>
            </a:pPr>
            <a:r>
              <a:rPr lang="en-AU" dirty="0" smtClean="0">
                <a:ea typeface="ＭＳ Ｐゴシック" pitchFamily="-84" charset="-128"/>
              </a:rPr>
              <a:t>Contract documents</a:t>
            </a:r>
            <a:r>
              <a:rPr lang="en-AU" dirty="0" smtClean="0">
                <a:latin typeface="Arial Narrow" pitchFamily="34" charset="0"/>
                <a:ea typeface="ＭＳ Ｐゴシック" pitchFamily="-84" charset="-128"/>
              </a:rPr>
              <a:t>.</a:t>
            </a:r>
            <a:endParaRPr lang="en-US" dirty="0" smtClean="0">
              <a:latin typeface="Arial Narrow" pitchFamily="34" charset="0"/>
              <a:ea typeface="ＭＳ Ｐゴシック" pitchFamily="-84" charset="-128"/>
            </a:endParaRPr>
          </a:p>
        </p:txBody>
      </p:sp>
      <p:pic>
        <p:nvPicPr>
          <p:cNvPr id="7" name="Picture 6" descr="documents files papers stack 974868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7625" y="2274888"/>
            <a:ext cx="3559175" cy="237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4533900" y="2084388"/>
            <a:ext cx="4152900" cy="3292475"/>
          </a:xfrm>
        </p:spPr>
        <p:txBody>
          <a:bodyPr>
            <a:spAutoFit/>
          </a:bodyPr>
          <a:lstStyle/>
          <a:p>
            <a:pPr marL="0" indent="0">
              <a:buFontTx/>
              <a:buNone/>
              <a:defRPr/>
            </a:pPr>
            <a:r>
              <a:rPr lang="en-AU" dirty="0" smtClean="0">
                <a:ea typeface="ＭＳ Ｐゴシック" pitchFamily="-84" charset="-128"/>
              </a:rPr>
              <a:t>Risk management records, reports and other documents will need to be kept within the organisational and/or site records management system. This could be computerised or a smaller paper-based system. </a:t>
            </a:r>
            <a:endParaRPr lang="en-US" dirty="0" smtClean="0">
              <a:ea typeface="ＭＳ Ｐゴシック" pitchFamily="-84" charset="-128"/>
            </a:endParaRPr>
          </a:p>
          <a:p>
            <a:pPr marL="0" indent="0">
              <a:buFontTx/>
              <a:buNone/>
              <a:defRPr/>
            </a:pPr>
            <a:r>
              <a:rPr lang="en-AU" dirty="0" smtClean="0">
                <a:ea typeface="ＭＳ Ｐゴシック" pitchFamily="-84" charset="-128"/>
              </a:rPr>
              <a:t> Regardless of how risk management records are stored and managed it is essential that the system is appropriate both for the level of risks and hazards you are dealing with and the needs of the business and the government.</a:t>
            </a:r>
            <a:endParaRPr lang="en-US" dirty="0" smtClean="0">
              <a:ea typeface="ＭＳ Ｐゴシック" pitchFamily="-84" charset="-128"/>
            </a:endParaRPr>
          </a:p>
        </p:txBody>
      </p:sp>
      <p:pic>
        <p:nvPicPr>
          <p:cNvPr id="4" name="Picture 3" descr="construction plant mine refinery worker computer laptop 12983563_xxl cropped.jpg"/>
          <p:cNvPicPr>
            <a:picLocks noChangeAspect="1"/>
          </p:cNvPicPr>
          <p:nvPr/>
        </p:nvPicPr>
        <p:blipFill>
          <a:blip r:embed="rId2">
            <a:extLst>
              <a:ext uri="{28A0092B-C50C-407E-A947-70E740481C1C}">
                <a14:useLocalDpi xmlns:a14="http://schemas.microsoft.com/office/drawing/2010/main" val="0"/>
              </a:ext>
            </a:extLst>
          </a:blip>
          <a:srcRect t="6490" b="9131"/>
          <a:stretch>
            <a:fillRect/>
          </a:stretch>
        </p:blipFill>
        <p:spPr bwMode="auto">
          <a:xfrm>
            <a:off x="1541463" y="2144713"/>
            <a:ext cx="2859087"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1541463" y="2220913"/>
            <a:ext cx="4152900" cy="2141537"/>
          </a:xfrm>
        </p:spPr>
        <p:txBody>
          <a:bodyPr>
            <a:spAutoFit/>
          </a:bodyPr>
          <a:lstStyle/>
          <a:p>
            <a:pPr marL="0" indent="0">
              <a:buFontTx/>
              <a:buNone/>
              <a:defRPr/>
            </a:pPr>
            <a:r>
              <a:rPr lang="en-AU" dirty="0" smtClean="0">
                <a:ea typeface="ＭＳ Ｐゴシック" pitchFamily="-84" charset="-128"/>
              </a:rPr>
              <a:t>Literacy skills are important when dealing with risk management records. </a:t>
            </a:r>
            <a:endParaRPr lang="en-US" dirty="0" smtClean="0">
              <a:ea typeface="ＭＳ Ｐゴシック" pitchFamily="-84" charset="-128"/>
            </a:endParaRPr>
          </a:p>
          <a:p>
            <a:pPr marL="0" indent="0">
              <a:buFontTx/>
              <a:buNone/>
              <a:defRPr/>
            </a:pPr>
            <a:r>
              <a:rPr lang="en-AU" dirty="0" smtClean="0">
                <a:ea typeface="ＭＳ Ｐゴシック" pitchFamily="-84" charset="-128"/>
              </a:rPr>
              <a:t> Your language and literacy skills will enable you to read, understand and interpret risk management information as well as to research and review a range of other useful documents.</a:t>
            </a:r>
            <a:endParaRPr lang="en-US" dirty="0" smtClean="0">
              <a:ea typeface="ＭＳ Ｐゴシック" pitchFamily="-84" charset="-128"/>
            </a:endParaRPr>
          </a:p>
        </p:txBody>
      </p:sp>
      <p:pic>
        <p:nvPicPr>
          <p:cNvPr id="6" name="Picture 5" descr="notebook pen write writing 94330179.jpg"/>
          <p:cNvPicPr>
            <a:picLocks noChangeAspect="1"/>
          </p:cNvPicPr>
          <p:nvPr/>
        </p:nvPicPr>
        <p:blipFill>
          <a:blip r:embed="rId2">
            <a:extLst>
              <a:ext uri="{28A0092B-C50C-407E-A947-70E740481C1C}">
                <a14:useLocalDpi xmlns:a14="http://schemas.microsoft.com/office/drawing/2010/main" val="0"/>
              </a:ext>
            </a:extLst>
          </a:blip>
          <a:srcRect l="13524"/>
          <a:stretch>
            <a:fillRect/>
          </a:stretch>
        </p:blipFill>
        <p:spPr bwMode="auto">
          <a:xfrm>
            <a:off x="5915025" y="2225675"/>
            <a:ext cx="2771775"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2.9 COMPLETE RISK MANAGEMENT RECORDS</a:t>
            </a:r>
            <a:endParaRPr lang="en-US" dirty="0">
              <a:ea typeface="+mj-ea"/>
            </a:endParaRPr>
          </a:p>
        </p:txBody>
      </p:sp>
      <p:sp>
        <p:nvSpPr>
          <p:cNvPr id="3" name="Content Placeholder 2"/>
          <p:cNvSpPr>
            <a:spLocks noGrp="1"/>
          </p:cNvSpPr>
          <p:nvPr>
            <p:ph idx="1"/>
          </p:nvPr>
        </p:nvSpPr>
        <p:spPr>
          <a:xfrm>
            <a:off x="4640263" y="2300288"/>
            <a:ext cx="4046537" cy="2686050"/>
          </a:xfrm>
        </p:spPr>
        <p:txBody>
          <a:bodyPr>
            <a:spAutoFit/>
          </a:bodyPr>
          <a:lstStyle/>
          <a:p>
            <a:pPr marL="0" indent="0">
              <a:buFontTx/>
              <a:buNone/>
              <a:defRPr/>
            </a:pPr>
            <a:r>
              <a:rPr lang="en-AU" dirty="0" smtClean="0">
                <a:ea typeface="ＭＳ Ｐゴシック" pitchFamily="-84" charset="-128"/>
              </a:rPr>
              <a:t>Your skills will help you to analyse information and organise it into a logical sequence when you are completing your own reports or writing clear, easy-to-follow instructions, if necessary.</a:t>
            </a:r>
            <a:endParaRPr lang="en-US" dirty="0" smtClean="0">
              <a:ea typeface="ＭＳ Ｐゴシック" pitchFamily="-84" charset="-128"/>
            </a:endParaRPr>
          </a:p>
          <a:p>
            <a:pPr marL="0" indent="0">
              <a:buFontTx/>
              <a:buNone/>
              <a:defRPr/>
            </a:pPr>
            <a:r>
              <a:rPr lang="en-AU" dirty="0" smtClean="0">
                <a:ea typeface="ＭＳ Ｐゴシック" pitchFamily="-84" charset="-128"/>
              </a:rPr>
              <a:t> If you need assistance with literacy and numeracy, speak with your supervisor or site training officer.</a:t>
            </a:r>
            <a:r>
              <a:rPr lang="en-US" dirty="0" smtClean="0">
                <a:ea typeface="ＭＳ Ｐゴシック" pitchFamily="-84" charset="-128"/>
              </a:rPr>
              <a:t> </a:t>
            </a:r>
          </a:p>
        </p:txBody>
      </p:sp>
      <p:pic>
        <p:nvPicPr>
          <p:cNvPr id="4" name="Picture 3" descr="FEL front end loader workers supervisors mine construction meeting discussion inspection hard hat clipboard 89839794.jpg"/>
          <p:cNvPicPr>
            <a:picLocks noChangeAspect="1"/>
          </p:cNvPicPr>
          <p:nvPr/>
        </p:nvPicPr>
        <p:blipFill>
          <a:blip r:embed="rId2">
            <a:extLst>
              <a:ext uri="{28A0092B-C50C-407E-A947-70E740481C1C}">
                <a14:useLocalDpi xmlns:a14="http://schemas.microsoft.com/office/drawing/2010/main" val="0"/>
              </a:ext>
            </a:extLst>
          </a:blip>
          <a:srcRect l="16933"/>
          <a:stretch>
            <a:fillRect/>
          </a:stretch>
        </p:blipFill>
        <p:spPr bwMode="auto">
          <a:xfrm>
            <a:off x="1541463" y="2300288"/>
            <a:ext cx="3014662"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 USE WORKPLACE INFORMATION</a:t>
            </a:r>
            <a:endParaRPr lang="en-US" dirty="0">
              <a:ea typeface="+mj-ea"/>
            </a:endParaRPr>
          </a:p>
        </p:txBody>
      </p:sp>
      <p:sp>
        <p:nvSpPr>
          <p:cNvPr id="3" name="Content Placeholder 2"/>
          <p:cNvSpPr>
            <a:spLocks noGrp="1"/>
          </p:cNvSpPr>
          <p:nvPr>
            <p:ph idx="1"/>
          </p:nvPr>
        </p:nvSpPr>
        <p:spPr>
          <a:xfrm>
            <a:off x="1541463" y="2886075"/>
            <a:ext cx="5214937" cy="2400300"/>
          </a:xfrm>
        </p:spPr>
        <p:txBody>
          <a:bodyPr>
            <a:spAutoFit/>
          </a:bodyPr>
          <a:lstStyle/>
          <a:p>
            <a:pPr marL="0" indent="0">
              <a:buFontTx/>
              <a:buNone/>
              <a:defRPr/>
            </a:pPr>
            <a:r>
              <a:rPr lang="en-AU" dirty="0" smtClean="0">
                <a:ea typeface="ＭＳ Ｐゴシック" pitchFamily="-84" charset="-128"/>
              </a:rPr>
              <a:t>Supervisors, managers and OHS/WHS staff will be able to use the information to ensure that risk management policies and procedures can be implemented and/or adapted effectively. It will also allow them to respond appropriately when incidents or situations arise. </a:t>
            </a:r>
            <a:endParaRPr lang="en-US" dirty="0" smtClean="0">
              <a:ea typeface="ＭＳ Ｐゴシック" pitchFamily="-84" charset="-128"/>
            </a:endParaRPr>
          </a:p>
          <a:p>
            <a:pPr marL="0" indent="0">
              <a:buFontTx/>
              <a:buNone/>
              <a:defRPr/>
            </a:pPr>
            <a:r>
              <a:rPr lang="en-AU" dirty="0" smtClean="0">
                <a:ea typeface="ＭＳ Ｐゴシック" pitchFamily="-84" charset="-128"/>
              </a:rPr>
              <a:t> Workplace records can also help to identify hazards and implement risk controls before the hazards become obvious. </a:t>
            </a:r>
            <a:endParaRPr lang="en-US" dirty="0" smtClean="0">
              <a:ea typeface="ＭＳ Ｐゴシック" pitchFamily="-84" charset="-128"/>
            </a:endParaRPr>
          </a:p>
        </p:txBody>
      </p:sp>
      <p:pic>
        <p:nvPicPr>
          <p:cNvPr id="6" name="Picture 5" descr="worker supervisor hard hat yellow hi vis vest clipboard write 11618842_m.jpg"/>
          <p:cNvPicPr>
            <a:picLocks noChangeAspect="1"/>
          </p:cNvPicPr>
          <p:nvPr/>
        </p:nvPicPr>
        <p:blipFill>
          <a:blip r:embed="rId2">
            <a:extLst>
              <a:ext uri="{28A0092B-C50C-407E-A947-70E740481C1C}">
                <a14:useLocalDpi xmlns:a14="http://schemas.microsoft.com/office/drawing/2010/main" val="0"/>
              </a:ext>
            </a:extLst>
          </a:blip>
          <a:srcRect l="19116" t="1855" r="24408" b="39938"/>
          <a:stretch>
            <a:fillRect/>
          </a:stretch>
        </p:blipFill>
        <p:spPr bwMode="auto">
          <a:xfrm>
            <a:off x="6756400" y="2530475"/>
            <a:ext cx="2287588" cy="354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541463" y="1946275"/>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Information about workplace hazards and risks is invaluable in applying, maintaining and improving the site risk management system.</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 USE WORKPLACE INFORMATION</a:t>
            </a:r>
            <a:endParaRPr lang="en-US" dirty="0">
              <a:ea typeface="+mj-ea"/>
            </a:endParaRPr>
          </a:p>
        </p:txBody>
      </p:sp>
      <p:sp>
        <p:nvSpPr>
          <p:cNvPr id="3" name="Content Placeholder 2"/>
          <p:cNvSpPr>
            <a:spLocks noGrp="1"/>
          </p:cNvSpPr>
          <p:nvPr>
            <p:ph idx="1"/>
          </p:nvPr>
        </p:nvSpPr>
        <p:spPr>
          <a:xfrm>
            <a:off x="1541463" y="1528763"/>
            <a:ext cx="7145337" cy="992187"/>
          </a:xfrm>
        </p:spPr>
        <p:txBody>
          <a:bodyPr>
            <a:spAutoFit/>
          </a:bodyPr>
          <a:lstStyle/>
          <a:p>
            <a:pPr marL="0" indent="0">
              <a:buFontTx/>
              <a:buNone/>
              <a:defRPr/>
            </a:pPr>
            <a:r>
              <a:rPr lang="en-AU" dirty="0" smtClean="0">
                <a:ea typeface="ＭＳ Ｐゴシック" pitchFamily="-84" charset="-128"/>
              </a:rPr>
              <a:t>You will need to determine what information and data is needed to identify hazards and monitor the risk control procedures. This information and data could come from:</a:t>
            </a:r>
            <a:endParaRPr lang="en-US" dirty="0" smtClean="0">
              <a:ea typeface="ＭＳ Ｐゴシック" pitchFamily="-84" charset="-12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54275" y="2303463"/>
            <a:ext cx="5257800" cy="369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0"/>
            <a:ext cx="7145337" cy="1143000"/>
          </a:xfrm>
        </p:spPr>
        <p:txBody>
          <a:bodyPr>
            <a:normAutofit/>
          </a:bodyPr>
          <a:lstStyle/>
          <a:p>
            <a:pPr eaLnBrk="1" fontAlgn="auto" hangingPunct="1">
              <a:spcAft>
                <a:spcPts val="0"/>
              </a:spcAft>
              <a:defRPr/>
            </a:pPr>
            <a:r>
              <a:rPr lang="en-US" dirty="0" smtClean="0">
                <a:ea typeface="+mj-ea"/>
              </a:rPr>
              <a:t>2.10.1 REVIEWING EXISTING INFORMATION</a:t>
            </a:r>
            <a:endParaRPr lang="en-US" dirty="0">
              <a:ea typeface="+mj-ea"/>
            </a:endParaRPr>
          </a:p>
        </p:txBody>
      </p:sp>
      <p:sp>
        <p:nvSpPr>
          <p:cNvPr id="3" name="Content Placeholder 2"/>
          <p:cNvSpPr>
            <a:spLocks noGrp="1"/>
          </p:cNvSpPr>
          <p:nvPr>
            <p:ph idx="1"/>
          </p:nvPr>
        </p:nvSpPr>
        <p:spPr>
          <a:xfrm>
            <a:off x="1541463" y="1465263"/>
            <a:ext cx="7145337" cy="992187"/>
          </a:xfrm>
        </p:spPr>
        <p:txBody>
          <a:bodyPr>
            <a:spAutoFit/>
          </a:bodyPr>
          <a:lstStyle/>
          <a:p>
            <a:pPr marL="0" indent="0">
              <a:buFontTx/>
              <a:buNone/>
              <a:defRPr/>
            </a:pPr>
            <a:r>
              <a:rPr lang="en-AU" dirty="0" smtClean="0">
                <a:ea typeface="ＭＳ Ｐゴシック" pitchFamily="-84" charset="-128"/>
              </a:rPr>
              <a:t>Reviewing your workplace practices by collecting information and conducting inspections is important and will allow you to identify valuable sources of further information. These sources of further information could include:</a:t>
            </a:r>
            <a:endParaRPr lang="en-US" dirty="0" smtClean="0">
              <a:ea typeface="ＭＳ Ｐゴシック" pitchFamily="-84" charset="-128"/>
            </a:endParaRPr>
          </a:p>
        </p:txBody>
      </p:sp>
      <p:graphicFrame>
        <p:nvGraphicFramePr>
          <p:cNvPr id="6" name="Table 5"/>
          <p:cNvGraphicFramePr>
            <a:graphicFrameLocks noGrp="1"/>
          </p:cNvGraphicFramePr>
          <p:nvPr/>
        </p:nvGraphicFramePr>
        <p:xfrm>
          <a:off x="1541463" y="2554288"/>
          <a:ext cx="7145337" cy="3321050"/>
        </p:xfrm>
        <a:graphic>
          <a:graphicData uri="http://schemas.openxmlformats.org/drawingml/2006/table">
            <a:tbl>
              <a:tblPr firstRow="1" bandRow="1">
                <a:tableStyleId>{5C22544A-7EE6-4342-B048-85BDC9FD1C3A}</a:tableStyleId>
              </a:tblPr>
              <a:tblGrid>
                <a:gridCol w="1664019"/>
                <a:gridCol w="5481318"/>
              </a:tblGrid>
              <a:tr h="391659">
                <a:tc>
                  <a:txBody>
                    <a:bodyPr/>
                    <a:lstStyle/>
                    <a:p>
                      <a:pPr algn="ctr">
                        <a:spcBef>
                          <a:spcPts val="300"/>
                        </a:spcBef>
                        <a:spcAft>
                          <a:spcPts val="300"/>
                        </a:spcAft>
                      </a:pPr>
                      <a:r>
                        <a:rPr lang="en-AU" sz="1600" b="1" dirty="0">
                          <a:solidFill>
                            <a:srgbClr val="FFFFFF"/>
                          </a:solidFill>
                          <a:effectLst/>
                          <a:latin typeface="+mn-lt"/>
                          <a:ea typeface="MS Mincho"/>
                          <a:cs typeface="Times New Roman"/>
                        </a:rPr>
                        <a:t>Information Type</a:t>
                      </a:r>
                      <a:endParaRPr lang="en-AU"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600" b="1" dirty="0">
                          <a:solidFill>
                            <a:srgbClr val="FFFFFF"/>
                          </a:solidFill>
                          <a:effectLst/>
                          <a:latin typeface="+mn-lt"/>
                          <a:ea typeface="MS Mincho"/>
                          <a:cs typeface="Times New Roman"/>
                        </a:rPr>
                        <a:t>Possible Information Sources</a:t>
                      </a:r>
                      <a:endParaRPr lang="en-AU"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2929391">
                <a:tc>
                  <a:txBody>
                    <a:bodyPr/>
                    <a:lstStyle/>
                    <a:p>
                      <a:pPr>
                        <a:spcBef>
                          <a:spcPts val="300"/>
                        </a:spcBef>
                        <a:spcAft>
                          <a:spcPts val="300"/>
                        </a:spcAft>
                      </a:pPr>
                      <a:r>
                        <a:rPr lang="en-AU" sz="1600" b="1" dirty="0">
                          <a:effectLst/>
                          <a:latin typeface="+mn-lt"/>
                          <a:ea typeface="MS Mincho"/>
                          <a:cs typeface="Times New Roman"/>
                        </a:rPr>
                        <a:t>Performance </a:t>
                      </a:r>
                      <a:r>
                        <a:rPr lang="en-AU" sz="1600" b="1" dirty="0" smtClean="0">
                          <a:effectLst/>
                          <a:latin typeface="+mn-lt"/>
                          <a:ea typeface="MS Mincho"/>
                          <a:cs typeface="Times New Roman"/>
                        </a:rPr>
                        <a:t>Data</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Incident reports.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Environmental and health monitoring results.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Compensation statistics which will show anecdotal information on health and safety programmes within the organisation.</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Rehabilitation data (this data can show the success of the return to work scheme operated by your organisation).</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Absenteeism statistics (this can be used to determine the level of unacceptable stresses within the workforce)</a:t>
                      </a:r>
                      <a:r>
                        <a:rPr lang="en-AU" sz="1600" dirty="0" smtClean="0">
                          <a:effectLst/>
                          <a:latin typeface="+mn-lt"/>
                          <a:ea typeface="MS Mincho"/>
                          <a:cs typeface="Times New Roman"/>
                        </a:rPr>
                        <a:t>.</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2.10.1 REVIEWING EXISTING INFORMATION</a:t>
            </a:r>
            <a:endParaRPr lang="en-US" dirty="0">
              <a:ea typeface="+mj-ea"/>
            </a:endParaRPr>
          </a:p>
        </p:txBody>
      </p:sp>
      <p:graphicFrame>
        <p:nvGraphicFramePr>
          <p:cNvPr id="6" name="Table 5"/>
          <p:cNvGraphicFramePr>
            <a:graphicFrameLocks noGrp="1"/>
          </p:cNvGraphicFramePr>
          <p:nvPr/>
        </p:nvGraphicFramePr>
        <p:xfrm>
          <a:off x="1325563" y="1997075"/>
          <a:ext cx="7361237" cy="3392488"/>
        </p:xfrm>
        <a:graphic>
          <a:graphicData uri="http://schemas.openxmlformats.org/drawingml/2006/table">
            <a:tbl>
              <a:tblPr firstRow="1" bandRow="1">
                <a:tableStyleId>{5C22544A-7EE6-4342-B048-85BDC9FD1C3A}</a:tableStyleId>
              </a:tblPr>
              <a:tblGrid>
                <a:gridCol w="1593066"/>
                <a:gridCol w="5768171"/>
              </a:tblGrid>
              <a:tr h="487705">
                <a:tc>
                  <a:txBody>
                    <a:bodyPr/>
                    <a:lstStyle/>
                    <a:p>
                      <a:pPr algn="ctr">
                        <a:spcBef>
                          <a:spcPts val="300"/>
                        </a:spcBef>
                        <a:spcAft>
                          <a:spcPts val="300"/>
                        </a:spcAft>
                      </a:pPr>
                      <a:r>
                        <a:rPr lang="en-AU" sz="1600" b="1" dirty="0">
                          <a:solidFill>
                            <a:srgbClr val="FFFFFF"/>
                          </a:solidFill>
                          <a:effectLst/>
                          <a:latin typeface="+mn-lt"/>
                          <a:ea typeface="MS Mincho"/>
                          <a:cs typeface="Times New Roman"/>
                        </a:rPr>
                        <a:t>Information Type</a:t>
                      </a:r>
                      <a:endParaRPr lang="en-AU" sz="1600" dirty="0">
                        <a:effectLst/>
                        <a:latin typeface="+mn-lt"/>
                        <a:ea typeface="MS Mincho"/>
                        <a:cs typeface="Times New Roman"/>
                      </a:endParaRPr>
                    </a:p>
                  </a:txBody>
                  <a:tcPr marL="68583" marR="68583"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600" b="1" dirty="0">
                          <a:solidFill>
                            <a:srgbClr val="FFFFFF"/>
                          </a:solidFill>
                          <a:effectLst/>
                          <a:latin typeface="+mn-lt"/>
                          <a:ea typeface="MS Mincho"/>
                          <a:cs typeface="Times New Roman"/>
                        </a:rPr>
                        <a:t>Possible Information Sources</a:t>
                      </a:r>
                      <a:endParaRPr lang="en-AU" sz="1600" dirty="0">
                        <a:effectLst/>
                        <a:latin typeface="+mn-lt"/>
                        <a:ea typeface="MS Mincho"/>
                        <a:cs typeface="Times New Roman"/>
                      </a:endParaRPr>
                    </a:p>
                  </a:txBody>
                  <a:tcPr marL="68583" marR="68583"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2904783">
                <a:tc>
                  <a:txBody>
                    <a:bodyPr/>
                    <a:lstStyle/>
                    <a:p>
                      <a:pPr>
                        <a:spcBef>
                          <a:spcPts val="300"/>
                        </a:spcBef>
                        <a:spcAft>
                          <a:spcPts val="300"/>
                        </a:spcAft>
                      </a:pPr>
                      <a:r>
                        <a:rPr lang="en-AU" sz="1600" b="1" dirty="0">
                          <a:effectLst/>
                          <a:latin typeface="+mn-lt"/>
                          <a:ea typeface="MS Mincho"/>
                          <a:cs typeface="Times New Roman"/>
                        </a:rPr>
                        <a:t>Performance </a:t>
                      </a:r>
                      <a:r>
                        <a:rPr lang="en-AU" sz="1600" b="1" dirty="0" smtClean="0">
                          <a:effectLst/>
                          <a:latin typeface="+mn-lt"/>
                          <a:ea typeface="MS Mincho"/>
                          <a:cs typeface="Times New Roman"/>
                        </a:rPr>
                        <a:t>Data </a:t>
                      </a:r>
                      <a:r>
                        <a:rPr lang="en-US" sz="1600" dirty="0" smtClean="0">
                          <a:effectLst/>
                          <a:latin typeface="+mn-lt"/>
                          <a:ea typeface="MS Mincho"/>
                          <a:cs typeface="Times New Roman"/>
                        </a:rPr>
                        <a:t>(continued)</a:t>
                      </a:r>
                      <a:endParaRPr lang="en-US" sz="1600" dirty="0">
                        <a:effectLst/>
                        <a:latin typeface="+mn-lt"/>
                        <a:ea typeface="MS Mincho"/>
                        <a:cs typeface="Times New Roman"/>
                      </a:endParaRPr>
                    </a:p>
                  </a:txBody>
                  <a:tcPr marL="68583" marR="68583"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marL="396000" lvl="0" indent="-342900">
                        <a:spcBef>
                          <a:spcPts val="300"/>
                        </a:spcBef>
                        <a:spcAft>
                          <a:spcPts val="300"/>
                        </a:spcAft>
                        <a:buFont typeface="Symbol"/>
                        <a:buBlip>
                          <a:blip r:embed="rId2"/>
                        </a:buBlip>
                      </a:pPr>
                      <a:r>
                        <a:rPr lang="en-AU" sz="1600" dirty="0" smtClean="0">
                          <a:effectLst/>
                          <a:latin typeface="+mn-lt"/>
                          <a:ea typeface="MS Mincho"/>
                          <a:cs typeface="Times New Roman"/>
                        </a:rPr>
                        <a:t>Workplace </a:t>
                      </a:r>
                      <a:r>
                        <a:rPr lang="en-AU" sz="1600" dirty="0">
                          <a:effectLst/>
                          <a:latin typeface="+mn-lt"/>
                          <a:ea typeface="MS Mincho"/>
                          <a:cs typeface="Times New Roman"/>
                        </a:rPr>
                        <a:t>inspection statistics.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OHS/WHS committee meeting data and information.</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Induction and training output data (this is the end of course and induction evaluations done by participants to show how relevant the information was).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Lost time injury </a:t>
                      </a:r>
                      <a:r>
                        <a:rPr lang="en-AU" sz="1600" dirty="0" smtClean="0">
                          <a:effectLst/>
                          <a:latin typeface="+mn-lt"/>
                          <a:ea typeface="MS Mincho"/>
                          <a:cs typeface="Times New Roman"/>
                        </a:rPr>
                        <a:t>data.</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Classification of type of injuries / incidents e.g. Long term, Medium term, Short term, First Aid, disability, etc. Also, looking at the trends for particular types, frequency, etc.</a:t>
                      </a:r>
                      <a:endParaRPr lang="en-US" sz="1600" dirty="0">
                        <a:effectLst/>
                        <a:latin typeface="+mn-lt"/>
                        <a:ea typeface="MS Mincho"/>
                        <a:cs typeface="Times New Roman"/>
                      </a:endParaRPr>
                    </a:p>
                  </a:txBody>
                  <a:tcPr marL="68583" marR="68583"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2.10.1 REVIEWING EXISTING INFORMATION</a:t>
            </a:r>
            <a:endParaRPr lang="en-US" dirty="0">
              <a:ea typeface="+mj-ea"/>
            </a:endParaRPr>
          </a:p>
        </p:txBody>
      </p:sp>
      <p:graphicFrame>
        <p:nvGraphicFramePr>
          <p:cNvPr id="6" name="Table 5"/>
          <p:cNvGraphicFramePr>
            <a:graphicFrameLocks noGrp="1"/>
          </p:cNvGraphicFramePr>
          <p:nvPr/>
        </p:nvGraphicFramePr>
        <p:xfrm>
          <a:off x="1541463" y="1641475"/>
          <a:ext cx="7145337" cy="4387850"/>
        </p:xfrm>
        <a:graphic>
          <a:graphicData uri="http://schemas.openxmlformats.org/drawingml/2006/table">
            <a:tbl>
              <a:tblPr firstRow="1" bandRow="1">
                <a:tableStyleId>{5C22544A-7EE6-4342-B048-85BDC9FD1C3A}</a:tableStyleId>
              </a:tblPr>
              <a:tblGrid>
                <a:gridCol w="1664019"/>
                <a:gridCol w="5481318"/>
              </a:tblGrid>
              <a:tr h="380872">
                <a:tc>
                  <a:txBody>
                    <a:bodyPr/>
                    <a:lstStyle/>
                    <a:p>
                      <a:pPr algn="ctr">
                        <a:spcBef>
                          <a:spcPts val="300"/>
                        </a:spcBef>
                        <a:spcAft>
                          <a:spcPts val="300"/>
                        </a:spcAft>
                      </a:pPr>
                      <a:r>
                        <a:rPr lang="en-AU" sz="1600" b="1" dirty="0">
                          <a:solidFill>
                            <a:srgbClr val="FFFFFF"/>
                          </a:solidFill>
                          <a:effectLst/>
                          <a:latin typeface="Arial Narrow"/>
                          <a:ea typeface="MS Mincho"/>
                          <a:cs typeface="Times New Roman"/>
                        </a:rPr>
                        <a:t>Information Type</a:t>
                      </a:r>
                      <a:endParaRPr lang="en-AU" sz="16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600" b="1" dirty="0">
                          <a:solidFill>
                            <a:srgbClr val="FFFFFF"/>
                          </a:solidFill>
                          <a:effectLst/>
                          <a:latin typeface="Arial Narrow"/>
                          <a:ea typeface="MS Mincho"/>
                          <a:cs typeface="Times New Roman"/>
                        </a:rPr>
                        <a:t>Possible Information Sources</a:t>
                      </a:r>
                      <a:endParaRPr lang="en-AU" sz="16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4006978">
                <a:tc>
                  <a:txBody>
                    <a:bodyPr/>
                    <a:lstStyle/>
                    <a:p>
                      <a:pPr>
                        <a:spcBef>
                          <a:spcPts val="300"/>
                        </a:spcBef>
                        <a:spcAft>
                          <a:spcPts val="300"/>
                        </a:spcAft>
                      </a:pPr>
                      <a:r>
                        <a:rPr lang="en-AU" sz="1600" b="1" dirty="0">
                          <a:effectLst/>
                          <a:latin typeface="Arial Narrow"/>
                          <a:ea typeface="MS Mincho"/>
                          <a:cs typeface="Times New Roman"/>
                        </a:rPr>
                        <a:t>Records And </a:t>
                      </a:r>
                      <a:r>
                        <a:rPr lang="en-AU" sz="1600" b="1" dirty="0" smtClean="0">
                          <a:effectLst/>
                          <a:latin typeface="Arial Narrow"/>
                          <a:ea typeface="MS Mincho"/>
                          <a:cs typeface="Times New Roman"/>
                        </a:rPr>
                        <a:t>Reports</a:t>
                      </a:r>
                      <a:endParaRPr lang="en-US" sz="16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Inspection reports.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Investigation reports.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OHS/WHS committee meeting minutes.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Risk assessments.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Job safety analyses (JSA).</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Task Instruction Method Statement (TIMS), a standard way of doing low risk tasks.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Medical records.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Certificates, registrations and licences.</a:t>
                      </a:r>
                      <a:endParaRPr lang="en-US" sz="1600" dirty="0">
                        <a:effectLst/>
                        <a:latin typeface="Arial Narrow"/>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Arial Narrow"/>
                          <a:ea typeface="MS Mincho"/>
                          <a:cs typeface="Times New Roman"/>
                        </a:rPr>
                        <a:t>Correspondence. This could include general letters, bulletins, memos or other written information on hazards and risks.</a:t>
                      </a:r>
                      <a:endParaRPr lang="en-US" sz="16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2.10.1 REVIEWING EXISTING INFORMATION</a:t>
            </a:r>
            <a:endParaRPr lang="en-US" dirty="0">
              <a:ea typeface="+mj-ea"/>
            </a:endParaRPr>
          </a:p>
        </p:txBody>
      </p:sp>
      <p:graphicFrame>
        <p:nvGraphicFramePr>
          <p:cNvPr id="7" name="Table 6"/>
          <p:cNvGraphicFramePr>
            <a:graphicFrameLocks noGrp="1"/>
          </p:cNvGraphicFramePr>
          <p:nvPr/>
        </p:nvGraphicFramePr>
        <p:xfrm>
          <a:off x="1541463" y="1598613"/>
          <a:ext cx="7145337" cy="4430712"/>
        </p:xfrm>
        <a:graphic>
          <a:graphicData uri="http://schemas.openxmlformats.org/drawingml/2006/table">
            <a:tbl>
              <a:tblPr firstRow="1" bandRow="1">
                <a:tableStyleId>{5C22544A-7EE6-4342-B048-85BDC9FD1C3A}</a:tableStyleId>
              </a:tblPr>
              <a:tblGrid>
                <a:gridCol w="1664018"/>
                <a:gridCol w="5481319"/>
              </a:tblGrid>
              <a:tr h="384592">
                <a:tc>
                  <a:txBody>
                    <a:bodyPr/>
                    <a:lstStyle/>
                    <a:p>
                      <a:pPr algn="ctr">
                        <a:spcBef>
                          <a:spcPts val="300"/>
                        </a:spcBef>
                        <a:spcAft>
                          <a:spcPts val="300"/>
                        </a:spcAft>
                      </a:pPr>
                      <a:r>
                        <a:rPr lang="en-AU" sz="1600" b="1" dirty="0">
                          <a:solidFill>
                            <a:srgbClr val="FFFFFF"/>
                          </a:solidFill>
                          <a:effectLst/>
                          <a:latin typeface="+mn-lt"/>
                          <a:ea typeface="MS Mincho"/>
                          <a:cs typeface="Times New Roman"/>
                        </a:rPr>
                        <a:t>Information Type</a:t>
                      </a:r>
                      <a:endParaRPr lang="en-AU"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600" b="1" dirty="0">
                          <a:solidFill>
                            <a:srgbClr val="FFFFFF"/>
                          </a:solidFill>
                          <a:effectLst/>
                          <a:latin typeface="+mn-lt"/>
                          <a:ea typeface="MS Mincho"/>
                          <a:cs typeface="Times New Roman"/>
                        </a:rPr>
                        <a:t>Possible Information Sources</a:t>
                      </a:r>
                      <a:endParaRPr lang="en-AU"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4046120">
                <a:tc>
                  <a:txBody>
                    <a:bodyPr/>
                    <a:lstStyle/>
                    <a:p>
                      <a:pPr>
                        <a:spcBef>
                          <a:spcPts val="300"/>
                        </a:spcBef>
                        <a:spcAft>
                          <a:spcPts val="300"/>
                        </a:spcAft>
                      </a:pPr>
                      <a:r>
                        <a:rPr lang="en-AU" sz="1600" b="1" dirty="0">
                          <a:effectLst/>
                          <a:latin typeface="+mn-lt"/>
                          <a:ea typeface="MS Mincho"/>
                          <a:cs typeface="Times New Roman"/>
                        </a:rPr>
                        <a:t>Hazard Control </a:t>
                      </a:r>
                      <a:r>
                        <a:rPr lang="en-AU" sz="1600" b="1" dirty="0" smtClean="0">
                          <a:effectLst/>
                          <a:latin typeface="+mn-lt"/>
                          <a:ea typeface="MS Mincho"/>
                          <a:cs typeface="Times New Roman"/>
                        </a:rPr>
                        <a:t>Information</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Material safety data sheets. The information that comes from the manufacturer that details all relevant safety information.</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OHS/WHS manuals.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Computer databases that contain information on risks and hazards.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Hazard registers.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Codes of practice that may outline minimum requirements.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Previous risk assessments.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Historical data.</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Trend over time graphs.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Corrective and preventative actions.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2.10.1 REVIEWING EXISTING INFORMATION</a:t>
            </a:r>
            <a:endParaRPr lang="en-US" dirty="0">
              <a:ea typeface="+mj-ea"/>
            </a:endParaRPr>
          </a:p>
        </p:txBody>
      </p:sp>
      <p:graphicFrame>
        <p:nvGraphicFramePr>
          <p:cNvPr id="7" name="Table 6"/>
          <p:cNvGraphicFramePr>
            <a:graphicFrameLocks noGrp="1"/>
          </p:cNvGraphicFramePr>
          <p:nvPr/>
        </p:nvGraphicFramePr>
        <p:xfrm>
          <a:off x="1541463" y="2179638"/>
          <a:ext cx="7145337" cy="3049587"/>
        </p:xfrm>
        <a:graphic>
          <a:graphicData uri="http://schemas.openxmlformats.org/drawingml/2006/table">
            <a:tbl>
              <a:tblPr firstRow="1" bandRow="1">
                <a:tableStyleId>{5C22544A-7EE6-4342-B048-85BDC9FD1C3A}</a:tableStyleId>
              </a:tblPr>
              <a:tblGrid>
                <a:gridCol w="1664018"/>
                <a:gridCol w="5481319"/>
              </a:tblGrid>
              <a:tr h="411497">
                <a:tc>
                  <a:txBody>
                    <a:bodyPr/>
                    <a:lstStyle/>
                    <a:p>
                      <a:pPr algn="ctr">
                        <a:spcBef>
                          <a:spcPts val="300"/>
                        </a:spcBef>
                        <a:spcAft>
                          <a:spcPts val="300"/>
                        </a:spcAft>
                      </a:pPr>
                      <a:r>
                        <a:rPr lang="en-AU" sz="1600" b="1" dirty="0">
                          <a:solidFill>
                            <a:srgbClr val="FFFFFF"/>
                          </a:solidFill>
                          <a:effectLst/>
                          <a:latin typeface="+mn-lt"/>
                          <a:ea typeface="MS Mincho"/>
                          <a:cs typeface="Times New Roman"/>
                        </a:rPr>
                        <a:t>Information Type</a:t>
                      </a:r>
                      <a:endParaRPr lang="en-AU"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600" b="1" dirty="0">
                          <a:solidFill>
                            <a:srgbClr val="FFFFFF"/>
                          </a:solidFill>
                          <a:effectLst/>
                          <a:latin typeface="+mn-lt"/>
                          <a:ea typeface="MS Mincho"/>
                          <a:cs typeface="Times New Roman"/>
                        </a:rPr>
                        <a:t>Possible Information Sources</a:t>
                      </a:r>
                      <a:endParaRPr lang="en-AU"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2638090">
                <a:tc>
                  <a:txBody>
                    <a:bodyPr/>
                    <a:lstStyle/>
                    <a:p>
                      <a:pPr>
                        <a:spcBef>
                          <a:spcPts val="300"/>
                        </a:spcBef>
                        <a:spcAft>
                          <a:spcPts val="300"/>
                        </a:spcAft>
                      </a:pPr>
                      <a:r>
                        <a:rPr lang="en-AU" sz="1600" b="1" dirty="0">
                          <a:effectLst/>
                          <a:latin typeface="+mn-lt"/>
                          <a:ea typeface="MS Mincho"/>
                          <a:cs typeface="Times New Roman"/>
                        </a:rPr>
                        <a:t>OHS/WHS </a:t>
                      </a:r>
                      <a:r>
                        <a:rPr lang="en-AU" sz="1600" b="1" dirty="0" smtClean="0">
                          <a:effectLst/>
                          <a:latin typeface="+mn-lt"/>
                          <a:ea typeface="MS Mincho"/>
                          <a:cs typeface="Times New Roman"/>
                        </a:rPr>
                        <a:t>Requirements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Legal databases.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Subscriptions services.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Company policy manuals.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Standard operating procedures.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Reporting forms.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Schedules of changes or updates.</a:t>
                      </a:r>
                      <a:endParaRPr lang="en-US" sz="1600" dirty="0">
                        <a:effectLst/>
                        <a:latin typeface="+mn-lt"/>
                        <a:ea typeface="MS Mincho"/>
                        <a:cs typeface="Times New Roman"/>
                      </a:endParaRPr>
                    </a:p>
                    <a:p>
                      <a:pPr marL="396000" lvl="0" indent="-342900">
                        <a:spcBef>
                          <a:spcPts val="300"/>
                        </a:spcBef>
                        <a:spcAft>
                          <a:spcPts val="300"/>
                        </a:spcAft>
                        <a:buFont typeface="Symbol"/>
                        <a:buBlip>
                          <a:blip r:embed="rId2"/>
                        </a:buBlip>
                      </a:pPr>
                      <a:r>
                        <a:rPr lang="en-AU" sz="1600" dirty="0">
                          <a:effectLst/>
                          <a:latin typeface="+mn-lt"/>
                          <a:ea typeface="MS Mincho"/>
                          <a:cs typeface="Times New Roman"/>
                        </a:rPr>
                        <a:t>Government websites.</a:t>
                      </a:r>
                      <a:endParaRPr lang="en-US" sz="1600" dirty="0">
                        <a:effectLst/>
                        <a:latin typeface="+mn-lt"/>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2.10.2 RECORDING INFORMATION AND ANALYSING DATA</a:t>
            </a:r>
            <a:endParaRPr lang="en-US" dirty="0">
              <a:ea typeface="+mj-ea"/>
            </a:endParaRPr>
          </a:p>
        </p:txBody>
      </p:sp>
      <p:sp>
        <p:nvSpPr>
          <p:cNvPr id="3" name="Content Placeholder 2"/>
          <p:cNvSpPr>
            <a:spLocks noGrp="1"/>
          </p:cNvSpPr>
          <p:nvPr>
            <p:ph idx="1"/>
          </p:nvPr>
        </p:nvSpPr>
        <p:spPr>
          <a:xfrm>
            <a:off x="4640263" y="2046288"/>
            <a:ext cx="4046537" cy="3762375"/>
          </a:xfrm>
        </p:spPr>
        <p:txBody>
          <a:bodyPr>
            <a:spAutoFit/>
          </a:bodyPr>
          <a:lstStyle/>
          <a:p>
            <a:pPr marL="0" indent="0">
              <a:buFontTx/>
              <a:buNone/>
              <a:defRPr/>
            </a:pPr>
            <a:r>
              <a:rPr lang="en-AU" dirty="0" smtClean="0">
                <a:ea typeface="ＭＳ Ｐゴシック" pitchFamily="-84" charset="-128"/>
              </a:rPr>
              <a:t>The information you collect can be recorded in a spreadsheet and used to help analyse the current risk management status of your site. </a:t>
            </a:r>
            <a:endParaRPr lang="en-US" dirty="0" smtClean="0">
              <a:ea typeface="ＭＳ Ｐゴシック" pitchFamily="-84" charset="-128"/>
            </a:endParaRPr>
          </a:p>
          <a:p>
            <a:pPr marL="0" indent="0">
              <a:buFontTx/>
              <a:buNone/>
              <a:defRPr/>
            </a:pPr>
            <a:r>
              <a:rPr lang="en-AU" dirty="0" smtClean="0">
                <a:ea typeface="ＭＳ Ｐゴシック" pitchFamily="-84" charset="-128"/>
              </a:rPr>
              <a:t> It is necessary to ensure you record all information on the types of hazards found and the risks these hazards pose. </a:t>
            </a:r>
            <a:endParaRPr lang="en-US" dirty="0" smtClean="0">
              <a:ea typeface="ＭＳ Ｐゴシック" pitchFamily="-84" charset="-128"/>
            </a:endParaRPr>
          </a:p>
          <a:p>
            <a:pPr marL="0" indent="0">
              <a:buFontTx/>
              <a:buNone/>
              <a:defRPr/>
            </a:pPr>
            <a:r>
              <a:rPr lang="en-AU" dirty="0" smtClean="0">
                <a:ea typeface="ＭＳ Ｐゴシック" pitchFamily="-84" charset="-128"/>
              </a:rPr>
              <a:t> If you don</a:t>
            </a:r>
            <a:r>
              <a:rPr lang="en-AU" altLang="en-US" dirty="0" smtClean="0">
                <a:ea typeface="ＭＳ Ｐゴシック" pitchFamily="-84" charset="-128"/>
              </a:rPr>
              <a:t>’</a:t>
            </a:r>
            <a:r>
              <a:rPr lang="en-AU" dirty="0" smtClean="0">
                <a:ea typeface="ＭＳ Ｐゴシック" pitchFamily="-84" charset="-128"/>
              </a:rPr>
              <a:t>t enter these records into the recording system used within your workplace, you will not have an effective overview of what is occurring with the risks and hazards on site.</a:t>
            </a:r>
            <a:endParaRPr lang="en-US" dirty="0" smtClean="0">
              <a:ea typeface="ＭＳ Ｐゴシック" pitchFamily="-84" charset="-128"/>
            </a:endParaRPr>
          </a:p>
        </p:txBody>
      </p:sp>
      <p:pic>
        <p:nvPicPr>
          <p:cNvPr id="4" name="Picture 3" descr="worker computer ppe hard hat vest supervisor type typing clear background 13428990_l cropp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2136775"/>
            <a:ext cx="2914650"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lack shirt man side on clipboard read plans 7832108_l.jpg"/>
          <p:cNvPicPr>
            <a:picLocks noChangeAspect="1"/>
          </p:cNvPicPr>
          <p:nvPr/>
        </p:nvPicPr>
        <p:blipFill>
          <a:blip r:embed="rId2">
            <a:extLst>
              <a:ext uri="{28A0092B-C50C-407E-A947-70E740481C1C}">
                <a14:useLocalDpi xmlns:a14="http://schemas.microsoft.com/office/drawing/2010/main" val="0"/>
              </a:ext>
            </a:extLst>
          </a:blip>
          <a:srcRect r="4227" b="17274"/>
          <a:stretch>
            <a:fillRect/>
          </a:stretch>
        </p:blipFill>
        <p:spPr bwMode="auto">
          <a:xfrm>
            <a:off x="5897563" y="1993900"/>
            <a:ext cx="3246437" cy="422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2.10.2 RECORDING INFORMATION AND ANALYSING DATA</a:t>
            </a:r>
            <a:endParaRPr lang="en-US" dirty="0">
              <a:ea typeface="+mj-ea"/>
            </a:endParaRPr>
          </a:p>
        </p:txBody>
      </p:sp>
      <p:sp>
        <p:nvSpPr>
          <p:cNvPr id="3" name="Content Placeholder 2"/>
          <p:cNvSpPr>
            <a:spLocks noGrp="1"/>
          </p:cNvSpPr>
          <p:nvPr>
            <p:ph idx="1"/>
          </p:nvPr>
        </p:nvSpPr>
        <p:spPr>
          <a:xfrm>
            <a:off x="1541463" y="2359025"/>
            <a:ext cx="4143375" cy="2141538"/>
          </a:xfrm>
        </p:spPr>
        <p:txBody>
          <a:bodyPr>
            <a:spAutoFit/>
          </a:bodyPr>
          <a:lstStyle/>
          <a:p>
            <a:pPr marL="0" indent="0">
              <a:buFontTx/>
              <a:buNone/>
              <a:defRPr/>
            </a:pPr>
            <a:r>
              <a:rPr lang="en-AU" dirty="0" smtClean="0">
                <a:ea typeface="ＭＳ Ｐゴシック" pitchFamily="-84" charset="-128"/>
              </a:rPr>
              <a:t>Data analysis is the process of taking the raw information you have gathered and highlighting the sections that are useful to your purpose. </a:t>
            </a:r>
            <a:endParaRPr lang="en-US" dirty="0" smtClean="0">
              <a:ea typeface="ＭＳ Ｐゴシック" pitchFamily="-84" charset="-128"/>
            </a:endParaRPr>
          </a:p>
          <a:p>
            <a:pPr marL="0" indent="0">
              <a:buFontTx/>
              <a:buNone/>
              <a:defRPr/>
            </a:pPr>
            <a:r>
              <a:rPr lang="en-AU" dirty="0" smtClean="0">
                <a:ea typeface="ＭＳ Ｐゴシック" pitchFamily="-84" charset="-128"/>
              </a:rPr>
              <a:t> You can then interpret the information and use it to draw conclusions, make recommendations and support decision-making. </a:t>
            </a:r>
            <a:endParaRPr lang="en-US" dirty="0" smtClean="0">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struction worker read plans ppe 16671032_l.jpg"/>
          <p:cNvPicPr>
            <a:picLocks noChangeAspect="1"/>
          </p:cNvPicPr>
          <p:nvPr/>
        </p:nvPicPr>
        <p:blipFill>
          <a:blip r:embed="rId2">
            <a:extLst>
              <a:ext uri="{28A0092B-C50C-407E-A947-70E740481C1C}">
                <a14:useLocalDpi xmlns:a14="http://schemas.microsoft.com/office/drawing/2010/main" val="0"/>
              </a:ext>
            </a:extLst>
          </a:blip>
          <a:srcRect l="4346" t="-2" b="-255"/>
          <a:stretch>
            <a:fillRect/>
          </a:stretch>
        </p:blipFill>
        <p:spPr bwMode="auto">
          <a:xfrm>
            <a:off x="1541463" y="1781175"/>
            <a:ext cx="32766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2.10.2 RECORDING INFORMATION AND ANALYSING DATA</a:t>
            </a:r>
            <a:endParaRPr lang="en-US" dirty="0">
              <a:ea typeface="+mj-ea"/>
            </a:endParaRPr>
          </a:p>
        </p:txBody>
      </p:sp>
      <p:sp>
        <p:nvSpPr>
          <p:cNvPr id="3" name="Content Placeholder 2"/>
          <p:cNvSpPr>
            <a:spLocks noGrp="1"/>
          </p:cNvSpPr>
          <p:nvPr>
            <p:ph idx="1"/>
          </p:nvPr>
        </p:nvSpPr>
        <p:spPr>
          <a:xfrm>
            <a:off x="4887913" y="1649413"/>
            <a:ext cx="3798887" cy="3478212"/>
          </a:xfrm>
        </p:spPr>
        <p:txBody>
          <a:bodyPr>
            <a:spAutoFit/>
          </a:bodyPr>
          <a:lstStyle/>
          <a:p>
            <a:pPr marL="0" indent="0">
              <a:buFontTx/>
              <a:buNone/>
              <a:defRPr/>
            </a:pPr>
            <a:r>
              <a:rPr lang="en-AU" dirty="0" smtClean="0">
                <a:ea typeface="ＭＳ Ｐゴシック" pitchFamily="-84" charset="-128"/>
              </a:rPr>
              <a:t>Data that you may need to analyse could be contained in information gathered from: </a:t>
            </a:r>
            <a:endParaRPr lang="en-US" dirty="0" smtClean="0">
              <a:ea typeface="ＭＳ Ｐゴシック" pitchFamily="-84" charset="-128"/>
            </a:endParaRPr>
          </a:p>
          <a:p>
            <a:pPr marL="0" indent="0">
              <a:defRPr/>
            </a:pPr>
            <a:r>
              <a:rPr lang="en-AU" dirty="0" smtClean="0">
                <a:ea typeface="ＭＳ Ｐゴシック" pitchFamily="-84" charset="-128"/>
              </a:rPr>
              <a:t>    Incident monitoring.</a:t>
            </a:r>
            <a:r>
              <a:rPr lang="en-US" dirty="0" smtClean="0">
                <a:ea typeface="ＭＳ Ｐゴシック" pitchFamily="-84" charset="-128"/>
              </a:rPr>
              <a:t> </a:t>
            </a:r>
          </a:p>
          <a:p>
            <a:pPr marL="0" indent="0">
              <a:defRPr/>
            </a:pPr>
            <a:r>
              <a:rPr lang="en-AU" dirty="0" smtClean="0">
                <a:ea typeface="ＭＳ Ｐゴシック" pitchFamily="-84" charset="-128"/>
              </a:rPr>
              <a:t>    Environmental monitoring. </a:t>
            </a:r>
            <a:endParaRPr lang="en-US" dirty="0" smtClean="0">
              <a:ea typeface="ＭＳ Ｐゴシック" pitchFamily="-84" charset="-128"/>
            </a:endParaRPr>
          </a:p>
          <a:p>
            <a:pPr marL="0" indent="0">
              <a:defRPr/>
            </a:pPr>
            <a:r>
              <a:rPr lang="en-AU" dirty="0" smtClean="0">
                <a:ea typeface="ＭＳ Ｐゴシック" pitchFamily="-84" charset="-128"/>
              </a:rPr>
              <a:t>    Evaluation of the effectiveness of risk</a:t>
            </a:r>
            <a:br>
              <a:rPr lang="en-AU" dirty="0" smtClean="0">
                <a:ea typeface="ＭＳ Ｐゴシック" pitchFamily="-84" charset="-128"/>
              </a:rPr>
            </a:br>
            <a:r>
              <a:rPr lang="en-AU" dirty="0" smtClean="0">
                <a:ea typeface="ＭＳ Ｐゴシック" pitchFamily="-84" charset="-128"/>
              </a:rPr>
              <a:t>     control measures.</a:t>
            </a:r>
            <a:endParaRPr lang="en-US" dirty="0" smtClean="0">
              <a:ea typeface="ＭＳ Ｐゴシック" pitchFamily="-84" charset="-128"/>
            </a:endParaRPr>
          </a:p>
          <a:p>
            <a:pPr marL="0" indent="0">
              <a:buFontTx/>
              <a:buNone/>
              <a:defRPr/>
            </a:pPr>
            <a:r>
              <a:rPr lang="en-AU" dirty="0" smtClean="0">
                <a:ea typeface="ＭＳ Ｐゴシック" pitchFamily="-84" charset="-128"/>
              </a:rPr>
              <a:t> Data and information that you have collected can then be used to develop risk management procedures and policies. </a:t>
            </a:r>
            <a:endParaRPr lang="en-US" dirty="0" smtClean="0">
              <a:ea typeface="ＭＳ Ｐゴシック" pitchFamily="-84" charset="-128"/>
            </a:endParaRPr>
          </a:p>
        </p:txBody>
      </p:sp>
      <p:sp>
        <p:nvSpPr>
          <p:cNvPr id="7" name="Rectangle 6"/>
          <p:cNvSpPr>
            <a:spLocks noChangeArrowheads="1"/>
          </p:cNvSpPr>
          <p:nvPr/>
        </p:nvSpPr>
        <p:spPr bwMode="auto">
          <a:xfrm>
            <a:off x="1541463" y="5608638"/>
            <a:ext cx="7145337" cy="584200"/>
          </a:xfrm>
          <a:prstGeom prst="rect">
            <a:avLst/>
          </a:prstGeom>
          <a:noFill/>
          <a:ln w="9525">
            <a:noFill/>
            <a:miter lim="800000"/>
            <a:headEnd/>
            <a:tailEnd/>
          </a:ln>
        </p:spPr>
        <p:txBody>
          <a:bodyPr>
            <a:spAutoFit/>
          </a:bodyPr>
          <a:lstStyle/>
          <a:p>
            <a:pPr>
              <a:spcBef>
                <a:spcPct val="20000"/>
              </a:spcBef>
              <a:buSzPct val="100000"/>
              <a:defRPr/>
            </a:pPr>
            <a:r>
              <a:rPr lang="en-AU" sz="1600" dirty="0">
                <a:solidFill>
                  <a:srgbClr val="000000"/>
                </a:solidFill>
                <a:latin typeface="+mn-lt"/>
                <a:ea typeface="ＭＳ Ｐゴシック" pitchFamily="-84" charset="-128"/>
              </a:rPr>
              <a:t>This will, in turn, allow you to manage the risk control process and ensure that all legislative, regulatory and organisational obligations are met.</a:t>
            </a:r>
            <a:endParaRPr lang="en-US" sz="1600" dirty="0">
              <a:solidFill>
                <a:srgbClr val="000000"/>
              </a:solidFill>
              <a:latin typeface="+mn-lt"/>
              <a:ea typeface="ＭＳ Ｐゴシック" pitchFamily="-8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85"/>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rporate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1909</TotalTime>
  <Words>3711</Words>
  <Application>Microsoft Office PowerPoint</Application>
  <PresentationFormat>On-screen Show (4:3)</PresentationFormat>
  <Paragraphs>504</Paragraphs>
  <Slides>85</Slides>
  <Notes>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85</vt:i4>
      </vt:variant>
    </vt:vector>
  </HeadingPairs>
  <TitlesOfParts>
    <vt:vector size="98" baseType="lpstr">
      <vt:lpstr>Times New Roman</vt:lpstr>
      <vt:lpstr>ＭＳ Ｐゴシック</vt:lpstr>
      <vt:lpstr>Arial</vt:lpstr>
      <vt:lpstr>Impact</vt:lpstr>
      <vt:lpstr>Arial Black</vt:lpstr>
      <vt:lpstr>Arial Narrow</vt:lpstr>
      <vt:lpstr>Calibri</vt:lpstr>
      <vt:lpstr>Verdana</vt:lpstr>
      <vt:lpstr>Wingdings</vt:lpstr>
      <vt:lpstr>MS Mincho</vt:lpstr>
      <vt:lpstr>Symbol</vt:lpstr>
      <vt:lpstr>Custom Design</vt:lpstr>
      <vt:lpstr>Corporate PPT Template</vt:lpstr>
      <vt:lpstr>RIIRIS401d Apply Site risk management system Presentation 2   </vt:lpstr>
      <vt:lpstr>2.1 IDENTIFY RISK MANAGEMENT TRAINING NEEDS</vt:lpstr>
      <vt:lpstr>2.1 IDENTIFY RISK MANAGEMENT TRAINING NEEDS</vt:lpstr>
      <vt:lpstr>2.1 IDENTIFY RISK MANAGEMENT TRAINING NEEDS</vt:lpstr>
      <vt:lpstr>2.1 IDENTIFY RISK MANAGEMENT TRAINING NEEDS</vt:lpstr>
      <vt:lpstr>2.1.1 DOCUMENTING OHS/WHS TRAINING</vt:lpstr>
      <vt:lpstr>2.2 ARRANGE RISK MANAGEMENT TRAINING</vt:lpstr>
      <vt:lpstr>2.2 ARRANGE RISK MANAGEMENT TRAINING</vt:lpstr>
      <vt:lpstr>2.2 ARRANGE RISK MANAGEMENT TRAINING</vt:lpstr>
      <vt:lpstr>2.2 ARRANGE RISK MANAGEMENT TRAINING</vt:lpstr>
      <vt:lpstr>2.2 ARRANGE RISK MANAGEMENT TRAINING</vt:lpstr>
      <vt:lpstr>2.3 PROVIDE LEARNING OPPORTUNITIES</vt:lpstr>
      <vt:lpstr>2.3 PROVIDE LEARNING OPPORTUNITIES</vt:lpstr>
      <vt:lpstr>2.3 PROVIDE LEARNING OPPORTUNITIES</vt:lpstr>
      <vt:lpstr>2.3.1 COACHING AND MENTORING</vt:lpstr>
      <vt:lpstr>2.3.1 COACHING AND MENTORING</vt:lpstr>
      <vt:lpstr>2.3.1 COACHING AND MENTORING</vt:lpstr>
      <vt:lpstr>2.4 IDENTIFY AND REPORT TRAINING COSTS</vt:lpstr>
      <vt:lpstr>2.4 IDENTIFY AND REPORT TRAINING COSTS</vt:lpstr>
      <vt:lpstr>2.5 IDENTIFY AND REPORT HAZARDS AND RISKS</vt:lpstr>
      <vt:lpstr>2.5 IDENTIFY AND REPORT HAZARDS AND RISKS</vt:lpstr>
      <vt:lpstr>2.5 IDENTIFY AND REPORT HAZARDS AND RISKS</vt:lpstr>
      <vt:lpstr>2.5 IDENTIFY AND REPORT HAZARDS AND RISKS</vt:lpstr>
      <vt:lpstr>2.5.1 IDENTIFYING AND ANALYSING HAZARDS AND RISKS</vt:lpstr>
      <vt:lpstr>2.5.1 IDENTIFYING AND ANALYSING HAZARDS AND RISKS</vt:lpstr>
      <vt:lpstr>2.5.1 IDENTIFYING AND ANALYSING HAZARDS AND RISKS</vt:lpstr>
      <vt:lpstr>2.5.1 IDENTIFYING AND ANALYSING HAZARDS AND RISKS</vt:lpstr>
      <vt:lpstr>2.5.1 IDENTIFYING AND ANALYSING HAZARDS AND RISKS</vt:lpstr>
      <vt:lpstr>2.5.1 IDENTIFYING AND ANALYSING HAZARDS AND RISKS</vt:lpstr>
      <vt:lpstr>2.5.1 IDENTIFYING AND ANALYSING HAZARDS AND RISKS</vt:lpstr>
      <vt:lpstr>2.5.2 REPORTING HAZARDS</vt:lpstr>
      <vt:lpstr>2.5.2 REPORTING HAZARDS</vt:lpstr>
      <vt:lpstr>2.5.2 REPORTING HAZARDS</vt:lpstr>
      <vt:lpstr>2.6 ACT ON HAZARD REPORTS</vt:lpstr>
      <vt:lpstr>2.6 ACT ON HAZARD REPORTS</vt:lpstr>
      <vt:lpstr>2.6.1 ASSESSING RISKS</vt:lpstr>
      <vt:lpstr>2.6.1.1 RISK ANALYSIS</vt:lpstr>
      <vt:lpstr>2.6.1.1 RISK ANALYSIS</vt:lpstr>
      <vt:lpstr>2.6.1.2 RISK EVALUATION</vt:lpstr>
      <vt:lpstr>2.6.1.2 RISK EVALUATION</vt:lpstr>
      <vt:lpstr>2.6.1.2 RISK EVALUATION</vt:lpstr>
      <vt:lpstr>2.6.1.2 RISK EVALUATION</vt:lpstr>
      <vt:lpstr>2.7 APPLY RISK CONTROL PROCEDURES</vt:lpstr>
      <vt:lpstr>2.7 APPLY RISK CONTROL PROCEDURES</vt:lpstr>
      <vt:lpstr>2.7 APPLY RISK CONTROL PROCEDURES</vt:lpstr>
      <vt:lpstr>2.7.1 HIERARCHY OF HAZARD CONTROL</vt:lpstr>
      <vt:lpstr>2.7.1 HIERARCHY OF HAZARD CONTROL</vt:lpstr>
      <vt:lpstr>2.7.1 HIERARCHY OF HAZARD CONTROL</vt:lpstr>
      <vt:lpstr>2.7.1 HIERARCHY OF HAZARD CONTROL</vt:lpstr>
      <vt:lpstr>2.7.1 HIERARCHY OF HAZARD CONTROL</vt:lpstr>
      <vt:lpstr>2.7.1 HIERARCHY OF HAZARD CONTROL</vt:lpstr>
      <vt:lpstr>2.7.1 HIERARCHY OF HAZARD CONTROL</vt:lpstr>
      <vt:lpstr>2.7.2 ASSESSING RESOURCES</vt:lpstr>
      <vt:lpstr>2.7.2 ASSESSING RESOURCES</vt:lpstr>
      <vt:lpstr>2.7.2 ASSESSING RESOURCES</vt:lpstr>
      <vt:lpstr>2.8 REPORT AND MONITOR INADEQUACIES IN RISK CONTROL</vt:lpstr>
      <vt:lpstr>2.8 REPORT AND MONITOR INADEQUACIES IN RISK CONTROL</vt:lpstr>
      <vt:lpstr>2.8 REPORT AND MONITOR INADEQUACIES IN RISK CONTROL</vt:lpstr>
      <vt:lpstr>2.8 REPORT AND MONITOR INADEQUACIES IN RISK CONTROL</vt:lpstr>
      <vt:lpstr>2.8 REPORT AND MONITOR INADEQUACIES IN RISK CONTROL</vt:lpstr>
      <vt:lpstr>2.8 REPORT AND MONITOR INADEQUACIES IN RISK CONTROL</vt:lpstr>
      <vt:lpstr>2.8 REPORT AND MONITOR INADEQUACIES IN RISK CONTROL</vt:lpstr>
      <vt:lpstr>2.8 REPORT AND MONITOR INADEQUACIES IN RISK CONTROL</vt:lpstr>
      <vt:lpstr>2.8.1 monitoring outcomes of reports</vt:lpstr>
      <vt:lpstr>2.8.1 monitoring outcomes of reports</vt:lpstr>
      <vt:lpstr>2.8.1 monitoring outcomes of reports</vt:lpstr>
      <vt:lpstr>2.8.1 monitoring outcomes of reports</vt:lpstr>
      <vt:lpstr>2.9 COMPLETE RISK MANAGEMENT RECORDS</vt:lpstr>
      <vt:lpstr>2.9 COMPLETE RISK MANAGEMENT RECORDS</vt:lpstr>
      <vt:lpstr>2.9 COMPLETE RISK MANAGEMENT RECORDS</vt:lpstr>
      <vt:lpstr>2.9 COMPLETE RISK MANAGEMENT RECORDS</vt:lpstr>
      <vt:lpstr>2.9 COMPLETE RISK MANAGEMENT RECORDS</vt:lpstr>
      <vt:lpstr>2.9 COMPLETE RISK MANAGEMENT RECORDS</vt:lpstr>
      <vt:lpstr>2.9 COMPLETE RISK MANAGEMENT RECORDS</vt:lpstr>
      <vt:lpstr>2.9 COMPLETE RISK MANAGEMENT RECORDS</vt:lpstr>
      <vt:lpstr>2.10 USE WORKPLACE INFORMATION</vt:lpstr>
      <vt:lpstr>2.10 USE WORKPLACE INFORMATION</vt:lpstr>
      <vt:lpstr>2.10.1 REVIEWING EXISTING INFORMATION</vt:lpstr>
      <vt:lpstr>2.10.1 REVIEWING EXISTING INFORMATION</vt:lpstr>
      <vt:lpstr>2.10.1 REVIEWING EXISTING INFORMATION</vt:lpstr>
      <vt:lpstr>2.10.1 REVIEWING EXISTING INFORMATION</vt:lpstr>
      <vt:lpstr>2.10.1 REVIEWING EXISTING INFORMATION</vt:lpstr>
      <vt:lpstr>2.10.2 RECORDING INFORMATION AND ANALYSING DATA</vt:lpstr>
      <vt:lpstr>2.10.2 RECORDING INFORMATION AND ANALYSING DATA</vt:lpstr>
      <vt:lpstr>2.10.2 RECORDING INFORMATION AND ANALYSING DATA</vt:lpstr>
    </vt:vector>
  </TitlesOfParts>
  <Company>Safe Work Resources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Peachey</dc:creator>
  <cp:lastModifiedBy>Jonathan Curro</cp:lastModifiedBy>
  <cp:revision>212</cp:revision>
  <dcterms:created xsi:type="dcterms:W3CDTF">2011-08-09T01:40:17Z</dcterms:created>
  <dcterms:modified xsi:type="dcterms:W3CDTF">2018-10-22T02:00:10Z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21E0B236-A60F-4B25-99BB-3CF9D4194F03</vt:lpwstr>
  </property>
  <property fmtid="{D5CDD505-2E9C-101B-9397-08002B2CF9AE}" pid="3" name="ArticulatePath">
    <vt:lpwstr>RIIRIS401D_Presentation 2_1-0</vt:lpwstr>
  </property>
</Properties>
</file>