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8"/>
  </p:notesMasterIdLst>
  <p:sldIdLst>
    <p:sldId id="257" r:id="rId2"/>
    <p:sldId id="604" r:id="rId3"/>
    <p:sldId id="657" r:id="rId4"/>
    <p:sldId id="605" r:id="rId5"/>
    <p:sldId id="606" r:id="rId6"/>
    <p:sldId id="608" r:id="rId7"/>
    <p:sldId id="643" r:id="rId8"/>
    <p:sldId id="610" r:id="rId9"/>
    <p:sldId id="611" r:id="rId10"/>
    <p:sldId id="612" r:id="rId11"/>
    <p:sldId id="613" r:id="rId12"/>
    <p:sldId id="614" r:id="rId13"/>
    <p:sldId id="615" r:id="rId14"/>
    <p:sldId id="392" r:id="rId15"/>
    <p:sldId id="401" r:id="rId16"/>
    <p:sldId id="616" r:id="rId17"/>
    <p:sldId id="617" r:id="rId18"/>
    <p:sldId id="618" r:id="rId19"/>
    <p:sldId id="387" r:id="rId20"/>
    <p:sldId id="619" r:id="rId21"/>
    <p:sldId id="620" r:id="rId22"/>
    <p:sldId id="658" r:id="rId23"/>
    <p:sldId id="621" r:id="rId24"/>
    <p:sldId id="622" r:id="rId25"/>
    <p:sldId id="623" r:id="rId26"/>
    <p:sldId id="624" r:id="rId27"/>
    <p:sldId id="626" r:id="rId28"/>
    <p:sldId id="625" r:id="rId29"/>
    <p:sldId id="588" r:id="rId30"/>
    <p:sldId id="592" r:id="rId31"/>
    <p:sldId id="627" r:id="rId32"/>
    <p:sldId id="628" r:id="rId33"/>
    <p:sldId id="594" r:id="rId34"/>
    <p:sldId id="601" r:id="rId35"/>
    <p:sldId id="629" r:id="rId36"/>
    <p:sldId id="630" r:id="rId37"/>
    <p:sldId id="603" r:id="rId38"/>
    <p:sldId id="562" r:id="rId39"/>
    <p:sldId id="631" r:id="rId40"/>
    <p:sldId id="632" r:id="rId41"/>
    <p:sldId id="660" r:id="rId42"/>
    <p:sldId id="633" r:id="rId43"/>
    <p:sldId id="564" r:id="rId44"/>
    <p:sldId id="565" r:id="rId45"/>
    <p:sldId id="634" r:id="rId46"/>
    <p:sldId id="635" r:id="rId47"/>
    <p:sldId id="636" r:id="rId48"/>
    <p:sldId id="637" r:id="rId49"/>
    <p:sldId id="567" r:id="rId50"/>
    <p:sldId id="638" r:id="rId51"/>
    <p:sldId id="659" r:id="rId52"/>
    <p:sldId id="639" r:id="rId53"/>
    <p:sldId id="640" r:id="rId54"/>
    <p:sldId id="570" r:id="rId55"/>
    <p:sldId id="574" r:id="rId56"/>
    <p:sldId id="644" r:id="rId57"/>
    <p:sldId id="645" r:id="rId58"/>
    <p:sldId id="646" r:id="rId59"/>
    <p:sldId id="576" r:id="rId60"/>
    <p:sldId id="647" r:id="rId61"/>
    <p:sldId id="648" r:id="rId62"/>
    <p:sldId id="649" r:id="rId63"/>
    <p:sldId id="650" r:id="rId64"/>
    <p:sldId id="540" r:id="rId65"/>
    <p:sldId id="547" r:id="rId66"/>
    <p:sldId id="651" r:id="rId67"/>
    <p:sldId id="652" r:id="rId68"/>
    <p:sldId id="653" r:id="rId69"/>
    <p:sldId id="549" r:id="rId70"/>
    <p:sldId id="550" r:id="rId71"/>
    <p:sldId id="654" r:id="rId72"/>
    <p:sldId id="655" r:id="rId73"/>
    <p:sldId id="656" r:id="rId74"/>
    <p:sldId id="552" r:id="rId75"/>
    <p:sldId id="435" r:id="rId76"/>
    <p:sldId id="418" r:id="rId7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79" autoAdjust="0"/>
    <p:restoredTop sz="91525" autoAdjust="0"/>
  </p:normalViewPr>
  <p:slideViewPr>
    <p:cSldViewPr>
      <p:cViewPr>
        <p:scale>
          <a:sx n="70" d="100"/>
          <a:sy n="70" d="100"/>
        </p:scale>
        <p:origin x="-1620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notesMaster" Target="notesMasters/notesMaster1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5/02/2018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929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</a:t>
            </a:fld>
            <a:endParaRPr lang="en-A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</a:t>
            </a:fld>
            <a:endParaRPr lang="en-A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14</a:t>
            </a:fld>
            <a:endParaRPr lang="en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15</a:t>
            </a:fld>
            <a:endParaRPr lang="en-A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19</a:t>
            </a:fld>
            <a:endParaRPr lang="en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21</a:t>
            </a:fld>
            <a:endParaRPr lang="en-A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22</a:t>
            </a:fld>
            <a:endParaRPr lang="en-A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29</a:t>
            </a:fld>
            <a:endParaRPr lang="en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30</a:t>
            </a:fld>
            <a:endParaRPr lang="en-A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33</a:t>
            </a:fld>
            <a:endParaRPr lang="en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34</a:t>
            </a:fld>
            <a:endParaRPr lang="en-A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37</a:t>
            </a:fld>
            <a:endParaRPr lang="en-C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38</a:t>
            </a:fld>
            <a:endParaRPr lang="en-A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43</a:t>
            </a:fld>
            <a:endParaRPr lang="en-C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44</a:t>
            </a:fld>
            <a:endParaRPr lang="en-A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49</a:t>
            </a:fld>
            <a:endParaRPr lang="en-CA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50</a:t>
            </a:fld>
            <a:endParaRPr lang="en-A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51</a:t>
            </a:fld>
            <a:endParaRPr lang="en-A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54</a:t>
            </a:fld>
            <a:endParaRPr lang="en-CA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55</a:t>
            </a:fld>
            <a:endParaRPr lang="en-A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59</a:t>
            </a:fld>
            <a:endParaRPr lang="en-CA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60</a:t>
            </a:fld>
            <a:endParaRPr lang="en-A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64</a:t>
            </a:fld>
            <a:endParaRPr lang="en-CA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65</a:t>
            </a:fld>
            <a:endParaRPr lang="en-AU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69</a:t>
            </a:fld>
            <a:endParaRPr lang="en-CA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70</a:t>
            </a:fld>
            <a:endParaRPr lang="en-AU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74</a:t>
            </a:fld>
            <a:endParaRPr lang="en-CA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76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5/02/2018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14438" y="1124744"/>
            <a:ext cx="7000875" cy="38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AU" sz="4400" b="1" dirty="0">
                <a:solidFill>
                  <a:srgbClr val="FF0000"/>
                </a:solidFill>
              </a:rPr>
              <a:t>CHCECE022 </a:t>
            </a:r>
            <a:endParaRPr lang="en-GB" sz="4400" dirty="0" smtClean="0">
              <a:solidFill>
                <a:srgbClr val="FF0000"/>
              </a:solidFill>
            </a:endParaRPr>
          </a:p>
          <a:p>
            <a:pPr algn="r"/>
            <a:r>
              <a:rPr lang="en-AU" sz="4400" b="1" dirty="0">
                <a:solidFill>
                  <a:srgbClr val="FF0000"/>
                </a:solidFill>
              </a:rPr>
              <a:t>Promote children's agency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739" y="3162895"/>
            <a:ext cx="3810000" cy="33337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Establish a learning environment that reflects children’s interests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814888" y="2249953"/>
            <a:ext cx="413357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1.1 </a:t>
            </a:r>
            <a:r>
              <a:rPr lang="en-AU" sz="2800" dirty="0"/>
              <a:t>Provide opportunities for children to plan and/or modify their indoor and outdoor </a:t>
            </a:r>
            <a:r>
              <a:rPr lang="en-AU" sz="2800" dirty="0" smtClean="0"/>
              <a:t>environments</a:t>
            </a:r>
          </a:p>
          <a:p>
            <a:endParaRPr lang="en-AU" sz="2800" dirty="0" smtClean="0"/>
          </a:p>
          <a:p>
            <a:r>
              <a:rPr lang="en-AU" sz="2800" b="1" dirty="0"/>
              <a:t>1.2 </a:t>
            </a:r>
            <a:r>
              <a:rPr lang="en-AU" sz="2800" dirty="0"/>
              <a:t>Design indoor and outdoor environments that are vibrant, flexible and support children’s learning</a:t>
            </a:r>
            <a:r>
              <a:rPr lang="en-AU" sz="2800" b="1" dirty="0"/>
              <a:t> </a:t>
            </a:r>
            <a:endParaRPr lang="en-AU" sz="3200" dirty="0"/>
          </a:p>
        </p:txBody>
      </p:sp>
    </p:spTree>
    <p:extLst>
      <p:ext uri="{BB962C8B-B14F-4D97-AF65-F5344CB8AC3E}">
        <p14:creationId xmlns:p14="http://schemas.microsoft.com/office/powerpoint/2010/main" val="1285425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Establish a learning environment that reflects children’s interests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814888" y="2249953"/>
            <a:ext cx="41335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AU" sz="2800" b="1" dirty="0">
                <a:solidFill>
                  <a:prstClr val="black"/>
                </a:solidFill>
              </a:rPr>
              <a:t>1.3 </a:t>
            </a:r>
            <a:r>
              <a:rPr lang="en-AU" sz="2800" dirty="0">
                <a:solidFill>
                  <a:prstClr val="black"/>
                </a:solidFill>
              </a:rPr>
              <a:t>Ensure design of indoor and outdoor environments is responsive to the interests and abilities of each child</a:t>
            </a:r>
            <a:r>
              <a:rPr lang="en-AU" sz="2800" b="1" dirty="0">
                <a:solidFill>
                  <a:prstClr val="black"/>
                </a:solidFill>
              </a:rPr>
              <a:t> </a:t>
            </a:r>
            <a:endParaRPr lang="en-AU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292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9739713"/>
              </p:ext>
            </p:extLst>
          </p:nvPr>
        </p:nvGraphicFramePr>
        <p:xfrm>
          <a:off x="539552" y="1052736"/>
          <a:ext cx="8229600" cy="35661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50504"/>
                <a:gridCol w="1584176"/>
                <a:gridCol w="5194920"/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Standard 3.1</a:t>
                      </a:r>
                      <a:endParaRPr lang="en-GB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design of the facilities is appropriate for the operation of a service.</a:t>
                      </a:r>
                      <a:endParaRPr lang="en-GB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 smtClean="0"/>
                        <a:t>Element</a:t>
                      </a:r>
                      <a:r>
                        <a:rPr lang="en-GB" sz="2400" baseline="0" dirty="0" smtClean="0"/>
                        <a:t> 3.1.1</a:t>
                      </a:r>
                      <a:endParaRPr lang="en-GB" sz="2400" dirty="0" smtClean="0"/>
                    </a:p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Fit for purpose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Outdoor and indoor spaces, buildings, fixtures and fittings are suitable for their purpose, including supporting the access of every child.</a:t>
                      </a:r>
                      <a:endParaRPr lang="en-GB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 smtClean="0"/>
                        <a:t>Element 3.1.2</a:t>
                      </a:r>
                    </a:p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Upkeep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Premises, furniture and equipment are safe, clean and well maintained.</a:t>
                      </a:r>
                      <a:endParaRPr lang="en-GB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94146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51186047"/>
              </p:ext>
            </p:extLst>
          </p:nvPr>
        </p:nvGraphicFramePr>
        <p:xfrm>
          <a:off x="899592" y="692696"/>
          <a:ext cx="7488831" cy="525658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19940"/>
                <a:gridCol w="1694273"/>
                <a:gridCol w="4474618"/>
              </a:tblGrid>
              <a:tr h="1080955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Standard 3.2</a:t>
                      </a:r>
                      <a:endParaRPr lang="en-GB" sz="18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800" b="1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The service environment is inclusive, promotes competence and supports exploration and play-based learning.</a:t>
                      </a:r>
                      <a:endParaRPr lang="en-GB" sz="1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16156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Element</a:t>
                      </a:r>
                      <a:r>
                        <a:rPr lang="en-GB" sz="1800" baseline="0" dirty="0" smtClean="0"/>
                        <a:t> 3.2.1</a:t>
                      </a:r>
                      <a:endParaRPr lang="en-GB" sz="1800" dirty="0" smtClean="0"/>
                    </a:p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Inclusive environment</a:t>
                      </a:r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Outdoor and indoor spaces are organised and adapted to support every child's participation and to engage every child in quality experiences in both built and natural environments.</a:t>
                      </a:r>
                      <a:endParaRPr lang="en-GB" sz="1800" dirty="0"/>
                    </a:p>
                  </a:txBody>
                  <a:tcPr/>
                </a:tc>
              </a:tr>
              <a:tr h="15657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Element 3.2.2</a:t>
                      </a:r>
                    </a:p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Resources support play-based learning</a:t>
                      </a:r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Outdoor and indoor spaces are organised and adapted to support every child's participation and to engage every child in quality experiences in both built and natural environments.</a:t>
                      </a:r>
                      <a:endParaRPr lang="en-GB" sz="1800" dirty="0"/>
                    </a:p>
                  </a:txBody>
                  <a:tcPr/>
                </a:tc>
              </a:tr>
              <a:tr h="994164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Element 3.2.3</a:t>
                      </a:r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Environmentally responsible</a:t>
                      </a:r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The service cares for the environment and supports children to become environmentally responsible.</a:t>
                      </a:r>
                      <a:endParaRPr lang="en-GB" sz="1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8327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National Law and Regulations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The National Law and Regulations determine that all approved services provide an educational </a:t>
            </a:r>
            <a:r>
              <a:rPr lang="en-GB" b="1" dirty="0" smtClean="0"/>
              <a:t>program </a:t>
            </a:r>
            <a:r>
              <a:rPr lang="en-GB" b="1" dirty="0"/>
              <a:t>that</a:t>
            </a:r>
            <a:r>
              <a:rPr lang="en-GB" b="1" dirty="0" smtClean="0"/>
              <a:t>:</a:t>
            </a:r>
          </a:p>
          <a:p>
            <a:pPr lvl="0"/>
            <a:r>
              <a:rPr lang="en-AU" dirty="0"/>
              <a:t>Is based on the developmental needs, interests and experiences of each child</a:t>
            </a:r>
            <a:endParaRPr lang="en-GB" dirty="0"/>
          </a:p>
          <a:p>
            <a:r>
              <a:rPr lang="en-AU" dirty="0"/>
              <a:t>Takes into account the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individuality </a:t>
            </a:r>
            <a:r>
              <a:rPr lang="en-AU" dirty="0"/>
              <a:t>of each </a:t>
            </a:r>
            <a:r>
              <a:rPr lang="en-AU" dirty="0" smtClean="0"/>
              <a:t>child.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933056"/>
            <a:ext cx="3810000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6770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Learning outcomes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/>
              <a:t>Learning frameworks include</a:t>
            </a:r>
            <a:r>
              <a:rPr lang="en-AU" b="1" dirty="0" smtClean="0"/>
              <a:t>:</a:t>
            </a:r>
            <a:endParaRPr lang="en-AU" dirty="0" smtClean="0"/>
          </a:p>
          <a:p>
            <a:pPr lvl="0"/>
            <a:r>
              <a:rPr lang="en-AU" dirty="0" smtClean="0"/>
              <a:t>Children </a:t>
            </a:r>
            <a:r>
              <a:rPr lang="en-AU" dirty="0"/>
              <a:t>have a strong sense of identity</a:t>
            </a:r>
            <a:endParaRPr lang="en-GB" dirty="0"/>
          </a:p>
          <a:p>
            <a:pPr lvl="0"/>
            <a:r>
              <a:rPr lang="en-AU" dirty="0"/>
              <a:t>Children are connected with and contribute to his or her world</a:t>
            </a:r>
            <a:endParaRPr lang="en-GB" dirty="0"/>
          </a:p>
          <a:p>
            <a:pPr lvl="0"/>
            <a:r>
              <a:rPr lang="en-AU" dirty="0"/>
              <a:t>Children have a strong sense of wellbeing</a:t>
            </a:r>
            <a:endParaRPr lang="en-GB" dirty="0"/>
          </a:p>
          <a:p>
            <a:pPr lvl="0"/>
            <a:r>
              <a:rPr lang="en-AU" dirty="0"/>
              <a:t>Children are confident and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involved </a:t>
            </a:r>
            <a:r>
              <a:rPr lang="en-AU" dirty="0"/>
              <a:t>learners</a:t>
            </a:r>
            <a:endParaRPr lang="en-GB" dirty="0"/>
          </a:p>
          <a:p>
            <a:pPr lvl="0"/>
            <a:r>
              <a:rPr lang="en-AU" dirty="0"/>
              <a:t>Children are effective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communicators</a:t>
            </a:r>
            <a:r>
              <a:rPr lang="en-AU" dirty="0"/>
              <a:t>.</a:t>
            </a:r>
            <a:endParaRPr lang="en-GB" dirty="0"/>
          </a:p>
          <a:p>
            <a:endParaRPr lang="en-GB" dirty="0"/>
          </a:p>
        </p:txBody>
      </p:sp>
      <p:pic>
        <p:nvPicPr>
          <p:cNvPr id="2050" name="Picture 2" descr="C:\Users\John\Desktop\Pictures\ArtWork\Mlotsballoon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016" y="4108512"/>
            <a:ext cx="3665984" cy="2749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13725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Indoor environments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400600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GB" b="1" dirty="0" smtClean="0"/>
              <a:t>These may include:</a:t>
            </a:r>
          </a:p>
          <a:p>
            <a:pPr lvl="0"/>
            <a:r>
              <a:rPr lang="en-GB" dirty="0" smtClean="0"/>
              <a:t>Classroom</a:t>
            </a:r>
            <a:endParaRPr lang="en-GB" dirty="0"/>
          </a:p>
          <a:p>
            <a:pPr lvl="0"/>
            <a:r>
              <a:rPr lang="en-GB" dirty="0"/>
              <a:t>Music room/recording suite</a:t>
            </a:r>
          </a:p>
          <a:p>
            <a:pPr lvl="0"/>
            <a:r>
              <a:rPr lang="en-GB" dirty="0"/>
              <a:t>Theatre/dance studio</a:t>
            </a:r>
          </a:p>
          <a:p>
            <a:pPr lvl="0"/>
            <a:r>
              <a:rPr lang="en-GB" dirty="0"/>
              <a:t>Gymnasium/sports centres and facilities</a:t>
            </a:r>
          </a:p>
          <a:p>
            <a:pPr lvl="0"/>
            <a:r>
              <a:rPr lang="en-GB" dirty="0" smtClean="0"/>
              <a:t>Kitchen</a:t>
            </a:r>
            <a:endParaRPr lang="en-GB" dirty="0"/>
          </a:p>
          <a:p>
            <a:r>
              <a:rPr lang="en-GB" dirty="0"/>
              <a:t>ICT suite / Technology work </a:t>
            </a:r>
            <a:r>
              <a:rPr lang="en-GB" dirty="0" smtClean="0"/>
              <a:t>shop</a:t>
            </a:r>
            <a:endParaRPr lang="en-GB" dirty="0"/>
          </a:p>
          <a:p>
            <a:pPr lvl="0"/>
            <a:r>
              <a:rPr lang="en-GB" dirty="0"/>
              <a:t>Scientific laboratory</a:t>
            </a:r>
          </a:p>
          <a:p>
            <a:pPr lvl="0"/>
            <a:r>
              <a:rPr lang="en-GB" dirty="0"/>
              <a:t>Museums</a:t>
            </a:r>
          </a:p>
          <a:p>
            <a:r>
              <a:rPr lang="en-GB" dirty="0"/>
              <a:t>Libraries.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013176"/>
            <a:ext cx="3860943" cy="1683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05474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Outdoor environments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GB" b="1" dirty="0" smtClean="0"/>
              <a:t>These may include:</a:t>
            </a:r>
          </a:p>
          <a:p>
            <a:pPr lvl="0"/>
            <a:r>
              <a:rPr lang="en-GB" dirty="0" smtClean="0"/>
              <a:t>Playground</a:t>
            </a:r>
            <a:endParaRPr lang="en-GB" dirty="0"/>
          </a:p>
          <a:p>
            <a:pPr lvl="0"/>
            <a:r>
              <a:rPr lang="en-GB" dirty="0"/>
              <a:t>Parks and woodland areas</a:t>
            </a:r>
          </a:p>
          <a:p>
            <a:pPr lvl="0"/>
            <a:r>
              <a:rPr lang="en-GB" dirty="0"/>
              <a:t>Beach/sandpit</a:t>
            </a:r>
          </a:p>
          <a:p>
            <a:pPr lvl="0"/>
            <a:r>
              <a:rPr lang="en-GB" dirty="0"/>
              <a:t>Swimming pool</a:t>
            </a:r>
          </a:p>
          <a:p>
            <a:pPr lvl="0"/>
            <a:r>
              <a:rPr lang="en-GB" dirty="0"/>
              <a:t>Local community</a:t>
            </a:r>
          </a:p>
          <a:p>
            <a:pPr lvl="0"/>
            <a:r>
              <a:rPr lang="en-GB" dirty="0"/>
              <a:t>Multi-sensory gardens</a:t>
            </a:r>
          </a:p>
          <a:p>
            <a:pPr lvl="0"/>
            <a:r>
              <a:rPr lang="en-GB" dirty="0"/>
              <a:t>Mazes</a:t>
            </a:r>
          </a:p>
          <a:p>
            <a:pPr lvl="0"/>
            <a:r>
              <a:rPr lang="en-GB" dirty="0"/>
              <a:t>Excursions</a:t>
            </a:r>
          </a:p>
          <a:p>
            <a:pPr lvl="0"/>
            <a:r>
              <a:rPr lang="en-GB" dirty="0"/>
              <a:t>Field trips.</a:t>
            </a:r>
          </a:p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636912"/>
            <a:ext cx="2141736" cy="3426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2070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Natural elements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84576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GB" b="1" dirty="0" smtClean="0"/>
              <a:t>Natural elements include:</a:t>
            </a:r>
          </a:p>
          <a:p>
            <a:pPr lvl="0"/>
            <a:r>
              <a:rPr lang="en-GB" dirty="0" smtClean="0"/>
              <a:t>Vegetable/flower/plant/tree </a:t>
            </a:r>
            <a:r>
              <a:rPr lang="en-GB" dirty="0"/>
              <a:t>gardens</a:t>
            </a:r>
          </a:p>
          <a:p>
            <a:pPr lvl="0"/>
            <a:r>
              <a:rPr lang="en-GB" dirty="0"/>
              <a:t>Sand pits and dirt for digging</a:t>
            </a:r>
          </a:p>
          <a:p>
            <a:pPr lvl="0"/>
            <a:r>
              <a:rPr lang="en-GB" dirty="0"/>
              <a:t>Cultural areas within the local community</a:t>
            </a:r>
          </a:p>
          <a:p>
            <a:pPr lvl="0"/>
            <a:r>
              <a:rPr lang="en-GB" dirty="0"/>
              <a:t>Water courses </a:t>
            </a:r>
            <a:endParaRPr lang="en-GB" dirty="0" smtClean="0"/>
          </a:p>
          <a:p>
            <a:pPr lvl="0"/>
            <a:r>
              <a:rPr lang="en-GB" dirty="0" smtClean="0"/>
              <a:t>Plants </a:t>
            </a:r>
            <a:r>
              <a:rPr lang="en-GB" dirty="0"/>
              <a:t>and trees with edible features</a:t>
            </a:r>
          </a:p>
          <a:p>
            <a:pPr lvl="0"/>
            <a:r>
              <a:rPr lang="en-GB" dirty="0" smtClean="0"/>
              <a:t>Trees </a:t>
            </a:r>
            <a:r>
              <a:rPr lang="en-GB" dirty="0"/>
              <a:t>to provide shade</a:t>
            </a:r>
          </a:p>
          <a:p>
            <a:pPr lvl="0"/>
            <a:r>
              <a:rPr lang="en-GB" dirty="0"/>
              <a:t>Compost areas</a:t>
            </a:r>
          </a:p>
          <a:p>
            <a:pPr lvl="0"/>
            <a:r>
              <a:rPr lang="en-GB" dirty="0"/>
              <a:t>Water play areas.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013176"/>
            <a:ext cx="4808632" cy="1334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47308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Vibrant and flexible indoor environments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AU" b="1" dirty="0" smtClean="0"/>
              <a:t>These may include:</a:t>
            </a:r>
          </a:p>
          <a:p>
            <a:pPr lvl="0"/>
            <a:r>
              <a:rPr lang="en-AU" dirty="0" smtClean="0"/>
              <a:t>Distinct </a:t>
            </a:r>
            <a:r>
              <a:rPr lang="en-AU" dirty="0"/>
              <a:t>physical spaces</a:t>
            </a:r>
            <a:endParaRPr lang="en-GB" dirty="0"/>
          </a:p>
          <a:p>
            <a:pPr lvl="0"/>
            <a:r>
              <a:rPr lang="en-AU" dirty="0"/>
              <a:t>A variety of activities</a:t>
            </a:r>
            <a:endParaRPr lang="en-GB" dirty="0"/>
          </a:p>
          <a:p>
            <a:pPr lvl="0"/>
            <a:r>
              <a:rPr lang="en-AU" dirty="0"/>
              <a:t>Sensory </a:t>
            </a:r>
            <a:r>
              <a:rPr lang="en-AU" dirty="0" smtClean="0"/>
              <a:t>detail</a:t>
            </a:r>
            <a:endParaRPr lang="en-GB" dirty="0"/>
          </a:p>
          <a:p>
            <a:pPr lvl="0"/>
            <a:r>
              <a:rPr lang="en-AU" dirty="0" smtClean="0"/>
              <a:t>Physical </a:t>
            </a:r>
            <a:r>
              <a:rPr lang="en-AU" dirty="0"/>
              <a:t>challenge</a:t>
            </a:r>
            <a:endParaRPr lang="en-GB" dirty="0"/>
          </a:p>
          <a:p>
            <a:r>
              <a:rPr lang="en-AU" dirty="0"/>
              <a:t>Flexible and manipulable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objects </a:t>
            </a:r>
            <a:r>
              <a:rPr lang="en-AU" dirty="0"/>
              <a:t>and </a:t>
            </a:r>
            <a:r>
              <a:rPr lang="en-AU" dirty="0" smtClean="0"/>
              <a:t>accessories.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068960"/>
            <a:ext cx="3103240" cy="3103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79166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Abilities of each child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GB" b="1" dirty="0" smtClean="0"/>
              <a:t>These may be affected by:</a:t>
            </a:r>
          </a:p>
          <a:p>
            <a:pPr lvl="0"/>
            <a:r>
              <a:rPr lang="en-GB" dirty="0" smtClean="0"/>
              <a:t>Hearing </a:t>
            </a:r>
            <a:r>
              <a:rPr lang="en-GB" dirty="0"/>
              <a:t>impairment</a:t>
            </a:r>
          </a:p>
          <a:p>
            <a:pPr lvl="0"/>
            <a:r>
              <a:rPr lang="en-GB" dirty="0"/>
              <a:t>Visual impairment</a:t>
            </a:r>
          </a:p>
          <a:p>
            <a:pPr lvl="0"/>
            <a:r>
              <a:rPr lang="en-GB" dirty="0"/>
              <a:t>Physical disability that restricts movement</a:t>
            </a:r>
          </a:p>
          <a:p>
            <a:pPr lvl="0"/>
            <a:r>
              <a:rPr lang="en-GB" dirty="0"/>
              <a:t>Allergies</a:t>
            </a:r>
          </a:p>
          <a:p>
            <a:pPr lvl="0"/>
            <a:r>
              <a:rPr lang="en-GB" dirty="0"/>
              <a:t>Medical </a:t>
            </a:r>
            <a:r>
              <a:rPr lang="en-GB" dirty="0" smtClean="0"/>
              <a:t>conditions</a:t>
            </a:r>
            <a:endParaRPr lang="en-GB" dirty="0"/>
          </a:p>
          <a:p>
            <a:pPr lvl="0"/>
            <a:r>
              <a:rPr lang="en-GB" dirty="0"/>
              <a:t>Learning </a:t>
            </a:r>
            <a:r>
              <a:rPr lang="en-GB" dirty="0" smtClean="0"/>
              <a:t>difficulties.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3212976"/>
            <a:ext cx="3356992" cy="335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1705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Interests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84576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en-GB" sz="3000" b="1" dirty="0" smtClean="0"/>
              <a:t>Interests might include:</a:t>
            </a:r>
          </a:p>
          <a:p>
            <a:pPr lvl="0"/>
            <a:r>
              <a:rPr lang="en-GB" sz="3000" dirty="0" smtClean="0"/>
              <a:t>Expressive </a:t>
            </a:r>
            <a:r>
              <a:rPr lang="en-GB" sz="3000" dirty="0"/>
              <a:t>arts </a:t>
            </a:r>
            <a:endParaRPr lang="en-GB" sz="3000" dirty="0" smtClean="0"/>
          </a:p>
          <a:p>
            <a:pPr lvl="0"/>
            <a:r>
              <a:rPr lang="en-GB" sz="3000" dirty="0" smtClean="0"/>
              <a:t>Sport </a:t>
            </a:r>
            <a:r>
              <a:rPr lang="en-GB" sz="3000" dirty="0"/>
              <a:t>and physical games</a:t>
            </a:r>
          </a:p>
          <a:p>
            <a:pPr lvl="0"/>
            <a:r>
              <a:rPr lang="en-GB" sz="3000" dirty="0"/>
              <a:t>Role-play</a:t>
            </a:r>
          </a:p>
          <a:p>
            <a:pPr lvl="0"/>
            <a:r>
              <a:rPr lang="en-GB" sz="3000" dirty="0"/>
              <a:t>Cooking</a:t>
            </a:r>
          </a:p>
          <a:p>
            <a:pPr lvl="0"/>
            <a:r>
              <a:rPr lang="en-GB" sz="3000" dirty="0"/>
              <a:t>Construction</a:t>
            </a:r>
          </a:p>
          <a:p>
            <a:pPr lvl="0"/>
            <a:r>
              <a:rPr lang="en-GB" sz="3000" dirty="0"/>
              <a:t>Wildlife and nature</a:t>
            </a:r>
          </a:p>
          <a:p>
            <a:pPr lvl="0"/>
            <a:r>
              <a:rPr lang="en-GB" sz="3000" dirty="0"/>
              <a:t>Messy play </a:t>
            </a:r>
            <a:endParaRPr lang="en-GB" sz="3000" dirty="0" smtClean="0"/>
          </a:p>
          <a:p>
            <a:pPr lvl="0"/>
            <a:r>
              <a:rPr lang="en-GB" sz="3000" dirty="0" smtClean="0"/>
              <a:t>Memory </a:t>
            </a:r>
            <a:r>
              <a:rPr lang="en-GB" sz="3000" dirty="0"/>
              <a:t>games </a:t>
            </a:r>
          </a:p>
          <a:p>
            <a:pPr lvl="0"/>
            <a:r>
              <a:rPr lang="en-GB" sz="3000" dirty="0"/>
              <a:t>Humanities </a:t>
            </a:r>
          </a:p>
          <a:p>
            <a:pPr lvl="0"/>
            <a:r>
              <a:rPr lang="en-GB" sz="3000" dirty="0" smtClean="0"/>
              <a:t>Reading.</a:t>
            </a:r>
            <a:endParaRPr lang="en-GB" sz="3000" dirty="0"/>
          </a:p>
          <a:p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114800"/>
            <a:ext cx="38100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63811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1A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Establish a learning environment that reflects children’s interests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1.4 </a:t>
            </a:r>
            <a:r>
              <a:rPr lang="en-AU" sz="2800" dirty="0"/>
              <a:t>Provide materials and resources that are natural and familiar</a:t>
            </a:r>
            <a:r>
              <a:rPr lang="en-AU" sz="2800" b="1" dirty="0" smtClean="0">
                <a:latin typeface="+mj-lt"/>
              </a:rPr>
              <a:t>  </a:t>
            </a:r>
            <a:endParaRPr lang="en-AU" sz="2800" dirty="0"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20072" y="4005064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1.5 </a:t>
            </a:r>
            <a:r>
              <a:rPr lang="en-AU" sz="2800" dirty="0"/>
              <a:t>Give children access to materials and resources that provoke interest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Open-ended, natural and found materials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47248" cy="5069160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GB" b="1" dirty="0" smtClean="0"/>
              <a:t>These may include:</a:t>
            </a:r>
          </a:p>
          <a:p>
            <a:pPr lvl="0"/>
            <a:r>
              <a:rPr lang="en-GB" dirty="0" smtClean="0"/>
              <a:t>Old </a:t>
            </a:r>
            <a:r>
              <a:rPr lang="en-GB" dirty="0"/>
              <a:t>clothing and other materials </a:t>
            </a:r>
            <a:endParaRPr lang="en-GB" dirty="0" smtClean="0"/>
          </a:p>
          <a:p>
            <a:pPr lvl="0"/>
            <a:r>
              <a:rPr lang="en-GB" dirty="0" smtClean="0"/>
              <a:t>Empty </a:t>
            </a:r>
            <a:r>
              <a:rPr lang="en-GB" dirty="0"/>
              <a:t>and discarded </a:t>
            </a:r>
            <a:r>
              <a:rPr lang="en-GB" dirty="0" smtClean="0"/>
              <a:t>packaging</a:t>
            </a:r>
            <a:endParaRPr lang="en-GB" dirty="0"/>
          </a:p>
          <a:p>
            <a:pPr lvl="0"/>
            <a:r>
              <a:rPr lang="en-GB" dirty="0"/>
              <a:t>Waste paper </a:t>
            </a:r>
            <a:endParaRPr lang="en-GB" dirty="0" smtClean="0"/>
          </a:p>
          <a:p>
            <a:pPr lvl="0"/>
            <a:r>
              <a:rPr lang="en-GB" dirty="0" smtClean="0"/>
              <a:t>Kitchen </a:t>
            </a:r>
            <a:r>
              <a:rPr lang="en-GB" dirty="0"/>
              <a:t>wares </a:t>
            </a:r>
            <a:endParaRPr lang="en-GB" dirty="0" smtClean="0"/>
          </a:p>
          <a:p>
            <a:pPr lvl="0"/>
            <a:r>
              <a:rPr lang="en-GB" dirty="0" smtClean="0"/>
              <a:t>Adhesives </a:t>
            </a:r>
            <a:r>
              <a:rPr lang="en-GB" dirty="0"/>
              <a:t>and connecting </a:t>
            </a:r>
            <a:r>
              <a:rPr lang="en-GB" dirty="0" smtClean="0"/>
              <a:t>materials</a:t>
            </a:r>
            <a:endParaRPr lang="en-GB" dirty="0"/>
          </a:p>
          <a:p>
            <a:pPr lvl="0"/>
            <a:r>
              <a:rPr lang="en-GB" dirty="0"/>
              <a:t>Natural materials </a:t>
            </a:r>
            <a:endParaRPr lang="en-GB" dirty="0" smtClean="0"/>
          </a:p>
          <a:p>
            <a:pPr lvl="0"/>
            <a:r>
              <a:rPr lang="en-GB" dirty="0" smtClean="0"/>
              <a:t>Dried </a:t>
            </a:r>
            <a:r>
              <a:rPr lang="en-GB" dirty="0"/>
              <a:t>food substances </a:t>
            </a:r>
            <a:endParaRPr lang="en-GB" dirty="0" smtClean="0"/>
          </a:p>
          <a:p>
            <a:pPr lvl="0"/>
            <a:r>
              <a:rPr lang="en-GB" dirty="0" smtClean="0"/>
              <a:t>Found materials</a:t>
            </a:r>
            <a:endParaRPr lang="en-GB" dirty="0"/>
          </a:p>
          <a:p>
            <a:pPr lvl="0"/>
            <a:r>
              <a:rPr lang="en-GB" dirty="0"/>
              <a:t>Paints, crayons, clay, </a:t>
            </a:r>
            <a:r>
              <a:rPr lang="en-GB" dirty="0" smtClean="0"/>
              <a:t>plasticine</a:t>
            </a:r>
            <a:r>
              <a:rPr lang="en-GB" dirty="0"/>
              <a:t>, pencils etc.</a:t>
            </a:r>
          </a:p>
          <a:p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7" y="3284984"/>
            <a:ext cx="2497013" cy="2182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98196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Benefits of using open-ended materials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Benefits include:</a:t>
            </a:r>
          </a:p>
          <a:p>
            <a:r>
              <a:rPr lang="en-GB" dirty="0" smtClean="0"/>
              <a:t>Sense of well-being and competence</a:t>
            </a:r>
          </a:p>
          <a:p>
            <a:r>
              <a:rPr lang="en-GB" dirty="0" smtClean="0"/>
              <a:t>Understanding is enhanced by direct experience</a:t>
            </a:r>
          </a:p>
          <a:p>
            <a:r>
              <a:rPr lang="en-GB" dirty="0" smtClean="0"/>
              <a:t>Creative group work supports team work and learning from peers</a:t>
            </a:r>
          </a:p>
          <a:p>
            <a:r>
              <a:rPr lang="en-GB" dirty="0" smtClean="0"/>
              <a:t>Children learn literacy, numeracy </a:t>
            </a:r>
            <a:br>
              <a:rPr lang="en-GB" dirty="0" smtClean="0"/>
            </a:br>
            <a:r>
              <a:rPr lang="en-GB" dirty="0" smtClean="0"/>
              <a:t>and science whilst experimenting </a:t>
            </a:r>
            <a:br>
              <a:rPr lang="en-GB" dirty="0" smtClean="0"/>
            </a:br>
            <a:r>
              <a:rPr lang="en-GB" dirty="0" smtClean="0"/>
              <a:t>with materials</a:t>
            </a:r>
          </a:p>
          <a:p>
            <a:r>
              <a:rPr lang="en-GB" dirty="0" smtClean="0"/>
              <a:t>Children learn to make their </a:t>
            </a:r>
            <a:br>
              <a:rPr lang="en-GB" dirty="0" smtClean="0"/>
            </a:br>
            <a:r>
              <a:rPr lang="en-GB" dirty="0" smtClean="0"/>
              <a:t>own connections</a:t>
            </a:r>
          </a:p>
          <a:p>
            <a:r>
              <a:rPr lang="en-GB" dirty="0" smtClean="0"/>
              <a:t>Inspiration and satisfaction for educators.</a:t>
            </a:r>
            <a:endParaRPr lang="en-GB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547281"/>
            <a:ext cx="2457536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29935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Materials and resources that provoke interest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GB" b="1" dirty="0" smtClean="0"/>
              <a:t>These may include:</a:t>
            </a:r>
          </a:p>
          <a:p>
            <a:pPr lvl="0"/>
            <a:r>
              <a:rPr lang="en-GB" dirty="0" smtClean="0"/>
              <a:t>Computers </a:t>
            </a:r>
            <a:r>
              <a:rPr lang="en-GB" dirty="0"/>
              <a:t>and new technologies</a:t>
            </a:r>
          </a:p>
          <a:p>
            <a:pPr lvl="0"/>
            <a:r>
              <a:rPr lang="en-GB" dirty="0"/>
              <a:t>Scientific equipment </a:t>
            </a:r>
          </a:p>
          <a:p>
            <a:pPr lvl="0"/>
            <a:r>
              <a:rPr lang="en-GB" dirty="0" smtClean="0"/>
              <a:t>Foods </a:t>
            </a:r>
            <a:r>
              <a:rPr lang="en-GB" dirty="0"/>
              <a:t>from different countries</a:t>
            </a:r>
          </a:p>
          <a:p>
            <a:pPr lvl="0"/>
            <a:r>
              <a:rPr lang="en-GB" dirty="0"/>
              <a:t>Historical objects and materials</a:t>
            </a:r>
          </a:p>
          <a:p>
            <a:pPr lvl="0"/>
            <a:r>
              <a:rPr lang="en-GB" dirty="0" smtClean="0"/>
              <a:t>Visitors</a:t>
            </a:r>
          </a:p>
          <a:p>
            <a:pPr lvl="0"/>
            <a:r>
              <a:rPr lang="en-GB" dirty="0" smtClean="0"/>
              <a:t>Measuring </a:t>
            </a:r>
            <a:r>
              <a:rPr lang="en-GB" dirty="0"/>
              <a:t>equipment </a:t>
            </a:r>
          </a:p>
          <a:p>
            <a:pPr lvl="0"/>
            <a:r>
              <a:rPr lang="en-GB" dirty="0" smtClean="0"/>
              <a:t>Different </a:t>
            </a:r>
            <a:r>
              <a:rPr lang="en-GB" dirty="0"/>
              <a:t>types of clothing and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uniforms </a:t>
            </a:r>
            <a:r>
              <a:rPr lang="en-GB" dirty="0"/>
              <a:t>particularly relating to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roles </a:t>
            </a:r>
            <a:r>
              <a:rPr lang="en-GB" dirty="0"/>
              <a:t>of authority</a:t>
            </a:r>
          </a:p>
          <a:p>
            <a:pPr lvl="0"/>
            <a:r>
              <a:rPr lang="en-GB" dirty="0"/>
              <a:t>Musical instruments.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24944"/>
            <a:ext cx="2875679" cy="2883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22150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1B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Ownership and responsibility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GB" b="1" dirty="0"/>
              <a:t>Ways of supporting </a:t>
            </a:r>
            <a:r>
              <a:rPr lang="en-GB" b="1" dirty="0" smtClean="0"/>
              <a:t>children may include:</a:t>
            </a:r>
            <a:endParaRPr lang="en-AU" b="1" dirty="0" smtClean="0"/>
          </a:p>
          <a:p>
            <a:pPr lvl="0"/>
            <a:r>
              <a:rPr lang="en-AU" dirty="0" smtClean="0"/>
              <a:t>Start young</a:t>
            </a:r>
            <a:endParaRPr lang="en-GB" dirty="0"/>
          </a:p>
          <a:p>
            <a:pPr lvl="0"/>
            <a:r>
              <a:rPr lang="en-AU" dirty="0"/>
              <a:t>Let them help you </a:t>
            </a:r>
          </a:p>
          <a:p>
            <a:pPr lvl="0"/>
            <a:r>
              <a:rPr lang="en-AU" dirty="0" smtClean="0"/>
              <a:t>Demonstrate </a:t>
            </a:r>
          </a:p>
          <a:p>
            <a:pPr lvl="0"/>
            <a:r>
              <a:rPr lang="en-AU" dirty="0" smtClean="0"/>
              <a:t>Model </a:t>
            </a:r>
            <a:r>
              <a:rPr lang="en-AU" dirty="0"/>
              <a:t>responsibility </a:t>
            </a:r>
          </a:p>
          <a:p>
            <a:pPr lvl="0"/>
            <a:r>
              <a:rPr lang="en-AU" dirty="0" smtClean="0"/>
              <a:t>Praise </a:t>
            </a:r>
            <a:r>
              <a:rPr lang="en-AU" dirty="0"/>
              <a:t>them </a:t>
            </a:r>
            <a:endParaRPr lang="en-AU" dirty="0" smtClean="0"/>
          </a:p>
          <a:p>
            <a:pPr lvl="0"/>
            <a:r>
              <a:rPr lang="en-AU" dirty="0" smtClean="0"/>
              <a:t>Don’t criticise</a:t>
            </a:r>
          </a:p>
          <a:p>
            <a:pPr lvl="0"/>
            <a:r>
              <a:rPr lang="en-AU" dirty="0" smtClean="0"/>
              <a:t>Avoid </a:t>
            </a:r>
            <a:r>
              <a:rPr lang="en-AU" dirty="0"/>
              <a:t>rewards </a:t>
            </a:r>
            <a:endParaRPr lang="en-AU" dirty="0" smtClean="0"/>
          </a:p>
          <a:p>
            <a:pPr lvl="0"/>
            <a:r>
              <a:rPr lang="en-AU" dirty="0" smtClean="0"/>
              <a:t>Provide </a:t>
            </a:r>
            <a:r>
              <a:rPr lang="en-AU" dirty="0"/>
              <a:t>a structure and routine </a:t>
            </a:r>
          </a:p>
          <a:p>
            <a:pPr lvl="0"/>
            <a:r>
              <a:rPr lang="en-AU" dirty="0" smtClean="0"/>
              <a:t>Use </a:t>
            </a:r>
            <a:r>
              <a:rPr lang="en-AU" dirty="0"/>
              <a:t>consistent </a:t>
            </a:r>
            <a:r>
              <a:rPr lang="en-AU" dirty="0" smtClean="0"/>
              <a:t>consequences. </a:t>
            </a:r>
            <a:endParaRPr lang="en-GB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636912"/>
            <a:ext cx="2882825" cy="3184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18563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sz="4000" dirty="0"/>
              <a:t>Provide opportunities that stimulate learning and development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5188808" y="2204864"/>
            <a:ext cx="3744416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2.1 </a:t>
            </a:r>
            <a:r>
              <a:rPr lang="en-AU" sz="2800" dirty="0"/>
              <a:t>Allow children to direct their own play and leisure experiences with </a:t>
            </a:r>
            <a:r>
              <a:rPr lang="en-AU" sz="2800" dirty="0" smtClean="0"/>
              <a:t>peers</a:t>
            </a:r>
          </a:p>
          <a:p>
            <a:endParaRPr lang="en-AU" sz="2800" b="1" dirty="0">
              <a:latin typeface="+mj-lt"/>
            </a:endParaRPr>
          </a:p>
          <a:p>
            <a:r>
              <a:rPr lang="en-AU" sz="2800" b="1" dirty="0"/>
              <a:t>2.2 </a:t>
            </a:r>
            <a:r>
              <a:rPr lang="en-AU" sz="2800" dirty="0"/>
              <a:t>Create possibilities for peer scaffolding</a:t>
            </a:r>
            <a:r>
              <a:rPr lang="en-AU" sz="2800" b="1" dirty="0"/>
              <a:t> </a:t>
            </a:r>
            <a:endParaRPr lang="en-AU" sz="2800" b="1" dirty="0" smtClean="0"/>
          </a:p>
          <a:p>
            <a:endParaRPr lang="en-AU" sz="2300" b="1" dirty="0" smtClean="0"/>
          </a:p>
          <a:p>
            <a:endParaRPr lang="en-AU" sz="2800" dirty="0" smtClean="0"/>
          </a:p>
          <a:p>
            <a:endParaRPr lang="en-AU" sz="2800" dirty="0"/>
          </a:p>
          <a:p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18143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sz="4000" dirty="0"/>
              <a:t>Provide opportunities that stimulate learning and development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5188808" y="2204864"/>
            <a:ext cx="3744416" cy="5186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AU" sz="2800" b="1" dirty="0">
                <a:solidFill>
                  <a:prstClr val="black"/>
                </a:solidFill>
              </a:rPr>
              <a:t>2.4</a:t>
            </a:r>
            <a:r>
              <a:rPr lang="en-AU" sz="2800" dirty="0">
                <a:solidFill>
                  <a:prstClr val="black"/>
                </a:solidFill>
              </a:rPr>
              <a:t> Create opportunities for learning through play and intentional teaching</a:t>
            </a:r>
          </a:p>
          <a:p>
            <a:pPr lvl="0"/>
            <a:endParaRPr lang="en-AU" sz="2800" dirty="0">
              <a:solidFill>
                <a:prstClr val="black"/>
              </a:solidFill>
            </a:endParaRPr>
          </a:p>
          <a:p>
            <a:pPr lvl="0"/>
            <a:r>
              <a:rPr lang="en-AU" sz="2800" b="1" dirty="0">
                <a:solidFill>
                  <a:prstClr val="black"/>
                </a:solidFill>
              </a:rPr>
              <a:t>2.5 </a:t>
            </a:r>
            <a:r>
              <a:rPr lang="en-AU" sz="2800" dirty="0">
                <a:solidFill>
                  <a:prstClr val="black"/>
                </a:solidFill>
              </a:rPr>
              <a:t>Support play experiences initiated by children</a:t>
            </a:r>
          </a:p>
          <a:p>
            <a:endParaRPr lang="en-AU" sz="2300" b="1" dirty="0" smtClean="0"/>
          </a:p>
          <a:p>
            <a:endParaRPr lang="en-AU" sz="2800" dirty="0" smtClean="0"/>
          </a:p>
          <a:p>
            <a:endParaRPr lang="en-AU" sz="2800" dirty="0"/>
          </a:p>
          <a:p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94686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Children directing their own play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5658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b="1" dirty="0" smtClean="0"/>
              <a:t>Consider the following:</a:t>
            </a:r>
          </a:p>
          <a:p>
            <a:r>
              <a:rPr lang="en-AU" dirty="0" smtClean="0"/>
              <a:t>Allowing </a:t>
            </a:r>
            <a:r>
              <a:rPr lang="en-AU" dirty="0"/>
              <a:t>children to direct their own play means that their motivation is intrinsic </a:t>
            </a:r>
            <a:endParaRPr lang="en-AU" dirty="0" smtClean="0"/>
          </a:p>
          <a:p>
            <a:r>
              <a:rPr lang="en-AU" dirty="0"/>
              <a:t>The selection process requires independent thought and </a:t>
            </a:r>
            <a:r>
              <a:rPr lang="en-AU" dirty="0" smtClean="0"/>
              <a:t>consideration</a:t>
            </a:r>
          </a:p>
          <a:p>
            <a:r>
              <a:rPr lang="en-AU" dirty="0"/>
              <a:t>T</a:t>
            </a:r>
            <a:r>
              <a:rPr lang="en-AU" dirty="0" smtClean="0"/>
              <a:t>he </a:t>
            </a:r>
            <a:r>
              <a:rPr lang="en-AU" dirty="0"/>
              <a:t>motivation to complete the activity comes from </a:t>
            </a:r>
            <a:r>
              <a:rPr lang="en-AU" dirty="0" smtClean="0"/>
              <a:t>within</a:t>
            </a:r>
          </a:p>
          <a:p>
            <a:r>
              <a:rPr lang="en-AU" dirty="0"/>
              <a:t>T</a:t>
            </a:r>
            <a:r>
              <a:rPr lang="en-AU" dirty="0" smtClean="0"/>
              <a:t>he </a:t>
            </a:r>
            <a:r>
              <a:rPr lang="en-AU" dirty="0"/>
              <a:t>reward </a:t>
            </a:r>
            <a:r>
              <a:rPr lang="en-AU" dirty="0" smtClean="0"/>
              <a:t>is </a:t>
            </a:r>
            <a:r>
              <a:rPr lang="en-AU" dirty="0"/>
              <a:t>personal </a:t>
            </a:r>
            <a:r>
              <a:rPr lang="en-AU" dirty="0" smtClean="0"/>
              <a:t>satisfaction</a:t>
            </a:r>
          </a:p>
          <a:p>
            <a:r>
              <a:rPr lang="en-AU" dirty="0" smtClean="0"/>
              <a:t>Motivation </a:t>
            </a:r>
            <a:r>
              <a:rPr lang="en-AU" dirty="0"/>
              <a:t>is much higher in </a:t>
            </a:r>
            <a:r>
              <a:rPr lang="en-AU" dirty="0" smtClean="0"/>
              <a:t>children </a:t>
            </a:r>
            <a:r>
              <a:rPr lang="en-AU" dirty="0"/>
              <a:t>when it is intrinsic </a:t>
            </a:r>
            <a:endParaRPr lang="en-AU" dirty="0" smtClean="0"/>
          </a:p>
          <a:p>
            <a:r>
              <a:rPr lang="en-AU" dirty="0"/>
              <a:t>C</a:t>
            </a:r>
            <a:r>
              <a:rPr lang="en-AU" dirty="0" smtClean="0"/>
              <a:t>oncentration </a:t>
            </a:r>
            <a:r>
              <a:rPr lang="en-AU" dirty="0"/>
              <a:t>levels last </a:t>
            </a:r>
            <a:r>
              <a:rPr lang="en-AU" dirty="0" smtClean="0"/>
              <a:t>longer.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5398510"/>
            <a:ext cx="2366669" cy="1459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4238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Choosing their own play mates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Consider the following:</a:t>
            </a:r>
          </a:p>
          <a:p>
            <a:r>
              <a:rPr lang="en-GB" dirty="0" smtClean="0"/>
              <a:t>Play </a:t>
            </a:r>
            <a:r>
              <a:rPr lang="en-GB" dirty="0"/>
              <a:t>should be unstructured, fun, relaxing, and undertaken with those with whom children feel </a:t>
            </a:r>
            <a:r>
              <a:rPr lang="en-GB" dirty="0" smtClean="0"/>
              <a:t>comfortable </a:t>
            </a:r>
          </a:p>
          <a:p>
            <a:r>
              <a:rPr lang="en-GB" dirty="0" smtClean="0"/>
              <a:t>Children </a:t>
            </a:r>
            <a:r>
              <a:rPr lang="en-GB" dirty="0"/>
              <a:t>are more likely to take risks by trying new activities and pushing themselves further if they have the support of their </a:t>
            </a:r>
            <a:r>
              <a:rPr lang="en-GB" dirty="0" smtClean="0"/>
              <a:t>friends</a:t>
            </a:r>
          </a:p>
          <a:p>
            <a:r>
              <a:rPr lang="en-GB" dirty="0" smtClean="0"/>
              <a:t>Communication </a:t>
            </a:r>
            <a:r>
              <a:rPr lang="en-GB" dirty="0"/>
              <a:t>skills and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social </a:t>
            </a:r>
            <a:r>
              <a:rPr lang="en-GB" dirty="0"/>
              <a:t>interactions are also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more </a:t>
            </a:r>
            <a:r>
              <a:rPr lang="en-GB" dirty="0"/>
              <a:t>likely to be developed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with </a:t>
            </a:r>
            <a:r>
              <a:rPr lang="en-GB" dirty="0"/>
              <a:t>friends.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852" y="4437112"/>
            <a:ext cx="1822347" cy="2432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20049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Observations from play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AU" b="1" dirty="0" smtClean="0"/>
              <a:t>These may include:</a:t>
            </a:r>
          </a:p>
          <a:p>
            <a:pPr lvl="0"/>
            <a:r>
              <a:rPr lang="en-AU" dirty="0" smtClean="0"/>
              <a:t>Play </a:t>
            </a:r>
            <a:r>
              <a:rPr lang="en-AU" dirty="0"/>
              <a:t>preferences</a:t>
            </a:r>
            <a:endParaRPr lang="en-GB" dirty="0"/>
          </a:p>
          <a:p>
            <a:pPr lvl="0"/>
            <a:r>
              <a:rPr lang="en-AU" dirty="0"/>
              <a:t>Social </a:t>
            </a:r>
            <a:r>
              <a:rPr lang="en-AU" dirty="0" smtClean="0"/>
              <a:t>skills</a:t>
            </a:r>
            <a:r>
              <a:rPr lang="en-GB" dirty="0" smtClean="0"/>
              <a:t>/</a:t>
            </a:r>
            <a:r>
              <a:rPr lang="en-AU" dirty="0"/>
              <a:t>p</a:t>
            </a:r>
            <a:r>
              <a:rPr lang="en-AU" dirty="0" smtClean="0"/>
              <a:t>ersonality</a:t>
            </a:r>
            <a:endParaRPr lang="en-GB" dirty="0"/>
          </a:p>
          <a:p>
            <a:pPr lvl="0"/>
            <a:r>
              <a:rPr lang="en-AU" dirty="0"/>
              <a:t>Physical ability</a:t>
            </a:r>
            <a:endParaRPr lang="en-GB" dirty="0"/>
          </a:p>
          <a:p>
            <a:pPr lvl="0"/>
            <a:r>
              <a:rPr lang="en-AU" dirty="0" smtClean="0"/>
              <a:t>Motivation/perseverance</a:t>
            </a:r>
            <a:endParaRPr lang="en-GB" dirty="0"/>
          </a:p>
          <a:p>
            <a:pPr lvl="0"/>
            <a:r>
              <a:rPr lang="en-AU" dirty="0" smtClean="0"/>
              <a:t>Behaviour and attitude </a:t>
            </a:r>
            <a:r>
              <a:rPr lang="en-AU" dirty="0"/>
              <a:t>to learning</a:t>
            </a:r>
            <a:endParaRPr lang="en-GB" dirty="0"/>
          </a:p>
          <a:p>
            <a:pPr lvl="0"/>
            <a:r>
              <a:rPr lang="en-AU" dirty="0" smtClean="0"/>
              <a:t>Tolerance </a:t>
            </a:r>
            <a:r>
              <a:rPr lang="en-AU" dirty="0"/>
              <a:t>levels of other children</a:t>
            </a:r>
            <a:endParaRPr lang="en-GB" dirty="0"/>
          </a:p>
          <a:p>
            <a:pPr lvl="0"/>
            <a:r>
              <a:rPr lang="en-AU" dirty="0"/>
              <a:t>Additional needs</a:t>
            </a:r>
            <a:endParaRPr lang="en-GB" dirty="0"/>
          </a:p>
          <a:p>
            <a:pPr lvl="0"/>
            <a:r>
              <a:rPr lang="en-AU" dirty="0"/>
              <a:t>Strengths and interests</a:t>
            </a:r>
            <a:endParaRPr lang="en-GB" dirty="0"/>
          </a:p>
          <a:p>
            <a:pPr lvl="0"/>
            <a:r>
              <a:rPr lang="en-AU" dirty="0"/>
              <a:t>Learning styles.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996952"/>
            <a:ext cx="2801001" cy="320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5925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Zone of Proximal Development</a:t>
            </a:r>
            <a:endParaRPr lang="en-GB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30" y="1484785"/>
            <a:ext cx="8666831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23946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Intentional teaching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AU" b="1" dirty="0" smtClean="0"/>
              <a:t>Strategies include:</a:t>
            </a:r>
          </a:p>
          <a:p>
            <a:pPr lvl="0"/>
            <a:r>
              <a:rPr lang="en-AU" dirty="0" smtClean="0"/>
              <a:t>Modelling </a:t>
            </a:r>
            <a:r>
              <a:rPr lang="en-AU" dirty="0"/>
              <a:t>and demonstrating</a:t>
            </a:r>
            <a:endParaRPr lang="en-GB" dirty="0"/>
          </a:p>
          <a:p>
            <a:pPr lvl="0"/>
            <a:r>
              <a:rPr lang="en-AU" dirty="0"/>
              <a:t>Open questioning</a:t>
            </a:r>
            <a:endParaRPr lang="en-GB" dirty="0"/>
          </a:p>
          <a:p>
            <a:pPr lvl="0"/>
            <a:r>
              <a:rPr lang="en-AU" dirty="0"/>
              <a:t>Speculating</a:t>
            </a:r>
            <a:endParaRPr lang="en-GB" dirty="0"/>
          </a:p>
          <a:p>
            <a:pPr lvl="0"/>
            <a:r>
              <a:rPr lang="en-AU" dirty="0"/>
              <a:t>Explaining</a:t>
            </a:r>
            <a:endParaRPr lang="en-GB" dirty="0"/>
          </a:p>
          <a:p>
            <a:pPr lvl="0"/>
            <a:r>
              <a:rPr lang="en-AU" dirty="0"/>
              <a:t>Using shared thinking</a:t>
            </a:r>
            <a:endParaRPr lang="en-GB" dirty="0"/>
          </a:p>
          <a:p>
            <a:pPr lvl="0"/>
            <a:r>
              <a:rPr lang="en-AU" dirty="0"/>
              <a:t>Problem solving.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861779"/>
            <a:ext cx="3470487" cy="327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2203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Peer scaffolding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AU" b="1" dirty="0" smtClean="0"/>
              <a:t>Steps may involve:</a:t>
            </a:r>
          </a:p>
          <a:p>
            <a:pPr lvl="0"/>
            <a:r>
              <a:rPr lang="en-AU" dirty="0" smtClean="0"/>
              <a:t>Model </a:t>
            </a:r>
            <a:r>
              <a:rPr lang="en-AU" dirty="0"/>
              <a:t>a demonstration and give an explanation</a:t>
            </a:r>
            <a:endParaRPr lang="en-GB" dirty="0"/>
          </a:p>
          <a:p>
            <a:pPr lvl="0"/>
            <a:r>
              <a:rPr lang="en-AU" dirty="0"/>
              <a:t>Let  the other child have a go on their own </a:t>
            </a:r>
            <a:endParaRPr lang="en-GB" dirty="0"/>
          </a:p>
          <a:p>
            <a:pPr lvl="0"/>
            <a:r>
              <a:rPr lang="en-AU" dirty="0"/>
              <a:t>Acknowledge successes and point out mistakes, showing the child again how to do it</a:t>
            </a:r>
            <a:endParaRPr lang="en-GB" dirty="0"/>
          </a:p>
          <a:p>
            <a:pPr lvl="0"/>
            <a:r>
              <a:rPr lang="en-AU" dirty="0"/>
              <a:t>Naturally remove the support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as </a:t>
            </a:r>
            <a:r>
              <a:rPr lang="en-AU" dirty="0"/>
              <a:t>the other child starts to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master </a:t>
            </a:r>
            <a:r>
              <a:rPr lang="en-AU" dirty="0"/>
              <a:t>the activity</a:t>
            </a:r>
            <a:endParaRPr lang="en-GB" dirty="0"/>
          </a:p>
          <a:p>
            <a:r>
              <a:rPr lang="en-AU" dirty="0"/>
              <a:t>Participate in and enjoy the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activity </a:t>
            </a:r>
            <a:r>
              <a:rPr lang="en-AU" dirty="0"/>
              <a:t>together as they are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now </a:t>
            </a:r>
            <a:r>
              <a:rPr lang="en-AU" dirty="0"/>
              <a:t>both proficient.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861048"/>
            <a:ext cx="3292475" cy="267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73926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Autofit/>
          </a:bodyPr>
          <a:lstStyle/>
          <a:p>
            <a:r>
              <a:rPr lang="en-AU" sz="4000" dirty="0"/>
              <a:t>Provide opportunities that stimulate learning and development</a:t>
            </a:r>
            <a:endParaRPr lang="en-GB" sz="4000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2.3 </a:t>
            </a:r>
            <a:r>
              <a:rPr lang="en-AU" sz="2800" dirty="0"/>
              <a:t>Encourage children to gain skill and competence by persevering with a developmentally significant activity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Developmentally significant activities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These include:</a:t>
            </a:r>
          </a:p>
          <a:p>
            <a:r>
              <a:rPr lang="en-GB" dirty="0" smtClean="0"/>
              <a:t>Physical development</a:t>
            </a:r>
          </a:p>
          <a:p>
            <a:r>
              <a:rPr lang="en-GB" dirty="0" smtClean="0"/>
              <a:t>Social and emotional development</a:t>
            </a:r>
          </a:p>
          <a:p>
            <a:r>
              <a:rPr lang="en-GB" dirty="0" smtClean="0"/>
              <a:t>Intellectual development</a:t>
            </a:r>
          </a:p>
          <a:p>
            <a:r>
              <a:rPr lang="en-GB" dirty="0" smtClean="0"/>
              <a:t>Language development</a:t>
            </a:r>
          </a:p>
          <a:p>
            <a:r>
              <a:rPr lang="en-GB" dirty="0" smtClean="0"/>
              <a:t>Moral development.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852936"/>
            <a:ext cx="3085341" cy="3799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3660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Stages of development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0432" y="1628800"/>
            <a:ext cx="8229600" cy="49685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Stages include:</a:t>
            </a:r>
          </a:p>
          <a:p>
            <a:r>
              <a:rPr lang="en-GB" dirty="0" smtClean="0"/>
              <a:t>Birth</a:t>
            </a:r>
          </a:p>
          <a:p>
            <a:r>
              <a:rPr lang="en-GB" dirty="0" smtClean="0"/>
              <a:t>3 months</a:t>
            </a:r>
          </a:p>
          <a:p>
            <a:r>
              <a:rPr lang="en-GB" dirty="0" smtClean="0"/>
              <a:t>6 months</a:t>
            </a:r>
          </a:p>
          <a:p>
            <a:r>
              <a:rPr lang="en-GB" dirty="0" smtClean="0"/>
              <a:t>9 months</a:t>
            </a:r>
          </a:p>
          <a:p>
            <a:r>
              <a:rPr lang="en-GB" dirty="0"/>
              <a:t>1</a:t>
            </a:r>
            <a:r>
              <a:rPr lang="en-GB" dirty="0" smtClean="0"/>
              <a:t> year</a:t>
            </a:r>
          </a:p>
          <a:p>
            <a:r>
              <a:rPr lang="en-GB" dirty="0" smtClean="0"/>
              <a:t>15 months</a:t>
            </a:r>
          </a:p>
          <a:p>
            <a:r>
              <a:rPr lang="en-GB" dirty="0" smtClean="0"/>
              <a:t>18 months</a:t>
            </a:r>
          </a:p>
          <a:p>
            <a:r>
              <a:rPr lang="en-GB" dirty="0" smtClean="0"/>
              <a:t>2-6 years</a:t>
            </a:r>
          </a:p>
          <a:p>
            <a:r>
              <a:rPr lang="en-GB" dirty="0" smtClean="0"/>
              <a:t>6-12 years.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2708920"/>
            <a:ext cx="5250160" cy="262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2377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Autofit/>
          </a:bodyPr>
          <a:lstStyle/>
          <a:p>
            <a:r>
              <a:rPr lang="en-AU" sz="4000" dirty="0"/>
              <a:t>Provide opportunities that stimulate learning and development</a:t>
            </a:r>
            <a:endParaRPr lang="en-AU" sz="4000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2.6 </a:t>
            </a:r>
            <a:r>
              <a:rPr lang="en-AU" sz="2800" dirty="0"/>
              <a:t>Organise routines in ways that maximise opportunities for each child’s learning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en-GB" dirty="0" smtClean="0"/>
              <a:t>National Quality Framework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472608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b="1" dirty="0" smtClean="0"/>
              <a:t>Factors that set out how educational programs should be delivered include:</a:t>
            </a:r>
          </a:p>
          <a:p>
            <a:pPr lvl="0"/>
            <a:r>
              <a:rPr lang="en-GB" dirty="0" smtClean="0"/>
              <a:t>The </a:t>
            </a:r>
            <a:r>
              <a:rPr lang="en-GB" dirty="0"/>
              <a:t>current knowledge, ideas, culture, abilities and interests are the foundation of the curriculum</a:t>
            </a:r>
          </a:p>
          <a:p>
            <a:pPr lvl="0"/>
            <a:r>
              <a:rPr lang="en-GB" dirty="0"/>
              <a:t>Routines are embedded into the curriculum to organise children’s learning</a:t>
            </a:r>
          </a:p>
          <a:p>
            <a:pPr lvl="0"/>
            <a:r>
              <a:rPr lang="en-GB" dirty="0" smtClean="0"/>
              <a:t>The </a:t>
            </a:r>
            <a:r>
              <a:rPr lang="en-GB" dirty="0"/>
              <a:t>curriculum is inclusive of all children</a:t>
            </a:r>
          </a:p>
          <a:p>
            <a:pPr lvl="0"/>
            <a:r>
              <a:rPr lang="en-GB" dirty="0"/>
              <a:t>The curriculum encourages individual thought, </a:t>
            </a:r>
            <a:r>
              <a:rPr lang="en-GB" dirty="0" smtClean="0"/>
              <a:t>creativity </a:t>
            </a:r>
            <a:r>
              <a:rPr lang="en-GB" dirty="0"/>
              <a:t>and decision making</a:t>
            </a:r>
          </a:p>
          <a:p>
            <a:pPr lvl="0"/>
            <a:r>
              <a:rPr lang="en-GB" dirty="0"/>
              <a:t>Children’s work is assessed </a:t>
            </a:r>
            <a:r>
              <a:rPr lang="en-GB" dirty="0" smtClean="0"/>
              <a:t>regularly.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146657"/>
            <a:ext cx="1796059" cy="1683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18896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Routines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GB" b="1" dirty="0"/>
              <a:t>Routines can promote and reinforce the learning and understanding of:</a:t>
            </a:r>
            <a:endParaRPr lang="en-GB" b="1" dirty="0" smtClean="0"/>
          </a:p>
          <a:p>
            <a:pPr lvl="0"/>
            <a:r>
              <a:rPr lang="en-GB" dirty="0" smtClean="0"/>
              <a:t>Attendance </a:t>
            </a:r>
            <a:r>
              <a:rPr lang="en-GB" dirty="0"/>
              <a:t>and punctuality </a:t>
            </a:r>
          </a:p>
          <a:p>
            <a:pPr lvl="0"/>
            <a:r>
              <a:rPr lang="en-GB" dirty="0"/>
              <a:t>Organisational skills </a:t>
            </a:r>
          </a:p>
          <a:p>
            <a:pPr lvl="0"/>
            <a:r>
              <a:rPr lang="en-GB" dirty="0"/>
              <a:t>Appropriate behaviour</a:t>
            </a:r>
          </a:p>
          <a:p>
            <a:pPr lvl="0"/>
            <a:r>
              <a:rPr lang="en-GB" dirty="0"/>
              <a:t>Health and safety </a:t>
            </a:r>
          </a:p>
          <a:p>
            <a:pPr lvl="0"/>
            <a:r>
              <a:rPr lang="en-GB" dirty="0"/>
              <a:t>Assessment, feedback, </a:t>
            </a:r>
            <a:r>
              <a:rPr lang="en-GB" dirty="0" smtClean="0"/>
              <a:t>and </a:t>
            </a:r>
            <a:br>
              <a:rPr lang="en-GB" dirty="0" smtClean="0"/>
            </a:br>
            <a:r>
              <a:rPr lang="en-GB" dirty="0" smtClean="0"/>
              <a:t>critical </a:t>
            </a:r>
            <a:r>
              <a:rPr lang="en-GB" dirty="0"/>
              <a:t>reflection</a:t>
            </a:r>
          </a:p>
          <a:p>
            <a:pPr lvl="0"/>
            <a:r>
              <a:rPr lang="en-GB" dirty="0"/>
              <a:t>Dinner time </a:t>
            </a:r>
            <a:r>
              <a:rPr lang="en-GB" dirty="0" smtClean="0"/>
              <a:t>‘show </a:t>
            </a:r>
            <a:r>
              <a:rPr lang="en-GB" dirty="0"/>
              <a:t>and </a:t>
            </a:r>
            <a:r>
              <a:rPr lang="en-GB" dirty="0" smtClean="0"/>
              <a:t>tell’</a:t>
            </a:r>
            <a:endParaRPr lang="en-GB" dirty="0"/>
          </a:p>
          <a:p>
            <a:pPr lvl="0"/>
            <a:r>
              <a:rPr lang="en-GB" dirty="0" smtClean="0"/>
              <a:t>Language.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24944"/>
            <a:ext cx="2798366" cy="3203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78188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2C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Design, implement and evaluate learning experiences for children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3.1 </a:t>
            </a:r>
            <a:r>
              <a:rPr lang="en-AU" sz="2800" dirty="0"/>
              <a:t>Use children’s observations and their views to guide the program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3135488"/>
              </p:ext>
            </p:extLst>
          </p:nvPr>
        </p:nvGraphicFramePr>
        <p:xfrm>
          <a:off x="395536" y="1052736"/>
          <a:ext cx="8496944" cy="43204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23277"/>
                <a:gridCol w="1476265"/>
                <a:gridCol w="5597402"/>
              </a:tblGrid>
              <a:tr h="678102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dirty="0" smtClean="0"/>
                        <a:t>Standard</a:t>
                      </a:r>
                      <a:r>
                        <a:rPr lang="en-GB" baseline="0" dirty="0" smtClean="0"/>
                        <a:t> 1.1</a:t>
                      </a:r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educational program enhances each child’s learning and development.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1671038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dirty="0" smtClean="0"/>
                        <a:t>Element 1.1.1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Approved learning framework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Curriculum decision-making contributes to each child’s learning and development outcomes in relation to their identity, connection with community, wellbeing, confidence as learners and effectiveness as communicators.</a:t>
                      </a:r>
                      <a:endParaRPr lang="en-GB" sz="1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68717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dirty="0" smtClean="0"/>
                        <a:t>Element 1.1.2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Child-centred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Each child’s current knowledge, strengths, ideas, culture, abilities and interests are the foundation of the program.</a:t>
                      </a:r>
                      <a:endParaRPr lang="en-GB" sz="1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02623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dirty="0" smtClean="0"/>
                        <a:t>Element 1.1.3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Program learning opportunities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All aspects of the program, including routines, are organised in ways that maximise opportunities for each child’s learning.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679430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7205460"/>
              </p:ext>
            </p:extLst>
          </p:nvPr>
        </p:nvGraphicFramePr>
        <p:xfrm>
          <a:off x="539552" y="1268760"/>
          <a:ext cx="8229600" cy="426085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78496"/>
                <a:gridCol w="1512168"/>
                <a:gridCol w="5338936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Standard 1.2</a:t>
                      </a:r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Educators facilitate and extend each child’s learning and development.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800" b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Element 1.2.1</a:t>
                      </a:r>
                      <a:endParaRPr lang="en-GB" sz="1800" b="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endParaRPr lang="en-GB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Intentional teaching [Newly delineated concept]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b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Educators are deliberate, purposeful, and thoughtful in their decisions and actions.</a:t>
                      </a:r>
                      <a:endParaRPr lang="en-GB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800" b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Element 1.2.2</a:t>
                      </a:r>
                      <a:endParaRPr lang="en-GB" sz="1800" b="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endParaRPr lang="en-GB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Responsive teaching and scaffolding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b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Educators respond to children’s ideas and play and extend children’s learning through open-ended questions, interactions and feedback.</a:t>
                      </a:r>
                      <a:endParaRPr lang="en-GB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800" b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Element 1.2.3</a:t>
                      </a:r>
                      <a:endParaRPr lang="en-GB" sz="1800" b="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endParaRPr lang="en-GB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 directed learning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b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Each child's agency is promoted, enabling them to make choices and decisions that influence events and their world.</a:t>
                      </a:r>
                      <a:endParaRPr lang="en-GB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489883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5597965"/>
              </p:ext>
            </p:extLst>
          </p:nvPr>
        </p:nvGraphicFramePr>
        <p:xfrm>
          <a:off x="539552" y="1052736"/>
          <a:ext cx="8229600" cy="411937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78496"/>
                <a:gridCol w="1512168"/>
                <a:gridCol w="5338936"/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b="1" dirty="0" smtClean="0"/>
                        <a:t>Standard 1.3</a:t>
                      </a:r>
                      <a:endParaRPr lang="en-GB" sz="20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Educators facilitate and extend each child’s learning and development.</a:t>
                      </a:r>
                      <a:endParaRPr lang="en-GB" sz="2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2000" b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Element 1.3.1</a:t>
                      </a:r>
                      <a:endParaRPr lang="en-GB" sz="2000" b="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endParaRPr lang="en-GB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Assessment and planning cycle</a:t>
                      </a:r>
                      <a:endParaRPr lang="en-GB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b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Each child’s learning and development is assessed or evaluated as part of an ongoing cycle of observation, analysing learning, documentation, planning, implementation and reflection.</a:t>
                      </a:r>
                      <a:endParaRPr lang="en-GB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2000" b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Element 1.3.2</a:t>
                      </a:r>
                      <a:endParaRPr lang="en-GB" sz="2000" b="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endParaRPr lang="en-GB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Critical reflection</a:t>
                      </a:r>
                      <a:endParaRPr lang="en-GB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b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Critical reflection on children’s learning and development, both as individuals and in groups, drives program planning and implementation.</a:t>
                      </a:r>
                      <a:endParaRPr lang="en-GB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2000" b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Element 1.3.3</a:t>
                      </a:r>
                      <a:endParaRPr lang="en-GB" sz="2000" b="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endParaRPr lang="en-GB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Information for families</a:t>
                      </a:r>
                      <a:endParaRPr lang="en-GB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b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Families are informed about the program and their child's progress.</a:t>
                      </a:r>
                      <a:endParaRPr lang="en-GB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619059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Children’s views and observations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AU" b="1" dirty="0" smtClean="0"/>
              <a:t>Views could be gained on:</a:t>
            </a:r>
          </a:p>
          <a:p>
            <a:pPr lvl="0"/>
            <a:r>
              <a:rPr lang="en-AU" dirty="0" smtClean="0"/>
              <a:t>Specific interests and preferred activities</a:t>
            </a:r>
          </a:p>
          <a:p>
            <a:pPr lvl="0"/>
            <a:r>
              <a:rPr lang="en-AU" dirty="0" smtClean="0"/>
              <a:t>Time </a:t>
            </a:r>
            <a:r>
              <a:rPr lang="en-AU" dirty="0"/>
              <a:t>of day </a:t>
            </a:r>
            <a:endParaRPr lang="en-AU" dirty="0" smtClean="0"/>
          </a:p>
          <a:p>
            <a:pPr lvl="0"/>
            <a:r>
              <a:rPr lang="en-AU" dirty="0" smtClean="0"/>
              <a:t>Location </a:t>
            </a:r>
            <a:r>
              <a:rPr lang="en-AU" dirty="0"/>
              <a:t>in which the activity takes place </a:t>
            </a:r>
            <a:endParaRPr lang="en-AU" dirty="0" smtClean="0"/>
          </a:p>
          <a:p>
            <a:pPr lvl="0"/>
            <a:r>
              <a:rPr lang="en-AU" dirty="0" smtClean="0"/>
              <a:t>Educator </a:t>
            </a:r>
            <a:r>
              <a:rPr lang="en-AU" dirty="0"/>
              <a:t>taking the </a:t>
            </a:r>
            <a:r>
              <a:rPr lang="en-AU" dirty="0" smtClean="0"/>
              <a:t>activity</a:t>
            </a:r>
            <a:endParaRPr lang="en-GB" dirty="0"/>
          </a:p>
          <a:p>
            <a:pPr lvl="0"/>
            <a:r>
              <a:rPr lang="en-AU" dirty="0"/>
              <a:t>Other children in the group </a:t>
            </a:r>
            <a:endParaRPr lang="en-AU" dirty="0" smtClean="0"/>
          </a:p>
          <a:p>
            <a:pPr lvl="0"/>
            <a:r>
              <a:rPr lang="en-AU" dirty="0" smtClean="0"/>
              <a:t>Duration </a:t>
            </a:r>
            <a:r>
              <a:rPr lang="en-AU" dirty="0"/>
              <a:t>of the </a:t>
            </a:r>
            <a:r>
              <a:rPr lang="en-AU" dirty="0" smtClean="0"/>
              <a:t>activity</a:t>
            </a:r>
          </a:p>
          <a:p>
            <a:pPr lvl="0"/>
            <a:r>
              <a:rPr lang="en-AU" dirty="0" smtClean="0"/>
              <a:t>Assessment </a:t>
            </a:r>
            <a:r>
              <a:rPr lang="en-AU" dirty="0"/>
              <a:t>methods </a:t>
            </a:r>
          </a:p>
          <a:p>
            <a:pPr lvl="0"/>
            <a:r>
              <a:rPr lang="en-AU" dirty="0" smtClean="0"/>
              <a:t>Content </a:t>
            </a:r>
            <a:r>
              <a:rPr lang="en-AU" dirty="0"/>
              <a:t>and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delivery/teaching styles.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41913" y="3645024"/>
            <a:ext cx="2127250" cy="282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484231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3A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Design, implement and evaluate learning experiences for children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3.2 </a:t>
            </a:r>
            <a:r>
              <a:rPr lang="en-AU" sz="2800" dirty="0"/>
              <a:t>Develop the curriculum in consultation with educators and stakeholders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859751"/>
              </p:ext>
            </p:extLst>
          </p:nvPr>
        </p:nvGraphicFramePr>
        <p:xfrm>
          <a:off x="467544" y="1052736"/>
          <a:ext cx="8229600" cy="374370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52128"/>
                <a:gridCol w="2016224"/>
                <a:gridCol w="5061248"/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Standard 7.1</a:t>
                      </a:r>
                      <a:endParaRPr lang="en-GB" sz="20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A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Effective leadership promotes a positive organisational culture and builds a professional learning community.</a:t>
                      </a:r>
                      <a:endParaRPr lang="en-GB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Element 7.1.1</a:t>
                      </a:r>
                    </a:p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Service philosophy and purpose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b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 statement of philosophy guides all aspects of the service’s operations.</a:t>
                      </a:r>
                      <a:endParaRPr lang="en-GB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Element 7.1.2</a:t>
                      </a:r>
                    </a:p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Management systems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b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Systems are in place to manage risk and enable the effective management and operation of a quality service.</a:t>
                      </a:r>
                      <a:endParaRPr lang="en-GB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Element 7.1.3</a:t>
                      </a:r>
                    </a:p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Roles and responsibilities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2000" b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Every effort is made to promote continuity of educators and coordinators at the service.</a:t>
                      </a:r>
                      <a:endParaRPr lang="en-GB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171968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0559005"/>
              </p:ext>
            </p:extLst>
          </p:nvPr>
        </p:nvGraphicFramePr>
        <p:xfrm>
          <a:off x="467544" y="1268760"/>
          <a:ext cx="8229600" cy="446989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50504"/>
                <a:gridCol w="1584176"/>
                <a:gridCol w="5194920"/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Standard 7.2</a:t>
                      </a:r>
                      <a:endParaRPr lang="en-GB" sz="20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AU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There is a commitment to continuous improvement.</a:t>
                      </a:r>
                      <a:endParaRPr lang="en-GB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Element 7.2.1</a:t>
                      </a:r>
                    </a:p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Continuous improvement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b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There is an effective self-assessment and quality improvement process in place.</a:t>
                      </a:r>
                      <a:endParaRPr lang="en-GB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Element 7.2.2</a:t>
                      </a:r>
                    </a:p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Educational leadership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b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The educational leader is supported and leads the development and implementation of the educational program and assessment and planning cycle.</a:t>
                      </a:r>
                      <a:endParaRPr lang="en-GB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Element 7.2.3</a:t>
                      </a:r>
                    </a:p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Development of professionals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b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Educators, co-ordinators and staff members’ performance is regularly evaluated and individual plans are in place to support learning and development.</a:t>
                      </a:r>
                      <a:endParaRPr lang="en-GB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191039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Learning outcomes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/>
              <a:t>Learning frameworks include</a:t>
            </a:r>
            <a:r>
              <a:rPr lang="en-AU" b="1" dirty="0" smtClean="0"/>
              <a:t>:</a:t>
            </a:r>
            <a:endParaRPr lang="en-AU" dirty="0" smtClean="0"/>
          </a:p>
          <a:p>
            <a:pPr lvl="0"/>
            <a:r>
              <a:rPr lang="en-AU" dirty="0" smtClean="0"/>
              <a:t>Children </a:t>
            </a:r>
            <a:r>
              <a:rPr lang="en-AU" dirty="0"/>
              <a:t>have a strong sense of identity</a:t>
            </a:r>
            <a:endParaRPr lang="en-GB" dirty="0"/>
          </a:p>
          <a:p>
            <a:pPr lvl="0"/>
            <a:r>
              <a:rPr lang="en-AU" dirty="0"/>
              <a:t>Children are connected with and contribute to his or her world</a:t>
            </a:r>
            <a:endParaRPr lang="en-GB" dirty="0"/>
          </a:p>
          <a:p>
            <a:pPr lvl="0"/>
            <a:r>
              <a:rPr lang="en-AU" dirty="0"/>
              <a:t>Children have a strong sense of wellbeing</a:t>
            </a:r>
            <a:endParaRPr lang="en-GB" dirty="0"/>
          </a:p>
          <a:p>
            <a:pPr lvl="0"/>
            <a:r>
              <a:rPr lang="en-AU" dirty="0"/>
              <a:t>Children are confident and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involved </a:t>
            </a:r>
            <a:r>
              <a:rPr lang="en-AU" dirty="0"/>
              <a:t>learners</a:t>
            </a:r>
            <a:endParaRPr lang="en-GB" dirty="0"/>
          </a:p>
          <a:p>
            <a:pPr lvl="0"/>
            <a:r>
              <a:rPr lang="en-AU" dirty="0"/>
              <a:t>Children are effective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communicators</a:t>
            </a:r>
            <a:r>
              <a:rPr lang="en-AU" dirty="0"/>
              <a:t>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054179"/>
            <a:ext cx="3593976" cy="2839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18080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Considerations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b="1" dirty="0" smtClean="0"/>
              <a:t>You should consider:</a:t>
            </a:r>
          </a:p>
          <a:p>
            <a:pPr lvl="0"/>
            <a:r>
              <a:rPr lang="en-GB" dirty="0" smtClean="0"/>
              <a:t>Statement </a:t>
            </a:r>
            <a:r>
              <a:rPr lang="en-GB" dirty="0"/>
              <a:t>of philosophy and code of </a:t>
            </a:r>
            <a:r>
              <a:rPr lang="en-GB" dirty="0" smtClean="0"/>
              <a:t>ethics</a:t>
            </a:r>
          </a:p>
          <a:p>
            <a:pPr lvl="0"/>
            <a:r>
              <a:rPr lang="en-GB" dirty="0" smtClean="0"/>
              <a:t>Needs </a:t>
            </a:r>
            <a:r>
              <a:rPr lang="en-GB" dirty="0"/>
              <a:t>and capabilities of the educators </a:t>
            </a:r>
            <a:endParaRPr lang="en-GB" dirty="0" smtClean="0"/>
          </a:p>
          <a:p>
            <a:pPr lvl="0"/>
            <a:r>
              <a:rPr lang="en-GB" dirty="0" smtClean="0"/>
              <a:t>Available </a:t>
            </a:r>
            <a:r>
              <a:rPr lang="en-GB" dirty="0"/>
              <a:t>and realistic resources </a:t>
            </a:r>
            <a:endParaRPr lang="en-GB" dirty="0" smtClean="0"/>
          </a:p>
          <a:p>
            <a:pPr lvl="0"/>
            <a:r>
              <a:rPr lang="en-GB" dirty="0" smtClean="0"/>
              <a:t>Budget </a:t>
            </a:r>
          </a:p>
          <a:p>
            <a:pPr lvl="0"/>
            <a:r>
              <a:rPr lang="en-GB" dirty="0" smtClean="0"/>
              <a:t>Abilities </a:t>
            </a:r>
            <a:r>
              <a:rPr lang="en-GB" dirty="0"/>
              <a:t>and interests of children </a:t>
            </a:r>
            <a:endParaRPr lang="en-GB" dirty="0" smtClean="0"/>
          </a:p>
          <a:p>
            <a:pPr lvl="0"/>
            <a:r>
              <a:rPr lang="en-GB" dirty="0" smtClean="0"/>
              <a:t>Input </a:t>
            </a:r>
            <a:r>
              <a:rPr lang="en-GB" dirty="0"/>
              <a:t>from children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regarding </a:t>
            </a:r>
            <a:r>
              <a:rPr lang="en-GB" dirty="0"/>
              <a:t>the </a:t>
            </a:r>
            <a:r>
              <a:rPr lang="en-GB" dirty="0" smtClean="0"/>
              <a:t>curriculum</a:t>
            </a:r>
          </a:p>
          <a:p>
            <a:pPr lvl="0"/>
            <a:r>
              <a:rPr lang="en-GB" dirty="0" smtClean="0"/>
              <a:t>Relevant </a:t>
            </a:r>
            <a:r>
              <a:rPr lang="en-GB" dirty="0"/>
              <a:t>cultural </a:t>
            </a:r>
            <a:r>
              <a:rPr lang="en-GB" dirty="0" smtClean="0"/>
              <a:t>requirements.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818160"/>
            <a:ext cx="2706687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057750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3B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Design, implement and evaluate learning experiences for children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4814888" y="2043113"/>
            <a:ext cx="41496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3.3 </a:t>
            </a:r>
            <a:r>
              <a:rPr lang="en-AU" sz="2800" dirty="0"/>
              <a:t>Design and implement learning experiences to foster learning and development, and to reflect children’s </a:t>
            </a:r>
            <a:r>
              <a:rPr lang="en-AU" sz="2800" dirty="0" smtClean="0"/>
              <a:t>interests</a:t>
            </a:r>
          </a:p>
          <a:p>
            <a:endParaRPr lang="en-AU" sz="2800" dirty="0" smtClean="0"/>
          </a:p>
          <a:p>
            <a:r>
              <a:rPr lang="en-AU" sz="2800" b="1" dirty="0"/>
              <a:t>3.4 </a:t>
            </a:r>
            <a:r>
              <a:rPr lang="en-AU" sz="2800" dirty="0"/>
              <a:t>Ensure the program is sufficiently flexible to respond to unplanned children’s interests</a:t>
            </a:r>
            <a:r>
              <a:rPr lang="en-AU" sz="2800" b="1" dirty="0"/>
              <a:t> </a:t>
            </a:r>
            <a:endParaRPr lang="en-AU" sz="2800" b="1" dirty="0" smtClean="0"/>
          </a:p>
          <a:p>
            <a:endParaRPr lang="en-AU" sz="2800" dirty="0"/>
          </a:p>
          <a:p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09301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Design, implement and evaluate learning experiences for children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4814888" y="2043113"/>
            <a:ext cx="41496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AU" sz="2800" b="1" dirty="0">
                <a:solidFill>
                  <a:prstClr val="black"/>
                </a:solidFill>
              </a:rPr>
              <a:t>3.6 </a:t>
            </a:r>
            <a:r>
              <a:rPr lang="en-AU" sz="2800" dirty="0">
                <a:solidFill>
                  <a:prstClr val="black"/>
                </a:solidFill>
              </a:rPr>
              <a:t>Ensure the program provides opportunities to follow-up activities of high interest</a:t>
            </a:r>
            <a:r>
              <a:rPr lang="en-AU" sz="2800" b="1" dirty="0">
                <a:solidFill>
                  <a:prstClr val="black"/>
                </a:solidFill>
              </a:rPr>
              <a:t> </a:t>
            </a:r>
            <a:endParaRPr lang="en-AU" sz="2800" dirty="0">
              <a:solidFill>
                <a:prstClr val="black"/>
              </a:solidFill>
            </a:endParaRPr>
          </a:p>
          <a:p>
            <a:endParaRPr lang="en-AU" sz="2800" dirty="0"/>
          </a:p>
          <a:p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82381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Areas to be covered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GB" b="1" dirty="0"/>
              <a:t>Activities within the program must cover the following areas:</a:t>
            </a:r>
            <a:endParaRPr lang="en-AU" b="1" dirty="0" smtClean="0"/>
          </a:p>
          <a:p>
            <a:pPr lvl="0"/>
            <a:r>
              <a:rPr lang="en-AU" dirty="0" smtClean="0"/>
              <a:t>Personal</a:t>
            </a:r>
            <a:r>
              <a:rPr lang="en-AU" dirty="0"/>
              <a:t>, social, and emotional development</a:t>
            </a:r>
            <a:endParaRPr lang="en-GB" dirty="0"/>
          </a:p>
          <a:p>
            <a:pPr lvl="0"/>
            <a:r>
              <a:rPr lang="en-AU" dirty="0"/>
              <a:t>Communications, language, and literacy</a:t>
            </a:r>
            <a:endParaRPr lang="en-GB" dirty="0"/>
          </a:p>
          <a:p>
            <a:pPr lvl="0"/>
            <a:r>
              <a:rPr lang="en-AU" dirty="0"/>
              <a:t>Problem solving, reasoning, and numeracy</a:t>
            </a:r>
            <a:endParaRPr lang="en-GB" dirty="0"/>
          </a:p>
          <a:p>
            <a:pPr lvl="0"/>
            <a:r>
              <a:rPr lang="en-AU" dirty="0"/>
              <a:t>Knowledge and understanding of the world </a:t>
            </a:r>
            <a:endParaRPr lang="en-GB" dirty="0"/>
          </a:p>
          <a:p>
            <a:pPr lvl="0"/>
            <a:r>
              <a:rPr lang="en-AU" dirty="0"/>
              <a:t>Physical development</a:t>
            </a:r>
            <a:endParaRPr lang="en-GB" dirty="0"/>
          </a:p>
          <a:p>
            <a:r>
              <a:rPr lang="en-AU" dirty="0"/>
              <a:t>Creative </a:t>
            </a:r>
            <a:r>
              <a:rPr lang="en-AU" dirty="0" smtClean="0"/>
              <a:t>development.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629641"/>
            <a:ext cx="2442393" cy="222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256563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learning experiences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Learning experiences may include:</a:t>
            </a:r>
          </a:p>
          <a:p>
            <a:r>
              <a:rPr lang="en-GB" dirty="0" smtClean="0"/>
              <a:t>Choosing an item of interest from the outdoor learning environment</a:t>
            </a:r>
          </a:p>
          <a:p>
            <a:r>
              <a:rPr lang="en-AU" dirty="0" smtClean="0"/>
              <a:t>Group discussion on items of interest</a:t>
            </a:r>
          </a:p>
          <a:p>
            <a:r>
              <a:rPr lang="en-AU" dirty="0" smtClean="0"/>
              <a:t>Recreate item of interest</a:t>
            </a:r>
          </a:p>
          <a:p>
            <a:r>
              <a:rPr lang="en-AU" dirty="0" smtClean="0"/>
              <a:t>Construct a model of a </a:t>
            </a:r>
            <a:br>
              <a:rPr lang="en-AU" dirty="0" smtClean="0"/>
            </a:br>
            <a:r>
              <a:rPr lang="en-AU" dirty="0" smtClean="0"/>
              <a:t>given item of interest</a:t>
            </a:r>
          </a:p>
          <a:p>
            <a:r>
              <a:rPr lang="en-AU" dirty="0" smtClean="0"/>
              <a:t>Critical reflection and peer assessment.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641576"/>
            <a:ext cx="1341437" cy="306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105631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3C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Design, implement and evaluate learning experiences for children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3.5 </a:t>
            </a:r>
            <a:r>
              <a:rPr lang="en-AU" sz="2800" dirty="0"/>
              <a:t>Assess and evaluate planned and unplanned teaching and learning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Inclusive assessment practices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The following should be designed </a:t>
            </a:r>
            <a:r>
              <a:rPr lang="en-GB" b="1" dirty="0"/>
              <a:t>to align with the intended learning outcomes and </a:t>
            </a:r>
            <a:r>
              <a:rPr lang="en-GB" b="1" dirty="0" smtClean="0"/>
              <a:t>objectives:</a:t>
            </a:r>
          </a:p>
          <a:p>
            <a:r>
              <a:rPr lang="en-GB" dirty="0" smtClean="0"/>
              <a:t>Variety of different forms of assessment</a:t>
            </a:r>
          </a:p>
          <a:p>
            <a:r>
              <a:rPr lang="en-GB" dirty="0" smtClean="0"/>
              <a:t>Timing</a:t>
            </a:r>
          </a:p>
          <a:p>
            <a:r>
              <a:rPr lang="en-GB" dirty="0" smtClean="0"/>
              <a:t>Preparation for assessment</a:t>
            </a:r>
          </a:p>
          <a:p>
            <a:r>
              <a:rPr lang="en-GB" dirty="0" smtClean="0"/>
              <a:t>Reasonable adjustments</a:t>
            </a:r>
          </a:p>
          <a:p>
            <a:r>
              <a:rPr lang="en-GB" dirty="0" smtClean="0"/>
              <a:t>Appropriate assessment</a:t>
            </a:r>
          </a:p>
          <a:p>
            <a:r>
              <a:rPr lang="en-GB" dirty="0" smtClean="0"/>
              <a:t>Marking.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645024"/>
            <a:ext cx="2395538" cy="2365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867274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Assessment of teaching – reflective practice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Self assessment could involve:</a:t>
            </a:r>
          </a:p>
          <a:p>
            <a:r>
              <a:rPr lang="en-GB" dirty="0" smtClean="0"/>
              <a:t>Educator diary</a:t>
            </a:r>
          </a:p>
          <a:p>
            <a:r>
              <a:rPr lang="en-GB" dirty="0" smtClean="0"/>
              <a:t>Peer observations</a:t>
            </a:r>
          </a:p>
          <a:p>
            <a:r>
              <a:rPr lang="en-GB" dirty="0" smtClean="0"/>
              <a:t>Recording lessons/activities</a:t>
            </a:r>
          </a:p>
          <a:p>
            <a:r>
              <a:rPr lang="en-GB" dirty="0" smtClean="0"/>
              <a:t>Feedback from children.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92080" y="3098193"/>
            <a:ext cx="2701602" cy="2701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857590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Improve own practices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GB" b="1" dirty="0"/>
              <a:t>Ask yourself the following questions:</a:t>
            </a:r>
            <a:endParaRPr lang="en-GB" b="1" dirty="0" smtClean="0"/>
          </a:p>
          <a:p>
            <a:pPr lvl="0"/>
            <a:r>
              <a:rPr lang="en-GB" dirty="0" smtClean="0"/>
              <a:t>What </a:t>
            </a:r>
            <a:r>
              <a:rPr lang="en-GB" dirty="0"/>
              <a:t>am I doing?</a:t>
            </a:r>
          </a:p>
          <a:p>
            <a:pPr lvl="0"/>
            <a:r>
              <a:rPr lang="en-GB" dirty="0"/>
              <a:t>Why am I doing it that way?</a:t>
            </a:r>
          </a:p>
          <a:p>
            <a:pPr lvl="0"/>
            <a:r>
              <a:rPr lang="en-GB" dirty="0"/>
              <a:t>How effective is it?</a:t>
            </a:r>
          </a:p>
          <a:p>
            <a:pPr lvl="0"/>
            <a:r>
              <a:rPr lang="en-GB" dirty="0"/>
              <a:t>How do the children respond?</a:t>
            </a:r>
          </a:p>
          <a:p>
            <a:pPr lvl="0"/>
            <a:r>
              <a:rPr lang="en-GB" dirty="0"/>
              <a:t>What could I do better?</a:t>
            </a:r>
          </a:p>
          <a:p>
            <a:pPr lvl="0"/>
            <a:r>
              <a:rPr lang="en-GB" dirty="0"/>
              <a:t>How can I do it better?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3501008"/>
            <a:ext cx="3449960" cy="2587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62251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Support children to participate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004048" y="1757511"/>
            <a:ext cx="3929273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600" b="1" dirty="0" smtClean="0">
                <a:latin typeface="+mj-lt"/>
              </a:rPr>
              <a:t>4.1 </a:t>
            </a:r>
            <a:r>
              <a:rPr lang="en-AU" sz="2600" dirty="0"/>
              <a:t>Consult with children about the experiences and materials to be made available</a:t>
            </a:r>
            <a:r>
              <a:rPr lang="en-AU" sz="2600" b="1" dirty="0" smtClean="0">
                <a:latin typeface="+mj-lt"/>
              </a:rPr>
              <a:t> </a:t>
            </a:r>
          </a:p>
          <a:p>
            <a:endParaRPr lang="en-AU" sz="1400" b="1" dirty="0" smtClean="0">
              <a:latin typeface="+mj-lt"/>
            </a:endParaRPr>
          </a:p>
          <a:p>
            <a:r>
              <a:rPr lang="en-AU" sz="2600" b="1" dirty="0"/>
              <a:t>4.2 </a:t>
            </a:r>
            <a:r>
              <a:rPr lang="en-AU" sz="2600" dirty="0"/>
              <a:t>Acknowledge each child’s uniqueness in positive ways</a:t>
            </a:r>
            <a:r>
              <a:rPr lang="en-AU" sz="2600" b="1" dirty="0"/>
              <a:t> </a:t>
            </a:r>
            <a:endParaRPr lang="en-AU" sz="2600" b="1" dirty="0" smtClean="0"/>
          </a:p>
          <a:p>
            <a:endParaRPr lang="en-AU" sz="1400" b="1" dirty="0" smtClean="0"/>
          </a:p>
          <a:p>
            <a:r>
              <a:rPr lang="en-AU" sz="2600" b="1" dirty="0"/>
              <a:t>4.3 </a:t>
            </a:r>
            <a:r>
              <a:rPr lang="en-AU" sz="2600" dirty="0"/>
              <a:t>Support children’s efforts, assisting and encouraging as appropriate</a:t>
            </a:r>
            <a:r>
              <a:rPr lang="en-AU" sz="2600" b="1" dirty="0"/>
              <a:t> </a:t>
            </a:r>
            <a:endParaRPr lang="en-AU" sz="2600" dirty="0"/>
          </a:p>
          <a:p>
            <a:endParaRPr lang="en-AU" sz="2800" dirty="0"/>
          </a:p>
          <a:p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22578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United Nations Convention on the Rights of the Child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The following articles are basic rights of the child</a:t>
            </a:r>
            <a:r>
              <a:rPr lang="en-GB" b="1" dirty="0" smtClean="0"/>
              <a:t>:</a:t>
            </a:r>
            <a:endParaRPr lang="en-AU" dirty="0" smtClean="0"/>
          </a:p>
          <a:p>
            <a:pPr lvl="0"/>
            <a:r>
              <a:rPr lang="en-AU" dirty="0" smtClean="0"/>
              <a:t>Article </a:t>
            </a:r>
            <a:r>
              <a:rPr lang="en-AU" dirty="0"/>
              <a:t>2: Non-discrimination </a:t>
            </a:r>
            <a:endParaRPr lang="en-GB" dirty="0"/>
          </a:p>
          <a:p>
            <a:pPr lvl="0"/>
            <a:r>
              <a:rPr lang="en-AU" dirty="0"/>
              <a:t>Article 3: Best interests of the </a:t>
            </a:r>
            <a:r>
              <a:rPr lang="en-AU" dirty="0" smtClean="0"/>
              <a:t>child</a:t>
            </a:r>
            <a:endParaRPr lang="en-GB" dirty="0"/>
          </a:p>
          <a:p>
            <a:pPr lvl="0"/>
            <a:r>
              <a:rPr lang="en-AU" dirty="0"/>
              <a:t>Article 28: </a:t>
            </a:r>
            <a:r>
              <a:rPr lang="en-AU" dirty="0" smtClean="0"/>
              <a:t>Education</a:t>
            </a:r>
            <a:endParaRPr lang="en-GB" dirty="0"/>
          </a:p>
          <a:p>
            <a:pPr lvl="0"/>
            <a:r>
              <a:rPr lang="en-AU" dirty="0"/>
              <a:t>Article 29: Aims of </a:t>
            </a:r>
            <a:r>
              <a:rPr lang="en-AU" dirty="0" smtClean="0"/>
              <a:t>education</a:t>
            </a:r>
            <a:endParaRPr lang="en-GB" dirty="0"/>
          </a:p>
          <a:p>
            <a:pPr lvl="0"/>
            <a:r>
              <a:rPr lang="en-AU" dirty="0"/>
              <a:t>Article 30: Minority groups </a:t>
            </a:r>
            <a:endParaRPr lang="en-AU" dirty="0" smtClean="0"/>
          </a:p>
          <a:p>
            <a:pPr lvl="0"/>
            <a:r>
              <a:rPr lang="en-AU" dirty="0" smtClean="0"/>
              <a:t>Article </a:t>
            </a:r>
            <a:r>
              <a:rPr lang="en-AU" dirty="0"/>
              <a:t>31: </a:t>
            </a:r>
            <a:r>
              <a:rPr lang="en-AU" dirty="0" smtClean="0"/>
              <a:t>Recreation.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5229" y="4005064"/>
            <a:ext cx="3419871" cy="2110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18109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1" y="4449068"/>
            <a:ext cx="2411760" cy="2411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Acknowledge uniqueness of children in positive ways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en-AU" sz="3000" b="1" dirty="0" smtClean="0"/>
              <a:t>Inclusive practices may include:</a:t>
            </a:r>
          </a:p>
          <a:p>
            <a:pPr lvl="0"/>
            <a:r>
              <a:rPr lang="en-AU" sz="3000" dirty="0" smtClean="0"/>
              <a:t>Differentiation </a:t>
            </a:r>
            <a:r>
              <a:rPr lang="en-AU" sz="3000" dirty="0"/>
              <a:t>and appropriate scaffolding for each child</a:t>
            </a:r>
            <a:endParaRPr lang="en-GB" sz="3000" dirty="0"/>
          </a:p>
          <a:p>
            <a:pPr lvl="0"/>
            <a:r>
              <a:rPr lang="en-AU" sz="3000" dirty="0"/>
              <a:t>Keeping up-to-date in your knowledge of cultural </a:t>
            </a:r>
            <a:r>
              <a:rPr lang="en-AU" sz="3000" dirty="0" smtClean="0"/>
              <a:t>groups</a:t>
            </a:r>
          </a:p>
          <a:p>
            <a:pPr lvl="0"/>
            <a:r>
              <a:rPr lang="en-AU" sz="3000" dirty="0" smtClean="0"/>
              <a:t>Close </a:t>
            </a:r>
            <a:r>
              <a:rPr lang="en-AU" sz="3000" dirty="0"/>
              <a:t>liaison with parents/carers</a:t>
            </a:r>
            <a:endParaRPr lang="en-GB" sz="3000" dirty="0"/>
          </a:p>
          <a:p>
            <a:pPr lvl="0"/>
            <a:r>
              <a:rPr lang="en-AU" sz="3000" dirty="0" smtClean="0"/>
              <a:t>Activities </a:t>
            </a:r>
            <a:r>
              <a:rPr lang="en-AU" sz="3000" dirty="0"/>
              <a:t>that promote and </a:t>
            </a:r>
            <a:r>
              <a:rPr lang="en-AU" sz="3000" dirty="0" smtClean="0"/>
              <a:t>embrace </a:t>
            </a:r>
            <a:r>
              <a:rPr lang="en-AU" sz="3000" dirty="0"/>
              <a:t>equal </a:t>
            </a:r>
            <a:r>
              <a:rPr lang="en-AU" sz="3000" dirty="0" smtClean="0"/>
              <a:t>opportunities</a:t>
            </a:r>
          </a:p>
          <a:p>
            <a:pPr lvl="0"/>
            <a:r>
              <a:rPr lang="en-AU" sz="3000" dirty="0" smtClean="0"/>
              <a:t>Holding </a:t>
            </a:r>
            <a:r>
              <a:rPr lang="en-AU" sz="3000" dirty="0"/>
              <a:t>individual </a:t>
            </a:r>
            <a:r>
              <a:rPr lang="en-AU" sz="3000" dirty="0" smtClean="0"/>
              <a:t>conversations </a:t>
            </a:r>
            <a:br>
              <a:rPr lang="en-AU" sz="3000" dirty="0" smtClean="0"/>
            </a:br>
            <a:r>
              <a:rPr lang="en-AU" sz="3000" dirty="0" smtClean="0"/>
              <a:t>with </a:t>
            </a:r>
            <a:r>
              <a:rPr lang="en-AU" sz="3000" dirty="0"/>
              <a:t>each </a:t>
            </a:r>
            <a:r>
              <a:rPr lang="en-AU" sz="3000" dirty="0" smtClean="0"/>
              <a:t>child</a:t>
            </a:r>
            <a:endParaRPr lang="en-GB" sz="3000" dirty="0"/>
          </a:p>
          <a:p>
            <a:pPr lvl="0"/>
            <a:r>
              <a:rPr lang="en-AU" sz="3000" dirty="0"/>
              <a:t>Acknowledging effort and </a:t>
            </a:r>
            <a:r>
              <a:rPr lang="en-AU" sz="3000" dirty="0" smtClean="0"/>
              <a:t>achievement</a:t>
            </a:r>
            <a:r>
              <a:rPr lang="en-AU" sz="3000" dirty="0"/>
              <a:t>.</a:t>
            </a:r>
            <a:endParaRPr lang="en-GB" sz="3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714257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Support children’s efforts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Ways in which you can support children’s efforts include:</a:t>
            </a:r>
            <a:endParaRPr lang="en-GB" b="1" dirty="0" smtClean="0"/>
          </a:p>
          <a:p>
            <a:r>
              <a:rPr lang="en-GB" dirty="0" smtClean="0"/>
              <a:t>Praise</a:t>
            </a:r>
          </a:p>
          <a:p>
            <a:r>
              <a:rPr lang="en-GB" dirty="0" smtClean="0"/>
              <a:t>Encouragement</a:t>
            </a:r>
          </a:p>
          <a:p>
            <a:r>
              <a:rPr lang="en-GB" dirty="0" smtClean="0"/>
              <a:t>Timely marking and feedback</a:t>
            </a:r>
          </a:p>
          <a:p>
            <a:r>
              <a:rPr lang="en-GB" dirty="0" smtClean="0"/>
              <a:t>Rewards.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795" y="3905163"/>
            <a:ext cx="3557315" cy="295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906151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4A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Support children to participate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4.4 </a:t>
            </a:r>
            <a:r>
              <a:rPr lang="en-AU" sz="2800" dirty="0"/>
              <a:t>Develop awareness and respond to children who may require additional support or attention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Additional needs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GB" b="1" dirty="0" smtClean="0"/>
              <a:t>These may include:</a:t>
            </a:r>
          </a:p>
          <a:p>
            <a:pPr lvl="0"/>
            <a:r>
              <a:rPr lang="en-GB" dirty="0" smtClean="0"/>
              <a:t>Specific </a:t>
            </a:r>
            <a:r>
              <a:rPr lang="en-GB" dirty="0"/>
              <a:t>learning difficulty/difficulties</a:t>
            </a:r>
          </a:p>
          <a:p>
            <a:pPr lvl="0"/>
            <a:r>
              <a:rPr lang="en-GB" dirty="0"/>
              <a:t>Physical impairment/disability</a:t>
            </a:r>
          </a:p>
          <a:p>
            <a:pPr lvl="0"/>
            <a:r>
              <a:rPr lang="en-GB" dirty="0"/>
              <a:t>Medical condition</a:t>
            </a:r>
          </a:p>
          <a:p>
            <a:pPr lvl="0"/>
            <a:r>
              <a:rPr lang="en-GB" dirty="0"/>
              <a:t>Mental health/emotional issues</a:t>
            </a:r>
          </a:p>
          <a:p>
            <a:pPr lvl="0"/>
            <a:r>
              <a:rPr lang="en-GB" dirty="0"/>
              <a:t>Behavioural issues</a:t>
            </a:r>
          </a:p>
          <a:p>
            <a:pPr lvl="0"/>
            <a:r>
              <a:rPr lang="en-GB" dirty="0"/>
              <a:t>Extenuating domestic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circumstances</a:t>
            </a:r>
            <a:endParaRPr lang="en-GB" dirty="0"/>
          </a:p>
          <a:p>
            <a:pPr lvl="0"/>
            <a:r>
              <a:rPr lang="en-GB" dirty="0"/>
              <a:t>Cultural/language barriers.</a:t>
            </a:r>
          </a:p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960638"/>
            <a:ext cx="3265062" cy="2449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793934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Causes and origins of additional need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These may include:</a:t>
            </a:r>
          </a:p>
          <a:p>
            <a:r>
              <a:rPr lang="en-GB" dirty="0" smtClean="0"/>
              <a:t>Domestic circumstances</a:t>
            </a:r>
          </a:p>
          <a:p>
            <a:r>
              <a:rPr lang="en-GB" dirty="0" smtClean="0"/>
              <a:t>Barriers to learning</a:t>
            </a:r>
          </a:p>
          <a:p>
            <a:r>
              <a:rPr lang="en-GB" dirty="0" smtClean="0"/>
              <a:t>Personal and social needs</a:t>
            </a:r>
          </a:p>
          <a:p>
            <a:r>
              <a:rPr lang="en-GB" dirty="0" smtClean="0"/>
              <a:t>Physical environment</a:t>
            </a:r>
          </a:p>
          <a:p>
            <a:r>
              <a:rPr lang="en-GB" dirty="0" smtClean="0"/>
              <a:t>Curriculum shortcomings.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789040"/>
            <a:ext cx="2957885" cy="2591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087251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Additional support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Additional support and attention might include</a:t>
            </a:r>
            <a:r>
              <a:rPr lang="en-GB" b="1" dirty="0" smtClean="0"/>
              <a:t>:</a:t>
            </a:r>
            <a:endParaRPr lang="en-GB" dirty="0" smtClean="0"/>
          </a:p>
          <a:p>
            <a:pPr lvl="0"/>
            <a:r>
              <a:rPr lang="en-GB" dirty="0" smtClean="0"/>
              <a:t>Generic </a:t>
            </a:r>
            <a:r>
              <a:rPr lang="en-GB" dirty="0"/>
              <a:t>support strategies </a:t>
            </a:r>
          </a:p>
          <a:p>
            <a:pPr lvl="0"/>
            <a:r>
              <a:rPr lang="en-GB" dirty="0" smtClean="0"/>
              <a:t>Learning mentor/classroom </a:t>
            </a:r>
            <a:r>
              <a:rPr lang="en-GB" dirty="0"/>
              <a:t>assistant </a:t>
            </a:r>
            <a:endParaRPr lang="en-GB" dirty="0" smtClean="0"/>
          </a:p>
          <a:p>
            <a:pPr lvl="0"/>
            <a:r>
              <a:rPr lang="en-GB" dirty="0" smtClean="0"/>
              <a:t>Peer mentor</a:t>
            </a:r>
            <a:endParaRPr lang="en-GB" dirty="0"/>
          </a:p>
          <a:p>
            <a:pPr lvl="0"/>
            <a:r>
              <a:rPr lang="en-GB" dirty="0"/>
              <a:t>Time-out card </a:t>
            </a:r>
          </a:p>
          <a:p>
            <a:pPr lvl="0"/>
            <a:r>
              <a:rPr lang="en-GB" dirty="0"/>
              <a:t>Praise book/report card</a:t>
            </a:r>
          </a:p>
          <a:p>
            <a:pPr lvl="0"/>
            <a:r>
              <a:rPr lang="en-GB" dirty="0"/>
              <a:t>Specialist </a:t>
            </a:r>
            <a:r>
              <a:rPr lang="en-GB" dirty="0" smtClean="0"/>
              <a:t>equipment</a:t>
            </a:r>
            <a:endParaRPr lang="en-GB" dirty="0"/>
          </a:p>
          <a:p>
            <a:pPr lvl="0"/>
            <a:r>
              <a:rPr lang="en-GB" dirty="0" smtClean="0"/>
              <a:t>Reduced </a:t>
            </a:r>
            <a:r>
              <a:rPr lang="en-GB" dirty="0"/>
              <a:t>time-table </a:t>
            </a:r>
            <a:endParaRPr lang="en-GB" dirty="0" smtClean="0"/>
          </a:p>
          <a:p>
            <a:pPr lvl="0"/>
            <a:r>
              <a:rPr lang="en-GB" dirty="0" smtClean="0"/>
              <a:t>Work </a:t>
            </a:r>
            <a:r>
              <a:rPr lang="en-GB" dirty="0"/>
              <a:t>in smaller group settings</a:t>
            </a:r>
          </a:p>
          <a:p>
            <a:r>
              <a:rPr lang="en-GB" dirty="0"/>
              <a:t>Referral to external agencies or </a:t>
            </a:r>
            <a:r>
              <a:rPr lang="en-GB" dirty="0" smtClean="0"/>
              <a:t>bodies. 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852936"/>
            <a:ext cx="2504306" cy="301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147834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4B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Support children to participate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4.5 </a:t>
            </a:r>
            <a:r>
              <a:rPr lang="en-AU" sz="2800" dirty="0"/>
              <a:t>Encourage each child to participate in a variety of experiences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45199" y="42930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4.6 </a:t>
            </a:r>
            <a:r>
              <a:rPr lang="en-AU" sz="2800" dirty="0"/>
              <a:t>Demonstrate respect for a child’s choice not to participate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214"/>
          <a:stretch/>
        </p:blipFill>
        <p:spPr bwMode="auto">
          <a:xfrm>
            <a:off x="6435183" y="4510806"/>
            <a:ext cx="2736201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Children’s input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203032" cy="4911898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AU" b="1" dirty="0" smtClean="0"/>
              <a:t>Children can be involved in the following processes:</a:t>
            </a:r>
          </a:p>
          <a:p>
            <a:pPr lvl="0"/>
            <a:r>
              <a:rPr lang="en-AU" dirty="0" smtClean="0"/>
              <a:t>Designing </a:t>
            </a:r>
            <a:r>
              <a:rPr lang="en-AU" dirty="0"/>
              <a:t>and planning in their indoor and outdoor learning environments</a:t>
            </a:r>
            <a:endParaRPr lang="en-GB" dirty="0"/>
          </a:p>
          <a:p>
            <a:pPr lvl="0"/>
            <a:r>
              <a:rPr lang="en-AU" dirty="0" smtClean="0"/>
              <a:t>Allowing </a:t>
            </a:r>
            <a:r>
              <a:rPr lang="en-AU" dirty="0"/>
              <a:t>children to direct their own play and leisure experiences with peers</a:t>
            </a:r>
            <a:endParaRPr lang="en-GB" dirty="0"/>
          </a:p>
          <a:p>
            <a:pPr lvl="0"/>
            <a:r>
              <a:rPr lang="en-AU" dirty="0" smtClean="0"/>
              <a:t>Using </a:t>
            </a:r>
            <a:r>
              <a:rPr lang="en-AU" dirty="0"/>
              <a:t>children’s observations and their views to guide the program</a:t>
            </a:r>
            <a:endParaRPr lang="en-GB" dirty="0"/>
          </a:p>
          <a:p>
            <a:pPr lvl="0"/>
            <a:r>
              <a:rPr lang="en-AU" dirty="0" smtClean="0"/>
              <a:t>Responding </a:t>
            </a:r>
            <a:r>
              <a:rPr lang="en-AU" dirty="0"/>
              <a:t>to unplanned </a:t>
            </a:r>
            <a:r>
              <a:rPr lang="en-AU" dirty="0" smtClean="0"/>
              <a:t>children’s interests.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682227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Reluctance to participate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GB" b="1" dirty="0" smtClean="0"/>
              <a:t>Long-term reasons for reluctance </a:t>
            </a:r>
            <a:r>
              <a:rPr lang="en-GB" b="1" dirty="0"/>
              <a:t>might </a:t>
            </a:r>
            <a:r>
              <a:rPr lang="en-GB" b="1" dirty="0" smtClean="0"/>
              <a:t>include:</a:t>
            </a:r>
          </a:p>
          <a:p>
            <a:pPr lvl="0"/>
            <a:r>
              <a:rPr lang="en-GB" dirty="0" smtClean="0"/>
              <a:t>Shyness</a:t>
            </a:r>
            <a:endParaRPr lang="en-GB" dirty="0"/>
          </a:p>
          <a:p>
            <a:pPr lvl="0"/>
            <a:r>
              <a:rPr lang="en-GB" dirty="0"/>
              <a:t>Language difficulties</a:t>
            </a:r>
          </a:p>
          <a:p>
            <a:pPr lvl="0"/>
            <a:r>
              <a:rPr lang="en-GB" dirty="0"/>
              <a:t>Physical disabilities</a:t>
            </a:r>
          </a:p>
          <a:p>
            <a:pPr lvl="0"/>
            <a:r>
              <a:rPr lang="en-GB" dirty="0"/>
              <a:t>Medical conditions such as asthma</a:t>
            </a:r>
          </a:p>
          <a:p>
            <a:pPr lvl="0"/>
            <a:r>
              <a:rPr lang="en-GB" dirty="0"/>
              <a:t>Religious observances</a:t>
            </a:r>
          </a:p>
          <a:p>
            <a:pPr lvl="0"/>
            <a:r>
              <a:rPr lang="en-GB" dirty="0"/>
              <a:t>Poor ability and low self-confidence</a:t>
            </a:r>
          </a:p>
          <a:p>
            <a:pPr lvl="0"/>
            <a:r>
              <a:rPr lang="en-GB" dirty="0"/>
              <a:t>Emotional issues</a:t>
            </a:r>
          </a:p>
          <a:p>
            <a:pPr lvl="0"/>
            <a:r>
              <a:rPr lang="en-GB" dirty="0"/>
              <a:t>Self-awareness of unique </a:t>
            </a:r>
            <a:r>
              <a:rPr lang="en-GB" dirty="0" smtClean="0"/>
              <a:t>physical </a:t>
            </a:r>
            <a:r>
              <a:rPr lang="en-GB" dirty="0"/>
              <a:t>appearance </a:t>
            </a:r>
            <a:endParaRPr lang="en-GB" dirty="0" smtClean="0"/>
          </a:p>
          <a:p>
            <a:pPr lvl="0"/>
            <a:r>
              <a:rPr lang="en-GB" dirty="0" smtClean="0"/>
              <a:t>Dislike </a:t>
            </a:r>
            <a:r>
              <a:rPr lang="en-GB" dirty="0"/>
              <a:t>of the activity.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782" y="2348880"/>
            <a:ext cx="1987099" cy="3188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445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Reluctance to participate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Short-term </a:t>
            </a:r>
            <a:r>
              <a:rPr lang="en-GB" b="1" dirty="0"/>
              <a:t>reasons for </a:t>
            </a:r>
            <a:r>
              <a:rPr lang="en-GB" b="1" dirty="0" smtClean="0"/>
              <a:t>reluctance </a:t>
            </a:r>
            <a:r>
              <a:rPr lang="en-GB" b="1" dirty="0"/>
              <a:t>might include</a:t>
            </a:r>
            <a:r>
              <a:rPr lang="en-GB" b="1" dirty="0" smtClean="0"/>
              <a:t>:</a:t>
            </a:r>
            <a:endParaRPr lang="en-GB" dirty="0" smtClean="0"/>
          </a:p>
          <a:p>
            <a:pPr lvl="0"/>
            <a:r>
              <a:rPr lang="en-GB" dirty="0" smtClean="0"/>
              <a:t>Domestic </a:t>
            </a:r>
            <a:r>
              <a:rPr lang="en-GB" dirty="0"/>
              <a:t>issues</a:t>
            </a:r>
          </a:p>
          <a:p>
            <a:pPr lvl="0"/>
            <a:r>
              <a:rPr lang="en-GB" dirty="0"/>
              <a:t>Breakdown in friendship group</a:t>
            </a:r>
          </a:p>
          <a:p>
            <a:pPr lvl="0"/>
            <a:r>
              <a:rPr lang="en-GB" dirty="0"/>
              <a:t>Medical </a:t>
            </a:r>
            <a:r>
              <a:rPr lang="en-GB" dirty="0" smtClean="0"/>
              <a:t>condition, </a:t>
            </a:r>
            <a:r>
              <a:rPr lang="en-GB" dirty="0"/>
              <a:t>such as broken bones</a:t>
            </a:r>
          </a:p>
          <a:p>
            <a:pPr lvl="0"/>
            <a:r>
              <a:rPr lang="en-GB" dirty="0"/>
              <a:t>Illness</a:t>
            </a:r>
          </a:p>
          <a:p>
            <a:pPr lvl="0"/>
            <a:r>
              <a:rPr lang="en-GB" dirty="0"/>
              <a:t>Tiredness</a:t>
            </a:r>
          </a:p>
          <a:p>
            <a:pPr lvl="0"/>
            <a:r>
              <a:rPr lang="en-GB" dirty="0"/>
              <a:t>Negative emotional state.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2708920"/>
            <a:ext cx="1369197" cy="4149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105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4C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Summative Assessments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Summative assessments consist of:</a:t>
            </a:r>
          </a:p>
          <a:p>
            <a:r>
              <a:rPr lang="en-US" dirty="0"/>
              <a:t>Skills Activity</a:t>
            </a:r>
          </a:p>
          <a:p>
            <a:r>
              <a:rPr lang="en-US" dirty="0"/>
              <a:t>Knowledge Activity</a:t>
            </a:r>
          </a:p>
          <a:p>
            <a:r>
              <a:rPr lang="en-US" dirty="0"/>
              <a:t>Performance Activity.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Your assessor will provide you with further guidance on how and where to complete these assessments.</a:t>
            </a:r>
          </a:p>
        </p:txBody>
      </p:sp>
      <p:pic>
        <p:nvPicPr>
          <p:cNvPr id="4" name="Content Placeholder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21724" y="1636192"/>
            <a:ext cx="2582724" cy="1976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dirty="0">
                <a:solidFill>
                  <a:srgbClr val="FF0000"/>
                </a:solidFill>
              </a:rPr>
              <a:t>Summary and Feedback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Did we meet our objectives?</a:t>
            </a:r>
          </a:p>
          <a:p>
            <a:r>
              <a:rPr lang="en-US" sz="2800" dirty="0"/>
              <a:t>How did you find this session?</a:t>
            </a:r>
          </a:p>
          <a:p>
            <a:r>
              <a:rPr lang="en-US" sz="2800" dirty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11642</TotalTime>
  <Words>2374</Words>
  <Application>Microsoft Office PowerPoint</Application>
  <PresentationFormat>On-screen Show (4:3)</PresentationFormat>
  <Paragraphs>501</Paragraphs>
  <Slides>76</Slides>
  <Notes>29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76</vt:i4>
      </vt:variant>
    </vt:vector>
  </HeadingPairs>
  <TitlesOfParts>
    <vt:vector size="77" baseType="lpstr">
      <vt:lpstr>Office Theme</vt:lpstr>
      <vt:lpstr>PowerPoint Presentation</vt:lpstr>
      <vt:lpstr>Establish a learning environment that reflects children’s interests</vt:lpstr>
      <vt:lpstr>Establish a learning environment that reflects children’s interests</vt:lpstr>
      <vt:lpstr>PowerPoint Presentation</vt:lpstr>
      <vt:lpstr>PowerPoint Presentation</vt:lpstr>
      <vt:lpstr>National Law and Regulations</vt:lpstr>
      <vt:lpstr>Learning outcomes</vt:lpstr>
      <vt:lpstr>Indoor environments</vt:lpstr>
      <vt:lpstr>Outdoor environments</vt:lpstr>
      <vt:lpstr>Natural elements</vt:lpstr>
      <vt:lpstr>Vibrant and flexible indoor environments</vt:lpstr>
      <vt:lpstr>Abilities of each child</vt:lpstr>
      <vt:lpstr>Interests</vt:lpstr>
      <vt:lpstr> Activity 1A  </vt:lpstr>
      <vt:lpstr>Establish a learning environment that reflects children’s interests</vt:lpstr>
      <vt:lpstr>Open-ended, natural and found materials</vt:lpstr>
      <vt:lpstr>Benefits of using open-ended materials</vt:lpstr>
      <vt:lpstr>Materials and resources that provoke interest</vt:lpstr>
      <vt:lpstr> Activity 1B  </vt:lpstr>
      <vt:lpstr>Ownership and responsibility</vt:lpstr>
      <vt:lpstr>Provide opportunities that stimulate learning and development</vt:lpstr>
      <vt:lpstr>Provide opportunities that stimulate learning and development</vt:lpstr>
      <vt:lpstr>Children directing their own play</vt:lpstr>
      <vt:lpstr>Choosing their own play mates</vt:lpstr>
      <vt:lpstr>Observations from play</vt:lpstr>
      <vt:lpstr>Zone of Proximal Development</vt:lpstr>
      <vt:lpstr>Intentional teaching</vt:lpstr>
      <vt:lpstr>Peer scaffolding</vt:lpstr>
      <vt:lpstr> Activity 2A  </vt:lpstr>
      <vt:lpstr>Provide opportunities that stimulate learning and development</vt:lpstr>
      <vt:lpstr>Developmentally significant activities</vt:lpstr>
      <vt:lpstr>Stages of development</vt:lpstr>
      <vt:lpstr> Activity 2B  </vt:lpstr>
      <vt:lpstr>Provide opportunities that stimulate learning and development</vt:lpstr>
      <vt:lpstr>National Quality Framework</vt:lpstr>
      <vt:lpstr>Routines</vt:lpstr>
      <vt:lpstr> Activity 2C  </vt:lpstr>
      <vt:lpstr>Design, implement and evaluate learning experiences for children</vt:lpstr>
      <vt:lpstr>PowerPoint Presentation</vt:lpstr>
      <vt:lpstr>PowerPoint Presentation</vt:lpstr>
      <vt:lpstr>PowerPoint Presentation</vt:lpstr>
      <vt:lpstr>Children’s views and observations</vt:lpstr>
      <vt:lpstr> Activity 3A  </vt:lpstr>
      <vt:lpstr>Design, implement and evaluate learning experiences for children</vt:lpstr>
      <vt:lpstr>PowerPoint Presentation</vt:lpstr>
      <vt:lpstr>PowerPoint Presentation</vt:lpstr>
      <vt:lpstr>Learning outcomes</vt:lpstr>
      <vt:lpstr>Considerations</vt:lpstr>
      <vt:lpstr> Activity 3B  </vt:lpstr>
      <vt:lpstr>Design, implement and evaluate learning experiences for children</vt:lpstr>
      <vt:lpstr>Design, implement and evaluate learning experiences for children</vt:lpstr>
      <vt:lpstr>Areas to be covered</vt:lpstr>
      <vt:lpstr>Example learning experiences</vt:lpstr>
      <vt:lpstr> Activity 3C  </vt:lpstr>
      <vt:lpstr>Design, implement and evaluate learning experiences for children</vt:lpstr>
      <vt:lpstr>Inclusive assessment practices</vt:lpstr>
      <vt:lpstr>Assessment of teaching – reflective practice</vt:lpstr>
      <vt:lpstr>Improve own practices</vt:lpstr>
      <vt:lpstr> Activity 3D  </vt:lpstr>
      <vt:lpstr>Support children to participate</vt:lpstr>
      <vt:lpstr>United Nations Convention on the Rights of the Child</vt:lpstr>
      <vt:lpstr>Acknowledge uniqueness of children in positive ways</vt:lpstr>
      <vt:lpstr>Support children’s efforts</vt:lpstr>
      <vt:lpstr> Activity 4A  </vt:lpstr>
      <vt:lpstr>Support children to participate</vt:lpstr>
      <vt:lpstr>Additional needs</vt:lpstr>
      <vt:lpstr>Causes and origins of additional need</vt:lpstr>
      <vt:lpstr>Additional support</vt:lpstr>
      <vt:lpstr> Activity 4B  </vt:lpstr>
      <vt:lpstr>Support children to participate</vt:lpstr>
      <vt:lpstr>Children’s input</vt:lpstr>
      <vt:lpstr>Reluctance to participate</vt:lpstr>
      <vt:lpstr>Reluctance to participate</vt:lpstr>
      <vt:lpstr> Activity 4C  </vt:lpstr>
      <vt:lpstr>Summative Assessments</vt:lpstr>
      <vt:lpstr>Summary and Feedback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Tom;Chloe</dc:creator>
  <cp:lastModifiedBy>John Feeney</cp:lastModifiedBy>
  <cp:revision>277</cp:revision>
  <dcterms:created xsi:type="dcterms:W3CDTF">2011-08-26T06:48:04Z</dcterms:created>
  <dcterms:modified xsi:type="dcterms:W3CDTF">2018-02-05T15:23:18Z</dcterms:modified>
</cp:coreProperties>
</file>