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2" r:id="rId1"/>
  </p:sldMasterIdLst>
  <p:notesMasterIdLst>
    <p:notesMasterId r:id="rId10"/>
  </p:notesMasterIdLst>
  <p:handoutMasterIdLst>
    <p:handoutMasterId r:id="rId11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945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192">
          <p15:clr>
            <a:srgbClr val="A4A3A4"/>
          </p15:clr>
        </p15:guide>
        <p15:guide id="5" orient="horz" pos="1072">
          <p15:clr>
            <a:srgbClr val="A4A3A4"/>
          </p15:clr>
        </p15:guide>
        <p15:guide id="6" pos="3839">
          <p15:clr>
            <a:srgbClr val="A4A3A4"/>
          </p15:clr>
        </p15:guide>
        <p15:guide id="7" pos="704">
          <p15:clr>
            <a:srgbClr val="A4A3A4"/>
          </p15:clr>
        </p15:guide>
        <p15:guide id="8" pos="71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DBED569-4797-4DF1-A0F4-6AAB3CD982D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78" autoAdjust="0"/>
    <p:restoredTop sz="96182" autoAdjust="0"/>
  </p:normalViewPr>
  <p:slideViewPr>
    <p:cSldViewPr showGuides="1">
      <p:cViewPr varScale="1">
        <p:scale>
          <a:sx n="64" d="100"/>
          <a:sy n="64" d="100"/>
        </p:scale>
        <p:origin x="900" y="78"/>
      </p:cViewPr>
      <p:guideLst>
        <p:guide orient="horz" pos="2160"/>
        <p:guide orient="horz" pos="945"/>
        <p:guide orient="horz" pos="3888"/>
        <p:guide orient="horz" pos="192"/>
        <p:guide orient="horz" pos="1072"/>
        <p:guide pos="3839"/>
        <p:guide pos="704"/>
        <p:guide pos="7102"/>
      </p:guideLst>
    </p:cSldViewPr>
  </p:slideViewPr>
  <p:outlineViewPr>
    <p:cViewPr>
      <p:scale>
        <a:sx n="33" d="100"/>
        <a:sy n="33" d="100"/>
      </p:scale>
      <p:origin x="0" y="-2886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164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5/27/2024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5/27/2024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7057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804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12190572" cy="6858000"/>
            <a:chOff x="0" y="0"/>
            <a:chExt cx="12190572" cy="6858000"/>
          </a:xfrm>
        </p:grpSpPr>
        <p:sp>
          <p:nvSpPr>
            <p:cNvPr id="13" name="Rectangle 12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0" y="0"/>
              <a:ext cx="4742741" cy="6858000"/>
              <a:chOff x="0" y="0"/>
              <a:chExt cx="4742741" cy="6858000"/>
            </a:xfrm>
          </p:grpSpPr>
          <p:pic>
            <p:nvPicPr>
              <p:cNvPr id="9" name="Picture 8" descr="Stacked books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4591594" cy="6858000"/>
              </a:xfrm>
              <a:prstGeom prst="rect">
                <a:avLst/>
              </a:prstGeom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4605581" y="0"/>
                <a:ext cx="137160" cy="6858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79346" y="1498601"/>
            <a:ext cx="7008574" cy="3298825"/>
          </a:xfrm>
        </p:spPr>
        <p:txBody>
          <a:bodyPr>
            <a:normAutofit/>
          </a:bodyPr>
          <a:lstStyle>
            <a:lvl1pPr algn="l">
              <a:lnSpc>
                <a:spcPct val="90000"/>
              </a:lnSpc>
              <a:defRPr sz="5400" b="0" cap="none" spc="0" baseline="0">
                <a:ln w="0"/>
                <a:solidFill>
                  <a:schemeClr val="tx2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79346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 cap="none" spc="0">
                <a:ln w="0"/>
                <a:solidFill>
                  <a:schemeClr val="accent2">
                    <a:lumMod val="50000"/>
                  </a:schemeClr>
                </a:solidFill>
                <a:effectLst/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6A09E-12D5-4B1D-B8BB-C300B1DDD423}" type="datetime1">
              <a:rPr lang="en-US" smtClean="0"/>
              <a:t>5/27/2024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0121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9377B-053C-438C-8A98-92C419A6701C}" type="datetime1">
              <a:rPr lang="en-US" smtClean="0"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3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1620" y="0"/>
            <a:ext cx="12188952" cy="6858000"/>
            <a:chOff x="1620" y="0"/>
            <a:chExt cx="12188952" cy="6858000"/>
          </a:xfrm>
        </p:grpSpPr>
        <p:sp>
          <p:nvSpPr>
            <p:cNvPr id="4" name="Rectangle 3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8818" y="0"/>
              <a:ext cx="4591594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7481252" y="0"/>
              <a:ext cx="137160" cy="68580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0">
                <a:solidFill>
                  <a:schemeClr val="tx2"/>
                </a:solidFill>
              </a:endParaRPr>
            </a:p>
          </p:txBody>
        </p:sp>
      </p:grpSp>
      <p:pic>
        <p:nvPicPr>
          <p:cNvPr id="5" name="Picture 4" descr="Stacked book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818" y="0"/>
            <a:ext cx="4591594" cy="6858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37149" y="1498601"/>
            <a:ext cx="7008574" cy="3298825"/>
          </a:xfrm>
        </p:spPr>
        <p:txBody>
          <a:bodyPr>
            <a:normAutofit/>
          </a:bodyPr>
          <a:lstStyle>
            <a:lvl1pPr algn="l">
              <a:lnSpc>
                <a:spcPct val="90000"/>
              </a:lnSpc>
              <a:defRPr sz="5400" b="0" cap="none" spc="0" baseline="0">
                <a:ln w="0"/>
                <a:solidFill>
                  <a:schemeClr val="tx2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37149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 cap="none" spc="0">
                <a:ln w="0"/>
                <a:solidFill>
                  <a:schemeClr val="accent2">
                    <a:lumMod val="50000"/>
                  </a:schemeClr>
                </a:solidFill>
                <a:effectLst/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CEF46-0123-4A75-9835-49DC49D53DE2}" type="datetime1">
              <a:rPr lang="en-US" smtClean="0"/>
              <a:t>5/27/2024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582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297078" indent="-285750">
              <a:buFont typeface="Century Gothic" panose="020B0502020202020204" pitchFamily="34" charset="0"/>
              <a:buChar char="–"/>
              <a:defRPr sz="1800"/>
            </a:lvl6pPr>
            <a:lvl7pPr marL="2568575" indent="-285750">
              <a:buFont typeface="Century Gothic" panose="020B0502020202020204" pitchFamily="34" charset="0"/>
              <a:buChar char="–"/>
              <a:defRPr sz="1800"/>
            </a:lvl7pPr>
            <a:lvl8pPr marL="2860675" indent="-285750">
              <a:defRPr sz="1800"/>
            </a:lvl8pPr>
            <a:lvl9pPr marL="3151188" indent="-285750"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8"/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297078" indent="-285750">
              <a:buFont typeface="Century Gothic" panose="020B0502020202020204" pitchFamily="34" charset="0"/>
              <a:buChar char="–"/>
              <a:defRPr sz="1800"/>
            </a:lvl6pPr>
            <a:lvl7pPr marL="2568575" indent="-285750">
              <a:defRPr sz="1800"/>
            </a:lvl7pPr>
            <a:lvl8pPr marL="2860675" indent="-285750">
              <a:defRPr sz="1800"/>
            </a:lvl8pPr>
            <a:lvl9pPr marL="3151188" indent="-285750"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6378D-18AE-47D1-B10A-42F623B40082}" type="datetime1">
              <a:rPr lang="en-US" smtClean="0"/>
              <a:t>5/27/2024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04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297078" indent="-285750">
              <a:buFont typeface="Century Gothic" panose="020B0502020202020204" pitchFamily="34" charset="0"/>
              <a:buChar char="–"/>
              <a:defRPr sz="1800"/>
            </a:lvl6pPr>
            <a:lvl7pPr marL="2568575" indent="-285750">
              <a:defRPr sz="1800"/>
            </a:lvl7pPr>
            <a:lvl8pPr marL="2860675" indent="-285750">
              <a:defRPr sz="1800"/>
            </a:lvl8pPr>
            <a:lvl9pPr marL="3151188" indent="-285750"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297078" indent="-285750">
              <a:buFont typeface="Century Gothic" panose="020B0502020202020204" pitchFamily="34" charset="0"/>
              <a:buChar char="–"/>
              <a:defRPr sz="1800"/>
            </a:lvl6pPr>
            <a:lvl7pPr marL="2568575" indent="-285750">
              <a:defRPr sz="1800"/>
            </a:lvl7pPr>
            <a:lvl8pPr marL="2860675" indent="-285750">
              <a:defRPr sz="1800"/>
            </a:lvl8pPr>
            <a:lvl9pPr marL="3151188" indent="-285750"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F6AE8-D704-41F6-B16A-5547B5672AC1}" type="datetime1">
              <a:rPr lang="en-US" smtClean="0"/>
              <a:t>5/27/2024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07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B9538-6F63-4C0B-916D-ED3F4E0A1B28}" type="datetime1">
              <a:rPr lang="en-US" smtClean="0"/>
              <a:t>5/27/2024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84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F15BF-7116-4A9E-8022-5A2DC937F971}" type="datetime1">
              <a:rPr lang="en-US" smtClean="0"/>
              <a:t>5/27/2024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0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2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418976" indent="-285750">
              <a:buFont typeface="Century Gothic" panose="020B0502020202020204" pitchFamily="34" charset="0"/>
              <a:buChar char="–"/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5612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8DC91-5A3B-40CE-8C1D-279A8EF6E008}" type="datetime1">
              <a:rPr lang="en-US" smtClean="0"/>
              <a:t>5/27/2024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11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7C20A-B94A-4E20-B4B2-88A7825AE904}" type="datetime1">
              <a:rPr lang="en-US" smtClean="0"/>
              <a:t>5/27/2024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37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>
            <a:lvl5pPr>
              <a:defRPr/>
            </a:lvl5pPr>
            <a:lvl6pPr marL="2418976" indent="-285750">
              <a:buFont typeface="Century Gothic" panose="020B0502020202020204" pitchFamily="34" charset="0"/>
              <a:buChar char="–"/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CA53D-4C84-40AA-983E-A1E818A7FEFC}" type="datetime1">
              <a:rPr lang="en-US" smtClean="0"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1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>
            <a:lvl5pPr>
              <a:defRPr/>
            </a:lvl5pPr>
            <a:lvl6pPr marL="2418976" indent="-285750">
              <a:buFont typeface="Century Gothic" panose="020B0502020202020204" pitchFamily="34" charset="0"/>
              <a:buChar char="–"/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2FCEE-AE66-4EAB-9C04-97F8A56A6354}" type="datetime1">
              <a:rPr lang="en-US" smtClean="0"/>
              <a:t>5/27/2024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69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620" y="0"/>
            <a:ext cx="12188952" cy="6858000"/>
            <a:chOff x="1620" y="0"/>
            <a:chExt cx="12188952" cy="6858000"/>
          </a:xfrm>
        </p:grpSpPr>
        <p:sp>
          <p:nvSpPr>
            <p:cNvPr id="10" name="Rectangle 9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  <p:sp>
          <p:nvSpPr>
            <p:cNvPr id="8" name="Rectangle 7"/>
            <p:cNvSpPr/>
            <p:nvPr/>
          </p:nvSpPr>
          <p:spPr>
            <a:xfrm>
              <a:off x="304721" y="0"/>
              <a:ext cx="11579384" cy="6858000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fld id="{859468AF-EFCF-4AAD-ACF4-3BA83EC4AF4E}" type="datetime1">
              <a:rPr lang="en-US" smtClean="0"/>
              <a:pPr/>
              <a:t>5/27/2024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187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b="0" kern="1200" cap="none" baseline="0">
          <a:solidFill>
            <a:schemeClr val="accent2">
              <a:lumMod val="5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Clr>
          <a:schemeClr val="accent6">
            <a:lumMod val="50000"/>
          </a:schemeClr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133226" indent="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None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6pPr>
      <a:lvl7pPr marL="2845622" indent="-28575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7pPr>
      <a:lvl8pPr marL="3272267" indent="-28575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8pPr>
      <a:lvl9pPr marL="3759862" indent="-28575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ucation.qld.gov.au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ducation.qld.gov.au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r.qld.gov.au/" TargetMode="External"/><Relationship Id="rId2" Type="http://schemas.openxmlformats.org/officeDocument/2006/relationships/hyperlink" Target="http://www.education.qld.gov.au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orksafe.qld.gov.au/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Safety Meeting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Happy State Highschool</a:t>
            </a:r>
          </a:p>
          <a:p>
            <a:r>
              <a:rPr lang="en-US" dirty="0"/>
              <a:t>May 2024</a:t>
            </a:r>
          </a:p>
        </p:txBody>
      </p:sp>
    </p:spTree>
    <p:extLst>
      <p:ext uri="{BB962C8B-B14F-4D97-AF65-F5344CB8AC3E}">
        <p14:creationId xmlns:p14="http://schemas.microsoft.com/office/powerpoint/2010/main" val="16898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Teachers and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Today we are here to inform you all on our Work, Health and Safety Policy updates and your rights, duties and obligations within them.</a:t>
            </a:r>
          </a:p>
          <a:p>
            <a:pPr marL="0" indent="0">
              <a:buNone/>
            </a:pPr>
            <a:r>
              <a:rPr lang="en-US" dirty="0"/>
              <a:t>Since 1995, some changes have been made to the Work, Health and Safety Act that have resulted in some amendments to our WHS Policy.</a:t>
            </a:r>
          </a:p>
          <a:p>
            <a:pPr marL="0" indent="0">
              <a:buNone/>
            </a:pPr>
            <a:r>
              <a:rPr lang="en-US" dirty="0"/>
              <a:t>Importantly, everyone has health and safety duties to contribute to creating and maintaining a safe and healthy workplace. </a:t>
            </a:r>
            <a:r>
              <a:rPr lang="en-US" dirty="0">
                <a:hlinkClick r:id="rId3"/>
              </a:rPr>
              <a:t>www.education.qld.gov.au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We now refer to the Work Health and Safety Act 2011 (Qld)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32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Rights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Everyone has a right to a safe and healthy workplace.</a:t>
            </a:r>
          </a:p>
          <a:p>
            <a:r>
              <a:rPr lang="en-US" dirty="0"/>
              <a:t>You all have a right to training and supervision.</a:t>
            </a:r>
          </a:p>
          <a:p>
            <a:r>
              <a:rPr lang="en-US" dirty="0"/>
              <a:t>A clean and tidy work environment.</a:t>
            </a:r>
          </a:p>
          <a:p>
            <a:r>
              <a:rPr lang="en-US" dirty="0"/>
              <a:t>To be included in Work, Health and Safety consultation and communication.</a:t>
            </a:r>
          </a:p>
          <a:p>
            <a:r>
              <a:rPr lang="en-US" dirty="0"/>
              <a:t>You have the right to speak up about health and safety matters.</a:t>
            </a:r>
          </a:p>
        </p:txBody>
      </p:sp>
    </p:spTree>
    <p:extLst>
      <p:ext uri="{BB962C8B-B14F-4D97-AF65-F5344CB8AC3E}">
        <p14:creationId xmlns:p14="http://schemas.microsoft.com/office/powerpoint/2010/main" val="342289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Duties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Everyone has duties to contribute to creating and maintaining a safe and healthy workplace. These include:</a:t>
            </a:r>
          </a:p>
          <a:p>
            <a:pPr marL="0" indent="0">
              <a:buNone/>
            </a:pPr>
            <a:r>
              <a:rPr lang="en-US" dirty="0"/>
              <a:t>You must fulfil your duties under the WHS Act 2011 (Qld)</a:t>
            </a:r>
          </a:p>
          <a:p>
            <a:r>
              <a:rPr lang="en-US" dirty="0"/>
              <a:t>Taking reasonable care of your own health and safety.</a:t>
            </a:r>
          </a:p>
          <a:p>
            <a:r>
              <a:rPr lang="en-US" dirty="0"/>
              <a:t>Taking reasonable care of the safety of others.</a:t>
            </a:r>
          </a:p>
          <a:p>
            <a:r>
              <a:rPr lang="en-US" dirty="0"/>
              <a:t>To comply with departmental instructions and procedures.</a:t>
            </a:r>
          </a:p>
          <a:p>
            <a:r>
              <a:rPr lang="en-US" dirty="0"/>
              <a:t>To comply with our school’s policies and procedures.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www.education.qld.gov.au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9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Obligations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must follow regulations for specific risks to prevent or minimize the impact of risk. (WHS Regulations 2011 (Qld))</a:t>
            </a:r>
          </a:p>
          <a:p>
            <a:r>
              <a:rPr lang="en-US" dirty="0"/>
              <a:t>Follow the Codes of Practice. </a:t>
            </a:r>
          </a:p>
          <a:p>
            <a:r>
              <a:rPr lang="en-US" dirty="0"/>
              <a:t>Follow industry standards to manage risks.</a:t>
            </a:r>
          </a:p>
          <a:p>
            <a:r>
              <a:rPr lang="en-US" dirty="0"/>
              <a:t>Immediately advise Work Health Safety Queensland (WHSQ) of notifiable health and safety incidents.</a:t>
            </a:r>
          </a:p>
          <a:p>
            <a:pPr marL="0" indent="0">
              <a:buNone/>
            </a:pPr>
            <a:r>
              <a:rPr lang="en-US" dirty="0"/>
              <a:t>More information can be found in these locations: </a:t>
            </a:r>
            <a:r>
              <a:rPr lang="en-US" dirty="0">
                <a:hlinkClick r:id="rId2"/>
              </a:rPr>
              <a:t>www.education.qld.gov.au</a:t>
            </a:r>
            <a:r>
              <a:rPr lang="en-US" dirty="0"/>
              <a:t> , </a:t>
            </a:r>
            <a:r>
              <a:rPr lang="en-US" dirty="0">
                <a:hlinkClick r:id="rId3"/>
              </a:rPr>
              <a:t>www.ppr.qld.gov.au</a:t>
            </a:r>
            <a:r>
              <a:rPr lang="en-US" dirty="0"/>
              <a:t> , </a:t>
            </a:r>
            <a:r>
              <a:rPr lang="en-US" dirty="0">
                <a:hlinkClick r:id="rId4"/>
              </a:rPr>
              <a:t>www.worksafe.qld.gov.au</a:t>
            </a:r>
            <a:r>
              <a:rPr lang="en-US" dirty="0"/>
              <a:t>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719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 of the updates!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Updates to the:</a:t>
            </a:r>
          </a:p>
          <a:p>
            <a:r>
              <a:rPr lang="en-US" dirty="0"/>
              <a:t> Work Health and Safety Act 2011 (Qld) replacing the Work Health and Safety Act 1995.</a:t>
            </a:r>
          </a:p>
          <a:p>
            <a:r>
              <a:rPr lang="en-US" dirty="0"/>
              <a:t>Work Health and Safety Regulations 2011 (Qld)</a:t>
            </a:r>
          </a:p>
          <a:p>
            <a:r>
              <a:rPr lang="en-US" dirty="0"/>
              <a:t>Code of Practice.</a:t>
            </a:r>
          </a:p>
          <a:p>
            <a:r>
              <a:rPr lang="en-US" dirty="0"/>
              <a:t>Policy and Procedure Register. (PPR)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90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Meeting Legislative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We will meet our legislative Health and Safety obligations by:</a:t>
            </a:r>
          </a:p>
          <a:p>
            <a:r>
              <a:rPr lang="en-US" dirty="0"/>
              <a:t>Highlighting the legal requirements set out in the WHS Act 2011 (Qld), WHS Regulations 2011 (Qld), Codes of Practice, Standards and the Policy and Procedure Register.</a:t>
            </a:r>
          </a:p>
          <a:p>
            <a:r>
              <a:rPr lang="en-US" dirty="0"/>
              <a:t>Provide policy information about:</a:t>
            </a:r>
          </a:p>
          <a:p>
            <a:pPr lvl="1"/>
            <a:r>
              <a:rPr lang="en-US" sz="2400" dirty="0"/>
              <a:t>Prevention and minimization of hazards/risks.</a:t>
            </a:r>
          </a:p>
          <a:p>
            <a:pPr lvl="1"/>
            <a:r>
              <a:rPr lang="en-US" sz="2400" dirty="0"/>
              <a:t>Reporting, documenting and recording.</a:t>
            </a:r>
          </a:p>
          <a:p>
            <a:pPr lvl="1"/>
            <a:r>
              <a:rPr lang="en-US" sz="2400" dirty="0"/>
              <a:t>Outlining the roles of our staff within departmental guidelines.</a:t>
            </a:r>
          </a:p>
        </p:txBody>
      </p:sp>
    </p:spTree>
    <p:extLst>
      <p:ext uri="{BB962C8B-B14F-4D97-AF65-F5344CB8AC3E}">
        <p14:creationId xmlns:p14="http://schemas.microsoft.com/office/powerpoint/2010/main" val="97722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Monitoring Compliance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We must monitor our policies and adjust accordingly by:</a:t>
            </a:r>
          </a:p>
          <a:p>
            <a:r>
              <a:rPr lang="en-US" dirty="0"/>
              <a:t>Keeping up to date with the amendments made to the WHS Act, WHS Regulations, Codes Of Practice and Standards.</a:t>
            </a:r>
          </a:p>
          <a:p>
            <a:r>
              <a:rPr lang="en-US" dirty="0"/>
              <a:t>Maintaining our training and documenting.</a:t>
            </a:r>
          </a:p>
          <a:p>
            <a:r>
              <a:rPr lang="en-US" dirty="0"/>
              <a:t>Following all mandatory procedures.</a:t>
            </a:r>
          </a:p>
          <a:p>
            <a:r>
              <a:rPr lang="en-US" dirty="0"/>
              <a:t>Following the guidelines set out by the department.</a:t>
            </a:r>
          </a:p>
          <a:p>
            <a:r>
              <a:rPr lang="en-US" dirty="0"/>
              <a:t>Continually revising our safety plans, holding meetings and communicating WHS outcomes.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89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lass open house presentati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  <a:extLst>
    <a:ext uri="{05A4C25C-085E-4340-85A3-A5531E510DB2}">
      <thm15:themeFamily xmlns:thm15="http://schemas.microsoft.com/office/thememl/2012/main" name="Classroom open house presentation.potx" id="{AB7D8AB0-4323-4322-AB21-8CB398DB9E96}" vid="{5BFEA1FF-C39F-48A2-B239-4B55565FC3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Classroom open house presentation</Template>
  <TotalTime>168</TotalTime>
  <Words>523</Words>
  <Application>Microsoft Office PowerPoint</Application>
  <PresentationFormat>Custom</PresentationFormat>
  <Paragraphs>51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Century Gothic</vt:lpstr>
      <vt:lpstr>Class open house presentation</vt:lpstr>
      <vt:lpstr>Safety Meeting</vt:lpstr>
      <vt:lpstr>Teachers and Staff</vt:lpstr>
      <vt:lpstr>Rights</vt:lpstr>
      <vt:lpstr>Duties</vt:lpstr>
      <vt:lpstr>Obligations</vt:lpstr>
      <vt:lpstr>Outline of the updates!</vt:lpstr>
      <vt:lpstr>Meeting Legislative Requirements</vt:lpstr>
      <vt:lpstr>Monitoring Compliance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Safety Meeting</dc:title>
  <dc:creator>Alison Radford</dc:creator>
  <cp:lastModifiedBy>Alison Radford</cp:lastModifiedBy>
  <cp:revision>2</cp:revision>
  <dcterms:created xsi:type="dcterms:W3CDTF">2024-05-27T03:53:08Z</dcterms:created>
  <dcterms:modified xsi:type="dcterms:W3CDTF">2024-05-27T06:41:39Z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74062800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