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5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257" r:id="rId2"/>
    <p:sldId id="364" r:id="rId3"/>
    <p:sldId id="359" r:id="rId4"/>
    <p:sldId id="259" r:id="rId5"/>
    <p:sldId id="307" r:id="rId6"/>
    <p:sldId id="330" r:id="rId7"/>
    <p:sldId id="331" r:id="rId8"/>
    <p:sldId id="332" r:id="rId9"/>
    <p:sldId id="333" r:id="rId10"/>
    <p:sldId id="334" r:id="rId11"/>
    <p:sldId id="335" r:id="rId12"/>
    <p:sldId id="336" r:id="rId13"/>
    <p:sldId id="337" r:id="rId14"/>
    <p:sldId id="338" r:id="rId15"/>
    <p:sldId id="306" r:id="rId16"/>
    <p:sldId id="308" r:id="rId17"/>
    <p:sldId id="309" r:id="rId18"/>
    <p:sldId id="310" r:id="rId19"/>
    <p:sldId id="311" r:id="rId20"/>
    <p:sldId id="339" r:id="rId21"/>
    <p:sldId id="312" r:id="rId22"/>
    <p:sldId id="313" r:id="rId23"/>
    <p:sldId id="314" r:id="rId24"/>
    <p:sldId id="341" r:id="rId25"/>
    <p:sldId id="340" r:id="rId26"/>
    <p:sldId id="342" r:id="rId27"/>
    <p:sldId id="315" r:id="rId28"/>
    <p:sldId id="316" r:id="rId29"/>
    <p:sldId id="317" r:id="rId30"/>
    <p:sldId id="318" r:id="rId31"/>
    <p:sldId id="319" r:id="rId32"/>
    <p:sldId id="343" r:id="rId33"/>
    <p:sldId id="344" r:id="rId34"/>
    <p:sldId id="320" r:id="rId35"/>
    <p:sldId id="321" r:id="rId36"/>
    <p:sldId id="345" r:id="rId37"/>
    <p:sldId id="346" r:id="rId38"/>
    <p:sldId id="322" r:id="rId39"/>
    <p:sldId id="323" r:id="rId40"/>
    <p:sldId id="324" r:id="rId41"/>
    <p:sldId id="347" r:id="rId42"/>
    <p:sldId id="348" r:id="rId43"/>
    <p:sldId id="325" r:id="rId44"/>
    <p:sldId id="326" r:id="rId45"/>
    <p:sldId id="327" r:id="rId46"/>
    <p:sldId id="349" r:id="rId47"/>
    <p:sldId id="350" r:id="rId48"/>
    <p:sldId id="351" r:id="rId49"/>
    <p:sldId id="352" r:id="rId50"/>
    <p:sldId id="353" r:id="rId51"/>
    <p:sldId id="354" r:id="rId52"/>
    <p:sldId id="355" r:id="rId53"/>
    <p:sldId id="356" r:id="rId54"/>
    <p:sldId id="357" r:id="rId55"/>
    <p:sldId id="358" r:id="rId56"/>
    <p:sldId id="362" r:id="rId57"/>
    <p:sldId id="363" r:id="rId58"/>
    <p:sldId id="360" r:id="rId59"/>
    <p:sldId id="361" r:id="rId6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78" autoAdjust="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483397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</a:t>
            </a:fld>
            <a:endParaRPr lang="en-A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</a:t>
            </a:fld>
            <a:endParaRPr lang="en-A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</a:t>
            </a:fld>
            <a:endParaRPr lang="en-A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11</a:t>
            </a:fld>
            <a:endParaRPr lang="en-A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12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13</a:t>
            </a:fld>
            <a:endParaRPr lang="en-A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14</a:t>
            </a:fld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15</a:t>
            </a:fld>
            <a:endParaRPr lang="en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16</a:t>
            </a:fld>
            <a:endParaRPr lang="en-A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17</a:t>
            </a:fld>
            <a:endParaRPr lang="en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18</a:t>
            </a:fld>
            <a:endParaRPr lang="en-A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19</a:t>
            </a:fld>
            <a:endParaRPr lang="en-A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20</a:t>
            </a:fld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21</a:t>
            </a:fld>
            <a:endParaRPr lang="en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22</a:t>
            </a:fld>
            <a:endParaRPr lang="en-A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23</a:t>
            </a:fld>
            <a:endParaRPr lang="en-A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24</a:t>
            </a:fld>
            <a:endParaRPr lang="en-A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25</a:t>
            </a:fld>
            <a:endParaRPr lang="en-A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26</a:t>
            </a:fld>
            <a:endParaRPr lang="en-A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27</a:t>
            </a:fld>
            <a:endParaRPr lang="en-C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28</a:t>
            </a:fld>
            <a:endParaRPr lang="en-A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29</a:t>
            </a:fld>
            <a:endParaRPr lang="en-A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30</a:t>
            </a:fld>
            <a:endParaRPr lang="en-CA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31</a:t>
            </a:fld>
            <a:endParaRPr lang="en-A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32</a:t>
            </a:fld>
            <a:endParaRPr lang="en-A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33</a:t>
            </a:fld>
            <a:endParaRPr lang="en-AU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34</a:t>
            </a:fld>
            <a:endParaRPr lang="en-A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35</a:t>
            </a:fld>
            <a:endParaRPr lang="en-AU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36</a:t>
            </a:fld>
            <a:endParaRPr lang="en-A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37</a:t>
            </a:fld>
            <a:endParaRPr lang="en-A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38</a:t>
            </a:fld>
            <a:endParaRPr lang="en-CA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39</a:t>
            </a:fld>
            <a:endParaRPr lang="en-AU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40</a:t>
            </a:fld>
            <a:endParaRPr lang="en-AU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41</a:t>
            </a:fld>
            <a:endParaRPr lang="en-AU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42</a:t>
            </a:fld>
            <a:endParaRPr lang="en-AU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43</a:t>
            </a:fld>
            <a:endParaRPr lang="en-CA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44</a:t>
            </a:fld>
            <a:endParaRPr lang="en-AU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45</a:t>
            </a:fld>
            <a:endParaRPr lang="en-AU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46</a:t>
            </a:fld>
            <a:endParaRPr lang="en-AU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47</a:t>
            </a:fld>
            <a:endParaRPr lang="en-AU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48</a:t>
            </a:fld>
            <a:endParaRPr lang="en-AU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49</a:t>
            </a:fld>
            <a:endParaRPr lang="en-AU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50</a:t>
            </a:fld>
            <a:endParaRPr lang="en-AU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51</a:t>
            </a:fld>
            <a:endParaRPr lang="en-AU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52</a:t>
            </a:fld>
            <a:endParaRPr lang="en-AU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53</a:t>
            </a:fld>
            <a:endParaRPr lang="en-AU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54</a:t>
            </a:fld>
            <a:endParaRPr lang="en-AU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55</a:t>
            </a:fld>
            <a:endParaRPr lang="en-CA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C0138B1-B4AD-4BE9-A082-8BDADA586007}" type="slidenum">
              <a:rPr lang="en-CA" smtClean="0"/>
              <a:pPr/>
              <a:t>56</a:t>
            </a:fld>
            <a:endParaRPr lang="en-CA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58</a:t>
            </a:fld>
            <a:endParaRPr lang="en-CA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59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10/04/2015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Sales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95536" y="2780928"/>
            <a:ext cx="4448526" cy="3889612"/>
          </a:xfrm>
          <a:prstGeom prst="rect">
            <a:avLst/>
          </a:prstGeom>
          <a:noFill/>
        </p:spPr>
      </p:pic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692696"/>
            <a:ext cx="7000875" cy="4307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BSBMKG413 </a:t>
            </a: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Promote Products and Services</a:t>
            </a:r>
            <a:r>
              <a:rPr lang="en-AU" sz="4400" b="1" dirty="0">
                <a:solidFill>
                  <a:srgbClr val="C61002"/>
                </a:solidFill>
                <a:latin typeface="Times New Roman" pitchFamily="18" charset="0"/>
              </a:rPr>
              <a:t/>
            </a:r>
            <a:br>
              <a:rPr lang="en-AU" sz="4400" b="1" dirty="0">
                <a:solidFill>
                  <a:srgbClr val="C61002"/>
                </a:solidFill>
                <a:latin typeface="Times New Roman" pitchFamily="18" charset="0"/>
              </a:rPr>
            </a:b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28625" y="1331913"/>
            <a:ext cx="8358188" cy="452596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AU" sz="2800" dirty="0" smtClean="0"/>
              <a:t>Emergency procedures</a:t>
            </a:r>
          </a:p>
          <a:p>
            <a:pPr>
              <a:buFont typeface="Wingdings" pitchFamily="2" charset="2"/>
              <a:buChar char="Ø"/>
            </a:pPr>
            <a:r>
              <a:rPr lang="en-AU" sz="2800" dirty="0" smtClean="0"/>
              <a:t>Mobiles and security </a:t>
            </a:r>
            <a:r>
              <a:rPr lang="en-AU" sz="2800" dirty="0" smtClean="0"/>
              <a:t>i</a:t>
            </a:r>
            <a:r>
              <a:rPr lang="en-AU" sz="2800" dirty="0" smtClean="0"/>
              <a:t>ssues </a:t>
            </a:r>
            <a:endParaRPr lang="en-AU" sz="2800" dirty="0" smtClean="0"/>
          </a:p>
          <a:p>
            <a:pPr>
              <a:buFont typeface="Wingdings" pitchFamily="2" charset="2"/>
              <a:buChar char="Ø"/>
            </a:pPr>
            <a:r>
              <a:rPr lang="en-AU" sz="2800" dirty="0" smtClean="0"/>
              <a:t>Break times and smoking policy</a:t>
            </a:r>
          </a:p>
          <a:p>
            <a:pPr>
              <a:buFont typeface="Wingdings" pitchFamily="2" charset="2"/>
              <a:buChar char="Ø"/>
            </a:pPr>
            <a:r>
              <a:rPr lang="en-AU" sz="2800" dirty="0" smtClean="0"/>
              <a:t>This course is interactive – ask questions</a:t>
            </a:r>
          </a:p>
          <a:p>
            <a:pPr>
              <a:buFont typeface="Wingdings" pitchFamily="2" charset="2"/>
              <a:buChar char="Ø"/>
            </a:pPr>
            <a:r>
              <a:rPr lang="en-AU" sz="2800" dirty="0" smtClean="0"/>
              <a:t>Practise respect and confidentiality</a:t>
            </a:r>
          </a:p>
          <a:p>
            <a:pPr>
              <a:buFont typeface="Wingdings" pitchFamily="2" charset="2"/>
              <a:buChar char="Ø"/>
            </a:pPr>
            <a:r>
              <a:rPr lang="en-AU" sz="2800" dirty="0" smtClean="0"/>
              <a:t>Ground rules.</a:t>
            </a:r>
            <a:endParaRPr lang="en-CA" sz="2800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2462" y="3356992"/>
            <a:ext cx="3141538" cy="314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b="1" i="1" dirty="0" smtClean="0"/>
              <a:t>Show</a:t>
            </a:r>
            <a:r>
              <a:rPr lang="en-GB" dirty="0" smtClean="0"/>
              <a:t> how to plan promotional activities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b="1" i="1" dirty="0" smtClean="0"/>
              <a:t>Determine</a:t>
            </a:r>
            <a:r>
              <a:rPr lang="en-GB" dirty="0" smtClean="0"/>
              <a:t> how to coordinate promotional activities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GB" b="1" i="1" dirty="0" smtClean="0"/>
              <a:t>Demonstrate</a:t>
            </a:r>
            <a:r>
              <a:rPr lang="en-GB" dirty="0" smtClean="0"/>
              <a:t> how to review and report on promotional activities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b="1" i="1" dirty="0" smtClean="0"/>
              <a:t>Gain</a:t>
            </a:r>
            <a:r>
              <a:rPr lang="en-GB" dirty="0" smtClean="0"/>
              <a:t> skills and knowledge required for this unit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2852936"/>
            <a:ext cx="3995936" cy="4005064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Plan Promotional Activities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716016" y="1600200"/>
            <a:ext cx="3970784" cy="4525963"/>
          </a:xfrm>
        </p:spPr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1.1 Identify and assess promotional activities to ensure compatibility with organisational requirements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odcasting_800_wh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55976" y="3140968"/>
            <a:ext cx="3433834" cy="2579426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Promotional Activities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Promotional activities may include:</a:t>
            </a:r>
          </a:p>
          <a:p>
            <a:pPr marL="179388" indent="-179388">
              <a:buFont typeface="Wingdings" pitchFamily="2" charset="2"/>
              <a:buChar char="Ø"/>
            </a:pPr>
            <a:r>
              <a:rPr lang="en-AU" dirty="0" smtClean="0"/>
              <a:t>Advertisements</a:t>
            </a:r>
          </a:p>
          <a:p>
            <a:pPr marL="179388" indent="-179388">
              <a:buFont typeface="Wingdings" pitchFamily="2" charset="2"/>
              <a:buChar char="Ø"/>
            </a:pPr>
            <a:r>
              <a:rPr lang="en-AU" dirty="0" smtClean="0"/>
              <a:t>Client functions</a:t>
            </a:r>
          </a:p>
          <a:p>
            <a:pPr marL="179388" indent="-179388">
              <a:buFont typeface="Wingdings" pitchFamily="2" charset="2"/>
              <a:buChar char="Ø"/>
            </a:pPr>
            <a:r>
              <a:rPr lang="en-AU" dirty="0" smtClean="0"/>
              <a:t>Employee functions</a:t>
            </a:r>
          </a:p>
          <a:p>
            <a:pPr marL="179388" indent="-179388">
              <a:buFont typeface="Wingdings" pitchFamily="2" charset="2"/>
              <a:buChar char="Ø"/>
            </a:pPr>
            <a:r>
              <a:rPr lang="en-AU" dirty="0" smtClean="0"/>
              <a:t>Media announcements</a:t>
            </a:r>
          </a:p>
          <a:p>
            <a:pPr marL="179388" indent="-179388">
              <a:buFont typeface="Wingdings" pitchFamily="2" charset="2"/>
              <a:buChar char="Ø"/>
            </a:pPr>
            <a:r>
              <a:rPr lang="en-AU" dirty="0" smtClean="0"/>
              <a:t>Product launches</a:t>
            </a:r>
          </a:p>
          <a:p>
            <a:pPr marL="179388" indent="-179388">
              <a:buFont typeface="Wingdings" pitchFamily="2" charset="2"/>
              <a:buChar char="Ø"/>
            </a:pPr>
            <a:r>
              <a:rPr lang="en-AU" dirty="0" smtClean="0"/>
              <a:t>Web pages.</a:t>
            </a:r>
          </a:p>
          <a:p>
            <a:pPr>
              <a:buNone/>
            </a:pP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tick_figure_coffee_newspaper_pc_800_wh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08104" y="2492896"/>
            <a:ext cx="2952328" cy="3480179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Define your advertising budget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AU" dirty="0" smtClean="0"/>
              <a:t>	Hunt for affordable opportunities: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Weekly newspapers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Metropolitan papers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National magazines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Handbills and flyers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Bargain broadcasting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Radio or just local TV stations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Advertising together.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Fotolia_10056486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67944" y="2780928"/>
            <a:ext cx="3644225" cy="3711798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Conducting Client Functions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AU" dirty="0" smtClean="0"/>
              <a:t>Show your appreciation to existing customers.</a:t>
            </a:r>
            <a:endParaRPr lang="en-GB" b="1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Captured audience for promotions.</a:t>
            </a:r>
            <a:endParaRPr lang="en-GB" b="1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oo_many_cooks_800_wh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92080" y="2852936"/>
            <a:ext cx="3665846" cy="3657600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Both small and large events can be Successful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AU" dirty="0" smtClean="0"/>
              <a:t>Choose a reason for doing it. </a:t>
            </a:r>
            <a:endParaRPr lang="en-GB" dirty="0" smtClean="0"/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AU" dirty="0" smtClean="0"/>
              <a:t>Choose a venue, time and date. </a:t>
            </a:r>
            <a:endParaRPr lang="en-GB" dirty="0" smtClean="0"/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AU" dirty="0" smtClean="0"/>
              <a:t>Create a budget.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tick_figure_grilling_500_wh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75" y="2095500"/>
            <a:ext cx="3286125" cy="4762500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Timing, in Market Terms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600200"/>
            <a:ext cx="5482952" cy="4525963"/>
          </a:xfrm>
        </p:spPr>
        <p:txBody>
          <a:bodyPr/>
          <a:lstStyle/>
          <a:p>
            <a:pPr marL="0" indent="0">
              <a:buNone/>
            </a:pPr>
            <a:r>
              <a:rPr lang="en-AU" dirty="0" smtClean="0"/>
              <a:t>If the budget is acceptable and the date/time options are workable, then the only other initial consideration is the type in accordance with your objective.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otolia_4868897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2852936"/>
            <a:ext cx="4005064" cy="4005064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Employee Functions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7355160" cy="4525963"/>
          </a:xfrm>
        </p:spPr>
        <p:txBody>
          <a:bodyPr/>
          <a:lstStyle/>
          <a:p>
            <a:pPr marL="0" indent="0">
              <a:buNone/>
            </a:pPr>
            <a:r>
              <a:rPr lang="en-AU" dirty="0" smtClean="0"/>
              <a:t>We are not talking the Christmas party or Melbourne Cup race day!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tick_figure_presenter_meeting_800_wh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99992" y="4725144"/>
            <a:ext cx="3153099" cy="2132856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Staff Promotional Activities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 marL="0" indent="0">
              <a:buNone/>
            </a:pPr>
            <a:r>
              <a:rPr lang="en-AU" dirty="0" smtClean="0"/>
              <a:t>There are other staff promotional activities held in both a social environment and an office/meeting setting: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Brainstorming meetings.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Team-building.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Creativity discussions or planning.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Management staff decision-making and problem-solving.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news_crew_800_wh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75856" y="2924944"/>
            <a:ext cx="3324651" cy="3794077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Media Announcements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As part of planning promotional activities, media announcements also fall under the Public Relations sub-heading.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retro_rocke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83968" y="1844824"/>
            <a:ext cx="3330054" cy="4449170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Product Launches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4525963"/>
          </a:xfrm>
        </p:spPr>
        <p:txBody>
          <a:bodyPr/>
          <a:lstStyle/>
          <a:p>
            <a:pPr marL="0" indent="0">
              <a:buNone/>
            </a:pPr>
            <a:r>
              <a:rPr lang="en-AU" dirty="0" smtClean="0"/>
              <a:t>There is much similarity between planning and conducting a Product Launch and holding a client function.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owser_windows_pc_800_wh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04048" y="1268760"/>
            <a:ext cx="4139952" cy="2664296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Website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320121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AU" dirty="0" smtClean="0"/>
              <a:t>Can also allow you to: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List testimonials.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List current and previous press releases.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Detail special awards or staff achievements.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Create message boards, blogs and news groups.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Advertise promotional activities, such as free offers.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Release price lists or important offer details.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dirty="0" smtClean="0">
                <a:solidFill>
                  <a:srgbClr val="FF0000"/>
                </a:solidFill>
              </a:rPr>
              <a:t>Activity 1A</a:t>
            </a:r>
            <a:endParaRPr lang="en-CA" b="1" dirty="0" smtClean="0">
              <a:solidFill>
                <a:srgbClr val="FF0000"/>
              </a:solidFill>
            </a:endParaRPr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2852936"/>
            <a:ext cx="3995936" cy="4005064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Plan Promotional Activities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995936" y="1600200"/>
            <a:ext cx="469086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1.2 Plan and schedule promotional activities according to the marketing needs of the organisation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dirty="0" smtClean="0">
                <a:solidFill>
                  <a:srgbClr val="FF0000"/>
                </a:solidFill>
              </a:rPr>
              <a:t>Activity 1B</a:t>
            </a:r>
            <a:endParaRPr lang="en-CA" b="1" dirty="0" smtClean="0">
              <a:solidFill>
                <a:srgbClr val="FF0000"/>
              </a:solidFill>
            </a:endParaRPr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2852936"/>
            <a:ext cx="3995936" cy="4005064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Plan Promotional Activities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995936" y="1600200"/>
            <a:ext cx="469086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1.3 Determine overall promotional objectives in consultation with designated individuals and groups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crowd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19672" y="1628800"/>
            <a:ext cx="6275033" cy="4382878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Plan Promotional Activities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" pitchFamily="2" charset="2"/>
              <a:buChar char="Ø"/>
            </a:pPr>
            <a:r>
              <a:rPr lang="en-AU" dirty="0" smtClean="0"/>
              <a:t>Internal communication.</a:t>
            </a:r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 Contractors </a:t>
            </a:r>
            <a:r>
              <a:rPr lang="en-AU" dirty="0" smtClean="0"/>
              <a:t>and external groups.</a:t>
            </a:r>
          </a:p>
          <a:p>
            <a:pPr>
              <a:buFont typeface="Wingdings" pitchFamily="2" charset="2"/>
              <a:buChar char="Ø"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Examples:</a:t>
            </a:r>
            <a:endParaRPr lang="en-GB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7300" y="2686844"/>
            <a:ext cx="6629400" cy="2352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dirty="0" smtClean="0">
                <a:solidFill>
                  <a:srgbClr val="FF0000"/>
                </a:solidFill>
              </a:rPr>
              <a:t>Activity 1C</a:t>
            </a:r>
            <a:endParaRPr lang="en-CA" b="1" dirty="0" smtClean="0">
              <a:solidFill>
                <a:srgbClr val="FF0000"/>
              </a:solidFill>
            </a:endParaRPr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2852936"/>
            <a:ext cx="3995936" cy="4005064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Plan Promotional Activities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995936" y="1600200"/>
            <a:ext cx="469086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1.4 Ensure that timelines and costs for promotion of activities are realistic and consistent with budget resources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179388" indent="-179388"/>
            <a:r>
              <a:rPr lang="en-AU" dirty="0" smtClean="0"/>
              <a:t>CPS (Critical Path Schedules) 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5962" y="2739231"/>
            <a:ext cx="5172075" cy="2247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179388" indent="-179388"/>
            <a:r>
              <a:rPr lang="en-AU" dirty="0" smtClean="0"/>
              <a:t>GANTT Charts</a:t>
            </a:r>
          </a:p>
        </p:txBody>
      </p:sp>
      <p:pic>
        <p:nvPicPr>
          <p:cNvPr id="7" name="Content Placeholder 6"/>
          <p:cNvPicPr>
            <a:picLocks noGrp="1"/>
          </p:cNvPicPr>
          <p:nvPr>
            <p:ph idx="1"/>
          </p:nvPr>
        </p:nvPicPr>
        <p:blipFill>
          <a:blip r:embed="rId3" cstate="print">
            <a:clrChange>
              <a:clrFrom>
                <a:srgbClr val="3F3F3F"/>
              </a:clrFrom>
              <a:clrTo>
                <a:srgbClr val="3F3F3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7027" y="1600200"/>
            <a:ext cx="6569946" cy="452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Costs for promotion of activities</a:t>
            </a:r>
            <a:endParaRPr lang="en-GB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6937" y="1948656"/>
            <a:ext cx="4810125" cy="3829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Budget Resources</a:t>
            </a:r>
            <a:endParaRPr lang="en-GB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276872"/>
            <a:ext cx="6891820" cy="23334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dirty="0" smtClean="0">
                <a:solidFill>
                  <a:srgbClr val="FF0000"/>
                </a:solidFill>
              </a:rPr>
              <a:t>Activity 1D</a:t>
            </a:r>
            <a:endParaRPr lang="en-CA" b="1" dirty="0" smtClean="0">
              <a:solidFill>
                <a:srgbClr val="FF0000"/>
              </a:solidFill>
            </a:endParaRPr>
          </a:p>
        </p:txBody>
      </p:sp>
      <p:pic>
        <p:nvPicPr>
          <p:cNvPr id="12291" name="Picture 6" descr="Fotolia_2204087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1785938"/>
            <a:ext cx="5357812" cy="420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2852936"/>
            <a:ext cx="3995936" cy="4005064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Plan Promotional Activities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995936" y="1600200"/>
            <a:ext cx="469086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1.5. Develop action plans to provide details of products and services being promoted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The Action Plan</a:t>
            </a:r>
            <a:endParaRPr lang="en-CA" b="0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The action plan will closely link to your CPS and/or GANTT or PERT chart</a:t>
            </a:r>
            <a:endParaRPr lang="en-AU" sz="1800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492896"/>
            <a:ext cx="6408712" cy="4032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dirty="0" smtClean="0">
                <a:solidFill>
                  <a:srgbClr val="FF0000"/>
                </a:solidFill>
              </a:rPr>
              <a:t>Activity 1E</a:t>
            </a:r>
            <a:endParaRPr lang="en-CA" b="1" dirty="0" smtClean="0">
              <a:solidFill>
                <a:srgbClr val="FF0000"/>
              </a:solidFill>
            </a:endParaRPr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2780928"/>
            <a:ext cx="3851920" cy="4077072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Coordinate Promotional Activities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851920" y="1600200"/>
            <a:ext cx="48348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2.1 Ensure personnel and resources to support promotional activities are identified and prepared to facilitate the achievement of promotional goals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Personnel or Resource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95536" y="1628800"/>
          <a:ext cx="8280922" cy="4717658"/>
        </p:xfrm>
        <a:graphic>
          <a:graphicData uri="http://schemas.openxmlformats.org/drawingml/2006/table">
            <a:tbl>
              <a:tblPr/>
              <a:tblGrid>
                <a:gridCol w="1780844"/>
                <a:gridCol w="1068506"/>
                <a:gridCol w="1157548"/>
                <a:gridCol w="4274024"/>
              </a:tblGrid>
              <a:tr h="510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ITEM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AU" sz="900" b="1">
                          <a:latin typeface="Calibri"/>
                          <a:ea typeface="Calibri"/>
                          <a:cs typeface="Times New Roman"/>
                        </a:rPr>
                        <a:t>PERSONNEL</a:t>
                      </a:r>
                      <a:endParaRPr lang="en-GB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AU" sz="900" b="1">
                          <a:latin typeface="Calibri"/>
                          <a:ea typeface="Calibri"/>
                          <a:cs typeface="Times New Roman"/>
                        </a:rPr>
                        <a:t>(Tick)</a:t>
                      </a:r>
                      <a:endParaRPr lang="en-GB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AU" sz="900" b="1">
                          <a:latin typeface="Calibri"/>
                          <a:ea typeface="Calibri"/>
                          <a:cs typeface="Times New Roman"/>
                        </a:rPr>
                        <a:t>RESOURCE</a:t>
                      </a:r>
                      <a:endParaRPr lang="en-GB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AU" sz="900" b="1">
                          <a:latin typeface="Calibri"/>
                          <a:ea typeface="Calibri"/>
                          <a:cs typeface="Times New Roman"/>
                        </a:rPr>
                        <a:t>(Tick)</a:t>
                      </a:r>
                      <a:endParaRPr lang="en-GB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WHO / WHAT / WHY?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(your comments)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</a:tr>
              <a:tr h="340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Site inspection of Venue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3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Contract signed and returned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Invitations designed 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AV contractor hired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3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Mailing of invitations	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Update of website 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Deposit due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AV contractor hired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Speakers confirmed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Menu selections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Dietary Requirements of attendees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Meet on-site before Event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AU" sz="900" b="1" dirty="0">
                          <a:latin typeface="Calibri"/>
                          <a:ea typeface="Calibri"/>
                          <a:cs typeface="Times New Roman"/>
                        </a:rPr>
                        <a:t>Thank you letter</a:t>
                      </a:r>
                      <a:endParaRPr lang="en-GB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en-A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116" marR="531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Facilitate Promotional Goals</a:t>
            </a:r>
            <a:endParaRPr lang="en-GB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2615406"/>
            <a:ext cx="5143500" cy="2495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2780928"/>
            <a:ext cx="3851920" cy="4077072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Coordinate Promotional Activities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139952" y="2564904"/>
            <a:ext cx="46805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2.2 Identify and agree roles and responsibilities for delivery of promotional services and allocate to relevant personnel</a:t>
            </a:r>
            <a:endParaRPr lang="en-AU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eading_group_clip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20072" y="3829792"/>
            <a:ext cx="3681350" cy="3028208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Planning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In planning the best outcome for any promotional activity; agreed roles and responsibilities are fundamental to avoid confusion and to deploy a group who are aware of each other’s responsibilities.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tick_figure_falling_off_ladder1_800_wh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3429000"/>
            <a:ext cx="3429000" cy="3429000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Other areas of roles and responsibilities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AU" dirty="0" smtClean="0"/>
              <a:t>Code of Conduct.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Job description and employment arrangements.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Organisational policy.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Skills, training and competencies.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OHS.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Examples of roles and responsibilities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Teams range in size; however, experience tells us effective teams have averaged about ten people.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8" name="Picture 7" descr="stick_figures_colored_conference_meeting_800_wh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35896" y="3501008"/>
            <a:ext cx="4418257" cy="27902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dirty="0" smtClean="0">
                <a:solidFill>
                  <a:srgbClr val="FF0000"/>
                </a:solidFill>
              </a:rPr>
              <a:t>Activity 2A</a:t>
            </a:r>
            <a:endParaRPr lang="en-CA" b="1" dirty="0" smtClean="0">
              <a:solidFill>
                <a:srgbClr val="FF0000"/>
              </a:solidFill>
            </a:endParaRPr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2780928"/>
            <a:ext cx="3851920" cy="4077072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Coordinate Promotional Activities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851920" y="1600200"/>
            <a:ext cx="4834880" cy="4525963"/>
          </a:xfrm>
        </p:spPr>
        <p:txBody>
          <a:bodyPr/>
          <a:lstStyle/>
          <a:p>
            <a:pPr>
              <a:buNone/>
            </a:pPr>
            <a:r>
              <a:rPr lang="en-AU" dirty="0" smtClean="0"/>
              <a:t>	2.3 Establish and conduct relationships with targeted groups in a manner which enhances the positive image of the organisation</a:t>
            </a:r>
            <a:br>
              <a:rPr lang="en-AU" dirty="0" smtClean="0"/>
            </a:br>
            <a:endParaRPr lang="en-AU" dirty="0" smtClean="0"/>
          </a:p>
          <a:p>
            <a:pPr>
              <a:buNone/>
            </a:pPr>
            <a:r>
              <a:rPr lang="en-AU" dirty="0" smtClean="0"/>
              <a:t>	2.4 Use networks to assist in the implementation of promotional activities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oup_session_800_wh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37868" y="3906115"/>
            <a:ext cx="4406132" cy="2951885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Networking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dirty="0" smtClean="0"/>
              <a:t>	Does the organisation have a strategy?</a:t>
            </a:r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Company.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Customer.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Internal.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Media and promotional.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Professional.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Social.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Costs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600200"/>
            <a:ext cx="5698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 smtClean="0"/>
              <a:t>Many businesspeople argue that business networking is a more cost-effective method of generating new business than advertising or public relations efforts. This is because business networking is a low-cost activity that involves more personal commitment than company money.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8" name="Picture 7" descr="money_tree_PA_500_wh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1196752"/>
            <a:ext cx="2990850" cy="476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tickman_customer_service_anim_300_wh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3140968"/>
            <a:ext cx="2857500" cy="2857500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Access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5338936" cy="4525963"/>
          </a:xfrm>
        </p:spPr>
        <p:txBody>
          <a:bodyPr/>
          <a:lstStyle/>
          <a:p>
            <a:pPr marL="0" indent="0">
              <a:buNone/>
            </a:pPr>
            <a:r>
              <a:rPr lang="en-AU" dirty="0" smtClean="0"/>
              <a:t>Computer access and open source information activity achieves the same outcome using online groups of like-minded businesspeople who recognise, create and act upon business opportunities, either together or individually. 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dirty="0" smtClean="0">
                <a:solidFill>
                  <a:srgbClr val="FF0000"/>
                </a:solidFill>
              </a:rPr>
              <a:t>Activity 2B </a:t>
            </a:r>
            <a:endParaRPr lang="en-CA" b="1" dirty="0" smtClean="0">
              <a:solidFill>
                <a:srgbClr val="FF0000"/>
              </a:solidFill>
            </a:endParaRPr>
          </a:p>
        </p:txBody>
      </p:sp>
      <p:pic>
        <p:nvPicPr>
          <p:cNvPr id="12291" name="Picture 6" descr="Fotolia_2204087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1785938"/>
            <a:ext cx="5357812" cy="420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Review and report on promotional activities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139952" y="1988840"/>
            <a:ext cx="4752528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2400" dirty="0" smtClean="0"/>
              <a:t>3.1 Analyse audience feedback and data to determine the impact of the promotional activity on the delivery of products and services</a:t>
            </a:r>
          </a:p>
          <a:p>
            <a:pPr marL="0" indent="0">
              <a:buNone/>
            </a:pPr>
            <a:r>
              <a:rPr lang="en-AU" sz="2400" dirty="0" smtClean="0"/>
              <a:t/>
            </a:r>
            <a:br>
              <a:rPr lang="en-AU" sz="2400" dirty="0" smtClean="0"/>
            </a:br>
            <a:r>
              <a:rPr lang="en-AU" sz="2400" dirty="0" smtClean="0"/>
              <a:t>3.2 Assess effectiveness of planning processes to identify possible improvements in future activities</a:t>
            </a:r>
          </a:p>
          <a:p>
            <a:pPr marL="0" indent="0">
              <a:buNone/>
            </a:pPr>
            <a:r>
              <a:rPr lang="en-AU" sz="2400" dirty="0" smtClean="0"/>
              <a:t/>
            </a:r>
            <a:br>
              <a:rPr lang="en-AU" sz="2400" dirty="0" smtClean="0"/>
            </a:br>
            <a:r>
              <a:rPr lang="en-AU" sz="2400" dirty="0" smtClean="0"/>
              <a:t>3.3 Collect feedback and provide to personnel and agencies involved in promotional activity</a:t>
            </a:r>
          </a:p>
          <a:p>
            <a:endParaRPr lang="en-GB" sz="3300" dirty="0"/>
          </a:p>
        </p:txBody>
      </p:sp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2780928"/>
            <a:ext cx="3851920" cy="4077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xplaining_something_P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1196752"/>
            <a:ext cx="3619500" cy="4762500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Feedback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5122912" cy="4525963"/>
          </a:xfrm>
        </p:spPr>
        <p:txBody>
          <a:bodyPr/>
          <a:lstStyle/>
          <a:p>
            <a:pPr marL="0" indent="0">
              <a:buNone/>
            </a:pPr>
            <a:r>
              <a:rPr lang="en-AU" dirty="0" smtClean="0"/>
              <a:t>As with many other aspects of business, when a company undertakes promotion, events and public relations, feedback (surveys or any other method) is now regarded as essential, especially when making informed decisions and planning for the future.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Extracting the information</a:t>
            </a:r>
            <a:endParaRPr lang="en-CA" b="0" dirty="0" smtClean="0">
              <a:solidFill>
                <a:srgbClr val="FF0000"/>
              </a:solidFill>
            </a:endParaRP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1700" y="2420144"/>
            <a:ext cx="4800600" cy="2886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Compare objectives with feedback results</a:t>
            </a:r>
            <a:endParaRPr lang="en-GB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6450" y="2420144"/>
            <a:ext cx="4991100" cy="2886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Messaging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525963"/>
          </a:xfrm>
        </p:spPr>
        <p:txBody>
          <a:bodyPr/>
          <a:lstStyle/>
          <a:p>
            <a:pPr>
              <a:buNone/>
            </a:pPr>
            <a:r>
              <a:rPr lang="en-AU" b="1" dirty="0" smtClean="0"/>
              <a:t>TIP: </a:t>
            </a:r>
            <a:r>
              <a:rPr lang="en-AU" dirty="0" smtClean="0"/>
              <a:t>blogs and social media sites </a:t>
            </a:r>
          </a:p>
          <a:p>
            <a:pPr>
              <a:buNone/>
            </a:pPr>
            <a:r>
              <a:rPr lang="en-AU" dirty="0" smtClean="0"/>
              <a:t>are cost effective and are being </a:t>
            </a:r>
          </a:p>
          <a:p>
            <a:pPr>
              <a:buNone/>
            </a:pPr>
            <a:r>
              <a:rPr lang="en-AU" dirty="0" smtClean="0"/>
              <a:t>accepted more and more for </a:t>
            </a:r>
          </a:p>
          <a:p>
            <a:pPr>
              <a:buNone/>
            </a:pPr>
            <a:r>
              <a:rPr lang="en-AU" dirty="0" smtClean="0"/>
              <a:t>business feedback distribution; </a:t>
            </a:r>
          </a:p>
          <a:p>
            <a:pPr>
              <a:buNone/>
            </a:pPr>
            <a:r>
              <a:rPr lang="en-AU" dirty="0" smtClean="0"/>
              <a:t>however, they are also public </a:t>
            </a:r>
          </a:p>
          <a:p>
            <a:pPr>
              <a:buNone/>
            </a:pPr>
            <a:r>
              <a:rPr lang="en-AU" dirty="0" smtClean="0"/>
              <a:t>platforms and can be open to </a:t>
            </a:r>
          </a:p>
          <a:p>
            <a:pPr>
              <a:buNone/>
            </a:pPr>
            <a:r>
              <a:rPr lang="en-AU" dirty="0" smtClean="0"/>
              <a:t>criticism, which also can get </a:t>
            </a:r>
          </a:p>
          <a:p>
            <a:pPr>
              <a:buNone/>
            </a:pPr>
            <a:r>
              <a:rPr lang="en-AU" dirty="0" smtClean="0"/>
              <a:t>picked up and distributed.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6" name="Picture 5" descr="blog_mouse_pc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60032" y="2852936"/>
            <a:ext cx="3837776" cy="26881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2780928"/>
            <a:ext cx="3851920" cy="4077072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Review and report on promotional activities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851920" y="1600200"/>
            <a:ext cx="4834880" cy="4525963"/>
          </a:xfrm>
        </p:spPr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3.4 Analyse costs and time lines to evaluate the benefits accruing from the promotional activities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mputer_file_transfer_800_wh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11960" y="2852936"/>
            <a:ext cx="4336642" cy="3234201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Using the event information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 smtClean="0"/>
              <a:t>Depending on the type of promotion, there are varying ratios to express success, based on: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Industry expectations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Your expectations.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ustralian_bullseye_money_pc_800_wh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3717032"/>
            <a:ext cx="3140968" cy="3140968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Evaluate the benefits accruing from the promotional activities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dirty="0" smtClean="0"/>
              <a:t>Costs /Budgets:</a:t>
            </a:r>
            <a:endParaRPr lang="en-GB" dirty="0" smtClean="0"/>
          </a:p>
          <a:p>
            <a:pPr marL="0" indent="0">
              <a:buNone/>
            </a:pPr>
            <a:r>
              <a:rPr lang="en-AU" dirty="0" smtClean="0"/>
              <a:t>These are fairly obvious assessments, as they can be expressed in bottom line results or in either profit or loss.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igure_measure_800_wh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1988840"/>
            <a:ext cx="3861048" cy="3861048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Know the objectives of the promotion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AU" dirty="0" smtClean="0"/>
              <a:t>How will you measure the success?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Make sure methods can measure.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Have a means to track each aspect.</a:t>
            </a:r>
            <a:endParaRPr lang="en-GB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Consider the long-term.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2780928"/>
            <a:ext cx="3851920" cy="4077072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Review and report on promotional activities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851920" y="1600200"/>
            <a:ext cx="4834880" cy="4525963"/>
          </a:xfrm>
        </p:spPr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3.5 Prepare conclusions and recommendations from verifiable evidence and provide constructive advice on future directions of promotional activities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Constructive Advice</a:t>
            </a:r>
            <a:endParaRPr lang="en-GB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2175" y="1734344"/>
            <a:ext cx="4819650" cy="4257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dirty="0" smtClean="0">
                <a:solidFill>
                  <a:srgbClr val="FF0000"/>
                </a:solidFill>
              </a:rPr>
              <a:t>Activity 3A </a:t>
            </a:r>
            <a:endParaRPr lang="en-CA" b="1" dirty="0" smtClean="0">
              <a:solidFill>
                <a:srgbClr val="FF0000"/>
              </a:solidFill>
            </a:endParaRPr>
          </a:p>
        </p:txBody>
      </p:sp>
      <p:pic>
        <p:nvPicPr>
          <p:cNvPr id="12291" name="Picture 6" descr="Fotolia_2204087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1785938"/>
            <a:ext cx="5357812" cy="420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Skills and Knowledge Activity</a:t>
            </a:r>
            <a:endParaRPr lang="en-CA" dirty="0" smtClean="0"/>
          </a:p>
        </p:txBody>
      </p:sp>
      <p:pic>
        <p:nvPicPr>
          <p:cNvPr id="34819" name="Picture 6" descr="Fotolia_2204087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1785938"/>
            <a:ext cx="5357812" cy="420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Major Activity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This activity should take 1-2 hours to complete and can be found at the end of your workbook.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Your instructor will let you know whether they wish for you to complete it in session time or your own time.</a:t>
            </a:r>
            <a:endParaRPr lang="en-US" dirty="0"/>
          </a:p>
        </p:txBody>
      </p:sp>
      <p:pic>
        <p:nvPicPr>
          <p:cNvPr id="4" name="Picture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581128"/>
            <a:ext cx="2641832" cy="2075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 smtClean="0">
                <a:solidFill>
                  <a:srgbClr val="FF0000"/>
                </a:solidFill>
              </a:rPr>
              <a:t>Summary and Feedback</a:t>
            </a:r>
            <a:endParaRPr lang="en-CA" dirty="0" smtClean="0">
              <a:solidFill>
                <a:srgbClr val="FF0000"/>
              </a:solidFill>
            </a:endParaRPr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smtClean="0"/>
              <a:t>Did we meet our objectives?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How did you find this session?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‘</a:t>
            </a:r>
            <a:r>
              <a:rPr lang="en-US" smtClean="0"/>
              <a:t>Promote products and services</a:t>
            </a:r>
            <a:r>
              <a:rPr lang="en-US" dirty="0" smtClean="0"/>
              <a:t>’</a:t>
            </a:r>
          </a:p>
          <a:p>
            <a:pPr>
              <a:buFont typeface="Arial" charset="0"/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algn="r"/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1097</Words>
  <Application>Microsoft Office PowerPoint</Application>
  <PresentationFormat>On-screen Show (4:3)</PresentationFormat>
  <Paragraphs>259</Paragraphs>
  <Slides>59</Slides>
  <Notes>57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0" baseType="lpstr">
      <vt:lpstr>Office Theme</vt:lpstr>
      <vt:lpstr>Slide 1</vt:lpstr>
      <vt:lpstr>Housekeeping</vt:lpstr>
      <vt:lpstr>Objectives</vt:lpstr>
      <vt:lpstr>Plan Promotional Activities</vt:lpstr>
      <vt:lpstr>Promotional Activities</vt:lpstr>
      <vt:lpstr>Define your advertising budget</vt:lpstr>
      <vt:lpstr>Conducting Client Functions</vt:lpstr>
      <vt:lpstr>Both small and large events can be Successful</vt:lpstr>
      <vt:lpstr>Timing, in Market Terms</vt:lpstr>
      <vt:lpstr>Employee Functions</vt:lpstr>
      <vt:lpstr>Staff Promotional Activities</vt:lpstr>
      <vt:lpstr>Media Announcements</vt:lpstr>
      <vt:lpstr>Product Launches</vt:lpstr>
      <vt:lpstr>Website</vt:lpstr>
      <vt:lpstr>Activity 1A</vt:lpstr>
      <vt:lpstr>Plan Promotional Activities</vt:lpstr>
      <vt:lpstr>Activity 1B</vt:lpstr>
      <vt:lpstr>Plan Promotional Activities</vt:lpstr>
      <vt:lpstr>Plan Promotional Activities</vt:lpstr>
      <vt:lpstr>Examples:</vt:lpstr>
      <vt:lpstr>Activity 1C</vt:lpstr>
      <vt:lpstr>Plan Promotional Activities</vt:lpstr>
      <vt:lpstr>CPS (Critical Path Schedules) </vt:lpstr>
      <vt:lpstr>GANTT Charts</vt:lpstr>
      <vt:lpstr>Costs for promotion of activities</vt:lpstr>
      <vt:lpstr>Budget Resources</vt:lpstr>
      <vt:lpstr>Activity 1D</vt:lpstr>
      <vt:lpstr>Plan Promotional Activities</vt:lpstr>
      <vt:lpstr>The Action Plan</vt:lpstr>
      <vt:lpstr>Activity 1E</vt:lpstr>
      <vt:lpstr>Coordinate Promotional Activities</vt:lpstr>
      <vt:lpstr>Personnel or Resource</vt:lpstr>
      <vt:lpstr>Facilitate Promotional Goals</vt:lpstr>
      <vt:lpstr>Coordinate Promotional Activities</vt:lpstr>
      <vt:lpstr>Planning</vt:lpstr>
      <vt:lpstr>Other areas of roles and responsibilities</vt:lpstr>
      <vt:lpstr>Examples of roles and responsibilities</vt:lpstr>
      <vt:lpstr>Activity 2A</vt:lpstr>
      <vt:lpstr>Coordinate Promotional Activities</vt:lpstr>
      <vt:lpstr>Networking</vt:lpstr>
      <vt:lpstr>Costs</vt:lpstr>
      <vt:lpstr>Access</vt:lpstr>
      <vt:lpstr>Activity 2B </vt:lpstr>
      <vt:lpstr>Review and report on promotional activities</vt:lpstr>
      <vt:lpstr>Feedback</vt:lpstr>
      <vt:lpstr>Extracting the information</vt:lpstr>
      <vt:lpstr>Compare objectives with feedback results</vt:lpstr>
      <vt:lpstr>Messaging</vt:lpstr>
      <vt:lpstr>Review and report on promotional activities</vt:lpstr>
      <vt:lpstr>Using the event information</vt:lpstr>
      <vt:lpstr>Evaluate the benefits accruing from the promotional activities</vt:lpstr>
      <vt:lpstr>Know the objectives of the promotion</vt:lpstr>
      <vt:lpstr>Review and report on promotional activities</vt:lpstr>
      <vt:lpstr>Constructive Advice</vt:lpstr>
      <vt:lpstr>Activity 3A </vt:lpstr>
      <vt:lpstr>Skills and Knowledge Activity</vt:lpstr>
      <vt:lpstr>Major Activity</vt:lpstr>
      <vt:lpstr>Summary and Feedback</vt:lpstr>
      <vt:lpstr>Congratulations!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Tom</cp:lastModifiedBy>
  <cp:revision>181</cp:revision>
  <dcterms:created xsi:type="dcterms:W3CDTF">2011-08-26T06:48:04Z</dcterms:created>
  <dcterms:modified xsi:type="dcterms:W3CDTF">2015-04-10T15:28:10Z</dcterms:modified>
</cp:coreProperties>
</file>