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3"/>
  </p:notesMasterIdLst>
  <p:sldIdLst>
    <p:sldId id="258" r:id="rId2"/>
    <p:sldId id="259" r:id="rId3"/>
    <p:sldId id="260" r:id="rId4"/>
    <p:sldId id="262" r:id="rId5"/>
    <p:sldId id="263" r:id="rId6"/>
    <p:sldId id="264" r:id="rId7"/>
    <p:sldId id="265" r:id="rId8"/>
    <p:sldId id="266" r:id="rId9"/>
    <p:sldId id="267" r:id="rId10"/>
    <p:sldId id="268" r:id="rId11"/>
    <p:sldId id="271"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870" autoAdjust="0"/>
    <p:restoredTop sz="85696" autoAdjust="0"/>
  </p:normalViewPr>
  <p:slideViewPr>
    <p:cSldViewPr snapToGrid="0">
      <p:cViewPr>
        <p:scale>
          <a:sx n="90" d="100"/>
          <a:sy n="90" d="100"/>
        </p:scale>
        <p:origin x="-78" y="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a Griffith" userId="0fc75b2806f0f67a" providerId="LiveId" clId="{22E86D5C-3632-4059-954B-0CBBBD4254AC}"/>
    <pc:docChg chg="custSel modSld">
      <pc:chgData name="Amanda Griffith" userId="0fc75b2806f0f67a" providerId="LiveId" clId="{22E86D5C-3632-4059-954B-0CBBBD4254AC}" dt="2023-02-13T03:40:30.036" v="2517" actId="20577"/>
      <pc:docMkLst>
        <pc:docMk/>
      </pc:docMkLst>
      <pc:sldChg chg="modSp mod">
        <pc:chgData name="Amanda Griffith" userId="0fc75b2806f0f67a" providerId="LiveId" clId="{22E86D5C-3632-4059-954B-0CBBBD4254AC}" dt="2023-02-13T03:22:46.418" v="457" actId="20577"/>
        <pc:sldMkLst>
          <pc:docMk/>
          <pc:sldMk cId="2513550917" sldId="258"/>
        </pc:sldMkLst>
        <pc:spChg chg="mod">
          <ac:chgData name="Amanda Griffith" userId="0fc75b2806f0f67a" providerId="LiveId" clId="{22E86D5C-3632-4059-954B-0CBBBD4254AC}" dt="2023-02-13T03:22:46.418" v="457" actId="20577"/>
          <ac:spMkLst>
            <pc:docMk/>
            <pc:sldMk cId="2513550917" sldId="258"/>
            <ac:spMk id="3" creationId="{00000000-0000-0000-0000-000000000000}"/>
          </ac:spMkLst>
        </pc:spChg>
      </pc:sldChg>
      <pc:sldChg chg="modSp mod">
        <pc:chgData name="Amanda Griffith" userId="0fc75b2806f0f67a" providerId="LiveId" clId="{22E86D5C-3632-4059-954B-0CBBBD4254AC}" dt="2023-02-13T03:19:03.124" v="428" actId="20577"/>
        <pc:sldMkLst>
          <pc:docMk/>
          <pc:sldMk cId="740267634" sldId="259"/>
        </pc:sldMkLst>
        <pc:spChg chg="mod">
          <ac:chgData name="Amanda Griffith" userId="0fc75b2806f0f67a" providerId="LiveId" clId="{22E86D5C-3632-4059-954B-0CBBBD4254AC}" dt="2023-02-13T03:19:03.124" v="428" actId="20577"/>
          <ac:spMkLst>
            <pc:docMk/>
            <pc:sldMk cId="740267634" sldId="259"/>
            <ac:spMk id="3" creationId="{00000000-0000-0000-0000-000000000000}"/>
          </ac:spMkLst>
        </pc:spChg>
      </pc:sldChg>
      <pc:sldChg chg="modSp mod modNotesTx">
        <pc:chgData name="Amanda Griffith" userId="0fc75b2806f0f67a" providerId="LiveId" clId="{22E86D5C-3632-4059-954B-0CBBBD4254AC}" dt="2023-02-13T03:26:10.774" v="829" actId="5793"/>
        <pc:sldMkLst>
          <pc:docMk/>
          <pc:sldMk cId="313655463" sldId="263"/>
        </pc:sldMkLst>
        <pc:spChg chg="mod">
          <ac:chgData name="Amanda Griffith" userId="0fc75b2806f0f67a" providerId="LiveId" clId="{22E86D5C-3632-4059-954B-0CBBBD4254AC}" dt="2023-02-13T03:23:00.849" v="476" actId="20577"/>
          <ac:spMkLst>
            <pc:docMk/>
            <pc:sldMk cId="313655463" sldId="263"/>
            <ac:spMk id="2" creationId="{00000000-0000-0000-0000-000000000000}"/>
          </ac:spMkLst>
        </pc:spChg>
        <pc:spChg chg="mod">
          <ac:chgData name="Amanda Griffith" userId="0fc75b2806f0f67a" providerId="LiveId" clId="{22E86D5C-3632-4059-954B-0CBBBD4254AC}" dt="2023-02-13T03:25:42.781" v="826" actId="20577"/>
          <ac:spMkLst>
            <pc:docMk/>
            <pc:sldMk cId="313655463" sldId="263"/>
            <ac:spMk id="3" creationId="{00000000-0000-0000-0000-000000000000}"/>
          </ac:spMkLst>
        </pc:spChg>
      </pc:sldChg>
      <pc:sldChg chg="modNotesTx">
        <pc:chgData name="Amanda Griffith" userId="0fc75b2806f0f67a" providerId="LiveId" clId="{22E86D5C-3632-4059-954B-0CBBBD4254AC}" dt="2023-02-13T03:26:33.222" v="830" actId="20577"/>
        <pc:sldMkLst>
          <pc:docMk/>
          <pc:sldMk cId="1213683477" sldId="264"/>
        </pc:sldMkLst>
      </pc:sldChg>
      <pc:sldChg chg="modSp mod">
        <pc:chgData name="Amanda Griffith" userId="0fc75b2806f0f67a" providerId="LiveId" clId="{22E86D5C-3632-4059-954B-0CBBBD4254AC}" dt="2023-02-13T03:32:27.811" v="1558" actId="20577"/>
        <pc:sldMkLst>
          <pc:docMk/>
          <pc:sldMk cId="332698668" sldId="266"/>
        </pc:sldMkLst>
        <pc:spChg chg="mod">
          <ac:chgData name="Amanda Griffith" userId="0fc75b2806f0f67a" providerId="LiveId" clId="{22E86D5C-3632-4059-954B-0CBBBD4254AC}" dt="2023-02-13T03:27:05.271" v="872" actId="20577"/>
          <ac:spMkLst>
            <pc:docMk/>
            <pc:sldMk cId="332698668" sldId="266"/>
            <ac:spMk id="2" creationId="{34506496-6148-22EF-06CF-AC9D2B1B8BFB}"/>
          </ac:spMkLst>
        </pc:spChg>
        <pc:spChg chg="mod">
          <ac:chgData name="Amanda Griffith" userId="0fc75b2806f0f67a" providerId="LiveId" clId="{22E86D5C-3632-4059-954B-0CBBBD4254AC}" dt="2023-02-13T03:32:27.811" v="1558" actId="20577"/>
          <ac:spMkLst>
            <pc:docMk/>
            <pc:sldMk cId="332698668" sldId="266"/>
            <ac:spMk id="3" creationId="{1DD96B21-3AE3-1DCA-D789-46CFB9FC1686}"/>
          </ac:spMkLst>
        </pc:spChg>
      </pc:sldChg>
      <pc:sldChg chg="modSp mod">
        <pc:chgData name="Amanda Griffith" userId="0fc75b2806f0f67a" providerId="LiveId" clId="{22E86D5C-3632-4059-954B-0CBBBD4254AC}" dt="2023-02-13T03:40:30.036" v="2517" actId="20577"/>
        <pc:sldMkLst>
          <pc:docMk/>
          <pc:sldMk cId="2929254971" sldId="268"/>
        </pc:sldMkLst>
        <pc:spChg chg="mod">
          <ac:chgData name="Amanda Griffith" userId="0fc75b2806f0f67a" providerId="LiveId" clId="{22E86D5C-3632-4059-954B-0CBBBD4254AC}" dt="2023-02-13T03:33:25.357" v="1599" actId="20577"/>
          <ac:spMkLst>
            <pc:docMk/>
            <pc:sldMk cId="2929254971" sldId="268"/>
            <ac:spMk id="2" creationId="{08E69875-E8CA-1E96-2D73-1F27ABEDFF0F}"/>
          </ac:spMkLst>
        </pc:spChg>
        <pc:spChg chg="mod">
          <ac:chgData name="Amanda Griffith" userId="0fc75b2806f0f67a" providerId="LiveId" clId="{22E86D5C-3632-4059-954B-0CBBBD4254AC}" dt="2023-02-13T03:40:30.036" v="2517" actId="20577"/>
          <ac:spMkLst>
            <pc:docMk/>
            <pc:sldMk cId="2929254971" sldId="268"/>
            <ac:spMk id="3" creationId="{33A5CD8F-C41E-F1EF-BC35-C2AF3D04706C}"/>
          </ac:spMkLst>
        </pc:spChg>
      </pc:sldChg>
      <pc:sldChg chg="modSp mod">
        <pc:chgData name="Amanda Griffith" userId="0fc75b2806f0f67a" providerId="LiveId" clId="{22E86D5C-3632-4059-954B-0CBBBD4254AC}" dt="2023-02-13T03:39:53.675" v="2379" actId="20577"/>
        <pc:sldMkLst>
          <pc:docMk/>
          <pc:sldMk cId="699397020" sldId="271"/>
        </pc:sldMkLst>
        <pc:spChg chg="mod">
          <ac:chgData name="Amanda Griffith" userId="0fc75b2806f0f67a" providerId="LiveId" clId="{22E86D5C-3632-4059-954B-0CBBBD4254AC}" dt="2023-02-13T03:37:54.384" v="1972" actId="20577"/>
          <ac:spMkLst>
            <pc:docMk/>
            <pc:sldMk cId="699397020" sldId="271"/>
            <ac:spMk id="2" creationId="{26FB0740-8060-0991-EEEF-DF089C69A9E3}"/>
          </ac:spMkLst>
        </pc:spChg>
        <pc:spChg chg="mod">
          <ac:chgData name="Amanda Griffith" userId="0fc75b2806f0f67a" providerId="LiveId" clId="{22E86D5C-3632-4059-954B-0CBBBD4254AC}" dt="2023-02-13T03:39:53.675" v="2379" actId="20577"/>
          <ac:spMkLst>
            <pc:docMk/>
            <pc:sldMk cId="699397020" sldId="271"/>
            <ac:spMk id="3" creationId="{34547D07-EB46-685E-A2D0-1024ECE698FA}"/>
          </ac:spMkLst>
        </pc:spChg>
        <pc:spChg chg="mod">
          <ac:chgData name="Amanda Griffith" userId="0fc75b2806f0f67a" providerId="LiveId" clId="{22E86D5C-3632-4059-954B-0CBBBD4254AC}" dt="2023-02-13T03:38:35.694" v="1974" actId="27636"/>
          <ac:spMkLst>
            <pc:docMk/>
            <pc:sldMk cId="699397020" sldId="271"/>
            <ac:spMk id="4" creationId="{743B6325-330C-EC36-4373-F4A5C252823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2/13/2023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a:p>
        </p:txBody>
      </p:sp>
    </p:spTree>
    <p:extLst>
      <p:ext uri="{BB962C8B-B14F-4D97-AF65-F5344CB8AC3E}">
        <p14:creationId xmlns:p14="http://schemas.microsoft.com/office/powerpoint/2010/main" val="1255163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E0746DE6-3336-457D-A091-FA20AC1C536E}" type="slidenum">
              <a:rPr lang="en-US" smtClean="0"/>
              <a:t>5</a:t>
            </a:fld>
            <a:endParaRPr lang="en-US"/>
          </a:p>
        </p:txBody>
      </p:sp>
    </p:spTree>
    <p:extLst>
      <p:ext uri="{BB962C8B-B14F-4D97-AF65-F5344CB8AC3E}">
        <p14:creationId xmlns:p14="http://schemas.microsoft.com/office/powerpoint/2010/main" val="634554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746DE6-3336-457D-A091-FA20AC1C536E}" type="slidenum">
              <a:rPr lang="en-US" smtClean="0"/>
              <a:t>6</a:t>
            </a:fld>
            <a:endParaRPr lang="en-US"/>
          </a:p>
        </p:txBody>
      </p:sp>
    </p:spTree>
    <p:extLst>
      <p:ext uri="{BB962C8B-B14F-4D97-AF65-F5344CB8AC3E}">
        <p14:creationId xmlns:p14="http://schemas.microsoft.com/office/powerpoint/2010/main" val="1405082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2/13/2023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5269582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2/13/2023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46809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2/13/2023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576151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2/13/2023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008465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2/13/2023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690006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2/13/2023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04476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2/13/2023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812714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2/13/2023</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795084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2/13/2023</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716925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813564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125801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2/13/2023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extLst>
      <p:ext uri="{BB962C8B-B14F-4D97-AF65-F5344CB8AC3E}">
        <p14:creationId xmlns:p14="http://schemas.microsoft.com/office/powerpoint/2010/main" val="13656018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498590" y="988741"/>
            <a:ext cx="5888754" cy="4880518"/>
          </a:xfrm>
          <a:noFill/>
          <a:ln>
            <a:noFill/>
          </a:ln>
        </p:spPr>
        <p:txBody>
          <a:bodyPr wrap="square">
            <a:normAutofit/>
          </a:bodyPr>
          <a:lstStyle/>
          <a:p>
            <a:pPr algn="l"/>
            <a:r>
              <a:rPr lang="en-US" sz="4800" dirty="0">
                <a:solidFill>
                  <a:schemeClr val="tx1"/>
                </a:solidFill>
              </a:rPr>
              <a:t>Griffith Graphics </a:t>
            </a:r>
            <a:br>
              <a:rPr lang="en-US" sz="4800" dirty="0">
                <a:solidFill>
                  <a:schemeClr val="tx1"/>
                </a:solidFill>
              </a:rPr>
            </a:br>
            <a:r>
              <a:rPr lang="en-US" sz="4800" dirty="0">
                <a:solidFill>
                  <a:schemeClr val="tx1"/>
                </a:solidFill>
              </a:rPr>
              <a:t>Pty Ltd</a:t>
            </a:r>
          </a:p>
        </p:txBody>
      </p:sp>
      <p:sp>
        <p:nvSpPr>
          <p:cNvPr id="3" name="Content Placeholder 2"/>
          <p:cNvSpPr>
            <a:spLocks noGrp="1"/>
          </p:cNvSpPr>
          <p:nvPr>
            <p:ph type="subTitle" idx="1"/>
          </p:nvPr>
        </p:nvSpPr>
        <p:spPr>
          <a:xfrm>
            <a:off x="1867700" y="2007220"/>
            <a:ext cx="2357553" cy="2843560"/>
          </a:xfrm>
        </p:spPr>
        <p:txBody>
          <a:bodyPr anchor="ctr">
            <a:normAutofit/>
          </a:bodyPr>
          <a:lstStyle/>
          <a:p>
            <a:pPr algn="r"/>
            <a:r>
              <a:rPr lang="en-AU" dirty="0">
                <a:solidFill>
                  <a:srgbClr val="FFFFFF"/>
                </a:solidFill>
              </a:rPr>
              <a:t>WHS Hazard </a:t>
            </a:r>
          </a:p>
          <a:p>
            <a:pPr algn="r"/>
            <a:r>
              <a:rPr lang="en-AU" dirty="0">
                <a:solidFill>
                  <a:srgbClr val="FFFFFF"/>
                </a:solidFill>
              </a:rPr>
              <a:t>Trip Hazard Injury</a:t>
            </a:r>
          </a:p>
          <a:p>
            <a:pPr algn="r"/>
            <a:endParaRPr lang="en-AU" dirty="0">
              <a:solidFill>
                <a:srgbClr val="FFFFFF"/>
              </a:solidFill>
            </a:endParaRPr>
          </a:p>
          <a:p>
            <a:pPr algn="r"/>
            <a:endParaRPr lang="en-AU" dirty="0">
              <a:solidFill>
                <a:srgbClr val="FFFFFF"/>
              </a:solidFill>
            </a:endParaRPr>
          </a:p>
          <a:p>
            <a:pPr algn="r"/>
            <a:endParaRPr lang="en-AU" dirty="0">
              <a:solidFill>
                <a:srgbClr val="FFFFFF"/>
              </a:solidFill>
            </a:endParaRPr>
          </a:p>
          <a:p>
            <a:pPr algn="r"/>
            <a:r>
              <a:rPr lang="en-AU" dirty="0">
                <a:solidFill>
                  <a:srgbClr val="FFFFFF"/>
                </a:solidFill>
              </a:rPr>
              <a:t>February, 2023</a:t>
            </a:r>
          </a:p>
        </p:txBody>
      </p:sp>
    </p:spTree>
    <p:extLst>
      <p:ext uri="{BB962C8B-B14F-4D97-AF65-F5344CB8AC3E}">
        <p14:creationId xmlns:p14="http://schemas.microsoft.com/office/powerpoint/2010/main" val="2513550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Contents</a:t>
            </a:r>
          </a:p>
        </p:txBody>
      </p:sp>
      <p:sp>
        <p:nvSpPr>
          <p:cNvPr id="3" name="Content Placeholder 2"/>
          <p:cNvSpPr>
            <a:spLocks noGrp="1"/>
          </p:cNvSpPr>
          <p:nvPr>
            <p:ph idx="1"/>
          </p:nvPr>
        </p:nvSpPr>
        <p:spPr>
          <a:xfrm>
            <a:off x="1706062" y="2291262"/>
            <a:ext cx="8779512" cy="2879256"/>
          </a:xfrm>
        </p:spPr>
        <p:txBody>
          <a:bodyPr>
            <a:normAutofit/>
          </a:bodyPr>
          <a:lstStyle/>
          <a:p>
            <a:pPr>
              <a:lnSpc>
                <a:spcPct val="90000"/>
              </a:lnSpc>
            </a:pPr>
            <a:r>
              <a:rPr lang="en-US" sz="700" dirty="0">
                <a:solidFill>
                  <a:srgbClr val="404040"/>
                </a:solidFill>
              </a:rPr>
              <a:t>Hazard Identification </a:t>
            </a:r>
          </a:p>
          <a:p>
            <a:pPr>
              <a:lnSpc>
                <a:spcPct val="90000"/>
              </a:lnSpc>
            </a:pPr>
            <a:r>
              <a:rPr lang="en-US" sz="700" dirty="0">
                <a:solidFill>
                  <a:srgbClr val="404040"/>
                </a:solidFill>
              </a:rPr>
              <a:t>Hazard Identification Tools &amp; Techniques</a:t>
            </a:r>
          </a:p>
          <a:p>
            <a:pPr>
              <a:lnSpc>
                <a:spcPct val="90000"/>
              </a:lnSpc>
            </a:pPr>
            <a:r>
              <a:rPr lang="en-US" sz="700" dirty="0">
                <a:solidFill>
                  <a:srgbClr val="404040"/>
                </a:solidFill>
              </a:rPr>
              <a:t>Chemical Injury</a:t>
            </a:r>
          </a:p>
          <a:p>
            <a:pPr>
              <a:lnSpc>
                <a:spcPct val="90000"/>
              </a:lnSpc>
            </a:pPr>
            <a:r>
              <a:rPr lang="en-US" sz="700" dirty="0">
                <a:solidFill>
                  <a:srgbClr val="404040"/>
                </a:solidFill>
              </a:rPr>
              <a:t>Risk Assessment</a:t>
            </a:r>
          </a:p>
          <a:p>
            <a:pPr>
              <a:lnSpc>
                <a:spcPct val="90000"/>
              </a:lnSpc>
            </a:pPr>
            <a:r>
              <a:rPr lang="en-US" sz="700" dirty="0">
                <a:solidFill>
                  <a:srgbClr val="404040"/>
                </a:solidFill>
              </a:rPr>
              <a:t>Risk Assessments Carried Out</a:t>
            </a:r>
          </a:p>
          <a:p>
            <a:pPr>
              <a:lnSpc>
                <a:spcPct val="90000"/>
              </a:lnSpc>
            </a:pPr>
            <a:r>
              <a:rPr lang="en-US" sz="700" dirty="0">
                <a:solidFill>
                  <a:srgbClr val="404040"/>
                </a:solidFill>
              </a:rPr>
              <a:t>Managing Risks of Hazardous Chemicals</a:t>
            </a:r>
          </a:p>
          <a:p>
            <a:pPr>
              <a:lnSpc>
                <a:spcPct val="90000"/>
              </a:lnSpc>
            </a:pPr>
            <a:r>
              <a:rPr lang="en-US" sz="700" dirty="0">
                <a:solidFill>
                  <a:srgbClr val="404040"/>
                </a:solidFill>
              </a:rPr>
              <a:t>Risk Management and Controls</a:t>
            </a:r>
          </a:p>
          <a:p>
            <a:pPr>
              <a:lnSpc>
                <a:spcPct val="90000"/>
              </a:lnSpc>
            </a:pPr>
            <a:r>
              <a:rPr lang="en-US" sz="700" dirty="0">
                <a:solidFill>
                  <a:srgbClr val="404040"/>
                </a:solidFill>
              </a:rPr>
              <a:t>Risk Management Controls for Hazardous Chemicals</a:t>
            </a:r>
          </a:p>
          <a:p>
            <a:pPr>
              <a:lnSpc>
                <a:spcPct val="90000"/>
              </a:lnSpc>
            </a:pPr>
            <a:r>
              <a:rPr lang="en-US" sz="700" dirty="0">
                <a:solidFill>
                  <a:srgbClr val="404040"/>
                </a:solidFill>
              </a:rPr>
              <a:t>Checklist for Hazardous Substances</a:t>
            </a:r>
          </a:p>
          <a:p>
            <a:pPr>
              <a:lnSpc>
                <a:spcPct val="90000"/>
              </a:lnSpc>
            </a:pPr>
            <a:endParaRPr lang="en-US" sz="700" dirty="0">
              <a:solidFill>
                <a:srgbClr val="404040"/>
              </a:solidFill>
            </a:endParaRPr>
          </a:p>
          <a:p>
            <a:pPr>
              <a:lnSpc>
                <a:spcPct val="90000"/>
              </a:lnSpc>
            </a:pPr>
            <a:endParaRPr lang="en-US" sz="700" dirty="0">
              <a:solidFill>
                <a:srgbClr val="404040"/>
              </a:solidFill>
            </a:endParaRPr>
          </a:p>
        </p:txBody>
      </p:sp>
    </p:spTree>
    <p:extLst>
      <p:ext uri="{BB962C8B-B14F-4D97-AF65-F5344CB8AC3E}">
        <p14:creationId xmlns:p14="http://schemas.microsoft.com/office/powerpoint/2010/main" val="740267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CE5AA53-4E0D-B4C4-8349-6EF719236336}"/>
              </a:ext>
            </a:extLst>
          </p:cNvPr>
          <p:cNvSpPr>
            <a:spLocks noGrp="1"/>
          </p:cNvSpPr>
          <p:nvPr>
            <p:ph type="title"/>
          </p:nvPr>
        </p:nvSpPr>
        <p:spPr/>
        <p:txBody>
          <a:bodyPr/>
          <a:lstStyle/>
          <a:p>
            <a:r>
              <a:rPr lang="en-AU" dirty="0"/>
              <a:t>Hazard identification </a:t>
            </a:r>
          </a:p>
        </p:txBody>
      </p:sp>
      <p:sp>
        <p:nvSpPr>
          <p:cNvPr id="3" name="Content Placeholder 2"/>
          <p:cNvSpPr>
            <a:spLocks noGrp="1"/>
          </p:cNvSpPr>
          <p:nvPr>
            <p:ph idx="1"/>
          </p:nvPr>
        </p:nvSpPr>
        <p:spPr>
          <a:xfrm>
            <a:off x="1706062" y="2291262"/>
            <a:ext cx="8779512" cy="2879256"/>
          </a:xfrm>
        </p:spPr>
        <p:txBody>
          <a:bodyPr>
            <a:normAutofit lnSpcReduction="10000"/>
          </a:bodyPr>
          <a:lstStyle/>
          <a:p>
            <a:pPr marL="0" indent="0">
              <a:buNone/>
            </a:pPr>
            <a:r>
              <a:rPr lang="en-AU" dirty="0">
                <a:solidFill>
                  <a:srgbClr val="404040"/>
                </a:solidFill>
              </a:rPr>
              <a:t>Every worker of Griffith Graphics is responsible for identifying hazards in the workplace while conducting your job role which is why we are proactive in educating our workers on all aspects of work health and safety. Identifying Hazards involves finding things and situations that could potentially cause harm to people. Hazards generally arise from the following aspects of work and their interaction:</a:t>
            </a:r>
          </a:p>
          <a:p>
            <a:pPr>
              <a:buFontTx/>
              <a:buChar char="-"/>
            </a:pPr>
            <a:r>
              <a:rPr lang="en-AU" dirty="0">
                <a:solidFill>
                  <a:srgbClr val="404040"/>
                </a:solidFill>
              </a:rPr>
              <a:t>Physical work environments</a:t>
            </a:r>
          </a:p>
          <a:p>
            <a:pPr>
              <a:buFontTx/>
              <a:buChar char="-"/>
            </a:pPr>
            <a:r>
              <a:rPr lang="en-AU" dirty="0">
                <a:solidFill>
                  <a:srgbClr val="404040"/>
                </a:solidFill>
              </a:rPr>
              <a:t>Equipment, materials and substances used</a:t>
            </a:r>
          </a:p>
          <a:p>
            <a:pPr>
              <a:buFontTx/>
              <a:buChar char="-"/>
            </a:pPr>
            <a:r>
              <a:rPr lang="en-AU" dirty="0">
                <a:solidFill>
                  <a:srgbClr val="404040"/>
                </a:solidFill>
              </a:rPr>
              <a:t>Work tasks and how they are performed</a:t>
            </a:r>
          </a:p>
          <a:p>
            <a:pPr>
              <a:buFontTx/>
              <a:buChar char="-"/>
            </a:pPr>
            <a:r>
              <a:rPr lang="en-AU" dirty="0">
                <a:solidFill>
                  <a:srgbClr val="404040"/>
                </a:solidFill>
              </a:rPr>
              <a:t>Work design and management</a:t>
            </a:r>
          </a:p>
          <a:p>
            <a:pPr>
              <a:buFontTx/>
              <a:buChar char="-"/>
            </a:pPr>
            <a:endParaRPr lang="en-AU" dirty="0">
              <a:solidFill>
                <a:srgbClr val="404040"/>
              </a:solidFill>
            </a:endParaRPr>
          </a:p>
        </p:txBody>
      </p:sp>
    </p:spTree>
    <p:extLst>
      <p:ext uri="{BB962C8B-B14F-4D97-AF65-F5344CB8AC3E}">
        <p14:creationId xmlns:p14="http://schemas.microsoft.com/office/powerpoint/2010/main" val="437770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Hazard identification tools &amp; techniques</a:t>
            </a:r>
          </a:p>
        </p:txBody>
      </p:sp>
      <p:sp>
        <p:nvSpPr>
          <p:cNvPr id="3" name="Content Placeholder 2"/>
          <p:cNvSpPr>
            <a:spLocks noGrp="1"/>
          </p:cNvSpPr>
          <p:nvPr>
            <p:ph idx="1"/>
          </p:nvPr>
        </p:nvSpPr>
        <p:spPr>
          <a:xfrm>
            <a:off x="1706062" y="2291262"/>
            <a:ext cx="8779512" cy="2879256"/>
          </a:xfrm>
        </p:spPr>
        <p:txBody>
          <a:bodyPr>
            <a:normAutofit fontScale="62500" lnSpcReduction="20000"/>
          </a:bodyPr>
          <a:lstStyle/>
          <a:p>
            <a:pPr marL="0" indent="0" algn="l">
              <a:buNone/>
            </a:pPr>
            <a:r>
              <a:rPr lang="en-AU" sz="1800"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rPr>
              <a:t> </a:t>
            </a:r>
          </a:p>
          <a:p>
            <a:pPr marL="0" indent="0">
              <a:buNone/>
            </a:pPr>
            <a:r>
              <a:rPr lang="en-GB" dirty="0">
                <a:solidFill>
                  <a:srgbClr val="404040"/>
                </a:solidFill>
              </a:rPr>
              <a:t>Item 1: Identify control options - Collect, organise, and review information with workers to determine what types of hazards may be present and which workers may be exposed or potentially exposed.</a:t>
            </a:r>
          </a:p>
          <a:p>
            <a:pPr marL="0" indent="0">
              <a:buNone/>
            </a:pPr>
            <a:r>
              <a:rPr lang="en-GB" dirty="0">
                <a:solidFill>
                  <a:srgbClr val="404040"/>
                </a:solidFill>
              </a:rPr>
              <a:t>Item 2: Select controls - Employers should select the controls that are the most feasible, effective and permanent.</a:t>
            </a:r>
          </a:p>
          <a:p>
            <a:pPr marL="0" indent="0">
              <a:buNone/>
            </a:pPr>
            <a:r>
              <a:rPr lang="en-GB" dirty="0">
                <a:solidFill>
                  <a:srgbClr val="404040"/>
                </a:solidFill>
              </a:rPr>
              <a:t>Item 3: Develop and update a hazard control plan - A hazard control plan describes how the selected controls with be implemented.</a:t>
            </a:r>
          </a:p>
          <a:p>
            <a:pPr marL="0" indent="0">
              <a:buNone/>
            </a:pPr>
            <a:r>
              <a:rPr lang="en-GB" dirty="0">
                <a:solidFill>
                  <a:srgbClr val="404040"/>
                </a:solidFill>
              </a:rPr>
              <a:t>Item 4: Select controls to protect workers during nonroutine operations and emergencies  - The hazard control plan should include provisions to protect workers during nonroutine operations and foreseeable emergencies.</a:t>
            </a:r>
          </a:p>
          <a:p>
            <a:pPr marL="0" indent="0">
              <a:buNone/>
            </a:pPr>
            <a:r>
              <a:rPr lang="en-GB" dirty="0">
                <a:solidFill>
                  <a:srgbClr val="404040"/>
                </a:solidFill>
              </a:rPr>
              <a:t>Item 5: Implement selected controls in the workplace – Once hazard prevention and control measures have been identified, they should be implemented according to the hazard control plan.</a:t>
            </a:r>
          </a:p>
          <a:p>
            <a:pPr marL="0" indent="0">
              <a:buNone/>
            </a:pPr>
            <a:r>
              <a:rPr lang="en-GB" dirty="0">
                <a:solidFill>
                  <a:srgbClr val="404040"/>
                </a:solidFill>
              </a:rPr>
              <a:t>Item 6: Follow up to confirm that controls are effective – To ensure that control measures are and remain effective, employers should track progress in implementing controls, inspect and evaluate controls once they are installed, and follow routine preventive </a:t>
            </a:r>
            <a:r>
              <a:rPr lang="en-GB">
                <a:solidFill>
                  <a:srgbClr val="404040"/>
                </a:solidFill>
              </a:rPr>
              <a:t>maintenance practices.</a:t>
            </a:r>
            <a:endParaRPr lang="en-GB" dirty="0">
              <a:solidFill>
                <a:srgbClr val="404040"/>
              </a:solidFill>
            </a:endParaRPr>
          </a:p>
        </p:txBody>
      </p:sp>
    </p:spTree>
    <p:extLst>
      <p:ext uri="{BB962C8B-B14F-4D97-AF65-F5344CB8AC3E}">
        <p14:creationId xmlns:p14="http://schemas.microsoft.com/office/powerpoint/2010/main" val="2793479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Trip Hazard injury </a:t>
            </a:r>
          </a:p>
        </p:txBody>
      </p:sp>
      <p:sp>
        <p:nvSpPr>
          <p:cNvPr id="3" name="Content Placeholder 2"/>
          <p:cNvSpPr>
            <a:spLocks noGrp="1"/>
          </p:cNvSpPr>
          <p:nvPr>
            <p:ph idx="1"/>
          </p:nvPr>
        </p:nvSpPr>
        <p:spPr>
          <a:xfrm>
            <a:off x="1706062" y="2291262"/>
            <a:ext cx="8779512" cy="2879256"/>
          </a:xfrm>
        </p:spPr>
        <p:txBody>
          <a:bodyPr>
            <a:normAutofit/>
          </a:bodyPr>
          <a:lstStyle/>
          <a:p>
            <a:pPr indent="0" algn="l">
              <a:buNone/>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Hazard – Box left in the safety walkway of the workshop.</a:t>
            </a:r>
          </a:p>
          <a:p>
            <a:pPr indent="0" algn="l">
              <a:buNone/>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Hand</a:t>
            </a: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Injury - Landed on their hand and sprained wrist.</a:t>
            </a:r>
          </a:p>
          <a:p>
            <a:pPr indent="0" algn="l">
              <a:buNone/>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Location – Workshop.</a:t>
            </a:r>
          </a:p>
          <a:p>
            <a:pPr indent="0" algn="l">
              <a:buNone/>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Risk control measures – Floors, including hallways and passageways cleanliness and condition.</a:t>
            </a:r>
          </a:p>
          <a:p>
            <a:pPr indent="0" algn="l">
              <a:buNone/>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Controls to be </a:t>
            </a: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implemented – Urgently.</a:t>
            </a:r>
          </a:p>
          <a:p>
            <a:pPr indent="0" algn="l">
              <a:buNone/>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Date controls are due for review – 12 months from the date of injury.</a:t>
            </a:r>
          </a:p>
          <a:p>
            <a:pPr indent="0" algn="l">
              <a:buNone/>
            </a:pP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indent="0" algn="l">
              <a:buNone/>
            </a:pPr>
            <a:endParaRPr lang="en-AU" sz="1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800100" lvl="2" indent="-342900">
              <a:buFont typeface="Symbol" panose="05050102010706020507" pitchFamily="18" charset="2"/>
              <a:buChar char=""/>
            </a:pP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800100" lvl="2" indent="-342900">
              <a:buFont typeface="Symbol" panose="05050102010706020507" pitchFamily="18" charset="2"/>
              <a:buChar char=""/>
            </a:pP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0" indent="0">
              <a:buNone/>
            </a:pPr>
            <a:endParaRPr lang="en-US" dirty="0">
              <a:solidFill>
                <a:srgbClr val="404040"/>
              </a:solidFill>
            </a:endParaRPr>
          </a:p>
        </p:txBody>
      </p:sp>
    </p:spTree>
    <p:extLst>
      <p:ext uri="{BB962C8B-B14F-4D97-AF65-F5344CB8AC3E}">
        <p14:creationId xmlns:p14="http://schemas.microsoft.com/office/powerpoint/2010/main" val="313655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Risk assessment </a:t>
            </a:r>
          </a:p>
        </p:txBody>
      </p:sp>
      <p:sp>
        <p:nvSpPr>
          <p:cNvPr id="3" name="Content Placeholder 2"/>
          <p:cNvSpPr>
            <a:spLocks noGrp="1"/>
          </p:cNvSpPr>
          <p:nvPr>
            <p:ph idx="1"/>
          </p:nvPr>
        </p:nvSpPr>
        <p:spPr>
          <a:xfrm>
            <a:off x="1706062" y="2291262"/>
            <a:ext cx="8779512" cy="2879256"/>
          </a:xfrm>
        </p:spPr>
        <p:txBody>
          <a:bodyPr>
            <a:normAutofit/>
          </a:bodyPr>
          <a:lstStyle/>
          <a:p>
            <a:pPr marL="0" indent="0">
              <a:buNone/>
            </a:pPr>
            <a:r>
              <a:rPr lang="en-US" dirty="0">
                <a:solidFill>
                  <a:srgbClr val="404040"/>
                </a:solidFill>
              </a:rPr>
              <a:t>Here at Griffith Graphics risk assessments will be carried out. Risk assessments involve considering what could happen if someone is exposed to a hazard and the likelihood of it happening. Risk assessments help us determine how severe the risks are, whether or not the existing control measures are effective and what action should be taken to control the risk at what level of urgency.</a:t>
            </a:r>
          </a:p>
        </p:txBody>
      </p:sp>
    </p:spTree>
    <p:extLst>
      <p:ext uri="{BB962C8B-B14F-4D97-AF65-F5344CB8AC3E}">
        <p14:creationId xmlns:p14="http://schemas.microsoft.com/office/powerpoint/2010/main" val="1213683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Risk assessments carried out</a:t>
            </a:r>
          </a:p>
        </p:txBody>
      </p:sp>
      <p:sp>
        <p:nvSpPr>
          <p:cNvPr id="3" name="Content Placeholder 2"/>
          <p:cNvSpPr>
            <a:spLocks noGrp="1"/>
          </p:cNvSpPr>
          <p:nvPr>
            <p:ph idx="1"/>
          </p:nvPr>
        </p:nvSpPr>
        <p:spPr>
          <a:xfrm>
            <a:off x="1706062" y="2291262"/>
            <a:ext cx="8779512" cy="2879256"/>
          </a:xfrm>
        </p:spPr>
        <p:txBody>
          <a:bodyPr>
            <a:normAutofit/>
          </a:bodyPr>
          <a:lstStyle/>
          <a:p>
            <a:pPr marL="0" indent="0">
              <a:buNone/>
            </a:pPr>
            <a:r>
              <a:rPr lang="en-AU" dirty="0">
                <a:solidFill>
                  <a:srgbClr val="404040"/>
                </a:solidFill>
              </a:rPr>
              <a:t>A risk assessment will be carried out when:</a:t>
            </a:r>
          </a:p>
          <a:p>
            <a:pPr>
              <a:buFontTx/>
              <a:buChar char="-"/>
            </a:pPr>
            <a:r>
              <a:rPr lang="en-AU" dirty="0">
                <a:solidFill>
                  <a:srgbClr val="404040"/>
                </a:solidFill>
              </a:rPr>
              <a:t>There is uncertainty about how a hazard may result in injury or illness</a:t>
            </a:r>
          </a:p>
          <a:p>
            <a:pPr>
              <a:buFontTx/>
              <a:buChar char="-"/>
            </a:pPr>
            <a:r>
              <a:rPr lang="en-AU" dirty="0">
                <a:solidFill>
                  <a:srgbClr val="404040"/>
                </a:solidFill>
              </a:rPr>
              <a:t>The work activity involves a number of different hazards and there is a lack of understanding about how the hazards may interact with each other to produce new or greater risks.</a:t>
            </a:r>
          </a:p>
          <a:p>
            <a:pPr>
              <a:buFontTx/>
              <a:buChar char="-"/>
            </a:pPr>
            <a:r>
              <a:rPr lang="en-AU" dirty="0">
                <a:solidFill>
                  <a:srgbClr val="404040"/>
                </a:solidFill>
              </a:rPr>
              <a:t>Changes at the workplace occur that may impact on the effectiveness of control measures.</a:t>
            </a:r>
            <a:endParaRPr dirty="0">
              <a:solidFill>
                <a:srgbClr val="404040"/>
              </a:solidFill>
            </a:endParaRPr>
          </a:p>
        </p:txBody>
      </p:sp>
    </p:spTree>
    <p:extLst>
      <p:ext uri="{BB962C8B-B14F-4D97-AF65-F5344CB8AC3E}">
        <p14:creationId xmlns:p14="http://schemas.microsoft.com/office/powerpoint/2010/main" val="1558843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06496-6148-22EF-06CF-AC9D2B1B8BFB}"/>
              </a:ext>
            </a:extLst>
          </p:cNvPr>
          <p:cNvSpPr>
            <a:spLocks noGrp="1"/>
          </p:cNvSpPr>
          <p:nvPr>
            <p:ph type="title"/>
          </p:nvPr>
        </p:nvSpPr>
        <p:spPr/>
        <p:txBody>
          <a:bodyPr/>
          <a:lstStyle/>
          <a:p>
            <a:r>
              <a:rPr lang="en-AU" dirty="0"/>
              <a:t>Managing risks of Trip/Fall hazards</a:t>
            </a:r>
          </a:p>
        </p:txBody>
      </p:sp>
      <p:sp>
        <p:nvSpPr>
          <p:cNvPr id="3" name="Content Placeholder 2">
            <a:extLst>
              <a:ext uri="{FF2B5EF4-FFF2-40B4-BE49-F238E27FC236}">
                <a16:creationId xmlns:a16="http://schemas.microsoft.com/office/drawing/2014/main" id="{1DD96B21-3AE3-1DCA-D789-46CFB9FC1686}"/>
              </a:ext>
            </a:extLst>
          </p:cNvPr>
          <p:cNvSpPr>
            <a:spLocks noGrp="1"/>
          </p:cNvSpPr>
          <p:nvPr>
            <p:ph idx="1"/>
          </p:nvPr>
        </p:nvSpPr>
        <p:spPr>
          <a:xfrm>
            <a:off x="1706880" y="2638044"/>
            <a:ext cx="8595360" cy="3101983"/>
          </a:xfrm>
        </p:spPr>
        <p:txBody>
          <a:bodyPr/>
          <a:lstStyle/>
          <a:p>
            <a:pPr marL="0" indent="0">
              <a:buNone/>
            </a:pPr>
            <a:r>
              <a:rPr lang="en-AU" dirty="0"/>
              <a:t>Griffith Graphics has a strict policy when it comes to general housekeeping. </a:t>
            </a:r>
          </a:p>
          <a:p>
            <a:pPr marL="0" indent="0">
              <a:buNone/>
            </a:pPr>
            <a:r>
              <a:rPr lang="en-AU" dirty="0"/>
              <a:t>Did you know half of all falls that resulted in a fatality involved heights of 3 metres or less. Slips, trips and falls are the second leading cause of the workplace injury, after hazardous manual tasks. These incidents are a significant problem affecting every workplace, from the factory floor to the office and quite often can result in serious injury and lengthy amounts of time off work.</a:t>
            </a:r>
          </a:p>
        </p:txBody>
      </p:sp>
    </p:spTree>
    <p:extLst>
      <p:ext uri="{BB962C8B-B14F-4D97-AF65-F5344CB8AC3E}">
        <p14:creationId xmlns:p14="http://schemas.microsoft.com/office/powerpoint/2010/main" val="332698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81BE6-A402-FA3A-8ABF-F958534E7224}"/>
              </a:ext>
            </a:extLst>
          </p:cNvPr>
          <p:cNvSpPr>
            <a:spLocks noGrp="1"/>
          </p:cNvSpPr>
          <p:nvPr>
            <p:ph type="title"/>
          </p:nvPr>
        </p:nvSpPr>
        <p:spPr/>
        <p:txBody>
          <a:bodyPr/>
          <a:lstStyle/>
          <a:p>
            <a:r>
              <a:rPr lang="en-AU" dirty="0"/>
              <a:t>Risk management and controls</a:t>
            </a:r>
          </a:p>
        </p:txBody>
      </p:sp>
      <p:sp>
        <p:nvSpPr>
          <p:cNvPr id="3" name="Content Placeholder 2">
            <a:extLst>
              <a:ext uri="{FF2B5EF4-FFF2-40B4-BE49-F238E27FC236}">
                <a16:creationId xmlns:a16="http://schemas.microsoft.com/office/drawing/2014/main" id="{CC69B01E-329F-71F0-48F1-9C225A558E8C}"/>
              </a:ext>
            </a:extLst>
          </p:cNvPr>
          <p:cNvSpPr>
            <a:spLocks noGrp="1"/>
          </p:cNvSpPr>
          <p:nvPr>
            <p:ph idx="1"/>
          </p:nvPr>
        </p:nvSpPr>
        <p:spPr>
          <a:xfrm>
            <a:off x="1810871" y="2638044"/>
            <a:ext cx="8373035" cy="3101983"/>
          </a:xfrm>
        </p:spPr>
        <p:txBody>
          <a:bodyPr/>
          <a:lstStyle/>
          <a:p>
            <a:pPr marL="0" indent="0">
              <a:buNone/>
            </a:pPr>
            <a:r>
              <a:rPr lang="en-AU" dirty="0"/>
              <a:t>As part of our risk management approach here at Griffith Graphics, we endeavour to do everything that is reasonably practicable to either eliminate or at the very least control the risks and minimise them to a workable manner as far as is reasonably practicable. </a:t>
            </a:r>
          </a:p>
          <a:p>
            <a:pPr marL="0" indent="0">
              <a:buNone/>
            </a:pPr>
            <a:r>
              <a:rPr lang="en-AU" dirty="0"/>
              <a:t>In deciding how to control risks we will consult with workers and representatives. Griffith Graphics management will consider various control options and choose the control that most effectively eliminates the hazard or minimises the risk in the appropriate circumstance.</a:t>
            </a:r>
          </a:p>
        </p:txBody>
      </p:sp>
    </p:spTree>
    <p:extLst>
      <p:ext uri="{BB962C8B-B14F-4D97-AF65-F5344CB8AC3E}">
        <p14:creationId xmlns:p14="http://schemas.microsoft.com/office/powerpoint/2010/main" val="2276887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69875-E8CA-1E96-2D73-1F27ABEDFF0F}"/>
              </a:ext>
            </a:extLst>
          </p:cNvPr>
          <p:cNvSpPr>
            <a:spLocks noGrp="1"/>
          </p:cNvSpPr>
          <p:nvPr>
            <p:ph type="title"/>
          </p:nvPr>
        </p:nvSpPr>
        <p:spPr/>
        <p:txBody>
          <a:bodyPr/>
          <a:lstStyle/>
          <a:p>
            <a:r>
              <a:rPr lang="en-AU" dirty="0"/>
              <a:t>Risk management controls for trips/fall hazards</a:t>
            </a:r>
          </a:p>
        </p:txBody>
      </p:sp>
      <p:sp>
        <p:nvSpPr>
          <p:cNvPr id="3" name="Content Placeholder 2">
            <a:extLst>
              <a:ext uri="{FF2B5EF4-FFF2-40B4-BE49-F238E27FC236}">
                <a16:creationId xmlns:a16="http://schemas.microsoft.com/office/drawing/2014/main" id="{33A5CD8F-C41E-F1EF-BC35-C2AF3D04706C}"/>
              </a:ext>
            </a:extLst>
          </p:cNvPr>
          <p:cNvSpPr>
            <a:spLocks noGrp="1"/>
          </p:cNvSpPr>
          <p:nvPr>
            <p:ph idx="1"/>
          </p:nvPr>
        </p:nvSpPr>
        <p:spPr/>
        <p:txBody>
          <a:bodyPr>
            <a:normAutofit/>
          </a:bodyPr>
          <a:lstStyle/>
          <a:p>
            <a:pPr marL="0" indent="0">
              <a:buNone/>
            </a:pPr>
            <a:r>
              <a:rPr lang="en-AU" dirty="0"/>
              <a:t>Staff inducted and trained in General Housekeeping – All staff need to be inducted on the storage areas, tidiness of work areas and entrance and exit points always kept clear.</a:t>
            </a:r>
          </a:p>
          <a:p>
            <a:pPr marL="0" indent="0">
              <a:buNone/>
            </a:pPr>
            <a:r>
              <a:rPr lang="en-AU" dirty="0"/>
              <a:t>Workplace walk throughs – Daily work throughs of the workplace to identify any trips/fall hazards.</a:t>
            </a:r>
          </a:p>
          <a:p>
            <a:pPr marL="0" indent="0">
              <a:buNone/>
            </a:pPr>
            <a:r>
              <a:rPr lang="en-AU" dirty="0"/>
              <a:t>Rubbish removal – Don’t let bins overflow and empty the bins at the end of the day.</a:t>
            </a:r>
          </a:p>
          <a:p>
            <a:pPr marL="0" indent="0">
              <a:buNone/>
            </a:pPr>
            <a:endParaRPr lang="en-AU" dirty="0"/>
          </a:p>
        </p:txBody>
      </p:sp>
    </p:spTree>
    <p:extLst>
      <p:ext uri="{BB962C8B-B14F-4D97-AF65-F5344CB8AC3E}">
        <p14:creationId xmlns:p14="http://schemas.microsoft.com/office/powerpoint/2010/main" val="2929254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B0740-8060-0991-EEEF-DF089C69A9E3}"/>
              </a:ext>
            </a:extLst>
          </p:cNvPr>
          <p:cNvSpPr>
            <a:spLocks noGrp="1"/>
          </p:cNvSpPr>
          <p:nvPr>
            <p:ph type="title"/>
          </p:nvPr>
        </p:nvSpPr>
        <p:spPr/>
        <p:txBody>
          <a:bodyPr/>
          <a:lstStyle/>
          <a:p>
            <a:r>
              <a:rPr lang="en-AU" dirty="0"/>
              <a:t>Checklist for Trips/fall hazards</a:t>
            </a:r>
          </a:p>
        </p:txBody>
      </p:sp>
      <p:sp>
        <p:nvSpPr>
          <p:cNvPr id="3" name="Content Placeholder 2">
            <a:extLst>
              <a:ext uri="{FF2B5EF4-FFF2-40B4-BE49-F238E27FC236}">
                <a16:creationId xmlns:a16="http://schemas.microsoft.com/office/drawing/2014/main" id="{34547D07-EB46-685E-A2D0-1024ECE698FA}"/>
              </a:ext>
            </a:extLst>
          </p:cNvPr>
          <p:cNvSpPr>
            <a:spLocks noGrp="1"/>
          </p:cNvSpPr>
          <p:nvPr>
            <p:ph sz="half" idx="1"/>
          </p:nvPr>
        </p:nvSpPr>
        <p:spPr>
          <a:xfrm>
            <a:off x="1581912" y="2638044"/>
            <a:ext cx="8105947" cy="3101982"/>
          </a:xfrm>
        </p:spPr>
        <p:txBody>
          <a:bodyPr>
            <a:normAutofit/>
          </a:bodyPr>
          <a:lstStyle/>
          <a:p>
            <a:r>
              <a:rPr lang="en-AU" dirty="0"/>
              <a:t>Floors, including hallways and passageways cleanliness and condition</a:t>
            </a:r>
          </a:p>
          <a:p>
            <a:r>
              <a:rPr lang="en-AU" dirty="0"/>
              <a:t>Entrance and Exit points always kept clear</a:t>
            </a:r>
          </a:p>
          <a:p>
            <a:r>
              <a:rPr lang="en-AU" dirty="0"/>
              <a:t>Tidiness of storage areas</a:t>
            </a:r>
          </a:p>
          <a:p>
            <a:r>
              <a:rPr lang="en-AU" dirty="0"/>
              <a:t>Tidiness of work areas</a:t>
            </a:r>
          </a:p>
          <a:p>
            <a:r>
              <a:rPr lang="en-AU" dirty="0"/>
              <a:t>Tidiness of break rooms/recreation areas</a:t>
            </a:r>
          </a:p>
          <a:p>
            <a:r>
              <a:rPr lang="en-AU" dirty="0"/>
              <a:t>Tidiness of bathroom facilities</a:t>
            </a:r>
          </a:p>
          <a:p>
            <a:r>
              <a:rPr lang="en-AU" dirty="0"/>
              <a:t>Provision of rubbish disposal with regular upkeep</a:t>
            </a:r>
          </a:p>
        </p:txBody>
      </p:sp>
      <p:sp>
        <p:nvSpPr>
          <p:cNvPr id="4" name="Content Placeholder 3">
            <a:extLst>
              <a:ext uri="{FF2B5EF4-FFF2-40B4-BE49-F238E27FC236}">
                <a16:creationId xmlns:a16="http://schemas.microsoft.com/office/drawing/2014/main" id="{743B6325-330C-EC36-4373-F4A5C2528233}"/>
              </a:ext>
            </a:extLst>
          </p:cNvPr>
          <p:cNvSpPr>
            <a:spLocks noGrp="1"/>
          </p:cNvSpPr>
          <p:nvPr>
            <p:ph sz="half" idx="2"/>
          </p:nvPr>
        </p:nvSpPr>
        <p:spPr>
          <a:xfrm>
            <a:off x="9753600" y="2638044"/>
            <a:ext cx="854962" cy="3101982"/>
          </a:xfrm>
        </p:spPr>
        <p:txBody>
          <a:bodyPr>
            <a:normAutofit/>
          </a:bodyPr>
          <a:lstStyle/>
          <a:p>
            <a:pPr marL="0" indent="0">
              <a:buNone/>
            </a:pPr>
            <a:endParaRPr lang="en-AU" dirty="0"/>
          </a:p>
        </p:txBody>
      </p:sp>
    </p:spTree>
    <p:extLst>
      <p:ext uri="{BB962C8B-B14F-4D97-AF65-F5344CB8AC3E}">
        <p14:creationId xmlns:p14="http://schemas.microsoft.com/office/powerpoint/2010/main" val="69939702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3077</TotalTime>
  <Words>848</Words>
  <Application>Microsoft Office PowerPoint</Application>
  <PresentationFormat>Widescreen</PresentationFormat>
  <Paragraphs>68</Paragraphs>
  <Slides>11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Arial Narrow</vt:lpstr>
      <vt:lpstr>Calibri</vt:lpstr>
      <vt:lpstr>Gill Sans MT</vt:lpstr>
      <vt:lpstr>Symbol</vt:lpstr>
      <vt:lpstr>Parcel</vt:lpstr>
      <vt:lpstr>Griffith Graphics  Pty Ltd</vt:lpstr>
      <vt:lpstr>Contents</vt:lpstr>
      <vt:lpstr>Hazard identification </vt:lpstr>
      <vt:lpstr>Hazard identification tools &amp; techniques</vt:lpstr>
      <vt:lpstr>Trip Hazard injury </vt:lpstr>
      <vt:lpstr>Risk assessment </vt:lpstr>
      <vt:lpstr>Risk assessments carried out</vt:lpstr>
      <vt:lpstr>Managing risks of Trip/Fall hazards</vt:lpstr>
      <vt:lpstr>Risk management and controls</vt:lpstr>
      <vt:lpstr>Risk management controls for trips/fall hazards</vt:lpstr>
      <vt:lpstr>Checklist for Trips/fall hazards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Perfect painters</dc:title>
  <dc:creator>Amanda Griffith</dc:creator>
  <cp:lastModifiedBy>Amanda Griffith</cp:lastModifiedBy>
  <cp:revision>4</cp:revision>
  <dcterms:created xsi:type="dcterms:W3CDTF">2022-11-19T02:59:57Z</dcterms:created>
  <dcterms:modified xsi:type="dcterms:W3CDTF">2023-02-13T03:40:32Z</dcterms:modified>
</cp:coreProperties>
</file>