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5" r:id="rId4"/>
    <p:sldId id="291" r:id="rId5"/>
    <p:sldId id="286" r:id="rId6"/>
    <p:sldId id="273" r:id="rId7"/>
    <p:sldId id="295" r:id="rId8"/>
    <p:sldId id="296" r:id="rId9"/>
    <p:sldId id="271" r:id="rId10"/>
    <p:sldId id="274" r:id="rId11"/>
    <p:sldId id="297" r:id="rId12"/>
    <p:sldId id="280" r:id="rId13"/>
    <p:sldId id="290" r:id="rId14"/>
    <p:sldId id="293" r:id="rId15"/>
    <p:sldId id="284" r:id="rId16"/>
    <p:sldId id="294" r:id="rId17"/>
    <p:sldId id="292" r:id="rId18"/>
    <p:sldId id="281" r:id="rId19"/>
    <p:sldId id="288" r:id="rId2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Jane, Caroline" initials="JC" lastIdx="1" clrIdx="0">
    <p:extLst>
      <p:ext uri="{19B8F6BF-5375-455C-9EA6-DF929625EA0E}">
        <p15:presenceInfo xmlns:p15="http://schemas.microsoft.com/office/powerpoint/2012/main" userId="S::Caroline.Jane@cpbcon.com.au::f713d6f0-0103-4393-9b3e-780035b938aa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C711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552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commentAuthors" Target="commentAuthor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A0C179-86E3-4663-8CE1-0D1CA22AB472}" type="datetimeFigureOut">
              <a:rPr lang="en-AU" smtClean="0"/>
              <a:t>23/01/2023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CD346C-3DA5-4DD0-A6F4-8A2626CB5051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5031255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A0C179-86E3-4663-8CE1-0D1CA22AB472}" type="datetimeFigureOut">
              <a:rPr lang="en-AU" smtClean="0"/>
              <a:t>23/01/2023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CD346C-3DA5-4DD0-A6F4-8A2626CB5051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5488326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A0C179-86E3-4663-8CE1-0D1CA22AB472}" type="datetimeFigureOut">
              <a:rPr lang="en-AU" smtClean="0"/>
              <a:t>23/01/2023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CD346C-3DA5-4DD0-A6F4-8A2626CB5051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7660219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A0C179-86E3-4663-8CE1-0D1CA22AB472}" type="datetimeFigureOut">
              <a:rPr lang="en-AU" smtClean="0"/>
              <a:t>23/01/2023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CD346C-3DA5-4DD0-A6F4-8A2626CB5051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0937304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A0C179-86E3-4663-8CE1-0D1CA22AB472}" type="datetimeFigureOut">
              <a:rPr lang="en-AU" smtClean="0"/>
              <a:t>23/01/2023</a:t>
            </a:fld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CD346C-3DA5-4DD0-A6F4-8A2626CB5051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9593759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A0C179-86E3-4663-8CE1-0D1CA22AB472}" type="datetimeFigureOut">
              <a:rPr lang="en-AU" smtClean="0"/>
              <a:t>23/01/2023</a:t>
            </a:fld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CD346C-3DA5-4DD0-A6F4-8A2626CB5051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5368222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A0C179-86E3-4663-8CE1-0D1CA22AB472}" type="datetimeFigureOut">
              <a:rPr lang="en-AU" smtClean="0"/>
              <a:t>23/01/2023</a:t>
            </a:fld>
            <a:endParaRPr lang="en-A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CD346C-3DA5-4DD0-A6F4-8A2626CB5051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5540682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A0C179-86E3-4663-8CE1-0D1CA22AB472}" type="datetimeFigureOut">
              <a:rPr lang="en-AU" smtClean="0"/>
              <a:t>23/01/2023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CD346C-3DA5-4DD0-A6F4-8A2626CB5051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9150807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A0C179-86E3-4663-8CE1-0D1CA22AB472}" type="datetimeFigureOut">
              <a:rPr lang="en-AU" smtClean="0"/>
              <a:t>23/01/2023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CD346C-3DA5-4DD0-A6F4-8A2626CB5051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7450358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A0C179-86E3-4663-8CE1-0D1CA22AB472}" type="datetimeFigureOut">
              <a:rPr lang="en-AU" smtClean="0"/>
              <a:t>23/01/2023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CD346C-3DA5-4DD0-A6F4-8A2626CB5051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7711094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A0C179-86E3-4663-8CE1-0D1CA22AB472}" type="datetimeFigureOut">
              <a:rPr lang="en-AU" smtClean="0"/>
              <a:t>23/01/2023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CD346C-3DA5-4DD0-A6F4-8A2626CB5051}" type="slidenum">
              <a:rPr lang="en-AU" smtClean="0"/>
              <a:t>‹#›</a:t>
            </a:fld>
            <a:endParaRPr lang="en-A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62873857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A0C179-86E3-4663-8CE1-0D1CA22AB472}" type="datetimeFigureOut">
              <a:rPr lang="en-AU" smtClean="0"/>
              <a:t>23/01/2023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CD346C-3DA5-4DD0-A6F4-8A2626CB5051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57732962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A0C179-86E3-4663-8CE1-0D1CA22AB472}" type="datetimeFigureOut">
              <a:rPr lang="en-AU" smtClean="0"/>
              <a:t>23/01/2023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CD346C-3DA5-4DD0-A6F4-8A2626CB5051}" type="slidenum">
              <a:rPr lang="en-AU" smtClean="0"/>
              <a:t>‹#›</a:t>
            </a:fld>
            <a:endParaRPr lang="en-A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66136090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A0C179-86E3-4663-8CE1-0D1CA22AB472}" type="datetimeFigureOut">
              <a:rPr lang="en-AU" smtClean="0"/>
              <a:t>23/01/2023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CD346C-3DA5-4DD0-A6F4-8A2626CB5051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8582424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A0C179-86E3-4663-8CE1-0D1CA22AB472}" type="datetimeFigureOut">
              <a:rPr lang="en-AU" smtClean="0"/>
              <a:t>23/01/2023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CD346C-3DA5-4DD0-A6F4-8A2626CB5051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18148676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A0C179-86E3-4663-8CE1-0D1CA22AB472}" type="datetimeFigureOut">
              <a:rPr lang="en-AU" smtClean="0"/>
              <a:t>23/01/2023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CD346C-3DA5-4DD0-A6F4-8A2626CB5051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5281779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A0C179-86E3-4663-8CE1-0D1CA22AB472}" type="datetimeFigureOut">
              <a:rPr lang="en-AU" smtClean="0"/>
              <a:t>23/01/2023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2ECD346C-3DA5-4DD0-A6F4-8A2626CB5051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7090454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worksafe.qld.gov.au/" TargetMode="External"/><Relationship Id="rId2" Type="http://schemas.openxmlformats.org/officeDocument/2006/relationships/hyperlink" Target="https://www.legislation.gov.au/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egislation.gov.au/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" name="Picture Placeholder 4" descr="CPB 177PcHwy 666.jpg">
            <a:extLst>
              <a:ext uri="{FF2B5EF4-FFF2-40B4-BE49-F238E27FC236}">
                <a16:creationId xmlns:a16="http://schemas.microsoft.com/office/drawing/2014/main" id="{889D8D86-1696-485F-98D6-85F38B43984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06" t="9091" r="15259" b="-1"/>
          <a:stretch/>
        </p:blipFill>
        <p:spPr>
          <a:xfrm>
            <a:off x="4269854" y="-1"/>
            <a:ext cx="7922146" cy="6858001"/>
          </a:xfrm>
          <a:custGeom>
            <a:avLst/>
            <a:gdLst/>
            <a:ahLst/>
            <a:cxnLst/>
            <a:rect l="l" t="t" r="r" b="b"/>
            <a:pathLst>
              <a:path w="7922146" h="6858001">
                <a:moveTo>
                  <a:pt x="379987" y="0"/>
                </a:moveTo>
                <a:lnTo>
                  <a:pt x="5304971" y="0"/>
                </a:lnTo>
                <a:lnTo>
                  <a:pt x="7065281" y="0"/>
                </a:lnTo>
                <a:lnTo>
                  <a:pt x="7397540" y="0"/>
                </a:lnTo>
                <a:lnTo>
                  <a:pt x="7397540" y="1"/>
                </a:lnTo>
                <a:lnTo>
                  <a:pt x="7922146" y="1"/>
                </a:lnTo>
                <a:lnTo>
                  <a:pt x="7922146" y="6858001"/>
                </a:lnTo>
                <a:lnTo>
                  <a:pt x="7065281" y="6858001"/>
                </a:lnTo>
                <a:lnTo>
                  <a:pt x="7065281" y="6858000"/>
                </a:lnTo>
                <a:lnTo>
                  <a:pt x="5932989" y="6858000"/>
                </a:lnTo>
                <a:lnTo>
                  <a:pt x="5932989" y="6858001"/>
                </a:lnTo>
                <a:lnTo>
                  <a:pt x="27809" y="6858001"/>
                </a:lnTo>
                <a:lnTo>
                  <a:pt x="1803228" y="4521201"/>
                </a:lnTo>
                <a:close/>
                <a:moveTo>
                  <a:pt x="0" y="0"/>
                </a:moveTo>
                <a:lnTo>
                  <a:pt x="379987" y="0"/>
                </a:lnTo>
                <a:lnTo>
                  <a:pt x="0" y="407"/>
                </a:lnTo>
                <a:close/>
              </a:path>
            </a:pathLst>
          </a:custGeom>
        </p:spPr>
      </p:pic>
      <p:sp>
        <p:nvSpPr>
          <p:cNvPr id="4" name="Content Placeholder 1">
            <a:extLst>
              <a:ext uri="{FF2B5EF4-FFF2-40B4-BE49-F238E27FC236}">
                <a16:creationId xmlns:a16="http://schemas.microsoft.com/office/drawing/2014/main" id="{FD583C9B-CF1B-4478-A45C-D73B88B40A3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68867" y="1678666"/>
            <a:ext cx="4088190" cy="2369093"/>
          </a:xfrm>
        </p:spPr>
        <p:txBody>
          <a:bodyPr>
            <a:normAutofit/>
          </a:bodyPr>
          <a:lstStyle/>
          <a:p>
            <a:r>
              <a:rPr lang="en-US" sz="4800" dirty="0">
                <a:latin typeface="Arial" panose="020B0604020202020204" pitchFamily="34" charset="0"/>
                <a:cs typeface="Arial" panose="020B0604020202020204" pitchFamily="34" charset="0"/>
              </a:rPr>
              <a:t>Working at Heights</a:t>
            </a:r>
          </a:p>
        </p:txBody>
      </p:sp>
      <p:cxnSp>
        <p:nvCxnSpPr>
          <p:cNvPr id="98" name="Straight Connector 97">
            <a:extLst>
              <a:ext uri="{FF2B5EF4-FFF2-40B4-BE49-F238E27FC236}">
                <a16:creationId xmlns:a16="http://schemas.microsoft.com/office/drawing/2014/main" id="{A57C1A16-B8AB-4D99-A195-A38F556A64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371012" y="0"/>
            <a:ext cx="1219200" cy="6858000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0" name="Straight Connector 99">
            <a:extLst>
              <a:ext uri="{FF2B5EF4-FFF2-40B4-BE49-F238E27FC236}">
                <a16:creationId xmlns:a16="http://schemas.microsoft.com/office/drawing/2014/main" id="{F8A9B20B-D1DD-4573-B5EC-5580295192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7425267" y="3681413"/>
            <a:ext cx="4763558" cy="3176587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2" name="Rectangle 23">
            <a:extLst>
              <a:ext uri="{FF2B5EF4-FFF2-40B4-BE49-F238E27FC236}">
                <a16:creationId xmlns:a16="http://schemas.microsoft.com/office/drawing/2014/main" id="{66D61E08-70C3-48D8-BEA0-787111DC30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81476" y="-8467"/>
            <a:ext cx="3007349" cy="6866467"/>
          </a:xfrm>
          <a:custGeom>
            <a:avLst/>
            <a:gdLst/>
            <a:ahLst/>
            <a:cxnLst/>
            <a:rect l="l" t="t" r="r" b="b"/>
            <a:pathLst>
              <a:path w="3007349" h="6866467">
                <a:moveTo>
                  <a:pt x="2045532" y="0"/>
                </a:moveTo>
                <a:lnTo>
                  <a:pt x="3007349" y="0"/>
                </a:lnTo>
                <a:lnTo>
                  <a:pt x="3007349" y="6866467"/>
                </a:lnTo>
                <a:lnTo>
                  <a:pt x="0" y="6866467"/>
                </a:lnTo>
                <a:lnTo>
                  <a:pt x="2045532" y="0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4" name="Rectangle 25">
            <a:extLst>
              <a:ext uri="{FF2B5EF4-FFF2-40B4-BE49-F238E27FC236}">
                <a16:creationId xmlns:a16="http://schemas.microsoft.com/office/drawing/2014/main" id="{FC55298F-0AE5-478E-AD2B-03C2614C58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03442" y="-8467"/>
            <a:ext cx="2588558" cy="6866467"/>
          </a:xfrm>
          <a:custGeom>
            <a:avLst/>
            <a:gdLst/>
            <a:ahLst/>
            <a:cxnLst/>
            <a:rect l="l" t="t" r="r" b="b"/>
            <a:pathLst>
              <a:path w="2573311" h="6866467">
                <a:moveTo>
                  <a:pt x="0" y="0"/>
                </a:moveTo>
                <a:lnTo>
                  <a:pt x="2573311" y="0"/>
                </a:lnTo>
                <a:lnTo>
                  <a:pt x="2573311" y="6866467"/>
                </a:lnTo>
                <a:lnTo>
                  <a:pt x="1202336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6" name="Isosceles Triangle 24">
            <a:extLst>
              <a:ext uri="{FF2B5EF4-FFF2-40B4-BE49-F238E27FC236}">
                <a16:creationId xmlns:a16="http://schemas.microsoft.com/office/drawing/2014/main" id="{C180E4EA-0B63-4779-A895-7E90E71088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932333" y="3048000"/>
            <a:ext cx="3259667" cy="3810000"/>
          </a:xfrm>
          <a:prstGeom prst="triangle">
            <a:avLst>
              <a:gd name="adj" fmla="val 100000"/>
            </a:avLst>
          </a:prstGeom>
          <a:solidFill>
            <a:schemeClr val="accent2">
              <a:alpha val="72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8" name="Rectangle 27">
            <a:extLst>
              <a:ext uri="{FF2B5EF4-FFF2-40B4-BE49-F238E27FC236}">
                <a16:creationId xmlns:a16="http://schemas.microsoft.com/office/drawing/2014/main" id="{CEE01D9D-3DE8-4EED-B0D3-8F3C79CC76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334500" y="-8467"/>
            <a:ext cx="2854326" cy="6866467"/>
          </a:xfrm>
          <a:custGeom>
            <a:avLst/>
            <a:gdLst/>
            <a:ahLst/>
            <a:cxnLst/>
            <a:rect l="l" t="t" r="r" b="b"/>
            <a:pathLst>
              <a:path w="2858013" h="6866467">
                <a:moveTo>
                  <a:pt x="0" y="0"/>
                </a:moveTo>
                <a:lnTo>
                  <a:pt x="2858013" y="0"/>
                </a:lnTo>
                <a:lnTo>
                  <a:pt x="2858013" y="6866467"/>
                </a:lnTo>
                <a:lnTo>
                  <a:pt x="2473942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75000"/>
              <a:alpha val="47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0" name="Rectangle 28">
            <a:extLst>
              <a:ext uri="{FF2B5EF4-FFF2-40B4-BE49-F238E27FC236}">
                <a16:creationId xmlns:a16="http://schemas.microsoft.com/office/drawing/2014/main" id="{89AF5CE9-607F-43F4-8983-DCD6DA4051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98730" y="-8467"/>
            <a:ext cx="1290094" cy="6866467"/>
          </a:xfrm>
          <a:custGeom>
            <a:avLst/>
            <a:gdLst/>
            <a:ahLst/>
            <a:cxnLst/>
            <a:rect l="l" t="t" r="r" b="b"/>
            <a:pathLst>
              <a:path w="1290094" h="6858000">
                <a:moveTo>
                  <a:pt x="1019735" y="0"/>
                </a:moveTo>
                <a:lnTo>
                  <a:pt x="1290094" y="0"/>
                </a:lnTo>
                <a:lnTo>
                  <a:pt x="1290094" y="6858000"/>
                </a:lnTo>
                <a:lnTo>
                  <a:pt x="0" y="6858000"/>
                </a:lnTo>
                <a:lnTo>
                  <a:pt x="1019735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2" name="Rectangle 29">
            <a:extLst>
              <a:ext uri="{FF2B5EF4-FFF2-40B4-BE49-F238E27FC236}">
                <a16:creationId xmlns:a16="http://schemas.microsoft.com/office/drawing/2014/main" id="{6EEA2DBD-9E1E-4521-8C01-F32AD18A89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938999" y="-8467"/>
            <a:ext cx="1249825" cy="6866467"/>
          </a:xfrm>
          <a:custGeom>
            <a:avLst/>
            <a:gdLst/>
            <a:ahLst/>
            <a:cxnLst/>
            <a:rect l="l" t="t" r="r" b="b"/>
            <a:pathLst>
              <a:path w="1249825" h="6858000">
                <a:moveTo>
                  <a:pt x="0" y="0"/>
                </a:moveTo>
                <a:lnTo>
                  <a:pt x="1249825" y="0"/>
                </a:lnTo>
                <a:lnTo>
                  <a:pt x="1249825" y="6858000"/>
                </a:lnTo>
                <a:lnTo>
                  <a:pt x="1109382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6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4" name="Isosceles Triangle 29">
            <a:extLst>
              <a:ext uri="{FF2B5EF4-FFF2-40B4-BE49-F238E27FC236}">
                <a16:creationId xmlns:a16="http://schemas.microsoft.com/office/drawing/2014/main" id="{15BBD2C1-BA9B-46A9-A27A-33498B1692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371666" y="3589867"/>
            <a:ext cx="1817159" cy="3268133"/>
          </a:xfrm>
          <a:prstGeom prst="triangle">
            <a:avLst>
              <a:gd name="adj" fmla="val 100000"/>
            </a:avLst>
          </a:prstGeom>
          <a:solidFill>
            <a:schemeClr val="accent1">
              <a:alpha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41116777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8" name="Rectangle 27">
            <a:extLst>
              <a:ext uri="{FF2B5EF4-FFF2-40B4-BE49-F238E27FC236}">
                <a16:creationId xmlns:a16="http://schemas.microsoft.com/office/drawing/2014/main" id="{E80B86A7-A1EC-475B-9166-88902B033A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55650C6-9E7E-4B8A-953E-CD6845386E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33502" y="292390"/>
            <a:ext cx="8596668" cy="594732"/>
          </a:xfrm>
        </p:spPr>
        <p:txBody>
          <a:bodyPr>
            <a:normAutofit fontScale="90000"/>
          </a:bodyPr>
          <a:lstStyle/>
          <a:p>
            <a:r>
              <a:rPr lang="en-A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Our Mission and Principles</a:t>
            </a:r>
          </a:p>
        </p:txBody>
      </p:sp>
      <p:sp>
        <p:nvSpPr>
          <p:cNvPr id="30" name="Isosceles Triangle 29">
            <a:extLst>
              <a:ext uri="{FF2B5EF4-FFF2-40B4-BE49-F238E27FC236}">
                <a16:creationId xmlns:a16="http://schemas.microsoft.com/office/drawing/2014/main" id="{C2C29CB1-9F74-4879-A6AF-AEA67B6F1F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0"/>
            <a:ext cx="842596" cy="5666154"/>
          </a:xfrm>
          <a:prstGeom prst="triangle">
            <a:avLst>
              <a:gd name="adj" fmla="val 10000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2" name="Isosceles Triangle 31">
            <a:extLst>
              <a:ext uri="{FF2B5EF4-FFF2-40B4-BE49-F238E27FC236}">
                <a16:creationId xmlns:a16="http://schemas.microsoft.com/office/drawing/2014/main" id="{7E2C7115-5336-410C-AD71-0F0952A2E5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1743267" y="4013200"/>
            <a:ext cx="448733" cy="2844800"/>
          </a:xfrm>
          <a:prstGeom prst="triangle">
            <a:avLst>
              <a:gd name="adj" fmla="val 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8943E752-ACBB-4D7C-A400-E0E0904D342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5643" y="887122"/>
            <a:ext cx="9620713" cy="55694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21599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8" name="Rectangle 27">
            <a:extLst>
              <a:ext uri="{FF2B5EF4-FFF2-40B4-BE49-F238E27FC236}">
                <a16:creationId xmlns:a16="http://schemas.microsoft.com/office/drawing/2014/main" id="{E80B86A7-A1EC-475B-9166-88902B033A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55650C6-9E7E-4B8A-953E-CD6845386E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33502" y="345943"/>
            <a:ext cx="8596668" cy="734351"/>
          </a:xfrm>
        </p:spPr>
        <p:txBody>
          <a:bodyPr>
            <a:normAutofit/>
          </a:bodyPr>
          <a:lstStyle/>
          <a:p>
            <a:r>
              <a:rPr lang="en-A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Legislative Framework</a:t>
            </a:r>
          </a:p>
        </p:txBody>
      </p:sp>
      <p:sp>
        <p:nvSpPr>
          <p:cNvPr id="30" name="Isosceles Triangle 29">
            <a:extLst>
              <a:ext uri="{FF2B5EF4-FFF2-40B4-BE49-F238E27FC236}">
                <a16:creationId xmlns:a16="http://schemas.microsoft.com/office/drawing/2014/main" id="{C2C29CB1-9F74-4879-A6AF-AEA67B6F1F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0"/>
            <a:ext cx="842596" cy="5666154"/>
          </a:xfrm>
          <a:prstGeom prst="triangle">
            <a:avLst>
              <a:gd name="adj" fmla="val 10000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2" name="Isosceles Triangle 31">
            <a:extLst>
              <a:ext uri="{FF2B5EF4-FFF2-40B4-BE49-F238E27FC236}">
                <a16:creationId xmlns:a16="http://schemas.microsoft.com/office/drawing/2014/main" id="{7E2C7115-5336-410C-AD71-0F0952A2E5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1743267" y="4013200"/>
            <a:ext cx="448733" cy="2844800"/>
          </a:xfrm>
          <a:prstGeom prst="triangle">
            <a:avLst>
              <a:gd name="adj" fmla="val 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07DBEA8-1D8E-4566-9DF1-5DFF054DA08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48513" y="927723"/>
            <a:ext cx="6057081" cy="5584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81387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8" name="Rectangle 27">
            <a:extLst>
              <a:ext uri="{FF2B5EF4-FFF2-40B4-BE49-F238E27FC236}">
                <a16:creationId xmlns:a16="http://schemas.microsoft.com/office/drawing/2014/main" id="{E80B86A7-A1EC-475B-9166-88902B033A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55650C6-9E7E-4B8A-953E-CD6845386E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33502" y="345943"/>
            <a:ext cx="8596668" cy="734351"/>
          </a:xfrm>
        </p:spPr>
        <p:txBody>
          <a:bodyPr>
            <a:normAutofit/>
          </a:bodyPr>
          <a:lstStyle/>
          <a:p>
            <a:r>
              <a:rPr lang="en-A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References</a:t>
            </a:r>
          </a:p>
        </p:txBody>
      </p:sp>
      <p:sp>
        <p:nvSpPr>
          <p:cNvPr id="30" name="Isosceles Triangle 29">
            <a:extLst>
              <a:ext uri="{FF2B5EF4-FFF2-40B4-BE49-F238E27FC236}">
                <a16:creationId xmlns:a16="http://schemas.microsoft.com/office/drawing/2014/main" id="{C2C29CB1-9F74-4879-A6AF-AEA67B6F1F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0"/>
            <a:ext cx="842596" cy="5666154"/>
          </a:xfrm>
          <a:prstGeom prst="triangle">
            <a:avLst>
              <a:gd name="adj" fmla="val 10000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2" name="Isosceles Triangle 31">
            <a:extLst>
              <a:ext uri="{FF2B5EF4-FFF2-40B4-BE49-F238E27FC236}">
                <a16:creationId xmlns:a16="http://schemas.microsoft.com/office/drawing/2014/main" id="{7E2C7115-5336-410C-AD71-0F0952A2E5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1743267" y="4013200"/>
            <a:ext cx="448733" cy="2844800"/>
          </a:xfrm>
          <a:prstGeom prst="triangle">
            <a:avLst>
              <a:gd name="adj" fmla="val 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DDD7885-75A8-4E3E-B483-36E63EACFD7B}"/>
              </a:ext>
            </a:extLst>
          </p:cNvPr>
          <p:cNvSpPr txBox="1"/>
          <p:nvPr/>
        </p:nvSpPr>
        <p:spPr>
          <a:xfrm>
            <a:off x="1333502" y="1232052"/>
            <a:ext cx="10174557" cy="21969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AU" sz="2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Work Health and Safety Act 2011: </a:t>
            </a:r>
            <a:r>
              <a:rPr lang="en-AU" sz="2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2"/>
              </a:rPr>
              <a:t>https://www.legislation.gov.au/</a:t>
            </a:r>
            <a:r>
              <a:rPr lang="en-AU" sz="2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AU" sz="2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Work Health and Safety Regulations 2011: </a:t>
            </a:r>
            <a:r>
              <a:rPr lang="en-AU" sz="2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2"/>
              </a:rPr>
              <a:t>https://www.legislation.gov.au/</a:t>
            </a:r>
            <a:r>
              <a:rPr lang="en-AU" sz="2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AU" sz="2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WorkSafe Qld: </a:t>
            </a:r>
            <a:r>
              <a:rPr lang="en-AU" sz="2200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Home | WorkSafe.qld.gov.au</a:t>
            </a:r>
            <a:endParaRPr lang="en-AU" sz="22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r>
              <a:rPr lang="en-AU" sz="2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CPB Contractors CMS internal policies and procedures: internal home intranet </a:t>
            </a:r>
          </a:p>
          <a:p>
            <a:endParaRPr lang="en-AU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98086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8" name="Rectangle 27">
            <a:extLst>
              <a:ext uri="{FF2B5EF4-FFF2-40B4-BE49-F238E27FC236}">
                <a16:creationId xmlns:a16="http://schemas.microsoft.com/office/drawing/2014/main" id="{E80B86A7-A1EC-475B-9166-88902B033A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55650C6-9E7E-4B8A-953E-CD6845386E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9317" y="293992"/>
            <a:ext cx="8596668" cy="734351"/>
          </a:xfrm>
        </p:spPr>
        <p:txBody>
          <a:bodyPr>
            <a:normAutofit fontScale="90000"/>
          </a:bodyPr>
          <a:lstStyle/>
          <a:p>
            <a:r>
              <a:rPr lang="en-AU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Workers Duties &amp; Rights – Where to find them</a:t>
            </a:r>
            <a:endParaRPr lang="en-A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" name="Isosceles Triangle 29">
            <a:extLst>
              <a:ext uri="{FF2B5EF4-FFF2-40B4-BE49-F238E27FC236}">
                <a16:creationId xmlns:a16="http://schemas.microsoft.com/office/drawing/2014/main" id="{C2C29CB1-9F74-4879-A6AF-AEA67B6F1F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0"/>
            <a:ext cx="842596" cy="5666154"/>
          </a:xfrm>
          <a:prstGeom prst="triangle">
            <a:avLst>
              <a:gd name="adj" fmla="val 10000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2" name="Isosceles Triangle 31">
            <a:extLst>
              <a:ext uri="{FF2B5EF4-FFF2-40B4-BE49-F238E27FC236}">
                <a16:creationId xmlns:a16="http://schemas.microsoft.com/office/drawing/2014/main" id="{7E2C7115-5336-410C-AD71-0F0952A2E5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1743267" y="4013200"/>
            <a:ext cx="448733" cy="2844800"/>
          </a:xfrm>
          <a:prstGeom prst="triangle">
            <a:avLst>
              <a:gd name="adj" fmla="val 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5608E3D-5A7F-4869-849C-77347B4F1434}"/>
              </a:ext>
            </a:extLst>
          </p:cNvPr>
          <p:cNvSpPr txBox="1"/>
          <p:nvPr/>
        </p:nvSpPr>
        <p:spPr>
          <a:xfrm>
            <a:off x="1139317" y="1028343"/>
            <a:ext cx="10603950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b="1" dirty="0">
                <a:latin typeface="Arial" panose="020B0604020202020204" pitchFamily="34" charset="0"/>
                <a:cs typeface="Arial" panose="020B0604020202020204" pitchFamily="34" charset="0"/>
              </a:rPr>
              <a:t>Workers Duties:</a:t>
            </a:r>
          </a:p>
          <a:p>
            <a:pPr marL="342900" lvl="0" indent="-342900" algn="l">
              <a:buFont typeface="Symbol" panose="05050102010706020507" pitchFamily="18" charset="2"/>
              <a:buChar char=""/>
            </a:pPr>
            <a:r>
              <a:rPr lang="en-AU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Take reasonable care for their own safety and health, take steps to ensure their actions or omissions do not harm the health and safety of others</a:t>
            </a:r>
          </a:p>
          <a:p>
            <a:pPr marL="342900" lvl="0" indent="-342900" algn="l">
              <a:buFont typeface="Symbol" panose="05050102010706020507" pitchFamily="18" charset="2"/>
              <a:buChar char=""/>
            </a:pPr>
            <a:r>
              <a:rPr lang="en-AU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Comply, if able, with any reasonable instruction from the person conducting business</a:t>
            </a:r>
          </a:p>
          <a:p>
            <a:pPr marL="342900" lvl="0" indent="-342900" algn="l">
              <a:buFont typeface="Symbol" panose="05050102010706020507" pitchFamily="18" charset="2"/>
              <a:buChar char=""/>
            </a:pPr>
            <a:r>
              <a:rPr lang="en-AU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Cooperate with any policy or procedure that is reasonable, from the person conducting business regarding health or safety that the worker/s has been told about</a:t>
            </a:r>
          </a:p>
          <a:p>
            <a:pPr lvl="0" algn="l"/>
            <a:endParaRPr lang="en-AU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lvl="0" algn="l"/>
            <a:r>
              <a:rPr lang="en-AU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Work Health and Safety Regulation 2011, section 28; Work Health and Safety (Construction work) Code of Practice 2015, Section 2.3 &amp; 2.4; Work Health and Safety Act 2011, Section 84</a:t>
            </a:r>
          </a:p>
          <a:p>
            <a:endParaRPr lang="en-AU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AU" b="1" dirty="0">
                <a:latin typeface="Arial" panose="020B0604020202020204" pitchFamily="34" charset="0"/>
                <a:cs typeface="Arial" panose="020B0604020202020204" pitchFamily="34" charset="0"/>
              </a:rPr>
              <a:t>Workers Rights:</a:t>
            </a:r>
          </a:p>
          <a:p>
            <a:pPr marL="342900" lvl="0" indent="-342900" algn="l">
              <a:buFont typeface="Symbol" panose="05050102010706020507" pitchFamily="18" charset="2"/>
              <a:buChar char=""/>
            </a:pPr>
            <a:r>
              <a:rPr lang="en-AU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worker may refuse to carry out or cease work if the worker has a genuine concern that the work could expose them to serious risk or the workers’ health and safety, from contact with an immediate hazard</a:t>
            </a:r>
          </a:p>
          <a:p>
            <a:pPr marL="342900" lvl="0" indent="-342900" algn="l">
              <a:buFont typeface="Symbol" panose="05050102010706020507" pitchFamily="18" charset="2"/>
              <a:buChar char=""/>
            </a:pPr>
            <a:r>
              <a:rPr lang="en-AU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The right to a safe and healthy workplace, include safe machinery and structures</a:t>
            </a:r>
          </a:p>
          <a:p>
            <a:pPr marL="342900" lvl="0" indent="-342900" algn="l">
              <a:buFont typeface="Symbol" panose="05050102010706020507" pitchFamily="18" charset="2"/>
              <a:buChar char=""/>
            </a:pPr>
            <a:r>
              <a:rPr lang="en-AU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Workers’ compensation</a:t>
            </a:r>
          </a:p>
          <a:p>
            <a:pPr marL="342900" lvl="0" indent="-342900" algn="l">
              <a:buFont typeface="Symbol" panose="05050102010706020507" pitchFamily="18" charset="2"/>
              <a:buChar char=""/>
            </a:pPr>
            <a:r>
              <a:rPr lang="en-AU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Be given training</a:t>
            </a:r>
          </a:p>
          <a:p>
            <a:pPr marL="342900" lvl="0" indent="-342900" algn="l">
              <a:buFont typeface="Symbol" panose="05050102010706020507" pitchFamily="18" charset="2"/>
              <a:buChar char=""/>
            </a:pPr>
            <a:r>
              <a:rPr lang="en-AU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Consultation about safety in the workplace</a:t>
            </a:r>
          </a:p>
          <a:p>
            <a:pPr lvl="0" algn="l"/>
            <a:endParaRPr lang="en-AU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r>
              <a:rPr lang="en-AU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Worksafe Qld; Work Health and Safety Regulation 2011, section 83-89</a:t>
            </a:r>
          </a:p>
          <a:p>
            <a:pPr lvl="0" algn="l"/>
            <a:endParaRPr lang="en-AU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7F0B07F-C7FD-4E7A-85D6-EC8448B3F14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00316">
            <a:off x="9958871" y="4965444"/>
            <a:ext cx="1722577" cy="14014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77440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8" name="Rectangle 27">
            <a:extLst>
              <a:ext uri="{FF2B5EF4-FFF2-40B4-BE49-F238E27FC236}">
                <a16:creationId xmlns:a16="http://schemas.microsoft.com/office/drawing/2014/main" id="{E80B86A7-A1EC-475B-9166-88902B033A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55650C6-9E7E-4B8A-953E-CD6845386E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26275" y="345943"/>
            <a:ext cx="11265725" cy="1067221"/>
          </a:xfrm>
        </p:spPr>
        <p:txBody>
          <a:bodyPr>
            <a:normAutofit/>
          </a:bodyPr>
          <a:lstStyle/>
          <a:p>
            <a:r>
              <a:rPr lang="en-A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Workers Obligations - Where to find them</a:t>
            </a:r>
          </a:p>
        </p:txBody>
      </p:sp>
      <p:sp>
        <p:nvSpPr>
          <p:cNvPr id="30" name="Isosceles Triangle 29">
            <a:extLst>
              <a:ext uri="{FF2B5EF4-FFF2-40B4-BE49-F238E27FC236}">
                <a16:creationId xmlns:a16="http://schemas.microsoft.com/office/drawing/2014/main" id="{C2C29CB1-9F74-4879-A6AF-AEA67B6F1F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0"/>
            <a:ext cx="842596" cy="5666154"/>
          </a:xfrm>
          <a:prstGeom prst="triangle">
            <a:avLst>
              <a:gd name="adj" fmla="val 10000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2" name="Isosceles Triangle 31">
            <a:extLst>
              <a:ext uri="{FF2B5EF4-FFF2-40B4-BE49-F238E27FC236}">
                <a16:creationId xmlns:a16="http://schemas.microsoft.com/office/drawing/2014/main" id="{7E2C7115-5336-410C-AD71-0F0952A2E5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1743267" y="4013200"/>
            <a:ext cx="448733" cy="2844800"/>
          </a:xfrm>
          <a:prstGeom prst="triangle">
            <a:avLst>
              <a:gd name="adj" fmla="val 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25654FD-E743-44DE-A1E9-DB6D28C9AF0F}"/>
              </a:ext>
            </a:extLst>
          </p:cNvPr>
          <p:cNvSpPr txBox="1"/>
          <p:nvPr/>
        </p:nvSpPr>
        <p:spPr>
          <a:xfrm>
            <a:off x="926274" y="1143522"/>
            <a:ext cx="10526027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l"/>
            <a:r>
              <a:rPr lang="en-AU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Workers Obligations: </a:t>
            </a:r>
          </a:p>
          <a:p>
            <a:pPr marL="342900" lvl="0" indent="-342900" algn="l">
              <a:buFont typeface="Symbol" panose="05050102010706020507" pitchFamily="18" charset="2"/>
              <a:buChar char=""/>
            </a:pPr>
            <a:r>
              <a:rPr lang="en-AU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Take reasonable care of yourself and others</a:t>
            </a:r>
          </a:p>
          <a:p>
            <a:pPr marL="342900" lvl="0" indent="-342900" algn="l">
              <a:buFont typeface="Symbol" panose="05050102010706020507" pitchFamily="18" charset="2"/>
              <a:buChar char=""/>
            </a:pPr>
            <a:r>
              <a:rPr lang="en-AU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Follow WHS instructions</a:t>
            </a:r>
          </a:p>
          <a:p>
            <a:pPr marL="342900" lvl="0" indent="-342900" algn="l">
              <a:buFont typeface="Symbol" panose="05050102010706020507" pitchFamily="18" charset="2"/>
              <a:buChar char=""/>
            </a:pPr>
            <a:r>
              <a:rPr lang="en-AU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Follow workplace WHS polices and procedures</a:t>
            </a:r>
          </a:p>
          <a:p>
            <a:pPr marL="342900" lvl="0" indent="-342900" algn="l">
              <a:buFont typeface="Symbol" panose="05050102010706020507" pitchFamily="18" charset="2"/>
              <a:buChar char=""/>
            </a:pPr>
            <a:r>
              <a:rPr lang="en-AU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Work safely</a:t>
            </a:r>
          </a:p>
          <a:p>
            <a:pPr marL="342900" lvl="0" indent="-342900" algn="l">
              <a:buFont typeface="Symbol" panose="05050102010706020507" pitchFamily="18" charset="2"/>
              <a:buChar char=""/>
            </a:pPr>
            <a:r>
              <a:rPr lang="en-AU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Use personal protective equipment (PPE) as correctly trained and not mistreat anything provided for your health and safety at work.</a:t>
            </a:r>
          </a:p>
          <a:p>
            <a:pPr marL="342900" lvl="0" indent="-342900" algn="l">
              <a:buFont typeface="Symbol" panose="05050102010706020507" pitchFamily="18" charset="2"/>
              <a:buChar char=""/>
            </a:pPr>
            <a:r>
              <a:rPr lang="en-AU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Report injuries and unsafe situations to a supervisor or health and safety representative</a:t>
            </a:r>
          </a:p>
          <a:p>
            <a:pPr marL="342900" lvl="0" indent="-342900" algn="l">
              <a:buFont typeface="Symbol" panose="05050102010706020507" pitchFamily="18" charset="2"/>
              <a:buChar char=""/>
            </a:pPr>
            <a:r>
              <a:rPr lang="en-AU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Construction card induction training card must be available for inspection</a:t>
            </a:r>
          </a:p>
          <a:p>
            <a:pPr lvl="0" algn="l"/>
            <a:endParaRPr lang="en-AU" sz="18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lvl="0" algn="l"/>
            <a:r>
              <a:rPr lang="en-AU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Worksafe Qld; Work Health and Safety (Construction work) Code of Practice 2015, Section 2.3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C725EC9-937A-43BB-9F91-3D4C8CF4FE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00316">
            <a:off x="10218363" y="4985544"/>
            <a:ext cx="2010248" cy="1635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17990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C8B739-2917-4A0C-AAA6-57FB45E374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5032" y="397727"/>
            <a:ext cx="8596668" cy="650488"/>
          </a:xfrm>
        </p:spPr>
        <p:txBody>
          <a:bodyPr/>
          <a:lstStyle/>
          <a:p>
            <a:r>
              <a:rPr lang="en-A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Hierarchy of Controls</a:t>
            </a:r>
          </a:p>
        </p:txBody>
      </p:sp>
      <p:pic>
        <p:nvPicPr>
          <p:cNvPr id="4" name="Picture 3" descr="Chart, funnel chart&#10;&#10;Description automatically generated">
            <a:extLst>
              <a:ext uri="{FF2B5EF4-FFF2-40B4-BE49-F238E27FC236}">
                <a16:creationId xmlns:a16="http://schemas.microsoft.com/office/drawing/2014/main" id="{75A81E82-3C73-4721-AB83-19228098B19C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629" y="1226633"/>
            <a:ext cx="5828371" cy="512212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D4F5AC7-2D6E-4408-AE13-6C4147D65707}"/>
              </a:ext>
            </a:extLst>
          </p:cNvPr>
          <p:cNvSpPr txBox="1"/>
          <p:nvPr/>
        </p:nvSpPr>
        <p:spPr>
          <a:xfrm>
            <a:off x="6241895" y="1717287"/>
            <a:ext cx="3610070" cy="24468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700" b="1" i="0" dirty="0">
                <a:latin typeface="Arial" panose="020B0604020202020204" pitchFamily="34" charset="0"/>
                <a:cs typeface="Arial" panose="020B0604020202020204" pitchFamily="34" charset="0"/>
              </a:rPr>
              <a:t>Above the Line:</a:t>
            </a:r>
          </a:p>
          <a:p>
            <a:r>
              <a:rPr lang="en-US" sz="1700" i="0" dirty="0">
                <a:latin typeface="Arial" panose="020B0604020202020204" pitchFamily="34" charset="0"/>
                <a:cs typeface="Arial" panose="020B0604020202020204" pitchFamily="34" charset="0"/>
              </a:rPr>
              <a:t>Whenever a worker/s are performing a high risk task, everyone </a:t>
            </a:r>
            <a:r>
              <a:rPr lang="en-US" sz="1700" b="1" i="0" u="sng" dirty="0">
                <a:latin typeface="Arial" panose="020B0604020202020204" pitchFamily="34" charset="0"/>
                <a:cs typeface="Arial" panose="020B0604020202020204" pitchFamily="34" charset="0"/>
              </a:rPr>
              <a:t>MUST </a:t>
            </a:r>
            <a:r>
              <a:rPr lang="en-US" sz="1700" i="0" dirty="0">
                <a:latin typeface="Arial" panose="020B0604020202020204" pitchFamily="34" charset="0"/>
                <a:cs typeface="Arial" panose="020B0604020202020204" pitchFamily="34" charset="0"/>
              </a:rPr>
              <a:t>have an Above the Line Control as the main control. </a:t>
            </a:r>
          </a:p>
          <a:p>
            <a:r>
              <a:rPr lang="en-US" sz="1700" i="0" dirty="0">
                <a:latin typeface="Arial" panose="020B0604020202020204" pitchFamily="34" charset="0"/>
                <a:cs typeface="Arial" panose="020B0604020202020204" pitchFamily="34" charset="0"/>
              </a:rPr>
              <a:t>If you do not have that, you must have a Safety Essentials Exception signed by the Business Unit (BU) General Manager.</a:t>
            </a:r>
          </a:p>
        </p:txBody>
      </p:sp>
      <p:sp>
        <p:nvSpPr>
          <p:cNvPr id="7" name="Arrow: Left 6">
            <a:extLst>
              <a:ext uri="{FF2B5EF4-FFF2-40B4-BE49-F238E27FC236}">
                <a16:creationId xmlns:a16="http://schemas.microsoft.com/office/drawing/2014/main" id="{7FB1992F-F6B1-4C39-9158-DDC4E876AE5C}"/>
              </a:ext>
            </a:extLst>
          </p:cNvPr>
          <p:cNvSpPr/>
          <p:nvPr/>
        </p:nvSpPr>
        <p:spPr>
          <a:xfrm>
            <a:off x="6465879" y="4413001"/>
            <a:ext cx="3386086" cy="708793"/>
          </a:xfrm>
          <a:prstGeom prst="leftArrow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55565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A107F7-E5E6-49A0-B4EE-DDD0092DD0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is Working at Heights?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00AAD8-A087-47BC-93A7-DD2701935D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488613"/>
            <a:ext cx="9670998" cy="388077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AU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Working at Heights relates to any task where there is a risk of:</a:t>
            </a:r>
          </a:p>
          <a:p>
            <a:pPr marL="892175" indent="-534988">
              <a:buFont typeface="Arial" panose="020B0604020202020204" pitchFamily="34" charset="0"/>
              <a:buChar char="•"/>
            </a:pPr>
            <a:r>
              <a:rPr lang="en-AU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Workers falling from batters, drains or slopes</a:t>
            </a:r>
          </a:p>
          <a:p>
            <a:pPr marL="892175" indent="-534988">
              <a:buFont typeface="Arial" panose="020B0604020202020204" pitchFamily="34" charset="0"/>
              <a:buChar char="•"/>
            </a:pPr>
            <a:r>
              <a:rPr lang="en-AU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 object falling from a height</a:t>
            </a:r>
          </a:p>
          <a:p>
            <a:pPr marL="892175" indent="-534988">
              <a:buFont typeface="Arial" panose="020B0604020202020204" pitchFamily="34" charset="0"/>
              <a:buChar char="•"/>
            </a:pPr>
            <a:endParaRPr lang="en-AU" sz="2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57187" indent="0" algn="ctr">
              <a:buNone/>
            </a:pPr>
            <a:r>
              <a:rPr lang="en-AU" sz="2200" dirty="0">
                <a:solidFill>
                  <a:srgbClr val="F1702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Remember - Work above 2 metres, requires you to follow the Working At Heights policies and procedures, work below 2 metres requires you to consider the controls that must be put in place.</a:t>
            </a:r>
          </a:p>
          <a:p>
            <a:pPr marL="892175" indent="-534988">
              <a:buFont typeface="Arial" panose="020B0604020202020204" pitchFamily="34" charset="0"/>
              <a:buChar char="•"/>
            </a:pPr>
            <a:endParaRPr lang="en-AU" sz="2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3091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8" name="Rectangle 27">
            <a:extLst>
              <a:ext uri="{FF2B5EF4-FFF2-40B4-BE49-F238E27FC236}">
                <a16:creationId xmlns:a16="http://schemas.microsoft.com/office/drawing/2014/main" id="{E80B86A7-A1EC-475B-9166-88902B033A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55650C6-9E7E-4B8A-953E-CD6845386E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0478" y="284060"/>
            <a:ext cx="8596668" cy="734351"/>
          </a:xfrm>
        </p:spPr>
        <p:txBody>
          <a:bodyPr>
            <a:normAutofit/>
          </a:bodyPr>
          <a:lstStyle/>
          <a:p>
            <a:r>
              <a:rPr lang="en-A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Working at Heights</a:t>
            </a:r>
          </a:p>
        </p:txBody>
      </p:sp>
      <p:sp>
        <p:nvSpPr>
          <p:cNvPr id="30" name="Isosceles Triangle 29">
            <a:extLst>
              <a:ext uri="{FF2B5EF4-FFF2-40B4-BE49-F238E27FC236}">
                <a16:creationId xmlns:a16="http://schemas.microsoft.com/office/drawing/2014/main" id="{C2C29CB1-9F74-4879-A6AF-AEA67B6F1F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0"/>
            <a:ext cx="842596" cy="5666154"/>
          </a:xfrm>
          <a:prstGeom prst="triangle">
            <a:avLst>
              <a:gd name="adj" fmla="val 10000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2" name="Isosceles Triangle 31">
            <a:extLst>
              <a:ext uri="{FF2B5EF4-FFF2-40B4-BE49-F238E27FC236}">
                <a16:creationId xmlns:a16="http://schemas.microsoft.com/office/drawing/2014/main" id="{7E2C7115-5336-410C-AD71-0F0952A2E5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1743267" y="4013200"/>
            <a:ext cx="448733" cy="2844800"/>
          </a:xfrm>
          <a:prstGeom prst="triangle">
            <a:avLst>
              <a:gd name="adj" fmla="val 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E0EA013-8114-4024-911C-09D504AA61C0}"/>
              </a:ext>
            </a:extLst>
          </p:cNvPr>
          <p:cNvSpPr txBox="1"/>
          <p:nvPr/>
        </p:nvSpPr>
        <p:spPr>
          <a:xfrm>
            <a:off x="1110478" y="1005885"/>
            <a:ext cx="826305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3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Risk Management Process</a:t>
            </a:r>
            <a:endParaRPr lang="en-AU" sz="3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B14C5CD-6AD5-457A-A7AE-40ACF260CE5C}"/>
              </a:ext>
            </a:extLst>
          </p:cNvPr>
          <p:cNvSpPr txBox="1"/>
          <p:nvPr/>
        </p:nvSpPr>
        <p:spPr>
          <a:xfrm>
            <a:off x="6945614" y="2246621"/>
            <a:ext cx="5022019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AU" sz="2800" i="0" dirty="0">
                <a:latin typeface="Arial" panose="020B0604020202020204" pitchFamily="34" charset="0"/>
                <a:cs typeface="Arial" panose="020B0604020202020204" pitchFamily="34" charset="0"/>
              </a:rPr>
              <a:t>Communicate and consult</a:t>
            </a:r>
          </a:p>
          <a:p>
            <a:pPr marL="342900" indent="-342900">
              <a:buFont typeface="+mj-lt"/>
              <a:buAutoNum type="arabicPeriod"/>
            </a:pPr>
            <a:r>
              <a:rPr lang="en-AU" sz="2800" i="0" dirty="0">
                <a:latin typeface="Arial" panose="020B0604020202020204" pitchFamily="34" charset="0"/>
                <a:cs typeface="Arial" panose="020B0604020202020204" pitchFamily="34" charset="0"/>
              </a:rPr>
              <a:t>Establish scope, context and criteria</a:t>
            </a:r>
          </a:p>
          <a:p>
            <a:pPr marL="342900" indent="-342900">
              <a:buFont typeface="+mj-lt"/>
              <a:buAutoNum type="arabicPeriod"/>
            </a:pPr>
            <a:r>
              <a:rPr lang="en-AU" sz="2800" i="0" dirty="0">
                <a:latin typeface="Arial" panose="020B0604020202020204" pitchFamily="34" charset="0"/>
                <a:cs typeface="Arial" panose="020B0604020202020204" pitchFamily="34" charset="0"/>
              </a:rPr>
              <a:t>Assess risk:</a:t>
            </a:r>
          </a:p>
          <a:p>
            <a:pPr marL="800100" lvl="1" indent="-342900">
              <a:buFont typeface="+mj-lt"/>
              <a:buAutoNum type="alphaLcParenR"/>
            </a:pPr>
            <a:r>
              <a:rPr lang="en-AU" sz="2800" i="0" dirty="0">
                <a:latin typeface="Arial" panose="020B0604020202020204" pitchFamily="34" charset="0"/>
                <a:cs typeface="Arial" panose="020B0604020202020204" pitchFamily="34" charset="0"/>
              </a:rPr>
              <a:t>Identify risk</a:t>
            </a:r>
          </a:p>
          <a:p>
            <a:pPr marL="800100" lvl="1" indent="-342900">
              <a:buFont typeface="+mj-lt"/>
              <a:buAutoNum type="alphaLcParenR"/>
            </a:pPr>
            <a:r>
              <a:rPr lang="en-AU" sz="2800" i="0" dirty="0">
                <a:latin typeface="Arial" panose="020B0604020202020204" pitchFamily="34" charset="0"/>
                <a:cs typeface="Arial" panose="020B0604020202020204" pitchFamily="34" charset="0"/>
              </a:rPr>
              <a:t>Analyse risk</a:t>
            </a:r>
          </a:p>
          <a:p>
            <a:pPr marL="800100" lvl="1" indent="-342900">
              <a:buFont typeface="+mj-lt"/>
              <a:buAutoNum type="alphaLcParenR"/>
            </a:pPr>
            <a:r>
              <a:rPr lang="en-AU" sz="2800" i="0" dirty="0">
                <a:latin typeface="Arial" panose="020B0604020202020204" pitchFamily="34" charset="0"/>
                <a:cs typeface="Arial" panose="020B0604020202020204" pitchFamily="34" charset="0"/>
              </a:rPr>
              <a:t>Evaluate risk</a:t>
            </a:r>
          </a:p>
          <a:p>
            <a:pPr marL="342900" lvl="1" indent="-342900">
              <a:buFont typeface="+mj-lt"/>
              <a:buAutoNum type="arabicPeriod" startAt="4"/>
            </a:pPr>
            <a:r>
              <a:rPr lang="en-AU" sz="2800" i="0" dirty="0">
                <a:latin typeface="Arial" panose="020B0604020202020204" pitchFamily="34" charset="0"/>
                <a:cs typeface="Arial" panose="020B0604020202020204" pitchFamily="34" charset="0"/>
              </a:rPr>
              <a:t>Treat risk</a:t>
            </a:r>
          </a:p>
          <a:p>
            <a:pPr marL="342900" lvl="1" indent="-342900">
              <a:buFont typeface="+mj-lt"/>
              <a:buAutoNum type="arabicPeriod" startAt="4"/>
            </a:pPr>
            <a:r>
              <a:rPr lang="en-AU" sz="2800" i="0" dirty="0">
                <a:latin typeface="Arial" panose="020B0604020202020204" pitchFamily="34" charset="0"/>
                <a:cs typeface="Arial" panose="020B0604020202020204" pitchFamily="34" charset="0"/>
              </a:rPr>
              <a:t>Monitor and review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82A07149-1E88-49E4-A6CC-F81CACF6D59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3502" y="1727778"/>
            <a:ext cx="5340103" cy="478428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3EA632D-324C-4F36-9377-634F6C2F311C}"/>
              </a:ext>
            </a:extLst>
          </p:cNvPr>
          <p:cNvSpPr txBox="1"/>
          <p:nvPr/>
        </p:nvSpPr>
        <p:spPr>
          <a:xfrm>
            <a:off x="575730" y="6512058"/>
            <a:ext cx="11391903" cy="2923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AU" sz="1300" dirty="0">
                <a:latin typeface="Arial" panose="020B0604020202020204" pitchFamily="34" charset="0"/>
                <a:cs typeface="Arial" panose="020B0604020202020204" pitchFamily="34" charset="0"/>
              </a:rPr>
              <a:t>Reference: Work Health and Safety Act 2011, Section 20-26 &amp; Section 27-29 &amp; Section 30-34 &amp; Section 35-39: </a:t>
            </a:r>
            <a:r>
              <a:rPr lang="en-AU" sz="1300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https://www.legislation.gov.au/</a:t>
            </a:r>
            <a:r>
              <a:rPr lang="en-AU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8053504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8" name="Rectangle 27">
            <a:extLst>
              <a:ext uri="{FF2B5EF4-FFF2-40B4-BE49-F238E27FC236}">
                <a16:creationId xmlns:a16="http://schemas.microsoft.com/office/drawing/2014/main" id="{E80B86A7-A1EC-475B-9166-88902B033A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55650C6-9E7E-4B8A-953E-CD6845386E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33502" y="345943"/>
            <a:ext cx="8596668" cy="734351"/>
          </a:xfrm>
        </p:spPr>
        <p:txBody>
          <a:bodyPr>
            <a:normAutofit/>
          </a:bodyPr>
          <a:lstStyle/>
          <a:p>
            <a:r>
              <a:rPr lang="en-A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Training &amp; Operator Competence</a:t>
            </a:r>
          </a:p>
        </p:txBody>
      </p:sp>
      <p:sp>
        <p:nvSpPr>
          <p:cNvPr id="30" name="Isosceles Triangle 29">
            <a:extLst>
              <a:ext uri="{FF2B5EF4-FFF2-40B4-BE49-F238E27FC236}">
                <a16:creationId xmlns:a16="http://schemas.microsoft.com/office/drawing/2014/main" id="{C2C29CB1-9F74-4879-A6AF-AEA67B6F1F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0"/>
            <a:ext cx="842596" cy="5666154"/>
          </a:xfrm>
          <a:prstGeom prst="triangle">
            <a:avLst>
              <a:gd name="adj" fmla="val 10000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2" name="Isosceles Triangle 31">
            <a:extLst>
              <a:ext uri="{FF2B5EF4-FFF2-40B4-BE49-F238E27FC236}">
                <a16:creationId xmlns:a16="http://schemas.microsoft.com/office/drawing/2014/main" id="{7E2C7115-5336-410C-AD71-0F0952A2E5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1743267" y="4013200"/>
            <a:ext cx="448733" cy="2844800"/>
          </a:xfrm>
          <a:prstGeom prst="triangle">
            <a:avLst>
              <a:gd name="adj" fmla="val 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Rectangle 5">
            <a:extLst>
              <a:ext uri="{FF2B5EF4-FFF2-40B4-BE49-F238E27FC236}">
                <a16:creationId xmlns:a16="http://schemas.microsoft.com/office/drawing/2014/main" id="{35CAC4F3-3BF0-4F2C-90CF-7D4D4AD080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07135" y="1426237"/>
            <a:ext cx="5110163" cy="36933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AU" sz="2600" i="0" dirty="0">
                <a:latin typeface="Arial" panose="020B0604020202020204" pitchFamily="34" charset="0"/>
                <a:cs typeface="Arial" panose="020B0604020202020204" pitchFamily="34" charset="0"/>
              </a:rPr>
              <a:t>All operators working at heights must have completed the applicable regulatory Work safety at heights training, and be validated by a CPB Contractors supervisor as being competent.</a:t>
            </a:r>
          </a:p>
          <a:p>
            <a:endParaRPr lang="en-AU" sz="2600" dirty="0">
              <a:highlight>
                <a:srgbClr val="FFFF00"/>
              </a:highlight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AU" sz="2600" i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AU" sz="2600" dirty="0">
              <a:highlight>
                <a:srgbClr val="FFFF00"/>
              </a:highligh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1C11877-5684-4B22-8EB9-1B4020B5633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39036" y="1426237"/>
            <a:ext cx="3337623" cy="4720025"/>
          </a:xfrm>
          <a:prstGeom prst="rect">
            <a:avLst/>
          </a:prstGeom>
          <a:ln>
            <a:solidFill>
              <a:schemeClr val="bg1">
                <a:lumMod val="6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23079439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FRCP Wor_0">
            <a:extLst>
              <a:ext uri="{FF2B5EF4-FFF2-40B4-BE49-F238E27FC236}">
                <a16:creationId xmlns:a16="http://schemas.microsoft.com/office/drawing/2014/main" id="{733B2BD1-C2FA-43C1-937F-63285624758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alphaModFix amt="30000"/>
          </a:blip>
          <a:srcRect l="1016" r="12346"/>
          <a:stretch/>
        </p:blipFill>
        <p:spPr bwMode="auto">
          <a:xfrm>
            <a:off x="5220403" y="8466"/>
            <a:ext cx="7922146" cy="6858001"/>
          </a:xfrm>
          <a:custGeom>
            <a:avLst/>
            <a:gdLst/>
            <a:ahLst/>
            <a:cxnLst/>
            <a:rect l="l" t="t" r="r" b="b"/>
            <a:pathLst>
              <a:path w="7922146" h="6858001">
                <a:moveTo>
                  <a:pt x="379987" y="0"/>
                </a:moveTo>
                <a:lnTo>
                  <a:pt x="5304971" y="0"/>
                </a:lnTo>
                <a:lnTo>
                  <a:pt x="7065281" y="0"/>
                </a:lnTo>
                <a:lnTo>
                  <a:pt x="7397540" y="0"/>
                </a:lnTo>
                <a:lnTo>
                  <a:pt x="7397540" y="1"/>
                </a:lnTo>
                <a:lnTo>
                  <a:pt x="7922146" y="1"/>
                </a:lnTo>
                <a:lnTo>
                  <a:pt x="7922146" y="6858001"/>
                </a:lnTo>
                <a:lnTo>
                  <a:pt x="7065281" y="6858001"/>
                </a:lnTo>
                <a:lnTo>
                  <a:pt x="7065281" y="6858000"/>
                </a:lnTo>
                <a:lnTo>
                  <a:pt x="5932989" y="6858000"/>
                </a:lnTo>
                <a:lnTo>
                  <a:pt x="5932989" y="6858001"/>
                </a:lnTo>
                <a:lnTo>
                  <a:pt x="27809" y="6858001"/>
                </a:lnTo>
                <a:lnTo>
                  <a:pt x="1803228" y="4521201"/>
                </a:lnTo>
                <a:close/>
                <a:moveTo>
                  <a:pt x="0" y="0"/>
                </a:moveTo>
                <a:lnTo>
                  <a:pt x="379987" y="0"/>
                </a:lnTo>
                <a:lnTo>
                  <a:pt x="0" y="407"/>
                </a:lnTo>
                <a:close/>
              </a:path>
            </a:pathLst>
          </a:custGeom>
          <a:noFill/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4F02F70-3C8A-4F57-AF72-D7D508D37C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775" y="312716"/>
            <a:ext cx="9949391" cy="601684"/>
          </a:xfrm>
        </p:spPr>
        <p:txBody>
          <a:bodyPr>
            <a:normAutofit fontScale="90000"/>
          </a:bodyPr>
          <a:lstStyle/>
          <a:p>
            <a:r>
              <a:rPr lang="en-A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Mobile Elevating Work Platforms (MEWP)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64FA5DFF-7FE6-4855-84E6-DFA78EE978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371012" y="0"/>
            <a:ext cx="1219200" cy="6858000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2AFD8CBA-54A3-4363-991B-B9C631BBFA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7425267" y="3681413"/>
            <a:ext cx="4763558" cy="3176587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Rectangle 23">
            <a:extLst>
              <a:ext uri="{FF2B5EF4-FFF2-40B4-BE49-F238E27FC236}">
                <a16:creationId xmlns:a16="http://schemas.microsoft.com/office/drawing/2014/main" id="{3F088236-D655-4F88-B238-E167623580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81476" y="-8467"/>
            <a:ext cx="3007349" cy="6866467"/>
          </a:xfrm>
          <a:custGeom>
            <a:avLst/>
            <a:gdLst/>
            <a:ahLst/>
            <a:cxnLst/>
            <a:rect l="l" t="t" r="r" b="b"/>
            <a:pathLst>
              <a:path w="3007349" h="6866467">
                <a:moveTo>
                  <a:pt x="2045532" y="0"/>
                </a:moveTo>
                <a:lnTo>
                  <a:pt x="3007349" y="0"/>
                </a:lnTo>
                <a:lnTo>
                  <a:pt x="3007349" y="6866467"/>
                </a:lnTo>
                <a:lnTo>
                  <a:pt x="0" y="6866467"/>
                </a:lnTo>
                <a:lnTo>
                  <a:pt x="2045532" y="0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5" name="Rectangle 25">
            <a:extLst>
              <a:ext uri="{FF2B5EF4-FFF2-40B4-BE49-F238E27FC236}">
                <a16:creationId xmlns:a16="http://schemas.microsoft.com/office/drawing/2014/main" id="{3DAC0C92-199E-475C-9390-119A9B0272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03442" y="-8467"/>
            <a:ext cx="2588558" cy="6866467"/>
          </a:xfrm>
          <a:custGeom>
            <a:avLst/>
            <a:gdLst/>
            <a:ahLst/>
            <a:cxnLst/>
            <a:rect l="l" t="t" r="r" b="b"/>
            <a:pathLst>
              <a:path w="2573311" h="6866467">
                <a:moveTo>
                  <a:pt x="0" y="0"/>
                </a:moveTo>
                <a:lnTo>
                  <a:pt x="2573311" y="0"/>
                </a:lnTo>
                <a:lnTo>
                  <a:pt x="2573311" y="6866467"/>
                </a:lnTo>
                <a:lnTo>
                  <a:pt x="1202336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7" name="Isosceles Triangle 24">
            <a:extLst>
              <a:ext uri="{FF2B5EF4-FFF2-40B4-BE49-F238E27FC236}">
                <a16:creationId xmlns:a16="http://schemas.microsoft.com/office/drawing/2014/main" id="{C4CFB339-0ED8-4FE2-9EF1-6D1375B849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932333" y="3048000"/>
            <a:ext cx="3259667" cy="3810000"/>
          </a:xfrm>
          <a:prstGeom prst="triangle">
            <a:avLst>
              <a:gd name="adj" fmla="val 100000"/>
            </a:avLst>
          </a:prstGeom>
          <a:solidFill>
            <a:schemeClr val="accent2">
              <a:alpha val="72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9" name="Rectangle 27">
            <a:extLst>
              <a:ext uri="{FF2B5EF4-FFF2-40B4-BE49-F238E27FC236}">
                <a16:creationId xmlns:a16="http://schemas.microsoft.com/office/drawing/2014/main" id="{31896C80-2069-4431-9C19-83B9137344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334500" y="-8467"/>
            <a:ext cx="2854326" cy="6866467"/>
          </a:xfrm>
          <a:custGeom>
            <a:avLst/>
            <a:gdLst/>
            <a:ahLst/>
            <a:cxnLst/>
            <a:rect l="l" t="t" r="r" b="b"/>
            <a:pathLst>
              <a:path w="2858013" h="6866467">
                <a:moveTo>
                  <a:pt x="0" y="0"/>
                </a:moveTo>
                <a:lnTo>
                  <a:pt x="2858013" y="0"/>
                </a:lnTo>
                <a:lnTo>
                  <a:pt x="2858013" y="6866467"/>
                </a:lnTo>
                <a:lnTo>
                  <a:pt x="2473942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75000"/>
              <a:alpha val="47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1" name="Rectangle 28">
            <a:extLst>
              <a:ext uri="{FF2B5EF4-FFF2-40B4-BE49-F238E27FC236}">
                <a16:creationId xmlns:a16="http://schemas.microsoft.com/office/drawing/2014/main" id="{BF120A21-0841-4823-B0C4-28AEBCEF9B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98730" y="-8467"/>
            <a:ext cx="1290094" cy="6866467"/>
          </a:xfrm>
          <a:custGeom>
            <a:avLst/>
            <a:gdLst/>
            <a:ahLst/>
            <a:cxnLst/>
            <a:rect l="l" t="t" r="r" b="b"/>
            <a:pathLst>
              <a:path w="1290094" h="6858000">
                <a:moveTo>
                  <a:pt x="1019735" y="0"/>
                </a:moveTo>
                <a:lnTo>
                  <a:pt x="1290094" y="0"/>
                </a:lnTo>
                <a:lnTo>
                  <a:pt x="1290094" y="6858000"/>
                </a:lnTo>
                <a:lnTo>
                  <a:pt x="0" y="6858000"/>
                </a:lnTo>
                <a:lnTo>
                  <a:pt x="1019735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3" name="Rectangle 29">
            <a:extLst>
              <a:ext uri="{FF2B5EF4-FFF2-40B4-BE49-F238E27FC236}">
                <a16:creationId xmlns:a16="http://schemas.microsoft.com/office/drawing/2014/main" id="{DBB05BAE-BBD3-4289-899F-A6851503C6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938999" y="-8467"/>
            <a:ext cx="1249825" cy="6866467"/>
          </a:xfrm>
          <a:custGeom>
            <a:avLst/>
            <a:gdLst/>
            <a:ahLst/>
            <a:cxnLst/>
            <a:rect l="l" t="t" r="r" b="b"/>
            <a:pathLst>
              <a:path w="1249825" h="6858000">
                <a:moveTo>
                  <a:pt x="0" y="0"/>
                </a:moveTo>
                <a:lnTo>
                  <a:pt x="1249825" y="0"/>
                </a:lnTo>
                <a:lnTo>
                  <a:pt x="1249825" y="6858000"/>
                </a:lnTo>
                <a:lnTo>
                  <a:pt x="1109382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6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5" name="Isosceles Triangle 29">
            <a:extLst>
              <a:ext uri="{FF2B5EF4-FFF2-40B4-BE49-F238E27FC236}">
                <a16:creationId xmlns:a16="http://schemas.microsoft.com/office/drawing/2014/main" id="{9874D11C-36F5-4BBE-A490-019A54E953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371666" y="3589867"/>
            <a:ext cx="1817159" cy="3268133"/>
          </a:xfrm>
          <a:prstGeom prst="triangle">
            <a:avLst>
              <a:gd name="adj" fmla="val 100000"/>
            </a:avLst>
          </a:prstGeom>
          <a:solidFill>
            <a:schemeClr val="accent1">
              <a:alpha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5D1EF02-273D-4A56-B129-0D0C96D336AC}"/>
              </a:ext>
            </a:extLst>
          </p:cNvPr>
          <p:cNvSpPr txBox="1"/>
          <p:nvPr/>
        </p:nvSpPr>
        <p:spPr>
          <a:xfrm>
            <a:off x="673707" y="1003757"/>
            <a:ext cx="6103916" cy="53553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Clr>
                <a:srgbClr val="F17023"/>
              </a:buClr>
              <a:buFont typeface="Arial" panose="020B0604020202020204" pitchFamily="34" charset="0"/>
              <a:buChar char="•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Have </a:t>
            </a:r>
            <a:r>
              <a:rPr lang="en-US" sz="2400" b="1" dirty="0">
                <a:solidFill>
                  <a:srgbClr val="F1702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SECONDARY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Protection</a:t>
            </a:r>
          </a:p>
          <a:p>
            <a:pPr marL="342900" indent="-342900">
              <a:lnSpc>
                <a:spcPct val="150000"/>
              </a:lnSpc>
              <a:buClr>
                <a:srgbClr val="F17023"/>
              </a:buClr>
              <a:buFont typeface="Arial" panose="020B0604020202020204" pitchFamily="34" charset="0"/>
              <a:buChar char="•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Trained &amp; competent</a:t>
            </a:r>
          </a:p>
          <a:p>
            <a:pPr marL="342900" indent="-342900">
              <a:lnSpc>
                <a:spcPct val="150000"/>
              </a:lnSpc>
              <a:buClr>
                <a:srgbClr val="F17023"/>
              </a:buClr>
              <a:buFont typeface="Arial" panose="020B0604020202020204" pitchFamily="34" charset="0"/>
              <a:buChar char="•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Guard rail system</a:t>
            </a:r>
          </a:p>
          <a:p>
            <a:pPr marL="342900" indent="-342900">
              <a:lnSpc>
                <a:spcPct val="150000"/>
              </a:lnSpc>
              <a:buClr>
                <a:srgbClr val="F17023"/>
              </a:buClr>
              <a:buFont typeface="Arial" panose="020B0604020202020204" pitchFamily="34" charset="0"/>
              <a:buChar char="•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Minimum 1 meter clearance of top handrail and fixed structure for travel</a:t>
            </a:r>
          </a:p>
          <a:p>
            <a:pPr marL="342900" indent="-342900">
              <a:lnSpc>
                <a:spcPct val="150000"/>
              </a:lnSpc>
              <a:buClr>
                <a:srgbClr val="F17023"/>
              </a:buClr>
              <a:buFont typeface="Arial" panose="020B0604020202020204" pitchFamily="34" charset="0"/>
              <a:buChar char="•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Fall arrest device connected to a dedicated anchor point</a:t>
            </a:r>
          </a:p>
          <a:p>
            <a:pPr marL="342900" indent="-342900">
              <a:lnSpc>
                <a:spcPct val="150000"/>
              </a:lnSpc>
              <a:buClr>
                <a:srgbClr val="F17023"/>
              </a:buClr>
              <a:buFont typeface="Arial" panose="020B0604020202020204" pitchFamily="34" charset="0"/>
              <a:buChar char="•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Not use anything in the basket platform to stand or sit on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67151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10027A0C-EB21-4E93-8B97-656A5728ACE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56000"/>
          </a:blip>
          <a:srcRect l="13258" r="24941" b="1"/>
          <a:stretch/>
        </p:blipFill>
        <p:spPr>
          <a:xfrm>
            <a:off x="5089251" y="-1"/>
            <a:ext cx="7922146" cy="6858001"/>
          </a:xfrm>
          <a:custGeom>
            <a:avLst/>
            <a:gdLst/>
            <a:ahLst/>
            <a:cxnLst/>
            <a:rect l="l" t="t" r="r" b="b"/>
            <a:pathLst>
              <a:path w="7922146" h="6858001">
                <a:moveTo>
                  <a:pt x="379987" y="0"/>
                </a:moveTo>
                <a:lnTo>
                  <a:pt x="5304971" y="0"/>
                </a:lnTo>
                <a:lnTo>
                  <a:pt x="7065281" y="0"/>
                </a:lnTo>
                <a:lnTo>
                  <a:pt x="7397540" y="0"/>
                </a:lnTo>
                <a:lnTo>
                  <a:pt x="7397540" y="1"/>
                </a:lnTo>
                <a:lnTo>
                  <a:pt x="7922146" y="1"/>
                </a:lnTo>
                <a:lnTo>
                  <a:pt x="7922146" y="6858001"/>
                </a:lnTo>
                <a:lnTo>
                  <a:pt x="7065281" y="6858001"/>
                </a:lnTo>
                <a:lnTo>
                  <a:pt x="7065281" y="6858000"/>
                </a:lnTo>
                <a:lnTo>
                  <a:pt x="5932989" y="6858000"/>
                </a:lnTo>
                <a:lnTo>
                  <a:pt x="5932989" y="6858001"/>
                </a:lnTo>
                <a:lnTo>
                  <a:pt x="27809" y="6858001"/>
                </a:lnTo>
                <a:lnTo>
                  <a:pt x="1803228" y="4521201"/>
                </a:lnTo>
                <a:close/>
                <a:moveTo>
                  <a:pt x="0" y="0"/>
                </a:moveTo>
                <a:lnTo>
                  <a:pt x="379987" y="0"/>
                </a:lnTo>
                <a:lnTo>
                  <a:pt x="0" y="407"/>
                </a:lnTo>
                <a:close/>
              </a:path>
            </a:pathLst>
          </a:cu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455650C6-9E7E-4B8A-953E-CD6845386E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3" y="609600"/>
            <a:ext cx="5200953" cy="684810"/>
          </a:xfrm>
        </p:spPr>
        <p:txBody>
          <a:bodyPr>
            <a:normAutofit/>
          </a:bodyPr>
          <a:lstStyle/>
          <a:p>
            <a:r>
              <a:rPr lang="en-A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Communication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9A87A2-7E84-4562-BFB3-D2E945E558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5332" y="1294410"/>
            <a:ext cx="5400524" cy="5142052"/>
          </a:xfrm>
        </p:spPr>
        <p:txBody>
          <a:bodyPr>
            <a:noAutofit/>
          </a:bodyPr>
          <a:lstStyle/>
          <a:p>
            <a: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None/>
            </a:pPr>
            <a:r>
              <a:rPr lang="en-AU" sz="1600" dirty="0">
                <a:latin typeface="Arial" panose="020B0604020202020204" pitchFamily="34" charset="0"/>
                <a:cs typeface="Arial" panose="020B0604020202020204" pitchFamily="34" charset="0"/>
              </a:rPr>
              <a:t>Lines of communication must stay open between all workers, before work commences and while the work is carried out. The minimum requirements include, but are not limited to:</a:t>
            </a:r>
          </a:p>
          <a:p>
            <a:pPr marL="534988" indent="-26670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AU" sz="1600" dirty="0">
                <a:latin typeface="Arial" panose="020B0604020202020204" pitchFamily="34" charset="0"/>
                <a:cs typeface="Arial" panose="020B0604020202020204" pitchFamily="34" charset="0"/>
              </a:rPr>
              <a:t>UHF radios available to all mobile plant and light vehicles</a:t>
            </a:r>
          </a:p>
          <a:p>
            <a:pPr marL="534988" indent="-26670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AU" sz="1600" dirty="0">
                <a:latin typeface="Arial" panose="020B0604020202020204" pitchFamily="34" charset="0"/>
                <a:cs typeface="Arial" panose="020B0604020202020204" pitchFamily="34" charset="0"/>
              </a:rPr>
              <a:t>All supervisors, leading hands and spotters to have hand held radios</a:t>
            </a:r>
          </a:p>
          <a:p>
            <a:pPr marL="534988" indent="-26670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AU" sz="1600" dirty="0">
                <a:latin typeface="Arial" panose="020B0604020202020204" pitchFamily="34" charset="0"/>
                <a:cs typeface="Arial" panose="020B0604020202020204" pitchFamily="34" charset="0"/>
              </a:rPr>
              <a:t>Test all areas of the project that radio coverage is working or make alternative arrangements if there are dead zones. These areas must be marked clearly on the site map.</a:t>
            </a:r>
          </a:p>
          <a:p>
            <a:pPr marL="446087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None/>
            </a:pPr>
            <a:endParaRPr lang="en-AU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None/>
            </a:pPr>
            <a:r>
              <a:rPr lang="en-AU" sz="1600" dirty="0">
                <a:latin typeface="Arial" panose="020B0604020202020204" pitchFamily="34" charset="0"/>
                <a:cs typeface="Arial" panose="020B0604020202020204" pitchFamily="34" charset="0"/>
              </a:rPr>
              <a:t>All documents from the Work Packs must be kept at the designated zone and available for all workers to review. These document include but are not limited to:</a:t>
            </a:r>
          </a:p>
          <a:p>
            <a:pPr marL="534988" lvl="1" indent="-26670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AU" dirty="0">
                <a:latin typeface="Arial" panose="020B0604020202020204" pitchFamily="34" charset="0"/>
                <a:cs typeface="Arial" panose="020B0604020202020204" pitchFamily="34" charset="0"/>
              </a:rPr>
              <a:t>Work Packs</a:t>
            </a:r>
          </a:p>
          <a:p>
            <a:pPr marL="534988" lvl="1" indent="-26670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AU" dirty="0">
                <a:latin typeface="Arial" panose="020B0604020202020204" pitchFamily="34" charset="0"/>
                <a:cs typeface="Arial" panose="020B0604020202020204" pitchFamily="34" charset="0"/>
              </a:rPr>
              <a:t>Safe Work Method Statements (SWMS)</a:t>
            </a:r>
          </a:p>
          <a:p>
            <a:pPr marL="534988" lvl="1" indent="-26670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AU" dirty="0">
                <a:latin typeface="Arial" panose="020B0604020202020204" pitchFamily="34" charset="0"/>
                <a:cs typeface="Arial" panose="020B0604020202020204" pitchFamily="34" charset="0"/>
              </a:rPr>
              <a:t>Permits</a:t>
            </a:r>
          </a:p>
          <a:p>
            <a:pPr marL="534988" lvl="1" indent="-26670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AU" dirty="0">
                <a:latin typeface="Arial" panose="020B0604020202020204" pitchFamily="34" charset="0"/>
                <a:cs typeface="Arial" panose="020B0604020202020204" pitchFamily="34" charset="0"/>
              </a:rPr>
              <a:t>Pre-Start Briefing cards</a:t>
            </a:r>
          </a:p>
        </p:txBody>
      </p: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64FA5DFF-7FE6-4855-84E6-DFA78EE978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371012" y="0"/>
            <a:ext cx="1219200" cy="6858000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2AFD8CBA-54A3-4363-991B-B9C631BBFA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7425267" y="3681413"/>
            <a:ext cx="4763558" cy="3176587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1" name="Rectangle 23">
            <a:extLst>
              <a:ext uri="{FF2B5EF4-FFF2-40B4-BE49-F238E27FC236}">
                <a16:creationId xmlns:a16="http://schemas.microsoft.com/office/drawing/2014/main" id="{3F088236-D655-4F88-B238-E167623580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81476" y="-8467"/>
            <a:ext cx="3007349" cy="6866467"/>
          </a:xfrm>
          <a:custGeom>
            <a:avLst/>
            <a:gdLst/>
            <a:ahLst/>
            <a:cxnLst/>
            <a:rect l="l" t="t" r="r" b="b"/>
            <a:pathLst>
              <a:path w="3007349" h="6866467">
                <a:moveTo>
                  <a:pt x="2045532" y="0"/>
                </a:moveTo>
                <a:lnTo>
                  <a:pt x="3007349" y="0"/>
                </a:lnTo>
                <a:lnTo>
                  <a:pt x="3007349" y="6866467"/>
                </a:lnTo>
                <a:lnTo>
                  <a:pt x="0" y="6866467"/>
                </a:lnTo>
                <a:lnTo>
                  <a:pt x="2045532" y="0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3" name="Rectangle 25">
            <a:extLst>
              <a:ext uri="{FF2B5EF4-FFF2-40B4-BE49-F238E27FC236}">
                <a16:creationId xmlns:a16="http://schemas.microsoft.com/office/drawing/2014/main" id="{3DAC0C92-199E-475C-9390-119A9B0272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03442" y="-8467"/>
            <a:ext cx="2588558" cy="6866467"/>
          </a:xfrm>
          <a:custGeom>
            <a:avLst/>
            <a:gdLst/>
            <a:ahLst/>
            <a:cxnLst/>
            <a:rect l="l" t="t" r="r" b="b"/>
            <a:pathLst>
              <a:path w="2573311" h="6866467">
                <a:moveTo>
                  <a:pt x="0" y="0"/>
                </a:moveTo>
                <a:lnTo>
                  <a:pt x="2573311" y="0"/>
                </a:lnTo>
                <a:lnTo>
                  <a:pt x="2573311" y="6866467"/>
                </a:lnTo>
                <a:lnTo>
                  <a:pt x="1202336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5" name="Isosceles Triangle 24">
            <a:extLst>
              <a:ext uri="{FF2B5EF4-FFF2-40B4-BE49-F238E27FC236}">
                <a16:creationId xmlns:a16="http://schemas.microsoft.com/office/drawing/2014/main" id="{C4CFB339-0ED8-4FE2-9EF1-6D1375B849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932333" y="3048000"/>
            <a:ext cx="3259667" cy="3810000"/>
          </a:xfrm>
          <a:prstGeom prst="triangle">
            <a:avLst>
              <a:gd name="adj" fmla="val 100000"/>
            </a:avLst>
          </a:prstGeom>
          <a:solidFill>
            <a:schemeClr val="accent2">
              <a:alpha val="72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7" name="Rectangle 27">
            <a:extLst>
              <a:ext uri="{FF2B5EF4-FFF2-40B4-BE49-F238E27FC236}">
                <a16:creationId xmlns:a16="http://schemas.microsoft.com/office/drawing/2014/main" id="{31896C80-2069-4431-9C19-83B9137344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334500" y="-8467"/>
            <a:ext cx="2854326" cy="6866467"/>
          </a:xfrm>
          <a:custGeom>
            <a:avLst/>
            <a:gdLst/>
            <a:ahLst/>
            <a:cxnLst/>
            <a:rect l="l" t="t" r="r" b="b"/>
            <a:pathLst>
              <a:path w="2858013" h="6866467">
                <a:moveTo>
                  <a:pt x="0" y="0"/>
                </a:moveTo>
                <a:lnTo>
                  <a:pt x="2858013" y="0"/>
                </a:lnTo>
                <a:lnTo>
                  <a:pt x="2858013" y="6866467"/>
                </a:lnTo>
                <a:lnTo>
                  <a:pt x="2473942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75000"/>
              <a:alpha val="47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9" name="Rectangle 28">
            <a:extLst>
              <a:ext uri="{FF2B5EF4-FFF2-40B4-BE49-F238E27FC236}">
                <a16:creationId xmlns:a16="http://schemas.microsoft.com/office/drawing/2014/main" id="{BF120A21-0841-4823-B0C4-28AEBCEF9B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98730" y="-8467"/>
            <a:ext cx="1290094" cy="6866467"/>
          </a:xfrm>
          <a:custGeom>
            <a:avLst/>
            <a:gdLst/>
            <a:ahLst/>
            <a:cxnLst/>
            <a:rect l="l" t="t" r="r" b="b"/>
            <a:pathLst>
              <a:path w="1290094" h="6858000">
                <a:moveTo>
                  <a:pt x="1019735" y="0"/>
                </a:moveTo>
                <a:lnTo>
                  <a:pt x="1290094" y="0"/>
                </a:lnTo>
                <a:lnTo>
                  <a:pt x="1290094" y="6858000"/>
                </a:lnTo>
                <a:lnTo>
                  <a:pt x="0" y="6858000"/>
                </a:lnTo>
                <a:lnTo>
                  <a:pt x="1019735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51" name="Rectangle 29">
            <a:extLst>
              <a:ext uri="{FF2B5EF4-FFF2-40B4-BE49-F238E27FC236}">
                <a16:creationId xmlns:a16="http://schemas.microsoft.com/office/drawing/2014/main" id="{DBB05BAE-BBD3-4289-899F-A6851503C6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938999" y="-8467"/>
            <a:ext cx="1249825" cy="6866467"/>
          </a:xfrm>
          <a:custGeom>
            <a:avLst/>
            <a:gdLst/>
            <a:ahLst/>
            <a:cxnLst/>
            <a:rect l="l" t="t" r="r" b="b"/>
            <a:pathLst>
              <a:path w="1249825" h="6858000">
                <a:moveTo>
                  <a:pt x="0" y="0"/>
                </a:moveTo>
                <a:lnTo>
                  <a:pt x="1249825" y="0"/>
                </a:lnTo>
                <a:lnTo>
                  <a:pt x="1249825" y="6858000"/>
                </a:lnTo>
                <a:lnTo>
                  <a:pt x="1109382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6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53" name="Isosceles Triangle 29">
            <a:extLst>
              <a:ext uri="{FF2B5EF4-FFF2-40B4-BE49-F238E27FC236}">
                <a16:creationId xmlns:a16="http://schemas.microsoft.com/office/drawing/2014/main" id="{9874D11C-36F5-4BBE-A490-019A54E953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371666" y="3589867"/>
            <a:ext cx="1817159" cy="3268133"/>
          </a:xfrm>
          <a:prstGeom prst="triangle">
            <a:avLst>
              <a:gd name="adj" fmla="val 100000"/>
            </a:avLst>
          </a:prstGeom>
          <a:solidFill>
            <a:schemeClr val="accent1">
              <a:alpha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71794998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8" name="Rectangle 27">
            <a:extLst>
              <a:ext uri="{FF2B5EF4-FFF2-40B4-BE49-F238E27FC236}">
                <a16:creationId xmlns:a16="http://schemas.microsoft.com/office/drawing/2014/main" id="{E80B86A7-A1EC-475B-9166-88902B033A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55650C6-9E7E-4B8A-953E-CD6845386E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33502" y="345943"/>
            <a:ext cx="8596668" cy="734351"/>
          </a:xfrm>
        </p:spPr>
        <p:txBody>
          <a:bodyPr>
            <a:normAutofit/>
          </a:bodyPr>
          <a:lstStyle/>
          <a:p>
            <a:r>
              <a:rPr lang="en-A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Control Measures </a:t>
            </a:r>
          </a:p>
        </p:txBody>
      </p:sp>
      <p:sp>
        <p:nvSpPr>
          <p:cNvPr id="30" name="Isosceles Triangle 29">
            <a:extLst>
              <a:ext uri="{FF2B5EF4-FFF2-40B4-BE49-F238E27FC236}">
                <a16:creationId xmlns:a16="http://schemas.microsoft.com/office/drawing/2014/main" id="{C2C29CB1-9F74-4879-A6AF-AEA67B6F1F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0"/>
            <a:ext cx="842596" cy="5666154"/>
          </a:xfrm>
          <a:prstGeom prst="triangle">
            <a:avLst>
              <a:gd name="adj" fmla="val 10000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2" name="Isosceles Triangle 31">
            <a:extLst>
              <a:ext uri="{FF2B5EF4-FFF2-40B4-BE49-F238E27FC236}">
                <a16:creationId xmlns:a16="http://schemas.microsoft.com/office/drawing/2014/main" id="{7E2C7115-5336-410C-AD71-0F0952A2E5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1743267" y="4013200"/>
            <a:ext cx="448733" cy="2844800"/>
          </a:xfrm>
          <a:prstGeom prst="triangle">
            <a:avLst>
              <a:gd name="adj" fmla="val 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E095BD8-B253-4C0A-84E9-C3CF942320B6}"/>
              </a:ext>
            </a:extLst>
          </p:cNvPr>
          <p:cNvSpPr txBox="1"/>
          <p:nvPr/>
        </p:nvSpPr>
        <p:spPr>
          <a:xfrm>
            <a:off x="1333502" y="980704"/>
            <a:ext cx="10274918" cy="39241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AU" sz="2200" i="0" dirty="0">
                <a:latin typeface="Arial" panose="020B0604020202020204" pitchFamily="34" charset="0"/>
                <a:cs typeface="Arial" panose="020B0604020202020204" pitchFamily="34" charset="0"/>
              </a:rPr>
              <a:t>Using the Hierarchy of Controls is the easiest way to make sure we keep our workers safe.</a:t>
            </a:r>
          </a:p>
          <a:p>
            <a:endParaRPr lang="en-AU" sz="7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AU" sz="2600" b="1" i="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Have you checked?</a:t>
            </a:r>
          </a:p>
          <a:p>
            <a:endParaRPr lang="en-AU" sz="700" b="1" i="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rabicPeriod"/>
            </a:pPr>
            <a:r>
              <a:rPr lang="en-AU" sz="2000" dirty="0">
                <a:latin typeface="Arial" panose="020B0604020202020204" pitchFamily="34" charset="0"/>
                <a:cs typeface="Arial" panose="020B0604020202020204" pitchFamily="34" charset="0"/>
              </a:rPr>
              <a:t>Elimination – Can you undertake the work on the ground?</a:t>
            </a:r>
          </a:p>
          <a:p>
            <a:pPr marL="457200" indent="-457200">
              <a:buAutoNum type="arabicPeriod"/>
            </a:pPr>
            <a:r>
              <a:rPr lang="en-AU" sz="2000" i="0" dirty="0">
                <a:latin typeface="Arial" panose="020B0604020202020204" pitchFamily="34" charset="0"/>
                <a:cs typeface="Arial" panose="020B0604020202020204" pitchFamily="34" charset="0"/>
              </a:rPr>
              <a:t>Substitution – Can you substitute plant for workers?</a:t>
            </a:r>
          </a:p>
          <a:p>
            <a:pPr marL="457200" indent="-457200">
              <a:buAutoNum type="arabicPeriod"/>
            </a:pPr>
            <a:r>
              <a:rPr lang="en-AU" sz="2000" dirty="0">
                <a:latin typeface="Arial" panose="020B0604020202020204" pitchFamily="34" charset="0"/>
                <a:cs typeface="Arial" panose="020B0604020202020204" pitchFamily="34" charset="0"/>
              </a:rPr>
              <a:t>Isolation – Can you use Mobile Elevating Work Planforms (MEWP)?</a:t>
            </a:r>
          </a:p>
          <a:p>
            <a:pPr marL="457200" indent="-457200">
              <a:buAutoNum type="arabicPeriod"/>
            </a:pPr>
            <a:r>
              <a:rPr lang="en-AU" sz="2000" i="0" dirty="0">
                <a:latin typeface="Arial" panose="020B0604020202020204" pitchFamily="34" charset="0"/>
                <a:cs typeface="Arial" panose="020B0604020202020204" pitchFamily="34" charset="0"/>
              </a:rPr>
              <a:t>Engineering – Has edge protection and guard rails been installed?</a:t>
            </a:r>
          </a:p>
          <a:p>
            <a:pPr marL="457200" indent="-457200">
              <a:buAutoNum type="arabicPeriod"/>
            </a:pPr>
            <a:r>
              <a:rPr lang="en-AU" sz="2000" i="0" dirty="0">
                <a:latin typeface="Arial" panose="020B0604020202020204" pitchFamily="34" charset="0"/>
                <a:cs typeface="Arial" panose="020B0604020202020204" pitchFamily="34" charset="0"/>
              </a:rPr>
              <a:t>Administration – Are signs set up at entry points?</a:t>
            </a:r>
          </a:p>
          <a:p>
            <a:endParaRPr lang="en-AU" sz="7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AU" sz="26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 you understand all the control measures that are in place? </a:t>
            </a:r>
            <a:r>
              <a:rPr lang="en-AU" sz="25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Have you read and signed the SWMS?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8AD6BB4-7FBC-4084-825F-F50A5AABCDF3}"/>
              </a:ext>
            </a:extLst>
          </p:cNvPr>
          <p:cNvSpPr txBox="1"/>
          <p:nvPr/>
        </p:nvSpPr>
        <p:spPr>
          <a:xfrm>
            <a:off x="3808067" y="5290712"/>
            <a:ext cx="74100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2700" dirty="0">
                <a:solidFill>
                  <a:srgbClr val="EC711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Remember, speak up and ask questions if you are unsure, and </a:t>
            </a:r>
            <a:r>
              <a:rPr lang="en-AU" sz="2700" b="1" dirty="0">
                <a:solidFill>
                  <a:srgbClr val="EC711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cease work</a:t>
            </a:r>
            <a:r>
              <a:rPr lang="en-AU" sz="2700" dirty="0">
                <a:solidFill>
                  <a:srgbClr val="EC711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if it is unsafe!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5723B80-C096-42CA-B3AF-EB9F0C1FEE0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3873" y="4859540"/>
            <a:ext cx="2749128" cy="17856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769498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9A0E3AA2-0661-438D-B06E-B5F744BE056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25000"/>
          </a:blip>
          <a:srcRect l="15629" r="7841" b="-1"/>
          <a:stretch/>
        </p:blipFill>
        <p:spPr>
          <a:xfrm>
            <a:off x="4269854" y="-1"/>
            <a:ext cx="7922146" cy="6858001"/>
          </a:xfrm>
          <a:custGeom>
            <a:avLst/>
            <a:gdLst/>
            <a:ahLst/>
            <a:cxnLst/>
            <a:rect l="l" t="t" r="r" b="b"/>
            <a:pathLst>
              <a:path w="7922146" h="6858001">
                <a:moveTo>
                  <a:pt x="379987" y="0"/>
                </a:moveTo>
                <a:lnTo>
                  <a:pt x="5304971" y="0"/>
                </a:lnTo>
                <a:lnTo>
                  <a:pt x="7065281" y="0"/>
                </a:lnTo>
                <a:lnTo>
                  <a:pt x="7397540" y="0"/>
                </a:lnTo>
                <a:lnTo>
                  <a:pt x="7397540" y="1"/>
                </a:lnTo>
                <a:lnTo>
                  <a:pt x="7922146" y="1"/>
                </a:lnTo>
                <a:lnTo>
                  <a:pt x="7922146" y="6858001"/>
                </a:lnTo>
                <a:lnTo>
                  <a:pt x="7065281" y="6858001"/>
                </a:lnTo>
                <a:lnTo>
                  <a:pt x="7065281" y="6858000"/>
                </a:lnTo>
                <a:lnTo>
                  <a:pt x="5932989" y="6858000"/>
                </a:lnTo>
                <a:lnTo>
                  <a:pt x="5932989" y="6858001"/>
                </a:lnTo>
                <a:lnTo>
                  <a:pt x="27809" y="6858001"/>
                </a:lnTo>
                <a:lnTo>
                  <a:pt x="1803228" y="4521201"/>
                </a:lnTo>
                <a:close/>
                <a:moveTo>
                  <a:pt x="0" y="0"/>
                </a:moveTo>
                <a:lnTo>
                  <a:pt x="379987" y="0"/>
                </a:lnTo>
                <a:lnTo>
                  <a:pt x="0" y="407"/>
                </a:lnTo>
                <a:close/>
              </a:path>
            </a:pathLst>
          </a:cu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455650C6-9E7E-4B8A-953E-CD6845386E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9764" y="293077"/>
            <a:ext cx="6919221" cy="808892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Emergency Response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E095BD8-B253-4C0A-84E9-C3CF942320B6}"/>
              </a:ext>
            </a:extLst>
          </p:cNvPr>
          <p:cNvSpPr txBox="1"/>
          <p:nvPr/>
        </p:nvSpPr>
        <p:spPr>
          <a:xfrm>
            <a:off x="699839" y="1110435"/>
            <a:ext cx="9156680" cy="563474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In the event of an emergency the site emergency procedure shall be followed:</a:t>
            </a:r>
          </a:p>
          <a:p>
            <a:pPr marL="285750" indent="-285750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Arial" panose="020B0604020202020204" pitchFamily="34" charset="0"/>
              <a:buChar char="•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Stop work, ensure your safety</a:t>
            </a:r>
          </a:p>
          <a:p>
            <a:pPr marL="285750" indent="-285750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Arial" panose="020B0604020202020204" pitchFamily="34" charset="0"/>
              <a:buChar char="•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Call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 "</a:t>
            </a:r>
            <a:r>
              <a:rPr lang="en-US" sz="2000" b="1" dirty="0">
                <a:solidFill>
                  <a:srgbClr val="EC711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emergency, emergency, emergency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" 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on your radio over the UHF work channel</a:t>
            </a:r>
          </a:p>
          <a:p>
            <a:pPr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Await a response, and give the following information:</a:t>
            </a:r>
          </a:p>
          <a:p>
            <a:pPr marL="628650" lvl="1" indent="-285750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Arial" panose="020B0604020202020204" pitchFamily="34" charset="0"/>
              <a:buChar char="•"/>
            </a:pP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Your name</a:t>
            </a:r>
          </a:p>
          <a:p>
            <a:pPr marL="628650" lvl="1" indent="-285750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Arial" panose="020B0604020202020204" pitchFamily="34" charset="0"/>
              <a:buChar char="•"/>
            </a:pP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Your location</a:t>
            </a:r>
          </a:p>
          <a:p>
            <a:pPr marL="628650" lvl="1" indent="-285750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Arial" panose="020B0604020202020204" pitchFamily="34" charset="0"/>
              <a:buChar char="•"/>
            </a:pP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The nature of the emergency</a:t>
            </a:r>
          </a:p>
          <a:p>
            <a:pPr marL="628650" lvl="1" indent="-285750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Arial" panose="020B0604020202020204" pitchFamily="34" charset="0"/>
              <a:buChar char="•"/>
            </a:pP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Number of people involved</a:t>
            </a:r>
          </a:p>
          <a:p>
            <a:pPr marL="628650" lvl="1" indent="-285750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Arial" panose="020B0604020202020204" pitchFamily="34" charset="0"/>
              <a:buChar char="•"/>
            </a:pP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Resources required</a:t>
            </a:r>
          </a:p>
          <a:p>
            <a:pPr marL="628650" lvl="1" indent="-285750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Arial" panose="020B0604020202020204" pitchFamily="34" charset="0"/>
              <a:buChar char="•"/>
            </a:pP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Any other hazard information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28613" indent="-285750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Arial" panose="020B0604020202020204" pitchFamily="34" charset="0"/>
              <a:buChar char="•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Stay on the radio and await further instructions</a:t>
            </a:r>
          </a:p>
          <a:p>
            <a:pPr marL="328613" indent="-285750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Arial" panose="020B0604020202020204" pitchFamily="34" charset="0"/>
              <a:buChar char="•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Other people onsite stop work, maintain radio silence and be prepared to evacuate or help pending instruction from CPB supervisors</a:t>
            </a:r>
          </a:p>
        </p:txBody>
      </p: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64FA5DFF-7FE6-4855-84E6-DFA78EE978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371012" y="0"/>
            <a:ext cx="1219200" cy="6858000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2AFD8CBA-54A3-4363-991B-B9C631BBFA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7425267" y="3681413"/>
            <a:ext cx="4763558" cy="3176587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1" name="Rectangle 23">
            <a:extLst>
              <a:ext uri="{FF2B5EF4-FFF2-40B4-BE49-F238E27FC236}">
                <a16:creationId xmlns:a16="http://schemas.microsoft.com/office/drawing/2014/main" id="{3F088236-D655-4F88-B238-E167623580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81476" y="-8467"/>
            <a:ext cx="3007349" cy="6866467"/>
          </a:xfrm>
          <a:custGeom>
            <a:avLst/>
            <a:gdLst/>
            <a:ahLst/>
            <a:cxnLst/>
            <a:rect l="l" t="t" r="r" b="b"/>
            <a:pathLst>
              <a:path w="3007349" h="6866467">
                <a:moveTo>
                  <a:pt x="2045532" y="0"/>
                </a:moveTo>
                <a:lnTo>
                  <a:pt x="3007349" y="0"/>
                </a:lnTo>
                <a:lnTo>
                  <a:pt x="3007349" y="6866467"/>
                </a:lnTo>
                <a:lnTo>
                  <a:pt x="0" y="6866467"/>
                </a:lnTo>
                <a:lnTo>
                  <a:pt x="2045532" y="0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3" name="Rectangle 25">
            <a:extLst>
              <a:ext uri="{FF2B5EF4-FFF2-40B4-BE49-F238E27FC236}">
                <a16:creationId xmlns:a16="http://schemas.microsoft.com/office/drawing/2014/main" id="{3DAC0C92-199E-475C-9390-119A9B0272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03442" y="-8467"/>
            <a:ext cx="2588558" cy="6866467"/>
          </a:xfrm>
          <a:custGeom>
            <a:avLst/>
            <a:gdLst/>
            <a:ahLst/>
            <a:cxnLst/>
            <a:rect l="l" t="t" r="r" b="b"/>
            <a:pathLst>
              <a:path w="2573311" h="6866467">
                <a:moveTo>
                  <a:pt x="0" y="0"/>
                </a:moveTo>
                <a:lnTo>
                  <a:pt x="2573311" y="0"/>
                </a:lnTo>
                <a:lnTo>
                  <a:pt x="2573311" y="6866467"/>
                </a:lnTo>
                <a:lnTo>
                  <a:pt x="1202336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5" name="Isosceles Triangle 24">
            <a:extLst>
              <a:ext uri="{FF2B5EF4-FFF2-40B4-BE49-F238E27FC236}">
                <a16:creationId xmlns:a16="http://schemas.microsoft.com/office/drawing/2014/main" id="{C4CFB339-0ED8-4FE2-9EF1-6D1375B849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932333" y="3048000"/>
            <a:ext cx="3259667" cy="3810000"/>
          </a:xfrm>
          <a:prstGeom prst="triangle">
            <a:avLst>
              <a:gd name="adj" fmla="val 100000"/>
            </a:avLst>
          </a:prstGeom>
          <a:solidFill>
            <a:schemeClr val="accent2">
              <a:alpha val="72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7" name="Rectangle 27">
            <a:extLst>
              <a:ext uri="{FF2B5EF4-FFF2-40B4-BE49-F238E27FC236}">
                <a16:creationId xmlns:a16="http://schemas.microsoft.com/office/drawing/2014/main" id="{31896C80-2069-4431-9C19-83B9137344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334500" y="-8467"/>
            <a:ext cx="2854326" cy="6866467"/>
          </a:xfrm>
          <a:custGeom>
            <a:avLst/>
            <a:gdLst/>
            <a:ahLst/>
            <a:cxnLst/>
            <a:rect l="l" t="t" r="r" b="b"/>
            <a:pathLst>
              <a:path w="2858013" h="6866467">
                <a:moveTo>
                  <a:pt x="0" y="0"/>
                </a:moveTo>
                <a:lnTo>
                  <a:pt x="2858013" y="0"/>
                </a:lnTo>
                <a:lnTo>
                  <a:pt x="2858013" y="6866467"/>
                </a:lnTo>
                <a:lnTo>
                  <a:pt x="2473942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75000"/>
              <a:alpha val="47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9" name="Rectangle 28">
            <a:extLst>
              <a:ext uri="{FF2B5EF4-FFF2-40B4-BE49-F238E27FC236}">
                <a16:creationId xmlns:a16="http://schemas.microsoft.com/office/drawing/2014/main" id="{BF120A21-0841-4823-B0C4-28AEBCEF9B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98730" y="-8467"/>
            <a:ext cx="1290094" cy="6866467"/>
          </a:xfrm>
          <a:custGeom>
            <a:avLst/>
            <a:gdLst/>
            <a:ahLst/>
            <a:cxnLst/>
            <a:rect l="l" t="t" r="r" b="b"/>
            <a:pathLst>
              <a:path w="1290094" h="6858000">
                <a:moveTo>
                  <a:pt x="1019735" y="0"/>
                </a:moveTo>
                <a:lnTo>
                  <a:pt x="1290094" y="0"/>
                </a:lnTo>
                <a:lnTo>
                  <a:pt x="1290094" y="6858000"/>
                </a:lnTo>
                <a:lnTo>
                  <a:pt x="0" y="6858000"/>
                </a:lnTo>
                <a:lnTo>
                  <a:pt x="1019735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51" name="Rectangle 29">
            <a:extLst>
              <a:ext uri="{FF2B5EF4-FFF2-40B4-BE49-F238E27FC236}">
                <a16:creationId xmlns:a16="http://schemas.microsoft.com/office/drawing/2014/main" id="{DBB05BAE-BBD3-4289-899F-A6851503C6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938999" y="-8467"/>
            <a:ext cx="1249825" cy="6866467"/>
          </a:xfrm>
          <a:custGeom>
            <a:avLst/>
            <a:gdLst/>
            <a:ahLst/>
            <a:cxnLst/>
            <a:rect l="l" t="t" r="r" b="b"/>
            <a:pathLst>
              <a:path w="1249825" h="6858000">
                <a:moveTo>
                  <a:pt x="0" y="0"/>
                </a:moveTo>
                <a:lnTo>
                  <a:pt x="1249825" y="0"/>
                </a:lnTo>
                <a:lnTo>
                  <a:pt x="1249825" y="6858000"/>
                </a:lnTo>
                <a:lnTo>
                  <a:pt x="1109382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6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53" name="Isosceles Triangle 29">
            <a:extLst>
              <a:ext uri="{FF2B5EF4-FFF2-40B4-BE49-F238E27FC236}">
                <a16:creationId xmlns:a16="http://schemas.microsoft.com/office/drawing/2014/main" id="{9874D11C-36F5-4BBE-A490-019A54E953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371666" y="3589867"/>
            <a:ext cx="1817159" cy="3268133"/>
          </a:xfrm>
          <a:prstGeom prst="triangle">
            <a:avLst>
              <a:gd name="adj" fmla="val 100000"/>
            </a:avLst>
          </a:prstGeom>
          <a:solidFill>
            <a:schemeClr val="accent1">
              <a:alpha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89858014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8" name="Rectangle 27">
            <a:extLst>
              <a:ext uri="{FF2B5EF4-FFF2-40B4-BE49-F238E27FC236}">
                <a16:creationId xmlns:a16="http://schemas.microsoft.com/office/drawing/2014/main" id="{E80B86A7-A1EC-475B-9166-88902B033A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55650C6-9E7E-4B8A-953E-CD6845386E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33501" y="345943"/>
            <a:ext cx="10409765" cy="734351"/>
          </a:xfrm>
        </p:spPr>
        <p:txBody>
          <a:bodyPr>
            <a:normAutofit/>
          </a:bodyPr>
          <a:lstStyle/>
          <a:p>
            <a:r>
              <a:rPr lang="en-A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Personal Protective Equipment (PPE)</a:t>
            </a:r>
          </a:p>
        </p:txBody>
      </p:sp>
      <p:sp>
        <p:nvSpPr>
          <p:cNvPr id="30" name="Isosceles Triangle 29">
            <a:extLst>
              <a:ext uri="{FF2B5EF4-FFF2-40B4-BE49-F238E27FC236}">
                <a16:creationId xmlns:a16="http://schemas.microsoft.com/office/drawing/2014/main" id="{C2C29CB1-9F74-4879-A6AF-AEA67B6F1F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0"/>
            <a:ext cx="842596" cy="5666154"/>
          </a:xfrm>
          <a:prstGeom prst="triangle">
            <a:avLst>
              <a:gd name="adj" fmla="val 10000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9A87A2-7E84-4562-BFB3-D2E945E558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57869" y="1080294"/>
            <a:ext cx="10409764" cy="5309355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AU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Mandatory</a:t>
            </a:r>
          </a:p>
          <a:p>
            <a:pPr>
              <a:lnSpc>
                <a:spcPct val="15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AU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Reflective high visibility long sleeved shirt</a:t>
            </a:r>
          </a:p>
          <a:p>
            <a:pPr>
              <a:lnSpc>
                <a:spcPct val="15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AU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Long Trousers / jeans</a:t>
            </a:r>
          </a:p>
          <a:p>
            <a:pPr>
              <a:lnSpc>
                <a:spcPct val="15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AU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Lace-up Steel Cap Boots</a:t>
            </a:r>
          </a:p>
          <a:p>
            <a:pPr>
              <a:lnSpc>
                <a:spcPct val="15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AU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Industrial Safety helmet – white</a:t>
            </a:r>
          </a:p>
          <a:p>
            <a:pPr>
              <a:lnSpc>
                <a:spcPct val="15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AU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Hard Hat and (Brims available)</a:t>
            </a:r>
          </a:p>
          <a:p>
            <a:pPr>
              <a:lnSpc>
                <a:spcPct val="15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AU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Safety Glasses, </a:t>
            </a:r>
            <a:r>
              <a:rPr lang="en-AU" sz="2200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prescription if necessary</a:t>
            </a:r>
          </a:p>
          <a:p>
            <a:pPr>
              <a:lnSpc>
                <a:spcPct val="15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AU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Gloves must be carried on the persons at all times </a:t>
            </a:r>
            <a:r>
              <a:rPr lang="en-AU" sz="2200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 used as required for suitable activities, </a:t>
            </a:r>
            <a:r>
              <a:rPr lang="en-AU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FINGERLESS GLOVES ARE NOT PERMITED</a:t>
            </a:r>
          </a:p>
        </p:txBody>
      </p:sp>
      <p:sp>
        <p:nvSpPr>
          <p:cNvPr id="32" name="Isosceles Triangle 31">
            <a:extLst>
              <a:ext uri="{FF2B5EF4-FFF2-40B4-BE49-F238E27FC236}">
                <a16:creationId xmlns:a16="http://schemas.microsoft.com/office/drawing/2014/main" id="{7E2C7115-5336-410C-AD71-0F0952A2E5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1743267" y="4013200"/>
            <a:ext cx="448733" cy="2844800"/>
          </a:xfrm>
          <a:prstGeom prst="triangle">
            <a:avLst>
              <a:gd name="adj" fmla="val 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115B157-2FBF-45A3-92D7-12B69A2C12D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52757" y="1080294"/>
            <a:ext cx="3532277" cy="24673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319234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A8FC55-41C1-455F-9E34-EC44F9EA88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949" y="319669"/>
            <a:ext cx="8596668" cy="650488"/>
          </a:xfrm>
        </p:spPr>
        <p:txBody>
          <a:bodyPr/>
          <a:lstStyle/>
          <a:p>
            <a:r>
              <a:rPr lang="en-A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Incident Reporting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B004048-6276-4626-A950-CB640C348BC1}"/>
              </a:ext>
            </a:extLst>
          </p:cNvPr>
          <p:cNvSpPr txBox="1"/>
          <p:nvPr/>
        </p:nvSpPr>
        <p:spPr>
          <a:xfrm>
            <a:off x="677334" y="1059366"/>
            <a:ext cx="8734295" cy="56323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Clr>
                <a:srgbClr val="F17023"/>
              </a:buClr>
            </a:pPr>
            <a:r>
              <a:rPr lang="en-AU" sz="1800" b="1" dirty="0">
                <a:solidFill>
                  <a:srgbClr val="505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Reporting</a:t>
            </a:r>
          </a:p>
          <a:p>
            <a:pPr marL="214313" indent="-214313">
              <a:buClr>
                <a:srgbClr val="F17023"/>
              </a:buClr>
              <a:buFont typeface="Arial" panose="020B0604020202020204" pitchFamily="34" charset="0"/>
              <a:buChar char="•"/>
            </a:pPr>
            <a:r>
              <a:rPr lang="en-AU" sz="1800" dirty="0">
                <a:solidFill>
                  <a:srgbClr val="505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All incidents, near misses and hazards must be reported to your supervisor, no matter how minor</a:t>
            </a:r>
          </a:p>
          <a:p>
            <a:pPr marL="214313" indent="-214313">
              <a:buClr>
                <a:srgbClr val="F17023"/>
              </a:buClr>
              <a:buFont typeface="Arial" panose="020B0604020202020204" pitchFamily="34" charset="0"/>
              <a:buChar char="•"/>
            </a:pPr>
            <a:endParaRPr lang="en-AU" sz="1800" dirty="0">
              <a:solidFill>
                <a:srgbClr val="505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Clr>
                <a:srgbClr val="F17023"/>
              </a:buClr>
            </a:pPr>
            <a:r>
              <a:rPr lang="en-AU" sz="1800" b="1" dirty="0">
                <a:solidFill>
                  <a:srgbClr val="505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Non- Disturbance</a:t>
            </a:r>
          </a:p>
          <a:p>
            <a:pPr marL="214313" indent="-214313">
              <a:buClr>
                <a:srgbClr val="F17023"/>
              </a:buClr>
              <a:buFont typeface="Arial" panose="020B0604020202020204" pitchFamily="34" charset="0"/>
              <a:buChar char="•"/>
            </a:pPr>
            <a:r>
              <a:rPr lang="en-AU" sz="1800" dirty="0">
                <a:solidFill>
                  <a:srgbClr val="505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 some instance it is an offence to disturb an incident scene before regulators have given the all clear – on this site, incident scenes must be preserved until cleared by the safety department</a:t>
            </a:r>
          </a:p>
          <a:p>
            <a:pPr marL="214313" indent="-214313">
              <a:buClr>
                <a:srgbClr val="F17023"/>
              </a:buClr>
              <a:buFont typeface="Arial" panose="020B0604020202020204" pitchFamily="34" charset="0"/>
              <a:buChar char="•"/>
            </a:pPr>
            <a:endParaRPr lang="en-AU" sz="1800" dirty="0">
              <a:solidFill>
                <a:srgbClr val="505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Clr>
                <a:srgbClr val="F17023"/>
              </a:buClr>
            </a:pPr>
            <a:r>
              <a:rPr lang="en-AU" sz="1800" b="1" dirty="0">
                <a:solidFill>
                  <a:srgbClr val="505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Investigations</a:t>
            </a:r>
          </a:p>
          <a:p>
            <a:pPr marL="214313" indent="-214313">
              <a:buClr>
                <a:srgbClr val="F17023"/>
              </a:buClr>
              <a:buFont typeface="Arial" panose="020B0604020202020204" pitchFamily="34" charset="0"/>
              <a:buChar char="•"/>
            </a:pPr>
            <a:r>
              <a:rPr lang="en-AU" sz="1800" dirty="0">
                <a:solidFill>
                  <a:srgbClr val="505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Incident investigations will be undertaken in accordance with CPB Contractors requirements</a:t>
            </a:r>
          </a:p>
          <a:p>
            <a:pPr marL="214313" indent="-214313">
              <a:buClr>
                <a:srgbClr val="F17023"/>
              </a:buClr>
              <a:buFont typeface="Arial" panose="020B0604020202020204" pitchFamily="34" charset="0"/>
              <a:buChar char="•"/>
            </a:pPr>
            <a:endParaRPr lang="en-AU" sz="1800" dirty="0">
              <a:solidFill>
                <a:srgbClr val="505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Clr>
                <a:srgbClr val="F17023"/>
              </a:buClr>
            </a:pPr>
            <a:r>
              <a:rPr lang="en-AU" sz="1800" b="1" dirty="0">
                <a:solidFill>
                  <a:srgbClr val="505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if you injure yourself outside of work?</a:t>
            </a:r>
          </a:p>
          <a:p>
            <a:pPr marL="214313" indent="-214313">
              <a:buClr>
                <a:srgbClr val="F17023"/>
              </a:buClr>
              <a:buFont typeface="Arial" panose="020B0604020202020204" pitchFamily="34" charset="0"/>
              <a:buChar char="•"/>
            </a:pPr>
            <a:r>
              <a:rPr lang="en-AU" sz="1800" dirty="0">
                <a:solidFill>
                  <a:srgbClr val="505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You must contact your supervisor prior to leaving and returning to work</a:t>
            </a:r>
          </a:p>
          <a:p>
            <a:pPr marL="214313" indent="-214313">
              <a:buClr>
                <a:srgbClr val="F17023"/>
              </a:buClr>
              <a:buFont typeface="Arial" panose="020B0604020202020204" pitchFamily="34" charset="0"/>
              <a:buChar char="•"/>
            </a:pPr>
            <a:r>
              <a:rPr lang="en-AU" sz="1800" dirty="0">
                <a:solidFill>
                  <a:srgbClr val="505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You must NOT return to work until you are “fit for duty” or for ‘suitable duties’</a:t>
            </a:r>
          </a:p>
          <a:p>
            <a:pPr marL="214313" indent="-214313">
              <a:buClr>
                <a:srgbClr val="F17023"/>
              </a:buClr>
              <a:buFont typeface="Arial" panose="020B0604020202020204" pitchFamily="34" charset="0"/>
              <a:buChar char="•"/>
            </a:pPr>
            <a:r>
              <a:rPr lang="en-AU" sz="1800" dirty="0">
                <a:solidFill>
                  <a:srgbClr val="505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 medical conditions a clearance from a doctor will be required</a:t>
            </a:r>
          </a:p>
          <a:p>
            <a:pPr marL="214313" indent="-214313">
              <a:buClr>
                <a:srgbClr val="F17023"/>
              </a:buClr>
              <a:buFont typeface="Arial" panose="020B0604020202020204" pitchFamily="34" charset="0"/>
              <a:buChar char="•"/>
            </a:pPr>
            <a:r>
              <a:rPr lang="en-AU" sz="1800" dirty="0">
                <a:solidFill>
                  <a:srgbClr val="505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Approval must be obtained by the Project Manager if you return to work with a non-work related injury</a:t>
            </a:r>
          </a:p>
          <a:p>
            <a:endParaRPr lang="en-AU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390358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5650C6-9E7E-4B8A-953E-CD6845386E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14432" y="275064"/>
            <a:ext cx="6383920" cy="1320800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AU" sz="31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Monitoring All Workers and Works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9A87A2-7E84-4562-BFB3-D2E945E558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14432" y="1067770"/>
            <a:ext cx="6038231" cy="5277274"/>
          </a:xfrm>
        </p:spPr>
        <p:txBody>
          <a:bodyPr>
            <a:noAutofit/>
          </a:bodyPr>
          <a:lstStyle/>
          <a:p>
            <a:pPr marL="0" indent="0">
              <a:lnSpc>
                <a:spcPct val="90000"/>
              </a:lnSpc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Supervisors, leading hands and engineers are required to undertake regular monitoring of all work tasks to ensure that each zone is effectively established and controlled.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AU" sz="2000" dirty="0"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Task observations are required to be conducted to meet compliance and ensure all control measures are effective. If a change occurs during works (e.g., a new hazard), a review must be completed by the responsible Supervisor to ensure the safety of workers and that CPB Contractors requirements and compliance are met.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AU" sz="2000" dirty="0"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Monitoring requirements (not limited to):</a:t>
            </a:r>
          </a:p>
          <a:p>
            <a:pPr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AU" sz="2000" dirty="0">
                <a:latin typeface="Arial" panose="020B0604020202020204" pitchFamily="34" charset="0"/>
                <a:cs typeface="Arial" panose="020B0604020202020204" pitchFamily="34" charset="0"/>
              </a:rPr>
              <a:t>Monitoring and documentation </a:t>
            </a:r>
          </a:p>
          <a:p>
            <a:pPr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AU" sz="2000" dirty="0">
                <a:latin typeface="Arial" panose="020B0604020202020204" pitchFamily="34" charset="0"/>
                <a:cs typeface="Arial" panose="020B0604020202020204" pitchFamily="34" charset="0"/>
              </a:rPr>
              <a:t>Leadership visits</a:t>
            </a:r>
          </a:p>
          <a:p>
            <a:pPr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AU" sz="2000" dirty="0">
                <a:latin typeface="Arial" panose="020B0604020202020204" pitchFamily="34" charset="0"/>
                <a:cs typeface="Arial" panose="020B0604020202020204" pitchFamily="34" charset="0"/>
              </a:rPr>
              <a:t>Task observations</a:t>
            </a:r>
          </a:p>
          <a:p>
            <a:pPr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AU" sz="2000" dirty="0">
                <a:latin typeface="Arial" panose="020B0604020202020204" pitchFamily="34" charset="0"/>
                <a:cs typeface="Arial" panose="020B0604020202020204" pitchFamily="34" charset="0"/>
              </a:rPr>
              <a:t>Plant and equipment inspected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5159F82-1B4C-4D08-8C99-561B790B8A9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4702" r="33575"/>
          <a:stretch/>
        </p:blipFill>
        <p:spPr>
          <a:xfrm>
            <a:off x="20" y="-1"/>
            <a:ext cx="5394940" cy="6858001"/>
          </a:xfrm>
          <a:custGeom>
            <a:avLst/>
            <a:gdLst/>
            <a:ahLst/>
            <a:cxnLst/>
            <a:rect l="l" t="t" r="r" b="b"/>
            <a:pathLst>
              <a:path w="5394960" h="6858000">
                <a:moveTo>
                  <a:pt x="842596" y="0"/>
                </a:moveTo>
                <a:lnTo>
                  <a:pt x="5394960" y="0"/>
                </a:lnTo>
                <a:lnTo>
                  <a:pt x="5394960" y="21851"/>
                </a:lnTo>
                <a:lnTo>
                  <a:pt x="4365943" y="6858000"/>
                </a:lnTo>
                <a:lnTo>
                  <a:pt x="0" y="6858000"/>
                </a:lnTo>
                <a:lnTo>
                  <a:pt x="0" y="5666154"/>
                </a:lnTo>
                <a:close/>
              </a:path>
            </a:pathLst>
          </a:custGeom>
        </p:spPr>
      </p:pic>
      <p:sp>
        <p:nvSpPr>
          <p:cNvPr id="50" name="Isosceles Triangle 49">
            <a:extLst>
              <a:ext uri="{FF2B5EF4-FFF2-40B4-BE49-F238E27FC236}">
                <a16:creationId xmlns:a16="http://schemas.microsoft.com/office/drawing/2014/main" id="{3BCB5F6A-9EB0-40B0-9D13-3023E9A205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0"/>
            <a:ext cx="842596" cy="5666154"/>
          </a:xfrm>
          <a:prstGeom prst="triangle">
            <a:avLst>
              <a:gd name="adj" fmla="val 10000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401220103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8" name="Rectangle 27">
            <a:extLst>
              <a:ext uri="{FF2B5EF4-FFF2-40B4-BE49-F238E27FC236}">
                <a16:creationId xmlns:a16="http://schemas.microsoft.com/office/drawing/2014/main" id="{E80B86A7-A1EC-475B-9166-88902B033A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55650C6-9E7E-4B8A-953E-CD6845386E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33501" y="345943"/>
            <a:ext cx="10409765" cy="734351"/>
          </a:xfrm>
        </p:spPr>
        <p:txBody>
          <a:bodyPr>
            <a:normAutofit/>
          </a:bodyPr>
          <a:lstStyle/>
          <a:p>
            <a:r>
              <a:rPr lang="en-A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Take 5</a:t>
            </a:r>
          </a:p>
        </p:txBody>
      </p:sp>
      <p:sp>
        <p:nvSpPr>
          <p:cNvPr id="30" name="Isosceles Triangle 29">
            <a:extLst>
              <a:ext uri="{FF2B5EF4-FFF2-40B4-BE49-F238E27FC236}">
                <a16:creationId xmlns:a16="http://schemas.microsoft.com/office/drawing/2014/main" id="{C2C29CB1-9F74-4879-A6AF-AEA67B6F1F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0"/>
            <a:ext cx="842596" cy="5666154"/>
          </a:xfrm>
          <a:prstGeom prst="triangle">
            <a:avLst>
              <a:gd name="adj" fmla="val 10000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9A87A2-7E84-4562-BFB3-D2E945E558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33501" y="1292167"/>
            <a:ext cx="6671032" cy="521989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AU" sz="2200" dirty="0"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Monitoring is not just the responsibility of the supervisor, leading hands and engineers. We must all monitor and “take 5” to assess our personal safety. </a:t>
            </a:r>
          </a:p>
          <a:p>
            <a:pPr marL="0" indent="0">
              <a:buNone/>
            </a:pPr>
            <a:r>
              <a:rPr lang="en-AU" sz="2200" dirty="0"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Take 5 allows you to look around and take into account your work environment, identify hazards </a:t>
            </a:r>
            <a:r>
              <a:rPr lang="en-AU" sz="2200" b="1" dirty="0"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before</a:t>
            </a:r>
            <a:r>
              <a:rPr lang="en-AU" sz="2200" dirty="0"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 you start work, manage any hazards and make changes to any control measure. </a:t>
            </a:r>
          </a:p>
          <a:p>
            <a:pPr marL="0" indent="0">
              <a:buNone/>
            </a:pPr>
            <a:endParaRPr lang="en-AU" sz="1100" dirty="0"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AU" sz="2900" b="1" dirty="0">
                <a:solidFill>
                  <a:srgbClr val="EC7114"/>
                </a:solidFill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Why?</a:t>
            </a:r>
          </a:p>
          <a:p>
            <a:pPr marL="0" indent="0">
              <a:buNone/>
            </a:pPr>
            <a:endParaRPr lang="en-AU" sz="1000" b="1" dirty="0">
              <a:solidFill>
                <a:srgbClr val="EC7114"/>
              </a:solidFill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AU" sz="2200" dirty="0"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It will help protect you and your workmates from harm and potential injury.</a:t>
            </a:r>
          </a:p>
          <a:p>
            <a:pPr marL="0" indent="0">
              <a:buNone/>
            </a:pPr>
            <a:r>
              <a:rPr lang="en-AU" sz="2200" dirty="0"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We want you to get home safe to the things you love and enjoy!</a:t>
            </a:r>
          </a:p>
          <a:p>
            <a:pPr marL="0" indent="0" algn="ctr">
              <a:buNone/>
            </a:pPr>
            <a:endParaRPr lang="en-AU" sz="2200" dirty="0">
              <a:latin typeface="Arial" panose="020B0604020202020204" pitchFamily="34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AU" sz="2200" dirty="0">
              <a:latin typeface="Arial" panose="020B0604020202020204" pitchFamily="34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AU" sz="2200" dirty="0">
              <a:latin typeface="Arial" panose="020B0604020202020204" pitchFamily="34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</p:txBody>
      </p:sp>
      <p:sp>
        <p:nvSpPr>
          <p:cNvPr id="32" name="Isosceles Triangle 31">
            <a:extLst>
              <a:ext uri="{FF2B5EF4-FFF2-40B4-BE49-F238E27FC236}">
                <a16:creationId xmlns:a16="http://schemas.microsoft.com/office/drawing/2014/main" id="{7E2C7115-5336-410C-AD71-0F0952A2E5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1743267" y="4013200"/>
            <a:ext cx="448733" cy="2844800"/>
          </a:xfrm>
          <a:prstGeom prst="triangle">
            <a:avLst>
              <a:gd name="adj" fmla="val 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4490CAE-410A-44D8-A14E-AFDBF674A2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20357" y="1080294"/>
            <a:ext cx="3216456" cy="45312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11711535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77B0160-1FE8-4CBD-8042-E1B88EF537A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091" t="9892"/>
          <a:stretch/>
        </p:blipFill>
        <p:spPr>
          <a:xfrm>
            <a:off x="1" y="10"/>
            <a:ext cx="12191999" cy="6857990"/>
          </a:xfrm>
          <a:prstGeom prst="rect">
            <a:avLst/>
          </a:prstGeom>
        </p:spPr>
      </p:pic>
      <p:sp>
        <p:nvSpPr>
          <p:cNvPr id="10" name="Isosceles Triangle 9">
            <a:extLst>
              <a:ext uri="{FF2B5EF4-FFF2-40B4-BE49-F238E27FC236}">
                <a16:creationId xmlns:a16="http://schemas.microsoft.com/office/drawing/2014/main" id="{3559A5F2-8BE0-4998-A1E4-1B145465A9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0"/>
            <a:ext cx="842596" cy="5666154"/>
          </a:xfrm>
          <a:prstGeom prst="triangle">
            <a:avLst>
              <a:gd name="adj" fmla="val 10000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Parallelogram 11">
            <a:extLst>
              <a:ext uri="{FF2B5EF4-FFF2-40B4-BE49-F238E27FC236}">
                <a16:creationId xmlns:a16="http://schemas.microsoft.com/office/drawing/2014/main" id="{3A6596D4-D53C-424F-9F16-CC8686C079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684541" y="0"/>
            <a:ext cx="7315200" cy="6858000"/>
          </a:xfrm>
          <a:prstGeom prst="parallelogram">
            <a:avLst>
              <a:gd name="adj" fmla="val 14937"/>
            </a:avLst>
          </a:prstGeom>
          <a:solidFill>
            <a:schemeClr val="tx1">
              <a:alpha val="7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81BB890B-70D4-42FE-A599-6AEF1A42D9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371012" y="0"/>
            <a:ext cx="1219200" cy="6858000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3842D646-B58C-43C8-8152-01BC782B72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7425267" y="3681413"/>
            <a:ext cx="4763558" cy="3176587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8" name="Rectangle 23">
            <a:extLst>
              <a:ext uri="{FF2B5EF4-FFF2-40B4-BE49-F238E27FC236}">
                <a16:creationId xmlns:a16="http://schemas.microsoft.com/office/drawing/2014/main" id="{9772CABD-4211-42AA-B349-D4002E52F1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81476" y="-8467"/>
            <a:ext cx="3007349" cy="6866467"/>
          </a:xfrm>
          <a:custGeom>
            <a:avLst/>
            <a:gdLst/>
            <a:ahLst/>
            <a:cxnLst/>
            <a:rect l="l" t="t" r="r" b="b"/>
            <a:pathLst>
              <a:path w="3007349" h="6866467">
                <a:moveTo>
                  <a:pt x="2045532" y="0"/>
                </a:moveTo>
                <a:lnTo>
                  <a:pt x="3007349" y="0"/>
                </a:lnTo>
                <a:lnTo>
                  <a:pt x="3007349" y="6866467"/>
                </a:lnTo>
                <a:lnTo>
                  <a:pt x="0" y="6866467"/>
                </a:lnTo>
                <a:lnTo>
                  <a:pt x="2045532" y="0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0" name="Rectangle 25">
            <a:extLst>
              <a:ext uri="{FF2B5EF4-FFF2-40B4-BE49-F238E27FC236}">
                <a16:creationId xmlns:a16="http://schemas.microsoft.com/office/drawing/2014/main" id="{BBD91630-4DBA-4294-8016-FEB5C3B0CE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03442" y="-8467"/>
            <a:ext cx="2588558" cy="6866467"/>
          </a:xfrm>
          <a:custGeom>
            <a:avLst/>
            <a:gdLst/>
            <a:ahLst/>
            <a:cxnLst/>
            <a:rect l="l" t="t" r="r" b="b"/>
            <a:pathLst>
              <a:path w="2573311" h="6866467">
                <a:moveTo>
                  <a:pt x="0" y="0"/>
                </a:moveTo>
                <a:lnTo>
                  <a:pt x="2573311" y="0"/>
                </a:lnTo>
                <a:lnTo>
                  <a:pt x="2573311" y="6866467"/>
                </a:lnTo>
                <a:lnTo>
                  <a:pt x="1202336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2" name="Isosceles Triangle 21">
            <a:extLst>
              <a:ext uri="{FF2B5EF4-FFF2-40B4-BE49-F238E27FC236}">
                <a16:creationId xmlns:a16="http://schemas.microsoft.com/office/drawing/2014/main" id="{E67D1587-504D-41BC-9D48-B61257BFBC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932333" y="3048000"/>
            <a:ext cx="3259667" cy="3810000"/>
          </a:xfrm>
          <a:prstGeom prst="triangle">
            <a:avLst>
              <a:gd name="adj" fmla="val 100000"/>
            </a:avLst>
          </a:prstGeom>
          <a:solidFill>
            <a:schemeClr val="accent2">
              <a:alpha val="72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Content Placeholder 1">
            <a:extLst>
              <a:ext uri="{FF2B5EF4-FFF2-40B4-BE49-F238E27FC236}">
                <a16:creationId xmlns:a16="http://schemas.microsoft.com/office/drawing/2014/main" id="{FD583C9B-CF1B-4478-A45C-D73B88B40A3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085624" y="2846424"/>
            <a:ext cx="5664292" cy="760648"/>
          </a:xfrm>
        </p:spPr>
        <p:txBody>
          <a:bodyPr>
            <a:normAutofit fontScale="90000"/>
          </a:bodyPr>
          <a:lstStyle/>
          <a:p>
            <a:pPr algn="ctr">
              <a:lnSpc>
                <a:spcPct val="90000"/>
              </a:lnSpc>
            </a:pPr>
            <a:r>
              <a:rPr lang="en-US" sz="5000" dirty="0"/>
              <a:t>Questions</a:t>
            </a:r>
          </a:p>
        </p:txBody>
      </p:sp>
      <p:sp>
        <p:nvSpPr>
          <p:cNvPr id="24" name="Rectangle 27">
            <a:extLst>
              <a:ext uri="{FF2B5EF4-FFF2-40B4-BE49-F238E27FC236}">
                <a16:creationId xmlns:a16="http://schemas.microsoft.com/office/drawing/2014/main" id="{8765DD1A-F044-4DE7-8A9B-7C30DC85A4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334500" y="-8467"/>
            <a:ext cx="2854326" cy="6866467"/>
          </a:xfrm>
          <a:custGeom>
            <a:avLst/>
            <a:gdLst/>
            <a:ahLst/>
            <a:cxnLst/>
            <a:rect l="l" t="t" r="r" b="b"/>
            <a:pathLst>
              <a:path w="2858013" h="6866467">
                <a:moveTo>
                  <a:pt x="0" y="0"/>
                </a:moveTo>
                <a:lnTo>
                  <a:pt x="2858013" y="0"/>
                </a:lnTo>
                <a:lnTo>
                  <a:pt x="2858013" y="6866467"/>
                </a:lnTo>
                <a:lnTo>
                  <a:pt x="2473942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75000"/>
              <a:alpha val="47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6" name="Rectangle 28">
            <a:extLst>
              <a:ext uri="{FF2B5EF4-FFF2-40B4-BE49-F238E27FC236}">
                <a16:creationId xmlns:a16="http://schemas.microsoft.com/office/drawing/2014/main" id="{2FE2170D-72D6-48A8-8E9A-BFF3BF03D0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98730" y="-8467"/>
            <a:ext cx="1290094" cy="6866467"/>
          </a:xfrm>
          <a:custGeom>
            <a:avLst/>
            <a:gdLst/>
            <a:ahLst/>
            <a:cxnLst/>
            <a:rect l="l" t="t" r="r" b="b"/>
            <a:pathLst>
              <a:path w="1290094" h="6858000">
                <a:moveTo>
                  <a:pt x="1019735" y="0"/>
                </a:moveTo>
                <a:lnTo>
                  <a:pt x="1290094" y="0"/>
                </a:lnTo>
                <a:lnTo>
                  <a:pt x="1290094" y="6858000"/>
                </a:lnTo>
                <a:lnTo>
                  <a:pt x="0" y="6858000"/>
                </a:lnTo>
                <a:lnTo>
                  <a:pt x="1019735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8" name="Rectangle 29">
            <a:extLst>
              <a:ext uri="{FF2B5EF4-FFF2-40B4-BE49-F238E27FC236}">
                <a16:creationId xmlns:a16="http://schemas.microsoft.com/office/drawing/2014/main" id="{01D19436-094D-463D-AFEA-870FDBD037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938999" y="-8467"/>
            <a:ext cx="1249825" cy="6866467"/>
          </a:xfrm>
          <a:custGeom>
            <a:avLst/>
            <a:gdLst/>
            <a:ahLst/>
            <a:cxnLst/>
            <a:rect l="l" t="t" r="r" b="b"/>
            <a:pathLst>
              <a:path w="1249825" h="6858000">
                <a:moveTo>
                  <a:pt x="0" y="0"/>
                </a:moveTo>
                <a:lnTo>
                  <a:pt x="1249825" y="0"/>
                </a:lnTo>
                <a:lnTo>
                  <a:pt x="1249825" y="6858000"/>
                </a:lnTo>
                <a:lnTo>
                  <a:pt x="1109382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6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0" name="Isosceles Triangle 29">
            <a:extLst>
              <a:ext uri="{FF2B5EF4-FFF2-40B4-BE49-F238E27FC236}">
                <a16:creationId xmlns:a16="http://schemas.microsoft.com/office/drawing/2014/main" id="{9A2DE6E0-967C-4C58-8558-EC08F1138B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371666" y="3589867"/>
            <a:ext cx="1817159" cy="3268133"/>
          </a:xfrm>
          <a:prstGeom prst="triangle">
            <a:avLst>
              <a:gd name="adj" fmla="val 100000"/>
            </a:avLst>
          </a:prstGeom>
          <a:solidFill>
            <a:schemeClr val="accent1">
              <a:alpha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702220225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Orange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469</TotalTime>
  <Words>1377</Words>
  <Application>Microsoft Office PowerPoint</Application>
  <PresentationFormat>Widescreen</PresentationFormat>
  <Paragraphs>145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4" baseType="lpstr">
      <vt:lpstr>Arial</vt:lpstr>
      <vt:lpstr>Symbol</vt:lpstr>
      <vt:lpstr>Trebuchet MS</vt:lpstr>
      <vt:lpstr>Wingdings 3</vt:lpstr>
      <vt:lpstr>Facet</vt:lpstr>
      <vt:lpstr>Working at Heights</vt:lpstr>
      <vt:lpstr>Our Mission and Principles</vt:lpstr>
      <vt:lpstr>Legislative Framework</vt:lpstr>
      <vt:lpstr>References</vt:lpstr>
      <vt:lpstr>Workers Duties &amp; Rights – Where to find them</vt:lpstr>
      <vt:lpstr>Workers Obligations - Where to find them</vt:lpstr>
      <vt:lpstr>Hierarchy of Controls</vt:lpstr>
      <vt:lpstr>What is Working at Heights?</vt:lpstr>
      <vt:lpstr>Working at Heights</vt:lpstr>
      <vt:lpstr>Training &amp; Operator Competence</vt:lpstr>
      <vt:lpstr>Mobile Elevating Work Platforms (MEWP)</vt:lpstr>
      <vt:lpstr>Communication</vt:lpstr>
      <vt:lpstr>Control Measures </vt:lpstr>
      <vt:lpstr>Emergency Response</vt:lpstr>
      <vt:lpstr>Personal Protective Equipment (PPE)</vt:lpstr>
      <vt:lpstr>Incident Reporting</vt:lpstr>
      <vt:lpstr>Monitoring All Workers and Works</vt:lpstr>
      <vt:lpstr>Take 5</vt:lpstr>
      <vt:lpstr>Questions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Working In Around Mobile Plant</dc:title>
  <dc:creator>Jane, Caroline</dc:creator>
  <cp:lastModifiedBy>Jane, Caroline</cp:lastModifiedBy>
  <cp:revision>43</cp:revision>
  <dcterms:created xsi:type="dcterms:W3CDTF">2023-01-19T04:47:45Z</dcterms:created>
  <dcterms:modified xsi:type="dcterms:W3CDTF">2023-01-23T04:22:39Z</dcterms:modified>
</cp:coreProperties>
</file>