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5"/>
  </p:notesMasterIdLst>
  <p:sldIdLst>
    <p:sldId id="257" r:id="rId2"/>
    <p:sldId id="309" r:id="rId3"/>
    <p:sldId id="437" r:id="rId4"/>
    <p:sldId id="598" r:id="rId5"/>
    <p:sldId id="599" r:id="rId6"/>
    <p:sldId id="600" r:id="rId7"/>
    <p:sldId id="392" r:id="rId8"/>
    <p:sldId id="504" r:id="rId9"/>
    <p:sldId id="503" r:id="rId10"/>
    <p:sldId id="601" r:id="rId11"/>
    <p:sldId id="602" r:id="rId12"/>
    <p:sldId id="603" r:id="rId13"/>
    <p:sldId id="604" r:id="rId14"/>
    <p:sldId id="439" r:id="rId15"/>
    <p:sldId id="396" r:id="rId16"/>
    <p:sldId id="440" r:id="rId17"/>
    <p:sldId id="605" r:id="rId18"/>
    <p:sldId id="606" r:id="rId19"/>
    <p:sldId id="607" r:id="rId20"/>
    <p:sldId id="399" r:id="rId21"/>
    <p:sldId id="401" r:id="rId22"/>
    <p:sldId id="441" r:id="rId23"/>
    <p:sldId id="608" r:id="rId24"/>
    <p:sldId id="387" r:id="rId25"/>
    <p:sldId id="586" r:id="rId26"/>
    <p:sldId id="587" r:id="rId27"/>
    <p:sldId id="609" r:id="rId28"/>
    <p:sldId id="610" r:id="rId29"/>
    <p:sldId id="588" r:id="rId30"/>
    <p:sldId id="589" r:id="rId31"/>
    <p:sldId id="590" r:id="rId32"/>
    <p:sldId id="611" r:id="rId33"/>
    <p:sldId id="612" r:id="rId34"/>
    <p:sldId id="591" r:id="rId35"/>
    <p:sldId id="592" r:id="rId36"/>
    <p:sldId id="593" r:id="rId37"/>
    <p:sldId id="613" r:id="rId38"/>
    <p:sldId id="614" r:id="rId39"/>
    <p:sldId id="594" r:id="rId40"/>
    <p:sldId id="595" r:id="rId41"/>
    <p:sldId id="596" r:id="rId42"/>
    <p:sldId id="615" r:id="rId43"/>
    <p:sldId id="616" r:id="rId44"/>
    <p:sldId id="617" r:id="rId45"/>
    <p:sldId id="597" r:id="rId46"/>
    <p:sldId id="562" r:id="rId47"/>
    <p:sldId id="563" r:id="rId48"/>
    <p:sldId id="564" r:id="rId49"/>
    <p:sldId id="565" r:id="rId50"/>
    <p:sldId id="618" r:id="rId51"/>
    <p:sldId id="619" r:id="rId52"/>
    <p:sldId id="567" r:id="rId53"/>
    <p:sldId id="568" r:id="rId54"/>
    <p:sldId id="569" r:id="rId55"/>
    <p:sldId id="620" r:id="rId56"/>
    <p:sldId id="621" r:id="rId57"/>
    <p:sldId id="570" r:id="rId58"/>
    <p:sldId id="571" r:id="rId59"/>
    <p:sldId id="572" r:id="rId60"/>
    <p:sldId id="622" r:id="rId61"/>
    <p:sldId id="623" r:id="rId62"/>
    <p:sldId id="573" r:id="rId63"/>
    <p:sldId id="574" r:id="rId64"/>
    <p:sldId id="575" r:id="rId65"/>
    <p:sldId id="624" r:id="rId66"/>
    <p:sldId id="625" r:id="rId67"/>
    <p:sldId id="576" r:id="rId68"/>
    <p:sldId id="577" r:id="rId69"/>
    <p:sldId id="578" r:id="rId70"/>
    <p:sldId id="626" r:id="rId71"/>
    <p:sldId id="579" r:id="rId72"/>
    <p:sldId id="538" r:id="rId73"/>
    <p:sldId id="539" r:id="rId74"/>
    <p:sldId id="627" r:id="rId75"/>
    <p:sldId id="628" r:id="rId76"/>
    <p:sldId id="629" r:id="rId77"/>
    <p:sldId id="630" r:id="rId78"/>
    <p:sldId id="631" r:id="rId79"/>
    <p:sldId id="540" r:id="rId80"/>
    <p:sldId id="541" r:id="rId81"/>
    <p:sldId id="542" r:id="rId82"/>
    <p:sldId id="632" r:id="rId83"/>
    <p:sldId id="633" r:id="rId84"/>
    <p:sldId id="543" r:id="rId85"/>
    <p:sldId id="544" r:id="rId86"/>
    <p:sldId id="545" r:id="rId87"/>
    <p:sldId id="634" r:id="rId88"/>
    <p:sldId id="635" r:id="rId89"/>
    <p:sldId id="546" r:id="rId90"/>
    <p:sldId id="547" r:id="rId91"/>
    <p:sldId id="548" r:id="rId92"/>
    <p:sldId id="636" r:id="rId93"/>
    <p:sldId id="549" r:id="rId94"/>
    <p:sldId id="550" r:id="rId95"/>
    <p:sldId id="551" r:id="rId96"/>
    <p:sldId id="637" r:id="rId97"/>
    <p:sldId id="552" r:id="rId98"/>
    <p:sldId id="553" r:id="rId99"/>
    <p:sldId id="554" r:id="rId100"/>
    <p:sldId id="638" r:id="rId101"/>
    <p:sldId id="639" r:id="rId102"/>
    <p:sldId id="555" r:id="rId103"/>
    <p:sldId id="556" r:id="rId104"/>
    <p:sldId id="557" r:id="rId105"/>
    <p:sldId id="640" r:id="rId106"/>
    <p:sldId id="641" r:id="rId107"/>
    <p:sldId id="558" r:id="rId108"/>
    <p:sldId id="559" r:id="rId109"/>
    <p:sldId id="560" r:id="rId110"/>
    <p:sldId id="642" r:id="rId111"/>
    <p:sldId id="561" r:id="rId112"/>
    <p:sldId id="435" r:id="rId113"/>
    <p:sldId id="418" r:id="rId1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1806" y="-1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viewProps" Target="view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27/04/2017</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20</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21</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24</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25</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29</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30</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34</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35</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39</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45</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46</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48</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49</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52</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53</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57</a:t>
            </a:fld>
            <a:endParaRPr lang="en-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58</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62</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63</a:t>
            </a:fld>
            <a:endParaRPr lang="en-A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67</a:t>
            </a:fld>
            <a:endParaRPr lang="en-CA"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68</a:t>
            </a:fld>
            <a:endParaRPr lang="en-AU"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71</a:t>
            </a:fld>
            <a:endParaRPr lang="en-CA"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72</a:t>
            </a:fld>
            <a:endParaRPr lang="en-AU"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79</a:t>
            </a:fld>
            <a:endParaRPr lang="en-CA"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80</a:t>
            </a:fld>
            <a:endParaRPr lang="en-AU"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84</a:t>
            </a:fld>
            <a:endParaRPr lang="en-CA"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85</a:t>
            </a:fld>
            <a:endParaRPr lang="en-AU"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89</a:t>
            </a:fld>
            <a:endParaRPr lang="en-CA"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90</a:t>
            </a:fld>
            <a:endParaRPr lang="en-AU"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93</a:t>
            </a:fld>
            <a:endParaRPr lang="en-CA"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94</a:t>
            </a:fld>
            <a:endParaRPr lang="en-AU"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97</a:t>
            </a:fld>
            <a:endParaRPr lang="en-CA"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98</a:t>
            </a:fld>
            <a:endParaRPr lang="en-AU"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102</a:t>
            </a:fld>
            <a:endParaRPr lang="en-CA"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103</a:t>
            </a:fld>
            <a:endParaRPr lang="en-AU"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107</a:t>
            </a:fld>
            <a:endParaRPr lang="en-CA"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108</a:t>
            </a:fld>
            <a:endParaRPr lang="en-AU"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111</a:t>
            </a:fld>
            <a:endParaRPr lang="en-CA"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113</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27/04/2017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27/04/2017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27/04/2017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27/04/2017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27/04/2017</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27/04/2017</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27/04/2017</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27/04/2017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27/04/2017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27/04/2017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27/04/2017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27/04/2017</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400" b="1" dirty="0" smtClean="0">
                <a:solidFill>
                  <a:srgbClr val="FF0000"/>
                </a:solidFill>
              </a:rPr>
              <a:t>CHCECE007 </a:t>
            </a:r>
            <a:endParaRPr lang="en-GB" sz="4400" dirty="0">
              <a:solidFill>
                <a:srgbClr val="FF0000"/>
              </a:solidFill>
            </a:endParaRPr>
          </a:p>
          <a:p>
            <a:pPr algn="r"/>
            <a:r>
              <a:rPr lang="en-AU" sz="4400" b="1" dirty="0" smtClean="0">
                <a:solidFill>
                  <a:srgbClr val="FF0000"/>
                </a:solidFill>
              </a:rPr>
              <a:t>Develop positive and respectful relationships with children</a:t>
            </a:r>
            <a:endParaRPr lang="en-GB" sz="4400" dirty="0">
              <a:solidFill>
                <a:srgbClr val="FF0000"/>
              </a:solidFill>
            </a:endParaRPr>
          </a:p>
        </p:txBody>
      </p:sp>
      <p:pic>
        <p:nvPicPr>
          <p:cNvPr id="3" name="Picture 2" descr="ID# 2969 - Parent Child Standing - Presentation Clipart"/>
          <p:cNvPicPr/>
          <p:nvPr/>
        </p:nvPicPr>
        <p:blipFill>
          <a:blip r:embed="rId3">
            <a:extLst>
              <a:ext uri="{28A0092B-C50C-407E-A947-70E740481C1C}">
                <a14:useLocalDpi xmlns:a14="http://schemas.microsoft.com/office/drawing/2010/main" val="0"/>
              </a:ext>
            </a:extLst>
          </a:blip>
          <a:srcRect/>
          <a:stretch>
            <a:fillRect/>
          </a:stretch>
        </p:blipFill>
        <p:spPr bwMode="auto">
          <a:xfrm>
            <a:off x="827584" y="3933054"/>
            <a:ext cx="3168352" cy="278885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GB" dirty="0"/>
              <a:t>Communicate positively with children</a:t>
            </a:r>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1.1 </a:t>
            </a:r>
            <a:r>
              <a:rPr lang="en-GB" sz="2800" dirty="0"/>
              <a:t>Respond sensitively and appropriately to all children’s efforts to communicate</a:t>
            </a:r>
            <a:r>
              <a:rPr lang="en-AU" sz="2800" b="1" dirty="0" smtClean="0">
                <a:latin typeface="+mj-lt"/>
              </a:rPr>
              <a:t>  </a:t>
            </a:r>
            <a:endParaRPr lang="en-AU" sz="28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How to respond to efforts to </a:t>
            </a:r>
            <a:r>
              <a:rPr lang="en-GB" dirty="0" smtClean="0"/>
              <a:t>communicate</a:t>
            </a:r>
            <a:endParaRPr lang="en-GB" dirty="0"/>
          </a:p>
        </p:txBody>
      </p:sp>
      <p:sp>
        <p:nvSpPr>
          <p:cNvPr id="3" name="Content Placeholder 2"/>
          <p:cNvSpPr>
            <a:spLocks noGrp="1"/>
          </p:cNvSpPr>
          <p:nvPr>
            <p:ph idx="1"/>
          </p:nvPr>
        </p:nvSpPr>
        <p:spPr>
          <a:xfrm>
            <a:off x="457200" y="1844824"/>
            <a:ext cx="8229600" cy="4281339"/>
          </a:xfrm>
        </p:spPr>
        <p:txBody>
          <a:bodyPr/>
          <a:lstStyle/>
          <a:p>
            <a:pPr marL="0" indent="0">
              <a:buNone/>
            </a:pPr>
            <a:r>
              <a:rPr lang="en-GB" dirty="0"/>
              <a:t>Depending on the age of the children you work with and what stage they are at with their development, how they try to communicate can vary greatly. </a:t>
            </a:r>
          </a:p>
          <a:p>
            <a:pPr marL="0" indent="0">
              <a:buNone/>
            </a:pPr>
            <a:r>
              <a:rPr lang="en-GB" dirty="0"/>
              <a:t>Regardless of what stage of development children are at, you should be aiming to respond in a way which shows respect and promotes their continued development. </a:t>
            </a:r>
          </a:p>
          <a:p>
            <a:endParaRPr lang="en-GB" dirty="0"/>
          </a:p>
        </p:txBody>
      </p:sp>
      <p:pic>
        <p:nvPicPr>
          <p:cNvPr id="4" name="Picture 3" descr="ID# 3056 - Stick Figure Liste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715125" y="4423034"/>
            <a:ext cx="2428875" cy="24288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9149 - Smiley Face Smile Button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4365101"/>
            <a:ext cx="2463233" cy="246323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Remain positive and sensitive </a:t>
            </a:r>
          </a:p>
        </p:txBody>
      </p:sp>
      <p:sp>
        <p:nvSpPr>
          <p:cNvPr id="3" name="Content Placeholder 2"/>
          <p:cNvSpPr>
            <a:spLocks noGrp="1"/>
          </p:cNvSpPr>
          <p:nvPr>
            <p:ph idx="1"/>
          </p:nvPr>
        </p:nvSpPr>
        <p:spPr/>
        <p:txBody>
          <a:bodyPr>
            <a:normAutofit/>
          </a:bodyPr>
          <a:lstStyle/>
          <a:p>
            <a:pPr marL="0" indent="0">
              <a:buNone/>
            </a:pPr>
            <a:r>
              <a:rPr lang="en-GB" dirty="0"/>
              <a:t>Throughout all communication with children, you should ensure that you do not to discourage any attempts of communication. You should be aiming to support development and learning, so you want to provide a positive impression at all times and be sensitive to the efforts that children make. </a:t>
            </a:r>
          </a:p>
        </p:txBody>
      </p:sp>
    </p:spTree>
    <p:extLst>
      <p:ext uri="{BB962C8B-B14F-4D97-AF65-F5344CB8AC3E}">
        <p14:creationId xmlns:p14="http://schemas.microsoft.com/office/powerpoint/2010/main" val="1084347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5882 - Happy Face Stick Figure Jumping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221088"/>
            <a:ext cx="2520280" cy="252028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Remain positive and sensitive </a:t>
            </a:r>
          </a:p>
        </p:txBody>
      </p:sp>
      <p:sp>
        <p:nvSpPr>
          <p:cNvPr id="3" name="Content Placeholder 2"/>
          <p:cNvSpPr>
            <a:spLocks noGrp="1"/>
          </p:cNvSpPr>
          <p:nvPr>
            <p:ph idx="1"/>
          </p:nvPr>
        </p:nvSpPr>
        <p:spPr/>
        <p:txBody>
          <a:bodyPr/>
          <a:lstStyle/>
          <a:p>
            <a:pPr marL="0" indent="0">
              <a:buNone/>
            </a:pPr>
            <a:r>
              <a:rPr lang="en-GB" b="1" dirty="0"/>
              <a:t>Some ways to ensure that your reaction is positive and sensitive include:</a:t>
            </a:r>
          </a:p>
          <a:p>
            <a:r>
              <a:rPr lang="en-GB" dirty="0"/>
              <a:t>Positive facial expressions </a:t>
            </a:r>
          </a:p>
          <a:p>
            <a:r>
              <a:rPr lang="en-GB" dirty="0"/>
              <a:t>Consider the words you use before you say them </a:t>
            </a:r>
          </a:p>
          <a:p>
            <a:r>
              <a:rPr lang="en-GB" dirty="0"/>
              <a:t>Try to practice open and positive body language </a:t>
            </a:r>
          </a:p>
          <a:p>
            <a:r>
              <a:rPr lang="en-GB" dirty="0"/>
              <a:t>Allow the child time to communicate </a:t>
            </a:r>
          </a:p>
          <a:p>
            <a:r>
              <a:rPr lang="en-GB" dirty="0"/>
              <a:t>Always </a:t>
            </a:r>
            <a:r>
              <a:rPr lang="en-GB" dirty="0" smtClean="0"/>
              <a:t>respond.</a:t>
            </a:r>
            <a:endParaRPr lang="en-GB" dirty="0"/>
          </a:p>
          <a:p>
            <a:endParaRPr lang="en-GB" dirty="0"/>
          </a:p>
        </p:txBody>
      </p:sp>
    </p:spTree>
    <p:extLst>
      <p:ext uri="{BB962C8B-B14F-4D97-AF65-F5344CB8AC3E}">
        <p14:creationId xmlns:p14="http://schemas.microsoft.com/office/powerpoint/2010/main" val="2276281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2460 - Group Circl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572269"/>
            <a:ext cx="2305050" cy="2305050"/>
          </a:xfrm>
          <a:prstGeom prst="rect">
            <a:avLst/>
          </a:prstGeom>
          <a:noFill/>
          <a:ln>
            <a:noFill/>
          </a:ln>
        </p:spPr>
      </p:pic>
      <p:sp>
        <p:nvSpPr>
          <p:cNvPr id="2" name="Title 1"/>
          <p:cNvSpPr>
            <a:spLocks noGrp="1"/>
          </p:cNvSpPr>
          <p:nvPr>
            <p:ph type="title"/>
          </p:nvPr>
        </p:nvSpPr>
        <p:spPr/>
        <p:txBody>
          <a:bodyPr>
            <a:normAutofit/>
          </a:bodyPr>
          <a:lstStyle/>
          <a:p>
            <a:r>
              <a:rPr lang="en-GB" dirty="0"/>
              <a:t>Child-centred </a:t>
            </a:r>
            <a:r>
              <a:rPr lang="en-GB" dirty="0" smtClean="0"/>
              <a:t>communication</a:t>
            </a:r>
            <a:endParaRPr lang="en-GB" dirty="0"/>
          </a:p>
        </p:txBody>
      </p:sp>
      <p:sp>
        <p:nvSpPr>
          <p:cNvPr id="3" name="Content Placeholder 2"/>
          <p:cNvSpPr>
            <a:spLocks noGrp="1"/>
          </p:cNvSpPr>
          <p:nvPr>
            <p:ph idx="1"/>
          </p:nvPr>
        </p:nvSpPr>
        <p:spPr/>
        <p:txBody>
          <a:bodyPr/>
          <a:lstStyle/>
          <a:p>
            <a:pPr marL="0" indent="0">
              <a:buNone/>
            </a:pPr>
            <a:r>
              <a:rPr lang="en-GB" dirty="0"/>
              <a:t>Children have very different interpretations of communication than adults do and they will consistently be learning new things as they develop their skills and transgress through their lives. For this reason, you should ensure that you are adopting child-centred practices. </a:t>
            </a:r>
          </a:p>
          <a:p>
            <a:pPr marL="0" indent="0">
              <a:buNone/>
            </a:pPr>
            <a:r>
              <a:rPr lang="en-GB" dirty="0" smtClean="0"/>
              <a:t>In </a:t>
            </a:r>
            <a:r>
              <a:rPr lang="en-GB" dirty="0"/>
              <a:t>basic terms, all communication should be based around the welfare of the child. </a:t>
            </a:r>
          </a:p>
          <a:p>
            <a:endParaRPr lang="en-GB" dirty="0"/>
          </a:p>
        </p:txBody>
      </p:sp>
    </p:spTree>
    <p:extLst>
      <p:ext uri="{BB962C8B-B14F-4D97-AF65-F5344CB8AC3E}">
        <p14:creationId xmlns:p14="http://schemas.microsoft.com/office/powerpoint/2010/main" val="3296603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GB" dirty="0"/>
              <a:t>Communicate positively with children</a:t>
            </a:r>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1.2 </a:t>
            </a:r>
            <a:r>
              <a:rPr lang="en-GB" sz="2800" dirty="0"/>
              <a:t>Engage in sustained conversations with individual children about things that interest the child</a:t>
            </a:r>
            <a:r>
              <a:rPr lang="en-AU" sz="2800" b="1" dirty="0" smtClean="0">
                <a:latin typeface="+mj-lt"/>
              </a:rPr>
              <a:t> </a:t>
            </a:r>
            <a:endParaRPr lang="en-AU" sz="2800" dirty="0">
              <a:latin typeface="+mj-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6950 - Be All Ear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3419872" y="4267200"/>
            <a:ext cx="2590800" cy="2590800"/>
          </a:xfrm>
          <a:prstGeom prst="rect">
            <a:avLst/>
          </a:prstGeom>
          <a:noFill/>
          <a:ln>
            <a:noFill/>
          </a:ln>
        </p:spPr>
      </p:pic>
      <p:sp>
        <p:nvSpPr>
          <p:cNvPr id="2" name="Title 1"/>
          <p:cNvSpPr>
            <a:spLocks noGrp="1"/>
          </p:cNvSpPr>
          <p:nvPr>
            <p:ph type="title"/>
          </p:nvPr>
        </p:nvSpPr>
        <p:spPr/>
        <p:txBody>
          <a:bodyPr>
            <a:normAutofit/>
          </a:bodyPr>
          <a:lstStyle/>
          <a:p>
            <a:r>
              <a:rPr lang="en-GB" dirty="0"/>
              <a:t>What is sustained conversation</a:t>
            </a:r>
            <a:r>
              <a:rPr lang="en-GB" dirty="0" smtClean="0"/>
              <a:t>?</a:t>
            </a:r>
            <a:endParaRPr lang="en-GB" dirty="0"/>
          </a:p>
        </p:txBody>
      </p:sp>
      <p:sp>
        <p:nvSpPr>
          <p:cNvPr id="3" name="Content Placeholder 2"/>
          <p:cNvSpPr>
            <a:spLocks noGrp="1"/>
          </p:cNvSpPr>
          <p:nvPr>
            <p:ph idx="1"/>
          </p:nvPr>
        </p:nvSpPr>
        <p:spPr>
          <a:xfrm>
            <a:off x="395536" y="1412776"/>
            <a:ext cx="8229600" cy="4525963"/>
          </a:xfrm>
        </p:spPr>
        <p:txBody>
          <a:bodyPr/>
          <a:lstStyle/>
          <a:p>
            <a:pPr marL="0" indent="0">
              <a:buNone/>
            </a:pPr>
            <a:r>
              <a:rPr lang="en-GB" dirty="0"/>
              <a:t>Sustained conversation refers to maintaining engagement in a conversation. Many conversations that we have are </a:t>
            </a:r>
            <a:r>
              <a:rPr lang="en-GB" dirty="0" smtClean="0"/>
              <a:t>short-lived and whilst</a:t>
            </a:r>
            <a:r>
              <a:rPr lang="en-GB" dirty="0"/>
              <a:t> </a:t>
            </a:r>
            <a:r>
              <a:rPr lang="en-GB" dirty="0" smtClean="0"/>
              <a:t>this is a normal </a:t>
            </a:r>
            <a:r>
              <a:rPr lang="en-GB" dirty="0"/>
              <a:t>and required aspect of everyday life, children will benefit from conversations which require them to think and problem-solve alongside other people.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D# 9020 - Group Array Sport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3754786"/>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Promoting sustained </a:t>
            </a:r>
            <a:r>
              <a:rPr lang="en-GB" dirty="0" smtClean="0"/>
              <a:t>conversation</a:t>
            </a:r>
            <a:endParaRPr lang="en-GB" dirty="0"/>
          </a:p>
        </p:txBody>
      </p:sp>
      <p:sp>
        <p:nvSpPr>
          <p:cNvPr id="3" name="Content Placeholder 2"/>
          <p:cNvSpPr>
            <a:spLocks noGrp="1"/>
          </p:cNvSpPr>
          <p:nvPr>
            <p:ph idx="1"/>
          </p:nvPr>
        </p:nvSpPr>
        <p:spPr/>
        <p:txBody>
          <a:bodyPr/>
          <a:lstStyle/>
          <a:p>
            <a:pPr marL="0" indent="0">
              <a:buNone/>
            </a:pPr>
            <a:r>
              <a:rPr lang="en-GB" dirty="0"/>
              <a:t>A good way to help children to engage in sustained conversation is to talk to them about things that they like. </a:t>
            </a:r>
            <a:r>
              <a:rPr lang="en-GB" dirty="0" smtClean="0"/>
              <a:t>Focusing </a:t>
            </a:r>
            <a:r>
              <a:rPr lang="en-GB" dirty="0"/>
              <a:t>on things which interest the children will encourage them to participate in the conversation and provide thoughtful and interesting responses. </a:t>
            </a:r>
          </a:p>
          <a:p>
            <a:endParaRPr lang="en-GB" dirty="0"/>
          </a:p>
        </p:txBody>
      </p:sp>
    </p:spTree>
    <p:extLst>
      <p:ext uri="{BB962C8B-B14F-4D97-AF65-F5344CB8AC3E}">
        <p14:creationId xmlns:p14="http://schemas.microsoft.com/office/powerpoint/2010/main" val="1527834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3402 - Multiple Signs Question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796135" y="4365103"/>
            <a:ext cx="2450087" cy="2467045"/>
          </a:xfrm>
          <a:prstGeom prst="rect">
            <a:avLst/>
          </a:prstGeom>
          <a:noFill/>
          <a:ln>
            <a:noFill/>
          </a:ln>
        </p:spPr>
      </p:pic>
      <p:sp>
        <p:nvSpPr>
          <p:cNvPr id="2" name="Title 1"/>
          <p:cNvSpPr>
            <a:spLocks noGrp="1"/>
          </p:cNvSpPr>
          <p:nvPr>
            <p:ph type="title"/>
          </p:nvPr>
        </p:nvSpPr>
        <p:spPr/>
        <p:txBody>
          <a:bodyPr/>
          <a:lstStyle/>
          <a:p>
            <a:r>
              <a:rPr lang="en-GB" dirty="0" smtClean="0"/>
              <a:t>Open-ended questions</a:t>
            </a:r>
            <a:endParaRPr lang="en-GB" dirty="0"/>
          </a:p>
        </p:txBody>
      </p:sp>
      <p:sp>
        <p:nvSpPr>
          <p:cNvPr id="3" name="Content Placeholder 2"/>
          <p:cNvSpPr>
            <a:spLocks noGrp="1"/>
          </p:cNvSpPr>
          <p:nvPr>
            <p:ph idx="1"/>
          </p:nvPr>
        </p:nvSpPr>
        <p:spPr/>
        <p:txBody>
          <a:bodyPr/>
          <a:lstStyle/>
          <a:p>
            <a:pPr marL="0" indent="0">
              <a:buNone/>
            </a:pPr>
            <a:r>
              <a:rPr lang="en-GB" dirty="0"/>
              <a:t>Depending on the confidence and engagement levels of the child, you might need to push the conversation forward and encourage them to continue talking. A good way to do this is to ask open-ended questions. Open-ended questions allow for a response which is longer than one word and requires the other person to provide a more thoughtful answer.</a:t>
            </a:r>
          </a:p>
          <a:p>
            <a:endParaRPr lang="en-GB" dirty="0"/>
          </a:p>
        </p:txBody>
      </p:sp>
    </p:spTree>
    <p:extLst>
      <p:ext uri="{BB962C8B-B14F-4D97-AF65-F5344CB8AC3E}">
        <p14:creationId xmlns:p14="http://schemas.microsoft.com/office/powerpoint/2010/main" val="34416521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D# 19002 - Hands Circle Team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4837571"/>
            <a:ext cx="1921396" cy="192139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a:t>Creating an environment for sustained conversation</a:t>
            </a:r>
          </a:p>
        </p:txBody>
      </p:sp>
      <p:sp>
        <p:nvSpPr>
          <p:cNvPr id="3" name="Content Placeholder 2"/>
          <p:cNvSpPr>
            <a:spLocks noGrp="1"/>
          </p:cNvSpPr>
          <p:nvPr>
            <p:ph idx="1"/>
          </p:nvPr>
        </p:nvSpPr>
        <p:spPr>
          <a:xfrm>
            <a:off x="457200" y="1916832"/>
            <a:ext cx="8229600" cy="4209331"/>
          </a:xfrm>
        </p:spPr>
        <p:txBody>
          <a:bodyPr/>
          <a:lstStyle/>
          <a:p>
            <a:pPr marL="0" indent="0">
              <a:buNone/>
            </a:pPr>
            <a:r>
              <a:rPr lang="en-GB" dirty="0"/>
              <a:t>Y</a:t>
            </a:r>
            <a:r>
              <a:rPr lang="en-GB" dirty="0" smtClean="0"/>
              <a:t>ou </a:t>
            </a:r>
            <a:r>
              <a:rPr lang="en-GB" dirty="0"/>
              <a:t>should be aiming to create an environment which facilitates positive interactions and encourages children to engage in sustained conversations. Working as a team with your colleagues, manager, directors etc. will ensure that you are providing the best environment for the children in your care and are consistent with your practices.</a:t>
            </a:r>
          </a:p>
          <a:p>
            <a:endParaRPr lang="en-GB" dirty="0"/>
          </a:p>
        </p:txBody>
      </p:sp>
    </p:spTree>
    <p:extLst>
      <p:ext uri="{BB962C8B-B14F-4D97-AF65-F5344CB8AC3E}">
        <p14:creationId xmlns:p14="http://schemas.microsoft.com/office/powerpoint/2010/main" val="2837562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Respect non-talkers</a:t>
            </a:r>
            <a:endParaRPr lang="en-GB" dirty="0"/>
          </a:p>
        </p:txBody>
      </p:sp>
      <p:sp>
        <p:nvSpPr>
          <p:cNvPr id="3" name="Content Placeholder 2"/>
          <p:cNvSpPr>
            <a:spLocks noGrp="1"/>
          </p:cNvSpPr>
          <p:nvPr>
            <p:ph idx="1"/>
          </p:nvPr>
        </p:nvSpPr>
        <p:spPr/>
        <p:txBody>
          <a:bodyPr/>
          <a:lstStyle/>
          <a:p>
            <a:pPr marL="0" indent="0">
              <a:buNone/>
            </a:pPr>
            <a:r>
              <a:rPr lang="en-GB" dirty="0"/>
              <a:t>All children will have different personalities and some will be more reluctant or feel uncomfortable when they are required to communicate in detail over a longer period of time. You should be respectful and sensitive to this and avoid pushing children into talking if they do not want to do so. </a:t>
            </a:r>
          </a:p>
        </p:txBody>
      </p:sp>
      <p:pic>
        <p:nvPicPr>
          <p:cNvPr id="4" name="Picture 3" descr="ID# 6287 - Stick Figure Telling A Secre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572000" y="4202211"/>
            <a:ext cx="2595364" cy="2596902"/>
          </a:xfrm>
          <a:prstGeom prst="rect">
            <a:avLst/>
          </a:prstGeom>
          <a:noFill/>
          <a:ln>
            <a:noFill/>
          </a:ln>
        </p:spPr>
      </p:pic>
    </p:spTree>
    <p:extLst>
      <p:ext uri="{BB962C8B-B14F-4D97-AF65-F5344CB8AC3E}">
        <p14:creationId xmlns:p14="http://schemas.microsoft.com/office/powerpoint/2010/main" val="770065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395536" y="476672"/>
            <a:ext cx="8229600" cy="1143000"/>
          </a:xfrm>
        </p:spPr>
        <p:txBody>
          <a:bodyPr>
            <a:noAutofit/>
          </a:bodyPr>
          <a:lstStyle/>
          <a:p>
            <a:r>
              <a:rPr lang="en-GB" dirty="0"/>
              <a:t>Communicate positively with children</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1.3 </a:t>
            </a:r>
            <a:r>
              <a:rPr lang="en-GB" sz="2800" dirty="0"/>
              <a:t>Consistently respond positively to all children who require attention</a:t>
            </a:r>
            <a:r>
              <a:rPr lang="en-AU" sz="2800" b="1" dirty="0" smtClean="0">
                <a:latin typeface="+mj-lt"/>
              </a:rPr>
              <a:t> </a:t>
            </a:r>
            <a:endParaRPr lang="en-AU" sz="2800" dirty="0">
              <a:latin typeface="+mj-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54162"/>
          </a:xfrm>
        </p:spPr>
        <p:txBody>
          <a:bodyPr>
            <a:noAutofit/>
          </a:bodyPr>
          <a:lstStyle/>
          <a:p>
            <a:r>
              <a:rPr lang="en-GB" dirty="0"/>
              <a:t>Responding positively to required </a:t>
            </a:r>
            <a:r>
              <a:rPr lang="en-GB" dirty="0" smtClean="0"/>
              <a:t>attention</a:t>
            </a:r>
            <a:endParaRPr lang="en-GB" dirty="0"/>
          </a:p>
        </p:txBody>
      </p:sp>
      <p:sp>
        <p:nvSpPr>
          <p:cNvPr id="3" name="Content Placeholder 2"/>
          <p:cNvSpPr>
            <a:spLocks noGrp="1"/>
          </p:cNvSpPr>
          <p:nvPr>
            <p:ph idx="1"/>
          </p:nvPr>
        </p:nvSpPr>
        <p:spPr>
          <a:xfrm>
            <a:off x="457200" y="1844824"/>
            <a:ext cx="8229600" cy="4281339"/>
          </a:xfrm>
        </p:spPr>
        <p:txBody>
          <a:bodyPr/>
          <a:lstStyle/>
          <a:p>
            <a:pPr marL="0" indent="0">
              <a:buNone/>
            </a:pPr>
            <a:r>
              <a:rPr lang="en-GB" dirty="0"/>
              <a:t>When children are in your care, they are likely to require your attention regularly throughout the day. This may be for practical reasons, such as needing the bathroom or feeling hungry, or it may just be because they want to spend some time with you</a:t>
            </a:r>
            <a:r>
              <a:rPr lang="en-GB" dirty="0" smtClean="0"/>
              <a:t>.</a:t>
            </a:r>
          </a:p>
          <a:p>
            <a:pPr marL="0" indent="0">
              <a:buNone/>
            </a:pPr>
            <a:r>
              <a:rPr lang="en-GB" dirty="0"/>
              <a:t>You should be aiming to respond positively to all the different requirements which children may have. </a:t>
            </a:r>
          </a:p>
          <a:p>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8490 - Teacher help Studen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780928"/>
            <a:ext cx="3408437" cy="3232398"/>
          </a:xfrm>
          <a:prstGeom prst="rect">
            <a:avLst/>
          </a:prstGeom>
          <a:noFill/>
          <a:ln>
            <a:noFill/>
          </a:ln>
        </p:spPr>
      </p:pic>
      <p:sp>
        <p:nvSpPr>
          <p:cNvPr id="2" name="Title 1"/>
          <p:cNvSpPr>
            <a:spLocks noGrp="1"/>
          </p:cNvSpPr>
          <p:nvPr>
            <p:ph type="title"/>
          </p:nvPr>
        </p:nvSpPr>
        <p:spPr/>
        <p:txBody>
          <a:bodyPr/>
          <a:lstStyle/>
          <a:p>
            <a:r>
              <a:rPr lang="en-GB" dirty="0" smtClean="0"/>
              <a:t>Guiding behaviour</a:t>
            </a:r>
            <a:endParaRPr lang="en-GB" dirty="0"/>
          </a:p>
        </p:txBody>
      </p:sp>
      <p:sp>
        <p:nvSpPr>
          <p:cNvPr id="3" name="Content Placeholder 2"/>
          <p:cNvSpPr>
            <a:spLocks noGrp="1"/>
          </p:cNvSpPr>
          <p:nvPr>
            <p:ph idx="1"/>
          </p:nvPr>
        </p:nvSpPr>
        <p:spPr>
          <a:xfrm>
            <a:off x="457200" y="1600200"/>
            <a:ext cx="5842992" cy="4525963"/>
          </a:xfrm>
        </p:spPr>
        <p:txBody>
          <a:bodyPr>
            <a:normAutofit lnSpcReduction="10000"/>
          </a:bodyPr>
          <a:lstStyle/>
          <a:p>
            <a:pPr marL="0" indent="0">
              <a:buNone/>
            </a:pPr>
            <a:r>
              <a:rPr lang="en-GB" dirty="0"/>
              <a:t>How you respond to the behaviour of children will guide how they continue to behave in the future. In other words, your response to children will help them to learn what the right decision is, and encourage them to choose this</a:t>
            </a:r>
            <a:r>
              <a:rPr lang="en-GB" dirty="0" smtClean="0"/>
              <a:t>.</a:t>
            </a:r>
          </a:p>
          <a:p>
            <a:pPr marL="0" indent="0">
              <a:buNone/>
            </a:pPr>
            <a:r>
              <a:rPr lang="en-GB" dirty="0"/>
              <a:t>In order to guide children’s behaviour in a positive way, you will need to be considered and controlled in your responses.</a:t>
            </a:r>
            <a:r>
              <a:rPr lang="en-GB" dirty="0" smtClean="0"/>
              <a:t> </a:t>
            </a:r>
            <a:endParaRPr lang="en-GB" dirty="0"/>
          </a:p>
          <a:p>
            <a:endParaRPr lang="en-GB" dirty="0"/>
          </a:p>
        </p:txBody>
      </p:sp>
    </p:spTree>
    <p:extLst>
      <p:ext uri="{BB962C8B-B14F-4D97-AF65-F5344CB8AC3E}">
        <p14:creationId xmlns:p14="http://schemas.microsoft.com/office/powerpoint/2010/main" val="12229475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Responding positively to negative </a:t>
            </a:r>
            <a:r>
              <a:rPr lang="en-GB" dirty="0" smtClean="0"/>
              <a:t>behaviour</a:t>
            </a: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a:t>Sometimes when children require your attention, they will express themselves through negative behaviour.</a:t>
            </a:r>
          </a:p>
          <a:p>
            <a:pPr marL="0" indent="0">
              <a:buNone/>
            </a:pPr>
            <a:r>
              <a:rPr lang="en-GB" dirty="0"/>
              <a:t>Whilst it is our initial reaction to become angry with children when they are displaying negative behaviour, you need to try to ensure that your response to them is still positive. </a:t>
            </a:r>
          </a:p>
          <a:p>
            <a:endParaRPr lang="en-GB" dirty="0"/>
          </a:p>
        </p:txBody>
      </p:sp>
      <p:pic>
        <p:nvPicPr>
          <p:cNvPr id="4" name="Picture 3" descr="ID# 12572 - Noticed While Celebrati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437112"/>
            <a:ext cx="2359918" cy="2215902"/>
          </a:xfrm>
          <a:prstGeom prst="rect">
            <a:avLst/>
          </a:prstGeom>
          <a:noFill/>
          <a:ln>
            <a:noFill/>
          </a:ln>
        </p:spPr>
      </p:pic>
    </p:spTree>
    <p:extLst>
      <p:ext uri="{BB962C8B-B14F-4D97-AF65-F5344CB8AC3E}">
        <p14:creationId xmlns:p14="http://schemas.microsoft.com/office/powerpoint/2010/main" val="30436755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Being consistent</a:t>
            </a:r>
            <a:endParaRPr lang="en-GB" dirty="0"/>
          </a:p>
        </p:txBody>
      </p:sp>
      <p:sp>
        <p:nvSpPr>
          <p:cNvPr id="3" name="Content Placeholder 2"/>
          <p:cNvSpPr>
            <a:spLocks noGrp="1"/>
          </p:cNvSpPr>
          <p:nvPr>
            <p:ph idx="1"/>
          </p:nvPr>
        </p:nvSpPr>
        <p:spPr/>
        <p:txBody>
          <a:bodyPr/>
          <a:lstStyle/>
          <a:p>
            <a:pPr marL="0" indent="0">
              <a:buNone/>
            </a:pPr>
            <a:r>
              <a:rPr lang="en-GB" dirty="0" smtClean="0"/>
              <a:t>You should be </a:t>
            </a:r>
            <a:r>
              <a:rPr lang="en-GB" dirty="0"/>
              <a:t>consistent in your responses to all the children who you work with. </a:t>
            </a:r>
            <a:endParaRPr lang="en-GB" dirty="0" smtClean="0"/>
          </a:p>
          <a:p>
            <a:pPr marL="0" indent="0">
              <a:buNone/>
            </a:pPr>
            <a:r>
              <a:rPr lang="en-GB" dirty="0" smtClean="0"/>
              <a:t>If </a:t>
            </a:r>
            <a:r>
              <a:rPr lang="en-GB" dirty="0"/>
              <a:t>one child sees you responding in a different way to another as you did to them, they are bound to wonder what they have done wrong. </a:t>
            </a:r>
            <a:endParaRPr lang="en-GB" dirty="0" smtClean="0"/>
          </a:p>
          <a:p>
            <a:pPr marL="0" indent="0">
              <a:buNone/>
            </a:pPr>
            <a:r>
              <a:rPr lang="en-GB" dirty="0" smtClean="0"/>
              <a:t>Being </a:t>
            </a:r>
            <a:r>
              <a:rPr lang="en-GB" dirty="0"/>
              <a:t>consistent in your care will send a message that you can be trusted and also sets clear boundaries as to what children can expect from you.</a:t>
            </a:r>
          </a:p>
          <a:p>
            <a:endParaRPr lang="en-GB" dirty="0"/>
          </a:p>
        </p:txBody>
      </p:sp>
    </p:spTree>
    <p:extLst>
      <p:ext uri="{BB962C8B-B14F-4D97-AF65-F5344CB8AC3E}">
        <p14:creationId xmlns:p14="http://schemas.microsoft.com/office/powerpoint/2010/main" val="10976031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04664"/>
            <a:ext cx="8229600" cy="1143000"/>
          </a:xfrm>
        </p:spPr>
        <p:txBody>
          <a:bodyPr>
            <a:noAutofit/>
          </a:bodyPr>
          <a:lstStyle/>
          <a:p>
            <a:r>
              <a:rPr lang="en-GB" dirty="0"/>
              <a:t>Communicate positively with children</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1.4 </a:t>
            </a:r>
            <a:r>
              <a:rPr lang="en-GB" sz="2800" dirty="0"/>
              <a:t>Sit and talk with children at mealtimes and help create a relaxed and unhurried routine</a:t>
            </a:r>
            <a:r>
              <a:rPr lang="en-AU" sz="2800" b="1" dirty="0" smtClean="0">
                <a:latin typeface="+mj-lt"/>
              </a:rPr>
              <a:t>  </a:t>
            </a:r>
            <a:endParaRPr lang="en-AU" sz="2800" dirty="0">
              <a:latin typeface="+mj-l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8350 - Talk Show Interview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997675"/>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7544" y="476672"/>
            <a:ext cx="8229600" cy="1143000"/>
          </a:xfrm>
        </p:spPr>
        <p:txBody>
          <a:bodyPr>
            <a:noAutofit/>
          </a:bodyPr>
          <a:lstStyle/>
          <a:p>
            <a:r>
              <a:rPr lang="en-GB" dirty="0"/>
              <a:t>Sitting and talking with children at mealtimes</a:t>
            </a:r>
          </a:p>
        </p:txBody>
      </p:sp>
      <p:sp>
        <p:nvSpPr>
          <p:cNvPr id="3" name="Content Placeholder 2"/>
          <p:cNvSpPr>
            <a:spLocks noGrp="1"/>
          </p:cNvSpPr>
          <p:nvPr>
            <p:ph idx="1"/>
          </p:nvPr>
        </p:nvSpPr>
        <p:spPr>
          <a:xfrm>
            <a:off x="457200" y="1988840"/>
            <a:ext cx="8229600" cy="4137323"/>
          </a:xfrm>
        </p:spPr>
        <p:txBody>
          <a:bodyPr/>
          <a:lstStyle/>
          <a:p>
            <a:pPr marL="0" indent="0">
              <a:buNone/>
            </a:pPr>
            <a:r>
              <a:rPr lang="en-GB" dirty="0" smtClean="0"/>
              <a:t>Children’s mealtimes are a  great </a:t>
            </a:r>
            <a:r>
              <a:rPr lang="en-GB" dirty="0"/>
              <a:t>opportunity to spend some time with the children in a more relaxed environment than usual. A relaxed environment can provide a good opportunity for learning and development without the pressure which often comes with a set learning environment.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Creating a relaxed and unhurried </a:t>
            </a:r>
            <a:r>
              <a:rPr lang="en-GB" dirty="0" smtClean="0"/>
              <a:t>routine</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In </a:t>
            </a:r>
            <a:r>
              <a:rPr lang="en-GB" dirty="0"/>
              <a:t>order to encourage development and learning during mealtimes, your organisation should aim to create a relaxed </a:t>
            </a:r>
            <a:r>
              <a:rPr lang="en-GB" dirty="0" smtClean="0"/>
              <a:t>environment </a:t>
            </a:r>
            <a:r>
              <a:rPr lang="en-GB" dirty="0"/>
              <a:t>for children to encounter. </a:t>
            </a:r>
            <a:endParaRPr lang="en-GB" dirty="0" smtClean="0"/>
          </a:p>
          <a:p>
            <a:pPr marL="0" indent="0">
              <a:buNone/>
            </a:pPr>
            <a:r>
              <a:rPr lang="en-GB" b="1" dirty="0" smtClean="0"/>
              <a:t>This </a:t>
            </a:r>
            <a:r>
              <a:rPr lang="en-GB" b="1" dirty="0" smtClean="0"/>
              <a:t>can be done by:</a:t>
            </a:r>
          </a:p>
          <a:p>
            <a:r>
              <a:rPr lang="en-GB" dirty="0" smtClean="0"/>
              <a:t>Not limiting the time</a:t>
            </a:r>
          </a:p>
          <a:p>
            <a:r>
              <a:rPr lang="en-GB" dirty="0" smtClean="0"/>
              <a:t>Being creative</a:t>
            </a:r>
          </a:p>
          <a:p>
            <a:r>
              <a:rPr lang="en-GB" dirty="0" smtClean="0"/>
              <a:t>Engaging</a:t>
            </a:r>
          </a:p>
          <a:p>
            <a:r>
              <a:rPr lang="en-GB" dirty="0" smtClean="0"/>
              <a:t>Rewarding good behaviour.</a:t>
            </a:r>
          </a:p>
        </p:txBody>
      </p:sp>
      <p:pic>
        <p:nvPicPr>
          <p:cNvPr id="4" name="Picture 3" descr="ID# 18691 - Dinner Table Family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996952"/>
            <a:ext cx="3060948" cy="2988940"/>
          </a:xfrm>
          <a:prstGeom prst="rect">
            <a:avLst/>
          </a:prstGeom>
          <a:noFill/>
          <a:ln>
            <a:noFill/>
          </a:ln>
        </p:spPr>
      </p:pic>
    </p:spTree>
    <p:extLst>
      <p:ext uri="{BB962C8B-B14F-4D97-AF65-F5344CB8AC3E}">
        <p14:creationId xmlns:p14="http://schemas.microsoft.com/office/powerpoint/2010/main" val="7966032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Interact positively with children</a:t>
            </a:r>
          </a:p>
        </p:txBody>
      </p:sp>
      <p:sp>
        <p:nvSpPr>
          <p:cNvPr id="6" name="TextBox 5"/>
          <p:cNvSpPr txBox="1"/>
          <p:nvPr/>
        </p:nvSpPr>
        <p:spPr>
          <a:xfrm>
            <a:off x="5191913" y="2492896"/>
            <a:ext cx="3744416" cy="2246769"/>
          </a:xfrm>
          <a:prstGeom prst="rect">
            <a:avLst/>
          </a:prstGeom>
          <a:noFill/>
        </p:spPr>
        <p:txBody>
          <a:bodyPr wrap="square" rtlCol="0">
            <a:spAutoFit/>
          </a:bodyPr>
          <a:lstStyle/>
          <a:p>
            <a:r>
              <a:rPr lang="en-AU" sz="2800" b="1" dirty="0">
                <a:latin typeface="+mj-lt"/>
              </a:rPr>
              <a:t>2.1 </a:t>
            </a:r>
            <a:r>
              <a:rPr lang="en-GB" sz="2800" dirty="0"/>
              <a:t>Participate in children’s play and using children’s cues to guide the level and type of involvement</a:t>
            </a:r>
            <a:endParaRPr lang="en-AU" sz="2800" dirty="0">
              <a:latin typeface="+mj-l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a:t>
            </a:r>
            <a:r>
              <a:rPr lang="en-GB" dirty="0" smtClean="0"/>
              <a:t>hildren’s play</a:t>
            </a:r>
            <a:endParaRPr lang="en-GB" dirty="0"/>
          </a:p>
        </p:txBody>
      </p:sp>
      <p:sp>
        <p:nvSpPr>
          <p:cNvPr id="3" name="Content Placeholder 2"/>
          <p:cNvSpPr>
            <a:spLocks noGrp="1"/>
          </p:cNvSpPr>
          <p:nvPr>
            <p:ph idx="1"/>
          </p:nvPr>
        </p:nvSpPr>
        <p:spPr>
          <a:xfrm>
            <a:off x="457200" y="1600200"/>
            <a:ext cx="8229600" cy="4853136"/>
          </a:xfrm>
        </p:spPr>
        <p:txBody>
          <a:bodyPr>
            <a:normAutofit lnSpcReduction="10000"/>
          </a:bodyPr>
          <a:lstStyle/>
          <a:p>
            <a:pPr marL="0" indent="0">
              <a:buNone/>
            </a:pPr>
            <a:r>
              <a:rPr lang="en-GB" dirty="0"/>
              <a:t>Playtime is a huge aspect of children’s lives. Not only does playtime provide an opportunity for children to relax and have fun, it is also an important part of their </a:t>
            </a:r>
            <a:r>
              <a:rPr lang="en-GB" dirty="0" smtClean="0"/>
              <a:t>de</a:t>
            </a:r>
            <a:r>
              <a:rPr lang="en-GB" dirty="0"/>
              <a:t>velopment and has many benefits. </a:t>
            </a:r>
            <a:endParaRPr lang="en-GB" dirty="0" smtClean="0"/>
          </a:p>
          <a:p>
            <a:pPr marL="0" indent="0">
              <a:buNone/>
            </a:pPr>
            <a:r>
              <a:rPr lang="en-GB" b="1" dirty="0"/>
              <a:t>Playtime can help children to:</a:t>
            </a:r>
          </a:p>
          <a:p>
            <a:pPr lvl="0"/>
            <a:r>
              <a:rPr lang="en-GB" dirty="0"/>
              <a:t>Build confidence</a:t>
            </a:r>
          </a:p>
          <a:p>
            <a:pPr lvl="0"/>
            <a:r>
              <a:rPr lang="en-GB" dirty="0"/>
              <a:t>Feel loved, happy and safe</a:t>
            </a:r>
          </a:p>
          <a:p>
            <a:pPr lvl="0"/>
            <a:r>
              <a:rPr lang="en-GB" dirty="0"/>
              <a:t>Develop social skills, language, and communication</a:t>
            </a:r>
          </a:p>
          <a:p>
            <a:pPr lvl="0"/>
            <a:r>
              <a:rPr lang="en-GB" dirty="0"/>
              <a:t>Learn about caring for others and the environment</a:t>
            </a:r>
          </a:p>
          <a:p>
            <a:pPr lvl="0"/>
            <a:r>
              <a:rPr lang="en-GB" dirty="0"/>
              <a:t>Develop physical skills</a:t>
            </a:r>
            <a:r>
              <a:rPr lang="en-GB" dirty="0" smtClean="0"/>
              <a:t>.</a:t>
            </a: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2599 - Pair Of Red Dice Tilted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356992"/>
            <a:ext cx="2266950" cy="2266950"/>
          </a:xfrm>
          <a:prstGeom prst="rect">
            <a:avLst/>
          </a:prstGeom>
          <a:noFill/>
          <a:ln>
            <a:noFill/>
          </a:ln>
        </p:spPr>
      </p:pic>
      <p:sp>
        <p:nvSpPr>
          <p:cNvPr id="2" name="Title 1"/>
          <p:cNvSpPr>
            <a:spLocks noGrp="1"/>
          </p:cNvSpPr>
          <p:nvPr>
            <p:ph type="title"/>
          </p:nvPr>
        </p:nvSpPr>
        <p:spPr/>
        <p:txBody>
          <a:bodyPr/>
          <a:lstStyle/>
          <a:p>
            <a:r>
              <a:rPr lang="en-GB" dirty="0"/>
              <a:t>Your participation in play</a:t>
            </a:r>
          </a:p>
        </p:txBody>
      </p:sp>
      <p:sp>
        <p:nvSpPr>
          <p:cNvPr id="3" name="Content Placeholder 2"/>
          <p:cNvSpPr>
            <a:spLocks noGrp="1"/>
          </p:cNvSpPr>
          <p:nvPr>
            <p:ph idx="1"/>
          </p:nvPr>
        </p:nvSpPr>
        <p:spPr>
          <a:xfrm>
            <a:off x="457200" y="1600200"/>
            <a:ext cx="8147248" cy="4925144"/>
          </a:xfrm>
        </p:spPr>
        <p:txBody>
          <a:bodyPr>
            <a:normAutofit lnSpcReduction="10000"/>
          </a:bodyPr>
          <a:lstStyle/>
          <a:p>
            <a:pPr marL="0" indent="0">
              <a:buNone/>
            </a:pPr>
            <a:r>
              <a:rPr lang="en-GB" dirty="0"/>
              <a:t>Your participation in children’s play can be really beneficial to their development as well as their </a:t>
            </a:r>
            <a:r>
              <a:rPr lang="en-GB" dirty="0" smtClean="0"/>
              <a:t>engagement </a:t>
            </a:r>
            <a:r>
              <a:rPr lang="en-GB" dirty="0"/>
              <a:t>in activities. </a:t>
            </a:r>
            <a:endParaRPr lang="en-GB" dirty="0" smtClean="0"/>
          </a:p>
          <a:p>
            <a:pPr marL="0" indent="0">
              <a:buNone/>
            </a:pPr>
            <a:r>
              <a:rPr lang="en-GB" b="1" dirty="0"/>
              <a:t>T</a:t>
            </a:r>
            <a:r>
              <a:rPr lang="en-GB" b="1" dirty="0" smtClean="0"/>
              <a:t>he </a:t>
            </a:r>
            <a:r>
              <a:rPr lang="en-GB" b="1" dirty="0"/>
              <a:t>key roles that you can </a:t>
            </a:r>
            <a:r>
              <a:rPr lang="en-GB" b="1" dirty="0" smtClean="0"/>
              <a:t>fulfil </a:t>
            </a:r>
            <a:r>
              <a:rPr lang="en-GB" b="1" dirty="0"/>
              <a:t>in play include:</a:t>
            </a:r>
          </a:p>
          <a:p>
            <a:pPr lvl="0"/>
            <a:r>
              <a:rPr lang="en-GB" dirty="0"/>
              <a:t>Parallel player </a:t>
            </a:r>
          </a:p>
          <a:p>
            <a:r>
              <a:rPr lang="en-GB" dirty="0"/>
              <a:t>Scriptwriter </a:t>
            </a:r>
          </a:p>
          <a:p>
            <a:r>
              <a:rPr lang="en-GB" dirty="0"/>
              <a:t>Stage manager – </a:t>
            </a:r>
          </a:p>
          <a:p>
            <a:r>
              <a:rPr lang="en-GB" dirty="0"/>
              <a:t>Co-constructor </a:t>
            </a:r>
          </a:p>
          <a:p>
            <a:r>
              <a:rPr lang="en-GB" dirty="0"/>
              <a:t>Participating </a:t>
            </a:r>
          </a:p>
          <a:p>
            <a:r>
              <a:rPr lang="en-GB" dirty="0"/>
              <a:t>Modelling how to enter and exit someone else’s </a:t>
            </a:r>
            <a:r>
              <a:rPr lang="en-GB" dirty="0" smtClean="0"/>
              <a:t>play.</a:t>
            </a:r>
            <a:endParaRPr lang="en-GB" dirty="0"/>
          </a:p>
          <a:p>
            <a:pPr marL="0" indent="0">
              <a:buNone/>
            </a:pPr>
            <a:endParaRPr lang="en-GB" dirty="0"/>
          </a:p>
        </p:txBody>
      </p:sp>
    </p:spTree>
    <p:extLst>
      <p:ext uri="{BB962C8B-B14F-4D97-AF65-F5344CB8AC3E}">
        <p14:creationId xmlns:p14="http://schemas.microsoft.com/office/powerpoint/2010/main" val="22608872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9103 - Blank Four In A Row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736839" y="3933056"/>
            <a:ext cx="2505075" cy="2505075"/>
          </a:xfrm>
          <a:prstGeom prst="rect">
            <a:avLst/>
          </a:prstGeom>
          <a:noFill/>
          <a:ln>
            <a:noFill/>
          </a:ln>
        </p:spPr>
      </p:pic>
      <p:sp>
        <p:nvSpPr>
          <p:cNvPr id="2" name="Title 1"/>
          <p:cNvSpPr>
            <a:spLocks noGrp="1"/>
          </p:cNvSpPr>
          <p:nvPr>
            <p:ph type="title"/>
          </p:nvPr>
        </p:nvSpPr>
        <p:spPr/>
        <p:txBody>
          <a:bodyPr>
            <a:noAutofit/>
          </a:bodyPr>
          <a:lstStyle/>
          <a:p>
            <a:r>
              <a:rPr lang="en-GB" dirty="0"/>
              <a:t>Using children’s cues to guide </a:t>
            </a:r>
            <a:r>
              <a:rPr lang="en-GB" dirty="0" smtClean="0"/>
              <a:t>involvement</a:t>
            </a: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smtClean="0"/>
              <a:t>Whilst </a:t>
            </a:r>
            <a:r>
              <a:rPr lang="en-GB" dirty="0"/>
              <a:t>your participation in playtime is beneficial, sometimes children won’t need you to be fully involved; they may just need assistance or supervision. </a:t>
            </a:r>
            <a:endParaRPr lang="en-GB" dirty="0" smtClean="0"/>
          </a:p>
          <a:p>
            <a:pPr marL="0" indent="0">
              <a:buNone/>
            </a:pPr>
            <a:r>
              <a:rPr lang="en-GB" dirty="0" smtClean="0"/>
              <a:t>You </a:t>
            </a:r>
            <a:r>
              <a:rPr lang="en-GB" dirty="0"/>
              <a:t>should provide children with the opportunity to tell you what they would prefer or look for cues that they want to play alone. </a:t>
            </a:r>
          </a:p>
          <a:p>
            <a:endParaRPr lang="en-GB" dirty="0"/>
          </a:p>
        </p:txBody>
      </p:sp>
    </p:spTree>
    <p:extLst>
      <p:ext uri="{BB962C8B-B14F-4D97-AF65-F5344CB8AC3E}">
        <p14:creationId xmlns:p14="http://schemas.microsoft.com/office/powerpoint/2010/main" val="447423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Interact positively with children</a:t>
            </a:r>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2.2 </a:t>
            </a:r>
            <a:r>
              <a:rPr lang="en-GB" sz="2800" dirty="0"/>
              <a:t>Respond positively and respectfully to children’s comments, questions and requests for assistance</a:t>
            </a:r>
            <a:r>
              <a:rPr lang="en-AU" sz="2800" b="1" dirty="0" smtClean="0">
                <a:latin typeface="+mj-lt"/>
              </a:rPr>
              <a:t> </a:t>
            </a:r>
            <a:endParaRPr lang="en-AU" sz="2800" dirty="0">
              <a:latin typeface="+mj-l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9549 - Too Many Way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094028"/>
            <a:ext cx="2600325" cy="2600325"/>
          </a:xfrm>
          <a:prstGeom prst="rect">
            <a:avLst/>
          </a:prstGeom>
          <a:noFill/>
          <a:ln>
            <a:noFill/>
          </a:ln>
        </p:spPr>
      </p:pic>
      <p:sp>
        <p:nvSpPr>
          <p:cNvPr id="2" name="Title 1"/>
          <p:cNvSpPr>
            <a:spLocks noGrp="1"/>
          </p:cNvSpPr>
          <p:nvPr>
            <p:ph type="title"/>
          </p:nvPr>
        </p:nvSpPr>
        <p:spPr/>
        <p:txBody>
          <a:bodyPr>
            <a:noAutofit/>
          </a:bodyPr>
          <a:lstStyle/>
          <a:p>
            <a:r>
              <a:rPr lang="en-GB" dirty="0"/>
              <a:t>Responding to children’s comments</a:t>
            </a:r>
          </a:p>
        </p:txBody>
      </p:sp>
      <p:sp>
        <p:nvSpPr>
          <p:cNvPr id="3" name="Content Placeholder 2"/>
          <p:cNvSpPr>
            <a:spLocks noGrp="1"/>
          </p:cNvSpPr>
          <p:nvPr>
            <p:ph idx="1"/>
          </p:nvPr>
        </p:nvSpPr>
        <p:spPr>
          <a:xfrm>
            <a:off x="457200" y="1844824"/>
            <a:ext cx="8229600" cy="4281339"/>
          </a:xfrm>
        </p:spPr>
        <p:txBody>
          <a:bodyPr>
            <a:normAutofit/>
          </a:bodyPr>
          <a:lstStyle/>
          <a:p>
            <a:pPr marL="0" indent="0">
              <a:buNone/>
            </a:pPr>
            <a:r>
              <a:rPr lang="en-GB" dirty="0"/>
              <a:t>You should try to ensure that your response to children’s comments is positive. When children make inappropriate or incorrect comments you should explain why this is the case and allow them a chance to ask any questions which they may have. </a:t>
            </a:r>
            <a:endParaRPr lang="en-GB" dirty="0" smtClean="0"/>
          </a:p>
          <a:p>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Responding to children’s questions </a:t>
            </a:r>
          </a:p>
        </p:txBody>
      </p:sp>
      <p:sp>
        <p:nvSpPr>
          <p:cNvPr id="3" name="Content Placeholder 2"/>
          <p:cNvSpPr>
            <a:spLocks noGrp="1"/>
          </p:cNvSpPr>
          <p:nvPr>
            <p:ph idx="1"/>
          </p:nvPr>
        </p:nvSpPr>
        <p:spPr/>
        <p:txBody>
          <a:bodyPr/>
          <a:lstStyle/>
          <a:p>
            <a:pPr marL="0" indent="0">
              <a:buNone/>
            </a:pPr>
            <a:r>
              <a:rPr lang="en-GB" dirty="0"/>
              <a:t>Children are continually learning new things and it is normal for them to express a natural curiosity throughout their everyday lives. You are likely to be asked many questions from children whilst they are in your care and you will need to provide the best response possible at all times. </a:t>
            </a:r>
          </a:p>
          <a:p>
            <a:pPr marL="0" indent="0">
              <a:buNone/>
            </a:pPr>
            <a:r>
              <a:rPr lang="en-GB" dirty="0"/>
              <a:t>You should aim to provide answers to questions which are truthful, respectful and aim to enhance the understanding of the child. </a:t>
            </a:r>
          </a:p>
          <a:p>
            <a:endParaRPr lang="en-GB" dirty="0"/>
          </a:p>
        </p:txBody>
      </p:sp>
    </p:spTree>
    <p:extLst>
      <p:ext uri="{BB962C8B-B14F-4D97-AF65-F5344CB8AC3E}">
        <p14:creationId xmlns:p14="http://schemas.microsoft.com/office/powerpoint/2010/main" val="3433774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7681 - Character Student Desk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940152" y="4523978"/>
            <a:ext cx="2353444" cy="2281436"/>
          </a:xfrm>
          <a:prstGeom prst="rect">
            <a:avLst/>
          </a:prstGeom>
          <a:noFill/>
          <a:ln>
            <a:noFill/>
          </a:ln>
        </p:spPr>
      </p:pic>
      <p:sp>
        <p:nvSpPr>
          <p:cNvPr id="2" name="Title 1"/>
          <p:cNvSpPr>
            <a:spLocks noGrp="1"/>
          </p:cNvSpPr>
          <p:nvPr>
            <p:ph type="title"/>
          </p:nvPr>
        </p:nvSpPr>
        <p:spPr/>
        <p:txBody>
          <a:bodyPr>
            <a:noAutofit/>
          </a:bodyPr>
          <a:lstStyle/>
          <a:p>
            <a:r>
              <a:rPr lang="en-GB" dirty="0"/>
              <a:t>Responding to children’s requests for assistance</a:t>
            </a:r>
          </a:p>
        </p:txBody>
      </p:sp>
      <p:sp>
        <p:nvSpPr>
          <p:cNvPr id="3" name="Content Placeholder 2"/>
          <p:cNvSpPr>
            <a:spLocks noGrp="1"/>
          </p:cNvSpPr>
          <p:nvPr>
            <p:ph idx="1"/>
          </p:nvPr>
        </p:nvSpPr>
        <p:spPr>
          <a:xfrm>
            <a:off x="457200" y="1700808"/>
            <a:ext cx="8229600" cy="4425355"/>
          </a:xfrm>
        </p:spPr>
        <p:txBody>
          <a:bodyPr/>
          <a:lstStyle/>
          <a:p>
            <a:pPr marL="0" indent="0">
              <a:buNone/>
            </a:pPr>
            <a:r>
              <a:rPr lang="en-GB" dirty="0"/>
              <a:t>Children will often need your help and assistance when they are in your care and this can be for a variety of reasons. </a:t>
            </a:r>
          </a:p>
          <a:p>
            <a:pPr marL="0" indent="0">
              <a:buNone/>
            </a:pPr>
            <a:r>
              <a:rPr lang="en-GB" dirty="0"/>
              <a:t>You may want to encourage the child to attempt their requests themselves. For example, they may be able to build a game themselves with minimal help as opposed to you doing it for them. </a:t>
            </a:r>
          </a:p>
        </p:txBody>
      </p:sp>
    </p:spTree>
    <p:extLst>
      <p:ext uri="{BB962C8B-B14F-4D97-AF65-F5344CB8AC3E}">
        <p14:creationId xmlns:p14="http://schemas.microsoft.com/office/powerpoint/2010/main" val="5348994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Interact positively with children</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954107"/>
          </a:xfrm>
          <a:prstGeom prst="rect">
            <a:avLst/>
          </a:prstGeom>
          <a:noFill/>
        </p:spPr>
        <p:txBody>
          <a:bodyPr wrap="square" rtlCol="0">
            <a:spAutoFit/>
          </a:bodyPr>
          <a:lstStyle/>
          <a:p>
            <a:r>
              <a:rPr lang="en-AU" sz="2800" b="1" dirty="0" smtClean="0">
                <a:latin typeface="+mj-lt"/>
              </a:rPr>
              <a:t>2.3 </a:t>
            </a:r>
            <a:r>
              <a:rPr lang="en-GB" sz="2800" dirty="0"/>
              <a:t>Role-model positive interactions with others</a:t>
            </a:r>
            <a:r>
              <a:rPr lang="en-AU" sz="2800" b="1" dirty="0" smtClean="0">
                <a:latin typeface="+mj-lt"/>
              </a:rPr>
              <a:t> </a:t>
            </a:r>
            <a:endParaRPr lang="en-AU" sz="2800" dirty="0">
              <a:latin typeface="+mj-l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20421 - Supergal Thumbs Up - Presentation Clipart"/>
          <p:cNvPicPr/>
          <p:nvPr/>
        </p:nvPicPr>
        <p:blipFill rotWithShape="1">
          <a:blip r:embed="rId2">
            <a:extLst>
              <a:ext uri="{28A0092B-C50C-407E-A947-70E740481C1C}">
                <a14:useLocalDpi xmlns:a14="http://schemas.microsoft.com/office/drawing/2010/main" val="0"/>
              </a:ext>
            </a:extLst>
          </a:blip>
          <a:srcRect l="29314" r="9857"/>
          <a:stretch/>
        </p:blipFill>
        <p:spPr bwMode="auto">
          <a:xfrm>
            <a:off x="7189076" y="2420888"/>
            <a:ext cx="1844565" cy="3176389"/>
          </a:xfrm>
          <a:prstGeom prst="rect">
            <a:avLst/>
          </a:prstGeom>
          <a:noFill/>
          <a:ln>
            <a:noFill/>
          </a:ln>
        </p:spPr>
      </p:pic>
      <p:sp>
        <p:nvSpPr>
          <p:cNvPr id="2" name="Title 1"/>
          <p:cNvSpPr>
            <a:spLocks noGrp="1"/>
          </p:cNvSpPr>
          <p:nvPr>
            <p:ph type="title"/>
          </p:nvPr>
        </p:nvSpPr>
        <p:spPr/>
        <p:txBody>
          <a:bodyPr>
            <a:normAutofit/>
          </a:bodyPr>
          <a:lstStyle/>
          <a:p>
            <a:r>
              <a:rPr lang="en-GB" dirty="0"/>
              <a:t>Being a </a:t>
            </a:r>
            <a:r>
              <a:rPr lang="en-GB" dirty="0" smtClean="0"/>
              <a:t>role-model</a:t>
            </a:r>
            <a:endParaRPr lang="en-GB" dirty="0"/>
          </a:p>
        </p:txBody>
      </p:sp>
      <p:sp>
        <p:nvSpPr>
          <p:cNvPr id="3" name="Content Placeholder 2"/>
          <p:cNvSpPr>
            <a:spLocks noGrp="1"/>
          </p:cNvSpPr>
          <p:nvPr>
            <p:ph idx="1"/>
          </p:nvPr>
        </p:nvSpPr>
        <p:spPr>
          <a:xfrm>
            <a:off x="457200" y="1600200"/>
            <a:ext cx="6707088" cy="4525963"/>
          </a:xfrm>
        </p:spPr>
        <p:txBody>
          <a:bodyPr/>
          <a:lstStyle/>
          <a:p>
            <a:pPr marL="0" indent="0">
              <a:buNone/>
            </a:pPr>
            <a:r>
              <a:rPr lang="en-GB" dirty="0"/>
              <a:t>Children learn from what they see. </a:t>
            </a:r>
            <a:r>
              <a:rPr lang="en-GB" dirty="0" smtClean="0"/>
              <a:t>They </a:t>
            </a:r>
            <a:r>
              <a:rPr lang="en-GB" dirty="0"/>
              <a:t>will be constantly watching the things that you do, learning from them, and will often imitate your actions</a:t>
            </a:r>
            <a:r>
              <a:rPr lang="en-GB" dirty="0" smtClean="0"/>
              <a:t>.</a:t>
            </a:r>
          </a:p>
          <a:p>
            <a:pPr marL="0" indent="0">
              <a:buNone/>
            </a:pPr>
            <a:r>
              <a:rPr lang="en-GB" dirty="0"/>
              <a:t>You should be aiming to act as a positive role-model as much as you possibly can. You will need to be considerate in your actions and ensure that you are presenting the best possible example of how you interact with others.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10909 - Introduction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437112"/>
            <a:ext cx="2281436" cy="228143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Positive </a:t>
            </a:r>
            <a:r>
              <a:rPr lang="en-GB" dirty="0" smtClean="0"/>
              <a:t>interactions</a:t>
            </a:r>
            <a:endParaRPr lang="en-GB" dirty="0"/>
          </a:p>
        </p:txBody>
      </p:sp>
      <p:sp>
        <p:nvSpPr>
          <p:cNvPr id="3" name="Content Placeholder 2"/>
          <p:cNvSpPr>
            <a:spLocks noGrp="1"/>
          </p:cNvSpPr>
          <p:nvPr>
            <p:ph idx="1"/>
          </p:nvPr>
        </p:nvSpPr>
        <p:spPr/>
        <p:txBody>
          <a:bodyPr/>
          <a:lstStyle/>
          <a:p>
            <a:pPr marL="0" indent="0">
              <a:buNone/>
            </a:pPr>
            <a:r>
              <a:rPr lang="en-GB" dirty="0"/>
              <a:t>How you interact with your colleagues as well as the children themselves will provide guidelines for them to follow. </a:t>
            </a:r>
          </a:p>
          <a:p>
            <a:pPr marL="0" indent="0">
              <a:buNone/>
            </a:pPr>
            <a:r>
              <a:rPr lang="en-GB" dirty="0"/>
              <a:t>Try your best to practice positive and effective interactions at all times during your role. These don’t necessarily have to be complex and are most likely a part of your natural habits anyway.</a:t>
            </a:r>
          </a:p>
          <a:p>
            <a:endParaRPr lang="en-GB" dirty="0"/>
          </a:p>
        </p:txBody>
      </p:sp>
    </p:spTree>
    <p:extLst>
      <p:ext uri="{BB962C8B-B14F-4D97-AF65-F5344CB8AC3E}">
        <p14:creationId xmlns:p14="http://schemas.microsoft.com/office/powerpoint/2010/main" val="36167274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5777 - Figures Huddle Team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861048"/>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Positive interactions</a:t>
            </a:r>
            <a:endParaRPr lang="en-GB" dirty="0"/>
          </a:p>
        </p:txBody>
      </p:sp>
      <p:sp>
        <p:nvSpPr>
          <p:cNvPr id="3" name="Content Placeholder 2"/>
          <p:cNvSpPr>
            <a:spLocks noGrp="1"/>
          </p:cNvSpPr>
          <p:nvPr>
            <p:ph idx="1"/>
          </p:nvPr>
        </p:nvSpPr>
        <p:spPr/>
        <p:txBody>
          <a:bodyPr/>
          <a:lstStyle/>
          <a:p>
            <a:pPr marL="0" indent="0">
              <a:buNone/>
            </a:pPr>
            <a:r>
              <a:rPr lang="en-GB" b="1" dirty="0"/>
              <a:t>B</a:t>
            </a:r>
            <a:r>
              <a:rPr lang="en-GB" b="1" dirty="0" smtClean="0"/>
              <a:t>asic </a:t>
            </a:r>
            <a:r>
              <a:rPr lang="en-GB" b="1" dirty="0"/>
              <a:t>positive interactions </a:t>
            </a:r>
            <a:r>
              <a:rPr lang="en-GB" b="1" dirty="0" smtClean="0"/>
              <a:t>include:</a:t>
            </a:r>
          </a:p>
          <a:p>
            <a:r>
              <a:rPr lang="en-GB" dirty="0" smtClean="0"/>
              <a:t>Manners</a:t>
            </a:r>
            <a:endParaRPr lang="en-GB" dirty="0"/>
          </a:p>
          <a:p>
            <a:r>
              <a:rPr lang="en-GB" dirty="0"/>
              <a:t>Including everybody </a:t>
            </a:r>
          </a:p>
          <a:p>
            <a:r>
              <a:rPr lang="en-GB" dirty="0"/>
              <a:t>Have a positive attitude</a:t>
            </a:r>
          </a:p>
          <a:p>
            <a:r>
              <a:rPr lang="en-GB" dirty="0"/>
              <a:t>Consider the feelings of other </a:t>
            </a:r>
            <a:r>
              <a:rPr lang="en-GB" dirty="0" smtClean="0"/>
              <a:t>people.</a:t>
            </a:r>
            <a:endParaRPr lang="en-GB" dirty="0"/>
          </a:p>
          <a:p>
            <a:endParaRPr lang="en-GB" dirty="0"/>
          </a:p>
        </p:txBody>
      </p:sp>
    </p:spTree>
    <p:extLst>
      <p:ext uri="{BB962C8B-B14F-4D97-AF65-F5344CB8AC3E}">
        <p14:creationId xmlns:p14="http://schemas.microsoft.com/office/powerpoint/2010/main" val="32329041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Interact positively with children</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2.4 </a:t>
            </a:r>
            <a:r>
              <a:rPr lang="en-GB" sz="2800" dirty="0"/>
              <a:t>Encourage children to share their stories and ideas</a:t>
            </a:r>
            <a:r>
              <a:rPr lang="en-AU" sz="2800" b="1" dirty="0" smtClean="0">
                <a:latin typeface="+mj-lt"/>
              </a:rPr>
              <a:t> </a:t>
            </a:r>
            <a:endParaRPr lang="en-AU" sz="2800" dirty="0">
              <a:latin typeface="+mj-lt"/>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Encouraging children to share their </a:t>
            </a:r>
            <a:r>
              <a:rPr lang="en-GB" dirty="0" smtClean="0"/>
              <a:t>stories</a:t>
            </a:r>
            <a:endParaRPr lang="en-GB" dirty="0"/>
          </a:p>
        </p:txBody>
      </p:sp>
      <p:sp>
        <p:nvSpPr>
          <p:cNvPr id="3" name="Content Placeholder 2"/>
          <p:cNvSpPr>
            <a:spLocks noGrp="1"/>
          </p:cNvSpPr>
          <p:nvPr>
            <p:ph idx="1"/>
          </p:nvPr>
        </p:nvSpPr>
        <p:spPr>
          <a:xfrm>
            <a:off x="457200" y="1844824"/>
            <a:ext cx="8229600" cy="4281339"/>
          </a:xfrm>
        </p:spPr>
        <p:txBody>
          <a:bodyPr/>
          <a:lstStyle/>
          <a:p>
            <a:pPr marL="0" indent="0">
              <a:buNone/>
            </a:pPr>
            <a:r>
              <a:rPr lang="en-GB" dirty="0"/>
              <a:t>Children should also learn how to share their ideas and their thoughts with you as well as other children. Every person has a different story to tell regarding their own lives and what makes them who they are. </a:t>
            </a:r>
            <a:endParaRPr lang="en-GB" dirty="0" smtClean="0"/>
          </a:p>
          <a:p>
            <a:pPr marL="0" indent="0">
              <a:buNone/>
            </a:pPr>
            <a:endParaRPr lang="en-GB" dirty="0"/>
          </a:p>
        </p:txBody>
      </p:sp>
      <p:pic>
        <p:nvPicPr>
          <p:cNvPr id="3074" name="Picture 2" descr="ID# 14357 - Figure Turning Page Book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00050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800" dirty="0"/>
              <a:t>Encouraging children to share their stories</a:t>
            </a:r>
          </a:p>
        </p:txBody>
      </p:sp>
      <p:sp>
        <p:nvSpPr>
          <p:cNvPr id="3" name="Content Placeholder 2"/>
          <p:cNvSpPr>
            <a:spLocks noGrp="1"/>
          </p:cNvSpPr>
          <p:nvPr>
            <p:ph idx="1"/>
          </p:nvPr>
        </p:nvSpPr>
        <p:spPr>
          <a:xfrm>
            <a:off x="457200" y="1844824"/>
            <a:ext cx="8229600" cy="4281339"/>
          </a:xfrm>
        </p:spPr>
        <p:txBody>
          <a:bodyPr/>
          <a:lstStyle/>
          <a:p>
            <a:pPr marL="0" indent="0">
              <a:buNone/>
            </a:pPr>
            <a:r>
              <a:rPr lang="en-GB" b="1" dirty="0"/>
              <a:t>You might encourage children to share their stories by:</a:t>
            </a:r>
            <a:endParaRPr lang="en-GB" b="1" dirty="0" smtClean="0"/>
          </a:p>
          <a:p>
            <a:r>
              <a:rPr lang="en-GB" dirty="0" smtClean="0"/>
              <a:t>Asking </a:t>
            </a:r>
            <a:r>
              <a:rPr lang="en-GB" dirty="0"/>
              <a:t>them questions </a:t>
            </a:r>
          </a:p>
          <a:p>
            <a:r>
              <a:rPr lang="en-GB" dirty="0"/>
              <a:t>Encourage group discussions </a:t>
            </a:r>
          </a:p>
          <a:p>
            <a:r>
              <a:rPr lang="en-GB" dirty="0"/>
              <a:t>Base activities around learning about each </a:t>
            </a:r>
            <a:r>
              <a:rPr lang="en-GB" dirty="0" smtClean="0"/>
              <a:t>other. </a:t>
            </a:r>
            <a:endParaRPr lang="en-GB" dirty="0"/>
          </a:p>
          <a:p>
            <a:endParaRPr lang="en-GB" dirty="0"/>
          </a:p>
        </p:txBody>
      </p:sp>
      <p:pic>
        <p:nvPicPr>
          <p:cNvPr id="4" name="Picture 3" descr="ID# 19960 - Scribbles Bright Idea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365104"/>
            <a:ext cx="2066925" cy="2179955"/>
          </a:xfrm>
          <a:prstGeom prst="rect">
            <a:avLst/>
          </a:prstGeom>
          <a:noFill/>
          <a:ln>
            <a:noFill/>
          </a:ln>
        </p:spPr>
      </p:pic>
    </p:spTree>
    <p:extLst>
      <p:ext uri="{BB962C8B-B14F-4D97-AF65-F5344CB8AC3E}">
        <p14:creationId xmlns:p14="http://schemas.microsoft.com/office/powerpoint/2010/main" val="34603954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Encouraging children to share their ideas</a:t>
            </a:r>
          </a:p>
        </p:txBody>
      </p:sp>
      <p:sp>
        <p:nvSpPr>
          <p:cNvPr id="3" name="Content Placeholder 2"/>
          <p:cNvSpPr>
            <a:spLocks noGrp="1"/>
          </p:cNvSpPr>
          <p:nvPr>
            <p:ph idx="1"/>
          </p:nvPr>
        </p:nvSpPr>
        <p:spPr>
          <a:xfrm>
            <a:off x="457200" y="1772816"/>
            <a:ext cx="8229600" cy="4752528"/>
          </a:xfrm>
        </p:spPr>
        <p:txBody>
          <a:bodyPr>
            <a:normAutofit/>
          </a:bodyPr>
          <a:lstStyle/>
          <a:p>
            <a:pPr marL="0" indent="0">
              <a:buNone/>
            </a:pPr>
            <a:r>
              <a:rPr lang="en-GB" dirty="0"/>
              <a:t>Children will be forever thinking and creating up new ideas in their heads. It is a good idea to promote a healthy way for children to offload their ideas and channel their creative energies. </a:t>
            </a:r>
            <a:endParaRPr lang="en-GB" dirty="0" smtClean="0"/>
          </a:p>
          <a:p>
            <a:pPr marL="0" indent="0">
              <a:buNone/>
            </a:pPr>
            <a:endParaRPr lang="en-GB" dirty="0"/>
          </a:p>
        </p:txBody>
      </p:sp>
      <p:pic>
        <p:nvPicPr>
          <p:cNvPr id="5122" name="Picture 2" descr="ID# 14166 - Turn The Creativity On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44461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2884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D# 18190 - Lots Of Ideas One Winner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636912"/>
            <a:ext cx="2448272" cy="244827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95536" y="476672"/>
            <a:ext cx="8229600" cy="1143000"/>
          </a:xfrm>
        </p:spPr>
        <p:txBody>
          <a:bodyPr>
            <a:noAutofit/>
          </a:bodyPr>
          <a:lstStyle/>
          <a:p>
            <a:r>
              <a:rPr lang="en-GB" dirty="0" smtClean="0"/>
              <a:t>Encouraging children to share their ideas</a:t>
            </a:r>
            <a:endParaRPr lang="en-GB" dirty="0"/>
          </a:p>
        </p:txBody>
      </p:sp>
      <p:sp>
        <p:nvSpPr>
          <p:cNvPr id="3" name="Content Placeholder 2"/>
          <p:cNvSpPr>
            <a:spLocks noGrp="1"/>
          </p:cNvSpPr>
          <p:nvPr>
            <p:ph idx="1"/>
          </p:nvPr>
        </p:nvSpPr>
        <p:spPr>
          <a:xfrm>
            <a:off x="457200" y="1988840"/>
            <a:ext cx="8219256" cy="4137323"/>
          </a:xfrm>
        </p:spPr>
        <p:txBody>
          <a:bodyPr/>
          <a:lstStyle/>
          <a:p>
            <a:pPr marL="0" indent="0">
              <a:buNone/>
            </a:pPr>
            <a:r>
              <a:rPr lang="en-GB" b="1" dirty="0"/>
              <a:t>There are many benefits to encouraging children to share their </a:t>
            </a:r>
            <a:r>
              <a:rPr lang="en-GB" b="1" dirty="0" smtClean="0"/>
              <a:t>ideas:</a:t>
            </a:r>
            <a:endParaRPr lang="en-GB" b="1" dirty="0"/>
          </a:p>
          <a:p>
            <a:pPr lvl="0"/>
            <a:r>
              <a:rPr lang="en-GB" dirty="0"/>
              <a:t>Promote independent thinking</a:t>
            </a:r>
          </a:p>
          <a:p>
            <a:pPr lvl="0"/>
            <a:r>
              <a:rPr lang="en-GB" dirty="0"/>
              <a:t>Enhance language skills</a:t>
            </a:r>
          </a:p>
          <a:p>
            <a:pPr lvl="0"/>
            <a:r>
              <a:rPr lang="en-GB" dirty="0"/>
              <a:t>Develop creativity</a:t>
            </a:r>
          </a:p>
          <a:p>
            <a:pPr lvl="0"/>
            <a:r>
              <a:rPr lang="en-GB" dirty="0"/>
              <a:t>Promote confidence in themselves.</a:t>
            </a:r>
          </a:p>
          <a:p>
            <a:endParaRPr lang="en-GB" dirty="0"/>
          </a:p>
        </p:txBody>
      </p:sp>
    </p:spTree>
    <p:extLst>
      <p:ext uri="{BB962C8B-B14F-4D97-AF65-F5344CB8AC3E}">
        <p14:creationId xmlns:p14="http://schemas.microsoft.com/office/powerpoint/2010/main" val="35762227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Support and respect children</a:t>
            </a:r>
          </a:p>
        </p:txBody>
      </p:sp>
      <p:sp>
        <p:nvSpPr>
          <p:cNvPr id="6" name="TextBox 5"/>
          <p:cNvSpPr txBox="1"/>
          <p:nvPr/>
        </p:nvSpPr>
        <p:spPr>
          <a:xfrm>
            <a:off x="5076056" y="2204864"/>
            <a:ext cx="3744416" cy="2677656"/>
          </a:xfrm>
          <a:prstGeom prst="rect">
            <a:avLst/>
          </a:prstGeom>
          <a:noFill/>
        </p:spPr>
        <p:txBody>
          <a:bodyPr wrap="square" rtlCol="0">
            <a:spAutoFit/>
          </a:bodyPr>
          <a:lstStyle/>
          <a:p>
            <a:r>
              <a:rPr lang="en-AU" sz="2800" b="1" dirty="0">
                <a:latin typeface="+mj-lt"/>
              </a:rPr>
              <a:t>3.1 </a:t>
            </a:r>
            <a:r>
              <a:rPr lang="en-GB" sz="2800" dirty="0"/>
              <a:t>Assist to create an environment that reflects the lives of the children, their families and the local community</a:t>
            </a:r>
            <a:endParaRPr lang="en-AU" sz="2800" dirty="0">
              <a:latin typeface="+mj-lt"/>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reflective environment</a:t>
            </a:r>
          </a:p>
        </p:txBody>
      </p:sp>
      <p:sp>
        <p:nvSpPr>
          <p:cNvPr id="3" name="Content Placeholder 2"/>
          <p:cNvSpPr>
            <a:spLocks noGrp="1"/>
          </p:cNvSpPr>
          <p:nvPr>
            <p:ph idx="1"/>
          </p:nvPr>
        </p:nvSpPr>
        <p:spPr/>
        <p:txBody>
          <a:bodyPr/>
          <a:lstStyle/>
          <a:p>
            <a:pPr marL="0" indent="0">
              <a:buNone/>
            </a:pPr>
            <a:r>
              <a:rPr lang="en-GB" dirty="0"/>
              <a:t>Your organisation should be aiming to ensure that the working environment is inclusive of all children, their families, and their local communities. This means creating an environment which reflects diversity in a respectful and educational way.</a:t>
            </a:r>
          </a:p>
          <a:p>
            <a:endParaRPr lang="en-GB" dirty="0"/>
          </a:p>
        </p:txBody>
      </p:sp>
      <p:pic>
        <p:nvPicPr>
          <p:cNvPr id="4" name="Picture 3" descr="ID# 16672 - Magnified Many Color Peopl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573016"/>
            <a:ext cx="2857500" cy="2857500"/>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Support and respect children</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3.2 </a:t>
            </a:r>
            <a:r>
              <a:rPr lang="en-GB" sz="2800" dirty="0"/>
              <a:t>Support implementation of practices and routines that honour children, their family and the community context</a:t>
            </a:r>
            <a:r>
              <a:rPr lang="en-AU" sz="2800" b="1" dirty="0" smtClean="0">
                <a:latin typeface="+mj-lt"/>
              </a:rPr>
              <a:t> </a:t>
            </a:r>
            <a:endParaRPr lang="en-AU" sz="2800" dirty="0">
              <a:latin typeface="+mj-lt"/>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7811 - Light Bulb Shape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437112"/>
            <a:ext cx="2281436" cy="2204864"/>
          </a:xfrm>
          <a:prstGeom prst="rect">
            <a:avLst/>
          </a:prstGeom>
          <a:noFill/>
          <a:ln>
            <a:noFill/>
          </a:ln>
        </p:spPr>
      </p:pic>
      <p:sp>
        <p:nvSpPr>
          <p:cNvPr id="2" name="Title 1"/>
          <p:cNvSpPr>
            <a:spLocks noGrp="1"/>
          </p:cNvSpPr>
          <p:nvPr>
            <p:ph type="title"/>
          </p:nvPr>
        </p:nvSpPr>
        <p:spPr/>
        <p:txBody>
          <a:bodyPr>
            <a:noAutofit/>
          </a:bodyPr>
          <a:lstStyle/>
          <a:p>
            <a:r>
              <a:rPr lang="en-GB" dirty="0"/>
              <a:t>Implement relevant practices and </a:t>
            </a:r>
            <a:r>
              <a:rPr lang="en-GB" dirty="0" smtClean="0"/>
              <a:t>routines</a:t>
            </a:r>
            <a:endParaRPr lang="en-GB" dirty="0"/>
          </a:p>
        </p:txBody>
      </p:sp>
      <p:sp>
        <p:nvSpPr>
          <p:cNvPr id="3" name="Content Placeholder 2"/>
          <p:cNvSpPr>
            <a:spLocks noGrp="1"/>
          </p:cNvSpPr>
          <p:nvPr>
            <p:ph idx="1"/>
          </p:nvPr>
        </p:nvSpPr>
        <p:spPr/>
        <p:txBody>
          <a:bodyPr/>
          <a:lstStyle/>
          <a:p>
            <a:pPr marL="0" indent="0">
              <a:buNone/>
            </a:pPr>
            <a:r>
              <a:rPr lang="en-GB" dirty="0"/>
              <a:t>You are encouraged to implement strategies which will promote the inclusion of all children and their families. The implementation of such strategies should ensure that children and their families feel respected and represented within your organisation, and feel comfortable allowing the child to spend time with you and your colleagues. </a:t>
            </a:r>
          </a:p>
        </p:txBody>
      </p:sp>
    </p:spTree>
    <p:extLst>
      <p:ext uri="{BB962C8B-B14F-4D97-AF65-F5344CB8AC3E}">
        <p14:creationId xmlns:p14="http://schemas.microsoft.com/office/powerpoint/2010/main" val="6546387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Avoiding stereotyping</a:t>
            </a:r>
            <a:endParaRPr lang="en-GB" dirty="0"/>
          </a:p>
        </p:txBody>
      </p:sp>
      <p:sp>
        <p:nvSpPr>
          <p:cNvPr id="3" name="Content Placeholder 2"/>
          <p:cNvSpPr>
            <a:spLocks noGrp="1"/>
          </p:cNvSpPr>
          <p:nvPr>
            <p:ph idx="1"/>
          </p:nvPr>
        </p:nvSpPr>
        <p:spPr/>
        <p:txBody>
          <a:bodyPr/>
          <a:lstStyle/>
          <a:p>
            <a:pPr marL="0" indent="0">
              <a:buNone/>
            </a:pPr>
            <a:r>
              <a:rPr lang="en-GB" dirty="0"/>
              <a:t>You should be aiming to avoid stereotypical or patronising representations of cultures and religions. Whilst this seems like common sense, some common representations are often not founded in agreement with the people who they are supposed to represent. </a:t>
            </a:r>
          </a:p>
          <a:p>
            <a:endParaRPr lang="en-GB" dirty="0"/>
          </a:p>
        </p:txBody>
      </p:sp>
    </p:spTree>
    <p:extLst>
      <p:ext uri="{BB962C8B-B14F-4D97-AF65-F5344CB8AC3E}">
        <p14:creationId xmlns:p14="http://schemas.microsoft.com/office/powerpoint/2010/main" val="9867486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Support and respect children</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3.3 </a:t>
            </a:r>
            <a:r>
              <a:rPr lang="en-GB" sz="2800" dirty="0"/>
              <a:t>Show genuine interest in, understanding of and respect for all </a:t>
            </a:r>
            <a:r>
              <a:rPr lang="en-GB" sz="2800" dirty="0" smtClean="0"/>
              <a:t>children</a:t>
            </a:r>
            <a:endParaRPr lang="en-GB" sz="28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Showing interest in </a:t>
            </a:r>
            <a:r>
              <a:rPr lang="en-GB" dirty="0" smtClean="0"/>
              <a:t>children</a:t>
            </a:r>
            <a:endParaRPr lang="en-GB" dirty="0"/>
          </a:p>
        </p:txBody>
      </p:sp>
      <p:sp>
        <p:nvSpPr>
          <p:cNvPr id="3" name="Content Placeholder 2"/>
          <p:cNvSpPr>
            <a:spLocks noGrp="1"/>
          </p:cNvSpPr>
          <p:nvPr>
            <p:ph idx="1"/>
          </p:nvPr>
        </p:nvSpPr>
        <p:spPr/>
        <p:txBody>
          <a:bodyPr/>
          <a:lstStyle/>
          <a:p>
            <a:pPr marL="0" indent="0">
              <a:buNone/>
            </a:pPr>
            <a:r>
              <a:rPr lang="en-GB" dirty="0"/>
              <a:t>Being genuinely interested in children, their lives and their development should be an inherent part of why you are partaking in this career path. As well as knowing that you care for children, you will have to show them that you care for them and are interested in them, who they are and what they have to say. </a:t>
            </a:r>
          </a:p>
          <a:p>
            <a:endParaRPr lang="en-GB"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noAutofit/>
          </a:bodyPr>
          <a:lstStyle/>
          <a:p>
            <a:r>
              <a:rPr lang="en-GB" dirty="0"/>
              <a:t>Showing an understanding of children</a:t>
            </a:r>
          </a:p>
        </p:txBody>
      </p:sp>
      <p:sp>
        <p:nvSpPr>
          <p:cNvPr id="3" name="Content Placeholder 2"/>
          <p:cNvSpPr>
            <a:spLocks noGrp="1"/>
          </p:cNvSpPr>
          <p:nvPr>
            <p:ph idx="1"/>
          </p:nvPr>
        </p:nvSpPr>
        <p:spPr>
          <a:xfrm>
            <a:off x="457200" y="1916832"/>
            <a:ext cx="8229600" cy="4209331"/>
          </a:xfrm>
        </p:spPr>
        <p:txBody>
          <a:bodyPr/>
          <a:lstStyle/>
          <a:p>
            <a:pPr marL="0" indent="0">
              <a:buNone/>
            </a:pPr>
            <a:r>
              <a:rPr lang="en-GB" dirty="0"/>
              <a:t>As with all people, children will feel frustrated if they feel that they are not being understood. This might be with something specific that they are saying that you are misunderstanding, or a general misunderstanding of who they are.</a:t>
            </a:r>
          </a:p>
          <a:p>
            <a:endParaRPr lang="en-GB" dirty="0"/>
          </a:p>
        </p:txBody>
      </p:sp>
      <p:pic>
        <p:nvPicPr>
          <p:cNvPr id="4" name="Picture 3" descr="ID# 13608 - Question Between Figure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007743"/>
            <a:ext cx="2664296" cy="2850257"/>
          </a:xfrm>
          <a:prstGeom prst="rect">
            <a:avLst/>
          </a:prstGeom>
          <a:noFill/>
          <a:ln>
            <a:noFill/>
          </a:ln>
        </p:spPr>
      </p:pic>
    </p:spTree>
    <p:extLst>
      <p:ext uri="{BB962C8B-B14F-4D97-AF65-F5344CB8AC3E}">
        <p14:creationId xmlns:p14="http://schemas.microsoft.com/office/powerpoint/2010/main" val="38494178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Active listening</a:t>
            </a:r>
            <a:endParaRPr lang="en-GB" dirty="0"/>
          </a:p>
        </p:txBody>
      </p:sp>
      <p:sp>
        <p:nvSpPr>
          <p:cNvPr id="3" name="Content Placeholder 2"/>
          <p:cNvSpPr>
            <a:spLocks noGrp="1"/>
          </p:cNvSpPr>
          <p:nvPr>
            <p:ph idx="1"/>
          </p:nvPr>
        </p:nvSpPr>
        <p:spPr/>
        <p:txBody>
          <a:bodyPr/>
          <a:lstStyle/>
          <a:p>
            <a:pPr marL="0" indent="0">
              <a:buNone/>
            </a:pPr>
            <a:r>
              <a:rPr lang="en-GB" dirty="0"/>
              <a:t>In order to show an understanding of children, you need to make an effort to ensure that you do understand them and their needs and requirements. </a:t>
            </a:r>
            <a:endParaRPr lang="en-GB" dirty="0" smtClean="0"/>
          </a:p>
          <a:p>
            <a:pPr marL="0" indent="0">
              <a:buNone/>
            </a:pPr>
            <a:r>
              <a:rPr lang="en-GB" dirty="0" smtClean="0"/>
              <a:t>A </a:t>
            </a:r>
            <a:r>
              <a:rPr lang="en-GB" dirty="0"/>
              <a:t>good way to do this is to practice active listening. Active listening refers to the process of listening with concentration, taking in what they are saying and then responding. </a:t>
            </a:r>
          </a:p>
        </p:txBody>
      </p:sp>
      <p:pic>
        <p:nvPicPr>
          <p:cNvPr id="4" name="Picture 3" descr="ID# 11889 - Hearing Aid in Ear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535746" y="4538473"/>
            <a:ext cx="2314575" cy="2314575"/>
          </a:xfrm>
          <a:prstGeom prst="rect">
            <a:avLst/>
          </a:prstGeom>
          <a:noFill/>
          <a:ln>
            <a:noFill/>
          </a:ln>
        </p:spPr>
      </p:pic>
    </p:spTree>
    <p:extLst>
      <p:ext uri="{BB962C8B-B14F-4D97-AF65-F5344CB8AC3E}">
        <p14:creationId xmlns:p14="http://schemas.microsoft.com/office/powerpoint/2010/main" val="15268209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Support and respect children</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16624" y="2420888"/>
            <a:ext cx="3744416" cy="1384995"/>
          </a:xfrm>
          <a:prstGeom prst="rect">
            <a:avLst/>
          </a:prstGeom>
          <a:noFill/>
        </p:spPr>
        <p:txBody>
          <a:bodyPr wrap="square" rtlCol="0">
            <a:spAutoFit/>
          </a:bodyPr>
          <a:lstStyle/>
          <a:p>
            <a:r>
              <a:rPr lang="en-AU" sz="2800" b="1" dirty="0" smtClean="0">
                <a:latin typeface="+mj-lt"/>
              </a:rPr>
              <a:t>3.4 </a:t>
            </a:r>
            <a:r>
              <a:rPr lang="en-GB" sz="2800" dirty="0"/>
              <a:t>Comfort children who cry or show signs of distress</a:t>
            </a:r>
            <a:endParaRPr lang="en-AU" sz="2800" dirty="0">
              <a:latin typeface="+mj-lt"/>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Comforting </a:t>
            </a:r>
            <a:r>
              <a:rPr lang="en-GB" dirty="0" smtClean="0"/>
              <a:t>children</a:t>
            </a:r>
            <a:endParaRPr lang="en-GB" dirty="0"/>
          </a:p>
        </p:txBody>
      </p:sp>
      <p:sp>
        <p:nvSpPr>
          <p:cNvPr id="3" name="Content Placeholder 2"/>
          <p:cNvSpPr>
            <a:spLocks noGrp="1"/>
          </p:cNvSpPr>
          <p:nvPr>
            <p:ph idx="1"/>
          </p:nvPr>
        </p:nvSpPr>
        <p:spPr/>
        <p:txBody>
          <a:bodyPr/>
          <a:lstStyle/>
          <a:p>
            <a:pPr marL="0" indent="0">
              <a:buNone/>
            </a:pPr>
            <a:r>
              <a:rPr lang="en-GB" dirty="0"/>
              <a:t>In order to fully support children, you will need to be there through the bad times. When children are upset or distressed you should aim to provide comfort and make them feel better. </a:t>
            </a:r>
            <a:endParaRPr lang="en-GB" dirty="0" smtClean="0"/>
          </a:p>
          <a:p>
            <a:pPr marL="0" indent="0">
              <a:buNone/>
            </a:pPr>
            <a:r>
              <a:rPr lang="en-GB" dirty="0" smtClean="0"/>
              <a:t>There </a:t>
            </a:r>
            <a:r>
              <a:rPr lang="en-GB" dirty="0"/>
              <a:t>is no correct way to comfort children; so much of this will be based on your own practices and your ability to work in cooperation with different children and their individual preferences. </a:t>
            </a:r>
          </a:p>
          <a:p>
            <a:endParaRPr lang="en-GB"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0163 - Being One With Natur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5404" y="2780928"/>
            <a:ext cx="2448272" cy="244827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Calming the </a:t>
            </a:r>
            <a:r>
              <a:rPr lang="en-GB" dirty="0" smtClean="0"/>
              <a:t>situation</a:t>
            </a:r>
            <a:endParaRPr lang="en-GB" dirty="0"/>
          </a:p>
        </p:txBody>
      </p:sp>
      <p:sp>
        <p:nvSpPr>
          <p:cNvPr id="3" name="Content Placeholder 2"/>
          <p:cNvSpPr>
            <a:spLocks noGrp="1"/>
          </p:cNvSpPr>
          <p:nvPr>
            <p:ph idx="1"/>
          </p:nvPr>
        </p:nvSpPr>
        <p:spPr>
          <a:xfrm>
            <a:off x="457200" y="1600200"/>
            <a:ext cx="6191622" cy="4525963"/>
          </a:xfrm>
        </p:spPr>
        <p:txBody>
          <a:bodyPr/>
          <a:lstStyle/>
          <a:p>
            <a:pPr marL="0" indent="0">
              <a:buNone/>
            </a:pPr>
            <a:r>
              <a:rPr lang="en-GB" dirty="0"/>
              <a:t>Children may be upset or distressed for many reasons, for example, they may be missing their families or they may have had a fall out with a friend. Before you can work to resolve the issue you will need to ensure that the child is calm and that their emotions are under control. Calming the child will provide them with a sense of security by reminding them that they are in a caring environment.</a:t>
            </a:r>
          </a:p>
          <a:p>
            <a:endParaRPr lang="en-GB" dirty="0"/>
          </a:p>
        </p:txBody>
      </p:sp>
    </p:spTree>
    <p:extLst>
      <p:ext uri="{BB962C8B-B14F-4D97-AF65-F5344CB8AC3E}">
        <p14:creationId xmlns:p14="http://schemas.microsoft.com/office/powerpoint/2010/main" val="58044941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Physical comfort</a:t>
            </a:r>
            <a:endParaRPr lang="en-GB" dirty="0"/>
          </a:p>
        </p:txBody>
      </p:sp>
      <p:sp>
        <p:nvSpPr>
          <p:cNvPr id="3" name="Content Placeholder 2"/>
          <p:cNvSpPr>
            <a:spLocks noGrp="1"/>
          </p:cNvSpPr>
          <p:nvPr>
            <p:ph idx="1"/>
          </p:nvPr>
        </p:nvSpPr>
        <p:spPr/>
        <p:txBody>
          <a:bodyPr/>
          <a:lstStyle/>
          <a:p>
            <a:pPr marL="0" indent="0">
              <a:buNone/>
            </a:pPr>
            <a:r>
              <a:rPr lang="en-GB" dirty="0"/>
              <a:t>Physical comfort is something that all people find useful when feeling down or angry, and this is the same for children. Physical comfort can be in whatever form you and the child feel comfortable with.</a:t>
            </a:r>
          </a:p>
        </p:txBody>
      </p:sp>
      <p:pic>
        <p:nvPicPr>
          <p:cNvPr id="4" name="Picture 3" descr="ID# 15766 - Figure Sitting On Floor Comforti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3635896" y="3667237"/>
            <a:ext cx="3015605" cy="2871589"/>
          </a:xfrm>
          <a:prstGeom prst="rect">
            <a:avLst/>
          </a:prstGeom>
          <a:noFill/>
          <a:ln>
            <a:noFill/>
          </a:ln>
        </p:spPr>
      </p:pic>
    </p:spTree>
    <p:extLst>
      <p:ext uri="{BB962C8B-B14F-4D97-AF65-F5344CB8AC3E}">
        <p14:creationId xmlns:p14="http://schemas.microsoft.com/office/powerpoint/2010/main" val="32465473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Support and respect children</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3.5 </a:t>
            </a:r>
            <a:r>
              <a:rPr lang="en-GB" sz="2800" dirty="0"/>
              <a:t>Respond positively to the varying abilities and confidence of all children</a:t>
            </a:r>
          </a:p>
          <a:p>
            <a:r>
              <a:rPr lang="en-AU" sz="2800" b="1" dirty="0" smtClean="0">
                <a:latin typeface="+mj-lt"/>
              </a:rPr>
              <a:t> </a:t>
            </a:r>
            <a:endParaRPr lang="en-AU" sz="2800" dirty="0">
              <a:latin typeface="+mj-lt"/>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Varying abilities and confidence </a:t>
            </a:r>
            <a:r>
              <a:rPr lang="en-GB" dirty="0" smtClean="0"/>
              <a:t>levels</a:t>
            </a:r>
            <a:endParaRPr lang="en-GB" dirty="0"/>
          </a:p>
        </p:txBody>
      </p:sp>
      <p:sp>
        <p:nvSpPr>
          <p:cNvPr id="3" name="Content Placeholder 2"/>
          <p:cNvSpPr>
            <a:spLocks noGrp="1"/>
          </p:cNvSpPr>
          <p:nvPr>
            <p:ph idx="1"/>
          </p:nvPr>
        </p:nvSpPr>
        <p:spPr/>
        <p:txBody>
          <a:bodyPr/>
          <a:lstStyle/>
          <a:p>
            <a:pPr marL="0" indent="0">
              <a:buNone/>
            </a:pPr>
            <a:r>
              <a:rPr lang="en-GB" dirty="0"/>
              <a:t>All children who you care for will be at different stages in their development, learning, and self-confidence. It is essential that you support the individual development of children and work to ensure that they feel confident and comfortable in their own learning abilities. </a:t>
            </a:r>
          </a:p>
        </p:txBody>
      </p:sp>
      <p:pic>
        <p:nvPicPr>
          <p:cNvPr id="3074" name="Picture 2" descr="ID# 14596 - Robot Running From Lin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3948225"/>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19982 - Scribbles The Pencil Mark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995989"/>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Responding positively</a:t>
            </a:r>
            <a:endParaRPr lang="en-GB" dirty="0"/>
          </a:p>
        </p:txBody>
      </p:sp>
      <p:sp>
        <p:nvSpPr>
          <p:cNvPr id="3" name="Content Placeholder 2"/>
          <p:cNvSpPr>
            <a:spLocks noGrp="1"/>
          </p:cNvSpPr>
          <p:nvPr>
            <p:ph idx="1"/>
          </p:nvPr>
        </p:nvSpPr>
        <p:spPr/>
        <p:txBody>
          <a:bodyPr/>
          <a:lstStyle/>
          <a:p>
            <a:pPr marL="0" indent="0">
              <a:buNone/>
            </a:pPr>
            <a:r>
              <a:rPr lang="en-GB" dirty="0"/>
              <a:t>Throughout your role, you should be aiming to increase the motivation of children and encourage them to continue their efforts in whatever task they take on. This means that you need to be a positive influence for children, letting them know that you are there to support them. </a:t>
            </a:r>
          </a:p>
        </p:txBody>
      </p:sp>
    </p:spTree>
    <p:extLst>
      <p:ext uri="{BB962C8B-B14F-4D97-AF65-F5344CB8AC3E}">
        <p14:creationId xmlns:p14="http://schemas.microsoft.com/office/powerpoint/2010/main" val="423779443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Responding positively</a:t>
            </a:r>
          </a:p>
        </p:txBody>
      </p:sp>
      <p:sp>
        <p:nvSpPr>
          <p:cNvPr id="3" name="Content Placeholder 2"/>
          <p:cNvSpPr>
            <a:spLocks noGrp="1"/>
          </p:cNvSpPr>
          <p:nvPr>
            <p:ph idx="1"/>
          </p:nvPr>
        </p:nvSpPr>
        <p:spPr/>
        <p:txBody>
          <a:bodyPr/>
          <a:lstStyle/>
          <a:p>
            <a:pPr marL="0" indent="0">
              <a:buNone/>
            </a:pPr>
            <a:r>
              <a:rPr lang="en-GB" dirty="0"/>
              <a:t>There are a number of things that you can do to ensure that you are always responding positively to children no matter what their differences may </a:t>
            </a:r>
            <a:r>
              <a:rPr lang="en-GB" dirty="0" smtClean="0"/>
              <a:t>be:</a:t>
            </a:r>
          </a:p>
          <a:p>
            <a:r>
              <a:rPr lang="en-GB" dirty="0" smtClean="0"/>
              <a:t>Praise</a:t>
            </a:r>
          </a:p>
          <a:p>
            <a:r>
              <a:rPr lang="en-GB" dirty="0" smtClean="0"/>
              <a:t>Encouragement</a:t>
            </a:r>
          </a:p>
          <a:p>
            <a:r>
              <a:rPr lang="en-GB" dirty="0" smtClean="0"/>
              <a:t>Avoiding comparisons</a:t>
            </a:r>
          </a:p>
          <a:p>
            <a:r>
              <a:rPr lang="en-GB" dirty="0" smtClean="0"/>
              <a:t>Rewards.</a:t>
            </a:r>
            <a:endParaRPr lang="en-GB" dirty="0"/>
          </a:p>
          <a:p>
            <a:endParaRPr lang="en-GB" dirty="0"/>
          </a:p>
        </p:txBody>
      </p:sp>
      <p:pic>
        <p:nvPicPr>
          <p:cNvPr id="4" name="Picture 3" descr="ID# 12366 - Balloon Jump Celebrat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284984"/>
            <a:ext cx="2857500" cy="2857500"/>
          </a:xfrm>
          <a:prstGeom prst="rect">
            <a:avLst/>
          </a:prstGeom>
          <a:noFill/>
          <a:ln>
            <a:noFill/>
          </a:ln>
        </p:spPr>
      </p:pic>
    </p:spTree>
    <p:extLst>
      <p:ext uri="{BB962C8B-B14F-4D97-AF65-F5344CB8AC3E}">
        <p14:creationId xmlns:p14="http://schemas.microsoft.com/office/powerpoint/2010/main" val="397748424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Support and respect children</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3.6 </a:t>
            </a:r>
            <a:r>
              <a:rPr lang="en-GB" sz="2800" dirty="0"/>
              <a:t>Acknowledge children’s efforts and achievements</a:t>
            </a:r>
            <a:r>
              <a:rPr lang="en-AU" sz="2800" b="1" dirty="0" smtClean="0">
                <a:latin typeface="+mj-lt"/>
              </a:rPr>
              <a:t> </a:t>
            </a:r>
            <a:endParaRPr lang="en-AU" sz="2800" dirty="0">
              <a:latin typeface="+mj-lt"/>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04664"/>
            <a:ext cx="8229600" cy="1143000"/>
          </a:xfrm>
        </p:spPr>
        <p:txBody>
          <a:bodyPr>
            <a:noAutofit/>
          </a:bodyPr>
          <a:lstStyle/>
          <a:p>
            <a:r>
              <a:rPr lang="en-GB" dirty="0"/>
              <a:t>Why should you acknowledge efforts and achievement</a:t>
            </a:r>
            <a:r>
              <a:rPr lang="en-GB" dirty="0" smtClean="0"/>
              <a:t>?</a:t>
            </a:r>
            <a:endParaRPr lang="en-GB" dirty="0"/>
          </a:p>
        </p:txBody>
      </p:sp>
      <p:sp>
        <p:nvSpPr>
          <p:cNvPr id="3" name="Content Placeholder 2"/>
          <p:cNvSpPr>
            <a:spLocks noGrp="1"/>
          </p:cNvSpPr>
          <p:nvPr>
            <p:ph idx="1"/>
          </p:nvPr>
        </p:nvSpPr>
        <p:spPr>
          <a:xfrm>
            <a:off x="457200" y="1988840"/>
            <a:ext cx="8229600" cy="4137323"/>
          </a:xfrm>
        </p:spPr>
        <p:txBody>
          <a:bodyPr/>
          <a:lstStyle/>
          <a:p>
            <a:pPr marL="0" indent="0">
              <a:buNone/>
            </a:pPr>
            <a:r>
              <a:rPr lang="en-GB" dirty="0"/>
              <a:t>Acknowledging the efforts and achievements of children will help to promote their social and emotional development and can provide them with numerous life skills including independence, self-esteem, and respect. </a:t>
            </a:r>
          </a:p>
          <a:p>
            <a:endParaRPr lang="en-GB" dirty="0"/>
          </a:p>
        </p:txBody>
      </p:sp>
      <p:pic>
        <p:nvPicPr>
          <p:cNvPr id="4098" name="Picture 2" descr="ID# 12572 - Noticed While Celebrating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393145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How to acknowledge efforts and </a:t>
            </a:r>
            <a:r>
              <a:rPr lang="en-GB" dirty="0" smtClean="0"/>
              <a:t>achievements</a:t>
            </a:r>
            <a:endParaRPr lang="en-GB" dirty="0"/>
          </a:p>
        </p:txBody>
      </p:sp>
      <p:sp>
        <p:nvSpPr>
          <p:cNvPr id="3" name="Content Placeholder 2"/>
          <p:cNvSpPr>
            <a:spLocks noGrp="1"/>
          </p:cNvSpPr>
          <p:nvPr>
            <p:ph idx="1"/>
          </p:nvPr>
        </p:nvSpPr>
        <p:spPr>
          <a:xfrm>
            <a:off x="457200" y="1700808"/>
            <a:ext cx="8229600" cy="4425355"/>
          </a:xfrm>
        </p:spPr>
        <p:txBody>
          <a:bodyPr/>
          <a:lstStyle/>
          <a:p>
            <a:pPr marL="0" indent="0">
              <a:buNone/>
            </a:pPr>
            <a:r>
              <a:rPr lang="en-GB" dirty="0" smtClean="0"/>
              <a:t>Your </a:t>
            </a:r>
            <a:r>
              <a:rPr lang="en-GB" dirty="0"/>
              <a:t>practices should aim to let children know that they are doing well and encourage them to continue</a:t>
            </a:r>
            <a:r>
              <a:rPr lang="en-GB" dirty="0" smtClean="0"/>
              <a:t>.</a:t>
            </a:r>
          </a:p>
          <a:p>
            <a:pPr marL="0" indent="0">
              <a:buNone/>
            </a:pPr>
            <a:r>
              <a:rPr lang="en-GB" b="1" dirty="0" smtClean="0"/>
              <a:t>For example:</a:t>
            </a:r>
            <a:endParaRPr lang="en-GB" b="1" dirty="0"/>
          </a:p>
          <a:p>
            <a:r>
              <a:rPr lang="en-GB" dirty="0"/>
              <a:t>Praising the child </a:t>
            </a:r>
          </a:p>
          <a:p>
            <a:r>
              <a:rPr lang="en-GB" dirty="0"/>
              <a:t>Providing rewards </a:t>
            </a:r>
          </a:p>
          <a:p>
            <a:r>
              <a:rPr lang="en-GB" dirty="0"/>
              <a:t>Giving them responsibility</a:t>
            </a:r>
          </a:p>
          <a:p>
            <a:r>
              <a:rPr lang="en-GB" dirty="0"/>
              <a:t>Using their </a:t>
            </a:r>
            <a:r>
              <a:rPr lang="en-GB" dirty="0" smtClean="0"/>
              <a:t>work.</a:t>
            </a:r>
            <a:endParaRPr lang="en-GB" dirty="0"/>
          </a:p>
          <a:p>
            <a:endParaRPr lang="en-GB" dirty="0"/>
          </a:p>
        </p:txBody>
      </p:sp>
      <p:pic>
        <p:nvPicPr>
          <p:cNvPr id="5122" name="Picture 2" descr="ID# 6364 - Lift Up Celebration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996952"/>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93040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a:t>
            </a:r>
            <a:r>
              <a:rPr lang="en-AU" sz="4900" dirty="0"/>
              <a:t> </a:t>
            </a:r>
            <a:r>
              <a:rPr lang="en-AU" sz="4900" dirty="0" smtClean="0"/>
              <a:t>3F</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GB" dirty="0"/>
              <a:t>Maintain the dignity and rights of children</a:t>
            </a:r>
          </a:p>
        </p:txBody>
      </p:sp>
      <p:sp>
        <p:nvSpPr>
          <p:cNvPr id="6" name="TextBox 5"/>
          <p:cNvSpPr txBox="1"/>
          <p:nvPr/>
        </p:nvSpPr>
        <p:spPr>
          <a:xfrm>
            <a:off x="4932040" y="2567264"/>
            <a:ext cx="3744416" cy="2677656"/>
          </a:xfrm>
          <a:prstGeom prst="rect">
            <a:avLst/>
          </a:prstGeom>
          <a:noFill/>
        </p:spPr>
        <p:txBody>
          <a:bodyPr wrap="square" rtlCol="0">
            <a:spAutoFit/>
          </a:bodyPr>
          <a:lstStyle/>
          <a:p>
            <a:r>
              <a:rPr lang="en-AU" sz="2800" b="1" dirty="0" smtClean="0">
                <a:latin typeface="+mj-lt"/>
              </a:rPr>
              <a:t>4.1 </a:t>
            </a:r>
            <a:r>
              <a:rPr lang="en-GB" sz="2800" dirty="0"/>
              <a:t>Assist in organising spaces, resources and routines to minimise times when children are likely to experience stress or frustration</a:t>
            </a:r>
            <a:r>
              <a:rPr lang="en-AU" sz="2800" b="1" dirty="0" smtClean="0">
                <a:latin typeface="+mj-lt"/>
              </a:rPr>
              <a:t> </a:t>
            </a:r>
            <a:endParaRPr lang="en-AU" sz="2800" dirty="0">
              <a:latin typeface="+mj-lt"/>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D# 12643 - Getting Ducks In A Row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3136404"/>
            <a:ext cx="3721596" cy="372159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Organising your </a:t>
            </a:r>
            <a:r>
              <a:rPr lang="en-GB" dirty="0" smtClean="0"/>
              <a:t>workspace</a:t>
            </a:r>
            <a:endParaRPr lang="en-GB" dirty="0"/>
          </a:p>
        </p:txBody>
      </p:sp>
      <p:sp>
        <p:nvSpPr>
          <p:cNvPr id="3" name="Content Placeholder 2"/>
          <p:cNvSpPr>
            <a:spLocks noGrp="1"/>
          </p:cNvSpPr>
          <p:nvPr>
            <p:ph idx="1"/>
          </p:nvPr>
        </p:nvSpPr>
        <p:spPr/>
        <p:txBody>
          <a:bodyPr/>
          <a:lstStyle/>
          <a:p>
            <a:pPr marL="0" indent="0">
              <a:buNone/>
            </a:pPr>
            <a:r>
              <a:rPr lang="en-GB" dirty="0"/>
              <a:t>Your workspace should be an environment which is fun, educational and reflective of all children’s abilities and interests. If children feel they are not being challenged and their mind is not engaged they will soon become bored and may become stressed or frustrated. </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5266 - Paintbrush Palett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588224" y="5085184"/>
            <a:ext cx="1478276" cy="1417340"/>
          </a:xfrm>
          <a:prstGeom prst="rect">
            <a:avLst/>
          </a:prstGeom>
          <a:noFill/>
          <a:ln>
            <a:noFill/>
          </a:ln>
        </p:spPr>
      </p:pic>
      <p:sp>
        <p:nvSpPr>
          <p:cNvPr id="2" name="Title 1"/>
          <p:cNvSpPr>
            <a:spLocks noGrp="1"/>
          </p:cNvSpPr>
          <p:nvPr>
            <p:ph type="title"/>
          </p:nvPr>
        </p:nvSpPr>
        <p:spPr/>
        <p:txBody>
          <a:bodyPr/>
          <a:lstStyle/>
          <a:p>
            <a:r>
              <a:rPr lang="en-GB" dirty="0" smtClean="0"/>
              <a:t>Make the space fun</a:t>
            </a:r>
            <a:endParaRPr lang="en-GB" dirty="0"/>
          </a:p>
        </p:txBody>
      </p:sp>
      <p:sp>
        <p:nvSpPr>
          <p:cNvPr id="3" name="Content Placeholder 2"/>
          <p:cNvSpPr>
            <a:spLocks noGrp="1"/>
          </p:cNvSpPr>
          <p:nvPr>
            <p:ph idx="1"/>
          </p:nvPr>
        </p:nvSpPr>
        <p:spPr/>
        <p:txBody>
          <a:bodyPr/>
          <a:lstStyle/>
          <a:p>
            <a:pPr marL="0" indent="0">
              <a:buNone/>
            </a:pPr>
            <a:r>
              <a:rPr lang="en-GB" dirty="0"/>
              <a:t>The way that an environment is designed and set out can have a big impact on children’s behaviour, development, and engagement with what is around them. </a:t>
            </a:r>
          </a:p>
          <a:p>
            <a:pPr marL="0" indent="0">
              <a:buNone/>
            </a:pPr>
            <a:r>
              <a:rPr lang="en-GB" dirty="0"/>
              <a:t>It is a good idea to incorporate bright colours and pictures around the area wherever possible. </a:t>
            </a:r>
            <a:endParaRPr lang="en-GB" dirty="0" smtClean="0"/>
          </a:p>
          <a:p>
            <a:pPr marL="0" indent="0">
              <a:buNone/>
            </a:pPr>
            <a:r>
              <a:rPr lang="en-GB" dirty="0" smtClean="0"/>
              <a:t>If </a:t>
            </a:r>
            <a:r>
              <a:rPr lang="en-GB" dirty="0"/>
              <a:t>children are old enough, ask them what they would like the room to look like. </a:t>
            </a:r>
          </a:p>
          <a:p>
            <a:endParaRPr lang="en-GB" dirty="0"/>
          </a:p>
        </p:txBody>
      </p:sp>
    </p:spTree>
    <p:extLst>
      <p:ext uri="{BB962C8B-B14F-4D97-AF65-F5344CB8AC3E}">
        <p14:creationId xmlns:p14="http://schemas.microsoft.com/office/powerpoint/2010/main" val="325350080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Autofit/>
          </a:bodyPr>
          <a:lstStyle/>
          <a:p>
            <a:r>
              <a:rPr lang="en-GB" dirty="0" smtClean="0"/>
              <a:t>Ensure all children’s abilities are catered for</a:t>
            </a:r>
            <a:endParaRPr lang="en-GB" dirty="0"/>
          </a:p>
        </p:txBody>
      </p:sp>
      <p:sp>
        <p:nvSpPr>
          <p:cNvPr id="3" name="Content Placeholder 2"/>
          <p:cNvSpPr>
            <a:spLocks noGrp="1"/>
          </p:cNvSpPr>
          <p:nvPr>
            <p:ph idx="1"/>
          </p:nvPr>
        </p:nvSpPr>
        <p:spPr>
          <a:xfrm>
            <a:off x="457200" y="1844824"/>
            <a:ext cx="8229600" cy="4281339"/>
          </a:xfrm>
        </p:spPr>
        <p:txBody>
          <a:bodyPr/>
          <a:lstStyle/>
          <a:p>
            <a:pPr marL="0" indent="0">
              <a:buNone/>
            </a:pPr>
            <a:r>
              <a:rPr lang="en-GB" dirty="0"/>
              <a:t>Children should have access to resources which are engaging and conductive to their learning and development. </a:t>
            </a:r>
          </a:p>
          <a:p>
            <a:pPr marL="0" indent="0">
              <a:buNone/>
            </a:pPr>
            <a:r>
              <a:rPr lang="en-GB" dirty="0"/>
              <a:t>Catering for a mix of abilities will ensure that children remain stimulated and will help to reduce the likelihood of them becoming stressed or frustrated.</a:t>
            </a:r>
          </a:p>
          <a:p>
            <a:endParaRPr lang="en-GB" dirty="0"/>
          </a:p>
        </p:txBody>
      </p:sp>
      <p:pic>
        <p:nvPicPr>
          <p:cNvPr id="2050" name="Picture 2" descr="ID# 19738 - Running Book Pencil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4792588"/>
            <a:ext cx="2065412" cy="2065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692814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Ensure that there are enough </a:t>
            </a:r>
            <a:r>
              <a:rPr lang="en-GB" dirty="0" smtClean="0"/>
              <a:t>resources</a:t>
            </a:r>
            <a:endParaRPr lang="en-GB" dirty="0"/>
          </a:p>
        </p:txBody>
      </p:sp>
      <p:sp>
        <p:nvSpPr>
          <p:cNvPr id="3" name="Content Placeholder 2"/>
          <p:cNvSpPr>
            <a:spLocks noGrp="1"/>
          </p:cNvSpPr>
          <p:nvPr>
            <p:ph idx="1"/>
          </p:nvPr>
        </p:nvSpPr>
        <p:spPr>
          <a:xfrm>
            <a:off x="457200" y="1700808"/>
            <a:ext cx="8229600" cy="4425355"/>
          </a:xfrm>
        </p:spPr>
        <p:txBody>
          <a:bodyPr/>
          <a:lstStyle/>
          <a:p>
            <a:pPr marL="0" indent="0">
              <a:buNone/>
            </a:pPr>
            <a:r>
              <a:rPr lang="en-GB" dirty="0"/>
              <a:t>Children are likely to feel stressed or frustrated if what they want to do is not available. It is a good idea to ensure that there is more than one of each game or toy for children to use. This will give them the option of playing together or engaging in solo play if they would </a:t>
            </a:r>
            <a:r>
              <a:rPr lang="en-GB" dirty="0" smtClean="0"/>
              <a:t>prefer.</a:t>
            </a:r>
            <a:endParaRPr lang="en-GB" dirty="0"/>
          </a:p>
        </p:txBody>
      </p:sp>
    </p:spTree>
    <p:extLst>
      <p:ext uri="{BB962C8B-B14F-4D97-AF65-F5344CB8AC3E}">
        <p14:creationId xmlns:p14="http://schemas.microsoft.com/office/powerpoint/2010/main" val="257549601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7212 - Stick Figure Run From Lin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294653"/>
            <a:ext cx="2569468" cy="256946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Change things up</a:t>
            </a:r>
            <a:endParaRPr lang="en-GB" dirty="0"/>
          </a:p>
        </p:txBody>
      </p:sp>
      <p:sp>
        <p:nvSpPr>
          <p:cNvPr id="3" name="Content Placeholder 2"/>
          <p:cNvSpPr>
            <a:spLocks noGrp="1"/>
          </p:cNvSpPr>
          <p:nvPr>
            <p:ph idx="1"/>
          </p:nvPr>
        </p:nvSpPr>
        <p:spPr/>
        <p:txBody>
          <a:bodyPr/>
          <a:lstStyle/>
          <a:p>
            <a:pPr marL="0" indent="0">
              <a:buNone/>
            </a:pPr>
            <a:r>
              <a:rPr lang="en-GB" dirty="0"/>
              <a:t>Whilst rigid routines can be really beneficial for children, change will keep things exciting and avoid children becoming frustrated from boredom. Changing things such as the food which is provided or the game which is played is a good way to keep children interested in the day without causing too much disruption. </a:t>
            </a:r>
          </a:p>
          <a:p>
            <a:endParaRPr lang="en-GB" dirty="0"/>
          </a:p>
        </p:txBody>
      </p:sp>
    </p:spTree>
    <p:extLst>
      <p:ext uri="{BB962C8B-B14F-4D97-AF65-F5344CB8AC3E}">
        <p14:creationId xmlns:p14="http://schemas.microsoft.com/office/powerpoint/2010/main" val="181539296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622 - Four Colorful Puzzle Piece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543923"/>
            <a:ext cx="3137391" cy="3289548"/>
          </a:xfrm>
          <a:prstGeom prst="rect">
            <a:avLst/>
          </a:prstGeom>
          <a:noFill/>
          <a:ln>
            <a:noFill/>
          </a:ln>
        </p:spPr>
      </p:pic>
      <p:sp>
        <p:nvSpPr>
          <p:cNvPr id="2" name="Title 1"/>
          <p:cNvSpPr>
            <a:spLocks noGrp="1"/>
          </p:cNvSpPr>
          <p:nvPr>
            <p:ph type="title"/>
          </p:nvPr>
        </p:nvSpPr>
        <p:spPr/>
        <p:txBody>
          <a:bodyPr/>
          <a:lstStyle/>
          <a:p>
            <a:r>
              <a:rPr lang="en-GB" dirty="0" smtClean="0"/>
              <a:t>Make general tasks simple</a:t>
            </a:r>
            <a:endParaRPr lang="en-GB" dirty="0"/>
          </a:p>
        </p:txBody>
      </p:sp>
      <p:sp>
        <p:nvSpPr>
          <p:cNvPr id="3" name="Content Placeholder 2"/>
          <p:cNvSpPr>
            <a:spLocks noGrp="1"/>
          </p:cNvSpPr>
          <p:nvPr>
            <p:ph idx="1"/>
          </p:nvPr>
        </p:nvSpPr>
        <p:spPr/>
        <p:txBody>
          <a:bodyPr/>
          <a:lstStyle/>
          <a:p>
            <a:pPr marL="0" indent="0">
              <a:buNone/>
            </a:pPr>
            <a:r>
              <a:rPr lang="en-GB" dirty="0"/>
              <a:t>Most children like to feel that they are independent and self-sufficient in their learning and playing environment and you should try to support this as much as possible. Ensure that resources are easy to access, for example, stored on a low shelf, and things are easy to tidy up. </a:t>
            </a:r>
          </a:p>
        </p:txBody>
      </p:sp>
    </p:spTree>
    <p:extLst>
      <p:ext uri="{BB962C8B-B14F-4D97-AF65-F5344CB8AC3E}">
        <p14:creationId xmlns:p14="http://schemas.microsoft.com/office/powerpoint/2010/main" val="203563986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GB" dirty="0"/>
              <a:t>Maintain the dignity and rights of children</a:t>
            </a:r>
          </a:p>
        </p:txBody>
      </p:sp>
      <p:sp>
        <p:nvSpPr>
          <p:cNvPr id="8" name="TextBox 7"/>
          <p:cNvSpPr txBox="1"/>
          <p:nvPr/>
        </p:nvSpPr>
        <p:spPr>
          <a:xfrm>
            <a:off x="5220072" y="2492896"/>
            <a:ext cx="3744416" cy="3539430"/>
          </a:xfrm>
          <a:prstGeom prst="rect">
            <a:avLst/>
          </a:prstGeom>
          <a:noFill/>
        </p:spPr>
        <p:txBody>
          <a:bodyPr wrap="square" rtlCol="0">
            <a:spAutoFit/>
          </a:bodyPr>
          <a:lstStyle/>
          <a:p>
            <a:r>
              <a:rPr lang="en-AU" sz="2800" b="1" dirty="0">
                <a:latin typeface="+mj-lt"/>
              </a:rPr>
              <a:t>4.2 </a:t>
            </a:r>
            <a:r>
              <a:rPr lang="en-GB" sz="2800" dirty="0"/>
              <a:t>Allow children to make choices and to experience natural consequences of these where there is no risk of physical or emotional harm to the child or another being</a:t>
            </a:r>
            <a:endParaRPr lang="en-AU" sz="2800" dirty="0">
              <a:latin typeface="+mj-lt"/>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5308 - Bundle Of Sign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581128"/>
            <a:ext cx="2137420" cy="2137420"/>
          </a:xfrm>
          <a:prstGeom prst="rect">
            <a:avLst/>
          </a:prstGeom>
          <a:noFill/>
          <a:ln>
            <a:noFill/>
          </a:ln>
        </p:spPr>
      </p:pic>
      <p:sp>
        <p:nvSpPr>
          <p:cNvPr id="2" name="Title 1"/>
          <p:cNvSpPr>
            <a:spLocks noGrp="1"/>
          </p:cNvSpPr>
          <p:nvPr>
            <p:ph type="title"/>
          </p:nvPr>
        </p:nvSpPr>
        <p:spPr/>
        <p:txBody>
          <a:bodyPr>
            <a:normAutofit/>
          </a:bodyPr>
          <a:lstStyle/>
          <a:p>
            <a:r>
              <a:rPr lang="en-GB" dirty="0"/>
              <a:t>Allowing choice </a:t>
            </a:r>
            <a:r>
              <a:rPr lang="en-GB" dirty="0" smtClean="0"/>
              <a:t>making</a:t>
            </a:r>
            <a:endParaRPr lang="en-GB" dirty="0"/>
          </a:p>
        </p:txBody>
      </p:sp>
      <p:sp>
        <p:nvSpPr>
          <p:cNvPr id="3" name="Content Placeholder 2"/>
          <p:cNvSpPr>
            <a:spLocks noGrp="1"/>
          </p:cNvSpPr>
          <p:nvPr>
            <p:ph idx="1"/>
          </p:nvPr>
        </p:nvSpPr>
        <p:spPr/>
        <p:txBody>
          <a:bodyPr/>
          <a:lstStyle/>
          <a:p>
            <a:pPr marL="0" indent="0">
              <a:buNone/>
            </a:pPr>
            <a:r>
              <a:rPr lang="en-GB" dirty="0"/>
              <a:t>An important thing for all children to learn is that their actions have consequences. It may be difficult to let children make their own decisions sometimes, especially when we know better, but doing so will allow them to experience the natural consequences of decision making and encourage them to make better decisions in the future.</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4207 - Choose Middle Door Ope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366138" y="4639420"/>
            <a:ext cx="2353444" cy="2217440"/>
          </a:xfrm>
          <a:prstGeom prst="rect">
            <a:avLst/>
          </a:prstGeom>
          <a:noFill/>
          <a:ln>
            <a:noFill/>
          </a:ln>
        </p:spPr>
      </p:pic>
      <p:sp>
        <p:nvSpPr>
          <p:cNvPr id="2" name="Title 1"/>
          <p:cNvSpPr>
            <a:spLocks noGrp="1"/>
          </p:cNvSpPr>
          <p:nvPr>
            <p:ph type="title"/>
          </p:nvPr>
        </p:nvSpPr>
        <p:spPr/>
        <p:txBody>
          <a:bodyPr/>
          <a:lstStyle/>
          <a:p>
            <a:r>
              <a:rPr lang="en-GB" dirty="0"/>
              <a:t>Allowing choice making</a:t>
            </a:r>
          </a:p>
        </p:txBody>
      </p:sp>
      <p:sp>
        <p:nvSpPr>
          <p:cNvPr id="3" name="Content Placeholder 2"/>
          <p:cNvSpPr>
            <a:spLocks noGrp="1"/>
          </p:cNvSpPr>
          <p:nvPr>
            <p:ph idx="1"/>
          </p:nvPr>
        </p:nvSpPr>
        <p:spPr/>
        <p:txBody>
          <a:bodyPr/>
          <a:lstStyle/>
          <a:p>
            <a:pPr marL="0" indent="0">
              <a:buNone/>
            </a:pPr>
            <a:r>
              <a:rPr lang="en-GB" b="1" dirty="0"/>
              <a:t>Some examples of decisions which you might allow children to make include:</a:t>
            </a:r>
          </a:p>
          <a:p>
            <a:r>
              <a:rPr lang="en-GB" dirty="0"/>
              <a:t>Whether to play alone or in a group </a:t>
            </a:r>
          </a:p>
          <a:p>
            <a:r>
              <a:rPr lang="en-GB" dirty="0"/>
              <a:t>Which materials and experiences they will engage with </a:t>
            </a:r>
          </a:p>
          <a:p>
            <a:r>
              <a:rPr lang="en-GB" dirty="0"/>
              <a:t>What happens in relation to their physical care </a:t>
            </a:r>
          </a:p>
          <a:p>
            <a:r>
              <a:rPr lang="en-GB" dirty="0"/>
              <a:t>Whether they want to do things independently or if they require your </a:t>
            </a:r>
            <a:r>
              <a:rPr lang="en-GB" dirty="0" smtClean="0"/>
              <a:t>help.</a:t>
            </a:r>
            <a:endParaRPr lang="en-GB" dirty="0"/>
          </a:p>
          <a:p>
            <a:endParaRPr lang="en-GB" dirty="0"/>
          </a:p>
        </p:txBody>
      </p:sp>
    </p:spTree>
    <p:extLst>
      <p:ext uri="{BB962C8B-B14F-4D97-AF65-F5344CB8AC3E}">
        <p14:creationId xmlns:p14="http://schemas.microsoft.com/office/powerpoint/2010/main" val="115331009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210146"/>
          </a:xfrm>
        </p:spPr>
        <p:txBody>
          <a:bodyPr>
            <a:noAutofit/>
          </a:bodyPr>
          <a:lstStyle/>
          <a:p>
            <a:r>
              <a:rPr lang="en-GB" dirty="0"/>
              <a:t>Ensuring safety within decision </a:t>
            </a:r>
            <a:r>
              <a:rPr lang="en-GB" dirty="0" smtClean="0"/>
              <a:t>making</a:t>
            </a:r>
            <a:endParaRPr lang="en-GB" dirty="0"/>
          </a:p>
        </p:txBody>
      </p:sp>
      <p:sp>
        <p:nvSpPr>
          <p:cNvPr id="3" name="Content Placeholder 2"/>
          <p:cNvSpPr>
            <a:spLocks noGrp="1"/>
          </p:cNvSpPr>
          <p:nvPr>
            <p:ph idx="1"/>
          </p:nvPr>
        </p:nvSpPr>
        <p:spPr>
          <a:xfrm>
            <a:off x="457200" y="1700808"/>
            <a:ext cx="8229600" cy="4752528"/>
          </a:xfrm>
        </p:spPr>
        <p:txBody>
          <a:bodyPr>
            <a:normAutofit/>
          </a:bodyPr>
          <a:lstStyle/>
          <a:p>
            <a:pPr marL="0" indent="0">
              <a:buNone/>
            </a:pPr>
            <a:r>
              <a:rPr lang="en-GB" dirty="0"/>
              <a:t>T</a:t>
            </a:r>
            <a:r>
              <a:rPr lang="en-GB" dirty="0" smtClean="0"/>
              <a:t>here </a:t>
            </a:r>
            <a:r>
              <a:rPr lang="en-GB" dirty="0"/>
              <a:t>are limits to the type of decisions which you should be allowing children to make. Children’s conception of safety is not yet fully developed and so you can’t expect them to make well—rounded decisions which reflect the best interests of themselves and those around them. </a:t>
            </a:r>
            <a:endParaRPr lang="en-GB" dirty="0" smtClean="0"/>
          </a:p>
          <a:p>
            <a:pPr marL="0" indent="0">
              <a:buNone/>
            </a:pPr>
            <a:r>
              <a:rPr lang="en-GB" dirty="0"/>
              <a:t>You should be able to read a situation and identify if allowing children to make a decision will compromise the physical or emotional safety of the child, any other children or anybody else who is around.</a:t>
            </a:r>
          </a:p>
        </p:txBody>
      </p:sp>
    </p:spTree>
    <p:extLst>
      <p:ext uri="{BB962C8B-B14F-4D97-AF65-F5344CB8AC3E}">
        <p14:creationId xmlns:p14="http://schemas.microsoft.com/office/powerpoint/2010/main" val="113290903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04664"/>
            <a:ext cx="8229600" cy="1143000"/>
          </a:xfrm>
        </p:spPr>
        <p:txBody>
          <a:bodyPr>
            <a:noAutofit/>
          </a:bodyPr>
          <a:lstStyle/>
          <a:p>
            <a:r>
              <a:rPr lang="en-GB" dirty="0"/>
              <a:t>Maintain the dignity and rights of children</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4.3 </a:t>
            </a:r>
            <a:r>
              <a:rPr lang="en-GB" sz="2800" dirty="0"/>
              <a:t>Monitor and respond to children’s play and support interactions where there is conflict</a:t>
            </a:r>
            <a:r>
              <a:rPr lang="en-AU" sz="2800" b="1" dirty="0" smtClean="0">
                <a:latin typeface="+mj-lt"/>
              </a:rPr>
              <a:t> </a:t>
            </a:r>
            <a:endParaRPr lang="en-AU" sz="2800" dirty="0">
              <a:latin typeface="+mj-lt"/>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2834 - Lifeguard On Watch Tower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977669" y="2636912"/>
            <a:ext cx="2166331" cy="2192660"/>
          </a:xfrm>
          <a:prstGeom prst="rect">
            <a:avLst/>
          </a:prstGeom>
          <a:noFill/>
          <a:ln>
            <a:noFill/>
          </a:ln>
        </p:spPr>
      </p:pic>
      <p:sp>
        <p:nvSpPr>
          <p:cNvPr id="2" name="Title 1"/>
          <p:cNvSpPr>
            <a:spLocks noGrp="1"/>
          </p:cNvSpPr>
          <p:nvPr>
            <p:ph type="title"/>
          </p:nvPr>
        </p:nvSpPr>
        <p:spPr/>
        <p:txBody>
          <a:bodyPr>
            <a:normAutofit/>
          </a:bodyPr>
          <a:lstStyle/>
          <a:p>
            <a:r>
              <a:rPr lang="en-GB" dirty="0"/>
              <a:t>Monitor children’s </a:t>
            </a:r>
            <a:r>
              <a:rPr lang="en-GB" dirty="0" smtClean="0"/>
              <a:t>play</a:t>
            </a:r>
            <a:endParaRPr lang="en-GB" dirty="0"/>
          </a:p>
        </p:txBody>
      </p:sp>
      <p:sp>
        <p:nvSpPr>
          <p:cNvPr id="3" name="Content Placeholder 2"/>
          <p:cNvSpPr>
            <a:spLocks noGrp="1"/>
          </p:cNvSpPr>
          <p:nvPr>
            <p:ph idx="1"/>
          </p:nvPr>
        </p:nvSpPr>
        <p:spPr/>
        <p:txBody>
          <a:bodyPr/>
          <a:lstStyle/>
          <a:p>
            <a:pPr marL="0" indent="0">
              <a:buNone/>
            </a:pPr>
            <a:r>
              <a:rPr lang="en-GB" dirty="0"/>
              <a:t>In order to maintain safety and security within your workplace, you will need to consistently monitor the activities of children. </a:t>
            </a:r>
            <a:endParaRPr lang="en-GB" dirty="0" smtClean="0"/>
          </a:p>
          <a:p>
            <a:pPr marL="0" indent="0">
              <a:buNone/>
            </a:pPr>
            <a:r>
              <a:rPr lang="en-GB" b="1" dirty="0"/>
              <a:t>M</a:t>
            </a:r>
            <a:r>
              <a:rPr lang="en-GB" b="1" dirty="0" smtClean="0"/>
              <a:t>onitoring </a:t>
            </a:r>
            <a:r>
              <a:rPr lang="en-GB" b="1" dirty="0"/>
              <a:t>might include:</a:t>
            </a:r>
          </a:p>
          <a:p>
            <a:r>
              <a:rPr lang="en-GB" dirty="0"/>
              <a:t>Direct and constant monitoring </a:t>
            </a:r>
          </a:p>
          <a:p>
            <a:r>
              <a:rPr lang="en-GB" dirty="0"/>
              <a:t>Careful positioning of carers </a:t>
            </a:r>
          </a:p>
          <a:p>
            <a:r>
              <a:rPr lang="en-GB" dirty="0"/>
              <a:t>Scanning or regularly looking around the area </a:t>
            </a:r>
          </a:p>
          <a:p>
            <a:r>
              <a:rPr lang="en-GB" dirty="0"/>
              <a:t>Listen closely to children near and far </a:t>
            </a:r>
          </a:p>
          <a:p>
            <a:r>
              <a:rPr lang="en-GB" dirty="0"/>
              <a:t>Observe play and anticipate what may happen </a:t>
            </a:r>
            <a:r>
              <a:rPr lang="en-GB" dirty="0" smtClean="0"/>
              <a:t>next.</a:t>
            </a:r>
            <a:endParaRPr lang="en-GB" dirty="0"/>
          </a:p>
          <a:p>
            <a:pPr marL="0" indent="0">
              <a:buNone/>
            </a:pPr>
            <a:endParaRPr lang="en-GB"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Respond to children’s </a:t>
            </a:r>
            <a:r>
              <a:rPr lang="en-GB" dirty="0" smtClean="0"/>
              <a:t>play</a:t>
            </a:r>
            <a:endParaRPr lang="en-GB" dirty="0"/>
          </a:p>
        </p:txBody>
      </p:sp>
      <p:sp>
        <p:nvSpPr>
          <p:cNvPr id="3" name="Content Placeholder 2"/>
          <p:cNvSpPr>
            <a:spLocks noGrp="1"/>
          </p:cNvSpPr>
          <p:nvPr>
            <p:ph idx="1"/>
          </p:nvPr>
        </p:nvSpPr>
        <p:spPr/>
        <p:txBody>
          <a:bodyPr/>
          <a:lstStyle/>
          <a:p>
            <a:pPr marL="0" indent="0">
              <a:buNone/>
            </a:pPr>
            <a:r>
              <a:rPr lang="en-GB" dirty="0" smtClean="0"/>
              <a:t>The </a:t>
            </a:r>
            <a:r>
              <a:rPr lang="en-GB" dirty="0"/>
              <a:t>Early Years Learning Framework suggests that to provide rich play-based learning experiences, educators and carers need to be playing an active role – “whilst unstructured play can result in valuable learning for young children, it is the shared experience and the involvement of the educator that really maximises the potential for learning through play”.</a:t>
            </a:r>
          </a:p>
          <a:p>
            <a:endParaRPr lang="en-GB" dirty="0"/>
          </a:p>
        </p:txBody>
      </p:sp>
    </p:spTree>
    <p:extLst>
      <p:ext uri="{BB962C8B-B14F-4D97-AF65-F5344CB8AC3E}">
        <p14:creationId xmlns:p14="http://schemas.microsoft.com/office/powerpoint/2010/main" val="149841313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1096 - Holding Back Competitors - Presentation Clipart"/>
          <p:cNvPicPr/>
          <p:nvPr/>
        </p:nvPicPr>
        <p:blipFill rotWithShape="1">
          <a:blip r:embed="rId2">
            <a:extLst>
              <a:ext uri="{28A0092B-C50C-407E-A947-70E740481C1C}">
                <a14:useLocalDpi xmlns:a14="http://schemas.microsoft.com/office/drawing/2010/main" val="0"/>
              </a:ext>
            </a:extLst>
          </a:blip>
          <a:srcRect b="10251"/>
          <a:stretch/>
        </p:blipFill>
        <p:spPr bwMode="auto">
          <a:xfrm>
            <a:off x="4644008" y="3933057"/>
            <a:ext cx="3259063" cy="2924944"/>
          </a:xfrm>
          <a:prstGeom prst="rect">
            <a:avLst/>
          </a:prstGeom>
          <a:noFill/>
          <a:ln>
            <a:noFill/>
          </a:ln>
        </p:spPr>
      </p:pic>
      <p:sp>
        <p:nvSpPr>
          <p:cNvPr id="2" name="Title 1"/>
          <p:cNvSpPr>
            <a:spLocks noGrp="1"/>
          </p:cNvSpPr>
          <p:nvPr>
            <p:ph type="title"/>
          </p:nvPr>
        </p:nvSpPr>
        <p:spPr>
          <a:xfrm>
            <a:off x="395536" y="404664"/>
            <a:ext cx="8229600" cy="1143000"/>
          </a:xfrm>
        </p:spPr>
        <p:txBody>
          <a:bodyPr>
            <a:noAutofit/>
          </a:bodyPr>
          <a:lstStyle/>
          <a:p>
            <a:r>
              <a:rPr lang="en-GB" dirty="0"/>
              <a:t>Support interactions during </a:t>
            </a:r>
            <a:r>
              <a:rPr lang="en-GB" dirty="0" smtClean="0"/>
              <a:t>conflict</a:t>
            </a:r>
            <a:endParaRPr lang="en-GB" dirty="0"/>
          </a:p>
        </p:txBody>
      </p:sp>
      <p:sp>
        <p:nvSpPr>
          <p:cNvPr id="3" name="Content Placeholder 2"/>
          <p:cNvSpPr>
            <a:spLocks noGrp="1"/>
          </p:cNvSpPr>
          <p:nvPr>
            <p:ph idx="1"/>
          </p:nvPr>
        </p:nvSpPr>
        <p:spPr>
          <a:xfrm>
            <a:off x="457200" y="1916832"/>
            <a:ext cx="8229600" cy="4209331"/>
          </a:xfrm>
        </p:spPr>
        <p:txBody>
          <a:bodyPr/>
          <a:lstStyle/>
          <a:p>
            <a:pPr marL="0" indent="0">
              <a:buNone/>
            </a:pPr>
            <a:r>
              <a:rPr lang="en-GB" dirty="0"/>
              <a:t>Throughout playtime, it is likely that children will have disagreements. </a:t>
            </a:r>
          </a:p>
          <a:p>
            <a:pPr marL="0" indent="0">
              <a:buNone/>
            </a:pPr>
            <a:r>
              <a:rPr lang="en-GB" dirty="0"/>
              <a:t>The best way to support interactions during conflict is to provide the children with time to express their feelings and encourage the children involved to listen to each other.</a:t>
            </a:r>
          </a:p>
          <a:p>
            <a:endParaRPr lang="en-GB" dirty="0"/>
          </a:p>
        </p:txBody>
      </p:sp>
    </p:spTree>
    <p:extLst>
      <p:ext uri="{BB962C8B-B14F-4D97-AF65-F5344CB8AC3E}">
        <p14:creationId xmlns:p14="http://schemas.microsoft.com/office/powerpoint/2010/main" val="170495909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a:t>
            </a:r>
            <a:r>
              <a:rPr lang="en-AU" sz="4900" dirty="0"/>
              <a:t> </a:t>
            </a:r>
            <a:r>
              <a:rPr lang="en-AU" sz="4900" dirty="0" smtClean="0"/>
              <a:t>4C</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04664"/>
            <a:ext cx="8229600" cy="1143000"/>
          </a:xfrm>
        </p:spPr>
        <p:txBody>
          <a:bodyPr>
            <a:noAutofit/>
          </a:bodyPr>
          <a:lstStyle/>
          <a:p>
            <a:r>
              <a:rPr lang="en-GB" dirty="0"/>
              <a:t>Maintain the dignity and rights of children</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4.4 </a:t>
            </a:r>
            <a:r>
              <a:rPr lang="en-GB" sz="2800" dirty="0"/>
              <a:t>Acknowledge children when they make positive choices in managing their own behaviour</a:t>
            </a:r>
            <a:endParaRPr lang="en-AU" sz="2800" dirty="0">
              <a:latin typeface="+mj-lt"/>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Managing own </a:t>
            </a:r>
            <a:r>
              <a:rPr lang="en-GB" dirty="0" smtClean="0"/>
              <a:t>behaviour</a:t>
            </a:r>
            <a:endParaRPr lang="en-GB" dirty="0"/>
          </a:p>
        </p:txBody>
      </p:sp>
      <p:sp>
        <p:nvSpPr>
          <p:cNvPr id="3" name="Content Placeholder 2"/>
          <p:cNvSpPr>
            <a:spLocks noGrp="1"/>
          </p:cNvSpPr>
          <p:nvPr>
            <p:ph idx="1"/>
          </p:nvPr>
        </p:nvSpPr>
        <p:spPr/>
        <p:txBody>
          <a:bodyPr/>
          <a:lstStyle/>
          <a:p>
            <a:pPr marL="0" indent="0">
              <a:buNone/>
            </a:pPr>
            <a:r>
              <a:rPr lang="en-GB" dirty="0"/>
              <a:t>Children should be allowed to practice their natural behaviours throughout the time they spend with you. Practising natural behaviour will allow children to learn what is wrong and right based on the response to the things they do and encourage them to make good decisions in the future. </a:t>
            </a:r>
          </a:p>
        </p:txBody>
      </p:sp>
      <p:pic>
        <p:nvPicPr>
          <p:cNvPr id="4" name="Picture 3" descr="ID# 4573 - Stick Figure Gears Turni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152986"/>
            <a:ext cx="2493622" cy="2687304"/>
          </a:xfrm>
          <a:prstGeom prst="rect">
            <a:avLst/>
          </a:prstGeom>
          <a:noFill/>
          <a:ln>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229600" cy="1143000"/>
          </a:xfrm>
        </p:spPr>
        <p:txBody>
          <a:bodyPr>
            <a:noAutofit/>
          </a:bodyPr>
          <a:lstStyle/>
          <a:p>
            <a:r>
              <a:rPr lang="en-GB" dirty="0"/>
              <a:t>Acknowledging children when they make positive </a:t>
            </a:r>
            <a:r>
              <a:rPr lang="en-GB" dirty="0" smtClean="0"/>
              <a:t>choices</a:t>
            </a: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a:t>Whilst children are still learning about how to manage their own behaviour, you should ensure that you are encouraging them to make the right decisions. Whilst this will include letting children know when they have behaved in an undesirable way, it should also include acknowledging children when they have behaved well and made good decisions.</a:t>
            </a:r>
          </a:p>
        </p:txBody>
      </p:sp>
    </p:spTree>
    <p:extLst>
      <p:ext uri="{BB962C8B-B14F-4D97-AF65-F5344CB8AC3E}">
        <p14:creationId xmlns:p14="http://schemas.microsoft.com/office/powerpoint/2010/main" val="162675462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GB" dirty="0"/>
              <a:t>Maintain the dignity and rights of children</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a:latin typeface="+mj-lt"/>
              </a:rPr>
              <a:t>4.5 </a:t>
            </a:r>
            <a:r>
              <a:rPr lang="en-GB" sz="2800" dirty="0"/>
              <a:t>Use positive language, gestures, facial expressions and tone of voice when redirecting or discussing children’s behaviour with them</a:t>
            </a:r>
            <a:endParaRPr lang="en-AU" sz="2800" dirty="0">
              <a:latin typeface="+mj-lt"/>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Redirecting and discussing </a:t>
            </a:r>
            <a:r>
              <a:rPr lang="en-GB" dirty="0" smtClean="0"/>
              <a:t>behaviour</a:t>
            </a: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a:t>When children behave in an undesirable way, you will be responsible for ensuring that they recognise this and help to guide their behaviour in the right direction going forward. This means that you should be focusing on not just letting children know how to behave better going forward, but also on ensuring that they understand </a:t>
            </a:r>
            <a:r>
              <a:rPr lang="en-GB" i="1" dirty="0"/>
              <a:t>why</a:t>
            </a:r>
            <a:r>
              <a:rPr lang="en-GB" dirty="0"/>
              <a:t> they should change their behaviour. </a:t>
            </a:r>
          </a:p>
        </p:txBody>
      </p:sp>
      <p:pic>
        <p:nvPicPr>
          <p:cNvPr id="4" name="Picture 3" descr="ID# 6537 - Stick Figure Colored Podium Debat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3995936" y="4899273"/>
            <a:ext cx="1958727" cy="1958727"/>
          </a:xfrm>
          <a:prstGeom prst="rect">
            <a:avLst/>
          </a:prstGeom>
          <a:noFill/>
          <a:ln>
            <a:noFill/>
          </a:ln>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Remaining </a:t>
            </a:r>
            <a:r>
              <a:rPr lang="en-GB" dirty="0" smtClean="0"/>
              <a:t>positive</a:t>
            </a:r>
            <a:endParaRPr lang="en-GB" dirty="0"/>
          </a:p>
        </p:txBody>
      </p:sp>
      <p:sp>
        <p:nvSpPr>
          <p:cNvPr id="3" name="Content Placeholder 2"/>
          <p:cNvSpPr>
            <a:spLocks noGrp="1"/>
          </p:cNvSpPr>
          <p:nvPr>
            <p:ph idx="1"/>
          </p:nvPr>
        </p:nvSpPr>
        <p:spPr/>
        <p:txBody>
          <a:bodyPr/>
          <a:lstStyle/>
          <a:p>
            <a:pPr marL="0" indent="0">
              <a:buNone/>
            </a:pPr>
            <a:r>
              <a:rPr lang="en-GB" dirty="0"/>
              <a:t>As well as the things that you say when discussing behaviour, you should also be aiming to provide a positive response in your body language and the way you present yourself.</a:t>
            </a:r>
          </a:p>
          <a:p>
            <a:pPr marL="0" indent="0">
              <a:buNone/>
            </a:pPr>
            <a:r>
              <a:rPr lang="en-GB" b="1" dirty="0"/>
              <a:t>This might include:</a:t>
            </a:r>
          </a:p>
          <a:p>
            <a:r>
              <a:rPr lang="en-GB" dirty="0"/>
              <a:t>Gestures</a:t>
            </a:r>
          </a:p>
          <a:p>
            <a:r>
              <a:rPr lang="en-GB" dirty="0"/>
              <a:t>Facial expressions </a:t>
            </a:r>
          </a:p>
          <a:p>
            <a:r>
              <a:rPr lang="en-GB" dirty="0"/>
              <a:t>The tone of your </a:t>
            </a:r>
            <a:r>
              <a:rPr lang="en-GB" dirty="0" smtClean="0"/>
              <a:t>voice.</a:t>
            </a:r>
            <a:endParaRPr lang="en-GB" dirty="0"/>
          </a:p>
          <a:p>
            <a:endParaRPr lang="en-GB" dirty="0"/>
          </a:p>
        </p:txBody>
      </p:sp>
      <p:pic>
        <p:nvPicPr>
          <p:cNvPr id="4098" name="Picture 2" descr="ID# 5983 - Hole Hand Thumbs Up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140968"/>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77496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GB" dirty="0"/>
              <a:t>Maintain the dignity and rights of children</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4.6 </a:t>
            </a:r>
            <a:r>
              <a:rPr lang="en-GB" sz="2800" dirty="0"/>
              <a:t>Be gentle, calm and reassuring even when children strongly express distress, frustration or anger</a:t>
            </a:r>
            <a:endParaRPr lang="en-AU" sz="2800" dirty="0">
              <a:latin typeface="+mj-lt"/>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15007 - Figure Sitting In Corner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440666"/>
            <a:ext cx="2137420" cy="21374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Emotional </a:t>
            </a:r>
            <a:r>
              <a:rPr lang="en-GB" dirty="0" smtClean="0"/>
              <a:t>situations</a:t>
            </a:r>
            <a:endParaRPr lang="en-GB" dirty="0"/>
          </a:p>
        </p:txBody>
      </p:sp>
      <p:sp>
        <p:nvSpPr>
          <p:cNvPr id="3" name="Content Placeholder 2"/>
          <p:cNvSpPr>
            <a:spLocks noGrp="1"/>
          </p:cNvSpPr>
          <p:nvPr>
            <p:ph idx="1"/>
          </p:nvPr>
        </p:nvSpPr>
        <p:spPr/>
        <p:txBody>
          <a:bodyPr/>
          <a:lstStyle/>
          <a:p>
            <a:pPr marL="0" indent="0">
              <a:buNone/>
            </a:pPr>
            <a:r>
              <a:rPr lang="en-GB" dirty="0"/>
              <a:t>It is natural for children of all ages to experience strong emotions at some point. These emotions might include distress, frustration or anger. Whilst you want to calm the child when they are expressing strong emotions, you don’t want to discourage them from expressing their feelings by making them feel that it is wrong to feel this way. </a:t>
            </a: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Practicing reassuring </a:t>
            </a:r>
            <a:r>
              <a:rPr lang="en-GB" dirty="0" smtClean="0"/>
              <a:t>behaviour</a:t>
            </a:r>
            <a:endParaRPr lang="en-GB" dirty="0"/>
          </a:p>
        </p:txBody>
      </p:sp>
      <p:sp>
        <p:nvSpPr>
          <p:cNvPr id="3" name="Content Placeholder 2"/>
          <p:cNvSpPr>
            <a:spLocks noGrp="1"/>
          </p:cNvSpPr>
          <p:nvPr>
            <p:ph idx="1"/>
          </p:nvPr>
        </p:nvSpPr>
        <p:spPr/>
        <p:txBody>
          <a:bodyPr/>
          <a:lstStyle/>
          <a:p>
            <a:pPr marL="0" indent="0">
              <a:buNone/>
            </a:pPr>
            <a:r>
              <a:rPr lang="en-GB" dirty="0"/>
              <a:t>Children will be able to handle their emotions better if they are receiving positive and reassuring support from those around them. Whatever the reason for the situation, your response should be gentle, calm and reassuring. </a:t>
            </a:r>
          </a:p>
          <a:p>
            <a:endParaRPr lang="en-GB" dirty="0"/>
          </a:p>
        </p:txBody>
      </p:sp>
      <p:pic>
        <p:nvPicPr>
          <p:cNvPr id="4" name="Picture 3" descr="ID# 5915 - Sad Face Stick Figure Sig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573016"/>
            <a:ext cx="2869307" cy="3013323"/>
          </a:xfrm>
          <a:prstGeom prst="rect">
            <a:avLst/>
          </a:prstGeom>
          <a:noFill/>
          <a:ln>
            <a:noFill/>
          </a:ln>
        </p:spPr>
      </p:pic>
    </p:spTree>
    <p:extLst>
      <p:ext uri="{BB962C8B-B14F-4D97-AF65-F5344CB8AC3E}">
        <p14:creationId xmlns:p14="http://schemas.microsoft.com/office/powerpoint/2010/main" val="164495799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Practicing reassuring behaviour</a:t>
            </a:r>
          </a:p>
        </p:txBody>
      </p:sp>
      <p:sp>
        <p:nvSpPr>
          <p:cNvPr id="3" name="Content Placeholder 2"/>
          <p:cNvSpPr>
            <a:spLocks noGrp="1"/>
          </p:cNvSpPr>
          <p:nvPr>
            <p:ph idx="1"/>
          </p:nvPr>
        </p:nvSpPr>
        <p:spPr/>
        <p:txBody>
          <a:bodyPr/>
          <a:lstStyle/>
          <a:p>
            <a:pPr marL="0" indent="0">
              <a:buNone/>
            </a:pPr>
            <a:r>
              <a:rPr lang="en-GB" b="1" dirty="0"/>
              <a:t>Some ways to ensure that you are responding in a constructive way include:</a:t>
            </a:r>
          </a:p>
          <a:p>
            <a:r>
              <a:rPr lang="en-GB" dirty="0"/>
              <a:t>Give children the time they need to feel these emotions </a:t>
            </a:r>
          </a:p>
          <a:p>
            <a:r>
              <a:rPr lang="en-GB" dirty="0"/>
              <a:t>Provide a quiet space where they are able to calm down</a:t>
            </a:r>
          </a:p>
          <a:p>
            <a:r>
              <a:rPr lang="en-GB" dirty="0"/>
              <a:t>Ensure that your language is positive</a:t>
            </a:r>
          </a:p>
          <a:p>
            <a:r>
              <a:rPr lang="en-GB" dirty="0"/>
              <a:t>Provide comfort where </a:t>
            </a:r>
            <a:r>
              <a:rPr lang="en-GB" dirty="0" smtClean="0"/>
              <a:t>required.</a:t>
            </a:r>
            <a:endParaRPr lang="en-GB" dirty="0"/>
          </a:p>
          <a:p>
            <a:endParaRPr lang="en-GB" dirty="0"/>
          </a:p>
        </p:txBody>
      </p:sp>
    </p:spTree>
    <p:extLst>
      <p:ext uri="{BB962C8B-B14F-4D97-AF65-F5344CB8AC3E}">
        <p14:creationId xmlns:p14="http://schemas.microsoft.com/office/powerpoint/2010/main" val="166096084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4F</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GB" dirty="0"/>
              <a:t>Maintain the dignity and rights of children</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4.7 </a:t>
            </a:r>
            <a:r>
              <a:rPr lang="en-GB" sz="2800" dirty="0"/>
              <a:t>Consistently guide all children’s behaviour in ways that are focused on supporting children to develop skills to self-regulate and preserve and promote children’s self-esteem</a:t>
            </a:r>
            <a:r>
              <a:rPr lang="en-AU" sz="2800" b="1" dirty="0" smtClean="0">
                <a:latin typeface="+mj-lt"/>
              </a:rPr>
              <a:t> </a:t>
            </a:r>
            <a:endParaRPr lang="en-AU" sz="2800" dirty="0">
              <a:latin typeface="+mj-lt"/>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5629 - Group Leader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792588"/>
            <a:ext cx="2137420" cy="2065412"/>
          </a:xfrm>
          <a:prstGeom prst="rect">
            <a:avLst/>
          </a:prstGeom>
          <a:noFill/>
          <a:ln>
            <a:noFill/>
          </a:ln>
        </p:spPr>
      </p:pic>
      <p:sp>
        <p:nvSpPr>
          <p:cNvPr id="2" name="Title 1"/>
          <p:cNvSpPr>
            <a:spLocks noGrp="1"/>
          </p:cNvSpPr>
          <p:nvPr>
            <p:ph type="title"/>
          </p:nvPr>
        </p:nvSpPr>
        <p:spPr/>
        <p:txBody>
          <a:bodyPr>
            <a:normAutofit/>
          </a:bodyPr>
          <a:lstStyle/>
          <a:p>
            <a:r>
              <a:rPr lang="en-GB" dirty="0"/>
              <a:t>Guiding </a:t>
            </a:r>
            <a:r>
              <a:rPr lang="en-GB" dirty="0" smtClean="0"/>
              <a:t>behaviour</a:t>
            </a:r>
            <a:endParaRPr lang="en-GB" dirty="0"/>
          </a:p>
        </p:txBody>
      </p:sp>
      <p:sp>
        <p:nvSpPr>
          <p:cNvPr id="3" name="Content Placeholder 2"/>
          <p:cNvSpPr>
            <a:spLocks noGrp="1"/>
          </p:cNvSpPr>
          <p:nvPr>
            <p:ph idx="1"/>
          </p:nvPr>
        </p:nvSpPr>
        <p:spPr/>
        <p:txBody>
          <a:bodyPr/>
          <a:lstStyle/>
          <a:p>
            <a:pPr marL="0" indent="0">
              <a:buNone/>
            </a:pPr>
            <a:r>
              <a:rPr lang="en-GB" dirty="0"/>
              <a:t>Guiding children’s behaviour is a fundamental aspect of your role. It will ensure that children are equipped with the ability to make the right choices and decisions to behave in an acceptable way. </a:t>
            </a:r>
            <a:endParaRPr lang="en-GB" dirty="0" smtClean="0"/>
          </a:p>
          <a:p>
            <a:pPr marL="0" indent="0">
              <a:buNone/>
            </a:pPr>
            <a:r>
              <a:rPr lang="en-GB" dirty="0" smtClean="0"/>
              <a:t>There </a:t>
            </a:r>
            <a:r>
              <a:rPr lang="en-GB" dirty="0"/>
              <a:t>are many ways that you can work to guide the behaviour of children, and you are likely already incorporating them into your practice without even realising it. </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Developing self-regulation skills</a:t>
            </a:r>
          </a:p>
        </p:txBody>
      </p:sp>
      <p:sp>
        <p:nvSpPr>
          <p:cNvPr id="3" name="Content Placeholder 2"/>
          <p:cNvSpPr>
            <a:spLocks noGrp="1"/>
          </p:cNvSpPr>
          <p:nvPr>
            <p:ph idx="1"/>
          </p:nvPr>
        </p:nvSpPr>
        <p:spPr/>
        <p:txBody>
          <a:bodyPr/>
          <a:lstStyle/>
          <a:p>
            <a:pPr marL="0" indent="0">
              <a:buNone/>
            </a:pPr>
            <a:r>
              <a:rPr lang="en-GB" dirty="0"/>
              <a:t>Self-regulation is possibly one of the most important skills that children are learning. It refers to becoming deliberate and intentional in our actions and avoiding responding with our first thoughts. </a:t>
            </a:r>
            <a:endParaRPr lang="en-GB" dirty="0" smtClean="0"/>
          </a:p>
          <a:p>
            <a:pPr marL="0" indent="0">
              <a:buNone/>
            </a:pPr>
            <a:r>
              <a:rPr lang="en-GB" dirty="0"/>
              <a:t>There are a large variety of ways that you can incorporate self-regulation skills into your everyday interactions with children as you help to guide their behaviour.</a:t>
            </a:r>
          </a:p>
        </p:txBody>
      </p:sp>
    </p:spTree>
    <p:extLst>
      <p:ext uri="{BB962C8B-B14F-4D97-AF65-F5344CB8AC3E}">
        <p14:creationId xmlns:p14="http://schemas.microsoft.com/office/powerpoint/2010/main" val="31984505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5647 - Stick Figure Looking In Mirror - Presentation Clipart"/>
          <p:cNvPicPr/>
          <p:nvPr/>
        </p:nvPicPr>
        <p:blipFill rotWithShape="1">
          <a:blip r:embed="rId2">
            <a:extLst>
              <a:ext uri="{28A0092B-C50C-407E-A947-70E740481C1C}">
                <a14:useLocalDpi xmlns:a14="http://schemas.microsoft.com/office/drawing/2010/main" val="0"/>
              </a:ext>
            </a:extLst>
          </a:blip>
          <a:srcRect l="20277" r="11616"/>
          <a:stretch/>
        </p:blipFill>
        <p:spPr bwMode="auto">
          <a:xfrm>
            <a:off x="6952592" y="2420888"/>
            <a:ext cx="2191407" cy="3456384"/>
          </a:xfrm>
          <a:prstGeom prst="rect">
            <a:avLst/>
          </a:prstGeom>
          <a:noFill/>
          <a:ln>
            <a:noFill/>
          </a:ln>
        </p:spPr>
      </p:pic>
      <p:sp>
        <p:nvSpPr>
          <p:cNvPr id="2" name="Title 1"/>
          <p:cNvSpPr>
            <a:spLocks noGrp="1"/>
          </p:cNvSpPr>
          <p:nvPr>
            <p:ph type="title"/>
          </p:nvPr>
        </p:nvSpPr>
        <p:spPr/>
        <p:txBody>
          <a:bodyPr>
            <a:noAutofit/>
          </a:bodyPr>
          <a:lstStyle/>
          <a:p>
            <a:r>
              <a:rPr lang="en-GB" dirty="0" smtClean="0"/>
              <a:t>Self-esteem</a:t>
            </a:r>
            <a:endParaRPr lang="en-GB" dirty="0"/>
          </a:p>
        </p:txBody>
      </p:sp>
      <p:sp>
        <p:nvSpPr>
          <p:cNvPr id="3" name="Content Placeholder 2"/>
          <p:cNvSpPr>
            <a:spLocks noGrp="1"/>
          </p:cNvSpPr>
          <p:nvPr>
            <p:ph idx="1"/>
          </p:nvPr>
        </p:nvSpPr>
        <p:spPr>
          <a:xfrm>
            <a:off x="457200" y="1700808"/>
            <a:ext cx="6275040" cy="4680520"/>
          </a:xfrm>
        </p:spPr>
        <p:txBody>
          <a:bodyPr>
            <a:normAutofit lnSpcReduction="10000"/>
          </a:bodyPr>
          <a:lstStyle/>
          <a:p>
            <a:pPr marL="0" indent="0">
              <a:buNone/>
            </a:pPr>
            <a:r>
              <a:rPr lang="en-GB" dirty="0"/>
              <a:t>Self-esteem refers to feeling good about yourself and liking yourself and who you are. Encouraging children to view themselves in a positive light will be really important to how they perceive themselves and their abilities as they grow into adults. </a:t>
            </a:r>
            <a:endParaRPr lang="en-GB" dirty="0" smtClean="0"/>
          </a:p>
          <a:p>
            <a:pPr marL="0" indent="0">
              <a:buNone/>
            </a:pPr>
            <a:r>
              <a:rPr lang="en-GB" dirty="0" smtClean="0"/>
              <a:t>Self-esteem </a:t>
            </a:r>
            <a:r>
              <a:rPr lang="en-GB" dirty="0"/>
              <a:t>can be promoted in a variety of ways, for example, praise after doing something good or feeling secure and valued in your environment.</a:t>
            </a:r>
          </a:p>
        </p:txBody>
      </p:sp>
    </p:spTree>
    <p:extLst>
      <p:ext uri="{BB962C8B-B14F-4D97-AF65-F5344CB8AC3E}">
        <p14:creationId xmlns:p14="http://schemas.microsoft.com/office/powerpoint/2010/main" val="83022963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4G</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GB" dirty="0"/>
              <a:t>Maintain the dignity and rights of children</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4.8 </a:t>
            </a:r>
            <a:r>
              <a:rPr lang="en-GB" sz="2800" dirty="0"/>
              <a:t>Involve children in developing limits and consequences for inappropriate behaviours</a:t>
            </a:r>
            <a:endParaRPr lang="en-AU" sz="2800" dirty="0">
              <a:latin typeface="+mj-lt"/>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6048 - Figure Crossing Anothers Lin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747453"/>
            <a:ext cx="2915816" cy="3168352"/>
          </a:xfrm>
          <a:prstGeom prst="rect">
            <a:avLst/>
          </a:prstGeom>
          <a:noFill/>
          <a:ln>
            <a:noFill/>
          </a:ln>
        </p:spPr>
      </p:pic>
      <p:sp>
        <p:nvSpPr>
          <p:cNvPr id="2" name="Title 1"/>
          <p:cNvSpPr>
            <a:spLocks noGrp="1"/>
          </p:cNvSpPr>
          <p:nvPr>
            <p:ph type="title"/>
          </p:nvPr>
        </p:nvSpPr>
        <p:spPr/>
        <p:txBody>
          <a:bodyPr>
            <a:noAutofit/>
          </a:bodyPr>
          <a:lstStyle/>
          <a:p>
            <a:r>
              <a:rPr lang="en-GB" dirty="0"/>
              <a:t>Developing limits and </a:t>
            </a:r>
            <a:r>
              <a:rPr lang="en-GB" dirty="0" smtClean="0"/>
              <a:t>consequences</a:t>
            </a:r>
            <a:endParaRPr lang="en-GB" dirty="0"/>
          </a:p>
        </p:txBody>
      </p:sp>
      <p:sp>
        <p:nvSpPr>
          <p:cNvPr id="3" name="Content Placeholder 2"/>
          <p:cNvSpPr>
            <a:spLocks noGrp="1"/>
          </p:cNvSpPr>
          <p:nvPr>
            <p:ph idx="1"/>
          </p:nvPr>
        </p:nvSpPr>
        <p:spPr>
          <a:xfrm>
            <a:off x="467544" y="1844824"/>
            <a:ext cx="5256584" cy="4824536"/>
          </a:xfrm>
        </p:spPr>
        <p:txBody>
          <a:bodyPr>
            <a:normAutofit lnSpcReduction="10000"/>
          </a:bodyPr>
          <a:lstStyle/>
          <a:p>
            <a:pPr marL="0" indent="0">
              <a:buNone/>
            </a:pPr>
            <a:r>
              <a:rPr lang="en-GB" dirty="0"/>
              <a:t>Setting rules and outlining consequences for children’s behaviour is an essential way to help structure how children behave and help them learn about their actions. </a:t>
            </a:r>
            <a:endParaRPr lang="en-GB" dirty="0" smtClean="0"/>
          </a:p>
          <a:p>
            <a:pPr marL="0" indent="0">
              <a:buNone/>
            </a:pPr>
            <a:r>
              <a:rPr lang="en-GB" dirty="0"/>
              <a:t>Try to focus on simple rules for children to remember such as tidying up after they have finished playing a game or not going outside without an adult. </a:t>
            </a:r>
          </a:p>
          <a:p>
            <a:endParaRPr lang="en-GB" dirty="0"/>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GB" dirty="0"/>
              <a:t>I</a:t>
            </a:r>
            <a:r>
              <a:rPr lang="en-GB" dirty="0" smtClean="0"/>
              <a:t>nvolve </a:t>
            </a:r>
            <a:r>
              <a:rPr lang="en-GB" dirty="0"/>
              <a:t>children in developing limits and </a:t>
            </a:r>
            <a:r>
              <a:rPr lang="en-GB" dirty="0" smtClean="0"/>
              <a:t>consequences</a:t>
            </a:r>
            <a:endParaRPr lang="en-GB" dirty="0"/>
          </a:p>
        </p:txBody>
      </p:sp>
      <p:sp>
        <p:nvSpPr>
          <p:cNvPr id="3" name="Content Placeholder 2"/>
          <p:cNvSpPr>
            <a:spLocks noGrp="1"/>
          </p:cNvSpPr>
          <p:nvPr>
            <p:ph idx="1"/>
          </p:nvPr>
        </p:nvSpPr>
        <p:spPr>
          <a:xfrm>
            <a:off x="457200" y="1988840"/>
            <a:ext cx="8229600" cy="4536504"/>
          </a:xfrm>
        </p:spPr>
        <p:txBody>
          <a:bodyPr>
            <a:normAutofit/>
          </a:bodyPr>
          <a:lstStyle/>
          <a:p>
            <a:pPr marL="0" indent="0">
              <a:buNone/>
            </a:pPr>
            <a:r>
              <a:rPr lang="en-GB" dirty="0"/>
              <a:t>It is a good idea to involve children in the process of developing limits and consequences for inappropriate behaviours. After all, it is their behaviour we are talking about</a:t>
            </a:r>
            <a:r>
              <a:rPr lang="en-GB" dirty="0" smtClean="0"/>
              <a:t>.</a:t>
            </a:r>
          </a:p>
          <a:p>
            <a:pPr marL="0" indent="0">
              <a:buNone/>
            </a:pPr>
            <a:r>
              <a:rPr lang="en-GB" b="1" dirty="0" smtClean="0"/>
              <a:t>You can do this by:</a:t>
            </a:r>
          </a:p>
          <a:p>
            <a:r>
              <a:rPr lang="en-GB" dirty="0"/>
              <a:t>Communication</a:t>
            </a:r>
          </a:p>
          <a:p>
            <a:r>
              <a:rPr lang="en-GB" dirty="0"/>
              <a:t>Working with the families</a:t>
            </a:r>
          </a:p>
          <a:p>
            <a:r>
              <a:rPr lang="en-GB" dirty="0"/>
              <a:t>Consider the age of </a:t>
            </a:r>
            <a:r>
              <a:rPr lang="en-GB" dirty="0" smtClean="0"/>
              <a:t>children.</a:t>
            </a:r>
            <a:endParaRPr lang="en-GB" dirty="0"/>
          </a:p>
          <a:p>
            <a:pPr marL="0" indent="0">
              <a:buNone/>
            </a:pPr>
            <a:endParaRPr lang="en-GB" dirty="0"/>
          </a:p>
        </p:txBody>
      </p:sp>
    </p:spTree>
    <p:extLst>
      <p:ext uri="{BB962C8B-B14F-4D97-AF65-F5344CB8AC3E}">
        <p14:creationId xmlns:p14="http://schemas.microsoft.com/office/powerpoint/2010/main" val="73866301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4H</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1003</TotalTime>
  <Words>4267</Words>
  <Application>Microsoft Office PowerPoint</Application>
  <PresentationFormat>On-screen Show (4:3)</PresentationFormat>
  <Paragraphs>346</Paragraphs>
  <Slides>113</Slides>
  <Notes>46</Notes>
  <HiddenSlides>0</HiddenSlides>
  <MMClips>0</MMClips>
  <ScaleCrop>false</ScaleCrop>
  <HeadingPairs>
    <vt:vector size="4" baseType="variant">
      <vt:variant>
        <vt:lpstr>Theme</vt:lpstr>
      </vt:variant>
      <vt:variant>
        <vt:i4>1</vt:i4>
      </vt:variant>
      <vt:variant>
        <vt:lpstr>Slide Titles</vt:lpstr>
      </vt:variant>
      <vt:variant>
        <vt:i4>113</vt:i4>
      </vt:variant>
    </vt:vector>
  </HeadingPairs>
  <TitlesOfParts>
    <vt:vector size="114" baseType="lpstr">
      <vt:lpstr>Office Theme</vt:lpstr>
      <vt:lpstr>PowerPoint Presentation</vt:lpstr>
      <vt:lpstr>Communicate positively with children</vt:lpstr>
      <vt:lpstr>How to respond to efforts to communicate</vt:lpstr>
      <vt:lpstr>Remain positive and sensitive </vt:lpstr>
      <vt:lpstr>Remain positive and sensitive </vt:lpstr>
      <vt:lpstr>Child-centred communication</vt:lpstr>
      <vt:lpstr> Activity 1A  </vt:lpstr>
      <vt:lpstr>Communicate positively with children</vt:lpstr>
      <vt:lpstr>What is sustained conversation?</vt:lpstr>
      <vt:lpstr>Promoting sustained conversation</vt:lpstr>
      <vt:lpstr>Open-ended questions</vt:lpstr>
      <vt:lpstr>Creating an environment for sustained conversation</vt:lpstr>
      <vt:lpstr>Respect non-talkers</vt:lpstr>
      <vt:lpstr> Activity 1B  </vt:lpstr>
      <vt:lpstr>Communicate positively with children</vt:lpstr>
      <vt:lpstr>Responding positively to required attention</vt:lpstr>
      <vt:lpstr>Guiding behaviour</vt:lpstr>
      <vt:lpstr>Responding positively to negative behaviour</vt:lpstr>
      <vt:lpstr>Being consistent</vt:lpstr>
      <vt:lpstr> Activity 1C  </vt:lpstr>
      <vt:lpstr>Communicate positively with children</vt:lpstr>
      <vt:lpstr>Sitting and talking with children at mealtimes</vt:lpstr>
      <vt:lpstr>Creating a relaxed and unhurried routine</vt:lpstr>
      <vt:lpstr> Activity 1D  </vt:lpstr>
      <vt:lpstr>Interact positively with children</vt:lpstr>
      <vt:lpstr>Children’s play</vt:lpstr>
      <vt:lpstr>Your participation in play</vt:lpstr>
      <vt:lpstr>Using children’s cues to guide involvement</vt:lpstr>
      <vt:lpstr> Activity 2A  </vt:lpstr>
      <vt:lpstr>Interact positively with children</vt:lpstr>
      <vt:lpstr>Responding to children’s comments</vt:lpstr>
      <vt:lpstr>Responding to children’s questions </vt:lpstr>
      <vt:lpstr>Responding to children’s requests for assistance</vt:lpstr>
      <vt:lpstr> Activity 2B  </vt:lpstr>
      <vt:lpstr>Interact positively with children</vt:lpstr>
      <vt:lpstr>Being a role-model</vt:lpstr>
      <vt:lpstr>Positive interactions</vt:lpstr>
      <vt:lpstr>Positive interactions</vt:lpstr>
      <vt:lpstr> Activity 2C  </vt:lpstr>
      <vt:lpstr>Interact positively with children</vt:lpstr>
      <vt:lpstr>Encouraging children to share their stories</vt:lpstr>
      <vt:lpstr>Encouraging children to share their stories</vt:lpstr>
      <vt:lpstr>Encouraging children to share their ideas</vt:lpstr>
      <vt:lpstr>Encouraging children to share their ideas</vt:lpstr>
      <vt:lpstr> Activity 2D  </vt:lpstr>
      <vt:lpstr>Support and respect children</vt:lpstr>
      <vt:lpstr>Creating a reflective environment</vt:lpstr>
      <vt:lpstr> Activity 3A  </vt:lpstr>
      <vt:lpstr>Support and respect children</vt:lpstr>
      <vt:lpstr>Implement relevant practices and routines</vt:lpstr>
      <vt:lpstr>Avoiding stereotyping</vt:lpstr>
      <vt:lpstr> Activity 3B  </vt:lpstr>
      <vt:lpstr>Support and respect children</vt:lpstr>
      <vt:lpstr>Showing interest in children</vt:lpstr>
      <vt:lpstr>Showing an understanding of children</vt:lpstr>
      <vt:lpstr>Active listening</vt:lpstr>
      <vt:lpstr> Activity 3C  </vt:lpstr>
      <vt:lpstr>Support and respect children</vt:lpstr>
      <vt:lpstr>Comforting children</vt:lpstr>
      <vt:lpstr>Calming the situation</vt:lpstr>
      <vt:lpstr>Physical comfort</vt:lpstr>
      <vt:lpstr> Activity 3D  </vt:lpstr>
      <vt:lpstr>Support and respect children</vt:lpstr>
      <vt:lpstr>Varying abilities and confidence levels</vt:lpstr>
      <vt:lpstr>Responding positively</vt:lpstr>
      <vt:lpstr>Responding positively</vt:lpstr>
      <vt:lpstr> Activity 3E  </vt:lpstr>
      <vt:lpstr>Support and respect children</vt:lpstr>
      <vt:lpstr>Why should you acknowledge efforts and achievement?</vt:lpstr>
      <vt:lpstr>How to acknowledge efforts and achievements</vt:lpstr>
      <vt:lpstr> Activity 3F </vt:lpstr>
      <vt:lpstr>Maintain the dignity and rights of children</vt:lpstr>
      <vt:lpstr>Organising your workspace</vt:lpstr>
      <vt:lpstr>Make the space fun</vt:lpstr>
      <vt:lpstr>Ensure all children’s abilities are catered for</vt:lpstr>
      <vt:lpstr>Ensure that there are enough resources</vt:lpstr>
      <vt:lpstr>Change things up</vt:lpstr>
      <vt:lpstr>Make general tasks simple</vt:lpstr>
      <vt:lpstr> Activity 4A  </vt:lpstr>
      <vt:lpstr>Maintain the dignity and rights of children</vt:lpstr>
      <vt:lpstr>Allowing choice making</vt:lpstr>
      <vt:lpstr>Allowing choice making</vt:lpstr>
      <vt:lpstr>Ensuring safety within decision making</vt:lpstr>
      <vt:lpstr> Activity 4B  </vt:lpstr>
      <vt:lpstr>Maintain the dignity and rights of children</vt:lpstr>
      <vt:lpstr>Monitor children’s play</vt:lpstr>
      <vt:lpstr>Respond to children’s play</vt:lpstr>
      <vt:lpstr>Support interactions during conflict</vt:lpstr>
      <vt:lpstr> Activity 4C </vt:lpstr>
      <vt:lpstr>Maintain the dignity and rights of children</vt:lpstr>
      <vt:lpstr>Managing own behaviour</vt:lpstr>
      <vt:lpstr>Acknowledging children when they make positive choices</vt:lpstr>
      <vt:lpstr> Activity 4D  </vt:lpstr>
      <vt:lpstr>Maintain the dignity and rights of children</vt:lpstr>
      <vt:lpstr>Redirecting and discussing behaviour</vt:lpstr>
      <vt:lpstr>Remaining positive</vt:lpstr>
      <vt:lpstr> Activity 4E  </vt:lpstr>
      <vt:lpstr>Maintain the dignity and rights of children</vt:lpstr>
      <vt:lpstr>Emotional situations</vt:lpstr>
      <vt:lpstr>Practicing reassuring behaviour</vt:lpstr>
      <vt:lpstr>Practicing reassuring behaviour</vt:lpstr>
      <vt:lpstr> Activity 4F  </vt:lpstr>
      <vt:lpstr>Maintain the dignity and rights of children</vt:lpstr>
      <vt:lpstr>Guiding behaviour</vt:lpstr>
      <vt:lpstr>Developing self-regulation skills</vt:lpstr>
      <vt:lpstr>Self-esteem</vt:lpstr>
      <vt:lpstr> Activity 4G  </vt:lpstr>
      <vt:lpstr>Maintain the dignity and rights of children</vt:lpstr>
      <vt:lpstr>Developing limits and consequences</vt:lpstr>
      <vt:lpstr>Involve children in developing limits and consequences</vt:lpstr>
      <vt:lpstr> Activity 4H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268</cp:revision>
  <dcterms:created xsi:type="dcterms:W3CDTF">2011-08-26T06:48:04Z</dcterms:created>
  <dcterms:modified xsi:type="dcterms:W3CDTF">2017-04-27T11:24:48Z</dcterms:modified>
</cp:coreProperties>
</file>