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6"/>
  </p:notesMasterIdLst>
  <p:sldIdLst>
    <p:sldId id="257" r:id="rId2"/>
    <p:sldId id="610" r:id="rId3"/>
    <p:sldId id="417" r:id="rId4"/>
    <p:sldId id="309" r:id="rId5"/>
    <p:sldId id="437" r:id="rId6"/>
    <p:sldId id="623" r:id="rId7"/>
    <p:sldId id="624" r:id="rId8"/>
    <p:sldId id="504" r:id="rId9"/>
    <p:sldId id="503" r:id="rId10"/>
    <p:sldId id="625" r:id="rId11"/>
    <p:sldId id="439" r:id="rId12"/>
    <p:sldId id="396" r:id="rId13"/>
    <p:sldId id="440" r:id="rId14"/>
    <p:sldId id="626" r:id="rId15"/>
    <p:sldId id="627" r:id="rId16"/>
    <p:sldId id="632" r:id="rId17"/>
    <p:sldId id="628" r:id="rId18"/>
    <p:sldId id="629" r:id="rId19"/>
    <p:sldId id="630" r:id="rId20"/>
    <p:sldId id="631" r:id="rId21"/>
    <p:sldId id="399" r:id="rId22"/>
    <p:sldId id="586" r:id="rId23"/>
    <p:sldId id="639" r:id="rId24"/>
    <p:sldId id="587" r:id="rId25"/>
    <p:sldId id="633" r:id="rId26"/>
    <p:sldId id="634" r:id="rId27"/>
    <p:sldId id="635" r:id="rId28"/>
    <p:sldId id="636" r:id="rId29"/>
    <p:sldId id="637" r:id="rId30"/>
    <p:sldId id="638" r:id="rId31"/>
    <p:sldId id="588" r:id="rId32"/>
    <p:sldId id="562" r:id="rId33"/>
    <p:sldId id="563" r:id="rId34"/>
    <p:sldId id="640" r:id="rId35"/>
    <p:sldId id="641" r:id="rId36"/>
    <p:sldId id="645" r:id="rId37"/>
    <p:sldId id="642" r:id="rId38"/>
    <p:sldId id="643" r:id="rId39"/>
    <p:sldId id="644" r:id="rId40"/>
    <p:sldId id="568" r:id="rId41"/>
    <p:sldId id="569" r:id="rId42"/>
    <p:sldId id="539" r:id="rId43"/>
    <p:sldId id="647" r:id="rId44"/>
    <p:sldId id="570" r:id="rId45"/>
    <p:sldId id="538" r:id="rId46"/>
    <p:sldId id="648" r:id="rId47"/>
    <p:sldId id="541" r:id="rId48"/>
    <p:sldId id="542" r:id="rId49"/>
    <p:sldId id="649" r:id="rId50"/>
    <p:sldId id="650" r:id="rId51"/>
    <p:sldId id="651" r:id="rId52"/>
    <p:sldId id="652" r:id="rId53"/>
    <p:sldId id="543" r:id="rId54"/>
    <p:sldId id="514" r:id="rId55"/>
    <p:sldId id="515" r:id="rId56"/>
    <p:sldId id="653" r:id="rId57"/>
    <p:sldId id="654" r:id="rId58"/>
    <p:sldId id="517" r:id="rId59"/>
    <p:sldId id="518" r:id="rId60"/>
    <p:sldId id="519" r:id="rId61"/>
    <p:sldId id="611" r:id="rId62"/>
    <p:sldId id="612" r:id="rId63"/>
    <p:sldId id="655" r:id="rId64"/>
    <p:sldId id="614" r:id="rId65"/>
    <p:sldId id="615" r:id="rId66"/>
    <p:sldId id="656" r:id="rId67"/>
    <p:sldId id="657" r:id="rId68"/>
    <p:sldId id="658" r:id="rId69"/>
    <p:sldId id="659" r:id="rId70"/>
    <p:sldId id="660" r:id="rId71"/>
    <p:sldId id="661" r:id="rId72"/>
    <p:sldId id="617" r:id="rId73"/>
    <p:sldId id="618" r:id="rId74"/>
    <p:sldId id="662" r:id="rId75"/>
    <p:sldId id="663" r:id="rId76"/>
    <p:sldId id="620" r:id="rId77"/>
    <p:sldId id="621" r:id="rId78"/>
    <p:sldId id="664" r:id="rId79"/>
    <p:sldId id="665" r:id="rId80"/>
    <p:sldId id="622" r:id="rId81"/>
    <p:sldId id="436" r:id="rId82"/>
    <p:sldId id="435" r:id="rId83"/>
    <p:sldId id="418" r:id="rId84"/>
    <p:sldId id="419" r:id="rId8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27" autoAdjust="0"/>
    <p:restoredTop sz="91525" autoAdjust="0"/>
  </p:normalViewPr>
  <p:slideViewPr>
    <p:cSldViewPr>
      <p:cViewPr>
        <p:scale>
          <a:sx n="70" d="100"/>
          <a:sy n="70" d="100"/>
        </p:scale>
        <p:origin x="-2928" y="-11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28/08/2015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643006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a:t>
            </a:fld>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21</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44</a:t>
            </a:fld>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60</a:t>
            </a:fld>
            <a:endParaRPr lang="en-CA"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76</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80</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81</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83</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84</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28/08/2015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28/08/2015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BSBFIA303</a:t>
            </a:r>
            <a:endParaRPr lang="en-GB" sz="4400" dirty="0" smtClean="0">
              <a:solidFill>
                <a:srgbClr val="FF0000"/>
              </a:solidFill>
            </a:endParaRPr>
          </a:p>
          <a:p>
            <a:pPr algn="r"/>
            <a:r>
              <a:rPr lang="en-AU" sz="4400" b="1" dirty="0" smtClean="0">
                <a:solidFill>
                  <a:srgbClr val="FF0000"/>
                </a:solidFill>
              </a:rPr>
              <a:t>Process accounts payable and receivable</a:t>
            </a:r>
            <a:endParaRPr lang="en-GB" sz="4400" dirty="0">
              <a:solidFill>
                <a:srgbClr val="FF0000"/>
              </a:solidFill>
            </a:endParaRPr>
          </a:p>
        </p:txBody>
      </p:sp>
      <p:pic>
        <p:nvPicPr>
          <p:cNvPr id="3" name="Picture 2" descr="stick_figure_working_laptop_desk.png"/>
          <p:cNvPicPr/>
          <p:nvPr/>
        </p:nvPicPr>
        <p:blipFill>
          <a:blip r:embed="rId3" cstate="print"/>
          <a:stretch>
            <a:fillRect/>
          </a:stretch>
        </p:blipFill>
        <p:spPr>
          <a:xfrm>
            <a:off x="1115616" y="2708920"/>
            <a:ext cx="3190875" cy="364807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lnSpcReduction="10000"/>
          </a:bodyPr>
          <a:lstStyle/>
          <a:p>
            <a:r>
              <a:rPr lang="en-AU" b="1" i="1" dirty="0" smtClean="0"/>
              <a:t>Understand</a:t>
            </a:r>
            <a:r>
              <a:rPr lang="en-AU" dirty="0" smtClean="0"/>
              <a:t> how to maintain financial journal systems</a:t>
            </a:r>
            <a:endParaRPr lang="en-GB" dirty="0" smtClean="0"/>
          </a:p>
          <a:p>
            <a:r>
              <a:rPr lang="en-AU" b="1" i="1" dirty="0" smtClean="0"/>
              <a:t>Know</a:t>
            </a:r>
            <a:r>
              <a:rPr lang="en-AU" dirty="0" smtClean="0"/>
              <a:t> how to prepare bank reconciliations</a:t>
            </a:r>
            <a:endParaRPr lang="en-GB" dirty="0" smtClean="0"/>
          </a:p>
          <a:p>
            <a:r>
              <a:rPr lang="en-AU" b="1" i="1" dirty="0" smtClean="0"/>
              <a:t>Show</a:t>
            </a:r>
            <a:r>
              <a:rPr lang="en-AU" dirty="0" smtClean="0"/>
              <a:t> how to maintain accounts payable and accounts receivable systems</a:t>
            </a:r>
            <a:endParaRPr lang="en-GB" dirty="0" smtClean="0"/>
          </a:p>
          <a:p>
            <a:r>
              <a:rPr lang="en-AU" b="1" i="1" dirty="0" smtClean="0"/>
              <a:t>Demonstrate</a:t>
            </a:r>
            <a:r>
              <a:rPr lang="en-AU" dirty="0" smtClean="0"/>
              <a:t> the process payments for accounts payable</a:t>
            </a:r>
          </a:p>
          <a:p>
            <a:r>
              <a:rPr lang="en-AU" b="1" i="1" dirty="0" smtClean="0"/>
              <a:t>Show</a:t>
            </a:r>
            <a:r>
              <a:rPr lang="en-AU" dirty="0" smtClean="0"/>
              <a:t> how to prepare statements for accounts receivable</a:t>
            </a:r>
            <a:endParaRPr lang="en-GB" dirty="0" smtClean="0"/>
          </a:p>
          <a:p>
            <a:r>
              <a:rPr lang="en-AU" b="1" i="1" dirty="0" smtClean="0"/>
              <a:t>Explain</a:t>
            </a:r>
            <a:r>
              <a:rPr lang="en-AU" dirty="0" smtClean="0"/>
              <a:t> how to follow up outstanding accounts</a:t>
            </a:r>
          </a:p>
          <a:p>
            <a:r>
              <a:rPr lang="en-AU" b="1" i="1" dirty="0" smtClean="0"/>
              <a:t>Gain</a:t>
            </a:r>
            <a:r>
              <a:rPr lang="en-AU" dirty="0" smtClean="0"/>
              <a:t> the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smtClean="0"/>
              <a:t>Maintain financial journal systems</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1.1</a:t>
            </a:r>
            <a:r>
              <a:rPr lang="en-AU" sz="2800" dirty="0" smtClean="0"/>
              <a:t> Check source documents for accuracy and appropriate authorisation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 documents</a:t>
            </a:r>
            <a:endParaRPr lang="en-GB" dirty="0"/>
          </a:p>
        </p:txBody>
      </p:sp>
      <p:sp>
        <p:nvSpPr>
          <p:cNvPr id="3" name="Content Placeholder 2"/>
          <p:cNvSpPr>
            <a:spLocks noGrp="1"/>
          </p:cNvSpPr>
          <p:nvPr>
            <p:ph idx="1"/>
          </p:nvPr>
        </p:nvSpPr>
        <p:spPr>
          <a:xfrm>
            <a:off x="457200" y="1600200"/>
            <a:ext cx="5626968" cy="4525963"/>
          </a:xfrm>
        </p:spPr>
        <p:txBody>
          <a:bodyPr/>
          <a:lstStyle/>
          <a:p>
            <a:pPr marL="0" indent="0">
              <a:buNone/>
            </a:pPr>
            <a:r>
              <a:rPr lang="en-GB" dirty="0" smtClean="0"/>
              <a:t>Source documents are original records containing details to verify transactions.</a:t>
            </a:r>
          </a:p>
          <a:p>
            <a:pPr marL="0" indent="0">
              <a:buNone/>
            </a:pPr>
            <a:r>
              <a:rPr lang="en-GB" dirty="0" smtClean="0"/>
              <a:t>They should be kept for future audits and reviews. Without source documents, an organisation cannot prove it didn’t fabricate or change the details of a transaction.</a:t>
            </a:r>
          </a:p>
          <a:p>
            <a:pPr marL="0" indent="0">
              <a:buNone/>
            </a:pPr>
            <a:endParaRPr lang="en-GB" dirty="0"/>
          </a:p>
        </p:txBody>
      </p:sp>
      <p:pic>
        <p:nvPicPr>
          <p:cNvPr id="4" name="Picture 3" descr="figure_finding_file_400_clr_13119.png"/>
          <p:cNvPicPr>
            <a:picLocks noChangeAspect="1"/>
          </p:cNvPicPr>
          <p:nvPr/>
        </p:nvPicPr>
        <p:blipFill>
          <a:blip r:embed="rId2" cstate="print"/>
          <a:stretch>
            <a:fillRect/>
          </a:stretch>
        </p:blipFill>
        <p:spPr>
          <a:xfrm>
            <a:off x="5724128" y="1988840"/>
            <a:ext cx="2505954" cy="364502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 documents</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pPr marL="0" indent="0">
              <a:buNone/>
            </a:pPr>
            <a:r>
              <a:rPr lang="en-GB" b="1" dirty="0" smtClean="0"/>
              <a:t>Source documents may include:</a:t>
            </a:r>
          </a:p>
          <a:p>
            <a:r>
              <a:rPr lang="en-GB" dirty="0" smtClean="0"/>
              <a:t>Invoices</a:t>
            </a:r>
          </a:p>
          <a:p>
            <a:r>
              <a:rPr lang="en-GB" dirty="0" smtClean="0"/>
              <a:t>Cheques</a:t>
            </a:r>
          </a:p>
          <a:p>
            <a:r>
              <a:rPr lang="en-GB" dirty="0" smtClean="0"/>
              <a:t>Adjustment notes</a:t>
            </a:r>
          </a:p>
          <a:p>
            <a:r>
              <a:rPr lang="en-GB" dirty="0" smtClean="0"/>
              <a:t>Purchase orders</a:t>
            </a:r>
          </a:p>
          <a:p>
            <a:r>
              <a:rPr lang="en-GB" dirty="0" smtClean="0"/>
              <a:t>Receipts</a:t>
            </a:r>
          </a:p>
          <a:p>
            <a:r>
              <a:rPr lang="en-GB" dirty="0" smtClean="0"/>
              <a:t>Requisition forms</a:t>
            </a:r>
          </a:p>
          <a:p>
            <a:r>
              <a:rPr lang="en-GB" dirty="0" smtClean="0"/>
              <a:t>Employee time cards</a:t>
            </a:r>
          </a:p>
          <a:p>
            <a:r>
              <a:rPr lang="en-GB" dirty="0" smtClean="0"/>
              <a:t>Receiving tickets.</a:t>
            </a:r>
          </a:p>
        </p:txBody>
      </p:sp>
      <p:pic>
        <p:nvPicPr>
          <p:cNvPr id="4" name="Picture 3" descr="search file.jpg"/>
          <p:cNvPicPr>
            <a:picLocks noChangeAspect="1"/>
          </p:cNvPicPr>
          <p:nvPr/>
        </p:nvPicPr>
        <p:blipFill>
          <a:blip r:embed="rId2" cstate="print"/>
          <a:stretch>
            <a:fillRect/>
          </a:stretch>
        </p:blipFill>
        <p:spPr>
          <a:xfrm>
            <a:off x="4211960" y="2132856"/>
            <a:ext cx="4060225" cy="393305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 documents</a:t>
            </a:r>
            <a:endParaRPr lang="en-GB" dirty="0"/>
          </a:p>
        </p:txBody>
      </p:sp>
      <p:sp>
        <p:nvSpPr>
          <p:cNvPr id="3" name="Content Placeholder 2"/>
          <p:cNvSpPr>
            <a:spLocks noGrp="1"/>
          </p:cNvSpPr>
          <p:nvPr>
            <p:ph idx="1"/>
          </p:nvPr>
        </p:nvSpPr>
        <p:spPr/>
        <p:txBody>
          <a:bodyPr/>
          <a:lstStyle/>
          <a:p>
            <a:pPr>
              <a:buNone/>
            </a:pPr>
            <a:r>
              <a:rPr lang="en-GB" b="1" dirty="0" smtClean="0"/>
              <a:t>Information on the source documents may include:</a:t>
            </a:r>
          </a:p>
          <a:p>
            <a:r>
              <a:rPr lang="en-GB" dirty="0" smtClean="0"/>
              <a:t>The amount transferred</a:t>
            </a:r>
          </a:p>
          <a:p>
            <a:r>
              <a:rPr lang="en-GB" dirty="0" smtClean="0"/>
              <a:t>The reason for the transfer</a:t>
            </a:r>
          </a:p>
          <a:p>
            <a:r>
              <a:rPr lang="en-GB" dirty="0" smtClean="0"/>
              <a:t>The date</a:t>
            </a:r>
          </a:p>
          <a:p>
            <a:r>
              <a:rPr lang="en-GB" dirty="0" smtClean="0"/>
              <a:t>The parties involved</a:t>
            </a:r>
          </a:p>
          <a:p>
            <a:r>
              <a:rPr lang="en-GB" dirty="0" smtClean="0"/>
              <a:t>The details of items.</a:t>
            </a:r>
          </a:p>
          <a:p>
            <a:pPr>
              <a:buNone/>
            </a:pPr>
            <a:endParaRPr lang="en-GB" b="1" dirty="0" smtClean="0"/>
          </a:p>
          <a:p>
            <a:pPr>
              <a:buNone/>
            </a:pPr>
            <a:endParaRPr lang="en-GB" b="1" dirty="0"/>
          </a:p>
        </p:txBody>
      </p:sp>
      <p:pic>
        <p:nvPicPr>
          <p:cNvPr id="4" name="Picture 3" descr="figure_running_file_400_clr_2181.png"/>
          <p:cNvPicPr>
            <a:picLocks noChangeAspect="1"/>
          </p:cNvPicPr>
          <p:nvPr/>
        </p:nvPicPr>
        <p:blipFill>
          <a:blip r:embed="rId2" cstate="print"/>
          <a:stretch>
            <a:fillRect/>
          </a:stretch>
        </p:blipFill>
        <p:spPr>
          <a:xfrm>
            <a:off x="4283968" y="2420888"/>
            <a:ext cx="3810000" cy="3810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smtClean="0"/>
              <a:t>Maintain financial journal systems</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1.2 </a:t>
            </a:r>
            <a:r>
              <a:rPr lang="en-AU" sz="2800" dirty="0" smtClean="0"/>
              <a:t>Refer errors and discrepancies in source documents for resolution in accordance with organisational policy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Errors and discrepancies</a:t>
            </a:r>
            <a:endParaRPr lang="en-GB" dirty="0"/>
          </a:p>
        </p:txBody>
      </p:sp>
      <p:sp>
        <p:nvSpPr>
          <p:cNvPr id="3" name="Content Placeholder 2"/>
          <p:cNvSpPr>
            <a:spLocks noGrp="1"/>
          </p:cNvSpPr>
          <p:nvPr>
            <p:ph idx="1"/>
          </p:nvPr>
        </p:nvSpPr>
        <p:spPr/>
        <p:txBody>
          <a:bodyPr/>
          <a:lstStyle/>
          <a:p>
            <a:pPr>
              <a:buNone/>
            </a:pPr>
            <a:r>
              <a:rPr lang="en-AU" b="1" dirty="0" smtClean="0"/>
              <a:t>Discrepancies may include:</a:t>
            </a:r>
            <a:endParaRPr lang="en-GB" b="1" dirty="0" smtClean="0"/>
          </a:p>
          <a:p>
            <a:r>
              <a:rPr lang="en-AU" dirty="0" smtClean="0"/>
              <a:t>Changes in amounts</a:t>
            </a:r>
            <a:endParaRPr lang="en-GB" dirty="0" smtClean="0"/>
          </a:p>
          <a:p>
            <a:r>
              <a:rPr lang="en-AU" dirty="0" smtClean="0"/>
              <a:t>Errors involving the parties</a:t>
            </a:r>
            <a:endParaRPr lang="en-GB" dirty="0" smtClean="0"/>
          </a:p>
          <a:p>
            <a:r>
              <a:rPr lang="en-AU" dirty="0" smtClean="0"/>
              <a:t>Incorrect payments</a:t>
            </a:r>
            <a:endParaRPr lang="en-GB" dirty="0" smtClean="0"/>
          </a:p>
          <a:p>
            <a:r>
              <a:rPr lang="en-AU" dirty="0" smtClean="0"/>
              <a:t>Incorrectly recorded entries in a ledger</a:t>
            </a:r>
            <a:endParaRPr lang="en-GB" dirty="0" smtClean="0"/>
          </a:p>
          <a:p>
            <a:r>
              <a:rPr lang="en-AU" dirty="0" smtClean="0"/>
              <a:t>Changes in dates.</a:t>
            </a:r>
            <a:endParaRPr lang="en-GB" dirty="0" smtClean="0"/>
          </a:p>
          <a:p>
            <a:endParaRPr lang="en-GB" dirty="0"/>
          </a:p>
        </p:txBody>
      </p:sp>
      <p:pic>
        <p:nvPicPr>
          <p:cNvPr id="6" name="Picture 5" descr="date_turtle_calendar.jpg"/>
          <p:cNvPicPr>
            <a:picLocks noChangeAspect="1"/>
          </p:cNvPicPr>
          <p:nvPr/>
        </p:nvPicPr>
        <p:blipFill>
          <a:blip r:embed="rId2" cstate="print"/>
          <a:stretch>
            <a:fillRect/>
          </a:stretch>
        </p:blipFill>
        <p:spPr>
          <a:xfrm>
            <a:off x="5580112" y="1196752"/>
            <a:ext cx="3062114" cy="2449691"/>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Errors and discrepancies</a:t>
            </a:r>
            <a:endParaRPr lang="en-GB" dirty="0"/>
          </a:p>
        </p:txBody>
      </p:sp>
      <p:sp>
        <p:nvSpPr>
          <p:cNvPr id="3" name="Content Placeholder 2"/>
          <p:cNvSpPr>
            <a:spLocks noGrp="1"/>
          </p:cNvSpPr>
          <p:nvPr>
            <p:ph idx="1"/>
          </p:nvPr>
        </p:nvSpPr>
        <p:spPr>
          <a:xfrm>
            <a:off x="457200" y="1600200"/>
            <a:ext cx="6203032" cy="4525963"/>
          </a:xfrm>
        </p:spPr>
        <p:txBody>
          <a:bodyPr/>
          <a:lstStyle/>
          <a:p>
            <a:pPr marL="0" indent="0">
              <a:buNone/>
            </a:pPr>
            <a:r>
              <a:rPr lang="en-AU" dirty="0" smtClean="0"/>
              <a:t>Whenever you discover an error, it is important to refer it for resolution. You may have an appropriate person or department in your organisation that deals with these. </a:t>
            </a:r>
          </a:p>
          <a:p>
            <a:pPr marL="0" indent="0">
              <a:buNone/>
            </a:pPr>
            <a:r>
              <a:rPr lang="en-AU" dirty="0" smtClean="0"/>
              <a:t>Security and confidentiality requirements may also apply, as often do when working with sensitive financial information.</a:t>
            </a:r>
            <a:endParaRPr lang="en-GB" dirty="0"/>
          </a:p>
        </p:txBody>
      </p:sp>
      <p:pic>
        <p:nvPicPr>
          <p:cNvPr id="4" name="Picture 3" descr="math_stick_figure_with_abacus_800_wht_8723.png"/>
          <p:cNvPicPr>
            <a:picLocks noChangeAspect="1"/>
          </p:cNvPicPr>
          <p:nvPr/>
        </p:nvPicPr>
        <p:blipFill>
          <a:blip r:embed="rId2" cstate="print"/>
          <a:stretch>
            <a:fillRect/>
          </a:stretch>
        </p:blipFill>
        <p:spPr>
          <a:xfrm>
            <a:off x="6528328" y="1628800"/>
            <a:ext cx="2508168" cy="458112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Maintain financial journal systems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1.3 </a:t>
            </a:r>
            <a:r>
              <a:rPr lang="en-AU" sz="2800" dirty="0" smtClean="0"/>
              <a:t>Enter transactions into cash and credit journal system in accordance with organisational policy and procedures and relevant legislation and compliance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Transactions</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pPr>
              <a:buNone/>
            </a:pPr>
            <a:r>
              <a:rPr lang="en-GB" b="1" dirty="0" smtClean="0"/>
              <a:t>Transactions may include:</a:t>
            </a:r>
          </a:p>
          <a:p>
            <a:r>
              <a:rPr lang="en-GB" dirty="0" smtClean="0"/>
              <a:t>Sales</a:t>
            </a:r>
          </a:p>
          <a:p>
            <a:r>
              <a:rPr lang="en-GB" dirty="0" smtClean="0"/>
              <a:t>Purchases</a:t>
            </a:r>
          </a:p>
          <a:p>
            <a:r>
              <a:rPr lang="en-GB" dirty="0" smtClean="0"/>
              <a:t>Expenses</a:t>
            </a:r>
          </a:p>
          <a:p>
            <a:r>
              <a:rPr lang="en-GB" dirty="0" smtClean="0"/>
              <a:t>Transfers</a:t>
            </a:r>
          </a:p>
          <a:p>
            <a:r>
              <a:rPr lang="en-GB" dirty="0" smtClean="0"/>
              <a:t>Interest revenue or charges</a:t>
            </a:r>
          </a:p>
          <a:p>
            <a:r>
              <a:rPr lang="en-GB" dirty="0" smtClean="0"/>
              <a:t>Payments received and collected</a:t>
            </a:r>
          </a:p>
          <a:p>
            <a:r>
              <a:rPr lang="en-GB" dirty="0" smtClean="0"/>
              <a:t>Returns</a:t>
            </a:r>
          </a:p>
          <a:p>
            <a:r>
              <a:rPr lang="en-GB" dirty="0" smtClean="0"/>
              <a:t>Withdrawals of cash.</a:t>
            </a:r>
          </a:p>
          <a:p>
            <a:endParaRPr lang="en-GB" dirty="0"/>
          </a:p>
        </p:txBody>
      </p:sp>
      <p:pic>
        <p:nvPicPr>
          <p:cNvPr id="4" name="Picture 3" descr="handshake_money_exchange_400_clr_13216.png"/>
          <p:cNvPicPr>
            <a:picLocks noChangeAspect="1"/>
          </p:cNvPicPr>
          <p:nvPr/>
        </p:nvPicPr>
        <p:blipFill>
          <a:blip r:embed="rId2" cstate="print"/>
          <a:stretch>
            <a:fillRect/>
          </a:stretch>
        </p:blipFill>
        <p:spPr>
          <a:xfrm>
            <a:off x="4139952" y="2132856"/>
            <a:ext cx="3810000" cy="210502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Legislation</a:t>
            </a:r>
            <a:endParaRPr lang="en-GB" dirty="0"/>
          </a:p>
        </p:txBody>
      </p:sp>
      <p:sp>
        <p:nvSpPr>
          <p:cNvPr id="3" name="Content Placeholder 2"/>
          <p:cNvSpPr>
            <a:spLocks noGrp="1"/>
          </p:cNvSpPr>
          <p:nvPr>
            <p:ph idx="1"/>
          </p:nvPr>
        </p:nvSpPr>
        <p:spPr/>
        <p:txBody>
          <a:bodyPr/>
          <a:lstStyle/>
          <a:p>
            <a:pPr>
              <a:buNone/>
            </a:pPr>
            <a:r>
              <a:rPr lang="en-GB" b="1" dirty="0" smtClean="0"/>
              <a:t>Legislation that could apply to you may include:</a:t>
            </a:r>
          </a:p>
          <a:p>
            <a:r>
              <a:rPr lang="en-GB" dirty="0" smtClean="0"/>
              <a:t>Privacy</a:t>
            </a:r>
          </a:p>
          <a:p>
            <a:r>
              <a:rPr lang="en-GB" dirty="0" smtClean="0"/>
              <a:t>Consumer credit</a:t>
            </a:r>
          </a:p>
          <a:p>
            <a:r>
              <a:rPr lang="en-GB" dirty="0" smtClean="0"/>
              <a:t>Industry codes of practice</a:t>
            </a:r>
          </a:p>
          <a:p>
            <a:r>
              <a:rPr lang="en-GB" dirty="0" smtClean="0"/>
              <a:t>E-payments code</a:t>
            </a:r>
          </a:p>
          <a:p>
            <a:r>
              <a:rPr lang="en-GB" dirty="0" smtClean="0"/>
              <a:t>Accounting standards</a:t>
            </a:r>
          </a:p>
          <a:p>
            <a:r>
              <a:rPr lang="en-GB" dirty="0" smtClean="0"/>
              <a:t>Suspicious transfers.</a:t>
            </a:r>
          </a:p>
        </p:txBody>
      </p:sp>
      <p:pic>
        <p:nvPicPr>
          <p:cNvPr id="4" name="Picture 3" descr="judge_with_robe_400_clr_12812.png"/>
          <p:cNvPicPr>
            <a:picLocks noChangeAspect="1"/>
          </p:cNvPicPr>
          <p:nvPr/>
        </p:nvPicPr>
        <p:blipFill>
          <a:blip r:embed="rId2" cstate="print"/>
          <a:stretch>
            <a:fillRect/>
          </a:stretch>
        </p:blipFill>
        <p:spPr>
          <a:xfrm>
            <a:off x="4788024" y="2348880"/>
            <a:ext cx="2552700" cy="3810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Journals</a:t>
            </a:r>
            <a:endParaRPr lang="en-GB" dirty="0"/>
          </a:p>
        </p:txBody>
      </p:sp>
      <p:sp>
        <p:nvSpPr>
          <p:cNvPr id="3" name="Content Placeholder 2"/>
          <p:cNvSpPr>
            <a:spLocks noGrp="1"/>
          </p:cNvSpPr>
          <p:nvPr>
            <p:ph idx="1"/>
          </p:nvPr>
        </p:nvSpPr>
        <p:spPr/>
        <p:txBody>
          <a:bodyPr/>
          <a:lstStyle/>
          <a:p>
            <a:pPr marL="0" indent="0">
              <a:buNone/>
            </a:pPr>
            <a:r>
              <a:rPr lang="en-GB" b="1" dirty="0" smtClean="0"/>
              <a:t>You can record information about transactions in journals, such as:</a:t>
            </a:r>
          </a:p>
          <a:p>
            <a:r>
              <a:rPr lang="en-GB" dirty="0" smtClean="0"/>
              <a:t>Cash payments journal</a:t>
            </a:r>
          </a:p>
          <a:p>
            <a:r>
              <a:rPr lang="en-GB" dirty="0" smtClean="0"/>
              <a:t>Cash receipts journal</a:t>
            </a:r>
          </a:p>
          <a:p>
            <a:r>
              <a:rPr lang="en-GB" dirty="0" smtClean="0"/>
              <a:t>Purchases journal</a:t>
            </a:r>
          </a:p>
          <a:p>
            <a:r>
              <a:rPr lang="en-GB" dirty="0" smtClean="0"/>
              <a:t>Sales journal.</a:t>
            </a:r>
          </a:p>
          <a:p>
            <a:pPr>
              <a:buNone/>
            </a:pPr>
            <a:endParaRPr lang="en-GB" b="1" dirty="0"/>
          </a:p>
        </p:txBody>
      </p:sp>
      <p:pic>
        <p:nvPicPr>
          <p:cNvPr id="4" name="Picture 3" descr="stick_figure_covered_books_9024.png"/>
          <p:cNvPicPr>
            <a:picLocks noChangeAspect="1"/>
          </p:cNvPicPr>
          <p:nvPr/>
        </p:nvPicPr>
        <p:blipFill>
          <a:blip r:embed="rId2" cstate="print"/>
          <a:stretch>
            <a:fillRect/>
          </a:stretch>
        </p:blipFill>
        <p:spPr>
          <a:xfrm>
            <a:off x="4061023" y="2050876"/>
            <a:ext cx="4543425" cy="47625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Maintain financial journal systems</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1.4 </a:t>
            </a:r>
            <a:r>
              <a:rPr lang="en-AU" sz="2800" dirty="0" smtClean="0"/>
              <a:t>Total credit journals in accordance with organisational policy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Journals</a:t>
            </a:r>
            <a:endParaRPr lang="en-GB" dirty="0"/>
          </a:p>
        </p:txBody>
      </p:sp>
      <p:sp>
        <p:nvSpPr>
          <p:cNvPr id="3" name="Content Placeholder 2"/>
          <p:cNvSpPr>
            <a:spLocks noGrp="1"/>
          </p:cNvSpPr>
          <p:nvPr>
            <p:ph idx="1"/>
          </p:nvPr>
        </p:nvSpPr>
        <p:spPr/>
        <p:txBody>
          <a:bodyPr/>
          <a:lstStyle/>
          <a:p>
            <a:pPr marL="0" indent="0">
              <a:buNone/>
            </a:pPr>
            <a:r>
              <a:rPr lang="en-GB" dirty="0" smtClean="0"/>
              <a:t>Transactions are recorded in journal entries. Each entry has a debit and credit side and both sides must always balance.</a:t>
            </a:r>
          </a:p>
          <a:p>
            <a:pPr marL="0" indent="0">
              <a:buNone/>
            </a:pPr>
            <a:r>
              <a:rPr lang="en-GB" dirty="0" smtClean="0"/>
              <a:t>Most journal record keeping is now done with computer software to improve accuracy and efficiency. </a:t>
            </a:r>
            <a:endParaRPr lang="en-GB" dirty="0"/>
          </a:p>
        </p:txBody>
      </p:sp>
      <p:pic>
        <p:nvPicPr>
          <p:cNvPr id="4" name="Picture 3" descr="stick_figure_walking_reading_book_500_wht.gif"/>
          <p:cNvPicPr>
            <a:picLocks noChangeAspect="1"/>
          </p:cNvPicPr>
          <p:nvPr/>
        </p:nvPicPr>
        <p:blipFill>
          <a:blip r:embed="rId2" cstate="print"/>
          <a:stretch>
            <a:fillRect/>
          </a:stretch>
        </p:blipFill>
        <p:spPr>
          <a:xfrm>
            <a:off x="2880143" y="3858032"/>
            <a:ext cx="2699970" cy="299996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Journals</a:t>
            </a:r>
            <a:endParaRPr lang="en-GB" dirty="0"/>
          </a:p>
        </p:txBody>
      </p:sp>
      <p:graphicFrame>
        <p:nvGraphicFramePr>
          <p:cNvPr id="4" name="Content Placeholder 3"/>
          <p:cNvGraphicFramePr>
            <a:graphicFrameLocks noGrp="1"/>
          </p:cNvGraphicFramePr>
          <p:nvPr>
            <p:ph idx="1"/>
          </p:nvPr>
        </p:nvGraphicFramePr>
        <p:xfrm>
          <a:off x="539553" y="1556792"/>
          <a:ext cx="8064895" cy="4907280"/>
        </p:xfrm>
        <a:graphic>
          <a:graphicData uri="http://schemas.openxmlformats.org/drawingml/2006/table">
            <a:tbl>
              <a:tblPr/>
              <a:tblGrid>
                <a:gridCol w="4392487"/>
                <a:gridCol w="1872208"/>
                <a:gridCol w="1800200"/>
              </a:tblGrid>
              <a:tr h="0">
                <a:tc>
                  <a:txBody>
                    <a:bodyPr/>
                    <a:lstStyle/>
                    <a:p>
                      <a:pPr algn="ctr">
                        <a:lnSpc>
                          <a:spcPct val="115000"/>
                        </a:lnSpc>
                        <a:spcBef>
                          <a:spcPts val="600"/>
                        </a:spcBef>
                        <a:spcAft>
                          <a:spcPts val="600"/>
                        </a:spcAft>
                      </a:pPr>
                      <a:r>
                        <a:rPr lang="en-GB" sz="2800" b="1" dirty="0">
                          <a:latin typeface="Calibri"/>
                          <a:ea typeface="Calibri"/>
                          <a:cs typeface="Times New Roman"/>
                        </a:rPr>
                        <a:t>Account type</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a:latin typeface="Calibri"/>
                          <a:ea typeface="Calibri"/>
                          <a:cs typeface="Times New Roman"/>
                        </a:rPr>
                        <a:t>Increase</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a:latin typeface="Calibri"/>
                          <a:ea typeface="Calibri"/>
                          <a:cs typeface="Times New Roman"/>
                        </a:rPr>
                        <a:t>Decrease</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a:txBody>
                    <a:bodyPr/>
                    <a:lstStyle/>
                    <a:p>
                      <a:pPr>
                        <a:lnSpc>
                          <a:spcPct val="115000"/>
                        </a:lnSpc>
                        <a:spcBef>
                          <a:spcPts val="600"/>
                        </a:spcBef>
                        <a:spcAft>
                          <a:spcPts val="600"/>
                        </a:spcAft>
                      </a:pPr>
                      <a:r>
                        <a:rPr lang="en-GB" sz="2800" dirty="0">
                          <a:latin typeface="Calibri"/>
                          <a:ea typeface="Calibri"/>
                          <a:cs typeface="Times New Roman"/>
                        </a:rPr>
                        <a:t>Assets (e.g. bank accounts, petty cash, accounts receivable)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Debit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dirty="0">
                          <a:latin typeface="Calibri"/>
                          <a:ea typeface="Calibri"/>
                          <a:cs typeface="Times New Roman"/>
                        </a:rPr>
                        <a:t>Credit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a:latin typeface="Calibri"/>
                          <a:ea typeface="Calibri"/>
                          <a:cs typeface="Times New Roman"/>
                        </a:rPr>
                        <a:t>Revenue (e.g. sales, profits)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Debit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Credit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a:latin typeface="Calibri"/>
                          <a:ea typeface="Calibri"/>
                          <a:cs typeface="Times New Roman"/>
                        </a:rPr>
                        <a:t>Equity (e.g. capital)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Credit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Debit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a:latin typeface="Calibri"/>
                          <a:ea typeface="Calibri"/>
                          <a:cs typeface="Times New Roman"/>
                        </a:rPr>
                        <a:t>Liabilities (e.g. salaries payable, wages payable, interest payable)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dirty="0">
                          <a:latin typeface="Calibri"/>
                          <a:ea typeface="Calibri"/>
                          <a:cs typeface="Times New Roman"/>
                        </a:rPr>
                        <a:t>Credit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Debit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dirty="0">
                          <a:latin typeface="Calibri"/>
                          <a:ea typeface="Calibri"/>
                          <a:cs typeface="Times New Roman"/>
                        </a:rPr>
                        <a:t>Expenses (e.g. bills,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Credit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dirty="0">
                          <a:latin typeface="Calibri"/>
                          <a:ea typeface="Calibri"/>
                          <a:cs typeface="Times New Roman"/>
                        </a:rPr>
                        <a:t>Debit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Journals</a:t>
            </a:r>
            <a:endParaRPr lang="en-GB" dirty="0"/>
          </a:p>
        </p:txBody>
      </p:sp>
      <p:sp>
        <p:nvSpPr>
          <p:cNvPr id="3" name="Content Placeholder 2"/>
          <p:cNvSpPr>
            <a:spLocks noGrp="1"/>
          </p:cNvSpPr>
          <p:nvPr>
            <p:ph idx="1"/>
          </p:nvPr>
        </p:nvSpPr>
        <p:spPr/>
        <p:txBody>
          <a:bodyPr/>
          <a:lstStyle/>
          <a:p>
            <a:pPr marL="0" indent="0">
              <a:buNone/>
            </a:pPr>
            <a:r>
              <a:rPr lang="en-GB" dirty="0" smtClean="0"/>
              <a:t>When accounts are neither increasing nor decreasing, they are considered the type when they are increasing. For example, if assets are considered a debit when not changing, while equity is considered credit.</a:t>
            </a:r>
          </a:p>
          <a:p>
            <a:pPr>
              <a:buNone/>
            </a:pPr>
            <a:endParaRPr lang="en-GB" dirty="0"/>
          </a:p>
        </p:txBody>
      </p:sp>
      <p:pic>
        <p:nvPicPr>
          <p:cNvPr id="4" name="Picture 3" descr="clamp_on_the_money_account_400_clr_8753.png"/>
          <p:cNvPicPr>
            <a:picLocks noChangeAspect="1"/>
          </p:cNvPicPr>
          <p:nvPr/>
        </p:nvPicPr>
        <p:blipFill>
          <a:blip r:embed="rId2" cstate="print"/>
          <a:stretch>
            <a:fillRect/>
          </a:stretch>
        </p:blipFill>
        <p:spPr>
          <a:xfrm>
            <a:off x="2699792" y="3573016"/>
            <a:ext cx="3810000" cy="29051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Journals</a:t>
            </a:r>
            <a:endParaRPr lang="en-GB" dirty="0"/>
          </a:p>
        </p:txBody>
      </p:sp>
      <p:graphicFrame>
        <p:nvGraphicFramePr>
          <p:cNvPr id="4" name="Content Placeholder 3"/>
          <p:cNvGraphicFramePr>
            <a:graphicFrameLocks noGrp="1"/>
          </p:cNvGraphicFramePr>
          <p:nvPr>
            <p:ph idx="1"/>
          </p:nvPr>
        </p:nvGraphicFramePr>
        <p:xfrm>
          <a:off x="1691680" y="2748904"/>
          <a:ext cx="5829300" cy="1472184"/>
        </p:xfrm>
        <a:graphic>
          <a:graphicData uri="http://schemas.openxmlformats.org/drawingml/2006/table">
            <a:tbl>
              <a:tblPr/>
              <a:tblGrid>
                <a:gridCol w="1943100"/>
                <a:gridCol w="1943100"/>
                <a:gridCol w="1943100"/>
              </a:tblGrid>
              <a:tr h="0">
                <a:tc>
                  <a:txBody>
                    <a:bodyPr/>
                    <a:lstStyle/>
                    <a:p>
                      <a:pPr algn="ctr">
                        <a:lnSpc>
                          <a:spcPct val="115000"/>
                        </a:lnSpc>
                        <a:spcBef>
                          <a:spcPts val="600"/>
                        </a:spcBef>
                        <a:spcAft>
                          <a:spcPts val="600"/>
                        </a:spcAft>
                      </a:pPr>
                      <a:r>
                        <a:rPr lang="en-GB" sz="2800" b="1" dirty="0">
                          <a:latin typeface="Calibri"/>
                          <a:ea typeface="Calibri"/>
                          <a:cs typeface="Times New Roman"/>
                        </a:rPr>
                        <a:t>Account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dirty="0">
                          <a:latin typeface="Calibri"/>
                          <a:ea typeface="Calibri"/>
                          <a:cs typeface="Times New Roman"/>
                        </a:rPr>
                        <a:t>Debit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dirty="0">
                          <a:latin typeface="Calibri"/>
                          <a:ea typeface="Calibri"/>
                          <a:cs typeface="Times New Roman"/>
                        </a:rPr>
                        <a:t>Credit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a:txBody>
                    <a:bodyPr/>
                    <a:lstStyle/>
                    <a:p>
                      <a:pPr>
                        <a:lnSpc>
                          <a:spcPct val="115000"/>
                        </a:lnSpc>
                        <a:spcBef>
                          <a:spcPts val="600"/>
                        </a:spcBef>
                        <a:spcAft>
                          <a:spcPts val="600"/>
                        </a:spcAft>
                      </a:pPr>
                      <a:r>
                        <a:rPr lang="en-GB" sz="2800">
                          <a:latin typeface="Calibri"/>
                          <a:ea typeface="Calibri"/>
                          <a:cs typeface="Times New Roman"/>
                        </a:rPr>
                        <a:t>Expenses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$500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dirty="0">
                          <a:latin typeface="Calibri"/>
                          <a:ea typeface="Calibri"/>
                          <a:cs typeface="Times New Roman"/>
                        </a:rPr>
                        <a:t>Bank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dirty="0">
                          <a:latin typeface="Calibri"/>
                          <a:ea typeface="Calibri"/>
                          <a:cs typeface="Times New Roman"/>
                        </a:rPr>
                        <a:t>$500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GB" sz="2800" b="0" i="0" u="none" strike="noStrike" kern="1200" cap="none" spc="0" normalizeH="0" baseline="0" noProof="0" dirty="0" smtClean="0">
                <a:ln>
                  <a:noFill/>
                </a:ln>
                <a:solidFill>
                  <a:schemeClr val="tx1"/>
                </a:solidFill>
                <a:effectLst/>
                <a:uLnTx/>
                <a:uFillTx/>
                <a:latin typeface="+mn-lt"/>
                <a:ea typeface="+mn-ea"/>
                <a:cs typeface="+mn-cs"/>
              </a:rPr>
              <a:t>Credit and debit should always</a:t>
            </a:r>
            <a:r>
              <a:rPr lang="en-GB" sz="2800" dirty="0" smtClean="0"/>
              <a:t> balance in double-entry bookkeeping.  </a:t>
            </a:r>
            <a:endParaRPr kumimoji="0" lang="en-GB"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en-GB" sz="28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6" name="Table 5"/>
          <p:cNvGraphicFramePr>
            <a:graphicFrameLocks noGrp="1"/>
          </p:cNvGraphicFramePr>
          <p:nvPr/>
        </p:nvGraphicFramePr>
        <p:xfrm>
          <a:off x="1691680" y="4418416"/>
          <a:ext cx="5829300" cy="1962912"/>
        </p:xfrm>
        <a:graphic>
          <a:graphicData uri="http://schemas.openxmlformats.org/drawingml/2006/table">
            <a:tbl>
              <a:tblPr/>
              <a:tblGrid>
                <a:gridCol w="1943100"/>
                <a:gridCol w="1943100"/>
                <a:gridCol w="1943100"/>
              </a:tblGrid>
              <a:tr h="323215">
                <a:tc>
                  <a:txBody>
                    <a:bodyPr/>
                    <a:lstStyle/>
                    <a:p>
                      <a:pPr algn="ctr">
                        <a:lnSpc>
                          <a:spcPct val="115000"/>
                        </a:lnSpc>
                        <a:spcBef>
                          <a:spcPts val="600"/>
                        </a:spcBef>
                        <a:spcAft>
                          <a:spcPts val="600"/>
                        </a:spcAft>
                      </a:pPr>
                      <a:r>
                        <a:rPr lang="en-GB" sz="2800" b="1" dirty="0">
                          <a:latin typeface="Calibri"/>
                          <a:ea typeface="Calibri"/>
                          <a:cs typeface="Times New Roman"/>
                        </a:rPr>
                        <a:t>Account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dirty="0">
                          <a:latin typeface="Calibri"/>
                          <a:ea typeface="Calibri"/>
                          <a:cs typeface="Times New Roman"/>
                        </a:rPr>
                        <a:t>Debit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a:latin typeface="Calibri"/>
                          <a:ea typeface="Calibri"/>
                          <a:cs typeface="Times New Roman"/>
                        </a:rPr>
                        <a:t>Credit</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323215">
                <a:tc>
                  <a:txBody>
                    <a:bodyPr/>
                    <a:lstStyle/>
                    <a:p>
                      <a:pPr>
                        <a:lnSpc>
                          <a:spcPct val="115000"/>
                        </a:lnSpc>
                        <a:spcBef>
                          <a:spcPts val="600"/>
                        </a:spcBef>
                        <a:spcAft>
                          <a:spcPts val="600"/>
                        </a:spcAft>
                      </a:pPr>
                      <a:r>
                        <a:rPr lang="en-GB" sz="2800">
                          <a:latin typeface="Calibri"/>
                          <a:ea typeface="Calibri"/>
                          <a:cs typeface="Times New Roman"/>
                        </a:rPr>
                        <a:t>Accounts payable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a:latin typeface="Calibri"/>
                          <a:ea typeface="Calibri"/>
                          <a:cs typeface="Times New Roman"/>
                        </a:rPr>
                        <a:t>$2000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3215">
                <a:tc>
                  <a:txBody>
                    <a:bodyPr/>
                    <a:lstStyle/>
                    <a:p>
                      <a:pPr>
                        <a:lnSpc>
                          <a:spcPct val="115000"/>
                        </a:lnSpc>
                        <a:spcBef>
                          <a:spcPts val="600"/>
                        </a:spcBef>
                        <a:spcAft>
                          <a:spcPts val="600"/>
                        </a:spcAft>
                      </a:pPr>
                      <a:r>
                        <a:rPr lang="en-GB" sz="2800">
                          <a:latin typeface="Calibri"/>
                          <a:ea typeface="Calibri"/>
                          <a:cs typeface="Times New Roman"/>
                        </a:rPr>
                        <a:t>Cash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Bef>
                          <a:spcPts val="600"/>
                        </a:spcBef>
                        <a:spcAft>
                          <a:spcPts val="600"/>
                        </a:spcAft>
                      </a:pPr>
                      <a:r>
                        <a:rPr lang="en-GB" sz="2800" dirty="0">
                          <a:latin typeface="Calibri"/>
                          <a:ea typeface="Calibri"/>
                          <a:cs typeface="Times New Roman"/>
                        </a:rPr>
                        <a:t>$2000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smtClean="0"/>
              <a:t>Prepare bank reconciliations</a:t>
            </a:r>
            <a:endParaRPr lang="en-GB" dirty="0"/>
          </a:p>
        </p:txBody>
      </p:sp>
      <p:sp>
        <p:nvSpPr>
          <p:cNvPr id="6" name="TextBox 5"/>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2.1 </a:t>
            </a:r>
            <a:r>
              <a:rPr lang="en-AU" sz="2800" dirty="0" smtClean="0"/>
              <a:t>Check cash journals against bank statements to identify differences</a:t>
            </a:r>
            <a:r>
              <a:rPr lang="en-AU" sz="2800" b="1" dirty="0" smtClean="0">
                <a:latin typeface="+mj-lt"/>
              </a:rPr>
              <a:t> </a:t>
            </a:r>
          </a:p>
          <a:p>
            <a:endParaRPr lang="en-AU" sz="2800" b="1" dirty="0" smtClean="0">
              <a:latin typeface="+mj-lt"/>
            </a:endParaRPr>
          </a:p>
          <a:p>
            <a:r>
              <a:rPr lang="en-AU" sz="2800" b="1" dirty="0" smtClean="0"/>
              <a:t>2.2 </a:t>
            </a:r>
            <a:r>
              <a:rPr lang="en-AU" sz="2800" dirty="0" smtClean="0"/>
              <a:t>Update cash journals with relevant data from bank statement/s</a:t>
            </a:r>
            <a:r>
              <a:rPr lang="en-AU" sz="2800" b="1" dirty="0" smtClean="0"/>
              <a:t> </a:t>
            </a:r>
            <a:endParaRPr lang="en-AU" sz="2800" dirty="0" smtClean="0"/>
          </a:p>
          <a:p>
            <a:endParaRPr lang="en-AU" sz="2800" dirty="0" smtClean="0">
              <a:latin typeface="+mj-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Prepare bank reconciliations</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1695956"/>
            <a:ext cx="3744416" cy="5509200"/>
          </a:xfrm>
          <a:prstGeom prst="rect">
            <a:avLst/>
          </a:prstGeom>
          <a:noFill/>
        </p:spPr>
        <p:txBody>
          <a:bodyPr wrap="square" rtlCol="0">
            <a:spAutoFit/>
          </a:bodyPr>
          <a:lstStyle/>
          <a:p>
            <a:r>
              <a:rPr lang="en-AU" sz="2400" b="1" dirty="0" smtClean="0">
                <a:latin typeface="+mj-lt"/>
              </a:rPr>
              <a:t>2.3 </a:t>
            </a:r>
            <a:r>
              <a:rPr lang="en-AU" sz="2400" dirty="0" smtClean="0"/>
              <a:t>Identify discrepancies and refer to appropriate staff member, organisation or agency</a:t>
            </a:r>
            <a:r>
              <a:rPr lang="en-AU" sz="2400" b="1" dirty="0" smtClean="0">
                <a:latin typeface="+mj-lt"/>
              </a:rPr>
              <a:t> </a:t>
            </a:r>
          </a:p>
          <a:p>
            <a:endParaRPr lang="en-AU" sz="2400" b="1" dirty="0" smtClean="0">
              <a:latin typeface="+mj-lt"/>
            </a:endParaRPr>
          </a:p>
          <a:p>
            <a:r>
              <a:rPr lang="en-AU" sz="2400" b="1" dirty="0" smtClean="0"/>
              <a:t>2.4 </a:t>
            </a:r>
            <a:r>
              <a:rPr lang="en-AU" sz="2400" dirty="0" smtClean="0"/>
              <a:t>Total cash journals in accordance with organisational policy and procedures</a:t>
            </a:r>
            <a:r>
              <a:rPr lang="en-AU" sz="2400" b="1" dirty="0" smtClean="0"/>
              <a:t> </a:t>
            </a:r>
          </a:p>
          <a:p>
            <a:endParaRPr lang="en-AU" sz="2400" b="1" dirty="0" smtClean="0"/>
          </a:p>
          <a:p>
            <a:r>
              <a:rPr lang="en-AU" sz="2400" b="1" dirty="0" smtClean="0"/>
              <a:t>2.5 </a:t>
            </a:r>
            <a:r>
              <a:rPr lang="en-AU" sz="2400" dirty="0" smtClean="0"/>
              <a:t>Prepare regular reconciliation reports within designated timelines</a:t>
            </a:r>
          </a:p>
          <a:p>
            <a:endParaRPr lang="en-AU" sz="2000" dirty="0" smtClean="0"/>
          </a:p>
          <a:p>
            <a:endParaRPr lang="en-AU" sz="2000" dirty="0" smtClean="0">
              <a:latin typeface="+mj-l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Reconciliation</a:t>
            </a:r>
            <a:endParaRPr lang="en-GB" dirty="0"/>
          </a:p>
        </p:txBody>
      </p:sp>
      <p:sp>
        <p:nvSpPr>
          <p:cNvPr id="3" name="Content Placeholder 2"/>
          <p:cNvSpPr>
            <a:spLocks noGrp="1"/>
          </p:cNvSpPr>
          <p:nvPr>
            <p:ph idx="1"/>
          </p:nvPr>
        </p:nvSpPr>
        <p:spPr/>
        <p:txBody>
          <a:bodyPr/>
          <a:lstStyle/>
          <a:p>
            <a:pPr marL="0" indent="0">
              <a:buNone/>
            </a:pPr>
            <a:r>
              <a:rPr lang="en-GB" dirty="0" smtClean="0"/>
              <a:t>Reconciliation is the process of ensuring that entries in separate records don’t conflict with each other. It is used to prove the accuracy of the accounts. Reconciliation needs to be done a regular basis. </a:t>
            </a:r>
          </a:p>
          <a:p>
            <a:pPr marL="0" indent="0">
              <a:buNone/>
            </a:pPr>
            <a:endParaRPr lang="en-GB" dirty="0" smtClean="0"/>
          </a:p>
          <a:p>
            <a:endParaRPr lang="en-GB" dirty="0"/>
          </a:p>
        </p:txBody>
      </p:sp>
      <p:pic>
        <p:nvPicPr>
          <p:cNvPr id="4" name="Picture 3" descr="piggy_bank_tighten_belt_8776.png"/>
          <p:cNvPicPr>
            <a:picLocks noChangeAspect="1"/>
          </p:cNvPicPr>
          <p:nvPr/>
        </p:nvPicPr>
        <p:blipFill>
          <a:blip r:embed="rId2" cstate="print"/>
          <a:stretch>
            <a:fillRect/>
          </a:stretch>
        </p:blipFill>
        <p:spPr>
          <a:xfrm>
            <a:off x="1691680" y="3465152"/>
            <a:ext cx="3312368" cy="3896904"/>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Reconciliation</a:t>
            </a:r>
            <a:endParaRPr lang="en-GB" dirty="0"/>
          </a:p>
        </p:txBody>
      </p:sp>
      <p:sp>
        <p:nvSpPr>
          <p:cNvPr id="3" name="Content Placeholder 2"/>
          <p:cNvSpPr>
            <a:spLocks noGrp="1"/>
          </p:cNvSpPr>
          <p:nvPr>
            <p:ph idx="1"/>
          </p:nvPr>
        </p:nvSpPr>
        <p:spPr/>
        <p:txBody>
          <a:bodyPr/>
          <a:lstStyle/>
          <a:p>
            <a:pPr marL="0" indent="0">
              <a:buNone/>
            </a:pPr>
            <a:r>
              <a:rPr lang="en-GB" dirty="0" smtClean="0"/>
              <a:t>Before starting, you should have the balance of the bank statement and the accounting ledger.</a:t>
            </a:r>
          </a:p>
          <a:p>
            <a:pPr marL="0" indent="0">
              <a:buNone/>
            </a:pPr>
            <a:endParaRPr lang="en-GB" dirty="0" smtClean="0"/>
          </a:p>
          <a:p>
            <a:pPr marL="0" indent="0">
              <a:buNone/>
            </a:pPr>
            <a:r>
              <a:rPr lang="en-GB" b="1" dirty="0" smtClean="0"/>
              <a:t>To perform a bank reconciliation:</a:t>
            </a:r>
          </a:p>
          <a:p>
            <a:pPr marL="0" indent="0"/>
            <a:r>
              <a:rPr lang="en-GB" dirty="0" smtClean="0"/>
              <a:t>Identify deposits in transit</a:t>
            </a:r>
          </a:p>
          <a:p>
            <a:pPr marL="0" indent="0"/>
            <a:r>
              <a:rPr lang="en-GB" dirty="0" smtClean="0"/>
              <a:t>Outstanding cheques</a:t>
            </a:r>
          </a:p>
          <a:p>
            <a:pPr marL="0" indent="0"/>
            <a:r>
              <a:rPr lang="en-GB" dirty="0" smtClean="0"/>
              <a:t>Identify errors</a:t>
            </a:r>
          </a:p>
          <a:p>
            <a:pPr marL="0" indent="0"/>
            <a:r>
              <a:rPr lang="en-GB" dirty="0" smtClean="0"/>
              <a:t>Create a bank reconciliation statement.</a:t>
            </a:r>
          </a:p>
          <a:p>
            <a:pPr marL="0" indent="0">
              <a:buNone/>
            </a:pPr>
            <a:endParaRPr lang="en-GB" b="1" dirty="0"/>
          </a:p>
        </p:txBody>
      </p:sp>
      <p:pic>
        <p:nvPicPr>
          <p:cNvPr id="4" name="Picture 3" descr="Fotolia_26067426_S.jpg"/>
          <p:cNvPicPr>
            <a:picLocks noChangeAspect="1"/>
          </p:cNvPicPr>
          <p:nvPr/>
        </p:nvPicPr>
        <p:blipFill>
          <a:blip r:embed="rId2" cstate="print"/>
          <a:stretch>
            <a:fillRect/>
          </a:stretch>
        </p:blipFill>
        <p:spPr>
          <a:xfrm>
            <a:off x="5652120" y="2780928"/>
            <a:ext cx="3350705" cy="237070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 deposits in transit</a:t>
            </a:r>
            <a:endParaRPr lang="en-GB" dirty="0"/>
          </a:p>
        </p:txBody>
      </p:sp>
      <p:sp>
        <p:nvSpPr>
          <p:cNvPr id="3" name="Content Placeholder 2"/>
          <p:cNvSpPr>
            <a:spLocks noGrp="1"/>
          </p:cNvSpPr>
          <p:nvPr>
            <p:ph idx="1"/>
          </p:nvPr>
        </p:nvSpPr>
        <p:spPr/>
        <p:txBody>
          <a:bodyPr/>
          <a:lstStyle/>
          <a:p>
            <a:pPr marL="0" indent="0">
              <a:buNone/>
            </a:pPr>
            <a:r>
              <a:rPr lang="en-GB" dirty="0" smtClean="0"/>
              <a:t>Deposits recorded by the company but not yet by the bank are deposits in transit. You can identify these by comparing the deposits listed on company statements with the deposits on company records. </a:t>
            </a:r>
          </a:p>
          <a:p>
            <a:pPr marL="0" indent="0">
              <a:buNone/>
            </a:pPr>
            <a:r>
              <a:rPr lang="en-GB" dirty="0" smtClean="0"/>
              <a:t>You can add missing ones to the bank’s balance.</a:t>
            </a:r>
          </a:p>
          <a:p>
            <a:endParaRPr lang="en-GB" dirty="0"/>
          </a:p>
        </p:txBody>
      </p:sp>
      <p:pic>
        <p:nvPicPr>
          <p:cNvPr id="4" name="Picture 3" descr="business_meeting_online_400_clr_16432.png"/>
          <p:cNvPicPr>
            <a:picLocks noChangeAspect="1"/>
          </p:cNvPicPr>
          <p:nvPr/>
        </p:nvPicPr>
        <p:blipFill>
          <a:blip r:embed="rId2" cstate="print"/>
          <a:stretch>
            <a:fillRect/>
          </a:stretch>
        </p:blipFill>
        <p:spPr>
          <a:xfrm>
            <a:off x="2123728" y="3933056"/>
            <a:ext cx="3810000" cy="261937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Outstanding cheques</a:t>
            </a:r>
            <a:endParaRPr lang="en-GB" dirty="0"/>
          </a:p>
        </p:txBody>
      </p:sp>
      <p:sp>
        <p:nvSpPr>
          <p:cNvPr id="3" name="Content Placeholder 2"/>
          <p:cNvSpPr>
            <a:spLocks noGrp="1"/>
          </p:cNvSpPr>
          <p:nvPr>
            <p:ph idx="1"/>
          </p:nvPr>
        </p:nvSpPr>
        <p:spPr/>
        <p:txBody>
          <a:bodyPr/>
          <a:lstStyle/>
          <a:p>
            <a:pPr marL="0" indent="0">
              <a:buNone/>
            </a:pPr>
            <a:r>
              <a:rPr lang="en-GB" dirty="0" smtClean="0"/>
              <a:t>Repeat the process for cheques to identify outstanding ones that the bank hasn’t registered yet. Deduct outstanding cheques from the bank’s balance.</a:t>
            </a:r>
          </a:p>
          <a:p>
            <a:endParaRPr lang="en-GB" dirty="0"/>
          </a:p>
        </p:txBody>
      </p:sp>
      <p:pic>
        <p:nvPicPr>
          <p:cNvPr id="4" name="Picture 3" descr="arrow_climbing_gold_coins_800_wht.png"/>
          <p:cNvPicPr>
            <a:picLocks noChangeAspect="1"/>
          </p:cNvPicPr>
          <p:nvPr/>
        </p:nvPicPr>
        <p:blipFill>
          <a:blip r:embed="rId2" cstate="print"/>
          <a:stretch>
            <a:fillRect/>
          </a:stretch>
        </p:blipFill>
        <p:spPr>
          <a:xfrm>
            <a:off x="2843808" y="3356992"/>
            <a:ext cx="2360100" cy="299695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 errors</a:t>
            </a:r>
            <a:endParaRPr lang="en-GB" dirty="0"/>
          </a:p>
        </p:txBody>
      </p:sp>
      <p:sp>
        <p:nvSpPr>
          <p:cNvPr id="3" name="Content Placeholder 2"/>
          <p:cNvSpPr>
            <a:spLocks noGrp="1"/>
          </p:cNvSpPr>
          <p:nvPr>
            <p:ph idx="1"/>
          </p:nvPr>
        </p:nvSpPr>
        <p:spPr>
          <a:xfrm>
            <a:off x="457200" y="1600200"/>
            <a:ext cx="6635080" cy="4525963"/>
          </a:xfrm>
        </p:spPr>
        <p:txBody>
          <a:bodyPr/>
          <a:lstStyle/>
          <a:p>
            <a:pPr marL="0" indent="0">
              <a:buNone/>
            </a:pPr>
            <a:r>
              <a:rPr lang="en-GB" dirty="0" smtClean="0"/>
              <a:t>In the previous steps, you may have identified errors either on the company’s or the bank’s part. </a:t>
            </a:r>
          </a:p>
          <a:p>
            <a:pPr marL="0" indent="0">
              <a:buNone/>
            </a:pPr>
            <a:r>
              <a:rPr lang="en-GB" dirty="0" smtClean="0"/>
              <a:t>For example, the statements may have different amounts for entries. Determine which one is correct using the source documents. </a:t>
            </a:r>
          </a:p>
          <a:p>
            <a:pPr marL="0" indent="0">
              <a:buNone/>
            </a:pPr>
            <a:r>
              <a:rPr lang="en-GB" dirty="0" smtClean="0"/>
              <a:t>Identify any other items that haven’t appeared on both statements.</a:t>
            </a:r>
          </a:p>
          <a:p>
            <a:endParaRPr lang="en-GB" dirty="0"/>
          </a:p>
        </p:txBody>
      </p:sp>
      <p:pic>
        <p:nvPicPr>
          <p:cNvPr id="4" name="Picture 3" descr="oops_mistake_error.jpg"/>
          <p:cNvPicPr>
            <a:picLocks noChangeAspect="1"/>
          </p:cNvPicPr>
          <p:nvPr/>
        </p:nvPicPr>
        <p:blipFill>
          <a:blip r:embed="rId2" cstate="print"/>
          <a:stretch>
            <a:fillRect/>
          </a:stretch>
        </p:blipFill>
        <p:spPr>
          <a:xfrm>
            <a:off x="6444208" y="2622559"/>
            <a:ext cx="2592288" cy="325471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Create a bank reconciliation statement</a:t>
            </a:r>
            <a:endParaRPr lang="en-GB" dirty="0"/>
          </a:p>
        </p:txBody>
      </p:sp>
      <p:sp>
        <p:nvSpPr>
          <p:cNvPr id="3" name="Content Placeholder 2"/>
          <p:cNvSpPr>
            <a:spLocks noGrp="1"/>
          </p:cNvSpPr>
          <p:nvPr>
            <p:ph idx="1"/>
          </p:nvPr>
        </p:nvSpPr>
        <p:spPr/>
        <p:txBody>
          <a:bodyPr/>
          <a:lstStyle/>
          <a:p>
            <a:pPr marL="0" indent="0">
              <a:buNone/>
            </a:pPr>
            <a:r>
              <a:rPr lang="en-GB" dirty="0" smtClean="0"/>
              <a:t>Record the original balance on the bank statement and list any outstanding deposits or cheques. The figures in the statement and journal should now agree. </a:t>
            </a:r>
          </a:p>
          <a:p>
            <a:pPr marL="0" indent="0">
              <a:buNone/>
            </a:pPr>
            <a:r>
              <a:rPr lang="en-GB" dirty="0" smtClean="0"/>
              <a:t>If they don’t, repeat the process, looking for any errors or bank charges you may have missed. </a:t>
            </a:r>
          </a:p>
          <a:p>
            <a:pPr marL="0" indent="0">
              <a:buNone/>
            </a:pPr>
            <a:r>
              <a:rPr lang="en-GB" dirty="0" smtClean="0"/>
              <a:t>Finally, prepare a statement to show where the ‘missing’ money was.</a:t>
            </a:r>
          </a:p>
          <a:p>
            <a:pPr marL="0" indent="0"/>
            <a:endParaRPr lang="en-GB" dirty="0"/>
          </a:p>
        </p:txBody>
      </p:sp>
      <p:pic>
        <p:nvPicPr>
          <p:cNvPr id="4" name="Picture 3" descr="bank_building_800_wht_2420.png"/>
          <p:cNvPicPr>
            <a:picLocks noChangeAspect="1"/>
          </p:cNvPicPr>
          <p:nvPr/>
        </p:nvPicPr>
        <p:blipFill>
          <a:blip r:embed="rId2" cstate="print"/>
          <a:stretch>
            <a:fillRect/>
          </a:stretch>
        </p:blipFill>
        <p:spPr>
          <a:xfrm>
            <a:off x="4355976" y="4427730"/>
            <a:ext cx="3240360" cy="243027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Reconciliation</a:t>
            </a:r>
            <a:endParaRPr lang="en-GB" dirty="0"/>
          </a:p>
        </p:txBody>
      </p:sp>
      <p:graphicFrame>
        <p:nvGraphicFramePr>
          <p:cNvPr id="4" name="Content Placeholder 3"/>
          <p:cNvGraphicFramePr>
            <a:graphicFrameLocks noGrp="1"/>
          </p:cNvGraphicFramePr>
          <p:nvPr>
            <p:ph idx="1"/>
          </p:nvPr>
        </p:nvGraphicFramePr>
        <p:xfrm>
          <a:off x="323528" y="1412776"/>
          <a:ext cx="7992888" cy="5151120"/>
        </p:xfrm>
        <a:graphic>
          <a:graphicData uri="http://schemas.openxmlformats.org/drawingml/2006/table">
            <a:tbl>
              <a:tblPr/>
              <a:tblGrid>
                <a:gridCol w="4584781"/>
                <a:gridCol w="3408107"/>
              </a:tblGrid>
              <a:tr h="0">
                <a:tc gridSpan="2">
                  <a:txBody>
                    <a:bodyPr/>
                    <a:lstStyle/>
                    <a:p>
                      <a:pPr algn="ctr">
                        <a:spcBef>
                          <a:spcPts val="600"/>
                        </a:spcBef>
                        <a:spcAft>
                          <a:spcPts val="600"/>
                        </a:spcAft>
                      </a:pPr>
                      <a:r>
                        <a:rPr lang="en-GB" sz="2800" b="1" dirty="0">
                          <a:latin typeface="Calibri"/>
                          <a:ea typeface="Calibri"/>
                          <a:cs typeface="Times New Roman"/>
                        </a:rPr>
                        <a:t>Bank reconciliation</a:t>
                      </a:r>
                      <a:endParaRPr lang="en-GB" sz="20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r>
              <a:tr h="0">
                <a:tc>
                  <a:txBody>
                    <a:bodyPr/>
                    <a:lstStyle/>
                    <a:p>
                      <a:pPr>
                        <a:spcBef>
                          <a:spcPts val="600"/>
                        </a:spcBef>
                        <a:spcAft>
                          <a:spcPts val="600"/>
                        </a:spcAft>
                      </a:pPr>
                      <a:r>
                        <a:rPr lang="en-GB" sz="2800" b="1" dirty="0">
                          <a:latin typeface="Calibri"/>
                          <a:ea typeface="Calibri"/>
                          <a:cs typeface="Times New Roman"/>
                        </a:rPr>
                        <a:t>Dates covered: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a:latin typeface="Calibri"/>
                          <a:ea typeface="Calibri"/>
                          <a:cs typeface="Times New Roman"/>
                        </a:rPr>
                        <a:t>1/2/2015 – 1/3/2915</a:t>
                      </a:r>
                      <a:endParaRPr lang="en-GB" sz="28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Bef>
                          <a:spcPts val="600"/>
                        </a:spcBef>
                        <a:spcAft>
                          <a:spcPts val="600"/>
                        </a:spcAft>
                      </a:pPr>
                      <a:r>
                        <a:rPr lang="en-GB" sz="2800" b="1" dirty="0">
                          <a:latin typeface="Calibri"/>
                          <a:ea typeface="Calibri"/>
                          <a:cs typeface="Times New Roman"/>
                        </a:rPr>
                        <a:t>Bank statement balance: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a:latin typeface="Calibri"/>
                          <a:ea typeface="Calibri"/>
                          <a:cs typeface="Times New Roman"/>
                        </a:rPr>
                        <a:t>$1200</a:t>
                      </a:r>
                      <a:endParaRPr lang="en-GB" sz="28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Bef>
                          <a:spcPts val="600"/>
                        </a:spcBef>
                        <a:spcAft>
                          <a:spcPts val="600"/>
                        </a:spcAft>
                      </a:pPr>
                      <a:r>
                        <a:rPr lang="en-GB" sz="2800" b="1" dirty="0">
                          <a:latin typeface="Calibri"/>
                          <a:ea typeface="Calibri"/>
                          <a:cs typeface="Times New Roman"/>
                        </a:rPr>
                        <a:t>Outstanding deposits</a:t>
                      </a:r>
                    </a:p>
                    <a:p>
                      <a:pPr>
                        <a:spcBef>
                          <a:spcPts val="600"/>
                        </a:spcBef>
                        <a:spcAft>
                          <a:spcPts val="600"/>
                        </a:spcAft>
                      </a:pPr>
                      <a:r>
                        <a:rPr lang="en-GB" sz="2800" b="0" dirty="0">
                          <a:latin typeface="Calibri"/>
                          <a:ea typeface="Calibri"/>
                          <a:cs typeface="Times New Roman"/>
                        </a:rPr>
                        <a:t>10/2/2015 - $50</a:t>
                      </a:r>
                      <a:endParaRPr lang="en-GB" sz="2800" b="1" dirty="0">
                        <a:latin typeface="Calibri"/>
                        <a:ea typeface="Calibri"/>
                        <a:cs typeface="Times New Roman"/>
                      </a:endParaRPr>
                    </a:p>
                    <a:p>
                      <a:pPr>
                        <a:spcBef>
                          <a:spcPts val="600"/>
                        </a:spcBef>
                        <a:spcAft>
                          <a:spcPts val="600"/>
                        </a:spcAft>
                      </a:pPr>
                      <a:r>
                        <a:rPr lang="en-GB" sz="2800" b="0" dirty="0">
                          <a:latin typeface="Calibri"/>
                          <a:ea typeface="Calibri"/>
                          <a:cs typeface="Times New Roman"/>
                        </a:rPr>
                        <a:t>15/2/2015 - $25</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dirty="0">
                          <a:latin typeface="Calibri"/>
                          <a:ea typeface="Calibri"/>
                          <a:cs typeface="Times New Roman"/>
                        </a:rPr>
                        <a:t>$1275</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Bef>
                          <a:spcPts val="600"/>
                        </a:spcBef>
                        <a:spcAft>
                          <a:spcPts val="600"/>
                        </a:spcAft>
                      </a:pPr>
                      <a:r>
                        <a:rPr lang="en-GB" sz="2800" b="1" dirty="0">
                          <a:latin typeface="Calibri"/>
                          <a:ea typeface="Calibri"/>
                          <a:cs typeface="Times New Roman"/>
                        </a:rPr>
                        <a:t>Outstanding cheques</a:t>
                      </a:r>
                    </a:p>
                    <a:p>
                      <a:pPr>
                        <a:spcBef>
                          <a:spcPts val="600"/>
                        </a:spcBef>
                        <a:spcAft>
                          <a:spcPts val="600"/>
                        </a:spcAft>
                      </a:pPr>
                      <a:r>
                        <a:rPr lang="en-GB" sz="2800" b="0" dirty="0">
                          <a:latin typeface="Calibri"/>
                          <a:ea typeface="Calibri"/>
                          <a:cs typeface="Times New Roman"/>
                        </a:rPr>
                        <a:t>20/2/2015 - $200</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dirty="0">
                          <a:latin typeface="Calibri"/>
                          <a:ea typeface="Calibri"/>
                          <a:cs typeface="Times New Roman"/>
                        </a:rPr>
                        <a:t>$1075</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Bef>
                          <a:spcPts val="600"/>
                        </a:spcBef>
                        <a:spcAft>
                          <a:spcPts val="600"/>
                        </a:spcAft>
                      </a:pPr>
                      <a:r>
                        <a:rPr lang="en-GB" sz="2800" b="1">
                          <a:latin typeface="Calibri"/>
                          <a:ea typeface="Calibri"/>
                          <a:cs typeface="Times New Roman"/>
                        </a:rPr>
                        <a:t>Errors found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dirty="0">
                          <a:latin typeface="Calibri"/>
                          <a:ea typeface="Calibri"/>
                          <a:cs typeface="Times New Roman"/>
                        </a:rPr>
                        <a:t>$0</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Bef>
                          <a:spcPts val="600"/>
                        </a:spcBef>
                        <a:spcAft>
                          <a:spcPts val="600"/>
                        </a:spcAft>
                      </a:pPr>
                      <a:r>
                        <a:rPr lang="en-GB" sz="2800" b="1">
                          <a:latin typeface="Calibri"/>
                          <a:ea typeface="Calibri"/>
                          <a:cs typeface="Times New Roman"/>
                        </a:rPr>
                        <a:t>Total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dirty="0">
                          <a:latin typeface="Calibri"/>
                          <a:ea typeface="Calibri"/>
                          <a:cs typeface="Times New Roman"/>
                        </a:rPr>
                        <a:t>$1075</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Bef>
                          <a:spcPts val="600"/>
                        </a:spcBef>
                        <a:spcAft>
                          <a:spcPts val="600"/>
                        </a:spcAft>
                      </a:pPr>
                      <a:r>
                        <a:rPr lang="en-GB" sz="2800" b="1">
                          <a:latin typeface="Calibri"/>
                          <a:ea typeface="Calibri"/>
                          <a:cs typeface="Times New Roman"/>
                        </a:rPr>
                        <a:t>Cash books balance: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spcAft>
                          <a:spcPts val="600"/>
                        </a:spcAft>
                      </a:pPr>
                      <a:r>
                        <a:rPr lang="en-GB" sz="2800" b="0" dirty="0">
                          <a:latin typeface="Calibri"/>
                          <a:ea typeface="Calibri"/>
                          <a:cs typeface="Times New Roman"/>
                        </a:rPr>
                        <a:t>$1075</a:t>
                      </a:r>
                      <a:endParaRPr lang="en-GB" sz="2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16832"/>
            <a:ext cx="5029200" cy="38481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Maintain accounts payable and accounts receivable systems</a:t>
            </a:r>
            <a:endParaRPr lang="en-GB" dirty="0"/>
          </a:p>
        </p:txBody>
      </p:sp>
      <p:sp>
        <p:nvSpPr>
          <p:cNvPr id="6" name="TextBox 5"/>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3.1 </a:t>
            </a:r>
            <a:r>
              <a:rPr lang="en-AU" sz="2800" dirty="0" smtClean="0"/>
              <a:t>Enter transactions into individual accounts payable and accounts receivable in accordance with organisational policy and procedures and accounting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Accounts payable</a:t>
            </a:r>
            <a:endParaRPr lang="en-GB" dirty="0"/>
          </a:p>
        </p:txBody>
      </p:sp>
      <p:sp>
        <p:nvSpPr>
          <p:cNvPr id="3" name="Content Placeholder 2"/>
          <p:cNvSpPr>
            <a:spLocks noGrp="1"/>
          </p:cNvSpPr>
          <p:nvPr>
            <p:ph idx="1"/>
          </p:nvPr>
        </p:nvSpPr>
        <p:spPr/>
        <p:txBody>
          <a:bodyPr/>
          <a:lstStyle/>
          <a:p>
            <a:pPr marL="0" indent="0">
              <a:buNone/>
            </a:pPr>
            <a:r>
              <a:rPr lang="en-GB" dirty="0" smtClean="0"/>
              <a:t>You may be required to help fulfil the company’s obligations in transferring money to accounts payable and accounts receivable. This may be wages, costs or other expenses. </a:t>
            </a:r>
          </a:p>
          <a:p>
            <a:endParaRPr lang="en-GB" dirty="0"/>
          </a:p>
        </p:txBody>
      </p:sp>
      <p:pic>
        <p:nvPicPr>
          <p:cNvPr id="4" name="Picture 3" descr="accounts.jpg"/>
          <p:cNvPicPr>
            <a:picLocks noChangeAspect="1"/>
          </p:cNvPicPr>
          <p:nvPr/>
        </p:nvPicPr>
        <p:blipFill>
          <a:blip r:embed="rId2" cstate="print"/>
          <a:stretch>
            <a:fillRect/>
          </a:stretch>
        </p:blipFill>
        <p:spPr>
          <a:xfrm>
            <a:off x="2267744" y="3944493"/>
            <a:ext cx="4571999" cy="2364827"/>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Accrual accounting</a:t>
            </a:r>
            <a:endParaRPr lang="en-GB" dirty="0"/>
          </a:p>
        </p:txBody>
      </p:sp>
      <p:sp>
        <p:nvSpPr>
          <p:cNvPr id="3" name="Content Placeholder 2"/>
          <p:cNvSpPr>
            <a:spLocks noGrp="1"/>
          </p:cNvSpPr>
          <p:nvPr>
            <p:ph idx="1"/>
          </p:nvPr>
        </p:nvSpPr>
        <p:spPr/>
        <p:txBody>
          <a:bodyPr/>
          <a:lstStyle/>
          <a:p>
            <a:pPr marL="0" indent="0">
              <a:buNone/>
            </a:pPr>
            <a:r>
              <a:rPr lang="en-GB" dirty="0" smtClean="0"/>
              <a:t>Accrual accounting differs from cash accounting in that expenses are recorded when the expense occurs, not when the expense is reimbursed. </a:t>
            </a:r>
          </a:p>
          <a:p>
            <a:pPr marL="0" indent="0">
              <a:buNone/>
            </a:pPr>
            <a:r>
              <a:rPr lang="en-GB" dirty="0" smtClean="0"/>
              <a:t>For example, a company buys supplies in September but doesn’t pay until October.</a:t>
            </a:r>
            <a:endParaRPr lang="en-GB" dirty="0"/>
          </a:p>
        </p:txBody>
      </p:sp>
      <p:pic>
        <p:nvPicPr>
          <p:cNvPr id="5" name="Picture 4" descr="calandar_due_dates_800_wht.png"/>
          <p:cNvPicPr>
            <a:picLocks noChangeAspect="1"/>
          </p:cNvPicPr>
          <p:nvPr/>
        </p:nvPicPr>
        <p:blipFill>
          <a:blip r:embed="rId2" cstate="print"/>
          <a:stretch>
            <a:fillRect/>
          </a:stretch>
        </p:blipFill>
        <p:spPr>
          <a:xfrm>
            <a:off x="4355976" y="4057117"/>
            <a:ext cx="3528392" cy="2456643"/>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Accrual accounting</a:t>
            </a:r>
            <a:endParaRPr lang="en-GB" dirty="0"/>
          </a:p>
        </p:txBody>
      </p:sp>
      <p:graphicFrame>
        <p:nvGraphicFramePr>
          <p:cNvPr id="4" name="Content Placeholder 3"/>
          <p:cNvGraphicFramePr>
            <a:graphicFrameLocks noGrp="1"/>
          </p:cNvGraphicFramePr>
          <p:nvPr>
            <p:ph idx="1"/>
          </p:nvPr>
        </p:nvGraphicFramePr>
        <p:xfrm>
          <a:off x="467544" y="2132856"/>
          <a:ext cx="6840760" cy="1472184"/>
        </p:xfrm>
        <a:graphic>
          <a:graphicData uri="http://schemas.openxmlformats.org/drawingml/2006/table">
            <a:tbl>
              <a:tblPr/>
              <a:tblGrid>
                <a:gridCol w="3235780"/>
                <a:gridCol w="1324726"/>
                <a:gridCol w="2280254"/>
              </a:tblGrid>
              <a:tr h="0">
                <a:tc>
                  <a:txBody>
                    <a:bodyPr/>
                    <a:lstStyle/>
                    <a:p>
                      <a:pPr algn="ctr">
                        <a:lnSpc>
                          <a:spcPct val="115000"/>
                        </a:lnSpc>
                        <a:spcBef>
                          <a:spcPts val="600"/>
                        </a:spcBef>
                        <a:spcAft>
                          <a:spcPts val="600"/>
                        </a:spcAft>
                      </a:pPr>
                      <a:r>
                        <a:rPr lang="en-GB" sz="2800" b="1">
                          <a:latin typeface="Calibri"/>
                          <a:ea typeface="Calibri"/>
                          <a:cs typeface="Times New Roman"/>
                        </a:rPr>
                        <a:t>Account</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a:latin typeface="Calibri"/>
                          <a:ea typeface="Calibri"/>
                          <a:cs typeface="Times New Roman"/>
                        </a:rPr>
                        <a:t>Debit</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a:latin typeface="Calibri"/>
                          <a:ea typeface="Calibri"/>
                          <a:cs typeface="Times New Roman"/>
                        </a:rPr>
                        <a:t>Credit</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a:txBody>
                    <a:bodyPr/>
                    <a:lstStyle/>
                    <a:p>
                      <a:pPr>
                        <a:lnSpc>
                          <a:spcPct val="115000"/>
                        </a:lnSpc>
                        <a:spcBef>
                          <a:spcPts val="600"/>
                        </a:spcBef>
                        <a:spcAft>
                          <a:spcPts val="600"/>
                        </a:spcAft>
                      </a:pPr>
                      <a:r>
                        <a:rPr lang="en-GB" sz="2800">
                          <a:latin typeface="Calibri"/>
                          <a:ea typeface="Calibri"/>
                          <a:cs typeface="Times New Roman"/>
                        </a:rPr>
                        <a:t>Accounts receivable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800">
                          <a:latin typeface="Calibri"/>
                          <a:ea typeface="Calibri"/>
                          <a:cs typeface="Times New Roman"/>
                        </a:rPr>
                        <a:t>$750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a:latin typeface="Calibri"/>
                          <a:ea typeface="Calibri"/>
                          <a:cs typeface="Times New Roman"/>
                        </a:rPr>
                        <a:t>Revenue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800" dirty="0">
                          <a:latin typeface="Calibri"/>
                          <a:ea typeface="Calibri"/>
                          <a:cs typeface="Times New Roman"/>
                        </a:rPr>
                        <a:t>$750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Table 4"/>
          <p:cNvGraphicFramePr>
            <a:graphicFrameLocks noGrp="1"/>
          </p:cNvGraphicFramePr>
          <p:nvPr/>
        </p:nvGraphicFramePr>
        <p:xfrm>
          <a:off x="539553" y="4693120"/>
          <a:ext cx="6768751" cy="1472184"/>
        </p:xfrm>
        <a:graphic>
          <a:graphicData uri="http://schemas.openxmlformats.org/drawingml/2006/table">
            <a:tbl>
              <a:tblPr/>
              <a:tblGrid>
                <a:gridCol w="3016854"/>
                <a:gridCol w="1403188"/>
                <a:gridCol w="2348709"/>
              </a:tblGrid>
              <a:tr h="0">
                <a:tc>
                  <a:txBody>
                    <a:bodyPr/>
                    <a:lstStyle/>
                    <a:p>
                      <a:pPr algn="ctr">
                        <a:lnSpc>
                          <a:spcPct val="115000"/>
                        </a:lnSpc>
                        <a:spcBef>
                          <a:spcPts val="600"/>
                        </a:spcBef>
                        <a:spcAft>
                          <a:spcPts val="600"/>
                        </a:spcAft>
                      </a:pPr>
                      <a:r>
                        <a:rPr lang="en-GB" sz="2800" b="1" dirty="0">
                          <a:latin typeface="Calibri"/>
                          <a:ea typeface="Calibri"/>
                          <a:cs typeface="Times New Roman"/>
                        </a:rPr>
                        <a:t>Account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a:latin typeface="Calibri"/>
                          <a:ea typeface="Calibri"/>
                          <a:cs typeface="Times New Roman"/>
                        </a:rPr>
                        <a:t>Debit</a:t>
                      </a: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800" b="1" dirty="0">
                          <a:latin typeface="Calibri"/>
                          <a:ea typeface="Calibri"/>
                          <a:cs typeface="Times New Roman"/>
                        </a:rPr>
                        <a:t>Credit</a:t>
                      </a:r>
                      <a:endParaRPr lang="en-GB" sz="2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a:txBody>
                    <a:bodyPr/>
                    <a:lstStyle/>
                    <a:p>
                      <a:pPr>
                        <a:lnSpc>
                          <a:spcPct val="115000"/>
                        </a:lnSpc>
                        <a:spcBef>
                          <a:spcPts val="600"/>
                        </a:spcBef>
                        <a:spcAft>
                          <a:spcPts val="600"/>
                        </a:spcAft>
                      </a:pPr>
                      <a:r>
                        <a:rPr lang="en-GB" sz="2800">
                          <a:latin typeface="Calibri"/>
                          <a:ea typeface="Calibri"/>
                          <a:cs typeface="Times New Roman"/>
                        </a:rPr>
                        <a:t>Cash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800">
                          <a:latin typeface="Calibri"/>
                          <a:ea typeface="Calibri"/>
                          <a:cs typeface="Times New Roman"/>
                        </a:rPr>
                        <a:t>$750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800">
                          <a:latin typeface="Calibri"/>
                          <a:ea typeface="Calibri"/>
                          <a:cs typeface="Times New Roman"/>
                        </a:rPr>
                        <a:t>Accounts receivable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GB" sz="2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800" dirty="0">
                          <a:latin typeface="Calibri"/>
                          <a:ea typeface="Calibri"/>
                          <a:cs typeface="Times New Roman"/>
                        </a:rPr>
                        <a:t>$750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p>
            <a:pPr marL="0" marR="0" lvl="0" indent="0"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GB" sz="2800" b="1" i="0" u="none" strike="noStrike" kern="1200" cap="none" spc="0" normalizeH="0" baseline="0" noProof="0" dirty="0" smtClean="0">
                <a:ln>
                  <a:noFill/>
                </a:ln>
                <a:solidFill>
                  <a:schemeClr val="tx1"/>
                </a:solidFill>
                <a:effectLst/>
                <a:uLnTx/>
                <a:uFillTx/>
                <a:latin typeface="+mn-lt"/>
                <a:ea typeface="+mn-ea"/>
                <a:cs typeface="+mn-cs"/>
              </a:rPr>
              <a:t>September:</a:t>
            </a:r>
          </a:p>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endParaRPr lang="en-GB" sz="2800" b="1" dirty="0" smtClean="0"/>
          </a:p>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en-GB"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endParaRPr lang="en-GB" sz="2800" b="1" dirty="0" smtClean="0"/>
          </a:p>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endParaRPr kumimoji="0" lang="en-GB"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en-GB" sz="2800" b="1" i="0" u="none" strike="noStrike" kern="1200" cap="none" spc="0" normalizeH="0" baseline="0" noProof="0" dirty="0" smtClean="0">
                <a:ln>
                  <a:noFill/>
                </a:ln>
                <a:solidFill>
                  <a:schemeClr val="tx1"/>
                </a:solidFill>
                <a:effectLst/>
                <a:uLnTx/>
                <a:uFillTx/>
                <a:latin typeface="+mn-lt"/>
                <a:ea typeface="+mn-ea"/>
                <a:cs typeface="+mn-cs"/>
              </a:rPr>
              <a:t>October:</a:t>
            </a:r>
            <a:endParaRPr kumimoji="0" lang="en-GB"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Maintain accounts payable and accounts receivable systems</a:t>
            </a:r>
            <a:endParaRPr lang="en-GB" dirty="0"/>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3.2 </a:t>
            </a:r>
            <a:r>
              <a:rPr lang="en-AU" sz="2800" dirty="0" smtClean="0"/>
              <a:t>Prepare schedules of accounts payable and accounts receivable for reconciliation purposes and in accordance with organisational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 reconciliation</a:t>
            </a:r>
            <a:endParaRPr lang="en-GB" dirty="0"/>
          </a:p>
        </p:txBody>
      </p:sp>
      <p:sp>
        <p:nvSpPr>
          <p:cNvPr id="3" name="Content Placeholder 2"/>
          <p:cNvSpPr>
            <a:spLocks noGrp="1"/>
          </p:cNvSpPr>
          <p:nvPr>
            <p:ph idx="1"/>
          </p:nvPr>
        </p:nvSpPr>
        <p:spPr/>
        <p:txBody>
          <a:bodyPr/>
          <a:lstStyle/>
          <a:p>
            <a:pPr>
              <a:buNone/>
            </a:pPr>
            <a:r>
              <a:rPr lang="en-GB" b="1" dirty="0" smtClean="0"/>
              <a:t>Accounts need to be reconciled at different times:</a:t>
            </a:r>
          </a:p>
          <a:p>
            <a:r>
              <a:rPr lang="en-GB" dirty="0" smtClean="0"/>
              <a:t>High activity accounts (e.g. accounts receivable, accounts payable) should be reconciled monthly</a:t>
            </a:r>
          </a:p>
          <a:p>
            <a:r>
              <a:rPr lang="en-GB" dirty="0" smtClean="0"/>
              <a:t>Medium activity accounts (e.g. long term debt) should be reconciled once per quarter</a:t>
            </a:r>
          </a:p>
          <a:p>
            <a:r>
              <a:rPr lang="en-GB" dirty="0" smtClean="0"/>
              <a:t>Low activity accounts (e.g. owner’s capital) should be reconciled yearly.</a:t>
            </a:r>
          </a:p>
          <a:p>
            <a:pPr>
              <a:buNone/>
            </a:pPr>
            <a:endParaRPr lang="en-GB" dirty="0"/>
          </a:p>
        </p:txBody>
      </p:sp>
      <p:pic>
        <p:nvPicPr>
          <p:cNvPr id="4" name="Picture 3" descr="accounts.jpg"/>
          <p:cNvPicPr>
            <a:picLocks noChangeAspect="1"/>
          </p:cNvPicPr>
          <p:nvPr/>
        </p:nvPicPr>
        <p:blipFill>
          <a:blip r:embed="rId2" cstate="print"/>
          <a:stretch>
            <a:fillRect/>
          </a:stretch>
        </p:blipFill>
        <p:spPr>
          <a:xfrm>
            <a:off x="4067945" y="4732593"/>
            <a:ext cx="3744416" cy="1936767"/>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 reconciliation</a:t>
            </a:r>
            <a:endParaRPr lang="en-GB" dirty="0"/>
          </a:p>
        </p:txBody>
      </p:sp>
      <p:sp>
        <p:nvSpPr>
          <p:cNvPr id="3" name="Content Placeholder 2"/>
          <p:cNvSpPr>
            <a:spLocks noGrp="1"/>
          </p:cNvSpPr>
          <p:nvPr>
            <p:ph idx="1"/>
          </p:nvPr>
        </p:nvSpPr>
        <p:spPr/>
        <p:txBody>
          <a:bodyPr/>
          <a:lstStyle/>
          <a:p>
            <a:pPr>
              <a:buNone/>
            </a:pPr>
            <a:r>
              <a:rPr lang="en-GB" b="1" dirty="0" smtClean="0"/>
              <a:t>When choosing staff to perform the account, consider:</a:t>
            </a:r>
          </a:p>
          <a:p>
            <a:r>
              <a:rPr lang="en-GB" dirty="0" smtClean="0"/>
              <a:t>Legal ramifications</a:t>
            </a:r>
          </a:p>
          <a:p>
            <a:r>
              <a:rPr lang="en-GB" dirty="0" smtClean="0"/>
              <a:t>Available and qualified staff</a:t>
            </a:r>
          </a:p>
          <a:p>
            <a:r>
              <a:rPr lang="en-GB" dirty="0" smtClean="0"/>
              <a:t>Audit requirements</a:t>
            </a:r>
          </a:p>
          <a:p>
            <a:r>
              <a:rPr lang="en-GB" dirty="0" smtClean="0"/>
              <a:t>Organisational policy.</a:t>
            </a:r>
          </a:p>
          <a:p>
            <a:pPr>
              <a:buNone/>
            </a:pPr>
            <a:endParaRPr lang="en-GB" b="1" dirty="0"/>
          </a:p>
        </p:txBody>
      </p:sp>
      <p:pic>
        <p:nvPicPr>
          <p:cNvPr id="4" name="Picture 3" descr="employee_work_completed_400_clr_5820.png"/>
          <p:cNvPicPr>
            <a:picLocks noChangeAspect="1"/>
          </p:cNvPicPr>
          <p:nvPr/>
        </p:nvPicPr>
        <p:blipFill>
          <a:blip r:embed="rId2" cstate="print"/>
          <a:stretch>
            <a:fillRect/>
          </a:stretch>
        </p:blipFill>
        <p:spPr>
          <a:xfrm>
            <a:off x="3995936" y="3789040"/>
            <a:ext cx="3810000" cy="260032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 reconciliation</a:t>
            </a:r>
            <a:endParaRPr lang="en-GB" dirty="0"/>
          </a:p>
        </p:txBody>
      </p:sp>
      <p:sp>
        <p:nvSpPr>
          <p:cNvPr id="3" name="Content Placeholder 2"/>
          <p:cNvSpPr>
            <a:spLocks noGrp="1"/>
          </p:cNvSpPr>
          <p:nvPr>
            <p:ph idx="1"/>
          </p:nvPr>
        </p:nvSpPr>
        <p:spPr>
          <a:xfrm>
            <a:off x="457200" y="1600200"/>
            <a:ext cx="5194920" cy="4525963"/>
          </a:xfrm>
        </p:spPr>
        <p:txBody>
          <a:bodyPr/>
          <a:lstStyle/>
          <a:p>
            <a:pPr marL="0" indent="0">
              <a:buNone/>
            </a:pPr>
            <a:r>
              <a:rPr lang="en-GB" dirty="0" smtClean="0"/>
              <a:t>Once the account has been reconciled, it should be recorded and filed away. Support documents should be attached for future reference.</a:t>
            </a:r>
            <a:endParaRPr lang="en-GB" dirty="0"/>
          </a:p>
        </p:txBody>
      </p:sp>
      <p:pic>
        <p:nvPicPr>
          <p:cNvPr id="4" name="Picture 3" descr="stick_figure_open_cupboard.gif"/>
          <p:cNvPicPr>
            <a:picLocks noChangeAspect="1"/>
          </p:cNvPicPr>
          <p:nvPr/>
        </p:nvPicPr>
        <p:blipFill>
          <a:blip r:embed="rId2" cstate="print"/>
          <a:stretch>
            <a:fillRect/>
          </a:stretch>
        </p:blipFill>
        <p:spPr>
          <a:xfrm>
            <a:off x="5796136" y="1700808"/>
            <a:ext cx="2667000" cy="47625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t>Maintain accounts payable and accounts receivable</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3.3 </a:t>
            </a:r>
            <a:r>
              <a:rPr lang="en-AU" sz="2800" dirty="0" smtClean="0"/>
              <a:t>Reconcile accounts payable and accounts receivable schedules with journal data or general ledger and in accordance with organisational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Journal data</a:t>
            </a:r>
            <a:endParaRPr lang="en-GB" dirty="0"/>
          </a:p>
        </p:txBody>
      </p:sp>
      <p:sp>
        <p:nvSpPr>
          <p:cNvPr id="3" name="Content Placeholder 2"/>
          <p:cNvSpPr>
            <a:spLocks noGrp="1"/>
          </p:cNvSpPr>
          <p:nvPr>
            <p:ph idx="1"/>
          </p:nvPr>
        </p:nvSpPr>
        <p:spPr>
          <a:xfrm>
            <a:off x="2195736" y="1600200"/>
            <a:ext cx="6491064" cy="4525963"/>
          </a:xfrm>
        </p:spPr>
        <p:txBody>
          <a:bodyPr/>
          <a:lstStyle/>
          <a:p>
            <a:pPr marL="0" indent="0">
              <a:buNone/>
            </a:pPr>
            <a:r>
              <a:rPr lang="en-GB" b="1" dirty="0" smtClean="0"/>
              <a:t>Information contained within journals may include:</a:t>
            </a:r>
          </a:p>
          <a:p>
            <a:r>
              <a:rPr lang="en-GB" dirty="0" smtClean="0"/>
              <a:t>Accounts payable</a:t>
            </a:r>
          </a:p>
          <a:p>
            <a:r>
              <a:rPr lang="en-GB" dirty="0" smtClean="0"/>
              <a:t>Accounts receivable</a:t>
            </a:r>
          </a:p>
          <a:p>
            <a:r>
              <a:rPr lang="en-GB" dirty="0" smtClean="0"/>
              <a:t>Purchases and purchases returns journal totals</a:t>
            </a:r>
          </a:p>
          <a:p>
            <a:r>
              <a:rPr lang="en-GB" dirty="0" smtClean="0"/>
              <a:t>Sales and sales returns journal totals.</a:t>
            </a:r>
          </a:p>
          <a:p>
            <a:endParaRPr lang="en-GB" dirty="0"/>
          </a:p>
        </p:txBody>
      </p:sp>
      <p:pic>
        <p:nvPicPr>
          <p:cNvPr id="4" name="Picture 3" descr="woman_teacher_book_point_400_clr_12611.png"/>
          <p:cNvPicPr>
            <a:picLocks noChangeAspect="1"/>
          </p:cNvPicPr>
          <p:nvPr/>
        </p:nvPicPr>
        <p:blipFill>
          <a:blip r:embed="rId2" cstate="print"/>
          <a:stretch>
            <a:fillRect/>
          </a:stretch>
        </p:blipFill>
        <p:spPr>
          <a:xfrm>
            <a:off x="0" y="3356992"/>
            <a:ext cx="2524781" cy="367240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General ledgers</a:t>
            </a:r>
            <a:endParaRPr lang="en-GB" dirty="0"/>
          </a:p>
        </p:txBody>
      </p:sp>
      <p:sp>
        <p:nvSpPr>
          <p:cNvPr id="3" name="Content Placeholder 2"/>
          <p:cNvSpPr>
            <a:spLocks noGrp="1"/>
          </p:cNvSpPr>
          <p:nvPr>
            <p:ph idx="1"/>
          </p:nvPr>
        </p:nvSpPr>
        <p:spPr/>
        <p:txBody>
          <a:bodyPr/>
          <a:lstStyle/>
          <a:p>
            <a:pPr marL="0" indent="0">
              <a:buNone/>
            </a:pPr>
            <a:r>
              <a:rPr lang="en-GB" dirty="0" smtClean="0"/>
              <a:t>The general ledger will contain information on every account in a company. </a:t>
            </a:r>
          </a:p>
          <a:p>
            <a:pPr marL="0" indent="0">
              <a:buNone/>
            </a:pPr>
            <a:r>
              <a:rPr lang="en-GB" dirty="0" smtClean="0"/>
              <a:t>Whenever information is recorded in journals, it will need to be copied into the ledger. This will help to prepare financial statements and identify errors or fraud.</a:t>
            </a:r>
          </a:p>
          <a:p>
            <a:pPr>
              <a:buNone/>
            </a:pPr>
            <a:endParaRPr lang="en-GB" dirty="0"/>
          </a:p>
        </p:txBody>
      </p:sp>
      <p:pic>
        <p:nvPicPr>
          <p:cNvPr id="4" name="Picture 3" descr="money_glasses.jpg"/>
          <p:cNvPicPr>
            <a:picLocks noChangeAspect="1"/>
          </p:cNvPicPr>
          <p:nvPr/>
        </p:nvPicPr>
        <p:blipFill>
          <a:blip r:embed="rId2" cstate="print"/>
          <a:stretch>
            <a:fillRect/>
          </a:stretch>
        </p:blipFill>
        <p:spPr>
          <a:xfrm>
            <a:off x="1828800" y="3933056"/>
            <a:ext cx="2339955" cy="2924944"/>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General ledgers</a:t>
            </a:r>
            <a:endParaRPr lang="en-GB" dirty="0"/>
          </a:p>
        </p:txBody>
      </p:sp>
      <p:sp>
        <p:nvSpPr>
          <p:cNvPr id="3" name="Content Placeholder 2"/>
          <p:cNvSpPr>
            <a:spLocks noGrp="1"/>
          </p:cNvSpPr>
          <p:nvPr>
            <p:ph idx="1"/>
          </p:nvPr>
        </p:nvSpPr>
        <p:spPr/>
        <p:txBody>
          <a:bodyPr/>
          <a:lstStyle/>
          <a:p>
            <a:pPr marL="0" indent="0">
              <a:buNone/>
            </a:pPr>
            <a:r>
              <a:rPr lang="en-GB" b="1" dirty="0" smtClean="0"/>
              <a:t>There are effectively two types of accounts in a ledger:</a:t>
            </a:r>
          </a:p>
          <a:p>
            <a:r>
              <a:rPr lang="en-GB" dirty="0" smtClean="0"/>
              <a:t>Accounts telling you how much the company owes</a:t>
            </a:r>
          </a:p>
          <a:p>
            <a:r>
              <a:rPr lang="en-GB" dirty="0" smtClean="0"/>
              <a:t>Accounts telling you how much the company owns or is owed.</a:t>
            </a:r>
          </a:p>
          <a:p>
            <a:endParaRPr lang="en-GB" dirty="0"/>
          </a:p>
        </p:txBody>
      </p:sp>
      <p:pic>
        <p:nvPicPr>
          <p:cNvPr id="4" name="Picture 3" descr="business_figure_money_falling_400_clr_13444.png"/>
          <p:cNvPicPr>
            <a:picLocks noChangeAspect="1"/>
          </p:cNvPicPr>
          <p:nvPr/>
        </p:nvPicPr>
        <p:blipFill>
          <a:blip r:embed="rId2" cstate="print"/>
          <a:stretch>
            <a:fillRect/>
          </a:stretch>
        </p:blipFill>
        <p:spPr>
          <a:xfrm>
            <a:off x="2915817" y="3501008"/>
            <a:ext cx="3147180" cy="3356992"/>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Process payments for accounts payable</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4.1 </a:t>
            </a:r>
            <a:r>
              <a:rPr lang="en-AU" sz="2800" dirty="0" smtClean="0"/>
              <a:t>Reconcile accounts payable statements with accounting records and in accordance with organisational policy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Reconciling accounts</a:t>
            </a:r>
            <a:endParaRPr lang="en-GB" dirty="0"/>
          </a:p>
        </p:txBody>
      </p:sp>
      <p:sp>
        <p:nvSpPr>
          <p:cNvPr id="3" name="Content Placeholder 2"/>
          <p:cNvSpPr>
            <a:spLocks noGrp="1"/>
          </p:cNvSpPr>
          <p:nvPr>
            <p:ph idx="1"/>
          </p:nvPr>
        </p:nvSpPr>
        <p:spPr/>
        <p:txBody>
          <a:bodyPr/>
          <a:lstStyle/>
          <a:p>
            <a:pPr>
              <a:buNone/>
            </a:pPr>
            <a:r>
              <a:rPr lang="en-GB" b="1" dirty="0" smtClean="0"/>
              <a:t>If the accounts don’t balance:</a:t>
            </a:r>
          </a:p>
          <a:p>
            <a:r>
              <a:rPr lang="en-GB" dirty="0" smtClean="0"/>
              <a:t>Review the items in greater to detail</a:t>
            </a:r>
          </a:p>
          <a:p>
            <a:r>
              <a:rPr lang="en-GB" dirty="0" smtClean="0"/>
              <a:t>Look for items that are recorded in one ledger but not the other</a:t>
            </a:r>
          </a:p>
          <a:p>
            <a:r>
              <a:rPr lang="en-GB" dirty="0" smtClean="0"/>
              <a:t>Identify items that may have recorded incorrectly. </a:t>
            </a:r>
          </a:p>
          <a:p>
            <a:pPr>
              <a:buNone/>
            </a:pPr>
            <a:endParaRPr lang="en-GB" dirty="0"/>
          </a:p>
        </p:txBody>
      </p:sp>
      <p:pic>
        <p:nvPicPr>
          <p:cNvPr id="4" name="Picture 3" descr="time_money_weigh.jpg"/>
          <p:cNvPicPr>
            <a:picLocks noChangeAspect="1"/>
          </p:cNvPicPr>
          <p:nvPr/>
        </p:nvPicPr>
        <p:blipFill>
          <a:blip r:embed="rId2" cstate="print"/>
          <a:stretch>
            <a:fillRect/>
          </a:stretch>
        </p:blipFill>
        <p:spPr>
          <a:xfrm>
            <a:off x="2051720" y="4122486"/>
            <a:ext cx="3600400" cy="2735514"/>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Process payments for accounts payable</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4.2 </a:t>
            </a:r>
            <a:r>
              <a:rPr lang="en-AU" sz="2800" dirty="0" smtClean="0"/>
              <a:t>Check payment documentation for accuracy of information and discrepancies and rectify errors in accordance with organisational requirements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Payment documentation</a:t>
            </a:r>
            <a:endParaRPr lang="en-GB" dirty="0"/>
          </a:p>
        </p:txBody>
      </p:sp>
      <p:sp>
        <p:nvSpPr>
          <p:cNvPr id="3" name="Content Placeholder 2"/>
          <p:cNvSpPr>
            <a:spLocks noGrp="1"/>
          </p:cNvSpPr>
          <p:nvPr>
            <p:ph idx="1"/>
          </p:nvPr>
        </p:nvSpPr>
        <p:spPr>
          <a:xfrm>
            <a:off x="457200" y="1484784"/>
            <a:ext cx="8229600" cy="5373216"/>
          </a:xfrm>
        </p:spPr>
        <p:txBody>
          <a:bodyPr>
            <a:normAutofit/>
          </a:bodyPr>
          <a:lstStyle/>
          <a:p>
            <a:pPr>
              <a:buNone/>
            </a:pPr>
            <a:r>
              <a:rPr lang="en-GB" b="1" dirty="0" smtClean="0"/>
              <a:t>You may have to check documents such as:</a:t>
            </a:r>
          </a:p>
          <a:p>
            <a:r>
              <a:rPr lang="en-GB" dirty="0" smtClean="0"/>
              <a:t>Remittance advice (letters from customers to suppliers, informing them an invoice has been paid)</a:t>
            </a:r>
          </a:p>
          <a:p>
            <a:r>
              <a:rPr lang="en-GB" dirty="0" smtClean="0"/>
              <a:t>Discount calculation</a:t>
            </a:r>
          </a:p>
          <a:p>
            <a:r>
              <a:rPr lang="en-GB" dirty="0" smtClean="0"/>
              <a:t>Invoices and statements</a:t>
            </a:r>
          </a:p>
          <a:p>
            <a:r>
              <a:rPr lang="en-GB" dirty="0" smtClean="0"/>
              <a:t>Cheque data to confirm their accuracy</a:t>
            </a:r>
          </a:p>
          <a:p>
            <a:r>
              <a:rPr lang="en-GB" dirty="0" smtClean="0"/>
              <a:t>Purchase orders to validate any purchases made.</a:t>
            </a:r>
          </a:p>
          <a:p>
            <a:endParaRPr lang="en-GB" dirty="0" smtClean="0"/>
          </a:p>
          <a:p>
            <a:endParaRPr lang="en-GB" dirty="0"/>
          </a:p>
        </p:txBody>
      </p:sp>
      <p:pic>
        <p:nvPicPr>
          <p:cNvPr id="4" name="Picture 3" descr="money target.jpg"/>
          <p:cNvPicPr>
            <a:picLocks noChangeAspect="1"/>
          </p:cNvPicPr>
          <p:nvPr/>
        </p:nvPicPr>
        <p:blipFill>
          <a:blip r:embed="rId2" cstate="print"/>
          <a:stretch>
            <a:fillRect/>
          </a:stretch>
        </p:blipFill>
        <p:spPr>
          <a:xfrm>
            <a:off x="4716017" y="4941168"/>
            <a:ext cx="1656184" cy="1892782"/>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Supplier statements</a:t>
            </a:r>
            <a:endParaRPr lang="en-GB" dirty="0"/>
          </a:p>
        </p:txBody>
      </p:sp>
      <p:graphicFrame>
        <p:nvGraphicFramePr>
          <p:cNvPr id="4" name="Content Placeholder 3"/>
          <p:cNvGraphicFramePr>
            <a:graphicFrameLocks noGrp="1"/>
          </p:cNvGraphicFramePr>
          <p:nvPr>
            <p:ph idx="1"/>
          </p:nvPr>
        </p:nvGraphicFramePr>
        <p:xfrm>
          <a:off x="323528" y="1825974"/>
          <a:ext cx="8352928" cy="4908804"/>
        </p:xfrm>
        <a:graphic>
          <a:graphicData uri="http://schemas.openxmlformats.org/drawingml/2006/table">
            <a:tbl>
              <a:tblPr/>
              <a:tblGrid>
                <a:gridCol w="1196632"/>
                <a:gridCol w="3339872"/>
                <a:gridCol w="1008112"/>
                <a:gridCol w="1550221"/>
                <a:gridCol w="1258091"/>
              </a:tblGrid>
              <a:tr h="0">
                <a:tc gridSpan="5">
                  <a:txBody>
                    <a:bodyPr/>
                    <a:lstStyle/>
                    <a:p>
                      <a:pPr>
                        <a:lnSpc>
                          <a:spcPct val="115000"/>
                        </a:lnSpc>
                        <a:spcBef>
                          <a:spcPts val="600"/>
                        </a:spcBef>
                        <a:spcAft>
                          <a:spcPts val="600"/>
                        </a:spcAft>
                      </a:pPr>
                      <a:r>
                        <a:rPr lang="en-AU" sz="2000" b="1" dirty="0">
                          <a:latin typeface="Calibri"/>
                          <a:ea typeface="Calibri"/>
                          <a:cs typeface="Times New Roman"/>
                        </a:rPr>
                        <a:t>Supplier statement</a:t>
                      </a:r>
                      <a:endParaRPr lang="en-GB" sz="1800" dirty="0">
                        <a:latin typeface="Calibri"/>
                        <a:ea typeface="Calibri"/>
                        <a:cs typeface="Times New Roman"/>
                      </a:endParaRPr>
                    </a:p>
                    <a:p>
                      <a:pPr>
                        <a:lnSpc>
                          <a:spcPct val="115000"/>
                        </a:lnSpc>
                        <a:spcBef>
                          <a:spcPts val="600"/>
                        </a:spcBef>
                        <a:spcAft>
                          <a:spcPts val="600"/>
                        </a:spcAft>
                      </a:pPr>
                      <a:r>
                        <a:rPr lang="en-AU" sz="1800" b="1" dirty="0">
                          <a:latin typeface="Calibri"/>
                          <a:ea typeface="Calibri"/>
                          <a:cs typeface="Times New Roman"/>
                        </a:rPr>
                        <a:t>5/3/2015</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0">
                <a:tc gridSpan="5">
                  <a:txBody>
                    <a:bodyPr/>
                    <a:lstStyle/>
                    <a:p>
                      <a:pPr>
                        <a:lnSpc>
                          <a:spcPct val="115000"/>
                        </a:lnSpc>
                        <a:spcBef>
                          <a:spcPts val="600"/>
                        </a:spcBef>
                        <a:spcAft>
                          <a:spcPts val="600"/>
                        </a:spcAft>
                      </a:pPr>
                      <a:r>
                        <a:rPr lang="en-AU" sz="1800" b="1" dirty="0">
                          <a:latin typeface="Calibri"/>
                          <a:ea typeface="Calibri"/>
                          <a:cs typeface="Times New Roman"/>
                        </a:rPr>
                        <a:t>[Business name]</a:t>
                      </a:r>
                      <a:endParaRPr lang="en-GB" sz="1800" dirty="0">
                        <a:latin typeface="Calibri"/>
                        <a:ea typeface="Calibri"/>
                        <a:cs typeface="Times New Roman"/>
                      </a:endParaRPr>
                    </a:p>
                    <a:p>
                      <a:pPr>
                        <a:lnSpc>
                          <a:spcPct val="115000"/>
                        </a:lnSpc>
                        <a:spcBef>
                          <a:spcPts val="600"/>
                        </a:spcBef>
                        <a:spcAft>
                          <a:spcPts val="600"/>
                        </a:spcAft>
                        <a:tabLst>
                          <a:tab pos="2865755" algn="ctr"/>
                        </a:tabLst>
                      </a:pPr>
                      <a:r>
                        <a:rPr lang="en-AU" sz="1800" dirty="0" smtClean="0">
                          <a:latin typeface="Calibri"/>
                          <a:ea typeface="Calibri"/>
                          <a:cs typeface="Times New Roman"/>
                        </a:rPr>
                        <a:t>To</a:t>
                      </a:r>
                      <a:r>
                        <a:rPr lang="en-AU" sz="1800" dirty="0">
                          <a:latin typeface="Calibri"/>
                          <a:ea typeface="Calibri"/>
                          <a:cs typeface="Times New Roman"/>
                        </a:rPr>
                        <a:t>: Company X	For the month of February</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0">
                <a:tc>
                  <a:txBody>
                    <a:bodyPr/>
                    <a:lstStyle/>
                    <a:p>
                      <a:pPr algn="ctr">
                        <a:lnSpc>
                          <a:spcPct val="115000"/>
                        </a:lnSpc>
                        <a:spcBef>
                          <a:spcPts val="600"/>
                        </a:spcBef>
                        <a:spcAft>
                          <a:spcPts val="600"/>
                        </a:spcAft>
                        <a:tabLst>
                          <a:tab pos="2224405" algn="l"/>
                        </a:tabLst>
                      </a:pPr>
                      <a:r>
                        <a:rPr lang="en-AU" sz="1800" b="1">
                          <a:latin typeface="Calibri"/>
                          <a:ea typeface="Calibri"/>
                          <a:cs typeface="Times New Roman"/>
                        </a:rPr>
                        <a:t>Reference</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tabLst>
                          <a:tab pos="2224405" algn="l"/>
                        </a:tabLst>
                      </a:pPr>
                      <a:r>
                        <a:rPr lang="en-AU" sz="1800" b="1">
                          <a:latin typeface="Calibri"/>
                          <a:ea typeface="Calibri"/>
                          <a:cs typeface="Times New Roman"/>
                        </a:rPr>
                        <a:t>Description</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tabLst>
                          <a:tab pos="2224405" algn="l"/>
                        </a:tabLst>
                      </a:pPr>
                      <a:r>
                        <a:rPr lang="en-AU" sz="1800" b="1">
                          <a:latin typeface="Calibri"/>
                          <a:ea typeface="Calibri"/>
                          <a:cs typeface="Times New Roman"/>
                        </a:rPr>
                        <a:t>Amount</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tabLst>
                          <a:tab pos="2224405" algn="l"/>
                        </a:tabLst>
                      </a:pPr>
                      <a:r>
                        <a:rPr lang="en-AU" sz="1800" b="1">
                          <a:latin typeface="Calibri"/>
                          <a:ea typeface="Calibri"/>
                          <a:cs typeface="Times New Roman"/>
                        </a:rPr>
                        <a:t>Date</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nSpc>
                          <a:spcPct val="115000"/>
                        </a:lnSpc>
                        <a:spcBef>
                          <a:spcPts val="600"/>
                        </a:spcBef>
                        <a:spcAft>
                          <a:spcPts val="600"/>
                        </a:spcAft>
                        <a:tabLst>
                          <a:tab pos="114300" algn="l"/>
                          <a:tab pos="2224405" algn="l"/>
                        </a:tabLst>
                      </a:pPr>
                      <a:r>
                        <a:rPr lang="en-AU" sz="1800" b="1">
                          <a:latin typeface="Calibri"/>
                          <a:ea typeface="Calibri"/>
                          <a:cs typeface="Times New Roman"/>
                        </a:rPr>
                        <a:t>	Balance</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Balance from previous month</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$3000</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800" dirty="0">
                          <a:latin typeface="Calibri"/>
                          <a:ea typeface="Calibri"/>
                          <a:cs typeface="Times New Roman"/>
                        </a:rPr>
                        <a:t>Invoice #721</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Sales</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$225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10/2/2015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$3225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800">
                          <a:latin typeface="Calibri"/>
                          <a:ea typeface="Calibri"/>
                          <a:cs typeface="Times New Roman"/>
                        </a:rPr>
                        <a:t>Invoice #735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Sales</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$550</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20/2/2015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$3775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800">
                          <a:latin typeface="Calibri"/>
                          <a:ea typeface="Calibri"/>
                          <a:cs typeface="Times New Roman"/>
                        </a:rPr>
                        <a:t>Cheque</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dirty="0">
                          <a:latin typeface="Calibri"/>
                          <a:ea typeface="Calibri"/>
                          <a:cs typeface="Times New Roman"/>
                        </a:rPr>
                        <a:t>Payment</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$3300</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25/2/2015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$475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b="1">
                          <a:latin typeface="Calibri"/>
                          <a:ea typeface="Calibri"/>
                          <a:cs typeface="Times New Roman"/>
                        </a:rPr>
                        <a:t>Total balance:</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800">
                          <a:latin typeface="Calibri"/>
                          <a:ea typeface="Calibri"/>
                          <a:cs typeface="Times New Roman"/>
                        </a:rPr>
                        <a:t>$475</a:t>
                      </a: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5">
                  <a:txBody>
                    <a:bodyPr/>
                    <a:lstStyle/>
                    <a:p>
                      <a:pPr>
                        <a:lnSpc>
                          <a:spcPct val="115000"/>
                        </a:lnSpc>
                        <a:spcBef>
                          <a:spcPts val="600"/>
                        </a:spcBef>
                        <a:spcAft>
                          <a:spcPts val="600"/>
                        </a:spcAft>
                      </a:pPr>
                      <a:r>
                        <a:rPr lang="en-AU" sz="1800" dirty="0">
                          <a:latin typeface="Calibri"/>
                          <a:ea typeface="Calibri"/>
                          <a:cs typeface="Times New Roman"/>
                        </a:rPr>
                        <a:t>Terms:</a:t>
                      </a:r>
                      <a:endParaRPr lang="en-GB" sz="1800" dirty="0">
                        <a:latin typeface="Calibri"/>
                        <a:ea typeface="Calibri"/>
                        <a:cs typeface="Times New Roman"/>
                      </a:endParaRPr>
                    </a:p>
                    <a:p>
                      <a:pPr>
                        <a:lnSpc>
                          <a:spcPct val="115000"/>
                        </a:lnSpc>
                        <a:spcBef>
                          <a:spcPts val="600"/>
                        </a:spcBef>
                        <a:spcAft>
                          <a:spcPts val="600"/>
                        </a:spcAft>
                      </a:pPr>
                      <a:r>
                        <a:rPr lang="en-AU" sz="1800" dirty="0">
                          <a:latin typeface="Calibri"/>
                          <a:ea typeface="Calibri"/>
                          <a:cs typeface="Times New Roman"/>
                        </a:rPr>
                        <a:t>Payment is due within in 30 days.</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15000"/>
                        </a:lnSpc>
                        <a:spcBef>
                          <a:spcPts val="600"/>
                        </a:spcBef>
                        <a:spcAft>
                          <a:spcPts val="600"/>
                        </a:spcAft>
                      </a:pPr>
                      <a:endParaRPr lang="en-GB"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15000"/>
                        </a:lnSpc>
                        <a:spcBef>
                          <a:spcPts val="600"/>
                        </a:spcBef>
                        <a:spcAft>
                          <a:spcPts val="600"/>
                        </a:spcAft>
                      </a:pPr>
                      <a:endParaRPr lang="en-AU"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15000"/>
                        </a:lnSpc>
                        <a:spcBef>
                          <a:spcPts val="600"/>
                        </a:spcBef>
                        <a:spcAft>
                          <a:spcPts val="600"/>
                        </a:spcAft>
                      </a:pPr>
                      <a:endParaRPr lang="en-AU"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Supplier statements</a:t>
            </a:r>
            <a:endParaRPr lang="en-GB" dirty="0"/>
          </a:p>
        </p:txBody>
      </p:sp>
      <p:sp>
        <p:nvSpPr>
          <p:cNvPr id="3" name="Content Placeholder 2"/>
          <p:cNvSpPr>
            <a:spLocks noGrp="1"/>
          </p:cNvSpPr>
          <p:nvPr>
            <p:ph idx="1"/>
          </p:nvPr>
        </p:nvSpPr>
        <p:spPr/>
        <p:txBody>
          <a:bodyPr/>
          <a:lstStyle/>
          <a:p>
            <a:pPr>
              <a:buNone/>
            </a:pPr>
            <a:r>
              <a:rPr lang="en-GB" dirty="0" smtClean="0"/>
              <a:t>Check statements against relevant invoices.</a:t>
            </a:r>
            <a:endParaRPr lang="en-GB" dirty="0"/>
          </a:p>
        </p:txBody>
      </p:sp>
      <p:graphicFrame>
        <p:nvGraphicFramePr>
          <p:cNvPr id="5" name="Table 4"/>
          <p:cNvGraphicFramePr>
            <a:graphicFrameLocks noGrp="1"/>
          </p:cNvGraphicFramePr>
          <p:nvPr/>
        </p:nvGraphicFramePr>
        <p:xfrm>
          <a:off x="1637665" y="2306574"/>
          <a:ext cx="5868670" cy="4383024"/>
        </p:xfrm>
        <a:graphic>
          <a:graphicData uri="http://schemas.openxmlformats.org/drawingml/2006/table">
            <a:tbl>
              <a:tblPr/>
              <a:tblGrid>
                <a:gridCol w="2769235"/>
                <a:gridCol w="1619885"/>
                <a:gridCol w="1479550"/>
              </a:tblGrid>
              <a:tr h="0">
                <a:tc gridSpan="3">
                  <a:txBody>
                    <a:bodyPr/>
                    <a:lstStyle/>
                    <a:p>
                      <a:pPr algn="ctr">
                        <a:lnSpc>
                          <a:spcPct val="115000"/>
                        </a:lnSpc>
                        <a:spcBef>
                          <a:spcPts val="600"/>
                        </a:spcBef>
                        <a:spcAft>
                          <a:spcPts val="600"/>
                        </a:spcAft>
                      </a:pPr>
                      <a:r>
                        <a:rPr lang="en-GB" sz="3200" b="1" dirty="0">
                          <a:latin typeface="Calibri"/>
                          <a:ea typeface="Calibri"/>
                          <a:cs typeface="Times New Roman"/>
                        </a:rPr>
                        <a:t>Invoice #721</a:t>
                      </a:r>
                      <a:endParaRPr lang="en-GB"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hMerge="1">
                  <a:txBody>
                    <a:bodyPr/>
                    <a:lstStyle/>
                    <a:p>
                      <a:endParaRPr lang="en-GB"/>
                    </a:p>
                  </a:txBody>
                  <a:tcPr/>
                </a:tc>
              </a:tr>
              <a:tr h="0">
                <a:tc gridSpan="3">
                  <a:txBody>
                    <a:bodyPr/>
                    <a:lstStyle/>
                    <a:p>
                      <a:pPr>
                        <a:lnSpc>
                          <a:spcPct val="115000"/>
                        </a:lnSpc>
                        <a:spcBef>
                          <a:spcPts val="600"/>
                        </a:spcBef>
                        <a:spcAft>
                          <a:spcPts val="600"/>
                        </a:spcAft>
                      </a:pPr>
                      <a:r>
                        <a:rPr lang="en-AU" sz="2400" b="1" dirty="0">
                          <a:latin typeface="Calibri"/>
                          <a:ea typeface="Calibri"/>
                          <a:cs typeface="Times New Roman"/>
                        </a:rPr>
                        <a:t>[Business name]</a:t>
                      </a:r>
                      <a:endParaRPr lang="en-GB" sz="2400" dirty="0">
                        <a:latin typeface="Calibri"/>
                        <a:ea typeface="Calibri"/>
                        <a:cs typeface="Times New Roman"/>
                      </a:endParaRPr>
                    </a:p>
                    <a:p>
                      <a:pPr>
                        <a:lnSpc>
                          <a:spcPct val="115000"/>
                        </a:lnSpc>
                        <a:spcBef>
                          <a:spcPts val="600"/>
                        </a:spcBef>
                        <a:spcAft>
                          <a:spcPts val="600"/>
                        </a:spcAft>
                      </a:pPr>
                      <a:r>
                        <a:rPr lang="en-AU" sz="2400" b="1" dirty="0">
                          <a:latin typeface="Calibri"/>
                          <a:ea typeface="Calibri"/>
                          <a:cs typeface="Times New Roman"/>
                        </a:rPr>
                        <a:t>[Address]</a:t>
                      </a:r>
                      <a:endParaRPr lang="en-GB" sz="2400" dirty="0">
                        <a:latin typeface="Calibri"/>
                        <a:ea typeface="Calibri"/>
                        <a:cs typeface="Times New Roman"/>
                      </a:endParaRPr>
                    </a:p>
                    <a:p>
                      <a:pPr>
                        <a:lnSpc>
                          <a:spcPct val="115000"/>
                        </a:lnSpc>
                        <a:spcBef>
                          <a:spcPts val="600"/>
                        </a:spcBef>
                        <a:spcAft>
                          <a:spcPts val="600"/>
                        </a:spcAft>
                      </a:pPr>
                      <a:r>
                        <a:rPr lang="en-AU" sz="2400" b="1" dirty="0">
                          <a:latin typeface="Calibri"/>
                          <a:ea typeface="Calibri"/>
                          <a:cs typeface="Times New Roman"/>
                        </a:rPr>
                        <a:t>[Contact details]</a:t>
                      </a:r>
                      <a:endParaRPr lang="en-GB" sz="2400" dirty="0">
                        <a:latin typeface="Calibri"/>
                        <a:ea typeface="Calibri"/>
                        <a:cs typeface="Times New Roman"/>
                      </a:endParaRPr>
                    </a:p>
                    <a:p>
                      <a:pPr>
                        <a:lnSpc>
                          <a:spcPct val="115000"/>
                        </a:lnSpc>
                        <a:spcBef>
                          <a:spcPts val="600"/>
                        </a:spcBef>
                        <a:spcAft>
                          <a:spcPts val="600"/>
                        </a:spcAft>
                      </a:pPr>
                      <a:r>
                        <a:rPr lang="en-AU" sz="2400" dirty="0">
                          <a:latin typeface="Calibri"/>
                          <a:ea typeface="Calibri"/>
                          <a:cs typeface="Times New Roman"/>
                        </a:rPr>
                        <a:t>To: Company X</a:t>
                      </a:r>
                      <a:endParaRPr lang="en-GB"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r>
              <a:tr h="0">
                <a:tc>
                  <a:txBody>
                    <a:bodyPr/>
                    <a:lstStyle/>
                    <a:p>
                      <a:pPr>
                        <a:lnSpc>
                          <a:spcPct val="115000"/>
                        </a:lnSpc>
                        <a:spcBef>
                          <a:spcPts val="600"/>
                        </a:spcBef>
                        <a:spcAft>
                          <a:spcPts val="600"/>
                        </a:spcAft>
                      </a:pPr>
                      <a:r>
                        <a:rPr lang="en-GB" sz="2400" b="1">
                          <a:latin typeface="Calibri"/>
                          <a:ea typeface="Calibri"/>
                          <a:cs typeface="Times New Roman"/>
                        </a:rPr>
                        <a:t>Description</a:t>
                      </a: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b="1">
                          <a:latin typeface="Calibri"/>
                          <a:ea typeface="Calibri"/>
                          <a:cs typeface="Times New Roman"/>
                        </a:rPr>
                        <a:t>Amount</a:t>
                      </a: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b="1">
                          <a:latin typeface="Calibri"/>
                          <a:ea typeface="Calibri"/>
                          <a:cs typeface="Times New Roman"/>
                        </a:rPr>
                        <a:t>Total</a:t>
                      </a: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400">
                          <a:latin typeface="Calibri"/>
                          <a:ea typeface="Calibri"/>
                          <a:cs typeface="Times New Roman"/>
                        </a:rPr>
                        <a:t>Product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400">
                          <a:latin typeface="Calibri"/>
                          <a:ea typeface="Calibri"/>
                          <a:cs typeface="Times New Roman"/>
                        </a:rPr>
                        <a:t>Product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$110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$210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b="1">
                          <a:latin typeface="Calibri"/>
                          <a:ea typeface="Calibri"/>
                          <a:cs typeface="Times New Roman"/>
                        </a:rPr>
                        <a:t>Total:</a:t>
                      </a: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$210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Supplier statements</a:t>
            </a:r>
            <a:endParaRPr lang="en-GB" dirty="0"/>
          </a:p>
        </p:txBody>
      </p:sp>
      <p:sp>
        <p:nvSpPr>
          <p:cNvPr id="3" name="Content Placeholder 2"/>
          <p:cNvSpPr>
            <a:spLocks noGrp="1"/>
          </p:cNvSpPr>
          <p:nvPr>
            <p:ph idx="1"/>
          </p:nvPr>
        </p:nvSpPr>
        <p:spPr/>
        <p:txBody>
          <a:bodyPr/>
          <a:lstStyle/>
          <a:p>
            <a:pPr marL="0" indent="0">
              <a:buNone/>
            </a:pPr>
            <a:r>
              <a:rPr lang="en-GB" dirty="0" smtClean="0"/>
              <a:t>For example, when you cross-reference the statement and invoice, you will find the company has been charged different amounts.</a:t>
            </a:r>
          </a:p>
          <a:p>
            <a:pPr marL="0" indent="0">
              <a:buNone/>
            </a:pPr>
            <a:r>
              <a:rPr lang="en-GB" dirty="0" smtClean="0"/>
              <a:t>If you find a mistake, contact the supplier with the relevant evidence. Check previous account statements, payment history, remittance letters and any itemised details. </a:t>
            </a:r>
            <a:endParaRPr lang="en-GB" dirty="0"/>
          </a:p>
        </p:txBody>
      </p:sp>
      <p:pic>
        <p:nvPicPr>
          <p:cNvPr id="4" name="Picture 3" descr="Fotolia_4812280_XS.jpg"/>
          <p:cNvPicPr>
            <a:picLocks noChangeAspect="1"/>
          </p:cNvPicPr>
          <p:nvPr/>
        </p:nvPicPr>
        <p:blipFill>
          <a:blip r:embed="rId2" cstate="print"/>
          <a:stretch>
            <a:fillRect/>
          </a:stretch>
        </p:blipFill>
        <p:spPr>
          <a:xfrm>
            <a:off x="2868207" y="4266902"/>
            <a:ext cx="2308690" cy="2591098"/>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Supplier statement</a:t>
            </a:r>
            <a:endParaRPr lang="en-GB" dirty="0"/>
          </a:p>
        </p:txBody>
      </p:sp>
      <p:sp>
        <p:nvSpPr>
          <p:cNvPr id="3" name="Content Placeholder 2"/>
          <p:cNvSpPr>
            <a:spLocks noGrp="1"/>
          </p:cNvSpPr>
          <p:nvPr>
            <p:ph idx="1"/>
          </p:nvPr>
        </p:nvSpPr>
        <p:spPr/>
        <p:txBody>
          <a:bodyPr/>
          <a:lstStyle/>
          <a:p>
            <a:pPr marL="0" indent="0">
              <a:buNone/>
            </a:pPr>
            <a:r>
              <a:rPr lang="en-GB" dirty="0" smtClean="0"/>
              <a:t>To ensure payments are made to suppliers, authorise payment with the appropriate person in your company.</a:t>
            </a:r>
          </a:p>
          <a:p>
            <a:pPr marL="0" indent="0">
              <a:buNone/>
            </a:pPr>
            <a:r>
              <a:rPr lang="en-GB" dirty="0" smtClean="0"/>
              <a:t>Payments over a certain amount may need to be escalated higher.</a:t>
            </a:r>
            <a:endParaRPr lang="en-GB" dirty="0"/>
          </a:p>
        </p:txBody>
      </p:sp>
      <p:pic>
        <p:nvPicPr>
          <p:cNvPr id="4" name="Picture 3" descr="Fotolia_26067426_S.jpg"/>
          <p:cNvPicPr>
            <a:picLocks noChangeAspect="1"/>
          </p:cNvPicPr>
          <p:nvPr/>
        </p:nvPicPr>
        <p:blipFill>
          <a:blip r:embed="rId2" cstate="print"/>
          <a:stretch>
            <a:fillRect/>
          </a:stretch>
        </p:blipFill>
        <p:spPr>
          <a:xfrm>
            <a:off x="2987824" y="3501008"/>
            <a:ext cx="3961352" cy="2802753"/>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Prepare statements for accounts receivable </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5.1 </a:t>
            </a:r>
            <a:r>
              <a:rPr lang="en-AU" sz="2800" dirty="0" smtClean="0"/>
              <a:t>Produce and check accounts receivable statements for accuracy in accordance with organisational policy and procedures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Accounts receivable</a:t>
            </a:r>
            <a:endParaRPr lang="en-GB" dirty="0"/>
          </a:p>
        </p:txBody>
      </p:sp>
      <p:sp>
        <p:nvSpPr>
          <p:cNvPr id="3" name="Content Placeholder 2"/>
          <p:cNvSpPr>
            <a:spLocks noGrp="1"/>
          </p:cNvSpPr>
          <p:nvPr>
            <p:ph idx="1"/>
          </p:nvPr>
        </p:nvSpPr>
        <p:spPr/>
        <p:txBody>
          <a:bodyPr/>
          <a:lstStyle/>
          <a:p>
            <a:pPr marL="0" indent="0">
              <a:buNone/>
            </a:pPr>
            <a:r>
              <a:rPr lang="en-GB" dirty="0" smtClean="0"/>
              <a:t>Cash flow is important for a healthy company. If several customers are late paying, the company may struggle to purchase new equipment. Therefore, it’s important to make sure customers pay debts in time.</a:t>
            </a:r>
            <a:endParaRPr lang="en-GB" dirty="0"/>
          </a:p>
        </p:txBody>
      </p:sp>
      <p:pic>
        <p:nvPicPr>
          <p:cNvPr id="4" name="Picture 3" descr="shopping_cart_australian_money_cash 800_wht_6493.png"/>
          <p:cNvPicPr>
            <a:picLocks noChangeAspect="1"/>
          </p:cNvPicPr>
          <p:nvPr/>
        </p:nvPicPr>
        <p:blipFill>
          <a:blip r:embed="rId2" cstate="print"/>
          <a:stretch>
            <a:fillRect/>
          </a:stretch>
        </p:blipFill>
        <p:spPr>
          <a:xfrm>
            <a:off x="2915816" y="3501008"/>
            <a:ext cx="2888938" cy="3049011"/>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Accounts receivable</a:t>
            </a:r>
            <a:endParaRPr lang="en-GB" dirty="0"/>
          </a:p>
        </p:txBody>
      </p:sp>
      <p:graphicFrame>
        <p:nvGraphicFramePr>
          <p:cNvPr id="4" name="Content Placeholder 3"/>
          <p:cNvGraphicFramePr>
            <a:graphicFrameLocks noGrp="1"/>
          </p:cNvGraphicFramePr>
          <p:nvPr>
            <p:ph idx="1"/>
          </p:nvPr>
        </p:nvGraphicFramePr>
        <p:xfrm>
          <a:off x="683568" y="1676742"/>
          <a:ext cx="7920880" cy="4581144"/>
        </p:xfrm>
        <a:graphic>
          <a:graphicData uri="http://schemas.openxmlformats.org/drawingml/2006/table">
            <a:tbl>
              <a:tblPr/>
              <a:tblGrid>
                <a:gridCol w="4751500"/>
                <a:gridCol w="1584690"/>
                <a:gridCol w="1584690"/>
              </a:tblGrid>
              <a:tr h="0">
                <a:tc gridSpan="2">
                  <a:txBody>
                    <a:bodyPr/>
                    <a:lstStyle/>
                    <a:p>
                      <a:pPr>
                        <a:lnSpc>
                          <a:spcPct val="115000"/>
                        </a:lnSpc>
                        <a:spcBef>
                          <a:spcPts val="600"/>
                        </a:spcBef>
                        <a:spcAft>
                          <a:spcPts val="600"/>
                        </a:spcAft>
                      </a:pPr>
                      <a:r>
                        <a:rPr lang="en-AU" sz="2400" b="1" dirty="0">
                          <a:latin typeface="Calibri"/>
                          <a:ea typeface="Calibri"/>
                          <a:cs typeface="Times New Roman"/>
                        </a:rPr>
                        <a:t>Invoice number #125</a:t>
                      </a:r>
                      <a:endParaRPr lang="en-GB" sz="2000" dirty="0">
                        <a:latin typeface="Calibri"/>
                        <a:ea typeface="Calibri"/>
                        <a:cs typeface="Times New Roman"/>
                      </a:endParaRPr>
                    </a:p>
                    <a:p>
                      <a:pPr>
                        <a:lnSpc>
                          <a:spcPct val="115000"/>
                        </a:lnSpc>
                        <a:spcBef>
                          <a:spcPts val="600"/>
                        </a:spcBef>
                        <a:spcAft>
                          <a:spcPts val="600"/>
                        </a:spcAft>
                      </a:pPr>
                      <a:r>
                        <a:rPr lang="en-AU" sz="2000" b="1" dirty="0">
                          <a:latin typeface="Calibri"/>
                          <a:ea typeface="Calibri"/>
                          <a:cs typeface="Times New Roman"/>
                        </a:rPr>
                        <a:t>27/4/2015</a:t>
                      </a:r>
                      <a:endParaRPr lang="en-GB"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a:txBody>
                    <a:bodyPr/>
                    <a:lstStyle/>
                    <a:p>
                      <a:pPr>
                        <a:lnSpc>
                          <a:spcPct val="115000"/>
                        </a:lnSpc>
                        <a:spcBef>
                          <a:spcPts val="600"/>
                        </a:spcBef>
                        <a:spcAft>
                          <a:spcPts val="600"/>
                        </a:spcAft>
                      </a:pPr>
                      <a:r>
                        <a:rPr lang="en-AU" sz="2000" b="1">
                          <a:latin typeface="Calibri"/>
                          <a:ea typeface="Calibri"/>
                          <a:cs typeface="Times New Roman"/>
                        </a:rPr>
                        <a:t>Date due: </a:t>
                      </a:r>
                      <a:r>
                        <a:rPr lang="en-AU" sz="2000">
                          <a:latin typeface="Calibri"/>
                          <a:ea typeface="Calibri"/>
                          <a:cs typeface="Times New Roman"/>
                        </a:rPr>
                        <a:t>30/4/2015</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gridSpan="3">
                  <a:txBody>
                    <a:bodyPr/>
                    <a:lstStyle/>
                    <a:p>
                      <a:pPr>
                        <a:lnSpc>
                          <a:spcPct val="115000"/>
                        </a:lnSpc>
                        <a:spcBef>
                          <a:spcPts val="600"/>
                        </a:spcBef>
                        <a:spcAft>
                          <a:spcPts val="600"/>
                        </a:spcAft>
                      </a:pPr>
                      <a:r>
                        <a:rPr lang="en-AU" sz="2000" b="1" dirty="0">
                          <a:latin typeface="Calibri"/>
                          <a:ea typeface="Calibri"/>
                          <a:cs typeface="Times New Roman"/>
                        </a:rPr>
                        <a:t>[Business name</a:t>
                      </a:r>
                      <a:r>
                        <a:rPr lang="en-AU" sz="2000" b="1" dirty="0" smtClean="0">
                          <a:latin typeface="Calibri"/>
                          <a:ea typeface="Calibri"/>
                          <a:cs typeface="Times New Roman"/>
                        </a:rPr>
                        <a:t>]</a:t>
                      </a:r>
                      <a:endParaRPr lang="en-GB"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r>
              <a:tr h="0">
                <a:tc>
                  <a:txBody>
                    <a:bodyPr/>
                    <a:lstStyle/>
                    <a:p>
                      <a:pPr algn="ctr">
                        <a:lnSpc>
                          <a:spcPct val="115000"/>
                        </a:lnSpc>
                        <a:spcBef>
                          <a:spcPts val="600"/>
                        </a:spcBef>
                        <a:spcAft>
                          <a:spcPts val="600"/>
                        </a:spcAft>
                        <a:tabLst>
                          <a:tab pos="2224405" algn="l"/>
                        </a:tabLst>
                      </a:pPr>
                      <a:r>
                        <a:rPr lang="en-AU" sz="2000" b="1">
                          <a:latin typeface="Calibri"/>
                          <a:ea typeface="Calibri"/>
                          <a:cs typeface="Times New Roman"/>
                        </a:rPr>
                        <a:t>Description</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tabLst>
                          <a:tab pos="2224405" algn="l"/>
                        </a:tabLst>
                      </a:pP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nSpc>
                          <a:spcPct val="115000"/>
                        </a:lnSpc>
                        <a:spcBef>
                          <a:spcPts val="600"/>
                        </a:spcBef>
                        <a:spcAft>
                          <a:spcPts val="600"/>
                        </a:spcAft>
                        <a:tabLst>
                          <a:tab pos="114300" algn="l"/>
                          <a:tab pos="2224405" algn="l"/>
                        </a:tabLst>
                      </a:pPr>
                      <a:r>
                        <a:rPr lang="en-AU" sz="2000" b="1">
                          <a:latin typeface="Calibri"/>
                          <a:ea typeface="Calibri"/>
                          <a:cs typeface="Times New Roman"/>
                        </a:rPr>
                        <a:t>	Amount</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0">
                <a:tc>
                  <a:txBody>
                    <a:bodyPr/>
                    <a:lstStyle/>
                    <a:p>
                      <a:pPr>
                        <a:lnSpc>
                          <a:spcPct val="115000"/>
                        </a:lnSpc>
                        <a:spcBef>
                          <a:spcPts val="600"/>
                        </a:spcBef>
                        <a:spcAft>
                          <a:spcPts val="600"/>
                        </a:spcAft>
                      </a:pPr>
                      <a:r>
                        <a:rPr lang="en-AU" sz="2000">
                          <a:latin typeface="Calibri"/>
                          <a:ea typeface="Calibri"/>
                          <a:cs typeface="Times New Roman"/>
                        </a:rPr>
                        <a:t>Balance at start of month</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000">
                          <a:latin typeface="Calibri"/>
                          <a:ea typeface="Calibri"/>
                          <a:cs typeface="Times New Roman"/>
                        </a:rPr>
                        <a:t>$425</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2000">
                          <a:latin typeface="Calibri"/>
                          <a:ea typeface="Calibri"/>
                          <a:cs typeface="Times New Roman"/>
                        </a:rPr>
                        <a:t>Product X</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000">
                          <a:latin typeface="Calibri"/>
                          <a:ea typeface="Calibri"/>
                          <a:cs typeface="Times New Roman"/>
                        </a:rPr>
                        <a:t>$200</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2000">
                          <a:latin typeface="Calibri"/>
                          <a:ea typeface="Calibri"/>
                          <a:cs typeface="Times New Roman"/>
                        </a:rPr>
                        <a:t>Product Y</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000">
                          <a:latin typeface="Calibri"/>
                          <a:ea typeface="Calibri"/>
                          <a:cs typeface="Times New Roman"/>
                        </a:rPr>
                        <a:t>$175</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tabLst>
                          <a:tab pos="3383280" algn="r"/>
                        </a:tabLst>
                      </a:pPr>
                      <a:r>
                        <a:rPr lang="en-AU" sz="2000">
                          <a:latin typeface="Calibri"/>
                          <a:ea typeface="Calibri"/>
                          <a:cs typeface="Times New Roman"/>
                        </a:rPr>
                        <a:t>Late fees	</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endParaRPr lang="en-AU"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000">
                          <a:latin typeface="Calibri"/>
                          <a:ea typeface="Calibri"/>
                          <a:cs typeface="Times New Roman"/>
                        </a:rPr>
                        <a:t>$15</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endParaRPr lang="en-AU"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000" b="1" dirty="0">
                          <a:latin typeface="Calibri"/>
                          <a:ea typeface="Calibri"/>
                          <a:cs typeface="Times New Roman"/>
                        </a:rPr>
                        <a:t>Total balance:</a:t>
                      </a:r>
                      <a:endParaRPr lang="en-GB"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000">
                          <a:latin typeface="Calibri"/>
                          <a:ea typeface="Calibri"/>
                          <a:cs typeface="Times New Roman"/>
                        </a:rPr>
                        <a:t>$815</a:t>
                      </a:r>
                      <a:endParaRPr lang="en-GB"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gridSpan="3">
                  <a:txBody>
                    <a:bodyPr/>
                    <a:lstStyle/>
                    <a:p>
                      <a:pPr>
                        <a:lnSpc>
                          <a:spcPct val="115000"/>
                        </a:lnSpc>
                        <a:spcBef>
                          <a:spcPts val="600"/>
                        </a:spcBef>
                        <a:spcAft>
                          <a:spcPts val="600"/>
                        </a:spcAft>
                      </a:pPr>
                      <a:r>
                        <a:rPr lang="en-AU" sz="2000" dirty="0">
                          <a:latin typeface="Calibri"/>
                          <a:ea typeface="Calibri"/>
                          <a:cs typeface="Times New Roman"/>
                        </a:rPr>
                        <a:t>Terms:</a:t>
                      </a:r>
                      <a:endParaRPr lang="en-GB" sz="2000" dirty="0">
                        <a:latin typeface="Calibri"/>
                        <a:ea typeface="Calibri"/>
                        <a:cs typeface="Times New Roman"/>
                      </a:endParaRPr>
                    </a:p>
                    <a:p>
                      <a:pPr>
                        <a:lnSpc>
                          <a:spcPct val="115000"/>
                        </a:lnSpc>
                        <a:spcBef>
                          <a:spcPts val="600"/>
                        </a:spcBef>
                        <a:spcAft>
                          <a:spcPts val="600"/>
                        </a:spcAft>
                      </a:pPr>
                      <a:r>
                        <a:rPr lang="en-AU" sz="2000" dirty="0">
                          <a:latin typeface="Calibri"/>
                          <a:ea typeface="Calibri"/>
                          <a:cs typeface="Times New Roman"/>
                        </a:rPr>
                        <a:t>Payment is due in three days</a:t>
                      </a:r>
                      <a:r>
                        <a:rPr lang="en-AU" sz="2000" dirty="0" smtClean="0">
                          <a:latin typeface="Calibri"/>
                          <a:ea typeface="Calibri"/>
                          <a:cs typeface="Times New Roman"/>
                        </a:rPr>
                        <a:t>.</a:t>
                      </a:r>
                      <a:endParaRPr lang="en-GB"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15000"/>
                        </a:lnSpc>
                        <a:spcBef>
                          <a:spcPts val="600"/>
                        </a:spcBef>
                        <a:spcAft>
                          <a:spcPts val="600"/>
                        </a:spcAft>
                      </a:pPr>
                      <a:endParaRPr lang="en-AU"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15000"/>
                        </a:lnSpc>
                        <a:spcBef>
                          <a:spcPts val="600"/>
                        </a:spcBef>
                        <a:spcAft>
                          <a:spcPts val="600"/>
                        </a:spcAft>
                      </a:pPr>
                      <a:endParaRPr lang="en-AU"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Accounts receivable</a:t>
            </a:r>
            <a:endParaRPr lang="en-GB" dirty="0"/>
          </a:p>
        </p:txBody>
      </p:sp>
      <p:sp>
        <p:nvSpPr>
          <p:cNvPr id="3" name="Content Placeholder 2"/>
          <p:cNvSpPr>
            <a:spLocks noGrp="1"/>
          </p:cNvSpPr>
          <p:nvPr>
            <p:ph idx="1"/>
          </p:nvPr>
        </p:nvSpPr>
        <p:spPr/>
        <p:txBody>
          <a:bodyPr/>
          <a:lstStyle/>
          <a:p>
            <a:pPr>
              <a:buNone/>
            </a:pPr>
            <a:r>
              <a:rPr lang="en-GB" b="1" dirty="0" smtClean="0"/>
              <a:t>On statements showing customer’s debts, show:</a:t>
            </a:r>
          </a:p>
          <a:p>
            <a:r>
              <a:rPr lang="en-GB" dirty="0" smtClean="0"/>
              <a:t>The balance of the account at the start of the month</a:t>
            </a:r>
          </a:p>
          <a:p>
            <a:r>
              <a:rPr lang="en-GB" dirty="0" smtClean="0"/>
              <a:t>Any additional purchases they have made</a:t>
            </a:r>
          </a:p>
          <a:p>
            <a:r>
              <a:rPr lang="en-GB" dirty="0" smtClean="0"/>
              <a:t>Any payments received</a:t>
            </a:r>
          </a:p>
          <a:p>
            <a:r>
              <a:rPr lang="en-GB" dirty="0" smtClean="0"/>
              <a:t>Adjustments for missed payments</a:t>
            </a:r>
          </a:p>
          <a:p>
            <a:r>
              <a:rPr lang="en-GB" dirty="0" smtClean="0"/>
              <a:t>The balance that is currently owed</a:t>
            </a:r>
          </a:p>
          <a:p>
            <a:r>
              <a:rPr lang="en-GB" dirty="0" smtClean="0"/>
              <a:t>A due date.</a:t>
            </a:r>
          </a:p>
          <a:p>
            <a:endParaRPr lang="en-GB" dirty="0"/>
          </a:p>
        </p:txBody>
      </p:sp>
      <p:pic>
        <p:nvPicPr>
          <p:cNvPr id="4" name="Picture 3" descr="relaxing_cash_800_wht.png"/>
          <p:cNvPicPr>
            <a:picLocks noChangeAspect="1"/>
          </p:cNvPicPr>
          <p:nvPr/>
        </p:nvPicPr>
        <p:blipFill>
          <a:blip r:embed="rId2" cstate="print"/>
          <a:stretch>
            <a:fillRect/>
          </a:stretch>
        </p:blipFill>
        <p:spPr>
          <a:xfrm>
            <a:off x="5912768" y="3078088"/>
            <a:ext cx="3231232" cy="3231232"/>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Prepare statements for accounts receivable</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5.2 </a:t>
            </a:r>
            <a:r>
              <a:rPr lang="en-AU" sz="2800" dirty="0" smtClean="0"/>
              <a:t>Rectify discrepancies and statements despatched within designated timelines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Discrepancies</a:t>
            </a:r>
            <a:endParaRPr lang="en-GB" dirty="0"/>
          </a:p>
        </p:txBody>
      </p:sp>
      <p:sp>
        <p:nvSpPr>
          <p:cNvPr id="3" name="Content Placeholder 2"/>
          <p:cNvSpPr>
            <a:spLocks noGrp="1"/>
          </p:cNvSpPr>
          <p:nvPr>
            <p:ph idx="1"/>
          </p:nvPr>
        </p:nvSpPr>
        <p:spPr/>
        <p:txBody>
          <a:bodyPr/>
          <a:lstStyle/>
          <a:p>
            <a:pPr marL="0">
              <a:buNone/>
            </a:pPr>
            <a:r>
              <a:rPr lang="en-GB" dirty="0" smtClean="0"/>
              <a:t>A discrepancy may be something that doesn’t match the other records.</a:t>
            </a:r>
          </a:p>
          <a:p>
            <a:pPr marL="0">
              <a:buNone/>
            </a:pPr>
            <a:r>
              <a:rPr lang="en-GB" dirty="0" smtClean="0"/>
              <a:t>Check the totals at the start and end of the month to see if they were correct. </a:t>
            </a:r>
          </a:p>
          <a:p>
            <a:pPr marL="0">
              <a:buNone/>
            </a:pPr>
            <a:r>
              <a:rPr lang="en-GB" dirty="0" smtClean="0"/>
              <a:t>If you find an error, go back and correct the discrepancy. If you can’t find it, record the different as ‘reconciliation discrepancies.’ </a:t>
            </a:r>
          </a:p>
          <a:p>
            <a:endParaRPr lang="en-GB" dirty="0"/>
          </a:p>
        </p:txBody>
      </p:sp>
      <p:pic>
        <p:nvPicPr>
          <p:cNvPr id="4" name="Picture 3" descr="clamp_on_the_money_account_budget 8753.png"/>
          <p:cNvPicPr>
            <a:picLocks noChangeAspect="1"/>
          </p:cNvPicPr>
          <p:nvPr/>
        </p:nvPicPr>
        <p:blipFill>
          <a:blip r:embed="rId2" cstate="print"/>
          <a:stretch>
            <a:fillRect/>
          </a:stretch>
        </p:blipFill>
        <p:spPr>
          <a:xfrm>
            <a:off x="5004048" y="4429911"/>
            <a:ext cx="3600400" cy="2743505"/>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5A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Follow up outstanding accounts</a:t>
            </a:r>
            <a:endParaRPr lang="en-GB" dirty="0"/>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6.1 </a:t>
            </a:r>
            <a:r>
              <a:rPr lang="en-AU" sz="2800" dirty="0" smtClean="0"/>
              <a:t>Maintain accounts receivable ledger system in accordance with organisational requirements and to reflect current credit situation</a:t>
            </a:r>
            <a:endParaRPr lang="en-AU" sz="2800" dirty="0" smtClean="0">
              <a:latin typeface="+mj-lt"/>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Accounts receivable ledger system</a:t>
            </a:r>
            <a:endParaRPr lang="en-GB" dirty="0"/>
          </a:p>
        </p:txBody>
      </p:sp>
      <p:sp>
        <p:nvSpPr>
          <p:cNvPr id="3" name="Content Placeholder 2"/>
          <p:cNvSpPr>
            <a:spLocks noGrp="1"/>
          </p:cNvSpPr>
          <p:nvPr>
            <p:ph idx="1"/>
          </p:nvPr>
        </p:nvSpPr>
        <p:spPr/>
        <p:txBody>
          <a:bodyPr/>
          <a:lstStyle/>
          <a:p>
            <a:pPr>
              <a:buNone/>
            </a:pPr>
            <a:r>
              <a:rPr lang="en-GB" b="1" dirty="0" smtClean="0"/>
              <a:t>The ledger system should record customers’:</a:t>
            </a:r>
          </a:p>
          <a:p>
            <a:r>
              <a:rPr lang="en-GB" dirty="0" smtClean="0"/>
              <a:t>Debts</a:t>
            </a:r>
          </a:p>
          <a:p>
            <a:r>
              <a:rPr lang="en-GB" dirty="0" smtClean="0"/>
              <a:t>Transaction history</a:t>
            </a:r>
          </a:p>
          <a:p>
            <a:r>
              <a:rPr lang="en-GB" dirty="0" smtClean="0"/>
              <a:t>Contact details</a:t>
            </a:r>
          </a:p>
          <a:p>
            <a:r>
              <a:rPr lang="en-GB" dirty="0" smtClean="0"/>
              <a:t>Invoices</a:t>
            </a:r>
          </a:p>
          <a:p>
            <a:r>
              <a:rPr lang="en-GB" dirty="0" smtClean="0"/>
              <a:t>Credit notes.</a:t>
            </a:r>
          </a:p>
          <a:p>
            <a:endParaRPr lang="en-GB" dirty="0" smtClean="0"/>
          </a:p>
          <a:p>
            <a:pPr>
              <a:buNone/>
            </a:pPr>
            <a:r>
              <a:rPr lang="en-GB" dirty="0" smtClean="0"/>
              <a:t>This makes it easier to manage customers’ information.</a:t>
            </a:r>
            <a:endParaRPr lang="en-GB" dirty="0"/>
          </a:p>
        </p:txBody>
      </p:sp>
      <p:pic>
        <p:nvPicPr>
          <p:cNvPr id="4" name="Picture 3" descr="MSurfingCC.jpg"/>
          <p:cNvPicPr>
            <a:picLocks noChangeAspect="1"/>
          </p:cNvPicPr>
          <p:nvPr/>
        </p:nvPicPr>
        <p:blipFill>
          <a:blip r:embed="rId2" cstate="print"/>
          <a:stretch>
            <a:fillRect/>
          </a:stretch>
        </p:blipFill>
        <p:spPr>
          <a:xfrm>
            <a:off x="4283968" y="2088232"/>
            <a:ext cx="3140968" cy="3140968"/>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Accounts receivable ledger system</a:t>
            </a:r>
            <a:endParaRPr lang="en-GB" dirty="0"/>
          </a:p>
        </p:txBody>
      </p:sp>
      <p:sp>
        <p:nvSpPr>
          <p:cNvPr id="3" name="Content Placeholder 2"/>
          <p:cNvSpPr>
            <a:spLocks noGrp="1"/>
          </p:cNvSpPr>
          <p:nvPr>
            <p:ph idx="1"/>
          </p:nvPr>
        </p:nvSpPr>
        <p:spPr/>
        <p:txBody>
          <a:bodyPr/>
          <a:lstStyle/>
          <a:p>
            <a:pPr marL="0">
              <a:buNone/>
            </a:pPr>
            <a:r>
              <a:rPr lang="en-GB" dirty="0" smtClean="0"/>
              <a:t>The system can also generate reports and invoices. </a:t>
            </a:r>
          </a:p>
          <a:p>
            <a:pPr marL="0">
              <a:buNone/>
            </a:pPr>
            <a:r>
              <a:rPr lang="en-GB" dirty="0" smtClean="0"/>
              <a:t>A page is typically devoted to each customer in the system.</a:t>
            </a:r>
            <a:endParaRPr lang="en-GB" dirty="0"/>
          </a:p>
        </p:txBody>
      </p:sp>
      <p:pic>
        <p:nvPicPr>
          <p:cNvPr id="4" name="Picture 3" descr="Fotolia_4811870_S.jpg"/>
          <p:cNvPicPr>
            <a:picLocks noChangeAspect="1"/>
          </p:cNvPicPr>
          <p:nvPr/>
        </p:nvPicPr>
        <p:blipFill>
          <a:blip r:embed="rId2" cstate="print"/>
          <a:stretch>
            <a:fillRect/>
          </a:stretch>
        </p:blipFill>
        <p:spPr>
          <a:xfrm>
            <a:off x="1835696" y="2924944"/>
            <a:ext cx="5616624" cy="3744416"/>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Follow up outstanding accounts</a:t>
            </a:r>
            <a:endParaRPr lang="en-GB" dirty="0"/>
          </a:p>
        </p:txBody>
      </p:sp>
      <p:sp>
        <p:nvSpPr>
          <p:cNvPr id="8" name="TextBox 7"/>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6.2 </a:t>
            </a:r>
            <a:r>
              <a:rPr lang="en-AU" sz="2800" dirty="0" smtClean="0"/>
              <a:t>Conduct aged-analysis of accounts receivable to identify outstanding accounts and to determine collection procedures in accordance with organisational requirements</a:t>
            </a:r>
            <a:endParaRPr lang="en-AU" sz="2800" dirty="0" smtClean="0">
              <a:latin typeface="+mj-lt"/>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Aged-analysis</a:t>
            </a:r>
            <a:endParaRPr lang="en-GB" dirty="0"/>
          </a:p>
        </p:txBody>
      </p:sp>
      <p:sp>
        <p:nvSpPr>
          <p:cNvPr id="3" name="Content Placeholder 2"/>
          <p:cNvSpPr>
            <a:spLocks noGrp="1"/>
          </p:cNvSpPr>
          <p:nvPr>
            <p:ph idx="1"/>
          </p:nvPr>
        </p:nvSpPr>
        <p:spPr/>
        <p:txBody>
          <a:bodyPr/>
          <a:lstStyle/>
          <a:p>
            <a:pPr marL="0" indent="0">
              <a:buNone/>
            </a:pPr>
            <a:r>
              <a:rPr lang="en-GB" dirty="0" smtClean="0"/>
              <a:t>Aged-analysis looks at how much time is left until the debt is or was due.</a:t>
            </a:r>
            <a:endParaRPr lang="en-GB" dirty="0"/>
          </a:p>
        </p:txBody>
      </p:sp>
      <p:graphicFrame>
        <p:nvGraphicFramePr>
          <p:cNvPr id="4" name="Table 3"/>
          <p:cNvGraphicFramePr>
            <a:graphicFrameLocks noGrp="1"/>
          </p:cNvGraphicFramePr>
          <p:nvPr/>
        </p:nvGraphicFramePr>
        <p:xfrm>
          <a:off x="755577" y="2833116"/>
          <a:ext cx="7632846" cy="3435096"/>
        </p:xfrm>
        <a:graphic>
          <a:graphicData uri="http://schemas.openxmlformats.org/drawingml/2006/table">
            <a:tbl>
              <a:tblPr/>
              <a:tblGrid>
                <a:gridCol w="1907799"/>
                <a:gridCol w="1907799"/>
                <a:gridCol w="1908624"/>
                <a:gridCol w="1908624"/>
              </a:tblGrid>
              <a:tr h="0">
                <a:tc gridSpan="4">
                  <a:txBody>
                    <a:bodyPr/>
                    <a:lstStyle/>
                    <a:p>
                      <a:pPr algn="ctr">
                        <a:lnSpc>
                          <a:spcPct val="115000"/>
                        </a:lnSpc>
                        <a:spcBef>
                          <a:spcPts val="600"/>
                        </a:spcBef>
                        <a:spcAft>
                          <a:spcPts val="600"/>
                        </a:spcAft>
                      </a:pPr>
                      <a:r>
                        <a:rPr lang="en-GB" sz="2800" b="1" dirty="0">
                          <a:latin typeface="Calibri"/>
                          <a:ea typeface="Calibri"/>
                          <a:cs typeface="Times New Roman"/>
                        </a:rPr>
                        <a:t>1-30 days aged-analysis</a:t>
                      </a:r>
                      <a:endParaRPr lang="en-GB"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hMerge="1">
                  <a:txBody>
                    <a:bodyPr/>
                    <a:lstStyle/>
                    <a:p>
                      <a:endParaRPr lang="en-GB"/>
                    </a:p>
                  </a:txBody>
                  <a:tcPr/>
                </a:tc>
                <a:tc hMerge="1">
                  <a:txBody>
                    <a:bodyPr/>
                    <a:lstStyle/>
                    <a:p>
                      <a:endParaRPr lang="en-GB"/>
                    </a:p>
                  </a:txBody>
                  <a:tcPr/>
                </a:tc>
              </a:tr>
              <a:tr h="0">
                <a:tc gridSpan="4">
                  <a:txBody>
                    <a:bodyPr/>
                    <a:lstStyle/>
                    <a:p>
                      <a:pPr algn="r">
                        <a:lnSpc>
                          <a:spcPct val="115000"/>
                        </a:lnSpc>
                        <a:spcBef>
                          <a:spcPts val="600"/>
                        </a:spcBef>
                        <a:spcAft>
                          <a:spcPts val="600"/>
                        </a:spcAft>
                      </a:pPr>
                      <a:r>
                        <a:rPr lang="en-GB" sz="2400" b="0" dirty="0">
                          <a:latin typeface="Calibri"/>
                          <a:ea typeface="Calibri"/>
                          <a:cs typeface="Times New Roman"/>
                        </a:rPr>
                        <a:t>Date: 30</a:t>
                      </a:r>
                      <a:r>
                        <a:rPr lang="en-GB" sz="2400" b="0" baseline="30000" dirty="0">
                          <a:latin typeface="Calibri"/>
                          <a:ea typeface="Calibri"/>
                          <a:cs typeface="Times New Roman"/>
                        </a:rPr>
                        <a:t>th</a:t>
                      </a:r>
                      <a:r>
                        <a:rPr lang="en-GB" sz="2400" b="0" dirty="0">
                          <a:latin typeface="Calibri"/>
                          <a:ea typeface="Calibri"/>
                          <a:cs typeface="Times New Roman"/>
                        </a:rPr>
                        <a:t> May 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hMerge="1">
                  <a:txBody>
                    <a:bodyPr/>
                    <a:lstStyle/>
                    <a:p>
                      <a:endParaRPr lang="en-GB"/>
                    </a:p>
                  </a:txBody>
                  <a:tcPr/>
                </a:tc>
                <a:tc hMerge="1">
                  <a:txBody>
                    <a:bodyPr/>
                    <a:lstStyle/>
                    <a:p>
                      <a:endParaRPr lang="en-GB"/>
                    </a:p>
                  </a:txBody>
                  <a:tcPr/>
                </a:tc>
              </a:tr>
              <a:tr h="0">
                <a:tc>
                  <a:txBody>
                    <a:bodyPr/>
                    <a:lstStyle/>
                    <a:p>
                      <a:pPr>
                        <a:lnSpc>
                          <a:spcPct val="115000"/>
                        </a:lnSpc>
                        <a:spcBef>
                          <a:spcPts val="600"/>
                        </a:spcBef>
                        <a:spcAft>
                          <a:spcPts val="600"/>
                        </a:spcAft>
                      </a:pPr>
                      <a:r>
                        <a:rPr lang="en-GB" sz="2400" b="1">
                          <a:latin typeface="Calibri"/>
                          <a:ea typeface="Calibri"/>
                          <a:cs typeface="Times New Roman"/>
                        </a:rPr>
                        <a:t>Customer</a:t>
                      </a: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b="1" dirty="0">
                          <a:latin typeface="Calibri"/>
                          <a:ea typeface="Calibri"/>
                          <a:cs typeface="Times New Roman"/>
                        </a:rPr>
                        <a:t>Date due</a:t>
                      </a:r>
                      <a:endParaRPr lang="en-GB"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b="1" dirty="0">
                          <a:latin typeface="Calibri"/>
                          <a:ea typeface="Calibri"/>
                          <a:cs typeface="Times New Roman"/>
                        </a:rPr>
                        <a:t>Days overdue</a:t>
                      </a:r>
                      <a:endParaRPr lang="en-GB"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b="1">
                          <a:latin typeface="Calibri"/>
                          <a:ea typeface="Calibri"/>
                          <a:cs typeface="Times New Roman"/>
                        </a:rPr>
                        <a:t>Total due</a:t>
                      </a:r>
                      <a:endParaRPr lang="en-GB"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400">
                          <a:latin typeface="Calibri"/>
                          <a:ea typeface="Calibri"/>
                          <a:cs typeface="Times New Roman"/>
                        </a:rPr>
                        <a:t>Mr M. Smith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27</a:t>
                      </a:r>
                      <a:r>
                        <a:rPr lang="en-GB" sz="2400" baseline="30000" dirty="0">
                          <a:latin typeface="Calibri"/>
                          <a:ea typeface="Calibri"/>
                          <a:cs typeface="Times New Roman"/>
                        </a:rPr>
                        <a:t>th</a:t>
                      </a:r>
                      <a:r>
                        <a:rPr lang="en-GB" sz="2400" dirty="0">
                          <a:latin typeface="Calibri"/>
                          <a:ea typeface="Calibri"/>
                          <a:cs typeface="Times New Roman"/>
                        </a:rPr>
                        <a:t> May 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$171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400">
                          <a:latin typeface="Calibri"/>
                          <a:ea typeface="Calibri"/>
                          <a:cs typeface="Times New Roman"/>
                        </a:rPr>
                        <a:t>Company X</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20</a:t>
                      </a:r>
                      <a:r>
                        <a:rPr lang="en-GB" sz="2400" baseline="30000">
                          <a:latin typeface="Calibri"/>
                          <a:ea typeface="Calibri"/>
                          <a:cs typeface="Times New Roman"/>
                        </a:rPr>
                        <a:t>th</a:t>
                      </a:r>
                      <a:r>
                        <a:rPr lang="en-GB" sz="2400">
                          <a:latin typeface="Calibri"/>
                          <a:ea typeface="Calibri"/>
                          <a:cs typeface="Times New Roman"/>
                        </a:rPr>
                        <a:t> May 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$2310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GB" sz="2400" dirty="0">
                          <a:latin typeface="Calibri"/>
                          <a:ea typeface="Calibri"/>
                          <a:cs typeface="Times New Roman"/>
                        </a:rPr>
                        <a:t>Mrs  Jones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a:latin typeface="Calibri"/>
                          <a:ea typeface="Calibri"/>
                          <a:cs typeface="Times New Roman"/>
                        </a:rPr>
                        <a:t>2</a:t>
                      </a:r>
                      <a:r>
                        <a:rPr lang="en-GB" sz="2400" baseline="30000">
                          <a:latin typeface="Calibri"/>
                          <a:ea typeface="Calibri"/>
                          <a:cs typeface="Times New Roman"/>
                        </a:rPr>
                        <a:t>nd</a:t>
                      </a:r>
                      <a:r>
                        <a:rPr lang="en-GB" sz="2400">
                          <a:latin typeface="Calibri"/>
                          <a:ea typeface="Calibri"/>
                          <a:cs typeface="Times New Roman"/>
                        </a:rPr>
                        <a:t> May 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28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GB" sz="2400" dirty="0">
                          <a:latin typeface="Calibri"/>
                          <a:ea typeface="Calibri"/>
                          <a:cs typeface="Times New Roman"/>
                        </a:rPr>
                        <a:t>$249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Aged-analysis</a:t>
            </a:r>
            <a:endParaRPr lang="en-GB" dirty="0"/>
          </a:p>
        </p:txBody>
      </p:sp>
      <p:sp>
        <p:nvSpPr>
          <p:cNvPr id="3" name="Content Placeholder 2"/>
          <p:cNvSpPr>
            <a:spLocks noGrp="1"/>
          </p:cNvSpPr>
          <p:nvPr>
            <p:ph idx="1"/>
          </p:nvPr>
        </p:nvSpPr>
        <p:spPr/>
        <p:txBody>
          <a:bodyPr/>
          <a:lstStyle/>
          <a:p>
            <a:pPr marL="0" indent="0">
              <a:buNone/>
            </a:pPr>
            <a:r>
              <a:rPr lang="en-GB" dirty="0" smtClean="0"/>
              <a:t>Aged-analysis is divided into 30 day categories.</a:t>
            </a:r>
          </a:p>
          <a:p>
            <a:pPr marL="0" indent="0">
              <a:buNone/>
            </a:pPr>
            <a:r>
              <a:rPr lang="en-GB" dirty="0" smtClean="0"/>
              <a:t>When this information is determined, steps can be taken to recover the debts.</a:t>
            </a:r>
            <a:endParaRPr lang="en-GB" dirty="0"/>
          </a:p>
        </p:txBody>
      </p:sp>
      <p:pic>
        <p:nvPicPr>
          <p:cNvPr id="5" name="Picture 4" descr="magnify_desk_calendar_month_view_800_wht.png"/>
          <p:cNvPicPr>
            <a:picLocks noChangeAspect="1"/>
          </p:cNvPicPr>
          <p:nvPr/>
        </p:nvPicPr>
        <p:blipFill>
          <a:blip r:embed="rId2" cstate="print"/>
          <a:stretch>
            <a:fillRect/>
          </a:stretch>
        </p:blipFill>
        <p:spPr>
          <a:xfrm>
            <a:off x="1763688" y="3140968"/>
            <a:ext cx="5616624" cy="3510390"/>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Outstanding accounts</a:t>
            </a:r>
            <a:endParaRPr lang="en-GB" dirty="0"/>
          </a:p>
        </p:txBody>
      </p:sp>
      <p:sp>
        <p:nvSpPr>
          <p:cNvPr id="3" name="Content Placeholder 2"/>
          <p:cNvSpPr>
            <a:spLocks noGrp="1"/>
          </p:cNvSpPr>
          <p:nvPr>
            <p:ph idx="1"/>
          </p:nvPr>
        </p:nvSpPr>
        <p:spPr/>
        <p:txBody>
          <a:bodyPr/>
          <a:lstStyle/>
          <a:p>
            <a:pPr marL="0" indent="0">
              <a:buNone/>
            </a:pPr>
            <a:r>
              <a:rPr lang="en-GB" dirty="0" smtClean="0"/>
              <a:t>You should have clearly defined the customer or organisations’ payment responsibilities: when and how much they should pay. </a:t>
            </a:r>
          </a:p>
          <a:p>
            <a:pPr marL="0" indent="0">
              <a:buNone/>
            </a:pPr>
            <a:r>
              <a:rPr lang="en-GB" dirty="0" smtClean="0"/>
              <a:t>Responsibilities for collecting debts could be divided up by product, salesperson or geographic area. </a:t>
            </a:r>
            <a:endParaRPr lang="en-GB" dirty="0"/>
          </a:p>
        </p:txBody>
      </p:sp>
      <p:pic>
        <p:nvPicPr>
          <p:cNvPr id="4" name="Picture 3" descr="Fotolia_4494100_L.jpg"/>
          <p:cNvPicPr>
            <a:picLocks noChangeAspect="1"/>
          </p:cNvPicPr>
          <p:nvPr/>
        </p:nvPicPr>
        <p:blipFill>
          <a:blip r:embed="rId2" cstate="print"/>
          <a:stretch>
            <a:fillRect/>
          </a:stretch>
        </p:blipFill>
        <p:spPr>
          <a:xfrm>
            <a:off x="3180184" y="3933056"/>
            <a:ext cx="2543944" cy="2543944"/>
          </a:xfrm>
          <a:prstGeom prst="rect">
            <a:avLst/>
          </a:prstGeom>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Disputes</a:t>
            </a:r>
            <a:endParaRPr lang="en-GB" dirty="0"/>
          </a:p>
        </p:txBody>
      </p:sp>
      <p:sp>
        <p:nvSpPr>
          <p:cNvPr id="3" name="Content Placeholder 2"/>
          <p:cNvSpPr>
            <a:spLocks noGrp="1"/>
          </p:cNvSpPr>
          <p:nvPr>
            <p:ph idx="1"/>
          </p:nvPr>
        </p:nvSpPr>
        <p:spPr/>
        <p:txBody>
          <a:bodyPr/>
          <a:lstStyle/>
          <a:p>
            <a:pPr>
              <a:buNone/>
            </a:pPr>
            <a:r>
              <a:rPr lang="en-GB" b="1" dirty="0" smtClean="0"/>
              <a:t>There could be reasons the customer hasn’t paid:</a:t>
            </a:r>
          </a:p>
          <a:p>
            <a:r>
              <a:rPr lang="en-GB" dirty="0" smtClean="0"/>
              <a:t>They have forgotten. Send them invoices to remind them</a:t>
            </a:r>
          </a:p>
          <a:p>
            <a:r>
              <a:rPr lang="en-GB" dirty="0" smtClean="0"/>
              <a:t>They have a dispute, such as a product arrived broken or they were incorrectly billed.</a:t>
            </a:r>
          </a:p>
          <a:p>
            <a:endParaRPr lang="en-GB" dirty="0"/>
          </a:p>
        </p:txBody>
      </p:sp>
      <p:pic>
        <p:nvPicPr>
          <p:cNvPr id="4" name="Picture 3" descr="boxing_fihgt_argument.jpg"/>
          <p:cNvPicPr>
            <a:picLocks noChangeAspect="1"/>
          </p:cNvPicPr>
          <p:nvPr/>
        </p:nvPicPr>
        <p:blipFill>
          <a:blip r:embed="rId2" cstate="print"/>
          <a:stretch>
            <a:fillRect/>
          </a:stretch>
        </p:blipFill>
        <p:spPr>
          <a:xfrm>
            <a:off x="2915816" y="4077072"/>
            <a:ext cx="3779912" cy="2709089"/>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relationship manager</a:t>
            </a:r>
            <a:endParaRPr lang="en-GB" dirty="0"/>
          </a:p>
        </p:txBody>
      </p:sp>
      <p:sp>
        <p:nvSpPr>
          <p:cNvPr id="3" name="Content Placeholder 2"/>
          <p:cNvSpPr>
            <a:spLocks noGrp="1"/>
          </p:cNvSpPr>
          <p:nvPr>
            <p:ph idx="1"/>
          </p:nvPr>
        </p:nvSpPr>
        <p:spPr/>
        <p:txBody>
          <a:bodyPr/>
          <a:lstStyle/>
          <a:p>
            <a:pPr marL="0">
              <a:buNone/>
            </a:pPr>
            <a:r>
              <a:rPr lang="en-GB" dirty="0" smtClean="0"/>
              <a:t>Customer relationship manager (CRM) software can record all communication with a customer.</a:t>
            </a:r>
          </a:p>
          <a:p>
            <a:pPr>
              <a:buNone/>
            </a:pPr>
            <a:r>
              <a:rPr lang="en-GB" b="1" dirty="0" smtClean="0"/>
              <a:t>This ensures:</a:t>
            </a:r>
          </a:p>
          <a:p>
            <a:r>
              <a:rPr lang="en-GB" dirty="0" smtClean="0"/>
              <a:t>Multiple employees can interact with them</a:t>
            </a:r>
          </a:p>
          <a:p>
            <a:r>
              <a:rPr lang="en-GB" dirty="0" smtClean="0"/>
              <a:t>The customer receives good service</a:t>
            </a:r>
          </a:p>
          <a:p>
            <a:r>
              <a:rPr lang="en-GB" dirty="0" smtClean="0"/>
              <a:t>Money can be recovered quicker.</a:t>
            </a:r>
            <a:endParaRPr lang="en-GB" dirty="0"/>
          </a:p>
        </p:txBody>
      </p:sp>
      <p:pic>
        <p:nvPicPr>
          <p:cNvPr id="4" name="Picture 3" descr="customer relationship management_build.jpg"/>
          <p:cNvPicPr>
            <a:picLocks noChangeAspect="1"/>
          </p:cNvPicPr>
          <p:nvPr/>
        </p:nvPicPr>
        <p:blipFill>
          <a:blip r:embed="rId2" cstate="print"/>
          <a:stretch>
            <a:fillRect/>
          </a:stretch>
        </p:blipFill>
        <p:spPr>
          <a:xfrm>
            <a:off x="3491880" y="4509120"/>
            <a:ext cx="4697760" cy="2348880"/>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Customer relationship manager</a:t>
            </a:r>
            <a:endParaRPr lang="en-GB" dirty="0"/>
          </a:p>
        </p:txBody>
      </p:sp>
      <p:graphicFrame>
        <p:nvGraphicFramePr>
          <p:cNvPr id="4" name="Content Placeholder 3"/>
          <p:cNvGraphicFramePr>
            <a:graphicFrameLocks noGrp="1"/>
          </p:cNvGraphicFramePr>
          <p:nvPr>
            <p:ph idx="1"/>
          </p:nvPr>
        </p:nvGraphicFramePr>
        <p:xfrm>
          <a:off x="611560" y="1628800"/>
          <a:ext cx="7920879" cy="5117592"/>
        </p:xfrm>
        <a:graphic>
          <a:graphicData uri="http://schemas.openxmlformats.org/drawingml/2006/table">
            <a:tbl>
              <a:tblPr/>
              <a:tblGrid>
                <a:gridCol w="1979791"/>
                <a:gridCol w="1979791"/>
                <a:gridCol w="3961297"/>
              </a:tblGrid>
              <a:tr h="0">
                <a:tc gridSpan="3">
                  <a:txBody>
                    <a:bodyPr/>
                    <a:lstStyle/>
                    <a:p>
                      <a:pPr algn="ctr">
                        <a:lnSpc>
                          <a:spcPct val="115000"/>
                        </a:lnSpc>
                        <a:spcBef>
                          <a:spcPts val="600"/>
                        </a:spcBef>
                        <a:spcAft>
                          <a:spcPts val="600"/>
                        </a:spcAft>
                      </a:pPr>
                      <a:r>
                        <a:rPr lang="en-AU" sz="2000" b="1" dirty="0">
                          <a:latin typeface="Calibri"/>
                          <a:ea typeface="Calibri"/>
                          <a:cs typeface="Times New Roman"/>
                        </a:rPr>
                        <a:t>Customer relationship management</a:t>
                      </a:r>
                      <a:endParaRPr lang="en-GB"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en-GB"/>
                    </a:p>
                  </a:txBody>
                  <a:tcPr/>
                </a:tc>
                <a:tc hMerge="1">
                  <a:txBody>
                    <a:bodyPr/>
                    <a:lstStyle/>
                    <a:p>
                      <a:endParaRPr lang="en-GB"/>
                    </a:p>
                  </a:txBody>
                  <a:tcPr/>
                </a:tc>
              </a:tr>
              <a:tr h="0">
                <a:tc>
                  <a:txBody>
                    <a:bodyPr/>
                    <a:lstStyle/>
                    <a:p>
                      <a:pPr>
                        <a:lnSpc>
                          <a:spcPct val="115000"/>
                        </a:lnSpc>
                        <a:spcBef>
                          <a:spcPts val="600"/>
                        </a:spcBef>
                        <a:spcAft>
                          <a:spcPts val="600"/>
                        </a:spcAft>
                      </a:pPr>
                      <a:r>
                        <a:rPr lang="en-AU" sz="1600">
                          <a:latin typeface="Calibri"/>
                          <a:ea typeface="Calibri"/>
                          <a:cs typeface="Times New Roman"/>
                        </a:rPr>
                        <a:t>Customer name:</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15000"/>
                        </a:lnSpc>
                        <a:spcBef>
                          <a:spcPts val="600"/>
                        </a:spcBef>
                        <a:spcAft>
                          <a:spcPts val="600"/>
                        </a:spcAft>
                      </a:pPr>
                      <a:r>
                        <a:rPr lang="en-AU" sz="1600" dirty="0">
                          <a:latin typeface="Calibri"/>
                          <a:ea typeface="Calibri"/>
                          <a:cs typeface="Times New Roman"/>
                        </a:rPr>
                        <a:t>Mr John Cooper</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r>
              <a:tr h="0">
                <a:tc>
                  <a:txBody>
                    <a:bodyPr/>
                    <a:lstStyle/>
                    <a:p>
                      <a:pPr>
                        <a:lnSpc>
                          <a:spcPct val="115000"/>
                        </a:lnSpc>
                        <a:spcBef>
                          <a:spcPts val="600"/>
                        </a:spcBef>
                        <a:spcAft>
                          <a:spcPts val="600"/>
                        </a:spcAft>
                      </a:pPr>
                      <a:r>
                        <a:rPr lang="en-AU" sz="1600">
                          <a:latin typeface="Calibri"/>
                          <a:ea typeface="Calibri"/>
                          <a:cs typeface="Times New Roman"/>
                        </a:rPr>
                        <a:t>Contact details:</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15000"/>
                        </a:lnSpc>
                        <a:spcBef>
                          <a:spcPts val="600"/>
                        </a:spcBef>
                        <a:spcAft>
                          <a:spcPts val="600"/>
                        </a:spcAft>
                      </a:pPr>
                      <a:r>
                        <a:rPr lang="en-AU" sz="1600" dirty="0">
                          <a:latin typeface="Calibri"/>
                          <a:ea typeface="Calibri"/>
                          <a:cs typeface="Times New Roman"/>
                        </a:rPr>
                        <a:t>[Phone </a:t>
                      </a:r>
                      <a:r>
                        <a:rPr lang="en-AU" sz="1600" dirty="0" smtClean="0">
                          <a:latin typeface="Calibri"/>
                          <a:ea typeface="Calibri"/>
                          <a:cs typeface="Times New Roman"/>
                        </a:rPr>
                        <a:t>number]</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r>
              <a:tr h="0">
                <a:tc>
                  <a:txBody>
                    <a:bodyPr/>
                    <a:lstStyle/>
                    <a:p>
                      <a:pPr>
                        <a:lnSpc>
                          <a:spcPct val="115000"/>
                        </a:lnSpc>
                        <a:spcBef>
                          <a:spcPts val="600"/>
                        </a:spcBef>
                        <a:spcAft>
                          <a:spcPts val="600"/>
                        </a:spcAft>
                      </a:pPr>
                      <a:r>
                        <a:rPr lang="en-AU" sz="1600" b="1">
                          <a:latin typeface="Calibri"/>
                          <a:ea typeface="Calibri"/>
                          <a:cs typeface="Times New Roman"/>
                        </a:rPr>
                        <a:t>Date:</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b="1">
                          <a:latin typeface="Calibri"/>
                          <a:ea typeface="Calibri"/>
                          <a:cs typeface="Times New Roman"/>
                        </a:rPr>
                        <a:t>Form of contact</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b="1" dirty="0">
                          <a:latin typeface="Calibri"/>
                          <a:ea typeface="Calibri"/>
                          <a:cs typeface="Times New Roman"/>
                        </a:rPr>
                        <a:t>Details</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600" dirty="0">
                          <a:latin typeface="Calibri"/>
                          <a:ea typeface="Calibri"/>
                          <a:cs typeface="Times New Roman"/>
                        </a:rPr>
                        <a:t>22</a:t>
                      </a:r>
                      <a:r>
                        <a:rPr lang="en-AU" sz="1600" baseline="30000" dirty="0">
                          <a:latin typeface="Calibri"/>
                          <a:ea typeface="Calibri"/>
                          <a:cs typeface="Times New Roman"/>
                        </a:rPr>
                        <a:t>nd</a:t>
                      </a:r>
                      <a:r>
                        <a:rPr lang="en-AU" sz="1600" dirty="0">
                          <a:latin typeface="Calibri"/>
                          <a:ea typeface="Calibri"/>
                          <a:cs typeface="Times New Roman"/>
                        </a:rPr>
                        <a:t> February 2015</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dirty="0">
                          <a:latin typeface="Calibri"/>
                          <a:ea typeface="Calibri"/>
                          <a:cs typeface="Times New Roman"/>
                        </a:rPr>
                        <a:t>Phone</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Rang Mr Cooper regarding his overdue payment. He said he had lost his copy of the invoice and requested another one to be sent as soon as possible.</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600" dirty="0">
                          <a:latin typeface="Calibri"/>
                          <a:ea typeface="Calibri"/>
                          <a:cs typeface="Times New Roman"/>
                        </a:rPr>
                        <a:t>23</a:t>
                      </a:r>
                      <a:r>
                        <a:rPr lang="en-AU" sz="1600" baseline="30000" dirty="0">
                          <a:latin typeface="Calibri"/>
                          <a:ea typeface="Calibri"/>
                          <a:cs typeface="Times New Roman"/>
                        </a:rPr>
                        <a:t>rd</a:t>
                      </a:r>
                      <a:r>
                        <a:rPr lang="en-AU" sz="1600" dirty="0">
                          <a:latin typeface="Calibri"/>
                          <a:ea typeface="Calibri"/>
                          <a:cs typeface="Times New Roman"/>
                        </a:rPr>
                        <a:t> February</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Post</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Sent Mr Cooper a copy of the invoice.</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600">
                          <a:latin typeface="Calibri"/>
                          <a:ea typeface="Calibri"/>
                          <a:cs typeface="Times New Roman"/>
                        </a:rPr>
                        <a:t>26</a:t>
                      </a:r>
                      <a:r>
                        <a:rPr lang="en-AU" sz="1600" baseline="30000">
                          <a:latin typeface="Calibri"/>
                          <a:ea typeface="Calibri"/>
                          <a:cs typeface="Times New Roman"/>
                        </a:rPr>
                        <a:t>th</a:t>
                      </a:r>
                      <a:r>
                        <a:rPr lang="en-AU" sz="1600">
                          <a:latin typeface="Calibri"/>
                          <a:ea typeface="Calibri"/>
                          <a:cs typeface="Times New Roman"/>
                        </a:rPr>
                        <a:t> February</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Phone</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Mr Cooper rang to say he had received the invoice, but he believed details on it were wrong. I said I would ring back when I had investigated the matter.</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600">
                          <a:latin typeface="Calibri"/>
                          <a:ea typeface="Calibri"/>
                          <a:cs typeface="Times New Roman"/>
                        </a:rPr>
                        <a:t>27</a:t>
                      </a:r>
                      <a:r>
                        <a:rPr lang="en-AU" sz="1600" baseline="30000">
                          <a:latin typeface="Calibri"/>
                          <a:ea typeface="Calibri"/>
                          <a:cs typeface="Times New Roman"/>
                        </a:rPr>
                        <a:t>th</a:t>
                      </a:r>
                      <a:r>
                        <a:rPr lang="en-AU" sz="1600">
                          <a:latin typeface="Calibri"/>
                          <a:ea typeface="Calibri"/>
                          <a:cs typeface="Times New Roman"/>
                        </a:rPr>
                        <a:t> February</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Email</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I emailed Mr Cooper copies of the original purchase order he signed, which had the same details as the invoice.</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Bef>
                          <a:spcPts val="600"/>
                        </a:spcBef>
                        <a:spcAft>
                          <a:spcPts val="600"/>
                        </a:spcAft>
                      </a:pPr>
                      <a:r>
                        <a:rPr lang="en-AU" sz="1600">
                          <a:latin typeface="Calibri"/>
                          <a:ea typeface="Calibri"/>
                          <a:cs typeface="Times New Roman"/>
                        </a:rPr>
                        <a:t>29</a:t>
                      </a:r>
                      <a:r>
                        <a:rPr lang="en-AU" sz="1600" baseline="30000">
                          <a:latin typeface="Calibri"/>
                          <a:ea typeface="Calibri"/>
                          <a:cs typeface="Times New Roman"/>
                        </a:rPr>
                        <a:t>th</a:t>
                      </a:r>
                      <a:r>
                        <a:rPr lang="en-AU" sz="1600">
                          <a:latin typeface="Calibri"/>
                          <a:ea typeface="Calibri"/>
                          <a:cs typeface="Times New Roman"/>
                        </a:rPr>
                        <a:t> February</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a:latin typeface="Calibri"/>
                          <a:ea typeface="Calibri"/>
                          <a:cs typeface="Times New Roman"/>
                        </a:rPr>
                        <a:t>Email</a:t>
                      </a:r>
                      <a:endParaRPr lang="en-GB"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1600" dirty="0">
                          <a:latin typeface="Calibri"/>
                          <a:ea typeface="Calibri"/>
                          <a:cs typeface="Times New Roman"/>
                        </a:rPr>
                        <a:t>Mr Cooper emailed back, agreeing to pay within the next two days.</a:t>
                      </a: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Incentives</a:t>
            </a:r>
            <a:endParaRPr lang="en-GB" dirty="0"/>
          </a:p>
        </p:txBody>
      </p:sp>
      <p:sp>
        <p:nvSpPr>
          <p:cNvPr id="3" name="Content Placeholder 2"/>
          <p:cNvSpPr>
            <a:spLocks noGrp="1"/>
          </p:cNvSpPr>
          <p:nvPr>
            <p:ph idx="1"/>
          </p:nvPr>
        </p:nvSpPr>
        <p:spPr/>
        <p:txBody>
          <a:bodyPr/>
          <a:lstStyle/>
          <a:p>
            <a:pPr marL="0">
              <a:buNone/>
            </a:pPr>
            <a:r>
              <a:rPr lang="en-GB" b="1" dirty="0" smtClean="0"/>
              <a:t>To make customers pay within the deadline, you could use:</a:t>
            </a:r>
          </a:p>
          <a:p>
            <a:pPr marL="0"/>
            <a:r>
              <a:rPr lang="en-GB" dirty="0" smtClean="0"/>
              <a:t>Discounts for early payment</a:t>
            </a:r>
          </a:p>
          <a:p>
            <a:pPr marL="0"/>
            <a:r>
              <a:rPr lang="en-GB" dirty="0" smtClean="0"/>
              <a:t>Penalties for late payment.</a:t>
            </a:r>
            <a:endParaRPr lang="en-GB" dirty="0"/>
          </a:p>
        </p:txBody>
      </p:sp>
      <p:pic>
        <p:nvPicPr>
          <p:cNvPr id="4" name="Picture 3" descr="sale_sign_offer_discount (2).jpg"/>
          <p:cNvPicPr>
            <a:picLocks noChangeAspect="1"/>
          </p:cNvPicPr>
          <p:nvPr/>
        </p:nvPicPr>
        <p:blipFill>
          <a:blip r:embed="rId2" cstate="print"/>
          <a:stretch>
            <a:fillRect/>
          </a:stretch>
        </p:blipFill>
        <p:spPr>
          <a:xfrm>
            <a:off x="5436096" y="2348880"/>
            <a:ext cx="2630320" cy="4509120"/>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Follow up outstanding accounts</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6.3 </a:t>
            </a:r>
            <a:r>
              <a:rPr lang="en-AU" sz="2800" dirty="0" smtClean="0"/>
              <a:t>Report or follow up outstanding accounts in accordance with organisational policy and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Disputes</a:t>
            </a:r>
            <a:endParaRPr lang="en-GB" dirty="0"/>
          </a:p>
        </p:txBody>
      </p:sp>
      <p:sp>
        <p:nvSpPr>
          <p:cNvPr id="3" name="Content Placeholder 2"/>
          <p:cNvSpPr>
            <a:spLocks noGrp="1"/>
          </p:cNvSpPr>
          <p:nvPr>
            <p:ph idx="1"/>
          </p:nvPr>
        </p:nvSpPr>
        <p:spPr/>
        <p:txBody>
          <a:bodyPr/>
          <a:lstStyle/>
          <a:p>
            <a:pPr>
              <a:buNone/>
            </a:pPr>
            <a:r>
              <a:rPr lang="en-GB" b="1" dirty="0" smtClean="0"/>
              <a:t>If there is a dispute, you should:</a:t>
            </a:r>
          </a:p>
          <a:p>
            <a:pPr lvl="0"/>
            <a:r>
              <a:rPr lang="en-GB" dirty="0" smtClean="0"/>
              <a:t>Listen to the reason for the dispute</a:t>
            </a:r>
          </a:p>
          <a:p>
            <a:pPr lvl="0"/>
            <a:r>
              <a:rPr lang="en-GB" dirty="0" smtClean="0"/>
              <a:t>If necessary, make arrangements for goods to be exchanged, invoices to be corrected or any other corrections </a:t>
            </a:r>
          </a:p>
          <a:p>
            <a:r>
              <a:rPr lang="en-GB" dirty="0" smtClean="0"/>
              <a:t>Come to a resolution with the customer and confirm this in writing.</a:t>
            </a:r>
          </a:p>
        </p:txBody>
      </p:sp>
      <p:pic>
        <p:nvPicPr>
          <p:cNvPr id="4" name="Picture 3" descr="megaphone_listen_hear.jpg"/>
          <p:cNvPicPr>
            <a:picLocks noChangeAspect="1"/>
          </p:cNvPicPr>
          <p:nvPr/>
        </p:nvPicPr>
        <p:blipFill>
          <a:blip r:embed="rId2" cstate="print"/>
          <a:stretch>
            <a:fillRect/>
          </a:stretch>
        </p:blipFill>
        <p:spPr>
          <a:xfrm>
            <a:off x="3131840" y="4567089"/>
            <a:ext cx="3419872" cy="2290911"/>
          </a:xfrm>
          <a:prstGeom prst="rect">
            <a:avLst/>
          </a:prstGeo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Disputes</a:t>
            </a:r>
            <a:endParaRPr lang="en-GB" dirty="0"/>
          </a:p>
        </p:txBody>
      </p:sp>
      <p:graphicFrame>
        <p:nvGraphicFramePr>
          <p:cNvPr id="4" name="Content Placeholder 3"/>
          <p:cNvGraphicFramePr>
            <a:graphicFrameLocks noGrp="1"/>
          </p:cNvGraphicFramePr>
          <p:nvPr>
            <p:ph idx="1"/>
          </p:nvPr>
        </p:nvGraphicFramePr>
        <p:xfrm>
          <a:off x="539552" y="1340767"/>
          <a:ext cx="7920880" cy="4908804"/>
        </p:xfrm>
        <a:graphic>
          <a:graphicData uri="http://schemas.openxmlformats.org/drawingml/2006/table">
            <a:tbl>
              <a:tblPr/>
              <a:tblGrid>
                <a:gridCol w="3494204"/>
                <a:gridCol w="4426676"/>
              </a:tblGrid>
              <a:tr h="238272">
                <a:tc>
                  <a:txBody>
                    <a:bodyPr/>
                    <a:lstStyle/>
                    <a:p>
                      <a:pPr algn="ctr">
                        <a:lnSpc>
                          <a:spcPct val="115000"/>
                        </a:lnSpc>
                        <a:spcBef>
                          <a:spcPts val="600"/>
                        </a:spcBef>
                        <a:spcAft>
                          <a:spcPts val="600"/>
                        </a:spcAft>
                      </a:pPr>
                      <a:r>
                        <a:rPr lang="en-GB" sz="2000" b="1" dirty="0">
                          <a:latin typeface="Calibri"/>
                          <a:ea typeface="Calibri"/>
                          <a:cs typeface="Times New Roman"/>
                        </a:rPr>
                        <a:t>Reason for late payment</a:t>
                      </a:r>
                      <a:endParaRPr lang="en-GB" sz="1800" dirty="0">
                        <a:latin typeface="Calibri"/>
                        <a:ea typeface="Calibri"/>
                        <a:cs typeface="Times New Roman"/>
                      </a:endParaRP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000" b="1">
                          <a:latin typeface="Calibri"/>
                          <a:ea typeface="Calibri"/>
                          <a:cs typeface="Times New Roman"/>
                        </a:rPr>
                        <a:t>Follow-up action</a:t>
                      </a:r>
                      <a:endParaRPr lang="en-GB" sz="1800">
                        <a:latin typeface="Calibri"/>
                        <a:ea typeface="Calibri"/>
                        <a:cs typeface="Times New Roman"/>
                      </a:endParaRP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1229423">
                <a:tc>
                  <a:txBody>
                    <a:bodyPr/>
                    <a:lstStyle/>
                    <a:p>
                      <a:pPr>
                        <a:lnSpc>
                          <a:spcPct val="115000"/>
                        </a:lnSpc>
                        <a:spcBef>
                          <a:spcPts val="600"/>
                        </a:spcBef>
                        <a:spcAft>
                          <a:spcPts val="600"/>
                        </a:spcAft>
                      </a:pPr>
                      <a:r>
                        <a:rPr lang="en-GB" sz="1800" dirty="0">
                          <a:latin typeface="Calibri"/>
                          <a:ea typeface="Calibri"/>
                          <a:cs typeface="Times New Roman"/>
                        </a:rPr>
                        <a:t>The company has stopped trading.</a:t>
                      </a: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600"/>
                        </a:spcBef>
                        <a:spcAft>
                          <a:spcPts val="600"/>
                        </a:spcAft>
                        <a:buFont typeface="Wingdings"/>
                        <a:buChar char=""/>
                      </a:pPr>
                      <a:r>
                        <a:rPr lang="en-GB" sz="1800" dirty="0">
                          <a:latin typeface="Calibri"/>
                          <a:ea typeface="Calibri"/>
                          <a:cs typeface="Times New Roman"/>
                        </a:rPr>
                        <a:t>Find out who is handling the liquidation and contact them as soon as possible. You will be listed as a creditor so are entitled to recover your money. </a:t>
                      </a:r>
                    </a:p>
                    <a:p>
                      <a:pPr marL="342900" lvl="0" indent="-342900">
                        <a:lnSpc>
                          <a:spcPct val="115000"/>
                        </a:lnSpc>
                        <a:spcBef>
                          <a:spcPts val="600"/>
                        </a:spcBef>
                        <a:spcAft>
                          <a:spcPts val="600"/>
                        </a:spcAft>
                        <a:buFont typeface="Wingdings"/>
                        <a:buChar char=""/>
                      </a:pPr>
                      <a:r>
                        <a:rPr lang="en-GB" sz="1800" dirty="0">
                          <a:latin typeface="Calibri"/>
                          <a:ea typeface="Calibri"/>
                          <a:cs typeface="Times New Roman"/>
                        </a:rPr>
                        <a:t>The company may have to pursue legal action in order to get its money back.</a:t>
                      </a: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9674">
                <a:tc>
                  <a:txBody>
                    <a:bodyPr/>
                    <a:lstStyle/>
                    <a:p>
                      <a:pPr>
                        <a:lnSpc>
                          <a:spcPct val="115000"/>
                        </a:lnSpc>
                        <a:spcBef>
                          <a:spcPts val="600"/>
                        </a:spcBef>
                        <a:spcAft>
                          <a:spcPts val="600"/>
                        </a:spcAft>
                      </a:pPr>
                      <a:r>
                        <a:rPr lang="en-GB" sz="1800" dirty="0">
                          <a:latin typeface="Calibri"/>
                          <a:ea typeface="Calibri"/>
                          <a:cs typeface="Times New Roman"/>
                        </a:rPr>
                        <a:t>The customer/company didn’t receive an invoice.</a:t>
                      </a: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600"/>
                        </a:spcBef>
                        <a:spcAft>
                          <a:spcPts val="600"/>
                        </a:spcAft>
                        <a:buFont typeface="Wingdings"/>
                        <a:buChar char=""/>
                      </a:pPr>
                      <a:r>
                        <a:rPr lang="en-GB" sz="1800">
                          <a:latin typeface="Calibri"/>
                          <a:ea typeface="Calibri"/>
                          <a:cs typeface="Times New Roman"/>
                        </a:rPr>
                        <a:t>Confirm their contact details and send them another one as soon as possible</a:t>
                      </a:r>
                    </a:p>
                    <a:p>
                      <a:pPr marL="342900" lvl="0" indent="-342900">
                        <a:lnSpc>
                          <a:spcPct val="115000"/>
                        </a:lnSpc>
                        <a:spcBef>
                          <a:spcPts val="600"/>
                        </a:spcBef>
                        <a:spcAft>
                          <a:spcPts val="600"/>
                        </a:spcAft>
                        <a:buFont typeface="Wingdings"/>
                        <a:buChar char=""/>
                      </a:pPr>
                      <a:r>
                        <a:rPr lang="en-GB" sz="1800">
                          <a:latin typeface="Calibri"/>
                          <a:ea typeface="Calibri"/>
                          <a:cs typeface="Times New Roman"/>
                        </a:rPr>
                        <a:t>Offer them an extension if necessary</a:t>
                      </a:r>
                    </a:p>
                    <a:p>
                      <a:pPr marL="342900" lvl="0" indent="-342900">
                        <a:lnSpc>
                          <a:spcPct val="115000"/>
                        </a:lnSpc>
                        <a:spcBef>
                          <a:spcPts val="600"/>
                        </a:spcBef>
                        <a:spcAft>
                          <a:spcPts val="600"/>
                        </a:spcAft>
                        <a:buFont typeface="Wingdings"/>
                        <a:buChar char=""/>
                      </a:pPr>
                      <a:r>
                        <a:rPr lang="en-GB" sz="1800">
                          <a:latin typeface="Calibri"/>
                          <a:ea typeface="Calibri"/>
                          <a:cs typeface="Times New Roman"/>
                        </a:rPr>
                        <a:t>Always ensure invoices have the correct information.</a:t>
                      </a: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547">
                <a:tc>
                  <a:txBody>
                    <a:bodyPr/>
                    <a:lstStyle/>
                    <a:p>
                      <a:pPr>
                        <a:lnSpc>
                          <a:spcPct val="115000"/>
                        </a:lnSpc>
                        <a:spcBef>
                          <a:spcPts val="600"/>
                        </a:spcBef>
                        <a:spcAft>
                          <a:spcPts val="600"/>
                        </a:spcAft>
                      </a:pPr>
                      <a:r>
                        <a:rPr lang="en-GB" sz="1800" dirty="0">
                          <a:latin typeface="Calibri"/>
                          <a:ea typeface="Calibri"/>
                          <a:cs typeface="Times New Roman"/>
                        </a:rPr>
                        <a:t>The company is paying other suppliers first.</a:t>
                      </a: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600"/>
                        </a:spcBef>
                        <a:spcAft>
                          <a:spcPts val="600"/>
                        </a:spcAft>
                        <a:buFont typeface="Wingdings"/>
                        <a:buChar char=""/>
                      </a:pPr>
                      <a:r>
                        <a:rPr lang="en-GB" sz="1800" dirty="0">
                          <a:latin typeface="Calibri"/>
                          <a:ea typeface="Calibri"/>
                          <a:cs typeface="Times New Roman"/>
                        </a:rPr>
                        <a:t>Request immediate payment or you will pursue legal action. </a:t>
                      </a:r>
                    </a:p>
                  </a:txBody>
                  <a:tcPr marL="55262" marR="552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Disputes</a:t>
            </a:r>
            <a:endParaRPr lang="en-GB" dirty="0"/>
          </a:p>
        </p:txBody>
      </p:sp>
      <p:graphicFrame>
        <p:nvGraphicFramePr>
          <p:cNvPr id="5" name="Content Placeholder 4"/>
          <p:cNvGraphicFramePr>
            <a:graphicFrameLocks noGrp="1"/>
          </p:cNvGraphicFramePr>
          <p:nvPr>
            <p:ph idx="1"/>
          </p:nvPr>
        </p:nvGraphicFramePr>
        <p:xfrm>
          <a:off x="611560" y="1463944"/>
          <a:ext cx="7704856" cy="4195572"/>
        </p:xfrm>
        <a:graphic>
          <a:graphicData uri="http://schemas.openxmlformats.org/drawingml/2006/table">
            <a:tbl>
              <a:tblPr/>
              <a:tblGrid>
                <a:gridCol w="3398907"/>
                <a:gridCol w="4305949"/>
              </a:tblGrid>
              <a:tr h="149763">
                <a:tc>
                  <a:txBody>
                    <a:bodyPr/>
                    <a:lstStyle/>
                    <a:p>
                      <a:pPr algn="ctr">
                        <a:lnSpc>
                          <a:spcPct val="115000"/>
                        </a:lnSpc>
                        <a:spcBef>
                          <a:spcPts val="600"/>
                        </a:spcBef>
                        <a:spcAft>
                          <a:spcPts val="600"/>
                        </a:spcAft>
                      </a:pPr>
                      <a:r>
                        <a:rPr lang="en-GB" sz="2400" b="1" dirty="0">
                          <a:latin typeface="Calibri"/>
                          <a:ea typeface="Calibri"/>
                          <a:cs typeface="Times New Roman"/>
                        </a:rPr>
                        <a:t>Reason for late payment</a:t>
                      </a:r>
                      <a:endParaRPr lang="en-GB" sz="1800" dirty="0">
                        <a:latin typeface="Calibri"/>
                        <a:ea typeface="Calibri"/>
                        <a:cs typeface="Times New Roman"/>
                      </a:endParaRP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lnSpc>
                          <a:spcPct val="115000"/>
                        </a:lnSpc>
                        <a:spcBef>
                          <a:spcPts val="600"/>
                        </a:spcBef>
                        <a:spcAft>
                          <a:spcPts val="600"/>
                        </a:spcAft>
                      </a:pPr>
                      <a:r>
                        <a:rPr lang="en-GB" sz="2400" b="1">
                          <a:latin typeface="Calibri"/>
                          <a:ea typeface="Calibri"/>
                          <a:cs typeface="Times New Roman"/>
                        </a:rPr>
                        <a:t>Follow-up action</a:t>
                      </a:r>
                      <a:endParaRPr lang="en-GB" sz="1800">
                        <a:latin typeface="Calibri"/>
                        <a:ea typeface="Calibri"/>
                        <a:cs typeface="Times New Roman"/>
                      </a:endParaRP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r>
              <a:tr h="253446">
                <a:tc>
                  <a:txBody>
                    <a:bodyPr/>
                    <a:lstStyle/>
                    <a:p>
                      <a:pPr>
                        <a:lnSpc>
                          <a:spcPct val="115000"/>
                        </a:lnSpc>
                        <a:spcBef>
                          <a:spcPts val="600"/>
                        </a:spcBef>
                        <a:spcAft>
                          <a:spcPts val="600"/>
                        </a:spcAft>
                      </a:pPr>
                      <a:r>
                        <a:rPr lang="en-GB" sz="1800" dirty="0">
                          <a:latin typeface="Calibri"/>
                          <a:ea typeface="Calibri"/>
                          <a:cs typeface="Times New Roman"/>
                        </a:rPr>
                        <a:t>The customer is currently changing banks.</a:t>
                      </a: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600"/>
                        </a:spcBef>
                        <a:spcAft>
                          <a:spcPts val="600"/>
                        </a:spcAft>
                        <a:buFont typeface="Wingdings"/>
                        <a:buChar char=""/>
                      </a:pPr>
                      <a:r>
                        <a:rPr lang="en-GB" sz="1800">
                          <a:latin typeface="Calibri"/>
                          <a:ea typeface="Calibri"/>
                          <a:cs typeface="Times New Roman"/>
                        </a:rPr>
                        <a:t>Request that they pay by credit card or any other method of getting funds.</a:t>
                      </a: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791">
                <a:tc>
                  <a:txBody>
                    <a:bodyPr/>
                    <a:lstStyle/>
                    <a:p>
                      <a:pPr>
                        <a:lnSpc>
                          <a:spcPct val="115000"/>
                        </a:lnSpc>
                        <a:spcBef>
                          <a:spcPts val="600"/>
                        </a:spcBef>
                        <a:spcAft>
                          <a:spcPts val="600"/>
                        </a:spcAft>
                      </a:pPr>
                      <a:r>
                        <a:rPr lang="en-GB" sz="1800">
                          <a:latin typeface="Calibri"/>
                          <a:ea typeface="Calibri"/>
                          <a:cs typeface="Times New Roman"/>
                        </a:rPr>
                        <a:t>The person authorised to make payment is out of the business.</a:t>
                      </a: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600"/>
                        </a:spcBef>
                        <a:spcAft>
                          <a:spcPts val="600"/>
                        </a:spcAft>
                        <a:buFont typeface="Wingdings"/>
                        <a:buChar char=""/>
                      </a:pPr>
                      <a:r>
                        <a:rPr lang="en-GB" sz="1800">
                          <a:latin typeface="Calibri"/>
                          <a:ea typeface="Calibri"/>
                          <a:cs typeface="Times New Roman"/>
                        </a:rPr>
                        <a:t>Enquire whether anyone else can authorise the payment</a:t>
                      </a:r>
                    </a:p>
                    <a:p>
                      <a:pPr marL="342900" lvl="0" indent="-342900">
                        <a:lnSpc>
                          <a:spcPct val="115000"/>
                        </a:lnSpc>
                        <a:spcBef>
                          <a:spcPts val="600"/>
                        </a:spcBef>
                        <a:spcAft>
                          <a:spcPts val="600"/>
                        </a:spcAft>
                        <a:buFont typeface="Wingdings"/>
                        <a:buChar char=""/>
                      </a:pPr>
                      <a:r>
                        <a:rPr lang="en-GB" sz="1800">
                          <a:latin typeface="Calibri"/>
                          <a:ea typeface="Calibri"/>
                          <a:cs typeface="Times New Roman"/>
                        </a:rPr>
                        <a:t>Confirm when the employee will be back and follow-up with the business on that date to ensure payment.</a:t>
                      </a: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7068">
                <a:tc>
                  <a:txBody>
                    <a:bodyPr/>
                    <a:lstStyle/>
                    <a:p>
                      <a:pPr>
                        <a:lnSpc>
                          <a:spcPct val="115000"/>
                        </a:lnSpc>
                        <a:spcBef>
                          <a:spcPts val="600"/>
                        </a:spcBef>
                        <a:spcAft>
                          <a:spcPts val="600"/>
                        </a:spcAft>
                      </a:pPr>
                      <a:r>
                        <a:rPr lang="en-GB" sz="1800">
                          <a:latin typeface="Calibri"/>
                          <a:ea typeface="Calibri"/>
                          <a:cs typeface="Times New Roman"/>
                        </a:rPr>
                        <a:t>The company has cash flow problems.</a:t>
                      </a: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Bef>
                          <a:spcPts val="600"/>
                        </a:spcBef>
                        <a:spcAft>
                          <a:spcPts val="600"/>
                        </a:spcAft>
                        <a:buFont typeface="Wingdings"/>
                        <a:buChar char=""/>
                      </a:pPr>
                      <a:r>
                        <a:rPr lang="en-GB" sz="1800" dirty="0">
                          <a:latin typeface="Calibri"/>
                          <a:ea typeface="Calibri"/>
                          <a:cs typeface="Times New Roman"/>
                        </a:rPr>
                        <a:t>Enquire whether customers could make part-payments that could be used to pay the organisation</a:t>
                      </a:r>
                    </a:p>
                    <a:p>
                      <a:pPr marL="342900" lvl="0" indent="-342900">
                        <a:lnSpc>
                          <a:spcPct val="115000"/>
                        </a:lnSpc>
                        <a:spcBef>
                          <a:spcPts val="600"/>
                        </a:spcBef>
                        <a:spcAft>
                          <a:spcPts val="600"/>
                        </a:spcAft>
                        <a:buFont typeface="Wingdings"/>
                        <a:buChar char=""/>
                      </a:pPr>
                      <a:r>
                        <a:rPr lang="en-GB" sz="1800" dirty="0">
                          <a:latin typeface="Calibri"/>
                          <a:ea typeface="Calibri"/>
                          <a:cs typeface="Times New Roman"/>
                        </a:rPr>
                        <a:t>Confirm a date when you will be paid by.</a:t>
                      </a:r>
                    </a:p>
                  </a:txBody>
                  <a:tcPr marL="45079" marR="45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smtClean="0"/>
              <a:t>Follow up outstanding accounts</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6.4 </a:t>
            </a:r>
            <a:r>
              <a:rPr lang="en-AU" sz="2800" dirty="0" smtClean="0"/>
              <a:t>Monitor and review credit terms in accordance with credit policy and procedures</a:t>
            </a:r>
            <a:endParaRPr lang="en-AU" sz="2800" dirty="0" smtClean="0">
              <a:latin typeface="+mj-lt"/>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Payment options</a:t>
            </a:r>
            <a:endParaRPr lang="en-GB" dirty="0"/>
          </a:p>
        </p:txBody>
      </p:sp>
      <p:sp>
        <p:nvSpPr>
          <p:cNvPr id="3" name="Content Placeholder 2"/>
          <p:cNvSpPr>
            <a:spLocks noGrp="1"/>
          </p:cNvSpPr>
          <p:nvPr>
            <p:ph idx="1"/>
          </p:nvPr>
        </p:nvSpPr>
        <p:spPr/>
        <p:txBody>
          <a:bodyPr/>
          <a:lstStyle/>
          <a:p>
            <a:pPr>
              <a:buNone/>
            </a:pPr>
            <a:r>
              <a:rPr lang="en-GB" b="1" dirty="0" smtClean="0"/>
              <a:t>Payment options could include:</a:t>
            </a:r>
          </a:p>
          <a:p>
            <a:r>
              <a:rPr lang="en-GB" dirty="0" smtClean="0"/>
              <a:t>Credit card payment</a:t>
            </a:r>
          </a:p>
          <a:p>
            <a:r>
              <a:rPr lang="en-GB" dirty="0" smtClean="0"/>
              <a:t>Electronic transfer (by online banking or other means)</a:t>
            </a:r>
          </a:p>
          <a:p>
            <a:r>
              <a:rPr lang="en-GB" dirty="0" smtClean="0"/>
              <a:t>Cash.</a:t>
            </a:r>
          </a:p>
          <a:p>
            <a:pPr>
              <a:buNone/>
            </a:pPr>
            <a:endParaRPr lang="en-GB" dirty="0" smtClean="0"/>
          </a:p>
          <a:p>
            <a:endParaRPr lang="en-GB" dirty="0" smtClean="0"/>
          </a:p>
          <a:p>
            <a:pPr>
              <a:buNone/>
            </a:pPr>
            <a:endParaRPr lang="en-GB" dirty="0"/>
          </a:p>
        </p:txBody>
      </p:sp>
      <p:pic>
        <p:nvPicPr>
          <p:cNvPr id="4" name="Picture 3" descr="MSurfingCC.jpg"/>
          <p:cNvPicPr>
            <a:picLocks noChangeAspect="1"/>
          </p:cNvPicPr>
          <p:nvPr/>
        </p:nvPicPr>
        <p:blipFill>
          <a:blip r:embed="rId2" cstate="print"/>
          <a:stretch>
            <a:fillRect/>
          </a:stretch>
        </p:blipFill>
        <p:spPr>
          <a:xfrm>
            <a:off x="3563888" y="3140968"/>
            <a:ext cx="3528392" cy="3528392"/>
          </a:xfrm>
          <a:prstGeom prst="rect">
            <a:avLst/>
          </a:prstGeom>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Credit check</a:t>
            </a:r>
            <a:endParaRPr lang="en-GB" dirty="0"/>
          </a:p>
        </p:txBody>
      </p:sp>
      <p:sp>
        <p:nvSpPr>
          <p:cNvPr id="3" name="Content Placeholder 2"/>
          <p:cNvSpPr>
            <a:spLocks noGrp="1"/>
          </p:cNvSpPr>
          <p:nvPr>
            <p:ph idx="1"/>
          </p:nvPr>
        </p:nvSpPr>
        <p:spPr/>
        <p:txBody>
          <a:bodyPr/>
          <a:lstStyle/>
          <a:p>
            <a:pPr marL="0" indent="0">
              <a:buNone/>
            </a:pPr>
            <a:r>
              <a:rPr lang="en-GB" dirty="0" smtClean="0"/>
              <a:t>The organisation should make a credit check before they offer a customer credit. This will give the organisation confidence that they can trust the customer to make payment. </a:t>
            </a:r>
          </a:p>
          <a:p>
            <a:pPr marL="0" indent="0">
              <a:buNone/>
            </a:pPr>
            <a:r>
              <a:rPr lang="en-GB" dirty="0" smtClean="0"/>
              <a:t>If they have a history of debts and missed payments, it may be wiser to insist on payment by another method. </a:t>
            </a:r>
            <a:endParaRPr lang="en-GB" dirty="0"/>
          </a:p>
        </p:txBody>
      </p:sp>
      <p:pic>
        <p:nvPicPr>
          <p:cNvPr id="4" name="Picture 3" descr="world_credit_card_800_wht.png"/>
          <p:cNvPicPr>
            <a:picLocks noChangeAspect="1"/>
          </p:cNvPicPr>
          <p:nvPr/>
        </p:nvPicPr>
        <p:blipFill>
          <a:blip r:embed="rId2" cstate="print"/>
          <a:stretch>
            <a:fillRect/>
          </a:stretch>
        </p:blipFill>
        <p:spPr>
          <a:xfrm>
            <a:off x="3498304" y="4397227"/>
            <a:ext cx="2873896" cy="2460773"/>
          </a:xfrm>
          <a:prstGeom prst="rect">
            <a:avLst/>
          </a:prstGeom>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Credit check</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The organisation may offer different credit terms to a customer who would have difficulty paying normally.</a:t>
            </a:r>
          </a:p>
          <a:p>
            <a:pPr>
              <a:buNone/>
            </a:pPr>
            <a:r>
              <a:rPr lang="en-GB" b="1" dirty="0" smtClean="0"/>
              <a:t>These could include: </a:t>
            </a:r>
          </a:p>
          <a:p>
            <a:r>
              <a:rPr lang="en-AU" dirty="0" smtClean="0"/>
              <a:t>Payment X days after the invoices is received</a:t>
            </a:r>
            <a:endParaRPr lang="en-GB" dirty="0" smtClean="0"/>
          </a:p>
          <a:p>
            <a:r>
              <a:rPr lang="en-AU" dirty="0" smtClean="0"/>
              <a:t>Cash on delivery </a:t>
            </a:r>
            <a:endParaRPr lang="en-GB" dirty="0" smtClean="0"/>
          </a:p>
          <a:p>
            <a:r>
              <a:rPr lang="en-AU" dirty="0" smtClean="0"/>
              <a:t>Payment in stages.</a:t>
            </a:r>
            <a:endParaRPr lang="en-GB" dirty="0" smtClean="0"/>
          </a:p>
          <a:p>
            <a:pPr>
              <a:buNone/>
            </a:pPr>
            <a:endParaRPr lang="en-GB" b="1" dirty="0"/>
          </a:p>
        </p:txBody>
      </p:sp>
      <p:pic>
        <p:nvPicPr>
          <p:cNvPr id="4" name="Picture 3" descr="MPizza.jpg"/>
          <p:cNvPicPr>
            <a:picLocks noChangeAspect="1"/>
          </p:cNvPicPr>
          <p:nvPr/>
        </p:nvPicPr>
        <p:blipFill>
          <a:blip r:embed="rId2" cstate="print"/>
          <a:stretch>
            <a:fillRect/>
          </a:stretch>
        </p:blipFill>
        <p:spPr>
          <a:xfrm>
            <a:off x="4427984" y="3501008"/>
            <a:ext cx="3312368" cy="3312368"/>
          </a:xfrm>
          <a:prstGeom prst="rect">
            <a:avLst/>
          </a:prstGeom>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6A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‘Process accounts payable and receivable’</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1104</TotalTime>
  <Words>2867</Words>
  <Application>Microsoft Office PowerPoint</Application>
  <PresentationFormat>On-screen Show (4:3)</PresentationFormat>
  <Paragraphs>515</Paragraphs>
  <Slides>84</Slides>
  <Notes>29</Notes>
  <HiddenSlides>0</HiddenSlides>
  <MMClips>0</MMClips>
  <ScaleCrop>false</ScaleCrop>
  <HeadingPairs>
    <vt:vector size="4" baseType="variant">
      <vt:variant>
        <vt:lpstr>Theme</vt:lpstr>
      </vt:variant>
      <vt:variant>
        <vt:i4>1</vt:i4>
      </vt:variant>
      <vt:variant>
        <vt:lpstr>Slide Titles</vt:lpstr>
      </vt:variant>
      <vt:variant>
        <vt:i4>84</vt:i4>
      </vt:variant>
    </vt:vector>
  </HeadingPairs>
  <TitlesOfParts>
    <vt:vector size="85" baseType="lpstr">
      <vt:lpstr>Office Theme</vt:lpstr>
      <vt:lpstr>PowerPoint Presentation</vt:lpstr>
      <vt:lpstr>Housekeeping</vt:lpstr>
      <vt:lpstr>Objectives</vt:lpstr>
      <vt:lpstr>Maintain financial journal systems</vt:lpstr>
      <vt:lpstr>Source documents</vt:lpstr>
      <vt:lpstr>Source documents</vt:lpstr>
      <vt:lpstr>Source documents</vt:lpstr>
      <vt:lpstr>Maintain financial journal systems</vt:lpstr>
      <vt:lpstr>Errors and discrepancies</vt:lpstr>
      <vt:lpstr>Errors and discrepancies</vt:lpstr>
      <vt:lpstr> Activity 1A  </vt:lpstr>
      <vt:lpstr>Maintain financial journal systems</vt:lpstr>
      <vt:lpstr>Transactions</vt:lpstr>
      <vt:lpstr>Legislation</vt:lpstr>
      <vt:lpstr>Journals</vt:lpstr>
      <vt:lpstr>Maintain financial journal systems</vt:lpstr>
      <vt:lpstr>Journals</vt:lpstr>
      <vt:lpstr>Journals</vt:lpstr>
      <vt:lpstr>Journals</vt:lpstr>
      <vt:lpstr>Journals</vt:lpstr>
      <vt:lpstr> Activity 1B  </vt:lpstr>
      <vt:lpstr>Prepare bank reconciliations</vt:lpstr>
      <vt:lpstr>Prepare bank reconciliations</vt:lpstr>
      <vt:lpstr>Reconciliation</vt:lpstr>
      <vt:lpstr>Reconciliation</vt:lpstr>
      <vt:lpstr>Identify deposits in transit</vt:lpstr>
      <vt:lpstr>Outstanding cheques</vt:lpstr>
      <vt:lpstr>Identify errors</vt:lpstr>
      <vt:lpstr>Create a bank reconciliation statement</vt:lpstr>
      <vt:lpstr>Reconciliation</vt:lpstr>
      <vt:lpstr> Activity 2A  </vt:lpstr>
      <vt:lpstr>Maintain accounts payable and accounts receivable systems</vt:lpstr>
      <vt:lpstr>Accounts payable</vt:lpstr>
      <vt:lpstr>Accrual accounting</vt:lpstr>
      <vt:lpstr>Accrual accounting</vt:lpstr>
      <vt:lpstr>Maintain accounts payable and accounts receivable systems</vt:lpstr>
      <vt:lpstr>Account reconciliation</vt:lpstr>
      <vt:lpstr>Account reconciliation</vt:lpstr>
      <vt:lpstr>Account reconciliation</vt:lpstr>
      <vt:lpstr>Maintain accounts payable and accounts receivable</vt:lpstr>
      <vt:lpstr>Journal data</vt:lpstr>
      <vt:lpstr>General ledgers</vt:lpstr>
      <vt:lpstr>General ledgers</vt:lpstr>
      <vt:lpstr> Activity 3A  </vt:lpstr>
      <vt:lpstr>Process payments for accounts payable</vt:lpstr>
      <vt:lpstr>Reconciling accounts</vt:lpstr>
      <vt:lpstr>Process payments for accounts payable</vt:lpstr>
      <vt:lpstr>Payment documentation</vt:lpstr>
      <vt:lpstr>Supplier statements</vt:lpstr>
      <vt:lpstr>Supplier statements</vt:lpstr>
      <vt:lpstr>Supplier statements</vt:lpstr>
      <vt:lpstr>Supplier statement</vt:lpstr>
      <vt:lpstr> Activity 4A  </vt:lpstr>
      <vt:lpstr>Prepare statements for accounts receivable </vt:lpstr>
      <vt:lpstr>Accounts receivable</vt:lpstr>
      <vt:lpstr>Accounts receivable</vt:lpstr>
      <vt:lpstr>Accounts receivable</vt:lpstr>
      <vt:lpstr>Prepare statements for accounts receivable</vt:lpstr>
      <vt:lpstr>Discrepancies</vt:lpstr>
      <vt:lpstr> Activity 5A  </vt:lpstr>
      <vt:lpstr>Follow up outstanding accounts</vt:lpstr>
      <vt:lpstr>Accounts receivable ledger system</vt:lpstr>
      <vt:lpstr>Accounts receivable ledger system</vt:lpstr>
      <vt:lpstr>Follow up outstanding accounts</vt:lpstr>
      <vt:lpstr>Aged-analysis</vt:lpstr>
      <vt:lpstr>Aged-analysis</vt:lpstr>
      <vt:lpstr>Outstanding accounts</vt:lpstr>
      <vt:lpstr>Disputes</vt:lpstr>
      <vt:lpstr>Customer relationship manager</vt:lpstr>
      <vt:lpstr>Customer relationship manager</vt:lpstr>
      <vt:lpstr>Incentives</vt:lpstr>
      <vt:lpstr>Follow up outstanding accounts</vt:lpstr>
      <vt:lpstr>Disputes</vt:lpstr>
      <vt:lpstr>Disputes</vt:lpstr>
      <vt:lpstr>Disputes</vt:lpstr>
      <vt:lpstr>Follow up outstanding accounts</vt:lpstr>
      <vt:lpstr>Payment options</vt:lpstr>
      <vt:lpstr>Credit check</vt:lpstr>
      <vt:lpstr>Credit check</vt:lpstr>
      <vt:lpstr> Activity 6A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Tom</cp:lastModifiedBy>
  <cp:revision>270</cp:revision>
  <dcterms:created xsi:type="dcterms:W3CDTF">2011-08-26T06:48:04Z</dcterms:created>
  <dcterms:modified xsi:type="dcterms:W3CDTF">2015-08-28T10:32:10Z</dcterms:modified>
</cp:coreProperties>
</file>