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77"/>
  </p:normalViewPr>
  <p:slideViewPr>
    <p:cSldViewPr snapToGrid="0" snapToObjects="1">
      <p:cViewPr varScale="1">
        <p:scale>
          <a:sx n="112" d="100"/>
          <a:sy n="112" d="100"/>
        </p:scale>
        <p:origin x="97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" y="2717800"/>
            <a:ext cx="82677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MANAGING WORK HEALTH AND SAFETY IN CONSTRUCTION </a:t>
            </a:r>
            <a:endParaRPr lang="en-AU" sz="2800" dirty="0" smtClean="0"/>
          </a:p>
          <a:p>
            <a:endParaRPr lang="en-AU" sz="2800" dirty="0"/>
          </a:p>
          <a:p>
            <a:endParaRPr lang="en-AU" sz="2800" dirty="0" smtClean="0"/>
          </a:p>
          <a:p>
            <a:endParaRPr lang="en-AU" sz="2800" dirty="0"/>
          </a:p>
          <a:p>
            <a:endParaRPr lang="en-AU" sz="2800" dirty="0" smtClean="0"/>
          </a:p>
          <a:p>
            <a:r>
              <a:rPr lang="en-AU" sz="2800" dirty="0" smtClean="0"/>
              <a:t>WORK HEALTH AND SAFETY OFFICER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AU" dirty="0"/>
              <a:t>Describe the statutory and minimum requirements relating to construction workplaces;</a:t>
            </a:r>
          </a:p>
          <a:p>
            <a:pPr lvl="0"/>
            <a:r>
              <a:rPr lang="en-AU" dirty="0"/>
              <a:t>List the hazards that are associated with construction workplaces;</a:t>
            </a:r>
          </a:p>
          <a:p>
            <a:pPr lvl="0"/>
            <a:r>
              <a:rPr lang="en-AU" dirty="0"/>
              <a:t>Describe the control measures that are available to minimise or remove the risk associated with these hazards.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72389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657"/>
            <a:ext cx="9160670" cy="6362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3941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Construction work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463" y="1600200"/>
            <a:ext cx="8836350" cy="4525963"/>
          </a:xfrm>
        </p:spPr>
        <p:txBody>
          <a:bodyPr/>
          <a:lstStyle/>
          <a:p>
            <a:pPr marL="0" indent="0">
              <a:buNone/>
            </a:pPr>
            <a:r>
              <a:rPr lang="en-AU" sz="2800" b="1" dirty="0" smtClean="0"/>
              <a:t>WHS Regulation 2011 s289:</a:t>
            </a:r>
          </a:p>
          <a:p>
            <a:pPr marL="0" indent="0">
              <a:buNone/>
            </a:pPr>
            <a:r>
              <a:rPr lang="en-AU" i="1" dirty="0" smtClean="0"/>
              <a:t>Construction </a:t>
            </a:r>
            <a:r>
              <a:rPr lang="en-AU" i="1" dirty="0"/>
              <a:t>work</a:t>
            </a:r>
            <a:r>
              <a:rPr lang="en-AU" dirty="0"/>
              <a:t> </a:t>
            </a:r>
            <a:r>
              <a:rPr lang="en-AU" dirty="0" smtClean="0"/>
              <a:t>means any </a:t>
            </a:r>
            <a:r>
              <a:rPr lang="en-AU" dirty="0"/>
              <a:t>work carried out in connection with the construction, alteration, conversion, fitting-out, commissioning, renovation, repair, maintenance, refurbishment, demolition, decommissioning or dismantling of a structure.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60212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Principal contractor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AU" b="1" dirty="0" smtClean="0"/>
              <a:t>WHS Regulation 2011 s293:</a:t>
            </a:r>
          </a:p>
          <a:p>
            <a:pPr marL="0" lvl="0" indent="0">
              <a:buNone/>
            </a:pPr>
            <a:r>
              <a:rPr lang="en-AU" dirty="0" smtClean="0"/>
              <a:t>1. The </a:t>
            </a:r>
            <a:r>
              <a:rPr lang="en-AU" b="1" i="1" dirty="0"/>
              <a:t>principal contractor </a:t>
            </a:r>
            <a:r>
              <a:rPr lang="en-AU" dirty="0"/>
              <a:t>for construction </a:t>
            </a:r>
            <a:r>
              <a:rPr lang="en-AU" dirty="0" smtClean="0"/>
              <a:t>	work </a:t>
            </a:r>
            <a:r>
              <a:rPr lang="en-AU" dirty="0"/>
              <a:t>is the person appointed by the person </a:t>
            </a:r>
            <a:r>
              <a:rPr lang="en-AU" dirty="0" smtClean="0"/>
              <a:t>	that </a:t>
            </a:r>
            <a:r>
              <a:rPr lang="en-AU" dirty="0"/>
              <a:t>commissions the construction project, </a:t>
            </a:r>
            <a:r>
              <a:rPr lang="en-AU" dirty="0" smtClean="0"/>
              <a:t>	as </a:t>
            </a:r>
            <a:r>
              <a:rPr lang="en-AU" dirty="0"/>
              <a:t>the principal contractor for the </a:t>
            </a:r>
            <a:r>
              <a:rPr lang="en-AU" dirty="0" smtClean="0"/>
              <a:t>	construction </a:t>
            </a:r>
            <a:r>
              <a:rPr lang="en-AU" dirty="0"/>
              <a:t>work.</a:t>
            </a:r>
          </a:p>
          <a:p>
            <a:pPr marL="0" lvl="0" indent="0">
              <a:buNone/>
            </a:pPr>
            <a:r>
              <a:rPr lang="en-AU" dirty="0" smtClean="0"/>
              <a:t>2. If </a:t>
            </a:r>
            <a:r>
              <a:rPr lang="en-AU" dirty="0"/>
              <a:t>the owner does not appoint a principal </a:t>
            </a:r>
            <a:r>
              <a:rPr lang="en-AU" dirty="0" smtClean="0"/>
              <a:t>	contractor </a:t>
            </a:r>
            <a:r>
              <a:rPr lang="en-AU" dirty="0"/>
              <a:t>for the construction work, the </a:t>
            </a:r>
            <a:r>
              <a:rPr lang="en-AU" dirty="0" smtClean="0"/>
              <a:t>	owner </a:t>
            </a:r>
            <a:r>
              <a:rPr lang="en-AU" dirty="0"/>
              <a:t>is taken to be the principal contractor </a:t>
            </a:r>
            <a:r>
              <a:rPr lang="en-AU" dirty="0" smtClean="0"/>
              <a:t>	for </a:t>
            </a:r>
            <a:r>
              <a:rPr lang="en-AU" dirty="0"/>
              <a:t>the construction work.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92345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Person in control of the construction work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30936"/>
            <a:ext cx="8229600" cy="452596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AU" sz="3800" dirty="0"/>
              <a:t>The person with control of a construction project must ensure </a:t>
            </a:r>
            <a:r>
              <a:rPr lang="en-AU" sz="3800" dirty="0" smtClean="0"/>
              <a:t>the </a:t>
            </a:r>
            <a:r>
              <a:rPr lang="en-AU" sz="3800" dirty="0"/>
              <a:t>identification of hazards arising from: </a:t>
            </a:r>
            <a:endParaRPr lang="en-AU" sz="3800" dirty="0" smtClean="0"/>
          </a:p>
          <a:p>
            <a:pPr marL="0" indent="0">
              <a:buNone/>
            </a:pPr>
            <a:endParaRPr lang="en-AU" sz="3800" dirty="0"/>
          </a:p>
          <a:p>
            <a:pPr lvl="0"/>
            <a:r>
              <a:rPr lang="en-AU" sz="3800" dirty="0"/>
              <a:t>the construction site; </a:t>
            </a:r>
          </a:p>
          <a:p>
            <a:pPr lvl="0"/>
            <a:r>
              <a:rPr lang="en-AU" sz="3800" dirty="0"/>
              <a:t>any design relating to the construction project; </a:t>
            </a:r>
          </a:p>
          <a:p>
            <a:pPr lvl="0"/>
            <a:r>
              <a:rPr lang="en-AU" sz="3800" dirty="0"/>
              <a:t>working at height; </a:t>
            </a:r>
          </a:p>
          <a:p>
            <a:pPr lvl="0"/>
            <a:r>
              <a:rPr lang="en-AU" sz="3800" dirty="0"/>
              <a:t>hazardous substances, including the handling, use, storage, and on-site transport or disposal of hazardous substances; </a:t>
            </a:r>
          </a:p>
          <a:p>
            <a:pPr lvl="0"/>
            <a:r>
              <a:rPr lang="en-AU" sz="3800" dirty="0"/>
              <a:t>the presence of asbestos; </a:t>
            </a:r>
          </a:p>
          <a:p>
            <a:pPr lvl="0"/>
            <a:r>
              <a:rPr lang="en-AU" sz="3800" dirty="0"/>
              <a:t>systems of work; </a:t>
            </a:r>
          </a:p>
          <a:p>
            <a:pPr lvl="0"/>
            <a:r>
              <a:rPr lang="en-AU" sz="3800" dirty="0"/>
              <a:t>plant, including the on-site transport, installation, erection, commissioning, use, repair, maintenance, dismantling, storage or disposal of plant; </a:t>
            </a:r>
          </a:p>
          <a:p>
            <a:pPr lvl="0"/>
            <a:r>
              <a:rPr lang="en-AU" sz="3800" dirty="0"/>
              <a:t>manual handling (including the potential for occupational overuse injuries); </a:t>
            </a:r>
          </a:p>
          <a:p>
            <a:pPr lvl="0"/>
            <a:r>
              <a:rPr lang="en-AU" sz="3800" dirty="0"/>
              <a:t>the layout and condition of the construction site; and </a:t>
            </a:r>
          </a:p>
          <a:p>
            <a:pPr lvl="0"/>
            <a:r>
              <a:rPr lang="en-AU" sz="3800" dirty="0"/>
              <a:t>the physical working </a:t>
            </a:r>
            <a:r>
              <a:rPr lang="en-AU" sz="3800" dirty="0" smtClean="0"/>
              <a:t>environment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45365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AU" dirty="0" smtClean="0"/>
              <a:t>What laws apply?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484832"/>
          </a:xfrm>
        </p:spPr>
        <p:txBody>
          <a:bodyPr/>
          <a:lstStyle/>
          <a:p>
            <a:r>
              <a:rPr lang="en-AU" dirty="0" smtClean="0"/>
              <a:t>General health and safety obligations</a:t>
            </a:r>
          </a:p>
          <a:p>
            <a:r>
              <a:rPr lang="en-AU" dirty="0" smtClean="0"/>
              <a:t>Workers compensation</a:t>
            </a:r>
          </a:p>
          <a:p>
            <a:endParaRPr lang="en-AU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70318" y="29340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What you must do </a:t>
            </a:r>
            <a:endParaRPr lang="en-AU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4071001"/>
            <a:ext cx="8229600" cy="267982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AU" dirty="0"/>
              <a:t>If the Work Health and Safety Regulation 2011 describe how to prevent or minimise a risk at your workplace, you must do what the regulation says.  If there is a code of practice that describes how to prevent or minimise a risk at your workplace you must do what the code says or adopt and follow another way that gives the same level of protection against the risk.</a:t>
            </a:r>
          </a:p>
          <a:p>
            <a:pPr marL="0" indent="0" algn="just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910127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Specific regulations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en-US" sz="3400" dirty="0"/>
              <a:t>principal contractor WHS Management Plans;</a:t>
            </a:r>
            <a:endParaRPr lang="en-AU" sz="3400" dirty="0"/>
          </a:p>
          <a:p>
            <a:pPr lvl="0"/>
            <a:r>
              <a:rPr lang="en-US" sz="3400" dirty="0"/>
              <a:t>safe work method statements for high-risk construction activities including demolition work and asbestos removal;</a:t>
            </a:r>
            <a:endParaRPr lang="en-AU" sz="3400" dirty="0"/>
          </a:p>
          <a:p>
            <a:pPr lvl="0"/>
            <a:r>
              <a:rPr lang="en-US" sz="3400" dirty="0"/>
              <a:t>general construction induction;</a:t>
            </a:r>
            <a:endParaRPr lang="en-AU" sz="3400" dirty="0"/>
          </a:p>
          <a:p>
            <a:pPr lvl="0"/>
            <a:r>
              <a:rPr lang="en-US" sz="3400" dirty="0"/>
              <a:t>housekeeping practices;</a:t>
            </a:r>
            <a:endParaRPr lang="en-AU" sz="3400" dirty="0"/>
          </a:p>
          <a:p>
            <a:pPr lvl="0"/>
            <a:r>
              <a:rPr lang="en-US" sz="3400" dirty="0"/>
              <a:t>safety of plant provided for common use;</a:t>
            </a:r>
            <a:endParaRPr lang="en-AU" sz="3400" dirty="0"/>
          </a:p>
          <a:p>
            <a:pPr lvl="0"/>
            <a:r>
              <a:rPr lang="en-US" sz="3400" dirty="0"/>
              <a:t>excavations (including trenches);</a:t>
            </a:r>
            <a:endParaRPr lang="en-AU" sz="3400" dirty="0"/>
          </a:p>
          <a:p>
            <a:pPr lvl="0"/>
            <a:r>
              <a:rPr lang="en-US" sz="3400" dirty="0"/>
              <a:t>falls (including work on roofs, from ladders and trestle ladder platforms, and work to erect or dismantle scaffolding);</a:t>
            </a:r>
            <a:endParaRPr lang="en-AU" sz="3400" dirty="0"/>
          </a:p>
          <a:p>
            <a:pPr lvl="0"/>
            <a:r>
              <a:rPr lang="en-US" sz="3400" dirty="0"/>
              <a:t>protecting people from falling objects;</a:t>
            </a:r>
            <a:endParaRPr lang="en-AU" sz="3400" dirty="0"/>
          </a:p>
          <a:p>
            <a:pPr lvl="0"/>
            <a:r>
              <a:rPr lang="en-US" sz="3400" dirty="0"/>
              <a:t>workplace amenities.</a:t>
            </a:r>
            <a:endParaRPr lang="en-AU" sz="3400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0142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Health hazards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86058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en-AU" sz="3400" dirty="0"/>
              <a:t>Solar radiation from outdoor work.</a:t>
            </a:r>
          </a:p>
          <a:p>
            <a:pPr lvl="0"/>
            <a:r>
              <a:rPr lang="en-AU" sz="3400" dirty="0"/>
              <a:t>Airborne contaminants including dust, fumes, vapours and gases from cutting, grinding, sanding, welding, engine exhausts, hazardous chemicals, spray painting and abrasive blasting.</a:t>
            </a:r>
          </a:p>
          <a:p>
            <a:pPr lvl="0"/>
            <a:r>
              <a:rPr lang="en-AU" sz="3400" dirty="0"/>
              <a:t>Noise from operating plant, equipment and tools.</a:t>
            </a:r>
          </a:p>
          <a:p>
            <a:pPr lvl="0"/>
            <a:r>
              <a:rPr lang="en-AU" sz="3400" dirty="0"/>
              <a:t>Hazardous chemicals such as cement cleaning agents, degreasers and detergents, paint and solvents.</a:t>
            </a:r>
          </a:p>
          <a:p>
            <a:pPr lvl="0"/>
            <a:r>
              <a:rPr lang="en-AU" sz="3400" dirty="0"/>
              <a:t>Heat from outdoor work, high physical workloads, operating plant and equipment, and personal protective equipment and clothing.</a:t>
            </a:r>
          </a:p>
          <a:p>
            <a:pPr lvl="0"/>
            <a:r>
              <a:rPr lang="en-AU" sz="3400" dirty="0"/>
              <a:t>Vibration to the whole body or hand and arms from plant and equipment such as grinders, drills, air tools, excavating machinery.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81604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256</TotalTime>
  <Words>503</Words>
  <Application>Microsoft Office PowerPoint</Application>
  <PresentationFormat>On-screen Show (4:3)</PresentationFormat>
  <Paragraphs>52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Arial</vt:lpstr>
      <vt:lpstr>Office Theme</vt:lpstr>
      <vt:lpstr>PowerPoint Presentation</vt:lpstr>
      <vt:lpstr>Assessment Criteria</vt:lpstr>
      <vt:lpstr>PowerPoint Presentation</vt:lpstr>
      <vt:lpstr>Construction work </vt:lpstr>
      <vt:lpstr>Principal contractor </vt:lpstr>
      <vt:lpstr>Person in control of the construction work</vt:lpstr>
      <vt:lpstr>What laws apply?</vt:lpstr>
      <vt:lpstr>Specific regulations</vt:lpstr>
      <vt:lpstr>Health hazards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12</cp:revision>
  <dcterms:created xsi:type="dcterms:W3CDTF">2018-06-15T02:04:24Z</dcterms:created>
  <dcterms:modified xsi:type="dcterms:W3CDTF">2018-07-24T05:04:48Z</dcterms:modified>
</cp:coreProperties>
</file>