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5"/>
  </p:notesMasterIdLst>
  <p:sldIdLst>
    <p:sldId id="257" r:id="rId2"/>
    <p:sldId id="436" r:id="rId3"/>
    <p:sldId id="437" r:id="rId4"/>
    <p:sldId id="438" r:id="rId5"/>
    <p:sldId id="439" r:id="rId6"/>
    <p:sldId id="440" r:id="rId7"/>
    <p:sldId id="441" r:id="rId8"/>
    <p:sldId id="442" r:id="rId9"/>
    <p:sldId id="443" r:id="rId10"/>
    <p:sldId id="444" r:id="rId11"/>
    <p:sldId id="445" r:id="rId12"/>
    <p:sldId id="446" r:id="rId13"/>
    <p:sldId id="447" r:id="rId14"/>
    <p:sldId id="448" r:id="rId15"/>
    <p:sldId id="449" r:id="rId16"/>
    <p:sldId id="450" r:id="rId17"/>
    <p:sldId id="451" r:id="rId18"/>
    <p:sldId id="452" r:id="rId19"/>
    <p:sldId id="453" r:id="rId20"/>
    <p:sldId id="454" r:id="rId21"/>
    <p:sldId id="455" r:id="rId22"/>
    <p:sldId id="456" r:id="rId23"/>
    <p:sldId id="457" r:id="rId24"/>
    <p:sldId id="458" r:id="rId25"/>
    <p:sldId id="459" r:id="rId26"/>
    <p:sldId id="460" r:id="rId27"/>
    <p:sldId id="461" r:id="rId28"/>
    <p:sldId id="462" r:id="rId29"/>
    <p:sldId id="463" r:id="rId30"/>
    <p:sldId id="464" r:id="rId31"/>
    <p:sldId id="465" r:id="rId32"/>
    <p:sldId id="466" r:id="rId33"/>
    <p:sldId id="467" r:id="rId34"/>
    <p:sldId id="468" r:id="rId35"/>
    <p:sldId id="469" r:id="rId36"/>
    <p:sldId id="470" r:id="rId37"/>
    <p:sldId id="471" r:id="rId38"/>
    <p:sldId id="472" r:id="rId39"/>
    <p:sldId id="473" r:id="rId40"/>
    <p:sldId id="474" r:id="rId41"/>
    <p:sldId id="475" r:id="rId42"/>
    <p:sldId id="476" r:id="rId43"/>
    <p:sldId id="477" r:id="rId44"/>
    <p:sldId id="478" r:id="rId45"/>
    <p:sldId id="479" r:id="rId46"/>
    <p:sldId id="480" r:id="rId47"/>
    <p:sldId id="481" r:id="rId48"/>
    <p:sldId id="482" r:id="rId49"/>
    <p:sldId id="483" r:id="rId50"/>
    <p:sldId id="484" r:id="rId51"/>
    <p:sldId id="485" r:id="rId52"/>
    <p:sldId id="486" r:id="rId53"/>
    <p:sldId id="487" r:id="rId54"/>
    <p:sldId id="488" r:id="rId55"/>
    <p:sldId id="489" r:id="rId56"/>
    <p:sldId id="490" r:id="rId57"/>
    <p:sldId id="491" r:id="rId58"/>
    <p:sldId id="492" r:id="rId59"/>
    <p:sldId id="493" r:id="rId60"/>
    <p:sldId id="494" r:id="rId61"/>
    <p:sldId id="495" r:id="rId62"/>
    <p:sldId id="496" r:id="rId63"/>
    <p:sldId id="497" r:id="rId64"/>
    <p:sldId id="498" r:id="rId65"/>
    <p:sldId id="499" r:id="rId66"/>
    <p:sldId id="500" r:id="rId67"/>
    <p:sldId id="501" r:id="rId68"/>
    <p:sldId id="502" r:id="rId69"/>
    <p:sldId id="503" r:id="rId70"/>
    <p:sldId id="504" r:id="rId71"/>
    <p:sldId id="505" r:id="rId72"/>
    <p:sldId id="506" r:id="rId73"/>
    <p:sldId id="507" r:id="rId74"/>
    <p:sldId id="508" r:id="rId75"/>
    <p:sldId id="509" r:id="rId76"/>
    <p:sldId id="510" r:id="rId77"/>
    <p:sldId id="511" r:id="rId78"/>
    <p:sldId id="512" r:id="rId79"/>
    <p:sldId id="513" r:id="rId80"/>
    <p:sldId id="514" r:id="rId81"/>
    <p:sldId id="515" r:id="rId82"/>
    <p:sldId id="516" r:id="rId83"/>
    <p:sldId id="517" r:id="rId84"/>
    <p:sldId id="518" r:id="rId85"/>
    <p:sldId id="519" r:id="rId86"/>
    <p:sldId id="520" r:id="rId87"/>
    <p:sldId id="521" r:id="rId88"/>
    <p:sldId id="522" r:id="rId89"/>
    <p:sldId id="523" r:id="rId90"/>
    <p:sldId id="524" r:id="rId91"/>
    <p:sldId id="525" r:id="rId92"/>
    <p:sldId id="526" r:id="rId93"/>
    <p:sldId id="527" r:id="rId94"/>
    <p:sldId id="528" r:id="rId95"/>
    <p:sldId id="529" r:id="rId96"/>
    <p:sldId id="530" r:id="rId97"/>
    <p:sldId id="531" r:id="rId98"/>
    <p:sldId id="532" r:id="rId99"/>
    <p:sldId id="533" r:id="rId100"/>
    <p:sldId id="534" r:id="rId101"/>
    <p:sldId id="535" r:id="rId102"/>
    <p:sldId id="536" r:id="rId103"/>
    <p:sldId id="537" r:id="rId104"/>
    <p:sldId id="538" r:id="rId105"/>
    <p:sldId id="539" r:id="rId106"/>
    <p:sldId id="540" r:id="rId107"/>
    <p:sldId id="541" r:id="rId108"/>
    <p:sldId id="542" r:id="rId109"/>
    <p:sldId id="543" r:id="rId110"/>
    <p:sldId id="544" r:id="rId111"/>
    <p:sldId id="545" r:id="rId112"/>
    <p:sldId id="546" r:id="rId113"/>
    <p:sldId id="547" r:id="rId114"/>
    <p:sldId id="548" r:id="rId115"/>
    <p:sldId id="549" r:id="rId116"/>
    <p:sldId id="550" r:id="rId117"/>
    <p:sldId id="551" r:id="rId118"/>
    <p:sldId id="552" r:id="rId119"/>
    <p:sldId id="553" r:id="rId120"/>
    <p:sldId id="554" r:id="rId121"/>
    <p:sldId id="555" r:id="rId122"/>
    <p:sldId id="556" r:id="rId123"/>
    <p:sldId id="557" r:id="rId124"/>
    <p:sldId id="558" r:id="rId125"/>
    <p:sldId id="559" r:id="rId126"/>
    <p:sldId id="560" r:id="rId127"/>
    <p:sldId id="561" r:id="rId128"/>
    <p:sldId id="562" r:id="rId129"/>
    <p:sldId id="563" r:id="rId130"/>
    <p:sldId id="564" r:id="rId131"/>
    <p:sldId id="565" r:id="rId132"/>
    <p:sldId id="566" r:id="rId133"/>
    <p:sldId id="567" r:id="rId134"/>
    <p:sldId id="568" r:id="rId135"/>
    <p:sldId id="569" r:id="rId136"/>
    <p:sldId id="570" r:id="rId137"/>
    <p:sldId id="571" r:id="rId138"/>
    <p:sldId id="572" r:id="rId139"/>
    <p:sldId id="635" r:id="rId140"/>
    <p:sldId id="573" r:id="rId141"/>
    <p:sldId id="574" r:id="rId142"/>
    <p:sldId id="575" r:id="rId143"/>
    <p:sldId id="576" r:id="rId144"/>
    <p:sldId id="577" r:id="rId145"/>
    <p:sldId id="578" r:id="rId146"/>
    <p:sldId id="579" r:id="rId147"/>
    <p:sldId id="580" r:id="rId148"/>
    <p:sldId id="581" r:id="rId149"/>
    <p:sldId id="582" r:id="rId150"/>
    <p:sldId id="583" r:id="rId151"/>
    <p:sldId id="584" r:id="rId152"/>
    <p:sldId id="585" r:id="rId153"/>
    <p:sldId id="586" r:id="rId154"/>
    <p:sldId id="587" r:id="rId155"/>
    <p:sldId id="588" r:id="rId156"/>
    <p:sldId id="589" r:id="rId157"/>
    <p:sldId id="590" r:id="rId158"/>
    <p:sldId id="591" r:id="rId159"/>
    <p:sldId id="592" r:id="rId160"/>
    <p:sldId id="593" r:id="rId161"/>
    <p:sldId id="594" r:id="rId162"/>
    <p:sldId id="595" r:id="rId163"/>
    <p:sldId id="596" r:id="rId164"/>
    <p:sldId id="597" r:id="rId165"/>
    <p:sldId id="598" r:id="rId166"/>
    <p:sldId id="599" r:id="rId167"/>
    <p:sldId id="600" r:id="rId168"/>
    <p:sldId id="601" r:id="rId169"/>
    <p:sldId id="602" r:id="rId170"/>
    <p:sldId id="603" r:id="rId171"/>
    <p:sldId id="604" r:id="rId172"/>
    <p:sldId id="605" r:id="rId173"/>
    <p:sldId id="606" r:id="rId174"/>
    <p:sldId id="607" r:id="rId175"/>
    <p:sldId id="608" r:id="rId176"/>
    <p:sldId id="609" r:id="rId177"/>
    <p:sldId id="610" r:id="rId178"/>
    <p:sldId id="611" r:id="rId179"/>
    <p:sldId id="612" r:id="rId180"/>
    <p:sldId id="613" r:id="rId181"/>
    <p:sldId id="614" r:id="rId182"/>
    <p:sldId id="615" r:id="rId183"/>
    <p:sldId id="616" r:id="rId184"/>
    <p:sldId id="617" r:id="rId185"/>
    <p:sldId id="618" r:id="rId186"/>
    <p:sldId id="619" r:id="rId187"/>
    <p:sldId id="620" r:id="rId188"/>
    <p:sldId id="621" r:id="rId189"/>
    <p:sldId id="622" r:id="rId190"/>
    <p:sldId id="623" r:id="rId191"/>
    <p:sldId id="624" r:id="rId192"/>
    <p:sldId id="625" r:id="rId193"/>
    <p:sldId id="626" r:id="rId194"/>
    <p:sldId id="627" r:id="rId195"/>
    <p:sldId id="628" r:id="rId196"/>
    <p:sldId id="629" r:id="rId197"/>
    <p:sldId id="630" r:id="rId198"/>
    <p:sldId id="631" r:id="rId199"/>
    <p:sldId id="632" r:id="rId200"/>
    <p:sldId id="633" r:id="rId201"/>
    <p:sldId id="634" r:id="rId202"/>
    <p:sldId id="435" r:id="rId203"/>
    <p:sldId id="418" r:id="rId20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varScale="1">
        <p:scale>
          <a:sx n="66" d="100"/>
          <a:sy n="66" d="100"/>
        </p:scale>
        <p:origin x="174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presProps" Target="presProps.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tableStyles" Target="tableStyles.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microsoft.com/office/2015/10/relationships/revisionInfo" Target="revisionInfo.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20590A-CC4F-4A85-81D2-3386F1C34AE8}" type="doc">
      <dgm:prSet loTypeId="urn:microsoft.com/office/officeart/2008/layout/RadialCluster" loCatId="relationship" qsTypeId="urn:microsoft.com/office/officeart/2005/8/quickstyle/3d1" qsCatId="3D" csTypeId="urn:microsoft.com/office/officeart/2005/8/colors/accent2_2" csCatId="accent2" phldr="1"/>
      <dgm:spPr/>
      <dgm:t>
        <a:bodyPr/>
        <a:lstStyle/>
        <a:p>
          <a:endParaRPr lang="en-GB"/>
        </a:p>
      </dgm:t>
    </dgm:pt>
    <dgm:pt modelId="{F9DC5940-0CAE-4353-ACAF-76AE9D7DBCDC}">
      <dgm:prSet phldrT="[Text]"/>
      <dgm:spPr/>
      <dgm:t>
        <a:bodyPr/>
        <a:lstStyle/>
        <a:p>
          <a:r>
            <a:rPr lang="en-GB" dirty="0"/>
            <a:t>Fine-manipulative skills</a:t>
          </a:r>
        </a:p>
      </dgm:t>
    </dgm:pt>
    <dgm:pt modelId="{F0168BB8-F790-44EE-957B-1CD1E05741A4}" type="parTrans" cxnId="{84BD3F78-91A5-428E-87BB-6A857D02B97C}">
      <dgm:prSet/>
      <dgm:spPr/>
      <dgm:t>
        <a:bodyPr/>
        <a:lstStyle/>
        <a:p>
          <a:endParaRPr lang="en-GB"/>
        </a:p>
      </dgm:t>
    </dgm:pt>
    <dgm:pt modelId="{745E21BA-5964-47B5-82F3-13352ABDE901}" type="sibTrans" cxnId="{84BD3F78-91A5-428E-87BB-6A857D02B97C}">
      <dgm:prSet/>
      <dgm:spPr/>
      <dgm:t>
        <a:bodyPr/>
        <a:lstStyle/>
        <a:p>
          <a:endParaRPr lang="en-GB"/>
        </a:p>
      </dgm:t>
    </dgm:pt>
    <dgm:pt modelId="{66F5575E-E17A-44DF-A5BB-B55BAAD4E69A}">
      <dgm:prSet phldrT="[Text]" custT="1"/>
      <dgm:spPr/>
      <dgm:t>
        <a:bodyPr/>
        <a:lstStyle/>
        <a:p>
          <a:r>
            <a:rPr lang="en-GB" sz="1600" dirty="0"/>
            <a:t>Threading</a:t>
          </a:r>
        </a:p>
      </dgm:t>
    </dgm:pt>
    <dgm:pt modelId="{933D791D-DA20-4CA1-BC79-5C47B5F2848D}" type="parTrans" cxnId="{ECC16B39-C418-4551-9718-B0B0F37B1540}">
      <dgm:prSet/>
      <dgm:spPr/>
      <dgm:t>
        <a:bodyPr/>
        <a:lstStyle/>
        <a:p>
          <a:endParaRPr lang="en-GB"/>
        </a:p>
      </dgm:t>
    </dgm:pt>
    <dgm:pt modelId="{31BD4DB4-FA8B-4815-AF9B-A10BD485F09D}" type="sibTrans" cxnId="{ECC16B39-C418-4551-9718-B0B0F37B1540}">
      <dgm:prSet/>
      <dgm:spPr/>
      <dgm:t>
        <a:bodyPr/>
        <a:lstStyle/>
        <a:p>
          <a:endParaRPr lang="en-GB"/>
        </a:p>
      </dgm:t>
    </dgm:pt>
    <dgm:pt modelId="{1CE096C4-F74D-4DE1-AA13-393D898E8344}">
      <dgm:prSet phldrT="[Text]" custT="1"/>
      <dgm:spPr/>
      <dgm:t>
        <a:bodyPr/>
        <a:lstStyle/>
        <a:p>
          <a:r>
            <a:rPr lang="en-GB" sz="1600" dirty="0"/>
            <a:t>Dressing self</a:t>
          </a:r>
        </a:p>
      </dgm:t>
    </dgm:pt>
    <dgm:pt modelId="{2AEC1BE1-DCED-4B55-98AF-9F5336DB7E97}" type="parTrans" cxnId="{838FA50D-8346-4A47-8981-EDD5B7CAB959}">
      <dgm:prSet/>
      <dgm:spPr/>
      <dgm:t>
        <a:bodyPr/>
        <a:lstStyle/>
        <a:p>
          <a:endParaRPr lang="en-GB"/>
        </a:p>
      </dgm:t>
    </dgm:pt>
    <dgm:pt modelId="{9BFE7714-BA1C-486D-9C56-04BDFFA3CCAE}" type="sibTrans" cxnId="{838FA50D-8346-4A47-8981-EDD5B7CAB959}">
      <dgm:prSet/>
      <dgm:spPr/>
      <dgm:t>
        <a:bodyPr/>
        <a:lstStyle/>
        <a:p>
          <a:endParaRPr lang="en-GB"/>
        </a:p>
      </dgm:t>
    </dgm:pt>
    <dgm:pt modelId="{88CA294B-14E5-41EB-892F-770B3D6383F1}">
      <dgm:prSet phldrT="[Text]" custT="1"/>
      <dgm:spPr/>
      <dgm:t>
        <a:bodyPr/>
        <a:lstStyle/>
        <a:p>
          <a:r>
            <a:rPr lang="en-GB" sz="1600" dirty="0"/>
            <a:t>Pouring</a:t>
          </a:r>
        </a:p>
      </dgm:t>
    </dgm:pt>
    <dgm:pt modelId="{308B1BAD-30DC-44E0-AF27-F60D063C6F9C}" type="parTrans" cxnId="{E59B25F8-8A23-445D-87FF-9E42C9B925A2}">
      <dgm:prSet/>
      <dgm:spPr/>
      <dgm:t>
        <a:bodyPr/>
        <a:lstStyle/>
        <a:p>
          <a:endParaRPr lang="en-GB"/>
        </a:p>
      </dgm:t>
    </dgm:pt>
    <dgm:pt modelId="{6E2CA756-8FAC-4CD0-8B42-44014D8A8D08}" type="sibTrans" cxnId="{E59B25F8-8A23-445D-87FF-9E42C9B925A2}">
      <dgm:prSet/>
      <dgm:spPr/>
      <dgm:t>
        <a:bodyPr/>
        <a:lstStyle/>
        <a:p>
          <a:endParaRPr lang="en-GB"/>
        </a:p>
      </dgm:t>
    </dgm:pt>
    <dgm:pt modelId="{31C57B3C-4E5F-4807-B0D8-07A5A7CC0233}">
      <dgm:prSet custT="1"/>
      <dgm:spPr/>
      <dgm:t>
        <a:bodyPr/>
        <a:lstStyle/>
        <a:p>
          <a:r>
            <a:rPr lang="en-GB" sz="1600" dirty="0"/>
            <a:t>Tidying</a:t>
          </a:r>
        </a:p>
      </dgm:t>
    </dgm:pt>
    <dgm:pt modelId="{4D8B0BF9-4F2A-495C-A384-20C2F044D386}" type="parTrans" cxnId="{1989B770-998F-4EBF-8D9E-C468DD9B9488}">
      <dgm:prSet/>
      <dgm:spPr/>
      <dgm:t>
        <a:bodyPr/>
        <a:lstStyle/>
        <a:p>
          <a:endParaRPr lang="en-GB"/>
        </a:p>
      </dgm:t>
    </dgm:pt>
    <dgm:pt modelId="{98407A1F-E5DF-4849-9793-3F048537CFC0}" type="sibTrans" cxnId="{1989B770-998F-4EBF-8D9E-C468DD9B9488}">
      <dgm:prSet/>
      <dgm:spPr/>
      <dgm:t>
        <a:bodyPr/>
        <a:lstStyle/>
        <a:p>
          <a:endParaRPr lang="en-GB"/>
        </a:p>
      </dgm:t>
    </dgm:pt>
    <dgm:pt modelId="{D3512494-58EE-4DDD-BFAC-F42C02D13150}">
      <dgm:prSet custT="1"/>
      <dgm:spPr/>
      <dgm:t>
        <a:bodyPr/>
        <a:lstStyle/>
        <a:p>
          <a:r>
            <a:rPr lang="en-GB" sz="1600" dirty="0"/>
            <a:t>Drawing</a:t>
          </a:r>
        </a:p>
      </dgm:t>
    </dgm:pt>
    <dgm:pt modelId="{6631A9D8-0423-44A2-A1ED-3260FC3E264D}" type="parTrans" cxnId="{9E9A547D-26CF-42A5-8E21-39357A03B1D4}">
      <dgm:prSet/>
      <dgm:spPr/>
      <dgm:t>
        <a:bodyPr/>
        <a:lstStyle/>
        <a:p>
          <a:endParaRPr lang="en-GB"/>
        </a:p>
      </dgm:t>
    </dgm:pt>
    <dgm:pt modelId="{73CBA06B-BAE3-41AD-A861-FD5968CD1FD7}" type="sibTrans" cxnId="{9E9A547D-26CF-42A5-8E21-39357A03B1D4}">
      <dgm:prSet/>
      <dgm:spPr/>
      <dgm:t>
        <a:bodyPr/>
        <a:lstStyle/>
        <a:p>
          <a:endParaRPr lang="en-GB"/>
        </a:p>
      </dgm:t>
    </dgm:pt>
    <dgm:pt modelId="{F3DF2C04-AFDF-4F69-9961-DE8B931772F8}" type="pres">
      <dgm:prSet presAssocID="{F220590A-CC4F-4A85-81D2-3386F1C34AE8}" presName="Name0" presStyleCnt="0">
        <dgm:presLayoutVars>
          <dgm:chMax val="1"/>
          <dgm:chPref val="1"/>
          <dgm:dir/>
          <dgm:animOne val="branch"/>
          <dgm:animLvl val="lvl"/>
        </dgm:presLayoutVars>
      </dgm:prSet>
      <dgm:spPr/>
    </dgm:pt>
    <dgm:pt modelId="{C36542DD-8C72-4D93-8B73-EC34363FA3FC}" type="pres">
      <dgm:prSet presAssocID="{F9DC5940-0CAE-4353-ACAF-76AE9D7DBCDC}" presName="singleCycle" presStyleCnt="0"/>
      <dgm:spPr/>
    </dgm:pt>
    <dgm:pt modelId="{2120E477-416C-4F66-9066-713E66640E1D}" type="pres">
      <dgm:prSet presAssocID="{F9DC5940-0CAE-4353-ACAF-76AE9D7DBCDC}" presName="singleCenter" presStyleLbl="node1" presStyleIdx="0" presStyleCnt="6">
        <dgm:presLayoutVars>
          <dgm:chMax val="7"/>
          <dgm:chPref val="7"/>
        </dgm:presLayoutVars>
      </dgm:prSet>
      <dgm:spPr/>
    </dgm:pt>
    <dgm:pt modelId="{C1364C91-7F6F-47A5-B7B8-5F1B7F8FD4C6}" type="pres">
      <dgm:prSet presAssocID="{933D791D-DA20-4CA1-BC79-5C47B5F2848D}" presName="Name56" presStyleLbl="parChTrans1D2" presStyleIdx="0" presStyleCnt="5"/>
      <dgm:spPr/>
    </dgm:pt>
    <dgm:pt modelId="{5AE4890D-125F-454C-A0E8-ABC0FACA224A}" type="pres">
      <dgm:prSet presAssocID="{66F5575E-E17A-44DF-A5BB-B55BAAD4E69A}" presName="text0" presStyleLbl="node1" presStyleIdx="1" presStyleCnt="6">
        <dgm:presLayoutVars>
          <dgm:bulletEnabled val="1"/>
        </dgm:presLayoutVars>
      </dgm:prSet>
      <dgm:spPr/>
    </dgm:pt>
    <dgm:pt modelId="{64AD2537-1388-4832-99EF-8DB610377597}" type="pres">
      <dgm:prSet presAssocID="{2AEC1BE1-DCED-4B55-98AF-9F5336DB7E97}" presName="Name56" presStyleLbl="parChTrans1D2" presStyleIdx="1" presStyleCnt="5"/>
      <dgm:spPr/>
    </dgm:pt>
    <dgm:pt modelId="{269CD251-E55E-4BD5-AEA7-F4107D860442}" type="pres">
      <dgm:prSet presAssocID="{1CE096C4-F74D-4DE1-AA13-393D898E8344}" presName="text0" presStyleLbl="node1" presStyleIdx="2" presStyleCnt="6">
        <dgm:presLayoutVars>
          <dgm:bulletEnabled val="1"/>
        </dgm:presLayoutVars>
      </dgm:prSet>
      <dgm:spPr/>
    </dgm:pt>
    <dgm:pt modelId="{6296804B-51C9-4EFD-B023-80C2B5B3621B}" type="pres">
      <dgm:prSet presAssocID="{4D8B0BF9-4F2A-495C-A384-20C2F044D386}" presName="Name56" presStyleLbl="parChTrans1D2" presStyleIdx="2" presStyleCnt="5"/>
      <dgm:spPr/>
    </dgm:pt>
    <dgm:pt modelId="{EB7C8CA1-DED4-4300-BF43-DC5E35BCAEBA}" type="pres">
      <dgm:prSet presAssocID="{31C57B3C-4E5F-4807-B0D8-07A5A7CC0233}" presName="text0" presStyleLbl="node1" presStyleIdx="3" presStyleCnt="6">
        <dgm:presLayoutVars>
          <dgm:bulletEnabled val="1"/>
        </dgm:presLayoutVars>
      </dgm:prSet>
      <dgm:spPr/>
    </dgm:pt>
    <dgm:pt modelId="{57BB9505-9EB4-40B4-A4CE-26832F0E5B05}" type="pres">
      <dgm:prSet presAssocID="{308B1BAD-30DC-44E0-AF27-F60D063C6F9C}" presName="Name56" presStyleLbl="parChTrans1D2" presStyleIdx="3" presStyleCnt="5"/>
      <dgm:spPr/>
    </dgm:pt>
    <dgm:pt modelId="{1A0EE1E9-B32C-40B9-99C2-FE1ECCF1FF87}" type="pres">
      <dgm:prSet presAssocID="{88CA294B-14E5-41EB-892F-770B3D6383F1}" presName="text0" presStyleLbl="node1" presStyleIdx="4" presStyleCnt="6">
        <dgm:presLayoutVars>
          <dgm:bulletEnabled val="1"/>
        </dgm:presLayoutVars>
      </dgm:prSet>
      <dgm:spPr/>
    </dgm:pt>
    <dgm:pt modelId="{7451AE08-0B6F-4199-A693-8DAAAAE44395}" type="pres">
      <dgm:prSet presAssocID="{6631A9D8-0423-44A2-A1ED-3260FC3E264D}" presName="Name56" presStyleLbl="parChTrans1D2" presStyleIdx="4" presStyleCnt="5"/>
      <dgm:spPr/>
    </dgm:pt>
    <dgm:pt modelId="{554416DB-8D2A-4BD1-A083-C0252ACD3815}" type="pres">
      <dgm:prSet presAssocID="{D3512494-58EE-4DDD-BFAC-F42C02D13150}" presName="text0" presStyleLbl="node1" presStyleIdx="5" presStyleCnt="6">
        <dgm:presLayoutVars>
          <dgm:bulletEnabled val="1"/>
        </dgm:presLayoutVars>
      </dgm:prSet>
      <dgm:spPr/>
    </dgm:pt>
  </dgm:ptLst>
  <dgm:cxnLst>
    <dgm:cxn modelId="{838FA50D-8346-4A47-8981-EDD5B7CAB959}" srcId="{F9DC5940-0CAE-4353-ACAF-76AE9D7DBCDC}" destId="{1CE096C4-F74D-4DE1-AA13-393D898E8344}" srcOrd="1" destOrd="0" parTransId="{2AEC1BE1-DCED-4B55-98AF-9F5336DB7E97}" sibTransId="{9BFE7714-BA1C-486D-9C56-04BDFFA3CCAE}"/>
    <dgm:cxn modelId="{207E2C38-43B9-470D-A662-8B51289E9FA3}" type="presOf" srcId="{88CA294B-14E5-41EB-892F-770B3D6383F1}" destId="{1A0EE1E9-B32C-40B9-99C2-FE1ECCF1FF87}" srcOrd="0" destOrd="0" presId="urn:microsoft.com/office/officeart/2008/layout/RadialCluster"/>
    <dgm:cxn modelId="{ECC16B39-C418-4551-9718-B0B0F37B1540}" srcId="{F9DC5940-0CAE-4353-ACAF-76AE9D7DBCDC}" destId="{66F5575E-E17A-44DF-A5BB-B55BAAD4E69A}" srcOrd="0" destOrd="0" parTransId="{933D791D-DA20-4CA1-BC79-5C47B5F2848D}" sibTransId="{31BD4DB4-FA8B-4815-AF9B-A10BD485F09D}"/>
    <dgm:cxn modelId="{B857E43D-D504-4A88-A849-C46522B54879}" type="presOf" srcId="{F9DC5940-0CAE-4353-ACAF-76AE9D7DBCDC}" destId="{2120E477-416C-4F66-9066-713E66640E1D}" srcOrd="0" destOrd="0" presId="urn:microsoft.com/office/officeart/2008/layout/RadialCluster"/>
    <dgm:cxn modelId="{2234775B-2AFE-401F-B20C-ECF4797E1DB2}" type="presOf" srcId="{D3512494-58EE-4DDD-BFAC-F42C02D13150}" destId="{554416DB-8D2A-4BD1-A083-C0252ACD3815}" srcOrd="0" destOrd="0" presId="urn:microsoft.com/office/officeart/2008/layout/RadialCluster"/>
    <dgm:cxn modelId="{561D0B4C-230F-4449-AAFD-F2F7606DC618}" type="presOf" srcId="{933D791D-DA20-4CA1-BC79-5C47B5F2848D}" destId="{C1364C91-7F6F-47A5-B7B8-5F1B7F8FD4C6}" srcOrd="0" destOrd="0" presId="urn:microsoft.com/office/officeart/2008/layout/RadialCluster"/>
    <dgm:cxn modelId="{1989B770-998F-4EBF-8D9E-C468DD9B9488}" srcId="{F9DC5940-0CAE-4353-ACAF-76AE9D7DBCDC}" destId="{31C57B3C-4E5F-4807-B0D8-07A5A7CC0233}" srcOrd="2" destOrd="0" parTransId="{4D8B0BF9-4F2A-495C-A384-20C2F044D386}" sibTransId="{98407A1F-E5DF-4849-9793-3F048537CFC0}"/>
    <dgm:cxn modelId="{A1A58A55-4A2C-4DE2-9FEB-8D31F2E56042}" type="presOf" srcId="{F220590A-CC4F-4A85-81D2-3386F1C34AE8}" destId="{F3DF2C04-AFDF-4F69-9961-DE8B931772F8}" srcOrd="0" destOrd="0" presId="urn:microsoft.com/office/officeart/2008/layout/RadialCluster"/>
    <dgm:cxn modelId="{84BD3F78-91A5-428E-87BB-6A857D02B97C}" srcId="{F220590A-CC4F-4A85-81D2-3386F1C34AE8}" destId="{F9DC5940-0CAE-4353-ACAF-76AE9D7DBCDC}" srcOrd="0" destOrd="0" parTransId="{F0168BB8-F790-44EE-957B-1CD1E05741A4}" sibTransId="{745E21BA-5964-47B5-82F3-13352ABDE901}"/>
    <dgm:cxn modelId="{9E9A547D-26CF-42A5-8E21-39357A03B1D4}" srcId="{F9DC5940-0CAE-4353-ACAF-76AE9D7DBCDC}" destId="{D3512494-58EE-4DDD-BFAC-F42C02D13150}" srcOrd="4" destOrd="0" parTransId="{6631A9D8-0423-44A2-A1ED-3260FC3E264D}" sibTransId="{73CBA06B-BAE3-41AD-A861-FD5968CD1FD7}"/>
    <dgm:cxn modelId="{AD021791-7562-47C9-88C4-9E63AD2B4EB2}" type="presOf" srcId="{2AEC1BE1-DCED-4B55-98AF-9F5336DB7E97}" destId="{64AD2537-1388-4832-99EF-8DB610377597}" srcOrd="0" destOrd="0" presId="urn:microsoft.com/office/officeart/2008/layout/RadialCluster"/>
    <dgm:cxn modelId="{9F39339E-85AB-4FE4-87DE-4358C3E17940}" type="presOf" srcId="{66F5575E-E17A-44DF-A5BB-B55BAAD4E69A}" destId="{5AE4890D-125F-454C-A0E8-ABC0FACA224A}" srcOrd="0" destOrd="0" presId="urn:microsoft.com/office/officeart/2008/layout/RadialCluster"/>
    <dgm:cxn modelId="{695345B5-5C7E-43A9-8A35-D74F2B787B48}" type="presOf" srcId="{31C57B3C-4E5F-4807-B0D8-07A5A7CC0233}" destId="{EB7C8CA1-DED4-4300-BF43-DC5E35BCAEBA}" srcOrd="0" destOrd="0" presId="urn:microsoft.com/office/officeart/2008/layout/RadialCluster"/>
    <dgm:cxn modelId="{10825CD7-6930-4BB7-8BC8-C55B4E2D32A7}" type="presOf" srcId="{6631A9D8-0423-44A2-A1ED-3260FC3E264D}" destId="{7451AE08-0B6F-4199-A693-8DAAAAE44395}" srcOrd="0" destOrd="0" presId="urn:microsoft.com/office/officeart/2008/layout/RadialCluster"/>
    <dgm:cxn modelId="{75DA18DB-8D9A-438B-8DC5-7AC61CF62456}" type="presOf" srcId="{4D8B0BF9-4F2A-495C-A384-20C2F044D386}" destId="{6296804B-51C9-4EFD-B023-80C2B5B3621B}" srcOrd="0" destOrd="0" presId="urn:microsoft.com/office/officeart/2008/layout/RadialCluster"/>
    <dgm:cxn modelId="{4D8E44DD-9A65-495B-8DFF-5B24CEF1F1FC}" type="presOf" srcId="{1CE096C4-F74D-4DE1-AA13-393D898E8344}" destId="{269CD251-E55E-4BD5-AEA7-F4107D860442}" srcOrd="0" destOrd="0" presId="urn:microsoft.com/office/officeart/2008/layout/RadialCluster"/>
    <dgm:cxn modelId="{E59B25F8-8A23-445D-87FF-9E42C9B925A2}" srcId="{F9DC5940-0CAE-4353-ACAF-76AE9D7DBCDC}" destId="{88CA294B-14E5-41EB-892F-770B3D6383F1}" srcOrd="3" destOrd="0" parTransId="{308B1BAD-30DC-44E0-AF27-F60D063C6F9C}" sibTransId="{6E2CA756-8FAC-4CD0-8B42-44014D8A8D08}"/>
    <dgm:cxn modelId="{BC2150FF-B9BB-444F-A1A5-73460BD8F083}" type="presOf" srcId="{308B1BAD-30DC-44E0-AF27-F60D063C6F9C}" destId="{57BB9505-9EB4-40B4-A4CE-26832F0E5B05}" srcOrd="0" destOrd="0" presId="urn:microsoft.com/office/officeart/2008/layout/RadialCluster"/>
    <dgm:cxn modelId="{A19A9261-1D79-4188-A2EA-226CC29D722B}" type="presParOf" srcId="{F3DF2C04-AFDF-4F69-9961-DE8B931772F8}" destId="{C36542DD-8C72-4D93-8B73-EC34363FA3FC}" srcOrd="0" destOrd="0" presId="urn:microsoft.com/office/officeart/2008/layout/RadialCluster"/>
    <dgm:cxn modelId="{C4B6B91E-135F-493E-8D64-5BE7A5D8BF7F}" type="presParOf" srcId="{C36542DD-8C72-4D93-8B73-EC34363FA3FC}" destId="{2120E477-416C-4F66-9066-713E66640E1D}" srcOrd="0" destOrd="0" presId="urn:microsoft.com/office/officeart/2008/layout/RadialCluster"/>
    <dgm:cxn modelId="{B5DABF5D-DFDD-4E89-8F9A-F536FA2183D9}" type="presParOf" srcId="{C36542DD-8C72-4D93-8B73-EC34363FA3FC}" destId="{C1364C91-7F6F-47A5-B7B8-5F1B7F8FD4C6}" srcOrd="1" destOrd="0" presId="urn:microsoft.com/office/officeart/2008/layout/RadialCluster"/>
    <dgm:cxn modelId="{775A6D21-FE71-49B2-A967-25069FFCD8B4}" type="presParOf" srcId="{C36542DD-8C72-4D93-8B73-EC34363FA3FC}" destId="{5AE4890D-125F-454C-A0E8-ABC0FACA224A}" srcOrd="2" destOrd="0" presId="urn:microsoft.com/office/officeart/2008/layout/RadialCluster"/>
    <dgm:cxn modelId="{FA388F2D-1662-49A2-AF36-135C9CA49992}" type="presParOf" srcId="{C36542DD-8C72-4D93-8B73-EC34363FA3FC}" destId="{64AD2537-1388-4832-99EF-8DB610377597}" srcOrd="3" destOrd="0" presId="urn:microsoft.com/office/officeart/2008/layout/RadialCluster"/>
    <dgm:cxn modelId="{04414CBA-57D5-44BF-8084-FC260E2EB24B}" type="presParOf" srcId="{C36542DD-8C72-4D93-8B73-EC34363FA3FC}" destId="{269CD251-E55E-4BD5-AEA7-F4107D860442}" srcOrd="4" destOrd="0" presId="urn:microsoft.com/office/officeart/2008/layout/RadialCluster"/>
    <dgm:cxn modelId="{F12F59E1-8C1C-4463-B9B4-28372FCFD654}" type="presParOf" srcId="{C36542DD-8C72-4D93-8B73-EC34363FA3FC}" destId="{6296804B-51C9-4EFD-B023-80C2B5B3621B}" srcOrd="5" destOrd="0" presId="urn:microsoft.com/office/officeart/2008/layout/RadialCluster"/>
    <dgm:cxn modelId="{E3FC0573-0CE2-4939-AE50-5570328189AB}" type="presParOf" srcId="{C36542DD-8C72-4D93-8B73-EC34363FA3FC}" destId="{EB7C8CA1-DED4-4300-BF43-DC5E35BCAEBA}" srcOrd="6" destOrd="0" presId="urn:microsoft.com/office/officeart/2008/layout/RadialCluster"/>
    <dgm:cxn modelId="{4FA90FCF-9382-4529-960F-2690D12F2637}" type="presParOf" srcId="{C36542DD-8C72-4D93-8B73-EC34363FA3FC}" destId="{57BB9505-9EB4-40B4-A4CE-26832F0E5B05}" srcOrd="7" destOrd="0" presId="urn:microsoft.com/office/officeart/2008/layout/RadialCluster"/>
    <dgm:cxn modelId="{15F621BA-B18F-4956-9020-54B192176F60}" type="presParOf" srcId="{C36542DD-8C72-4D93-8B73-EC34363FA3FC}" destId="{1A0EE1E9-B32C-40B9-99C2-FE1ECCF1FF87}" srcOrd="8" destOrd="0" presId="urn:microsoft.com/office/officeart/2008/layout/RadialCluster"/>
    <dgm:cxn modelId="{7DFCF412-5547-49F5-912B-58B1FC41D83D}" type="presParOf" srcId="{C36542DD-8C72-4D93-8B73-EC34363FA3FC}" destId="{7451AE08-0B6F-4199-A693-8DAAAAE44395}" srcOrd="9" destOrd="0" presId="urn:microsoft.com/office/officeart/2008/layout/RadialCluster"/>
    <dgm:cxn modelId="{2785B4AF-3EAA-4673-839F-24D2534F6AD0}" type="presParOf" srcId="{C36542DD-8C72-4D93-8B73-EC34363FA3FC}" destId="{554416DB-8D2A-4BD1-A083-C0252ACD3815}" srcOrd="1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B6DA4D7-F898-4CF4-B8D0-640A16E8E1E9}" type="doc">
      <dgm:prSet loTypeId="urn:microsoft.com/office/officeart/2005/8/layout/balance1" loCatId="relationship" qsTypeId="urn:microsoft.com/office/officeart/2005/8/quickstyle/3d1" qsCatId="3D" csTypeId="urn:microsoft.com/office/officeart/2005/8/colors/accent2_2" csCatId="accent2" phldr="1"/>
      <dgm:spPr/>
      <dgm:t>
        <a:bodyPr/>
        <a:lstStyle/>
        <a:p>
          <a:endParaRPr lang="en-GB"/>
        </a:p>
      </dgm:t>
    </dgm:pt>
    <dgm:pt modelId="{A2A81AD8-1B2E-43F8-839A-42D86C0D4EE9}">
      <dgm:prSet phldrT="[Text]"/>
      <dgm:spPr/>
      <dgm:t>
        <a:bodyPr/>
        <a:lstStyle/>
        <a:p>
          <a:r>
            <a:rPr lang="en-GB" dirty="0"/>
            <a:t>Encourage interactions</a:t>
          </a:r>
        </a:p>
      </dgm:t>
    </dgm:pt>
    <dgm:pt modelId="{1115BEA5-9D54-4869-B594-12DC549ED682}" type="parTrans" cxnId="{241382B0-342C-4B71-9D37-7CA1029F39F0}">
      <dgm:prSet/>
      <dgm:spPr/>
      <dgm:t>
        <a:bodyPr/>
        <a:lstStyle/>
        <a:p>
          <a:endParaRPr lang="en-GB"/>
        </a:p>
      </dgm:t>
    </dgm:pt>
    <dgm:pt modelId="{D0C4CAD2-4BF8-4511-9B51-ED0F7284EF76}" type="sibTrans" cxnId="{241382B0-342C-4B71-9D37-7CA1029F39F0}">
      <dgm:prSet/>
      <dgm:spPr/>
      <dgm:t>
        <a:bodyPr/>
        <a:lstStyle/>
        <a:p>
          <a:endParaRPr lang="en-GB"/>
        </a:p>
      </dgm:t>
    </dgm:pt>
    <dgm:pt modelId="{6626FAA4-D3D9-4581-B542-34D3248C53AA}">
      <dgm:prSet phldrT="[Text]" custT="1"/>
      <dgm:spPr/>
      <dgm:t>
        <a:bodyPr/>
        <a:lstStyle/>
        <a:p>
          <a:r>
            <a:rPr lang="en-GB" sz="1800" dirty="0"/>
            <a:t>Outside area</a:t>
          </a:r>
        </a:p>
      </dgm:t>
    </dgm:pt>
    <dgm:pt modelId="{16D097C2-699A-41E1-83CB-7F8CD0C92C0D}" type="parTrans" cxnId="{81FAAA10-0139-4D12-A2F4-1F6609EC2D7F}">
      <dgm:prSet/>
      <dgm:spPr/>
      <dgm:t>
        <a:bodyPr/>
        <a:lstStyle/>
        <a:p>
          <a:endParaRPr lang="en-GB"/>
        </a:p>
      </dgm:t>
    </dgm:pt>
    <dgm:pt modelId="{8EAB384C-75AF-4855-B75F-64BE5B3B58F8}" type="sibTrans" cxnId="{81FAAA10-0139-4D12-A2F4-1F6609EC2D7F}">
      <dgm:prSet/>
      <dgm:spPr/>
      <dgm:t>
        <a:bodyPr/>
        <a:lstStyle/>
        <a:p>
          <a:endParaRPr lang="en-GB"/>
        </a:p>
      </dgm:t>
    </dgm:pt>
    <dgm:pt modelId="{E18D080D-BA0F-43DB-8310-77DE3289F897}">
      <dgm:prSet phldrT="[Text]" custT="1"/>
      <dgm:spPr/>
      <dgm:t>
        <a:bodyPr/>
        <a:lstStyle/>
        <a:p>
          <a:r>
            <a:rPr lang="en-GB" sz="1800" dirty="0"/>
            <a:t>Dressing up and role play e.g. home corner</a:t>
          </a:r>
        </a:p>
      </dgm:t>
    </dgm:pt>
    <dgm:pt modelId="{B824F197-DCE7-4105-9795-F1EF96EF49FE}" type="parTrans" cxnId="{9ACB4F3F-58E6-4AB1-A131-CEA67C3BD093}">
      <dgm:prSet/>
      <dgm:spPr/>
      <dgm:t>
        <a:bodyPr/>
        <a:lstStyle/>
        <a:p>
          <a:endParaRPr lang="en-GB"/>
        </a:p>
      </dgm:t>
    </dgm:pt>
    <dgm:pt modelId="{105B2E13-B043-4EA9-9FF6-7F2370E16379}" type="sibTrans" cxnId="{9ACB4F3F-58E6-4AB1-A131-CEA67C3BD093}">
      <dgm:prSet/>
      <dgm:spPr/>
      <dgm:t>
        <a:bodyPr/>
        <a:lstStyle/>
        <a:p>
          <a:endParaRPr lang="en-GB"/>
        </a:p>
      </dgm:t>
    </dgm:pt>
    <dgm:pt modelId="{B645DBB2-9051-4B92-B139-F4FDBB530BC4}">
      <dgm:prSet phldrT="[Text]"/>
      <dgm:spPr/>
      <dgm:t>
        <a:bodyPr/>
        <a:lstStyle/>
        <a:p>
          <a:r>
            <a:rPr lang="en-GB" dirty="0"/>
            <a:t>Solitude and quiet</a:t>
          </a:r>
        </a:p>
      </dgm:t>
    </dgm:pt>
    <dgm:pt modelId="{081E16B9-0DF5-4835-81B1-75AD2CFE3DCD}" type="parTrans" cxnId="{C37C3855-0844-42DB-A4C7-A5322BDAB0F0}">
      <dgm:prSet/>
      <dgm:spPr/>
      <dgm:t>
        <a:bodyPr/>
        <a:lstStyle/>
        <a:p>
          <a:endParaRPr lang="en-GB"/>
        </a:p>
      </dgm:t>
    </dgm:pt>
    <dgm:pt modelId="{10E5CDBE-D67C-4F40-9EBD-15371E1AAD23}" type="sibTrans" cxnId="{C37C3855-0844-42DB-A4C7-A5322BDAB0F0}">
      <dgm:prSet/>
      <dgm:spPr/>
      <dgm:t>
        <a:bodyPr/>
        <a:lstStyle/>
        <a:p>
          <a:endParaRPr lang="en-GB"/>
        </a:p>
      </dgm:t>
    </dgm:pt>
    <dgm:pt modelId="{30FD1B9D-CDAE-444E-936D-80327BDB200F}">
      <dgm:prSet phldrT="[Text]" custT="1"/>
      <dgm:spPr/>
      <dgm:t>
        <a:bodyPr/>
        <a:lstStyle/>
        <a:p>
          <a:r>
            <a:rPr lang="en-GB" sz="1800" dirty="0"/>
            <a:t>Nap area</a:t>
          </a:r>
        </a:p>
      </dgm:t>
    </dgm:pt>
    <dgm:pt modelId="{F9B3038A-5A78-4224-AD61-E00BDD73134C}" type="parTrans" cxnId="{03BA653E-3DEE-4F35-B60E-4C708E3CDBFE}">
      <dgm:prSet/>
      <dgm:spPr/>
      <dgm:t>
        <a:bodyPr/>
        <a:lstStyle/>
        <a:p>
          <a:endParaRPr lang="en-GB"/>
        </a:p>
      </dgm:t>
    </dgm:pt>
    <dgm:pt modelId="{80913154-B1F4-4ADE-B95A-6B9196CF8402}" type="sibTrans" cxnId="{03BA653E-3DEE-4F35-B60E-4C708E3CDBFE}">
      <dgm:prSet/>
      <dgm:spPr/>
      <dgm:t>
        <a:bodyPr/>
        <a:lstStyle/>
        <a:p>
          <a:endParaRPr lang="en-GB"/>
        </a:p>
      </dgm:t>
    </dgm:pt>
    <dgm:pt modelId="{88C637FC-FCBF-4ACC-A239-F852AACE89DF}">
      <dgm:prSet phldrT="[Text]" custT="1"/>
      <dgm:spPr/>
      <dgm:t>
        <a:bodyPr/>
        <a:lstStyle/>
        <a:p>
          <a:r>
            <a:rPr lang="en-GB" sz="1800" dirty="0"/>
            <a:t>Listening centre e.g. music or audio books</a:t>
          </a:r>
        </a:p>
      </dgm:t>
    </dgm:pt>
    <dgm:pt modelId="{DE81B228-93FB-4653-A91B-2F25DBB1A74E}" type="parTrans" cxnId="{8B4E9B8E-676D-482A-BE6D-91B8E9713F61}">
      <dgm:prSet/>
      <dgm:spPr/>
      <dgm:t>
        <a:bodyPr/>
        <a:lstStyle/>
        <a:p>
          <a:endParaRPr lang="en-GB"/>
        </a:p>
      </dgm:t>
    </dgm:pt>
    <dgm:pt modelId="{73B1E1EB-CE04-416E-ACA4-7CB69768B8AB}" type="sibTrans" cxnId="{8B4E9B8E-676D-482A-BE6D-91B8E9713F61}">
      <dgm:prSet/>
      <dgm:spPr/>
      <dgm:t>
        <a:bodyPr/>
        <a:lstStyle/>
        <a:p>
          <a:endParaRPr lang="en-GB"/>
        </a:p>
      </dgm:t>
    </dgm:pt>
    <dgm:pt modelId="{6489DCA9-A62E-467C-92A1-800B45B9E54F}">
      <dgm:prSet phldrT="[Text]" custT="1"/>
      <dgm:spPr/>
      <dgm:t>
        <a:bodyPr/>
        <a:lstStyle/>
        <a:p>
          <a:r>
            <a:rPr lang="en-GB" sz="1800" dirty="0"/>
            <a:t>Book corner</a:t>
          </a:r>
        </a:p>
      </dgm:t>
    </dgm:pt>
    <dgm:pt modelId="{8E0C0087-2164-4DD0-92EB-1F83339C8650}" type="parTrans" cxnId="{40038530-F0D4-4BA8-A01F-095613C7A5B0}">
      <dgm:prSet/>
      <dgm:spPr/>
      <dgm:t>
        <a:bodyPr/>
        <a:lstStyle/>
        <a:p>
          <a:endParaRPr lang="en-GB"/>
        </a:p>
      </dgm:t>
    </dgm:pt>
    <dgm:pt modelId="{D34022EA-0B26-4CF2-9A5E-5B023231822E}" type="sibTrans" cxnId="{40038530-F0D4-4BA8-A01F-095613C7A5B0}">
      <dgm:prSet/>
      <dgm:spPr/>
      <dgm:t>
        <a:bodyPr/>
        <a:lstStyle/>
        <a:p>
          <a:endParaRPr lang="en-GB"/>
        </a:p>
      </dgm:t>
    </dgm:pt>
    <dgm:pt modelId="{4F7F8D7A-31C9-46AF-A536-9002BA697B9F}">
      <dgm:prSet custT="1"/>
      <dgm:spPr/>
      <dgm:t>
        <a:bodyPr/>
        <a:lstStyle/>
        <a:p>
          <a:r>
            <a:rPr lang="en-GB" sz="1800" dirty="0"/>
            <a:t>Creative play, Water, sand, paint, etc.</a:t>
          </a:r>
        </a:p>
      </dgm:t>
    </dgm:pt>
    <dgm:pt modelId="{A189F08B-37B6-4FA3-9464-973794FE63B2}" type="parTrans" cxnId="{3D587857-3EE8-4F4B-AB82-172DFD932CFC}">
      <dgm:prSet/>
      <dgm:spPr/>
      <dgm:t>
        <a:bodyPr/>
        <a:lstStyle/>
        <a:p>
          <a:endParaRPr lang="en-GB"/>
        </a:p>
      </dgm:t>
    </dgm:pt>
    <dgm:pt modelId="{F76B6DDD-B3B6-43C6-B7EF-916FB82A0854}" type="sibTrans" cxnId="{3D587857-3EE8-4F4B-AB82-172DFD932CFC}">
      <dgm:prSet/>
      <dgm:spPr/>
      <dgm:t>
        <a:bodyPr/>
        <a:lstStyle/>
        <a:p>
          <a:endParaRPr lang="en-GB"/>
        </a:p>
      </dgm:t>
    </dgm:pt>
    <dgm:pt modelId="{A7AD2D3F-F67E-4FEC-8F25-0F971249BD11}" type="pres">
      <dgm:prSet presAssocID="{BB6DA4D7-F898-4CF4-B8D0-640A16E8E1E9}" presName="outerComposite" presStyleCnt="0">
        <dgm:presLayoutVars>
          <dgm:chMax val="2"/>
          <dgm:animLvl val="lvl"/>
          <dgm:resizeHandles val="exact"/>
        </dgm:presLayoutVars>
      </dgm:prSet>
      <dgm:spPr/>
    </dgm:pt>
    <dgm:pt modelId="{F6BC9A02-FB3B-42CF-8D18-7DAB257053A8}" type="pres">
      <dgm:prSet presAssocID="{BB6DA4D7-F898-4CF4-B8D0-640A16E8E1E9}" presName="dummyMaxCanvas" presStyleCnt="0"/>
      <dgm:spPr/>
    </dgm:pt>
    <dgm:pt modelId="{E9EB6129-621D-4582-9EA2-CDC0058F2214}" type="pres">
      <dgm:prSet presAssocID="{BB6DA4D7-F898-4CF4-B8D0-640A16E8E1E9}" presName="parentComposite" presStyleCnt="0"/>
      <dgm:spPr/>
    </dgm:pt>
    <dgm:pt modelId="{96424CCF-F111-4DF8-8167-F3BA40B002BA}" type="pres">
      <dgm:prSet presAssocID="{BB6DA4D7-F898-4CF4-B8D0-640A16E8E1E9}" presName="parent1" presStyleLbl="alignAccFollowNode1" presStyleIdx="0" presStyleCnt="4">
        <dgm:presLayoutVars>
          <dgm:chMax val="4"/>
        </dgm:presLayoutVars>
      </dgm:prSet>
      <dgm:spPr/>
    </dgm:pt>
    <dgm:pt modelId="{87358BCA-D81B-45D2-9E5A-129602F13BB6}" type="pres">
      <dgm:prSet presAssocID="{BB6DA4D7-F898-4CF4-B8D0-640A16E8E1E9}" presName="parent2" presStyleLbl="alignAccFollowNode1" presStyleIdx="1" presStyleCnt="4">
        <dgm:presLayoutVars>
          <dgm:chMax val="4"/>
        </dgm:presLayoutVars>
      </dgm:prSet>
      <dgm:spPr/>
    </dgm:pt>
    <dgm:pt modelId="{930D2802-3AAF-4AE1-830B-BCA10B05A0B6}" type="pres">
      <dgm:prSet presAssocID="{BB6DA4D7-F898-4CF4-B8D0-640A16E8E1E9}" presName="childrenComposite" presStyleCnt="0"/>
      <dgm:spPr/>
    </dgm:pt>
    <dgm:pt modelId="{98EF0AE1-9F82-411D-8ECF-8A2A07EEC1CA}" type="pres">
      <dgm:prSet presAssocID="{BB6DA4D7-F898-4CF4-B8D0-640A16E8E1E9}" presName="dummyMaxCanvas_ChildArea" presStyleCnt="0"/>
      <dgm:spPr/>
    </dgm:pt>
    <dgm:pt modelId="{4362A966-6F19-4CC8-BFCB-7BDF10907255}" type="pres">
      <dgm:prSet presAssocID="{BB6DA4D7-F898-4CF4-B8D0-640A16E8E1E9}" presName="fulcrum" presStyleLbl="alignAccFollowNode1" presStyleIdx="2" presStyleCnt="4"/>
      <dgm:spPr/>
    </dgm:pt>
    <dgm:pt modelId="{0C0054ED-230F-477D-BB63-69361EA0EB61}" type="pres">
      <dgm:prSet presAssocID="{BB6DA4D7-F898-4CF4-B8D0-640A16E8E1E9}" presName="balance_33" presStyleLbl="alignAccFollowNode1" presStyleIdx="3" presStyleCnt="4">
        <dgm:presLayoutVars>
          <dgm:bulletEnabled val="1"/>
        </dgm:presLayoutVars>
      </dgm:prSet>
      <dgm:spPr/>
    </dgm:pt>
    <dgm:pt modelId="{2178E175-E119-4475-82E1-83FA90C66E35}" type="pres">
      <dgm:prSet presAssocID="{BB6DA4D7-F898-4CF4-B8D0-640A16E8E1E9}" presName="right_33_1" presStyleLbl="node1" presStyleIdx="0" presStyleCnt="6">
        <dgm:presLayoutVars>
          <dgm:bulletEnabled val="1"/>
        </dgm:presLayoutVars>
      </dgm:prSet>
      <dgm:spPr/>
    </dgm:pt>
    <dgm:pt modelId="{D90952E6-3C1E-4B30-A71A-9D2DFDAFDFC1}" type="pres">
      <dgm:prSet presAssocID="{BB6DA4D7-F898-4CF4-B8D0-640A16E8E1E9}" presName="right_33_2" presStyleLbl="node1" presStyleIdx="1" presStyleCnt="6">
        <dgm:presLayoutVars>
          <dgm:bulletEnabled val="1"/>
        </dgm:presLayoutVars>
      </dgm:prSet>
      <dgm:spPr/>
    </dgm:pt>
    <dgm:pt modelId="{B04FBD4E-7F58-4EF8-8BC8-DDA1C7B23899}" type="pres">
      <dgm:prSet presAssocID="{BB6DA4D7-F898-4CF4-B8D0-640A16E8E1E9}" presName="right_33_3" presStyleLbl="node1" presStyleIdx="2" presStyleCnt="6">
        <dgm:presLayoutVars>
          <dgm:bulletEnabled val="1"/>
        </dgm:presLayoutVars>
      </dgm:prSet>
      <dgm:spPr/>
    </dgm:pt>
    <dgm:pt modelId="{6F57148D-114C-472E-A928-DF7309CB69B1}" type="pres">
      <dgm:prSet presAssocID="{BB6DA4D7-F898-4CF4-B8D0-640A16E8E1E9}" presName="left_33_1" presStyleLbl="node1" presStyleIdx="3" presStyleCnt="6">
        <dgm:presLayoutVars>
          <dgm:bulletEnabled val="1"/>
        </dgm:presLayoutVars>
      </dgm:prSet>
      <dgm:spPr/>
    </dgm:pt>
    <dgm:pt modelId="{FFDF3365-E4F0-44F6-A537-08BBDF71A8A0}" type="pres">
      <dgm:prSet presAssocID="{BB6DA4D7-F898-4CF4-B8D0-640A16E8E1E9}" presName="left_33_2" presStyleLbl="node1" presStyleIdx="4" presStyleCnt="6">
        <dgm:presLayoutVars>
          <dgm:bulletEnabled val="1"/>
        </dgm:presLayoutVars>
      </dgm:prSet>
      <dgm:spPr/>
    </dgm:pt>
    <dgm:pt modelId="{BD109A13-27E5-4A27-853C-39B7C86A1C78}" type="pres">
      <dgm:prSet presAssocID="{BB6DA4D7-F898-4CF4-B8D0-640A16E8E1E9}" presName="left_33_3" presStyleLbl="node1" presStyleIdx="5" presStyleCnt="6">
        <dgm:presLayoutVars>
          <dgm:bulletEnabled val="1"/>
        </dgm:presLayoutVars>
      </dgm:prSet>
      <dgm:spPr/>
    </dgm:pt>
  </dgm:ptLst>
  <dgm:cxnLst>
    <dgm:cxn modelId="{81FAAA10-0139-4D12-A2F4-1F6609EC2D7F}" srcId="{A2A81AD8-1B2E-43F8-839A-42D86C0D4EE9}" destId="{6626FAA4-D3D9-4581-B542-34D3248C53AA}" srcOrd="0" destOrd="0" parTransId="{16D097C2-699A-41E1-83CB-7F8CD0C92C0D}" sibTransId="{8EAB384C-75AF-4855-B75F-64BE5B3B58F8}"/>
    <dgm:cxn modelId="{40038530-F0D4-4BA8-A01F-095613C7A5B0}" srcId="{B645DBB2-9051-4B92-B139-F4FDBB530BC4}" destId="{6489DCA9-A62E-467C-92A1-800B45B9E54F}" srcOrd="2" destOrd="0" parTransId="{8E0C0087-2164-4DD0-92EB-1F83339C8650}" sibTransId="{D34022EA-0B26-4CF2-9A5E-5B023231822E}"/>
    <dgm:cxn modelId="{A3964536-8303-4510-91C0-45B120B22D09}" type="presOf" srcId="{30FD1B9D-CDAE-444E-936D-80327BDB200F}" destId="{2178E175-E119-4475-82E1-83FA90C66E35}" srcOrd="0" destOrd="0" presId="urn:microsoft.com/office/officeart/2005/8/layout/balance1"/>
    <dgm:cxn modelId="{03BA653E-3DEE-4F35-B60E-4C708E3CDBFE}" srcId="{B645DBB2-9051-4B92-B139-F4FDBB530BC4}" destId="{30FD1B9D-CDAE-444E-936D-80327BDB200F}" srcOrd="0" destOrd="0" parTransId="{F9B3038A-5A78-4224-AD61-E00BDD73134C}" sibTransId="{80913154-B1F4-4ADE-B95A-6B9196CF8402}"/>
    <dgm:cxn modelId="{9ACB4F3F-58E6-4AB1-A131-CEA67C3BD093}" srcId="{A2A81AD8-1B2E-43F8-839A-42D86C0D4EE9}" destId="{E18D080D-BA0F-43DB-8310-77DE3289F897}" srcOrd="1" destOrd="0" parTransId="{B824F197-DCE7-4105-9795-F1EF96EF49FE}" sibTransId="{105B2E13-B043-4EA9-9FF6-7F2370E16379}"/>
    <dgm:cxn modelId="{F8D33265-596C-468F-94C0-B1BA8FE8883E}" type="presOf" srcId="{4F7F8D7A-31C9-46AF-A536-9002BA697B9F}" destId="{BD109A13-27E5-4A27-853C-39B7C86A1C78}" srcOrd="0" destOrd="0" presId="urn:microsoft.com/office/officeart/2005/8/layout/balance1"/>
    <dgm:cxn modelId="{D75DBB69-600B-4759-B543-6DA1AE0FAA9D}" type="presOf" srcId="{B645DBB2-9051-4B92-B139-F4FDBB530BC4}" destId="{87358BCA-D81B-45D2-9E5A-129602F13BB6}" srcOrd="0" destOrd="0" presId="urn:microsoft.com/office/officeart/2005/8/layout/balance1"/>
    <dgm:cxn modelId="{7FCD204C-1205-4128-A12D-B47D218E8331}" type="presOf" srcId="{6626FAA4-D3D9-4581-B542-34D3248C53AA}" destId="{6F57148D-114C-472E-A928-DF7309CB69B1}" srcOrd="0" destOrd="0" presId="urn:microsoft.com/office/officeart/2005/8/layout/balance1"/>
    <dgm:cxn modelId="{C37C3855-0844-42DB-A4C7-A5322BDAB0F0}" srcId="{BB6DA4D7-F898-4CF4-B8D0-640A16E8E1E9}" destId="{B645DBB2-9051-4B92-B139-F4FDBB530BC4}" srcOrd="1" destOrd="0" parTransId="{081E16B9-0DF5-4835-81B1-75AD2CFE3DCD}" sibTransId="{10E5CDBE-D67C-4F40-9EBD-15371E1AAD23}"/>
    <dgm:cxn modelId="{3D587857-3EE8-4F4B-AB82-172DFD932CFC}" srcId="{A2A81AD8-1B2E-43F8-839A-42D86C0D4EE9}" destId="{4F7F8D7A-31C9-46AF-A536-9002BA697B9F}" srcOrd="2" destOrd="0" parTransId="{A189F08B-37B6-4FA3-9464-973794FE63B2}" sibTransId="{F76B6DDD-B3B6-43C6-B7EF-916FB82A0854}"/>
    <dgm:cxn modelId="{2495EC77-C713-47E3-A9AC-FD1C8DDEB322}" type="presOf" srcId="{E18D080D-BA0F-43DB-8310-77DE3289F897}" destId="{FFDF3365-E4F0-44F6-A537-08BBDF71A8A0}" srcOrd="0" destOrd="0" presId="urn:microsoft.com/office/officeart/2005/8/layout/balance1"/>
    <dgm:cxn modelId="{E5BDEC77-C155-4FBD-8C0C-4B5175BCFFFA}" type="presOf" srcId="{88C637FC-FCBF-4ACC-A239-F852AACE89DF}" destId="{D90952E6-3C1E-4B30-A71A-9D2DFDAFDFC1}" srcOrd="0" destOrd="0" presId="urn:microsoft.com/office/officeart/2005/8/layout/balance1"/>
    <dgm:cxn modelId="{E3F74A78-4ED8-41C0-8649-E56AAE41C201}" type="presOf" srcId="{BB6DA4D7-F898-4CF4-B8D0-640A16E8E1E9}" destId="{A7AD2D3F-F67E-4FEC-8F25-0F971249BD11}" srcOrd="0" destOrd="0" presId="urn:microsoft.com/office/officeart/2005/8/layout/balance1"/>
    <dgm:cxn modelId="{8B4E9B8E-676D-482A-BE6D-91B8E9713F61}" srcId="{B645DBB2-9051-4B92-B139-F4FDBB530BC4}" destId="{88C637FC-FCBF-4ACC-A239-F852AACE89DF}" srcOrd="1" destOrd="0" parTransId="{DE81B228-93FB-4653-A91B-2F25DBB1A74E}" sibTransId="{73B1E1EB-CE04-416E-ACA4-7CB69768B8AB}"/>
    <dgm:cxn modelId="{241382B0-342C-4B71-9D37-7CA1029F39F0}" srcId="{BB6DA4D7-F898-4CF4-B8D0-640A16E8E1E9}" destId="{A2A81AD8-1B2E-43F8-839A-42D86C0D4EE9}" srcOrd="0" destOrd="0" parTransId="{1115BEA5-9D54-4869-B594-12DC549ED682}" sibTransId="{D0C4CAD2-4BF8-4511-9B51-ED0F7284EF76}"/>
    <dgm:cxn modelId="{BFFD2CB3-46CF-4D99-9646-5C40682F4F73}" type="presOf" srcId="{6489DCA9-A62E-467C-92A1-800B45B9E54F}" destId="{B04FBD4E-7F58-4EF8-8BC8-DDA1C7B23899}" srcOrd="0" destOrd="0" presId="urn:microsoft.com/office/officeart/2005/8/layout/balance1"/>
    <dgm:cxn modelId="{332CA8ED-95E3-4524-A532-C673BF5AD8BF}" type="presOf" srcId="{A2A81AD8-1B2E-43F8-839A-42D86C0D4EE9}" destId="{96424CCF-F111-4DF8-8167-F3BA40B002BA}" srcOrd="0" destOrd="0" presId="urn:microsoft.com/office/officeart/2005/8/layout/balance1"/>
    <dgm:cxn modelId="{8BB62B96-52CF-4B1C-99D7-AD9331A65F59}" type="presParOf" srcId="{A7AD2D3F-F67E-4FEC-8F25-0F971249BD11}" destId="{F6BC9A02-FB3B-42CF-8D18-7DAB257053A8}" srcOrd="0" destOrd="0" presId="urn:microsoft.com/office/officeart/2005/8/layout/balance1"/>
    <dgm:cxn modelId="{51795682-5CE7-4B7D-A522-66A8CAC910D8}" type="presParOf" srcId="{A7AD2D3F-F67E-4FEC-8F25-0F971249BD11}" destId="{E9EB6129-621D-4582-9EA2-CDC0058F2214}" srcOrd="1" destOrd="0" presId="urn:microsoft.com/office/officeart/2005/8/layout/balance1"/>
    <dgm:cxn modelId="{467CCCAC-8A88-4213-9698-981E0587D18B}" type="presParOf" srcId="{E9EB6129-621D-4582-9EA2-CDC0058F2214}" destId="{96424CCF-F111-4DF8-8167-F3BA40B002BA}" srcOrd="0" destOrd="0" presId="urn:microsoft.com/office/officeart/2005/8/layout/balance1"/>
    <dgm:cxn modelId="{39B55062-1750-41D9-A93A-32F3347907F5}" type="presParOf" srcId="{E9EB6129-621D-4582-9EA2-CDC0058F2214}" destId="{87358BCA-D81B-45D2-9E5A-129602F13BB6}" srcOrd="1" destOrd="0" presId="urn:microsoft.com/office/officeart/2005/8/layout/balance1"/>
    <dgm:cxn modelId="{4E9D20EB-C210-43AE-8044-B8459A7236A2}" type="presParOf" srcId="{A7AD2D3F-F67E-4FEC-8F25-0F971249BD11}" destId="{930D2802-3AAF-4AE1-830B-BCA10B05A0B6}" srcOrd="2" destOrd="0" presId="urn:microsoft.com/office/officeart/2005/8/layout/balance1"/>
    <dgm:cxn modelId="{1629A33C-9CDC-48EF-AABB-532F7F8214D6}" type="presParOf" srcId="{930D2802-3AAF-4AE1-830B-BCA10B05A0B6}" destId="{98EF0AE1-9F82-411D-8ECF-8A2A07EEC1CA}" srcOrd="0" destOrd="0" presId="urn:microsoft.com/office/officeart/2005/8/layout/balance1"/>
    <dgm:cxn modelId="{53C45233-1C53-4EDC-96CC-F384E086D06E}" type="presParOf" srcId="{930D2802-3AAF-4AE1-830B-BCA10B05A0B6}" destId="{4362A966-6F19-4CC8-BFCB-7BDF10907255}" srcOrd="1" destOrd="0" presId="urn:microsoft.com/office/officeart/2005/8/layout/balance1"/>
    <dgm:cxn modelId="{BAE7446D-2215-4205-9B0D-D63D634E5B01}" type="presParOf" srcId="{930D2802-3AAF-4AE1-830B-BCA10B05A0B6}" destId="{0C0054ED-230F-477D-BB63-69361EA0EB61}" srcOrd="2" destOrd="0" presId="urn:microsoft.com/office/officeart/2005/8/layout/balance1"/>
    <dgm:cxn modelId="{BC2F89B6-8C21-42AE-80A9-42650E40779F}" type="presParOf" srcId="{930D2802-3AAF-4AE1-830B-BCA10B05A0B6}" destId="{2178E175-E119-4475-82E1-83FA90C66E35}" srcOrd="3" destOrd="0" presId="urn:microsoft.com/office/officeart/2005/8/layout/balance1"/>
    <dgm:cxn modelId="{767D7028-619F-471B-A910-21503E6F84CC}" type="presParOf" srcId="{930D2802-3AAF-4AE1-830B-BCA10B05A0B6}" destId="{D90952E6-3C1E-4B30-A71A-9D2DFDAFDFC1}" srcOrd="4" destOrd="0" presId="urn:microsoft.com/office/officeart/2005/8/layout/balance1"/>
    <dgm:cxn modelId="{9F56BA81-3177-4282-BB86-B347A5739AD5}" type="presParOf" srcId="{930D2802-3AAF-4AE1-830B-BCA10B05A0B6}" destId="{B04FBD4E-7F58-4EF8-8BC8-DDA1C7B23899}" srcOrd="5" destOrd="0" presId="urn:microsoft.com/office/officeart/2005/8/layout/balance1"/>
    <dgm:cxn modelId="{93BFCACA-8DBD-435C-A209-67DAE798965B}" type="presParOf" srcId="{930D2802-3AAF-4AE1-830B-BCA10B05A0B6}" destId="{6F57148D-114C-472E-A928-DF7309CB69B1}" srcOrd="6" destOrd="0" presId="urn:microsoft.com/office/officeart/2005/8/layout/balance1"/>
    <dgm:cxn modelId="{5C54DC49-22DA-4B19-A8B2-B2471DFEF79C}" type="presParOf" srcId="{930D2802-3AAF-4AE1-830B-BCA10B05A0B6}" destId="{FFDF3365-E4F0-44F6-A537-08BBDF71A8A0}" srcOrd="7" destOrd="0" presId="urn:microsoft.com/office/officeart/2005/8/layout/balance1"/>
    <dgm:cxn modelId="{53CFEFDF-E18D-4931-AEDA-899BA65355BB}" type="presParOf" srcId="{930D2802-3AAF-4AE1-830B-BCA10B05A0B6}" destId="{BD109A13-27E5-4A27-853C-39B7C86A1C78}" srcOrd="8" destOrd="0" presId="urn:microsoft.com/office/officeart/2005/8/layout/balanc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CA5AB-296F-4636-9C86-E30E283BEC24}" type="doc">
      <dgm:prSet loTypeId="urn:microsoft.com/office/officeart/2008/layout/RadialCluster" loCatId="cycle" qsTypeId="urn:microsoft.com/office/officeart/2005/8/quickstyle/3d1" qsCatId="3D" csTypeId="urn:microsoft.com/office/officeart/2005/8/colors/accent2_2" csCatId="accent2" phldr="1"/>
      <dgm:spPr/>
      <dgm:t>
        <a:bodyPr/>
        <a:lstStyle/>
        <a:p>
          <a:endParaRPr lang="en-GB"/>
        </a:p>
      </dgm:t>
    </dgm:pt>
    <dgm:pt modelId="{3624BFC3-A336-4602-9F17-BEF7083081C7}">
      <dgm:prSet phldrT="[Text]"/>
      <dgm:spPr/>
      <dgm:t>
        <a:bodyPr/>
        <a:lstStyle/>
        <a:p>
          <a:r>
            <a:rPr lang="en-GB" dirty="0"/>
            <a:t>Emotions</a:t>
          </a:r>
        </a:p>
      </dgm:t>
    </dgm:pt>
    <dgm:pt modelId="{70767ED4-CDF1-4633-A625-DF8618C7382C}" type="parTrans" cxnId="{92C01EE7-3C26-4A65-AF53-3539F01196AA}">
      <dgm:prSet/>
      <dgm:spPr/>
      <dgm:t>
        <a:bodyPr/>
        <a:lstStyle/>
        <a:p>
          <a:endParaRPr lang="en-GB"/>
        </a:p>
      </dgm:t>
    </dgm:pt>
    <dgm:pt modelId="{B5C94DCC-72E7-41A8-8D0A-9C78F491DD16}" type="sibTrans" cxnId="{92C01EE7-3C26-4A65-AF53-3539F01196AA}">
      <dgm:prSet/>
      <dgm:spPr/>
      <dgm:t>
        <a:bodyPr/>
        <a:lstStyle/>
        <a:p>
          <a:endParaRPr lang="en-GB"/>
        </a:p>
      </dgm:t>
    </dgm:pt>
    <dgm:pt modelId="{4FA044AE-FE39-427A-9A85-638C1305A961}">
      <dgm:prSet phldrT="[Text]" custT="1"/>
      <dgm:spPr/>
      <dgm:t>
        <a:bodyPr/>
        <a:lstStyle/>
        <a:p>
          <a:r>
            <a:rPr lang="en-GB" sz="1800" dirty="0"/>
            <a:t>Anger</a:t>
          </a:r>
        </a:p>
      </dgm:t>
    </dgm:pt>
    <dgm:pt modelId="{CEF359A6-7085-4E44-B447-28597F47090D}" type="parTrans" cxnId="{F0409DE5-ACD7-416E-9D34-4FCD4D0A0BC5}">
      <dgm:prSet/>
      <dgm:spPr/>
      <dgm:t>
        <a:bodyPr/>
        <a:lstStyle/>
        <a:p>
          <a:endParaRPr lang="en-GB"/>
        </a:p>
      </dgm:t>
    </dgm:pt>
    <dgm:pt modelId="{8B6214EF-35BB-4B9B-B1E2-A77B9D3ACDA1}" type="sibTrans" cxnId="{F0409DE5-ACD7-416E-9D34-4FCD4D0A0BC5}">
      <dgm:prSet/>
      <dgm:spPr/>
      <dgm:t>
        <a:bodyPr/>
        <a:lstStyle/>
        <a:p>
          <a:endParaRPr lang="en-GB"/>
        </a:p>
      </dgm:t>
    </dgm:pt>
    <dgm:pt modelId="{7CD4CE32-308E-4813-BD58-8A744012B302}">
      <dgm:prSet phldrT="[Text]" custT="1"/>
      <dgm:spPr/>
      <dgm:t>
        <a:bodyPr/>
        <a:lstStyle/>
        <a:p>
          <a:r>
            <a:rPr lang="en-GB" sz="1800" dirty="0"/>
            <a:t>Joy</a:t>
          </a:r>
        </a:p>
      </dgm:t>
    </dgm:pt>
    <dgm:pt modelId="{3748B713-7863-4CB0-B068-338F715892DB}" type="parTrans" cxnId="{B43B08C9-9AA4-4D0E-841A-42E3465319B7}">
      <dgm:prSet/>
      <dgm:spPr/>
      <dgm:t>
        <a:bodyPr/>
        <a:lstStyle/>
        <a:p>
          <a:endParaRPr lang="en-GB"/>
        </a:p>
      </dgm:t>
    </dgm:pt>
    <dgm:pt modelId="{FC8EF58D-FDCD-4212-8FDA-5255607BCFDD}" type="sibTrans" cxnId="{B43B08C9-9AA4-4D0E-841A-42E3465319B7}">
      <dgm:prSet/>
      <dgm:spPr/>
      <dgm:t>
        <a:bodyPr/>
        <a:lstStyle/>
        <a:p>
          <a:endParaRPr lang="en-GB"/>
        </a:p>
      </dgm:t>
    </dgm:pt>
    <dgm:pt modelId="{886D17D6-89E3-436B-AADD-9B6269281C71}">
      <dgm:prSet phldrT="[Text]" custT="1"/>
      <dgm:spPr/>
      <dgm:t>
        <a:bodyPr/>
        <a:lstStyle/>
        <a:p>
          <a:r>
            <a:rPr lang="en-GB" sz="1800" dirty="0"/>
            <a:t>Jealousy</a:t>
          </a:r>
        </a:p>
      </dgm:t>
    </dgm:pt>
    <dgm:pt modelId="{01477852-3739-49BA-9B28-8771C724F613}" type="parTrans" cxnId="{A336FA11-F9BE-42D3-948B-FB625691A3AB}">
      <dgm:prSet/>
      <dgm:spPr/>
      <dgm:t>
        <a:bodyPr/>
        <a:lstStyle/>
        <a:p>
          <a:endParaRPr lang="en-GB"/>
        </a:p>
      </dgm:t>
    </dgm:pt>
    <dgm:pt modelId="{E3EA4027-935F-44B9-8863-5C9976C40BB6}" type="sibTrans" cxnId="{A336FA11-F9BE-42D3-948B-FB625691A3AB}">
      <dgm:prSet/>
      <dgm:spPr/>
      <dgm:t>
        <a:bodyPr/>
        <a:lstStyle/>
        <a:p>
          <a:endParaRPr lang="en-GB"/>
        </a:p>
      </dgm:t>
    </dgm:pt>
    <dgm:pt modelId="{F9198E2C-E95D-4641-A2C1-A604D66524BC}">
      <dgm:prSet custT="1"/>
      <dgm:spPr/>
      <dgm:t>
        <a:bodyPr/>
        <a:lstStyle/>
        <a:p>
          <a:r>
            <a:rPr lang="en-GB" sz="1800" dirty="0"/>
            <a:t>Fear</a:t>
          </a:r>
        </a:p>
      </dgm:t>
    </dgm:pt>
    <dgm:pt modelId="{513E2448-05F4-4D04-AF5D-1BD348AFCCBC}" type="parTrans" cxnId="{9DD7BFBE-6B80-409E-8EA3-CE63E485B22C}">
      <dgm:prSet/>
      <dgm:spPr/>
      <dgm:t>
        <a:bodyPr/>
        <a:lstStyle/>
        <a:p>
          <a:endParaRPr lang="en-GB"/>
        </a:p>
      </dgm:t>
    </dgm:pt>
    <dgm:pt modelId="{24292144-9D99-4B53-A2CF-BF3C9800934E}" type="sibTrans" cxnId="{9DD7BFBE-6B80-409E-8EA3-CE63E485B22C}">
      <dgm:prSet/>
      <dgm:spPr/>
      <dgm:t>
        <a:bodyPr/>
        <a:lstStyle/>
        <a:p>
          <a:endParaRPr lang="en-GB"/>
        </a:p>
      </dgm:t>
    </dgm:pt>
    <dgm:pt modelId="{B0724602-D73A-4768-B573-CB0421D8FF92}">
      <dgm:prSet custT="1"/>
      <dgm:spPr/>
      <dgm:t>
        <a:bodyPr/>
        <a:lstStyle/>
        <a:p>
          <a:r>
            <a:rPr lang="en-GB" sz="1800" dirty="0"/>
            <a:t>Sadness</a:t>
          </a:r>
        </a:p>
      </dgm:t>
    </dgm:pt>
    <dgm:pt modelId="{698C7AF3-640B-4D2D-80CA-D17F163C093F}" type="parTrans" cxnId="{DB6B16E1-E558-469F-98BB-ADAE9EC225D0}">
      <dgm:prSet/>
      <dgm:spPr/>
      <dgm:t>
        <a:bodyPr/>
        <a:lstStyle/>
        <a:p>
          <a:endParaRPr lang="en-GB"/>
        </a:p>
      </dgm:t>
    </dgm:pt>
    <dgm:pt modelId="{5D709D23-0391-4B8B-867E-236F3FA4B870}" type="sibTrans" cxnId="{DB6B16E1-E558-469F-98BB-ADAE9EC225D0}">
      <dgm:prSet/>
      <dgm:spPr/>
      <dgm:t>
        <a:bodyPr/>
        <a:lstStyle/>
        <a:p>
          <a:endParaRPr lang="en-GB"/>
        </a:p>
      </dgm:t>
    </dgm:pt>
    <dgm:pt modelId="{CB65096F-AC1B-4209-9B39-0B9746B76A11}">
      <dgm:prSet custT="1"/>
      <dgm:spPr/>
      <dgm:t>
        <a:bodyPr/>
        <a:lstStyle/>
        <a:p>
          <a:r>
            <a:rPr lang="en-GB" sz="1800" dirty="0"/>
            <a:t>Despair</a:t>
          </a:r>
        </a:p>
      </dgm:t>
    </dgm:pt>
    <dgm:pt modelId="{9CCC6014-7B30-401E-8CBD-04E755324B6D}" type="parTrans" cxnId="{156CC190-9041-4B30-88BF-1B84FA3E375E}">
      <dgm:prSet/>
      <dgm:spPr/>
      <dgm:t>
        <a:bodyPr/>
        <a:lstStyle/>
        <a:p>
          <a:endParaRPr lang="en-GB"/>
        </a:p>
      </dgm:t>
    </dgm:pt>
    <dgm:pt modelId="{1C5EC662-D898-4678-B175-BA91E0139F18}" type="sibTrans" cxnId="{156CC190-9041-4B30-88BF-1B84FA3E375E}">
      <dgm:prSet/>
      <dgm:spPr/>
      <dgm:t>
        <a:bodyPr/>
        <a:lstStyle/>
        <a:p>
          <a:endParaRPr lang="en-GB"/>
        </a:p>
      </dgm:t>
    </dgm:pt>
    <dgm:pt modelId="{0C5CA373-5F0B-438F-8E7D-16285654B2B7}" type="pres">
      <dgm:prSet presAssocID="{13BCA5AB-296F-4636-9C86-E30E283BEC24}" presName="Name0" presStyleCnt="0">
        <dgm:presLayoutVars>
          <dgm:chMax val="1"/>
          <dgm:chPref val="1"/>
          <dgm:dir/>
          <dgm:animOne val="branch"/>
          <dgm:animLvl val="lvl"/>
        </dgm:presLayoutVars>
      </dgm:prSet>
      <dgm:spPr/>
    </dgm:pt>
    <dgm:pt modelId="{856459A3-706E-49DA-A046-D07BA667EE2E}" type="pres">
      <dgm:prSet presAssocID="{3624BFC3-A336-4602-9F17-BEF7083081C7}" presName="singleCycle" presStyleCnt="0"/>
      <dgm:spPr/>
    </dgm:pt>
    <dgm:pt modelId="{CEC7EE5D-35C5-42F1-A3BF-D9731F1596BE}" type="pres">
      <dgm:prSet presAssocID="{3624BFC3-A336-4602-9F17-BEF7083081C7}" presName="singleCenter" presStyleLbl="node1" presStyleIdx="0" presStyleCnt="7">
        <dgm:presLayoutVars>
          <dgm:chMax val="7"/>
          <dgm:chPref val="7"/>
        </dgm:presLayoutVars>
      </dgm:prSet>
      <dgm:spPr/>
    </dgm:pt>
    <dgm:pt modelId="{79FE1ABF-F6FC-4BFA-9496-BC785A6C2DE0}" type="pres">
      <dgm:prSet presAssocID="{CEF359A6-7085-4E44-B447-28597F47090D}" presName="Name56" presStyleLbl="parChTrans1D2" presStyleIdx="0" presStyleCnt="6"/>
      <dgm:spPr/>
    </dgm:pt>
    <dgm:pt modelId="{03EDB5CE-B4B6-49EA-AFB4-24C5530E1213}" type="pres">
      <dgm:prSet presAssocID="{4FA044AE-FE39-427A-9A85-638C1305A961}" presName="text0" presStyleLbl="node1" presStyleIdx="1" presStyleCnt="7">
        <dgm:presLayoutVars>
          <dgm:bulletEnabled val="1"/>
        </dgm:presLayoutVars>
      </dgm:prSet>
      <dgm:spPr/>
    </dgm:pt>
    <dgm:pt modelId="{F8983A97-D34B-4E67-9248-ABCDE029B017}" type="pres">
      <dgm:prSet presAssocID="{3748B713-7863-4CB0-B068-338F715892DB}" presName="Name56" presStyleLbl="parChTrans1D2" presStyleIdx="1" presStyleCnt="6"/>
      <dgm:spPr/>
    </dgm:pt>
    <dgm:pt modelId="{1F8495A5-11CD-4D3E-B930-6C59A9D660C1}" type="pres">
      <dgm:prSet presAssocID="{7CD4CE32-308E-4813-BD58-8A744012B302}" presName="text0" presStyleLbl="node1" presStyleIdx="2" presStyleCnt="7">
        <dgm:presLayoutVars>
          <dgm:bulletEnabled val="1"/>
        </dgm:presLayoutVars>
      </dgm:prSet>
      <dgm:spPr/>
    </dgm:pt>
    <dgm:pt modelId="{EA1C8FF8-ED36-4F4C-9431-DE1F50A95638}" type="pres">
      <dgm:prSet presAssocID="{513E2448-05F4-4D04-AF5D-1BD348AFCCBC}" presName="Name56" presStyleLbl="parChTrans1D2" presStyleIdx="2" presStyleCnt="6"/>
      <dgm:spPr/>
    </dgm:pt>
    <dgm:pt modelId="{DC28B8BE-46F0-451B-9F40-7688AA800723}" type="pres">
      <dgm:prSet presAssocID="{F9198E2C-E95D-4641-A2C1-A604D66524BC}" presName="text0" presStyleLbl="node1" presStyleIdx="3" presStyleCnt="7">
        <dgm:presLayoutVars>
          <dgm:bulletEnabled val="1"/>
        </dgm:presLayoutVars>
      </dgm:prSet>
      <dgm:spPr/>
    </dgm:pt>
    <dgm:pt modelId="{7D6C64D6-FAFB-4B37-9645-F6604FFC390A}" type="pres">
      <dgm:prSet presAssocID="{9CCC6014-7B30-401E-8CBD-04E755324B6D}" presName="Name56" presStyleLbl="parChTrans1D2" presStyleIdx="3" presStyleCnt="6"/>
      <dgm:spPr/>
    </dgm:pt>
    <dgm:pt modelId="{50561A8A-6367-4EB3-96DF-CA409F9038CD}" type="pres">
      <dgm:prSet presAssocID="{CB65096F-AC1B-4209-9B39-0B9746B76A11}" presName="text0" presStyleLbl="node1" presStyleIdx="4" presStyleCnt="7">
        <dgm:presLayoutVars>
          <dgm:bulletEnabled val="1"/>
        </dgm:presLayoutVars>
      </dgm:prSet>
      <dgm:spPr/>
    </dgm:pt>
    <dgm:pt modelId="{5D754504-D0E9-418A-936C-BC2B3C97BF73}" type="pres">
      <dgm:prSet presAssocID="{698C7AF3-640B-4D2D-80CA-D17F163C093F}" presName="Name56" presStyleLbl="parChTrans1D2" presStyleIdx="4" presStyleCnt="6"/>
      <dgm:spPr/>
    </dgm:pt>
    <dgm:pt modelId="{030C6689-2F58-4695-B04A-DD40961D0BB9}" type="pres">
      <dgm:prSet presAssocID="{B0724602-D73A-4768-B573-CB0421D8FF92}" presName="text0" presStyleLbl="node1" presStyleIdx="5" presStyleCnt="7">
        <dgm:presLayoutVars>
          <dgm:bulletEnabled val="1"/>
        </dgm:presLayoutVars>
      </dgm:prSet>
      <dgm:spPr/>
    </dgm:pt>
    <dgm:pt modelId="{74DC8063-929C-4546-8F0D-909F4443DA69}" type="pres">
      <dgm:prSet presAssocID="{01477852-3739-49BA-9B28-8771C724F613}" presName="Name56" presStyleLbl="parChTrans1D2" presStyleIdx="5" presStyleCnt="6"/>
      <dgm:spPr/>
    </dgm:pt>
    <dgm:pt modelId="{5C65DAE8-B910-4A88-A14A-906F8A52448D}" type="pres">
      <dgm:prSet presAssocID="{886D17D6-89E3-436B-AADD-9B6269281C71}" presName="text0" presStyleLbl="node1" presStyleIdx="6" presStyleCnt="7">
        <dgm:presLayoutVars>
          <dgm:bulletEnabled val="1"/>
        </dgm:presLayoutVars>
      </dgm:prSet>
      <dgm:spPr/>
    </dgm:pt>
  </dgm:ptLst>
  <dgm:cxnLst>
    <dgm:cxn modelId="{D2668E0A-4457-4998-9582-7AB49257CD73}" type="presOf" srcId="{4FA044AE-FE39-427A-9A85-638C1305A961}" destId="{03EDB5CE-B4B6-49EA-AFB4-24C5530E1213}" srcOrd="0" destOrd="0" presId="urn:microsoft.com/office/officeart/2008/layout/RadialCluster"/>
    <dgm:cxn modelId="{493D4E10-1715-48B4-B2C0-67FA2F06D31F}" type="presOf" srcId="{13BCA5AB-296F-4636-9C86-E30E283BEC24}" destId="{0C5CA373-5F0B-438F-8E7D-16285654B2B7}" srcOrd="0" destOrd="0" presId="urn:microsoft.com/office/officeart/2008/layout/RadialCluster"/>
    <dgm:cxn modelId="{A336FA11-F9BE-42D3-948B-FB625691A3AB}" srcId="{3624BFC3-A336-4602-9F17-BEF7083081C7}" destId="{886D17D6-89E3-436B-AADD-9B6269281C71}" srcOrd="5" destOrd="0" parTransId="{01477852-3739-49BA-9B28-8771C724F613}" sibTransId="{E3EA4027-935F-44B9-8863-5C9976C40BB6}"/>
    <dgm:cxn modelId="{ACB0573F-9D45-4975-9B9B-F863D8D75E89}" type="presOf" srcId="{3624BFC3-A336-4602-9F17-BEF7083081C7}" destId="{CEC7EE5D-35C5-42F1-A3BF-D9731F1596BE}" srcOrd="0" destOrd="0" presId="urn:microsoft.com/office/officeart/2008/layout/RadialCluster"/>
    <dgm:cxn modelId="{92843F60-BC2B-4EB8-A5E9-6EC94D0ECFAA}" type="presOf" srcId="{3748B713-7863-4CB0-B068-338F715892DB}" destId="{F8983A97-D34B-4E67-9248-ABCDE029B017}" srcOrd="0" destOrd="0" presId="urn:microsoft.com/office/officeart/2008/layout/RadialCluster"/>
    <dgm:cxn modelId="{717E3F4D-0962-402A-BB81-D634325BD3EE}" type="presOf" srcId="{01477852-3739-49BA-9B28-8771C724F613}" destId="{74DC8063-929C-4546-8F0D-909F4443DA69}" srcOrd="0" destOrd="0" presId="urn:microsoft.com/office/officeart/2008/layout/RadialCluster"/>
    <dgm:cxn modelId="{30E2F96E-42B3-415D-B57E-782EBF96CB1D}" type="presOf" srcId="{886D17D6-89E3-436B-AADD-9B6269281C71}" destId="{5C65DAE8-B910-4A88-A14A-906F8A52448D}" srcOrd="0" destOrd="0" presId="urn:microsoft.com/office/officeart/2008/layout/RadialCluster"/>
    <dgm:cxn modelId="{156CC190-9041-4B30-88BF-1B84FA3E375E}" srcId="{3624BFC3-A336-4602-9F17-BEF7083081C7}" destId="{CB65096F-AC1B-4209-9B39-0B9746B76A11}" srcOrd="3" destOrd="0" parTransId="{9CCC6014-7B30-401E-8CBD-04E755324B6D}" sibTransId="{1C5EC662-D898-4678-B175-BA91E0139F18}"/>
    <dgm:cxn modelId="{6A429A9F-6405-40D9-A0C7-C2A64137A1B6}" type="presOf" srcId="{CB65096F-AC1B-4209-9B39-0B9746B76A11}" destId="{50561A8A-6367-4EB3-96DF-CA409F9038CD}" srcOrd="0" destOrd="0" presId="urn:microsoft.com/office/officeart/2008/layout/RadialCluster"/>
    <dgm:cxn modelId="{F62FABAB-2427-494C-A51D-9A106DBA05F4}" type="presOf" srcId="{F9198E2C-E95D-4641-A2C1-A604D66524BC}" destId="{DC28B8BE-46F0-451B-9F40-7688AA800723}" srcOrd="0" destOrd="0" presId="urn:microsoft.com/office/officeart/2008/layout/RadialCluster"/>
    <dgm:cxn modelId="{0F52CEB1-6D42-492D-BF41-93A01094BBF6}" type="presOf" srcId="{B0724602-D73A-4768-B573-CB0421D8FF92}" destId="{030C6689-2F58-4695-B04A-DD40961D0BB9}" srcOrd="0" destOrd="0" presId="urn:microsoft.com/office/officeart/2008/layout/RadialCluster"/>
    <dgm:cxn modelId="{5B93D7B1-511C-4C62-B8BD-D25CBCBC74F2}" type="presOf" srcId="{513E2448-05F4-4D04-AF5D-1BD348AFCCBC}" destId="{EA1C8FF8-ED36-4F4C-9431-DE1F50A95638}" srcOrd="0" destOrd="0" presId="urn:microsoft.com/office/officeart/2008/layout/RadialCluster"/>
    <dgm:cxn modelId="{9DD7BFBE-6B80-409E-8EA3-CE63E485B22C}" srcId="{3624BFC3-A336-4602-9F17-BEF7083081C7}" destId="{F9198E2C-E95D-4641-A2C1-A604D66524BC}" srcOrd="2" destOrd="0" parTransId="{513E2448-05F4-4D04-AF5D-1BD348AFCCBC}" sibTransId="{24292144-9D99-4B53-A2CF-BF3C9800934E}"/>
    <dgm:cxn modelId="{A9A89AC5-B567-40F0-A152-CF09AEACFC2F}" type="presOf" srcId="{698C7AF3-640B-4D2D-80CA-D17F163C093F}" destId="{5D754504-D0E9-418A-936C-BC2B3C97BF73}" srcOrd="0" destOrd="0" presId="urn:microsoft.com/office/officeart/2008/layout/RadialCluster"/>
    <dgm:cxn modelId="{B43B08C9-9AA4-4D0E-841A-42E3465319B7}" srcId="{3624BFC3-A336-4602-9F17-BEF7083081C7}" destId="{7CD4CE32-308E-4813-BD58-8A744012B302}" srcOrd="1" destOrd="0" parTransId="{3748B713-7863-4CB0-B068-338F715892DB}" sibTransId="{FC8EF58D-FDCD-4212-8FDA-5255607BCFDD}"/>
    <dgm:cxn modelId="{849E03CC-02C1-4455-BDDA-2FFD1412163E}" type="presOf" srcId="{9CCC6014-7B30-401E-8CBD-04E755324B6D}" destId="{7D6C64D6-FAFB-4B37-9645-F6604FFC390A}" srcOrd="0" destOrd="0" presId="urn:microsoft.com/office/officeart/2008/layout/RadialCluster"/>
    <dgm:cxn modelId="{DB6B16E1-E558-469F-98BB-ADAE9EC225D0}" srcId="{3624BFC3-A336-4602-9F17-BEF7083081C7}" destId="{B0724602-D73A-4768-B573-CB0421D8FF92}" srcOrd="4" destOrd="0" parTransId="{698C7AF3-640B-4D2D-80CA-D17F163C093F}" sibTransId="{5D709D23-0391-4B8B-867E-236F3FA4B870}"/>
    <dgm:cxn modelId="{F0409DE5-ACD7-416E-9D34-4FCD4D0A0BC5}" srcId="{3624BFC3-A336-4602-9F17-BEF7083081C7}" destId="{4FA044AE-FE39-427A-9A85-638C1305A961}" srcOrd="0" destOrd="0" parTransId="{CEF359A6-7085-4E44-B447-28597F47090D}" sibTransId="{8B6214EF-35BB-4B9B-B1E2-A77B9D3ACDA1}"/>
    <dgm:cxn modelId="{92C01EE7-3C26-4A65-AF53-3539F01196AA}" srcId="{13BCA5AB-296F-4636-9C86-E30E283BEC24}" destId="{3624BFC3-A336-4602-9F17-BEF7083081C7}" srcOrd="0" destOrd="0" parTransId="{70767ED4-CDF1-4633-A625-DF8618C7382C}" sibTransId="{B5C94DCC-72E7-41A8-8D0A-9C78F491DD16}"/>
    <dgm:cxn modelId="{3C9AB3F6-EE46-42BA-999F-CC0ECE6FE0E7}" type="presOf" srcId="{7CD4CE32-308E-4813-BD58-8A744012B302}" destId="{1F8495A5-11CD-4D3E-B930-6C59A9D660C1}" srcOrd="0" destOrd="0" presId="urn:microsoft.com/office/officeart/2008/layout/RadialCluster"/>
    <dgm:cxn modelId="{76C7D9FA-E203-4B91-9405-92A6BA8A49C9}" type="presOf" srcId="{CEF359A6-7085-4E44-B447-28597F47090D}" destId="{79FE1ABF-F6FC-4BFA-9496-BC785A6C2DE0}" srcOrd="0" destOrd="0" presId="urn:microsoft.com/office/officeart/2008/layout/RadialCluster"/>
    <dgm:cxn modelId="{B345267F-2EF3-4A08-B35D-442A06EE7449}" type="presParOf" srcId="{0C5CA373-5F0B-438F-8E7D-16285654B2B7}" destId="{856459A3-706E-49DA-A046-D07BA667EE2E}" srcOrd="0" destOrd="0" presId="urn:microsoft.com/office/officeart/2008/layout/RadialCluster"/>
    <dgm:cxn modelId="{219A7F36-4048-4691-8E3A-0889D481E240}" type="presParOf" srcId="{856459A3-706E-49DA-A046-D07BA667EE2E}" destId="{CEC7EE5D-35C5-42F1-A3BF-D9731F1596BE}" srcOrd="0" destOrd="0" presId="urn:microsoft.com/office/officeart/2008/layout/RadialCluster"/>
    <dgm:cxn modelId="{C83DD147-C404-4A36-850B-6F704BC12011}" type="presParOf" srcId="{856459A3-706E-49DA-A046-D07BA667EE2E}" destId="{79FE1ABF-F6FC-4BFA-9496-BC785A6C2DE0}" srcOrd="1" destOrd="0" presId="urn:microsoft.com/office/officeart/2008/layout/RadialCluster"/>
    <dgm:cxn modelId="{0DA67BB6-CBFC-4183-96CC-0E0B69BF9F9A}" type="presParOf" srcId="{856459A3-706E-49DA-A046-D07BA667EE2E}" destId="{03EDB5CE-B4B6-49EA-AFB4-24C5530E1213}" srcOrd="2" destOrd="0" presId="urn:microsoft.com/office/officeart/2008/layout/RadialCluster"/>
    <dgm:cxn modelId="{04055DC2-7859-4B0D-BA66-170278E07234}" type="presParOf" srcId="{856459A3-706E-49DA-A046-D07BA667EE2E}" destId="{F8983A97-D34B-4E67-9248-ABCDE029B017}" srcOrd="3" destOrd="0" presId="urn:microsoft.com/office/officeart/2008/layout/RadialCluster"/>
    <dgm:cxn modelId="{B8C3AA9C-D9D0-4F05-84EF-804AE0AD1181}" type="presParOf" srcId="{856459A3-706E-49DA-A046-D07BA667EE2E}" destId="{1F8495A5-11CD-4D3E-B930-6C59A9D660C1}" srcOrd="4" destOrd="0" presId="urn:microsoft.com/office/officeart/2008/layout/RadialCluster"/>
    <dgm:cxn modelId="{ADDCEDDB-13CD-4892-B3D7-E7E5140980F6}" type="presParOf" srcId="{856459A3-706E-49DA-A046-D07BA667EE2E}" destId="{EA1C8FF8-ED36-4F4C-9431-DE1F50A95638}" srcOrd="5" destOrd="0" presId="urn:microsoft.com/office/officeart/2008/layout/RadialCluster"/>
    <dgm:cxn modelId="{7F1E0354-AFCB-4BD5-AB54-24C78F49235E}" type="presParOf" srcId="{856459A3-706E-49DA-A046-D07BA667EE2E}" destId="{DC28B8BE-46F0-451B-9F40-7688AA800723}" srcOrd="6" destOrd="0" presId="urn:microsoft.com/office/officeart/2008/layout/RadialCluster"/>
    <dgm:cxn modelId="{99D8B460-F829-4206-AAB3-588B2A5FBF2E}" type="presParOf" srcId="{856459A3-706E-49DA-A046-D07BA667EE2E}" destId="{7D6C64D6-FAFB-4B37-9645-F6604FFC390A}" srcOrd="7" destOrd="0" presId="urn:microsoft.com/office/officeart/2008/layout/RadialCluster"/>
    <dgm:cxn modelId="{FE90B477-2429-4BF6-8C7B-1B6989E42CF9}" type="presParOf" srcId="{856459A3-706E-49DA-A046-D07BA667EE2E}" destId="{50561A8A-6367-4EB3-96DF-CA409F9038CD}" srcOrd="8" destOrd="0" presId="urn:microsoft.com/office/officeart/2008/layout/RadialCluster"/>
    <dgm:cxn modelId="{2E5F314D-2F5E-46C4-B90C-2313FE8C59C6}" type="presParOf" srcId="{856459A3-706E-49DA-A046-D07BA667EE2E}" destId="{5D754504-D0E9-418A-936C-BC2B3C97BF73}" srcOrd="9" destOrd="0" presId="urn:microsoft.com/office/officeart/2008/layout/RadialCluster"/>
    <dgm:cxn modelId="{CADA6AE6-4093-47C2-9D68-B4F1E8B4F5D5}" type="presParOf" srcId="{856459A3-706E-49DA-A046-D07BA667EE2E}" destId="{030C6689-2F58-4695-B04A-DD40961D0BB9}" srcOrd="10" destOrd="0" presId="urn:microsoft.com/office/officeart/2008/layout/RadialCluster"/>
    <dgm:cxn modelId="{8EAA0E13-31F7-405F-ACE3-E4A987B7014D}" type="presParOf" srcId="{856459A3-706E-49DA-A046-D07BA667EE2E}" destId="{74DC8063-929C-4546-8F0D-909F4443DA69}" srcOrd="11" destOrd="0" presId="urn:microsoft.com/office/officeart/2008/layout/RadialCluster"/>
    <dgm:cxn modelId="{844162BB-B023-4B25-9712-D721CE777612}" type="presParOf" srcId="{856459A3-706E-49DA-A046-D07BA667EE2E}" destId="{5C65DAE8-B910-4A88-A14A-906F8A52448D}" srcOrd="12"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FE3B2B-83CD-4AC3-A0DB-6AF86D371133}" type="doc">
      <dgm:prSet loTypeId="urn:microsoft.com/office/officeart/2005/8/layout/radial1" loCatId="cycle" qsTypeId="urn:microsoft.com/office/officeart/2005/8/quickstyle/3d1" qsCatId="3D" csTypeId="urn:microsoft.com/office/officeart/2005/8/colors/accent2_3" csCatId="accent2" phldr="1"/>
      <dgm:spPr/>
      <dgm:t>
        <a:bodyPr/>
        <a:lstStyle/>
        <a:p>
          <a:endParaRPr lang="en-GB"/>
        </a:p>
      </dgm:t>
    </dgm:pt>
    <dgm:pt modelId="{AC7048D2-E33E-421F-BC16-38A5F46C13E8}">
      <dgm:prSet phldrT="[Text]"/>
      <dgm:spPr/>
      <dgm:t>
        <a:bodyPr/>
        <a:lstStyle/>
        <a:p>
          <a:r>
            <a:rPr lang="en-GB" dirty="0"/>
            <a:t>Being a positive role model</a:t>
          </a:r>
        </a:p>
      </dgm:t>
    </dgm:pt>
    <dgm:pt modelId="{D02F9B69-609E-4CE7-B045-2E08F1557F8D}" type="parTrans" cxnId="{2F205B3B-8457-4633-A3CA-6C86C008948D}">
      <dgm:prSet/>
      <dgm:spPr/>
      <dgm:t>
        <a:bodyPr/>
        <a:lstStyle/>
        <a:p>
          <a:endParaRPr lang="en-GB"/>
        </a:p>
      </dgm:t>
    </dgm:pt>
    <dgm:pt modelId="{E5CAD8D1-62C9-45B5-AA55-203B5208D642}" type="sibTrans" cxnId="{2F205B3B-8457-4633-A3CA-6C86C008948D}">
      <dgm:prSet/>
      <dgm:spPr/>
      <dgm:t>
        <a:bodyPr/>
        <a:lstStyle/>
        <a:p>
          <a:endParaRPr lang="en-GB"/>
        </a:p>
      </dgm:t>
    </dgm:pt>
    <dgm:pt modelId="{0050A920-80D7-43B2-80EB-EE9DB3119D72}">
      <dgm:prSet phldrT="[Text]"/>
      <dgm:spPr/>
      <dgm:t>
        <a:bodyPr/>
        <a:lstStyle/>
        <a:p>
          <a:r>
            <a:rPr lang="en-GB" dirty="0"/>
            <a:t>Kind words</a:t>
          </a:r>
        </a:p>
      </dgm:t>
    </dgm:pt>
    <dgm:pt modelId="{D8C3E849-9368-47C8-BE2C-3836E33584A3}" type="parTrans" cxnId="{9C121D67-932D-49C9-8279-4478D26D2357}">
      <dgm:prSet/>
      <dgm:spPr/>
      <dgm:t>
        <a:bodyPr/>
        <a:lstStyle/>
        <a:p>
          <a:endParaRPr lang="en-GB"/>
        </a:p>
      </dgm:t>
    </dgm:pt>
    <dgm:pt modelId="{49846FCC-3327-4E6A-9789-914A54FBE9DB}" type="sibTrans" cxnId="{9C121D67-932D-49C9-8279-4478D26D2357}">
      <dgm:prSet/>
      <dgm:spPr/>
      <dgm:t>
        <a:bodyPr/>
        <a:lstStyle/>
        <a:p>
          <a:endParaRPr lang="en-GB"/>
        </a:p>
      </dgm:t>
    </dgm:pt>
    <dgm:pt modelId="{A88ECEB6-CF59-4AA6-934C-C42CA8AB096E}">
      <dgm:prSet phldrT="[Text]"/>
      <dgm:spPr/>
      <dgm:t>
        <a:bodyPr/>
        <a:lstStyle/>
        <a:p>
          <a:r>
            <a:rPr lang="en-GB" dirty="0"/>
            <a:t>Be positive</a:t>
          </a:r>
        </a:p>
      </dgm:t>
    </dgm:pt>
    <dgm:pt modelId="{47DDAE05-FCBD-4713-A90D-87DD7C8460BC}" type="parTrans" cxnId="{FD5EB7E3-1B9E-4F6C-A7E7-AEFD6AB6E3E2}">
      <dgm:prSet/>
      <dgm:spPr/>
      <dgm:t>
        <a:bodyPr/>
        <a:lstStyle/>
        <a:p>
          <a:endParaRPr lang="en-GB"/>
        </a:p>
      </dgm:t>
    </dgm:pt>
    <dgm:pt modelId="{954EAE58-C5B6-4687-9709-AF1C2E541C5B}" type="sibTrans" cxnId="{FD5EB7E3-1B9E-4F6C-A7E7-AEFD6AB6E3E2}">
      <dgm:prSet/>
      <dgm:spPr/>
      <dgm:t>
        <a:bodyPr/>
        <a:lstStyle/>
        <a:p>
          <a:endParaRPr lang="en-GB"/>
        </a:p>
      </dgm:t>
    </dgm:pt>
    <dgm:pt modelId="{F217C6D5-83BE-4D22-9C4F-CD004240168A}">
      <dgm:prSet phldrT="[Text]"/>
      <dgm:spPr/>
      <dgm:t>
        <a:bodyPr/>
        <a:lstStyle/>
        <a:p>
          <a:r>
            <a:rPr lang="en-GB" dirty="0"/>
            <a:t>Taking part in activities</a:t>
          </a:r>
        </a:p>
      </dgm:t>
    </dgm:pt>
    <dgm:pt modelId="{A5E424E0-B447-480B-A466-B79BBC1432AE}" type="parTrans" cxnId="{E3484FCF-37E8-4B8E-AF7D-E4ED5EDBA7BB}">
      <dgm:prSet/>
      <dgm:spPr/>
      <dgm:t>
        <a:bodyPr/>
        <a:lstStyle/>
        <a:p>
          <a:endParaRPr lang="en-GB"/>
        </a:p>
      </dgm:t>
    </dgm:pt>
    <dgm:pt modelId="{97015D82-055E-4AC2-84D9-57D133094A6B}" type="sibTrans" cxnId="{E3484FCF-37E8-4B8E-AF7D-E4ED5EDBA7BB}">
      <dgm:prSet/>
      <dgm:spPr/>
      <dgm:t>
        <a:bodyPr/>
        <a:lstStyle/>
        <a:p>
          <a:endParaRPr lang="en-GB"/>
        </a:p>
      </dgm:t>
    </dgm:pt>
    <dgm:pt modelId="{8A824223-43D2-40FF-9451-B88062574A62}">
      <dgm:prSet phldrT="[Text]"/>
      <dgm:spPr/>
      <dgm:t>
        <a:bodyPr/>
        <a:lstStyle/>
        <a:p>
          <a:r>
            <a:rPr lang="en-GB" dirty="0"/>
            <a:t>Listening attentively</a:t>
          </a:r>
        </a:p>
      </dgm:t>
    </dgm:pt>
    <dgm:pt modelId="{357E5834-503D-4E3D-A1F2-01E37A00FA9B}" type="parTrans" cxnId="{7711B0F8-A104-40A5-B1B3-EBFCCC09AE6D}">
      <dgm:prSet/>
      <dgm:spPr/>
      <dgm:t>
        <a:bodyPr/>
        <a:lstStyle/>
        <a:p>
          <a:endParaRPr lang="en-GB"/>
        </a:p>
      </dgm:t>
    </dgm:pt>
    <dgm:pt modelId="{422F4B71-3094-4003-B3CB-3CD8968B3DA4}" type="sibTrans" cxnId="{7711B0F8-A104-40A5-B1B3-EBFCCC09AE6D}">
      <dgm:prSet/>
      <dgm:spPr/>
      <dgm:t>
        <a:bodyPr/>
        <a:lstStyle/>
        <a:p>
          <a:endParaRPr lang="en-GB"/>
        </a:p>
      </dgm:t>
    </dgm:pt>
    <dgm:pt modelId="{CF8C6FE5-7B4A-4250-B3E4-B7EAAB496A27}">
      <dgm:prSet/>
      <dgm:spPr/>
      <dgm:t>
        <a:bodyPr/>
        <a:lstStyle/>
        <a:p>
          <a:r>
            <a:rPr lang="en-GB" dirty="0"/>
            <a:t>Giving praise </a:t>
          </a:r>
        </a:p>
      </dgm:t>
    </dgm:pt>
    <dgm:pt modelId="{09C09215-CBBE-4F3D-AB2F-AE5DE841AF42}" type="parTrans" cxnId="{535250C3-ECA5-4ED4-A89D-FC527F5A46D2}">
      <dgm:prSet/>
      <dgm:spPr/>
      <dgm:t>
        <a:bodyPr/>
        <a:lstStyle/>
        <a:p>
          <a:endParaRPr lang="en-GB"/>
        </a:p>
      </dgm:t>
    </dgm:pt>
    <dgm:pt modelId="{08B79169-02C8-4479-B5D9-5F94D48BF6B9}" type="sibTrans" cxnId="{535250C3-ECA5-4ED4-A89D-FC527F5A46D2}">
      <dgm:prSet/>
      <dgm:spPr/>
      <dgm:t>
        <a:bodyPr/>
        <a:lstStyle/>
        <a:p>
          <a:endParaRPr lang="en-GB"/>
        </a:p>
      </dgm:t>
    </dgm:pt>
    <dgm:pt modelId="{86269797-B103-4D3E-B272-7D28D766924F}" type="pres">
      <dgm:prSet presAssocID="{B9FE3B2B-83CD-4AC3-A0DB-6AF86D371133}" presName="cycle" presStyleCnt="0">
        <dgm:presLayoutVars>
          <dgm:chMax val="1"/>
          <dgm:dir/>
          <dgm:animLvl val="ctr"/>
          <dgm:resizeHandles val="exact"/>
        </dgm:presLayoutVars>
      </dgm:prSet>
      <dgm:spPr/>
    </dgm:pt>
    <dgm:pt modelId="{825D8A67-E974-453D-B624-214B3E2D2763}" type="pres">
      <dgm:prSet presAssocID="{AC7048D2-E33E-421F-BC16-38A5F46C13E8}" presName="centerShape" presStyleLbl="node0" presStyleIdx="0" presStyleCnt="1"/>
      <dgm:spPr/>
    </dgm:pt>
    <dgm:pt modelId="{D56E0026-536C-4BE9-AD5F-6869C2CA1B53}" type="pres">
      <dgm:prSet presAssocID="{D8C3E849-9368-47C8-BE2C-3836E33584A3}" presName="Name9" presStyleLbl="parChTrans1D2" presStyleIdx="0" presStyleCnt="5"/>
      <dgm:spPr/>
    </dgm:pt>
    <dgm:pt modelId="{CA0CF629-154B-41C2-A66C-383035BE8DC5}" type="pres">
      <dgm:prSet presAssocID="{D8C3E849-9368-47C8-BE2C-3836E33584A3}" presName="connTx" presStyleLbl="parChTrans1D2" presStyleIdx="0" presStyleCnt="5"/>
      <dgm:spPr/>
    </dgm:pt>
    <dgm:pt modelId="{588A4F8A-98F3-495F-A416-8DE7ABF9454A}" type="pres">
      <dgm:prSet presAssocID="{0050A920-80D7-43B2-80EB-EE9DB3119D72}" presName="node" presStyleLbl="node1" presStyleIdx="0" presStyleCnt="5">
        <dgm:presLayoutVars>
          <dgm:bulletEnabled val="1"/>
        </dgm:presLayoutVars>
      </dgm:prSet>
      <dgm:spPr/>
    </dgm:pt>
    <dgm:pt modelId="{B7E25799-BFB6-45C1-9A43-921BC5E8D09C}" type="pres">
      <dgm:prSet presAssocID="{47DDAE05-FCBD-4713-A90D-87DD7C8460BC}" presName="Name9" presStyleLbl="parChTrans1D2" presStyleIdx="1" presStyleCnt="5"/>
      <dgm:spPr/>
    </dgm:pt>
    <dgm:pt modelId="{A3730CF9-A35D-4231-A16C-361AB176CF60}" type="pres">
      <dgm:prSet presAssocID="{47DDAE05-FCBD-4713-A90D-87DD7C8460BC}" presName="connTx" presStyleLbl="parChTrans1D2" presStyleIdx="1" presStyleCnt="5"/>
      <dgm:spPr/>
    </dgm:pt>
    <dgm:pt modelId="{A5968D25-5A06-4DEC-9387-77D5F6BB3389}" type="pres">
      <dgm:prSet presAssocID="{A88ECEB6-CF59-4AA6-934C-C42CA8AB096E}" presName="node" presStyleLbl="node1" presStyleIdx="1" presStyleCnt="5">
        <dgm:presLayoutVars>
          <dgm:bulletEnabled val="1"/>
        </dgm:presLayoutVars>
      </dgm:prSet>
      <dgm:spPr/>
    </dgm:pt>
    <dgm:pt modelId="{F3D6361A-639C-4A58-89F4-85A7AB996ED4}" type="pres">
      <dgm:prSet presAssocID="{A5E424E0-B447-480B-A466-B79BBC1432AE}" presName="Name9" presStyleLbl="parChTrans1D2" presStyleIdx="2" presStyleCnt="5"/>
      <dgm:spPr/>
    </dgm:pt>
    <dgm:pt modelId="{EDA8DE3A-BCB9-4FB1-B63F-984BEE893F56}" type="pres">
      <dgm:prSet presAssocID="{A5E424E0-B447-480B-A466-B79BBC1432AE}" presName="connTx" presStyleLbl="parChTrans1D2" presStyleIdx="2" presStyleCnt="5"/>
      <dgm:spPr/>
    </dgm:pt>
    <dgm:pt modelId="{42138BAB-DEB8-4D16-BA9D-29809935FF71}" type="pres">
      <dgm:prSet presAssocID="{F217C6D5-83BE-4D22-9C4F-CD004240168A}" presName="node" presStyleLbl="node1" presStyleIdx="2" presStyleCnt="5">
        <dgm:presLayoutVars>
          <dgm:bulletEnabled val="1"/>
        </dgm:presLayoutVars>
      </dgm:prSet>
      <dgm:spPr/>
    </dgm:pt>
    <dgm:pt modelId="{D97F9E44-B4BE-4528-8C90-9755C400EBF1}" type="pres">
      <dgm:prSet presAssocID="{09C09215-CBBE-4F3D-AB2F-AE5DE841AF42}" presName="Name9" presStyleLbl="parChTrans1D2" presStyleIdx="3" presStyleCnt="5"/>
      <dgm:spPr/>
    </dgm:pt>
    <dgm:pt modelId="{68D57E1A-584D-457A-8026-FB5D082699DF}" type="pres">
      <dgm:prSet presAssocID="{09C09215-CBBE-4F3D-AB2F-AE5DE841AF42}" presName="connTx" presStyleLbl="parChTrans1D2" presStyleIdx="3" presStyleCnt="5"/>
      <dgm:spPr/>
    </dgm:pt>
    <dgm:pt modelId="{937398CA-D5D2-48CE-9238-3B732D685524}" type="pres">
      <dgm:prSet presAssocID="{CF8C6FE5-7B4A-4250-B3E4-B7EAAB496A27}" presName="node" presStyleLbl="node1" presStyleIdx="3" presStyleCnt="5">
        <dgm:presLayoutVars>
          <dgm:bulletEnabled val="1"/>
        </dgm:presLayoutVars>
      </dgm:prSet>
      <dgm:spPr/>
    </dgm:pt>
    <dgm:pt modelId="{1866DCE2-34FF-4985-8960-280FB5C4AEB0}" type="pres">
      <dgm:prSet presAssocID="{357E5834-503D-4E3D-A1F2-01E37A00FA9B}" presName="Name9" presStyleLbl="parChTrans1D2" presStyleIdx="4" presStyleCnt="5"/>
      <dgm:spPr/>
    </dgm:pt>
    <dgm:pt modelId="{D2C01B93-EB85-4EE1-A8DF-A0CBB9B12DAA}" type="pres">
      <dgm:prSet presAssocID="{357E5834-503D-4E3D-A1F2-01E37A00FA9B}" presName="connTx" presStyleLbl="parChTrans1D2" presStyleIdx="4" presStyleCnt="5"/>
      <dgm:spPr/>
    </dgm:pt>
    <dgm:pt modelId="{66A5AA6B-F201-470C-94C0-91CAFCB18F80}" type="pres">
      <dgm:prSet presAssocID="{8A824223-43D2-40FF-9451-B88062574A62}" presName="node" presStyleLbl="node1" presStyleIdx="4" presStyleCnt="5">
        <dgm:presLayoutVars>
          <dgm:bulletEnabled val="1"/>
        </dgm:presLayoutVars>
      </dgm:prSet>
      <dgm:spPr/>
    </dgm:pt>
  </dgm:ptLst>
  <dgm:cxnLst>
    <dgm:cxn modelId="{7B3AF003-DC43-4521-AB3F-B4B10D4ABF26}" type="presOf" srcId="{357E5834-503D-4E3D-A1F2-01E37A00FA9B}" destId="{1866DCE2-34FF-4985-8960-280FB5C4AEB0}" srcOrd="0" destOrd="0" presId="urn:microsoft.com/office/officeart/2005/8/layout/radial1"/>
    <dgm:cxn modelId="{1D7AFA0C-191F-4FE8-8940-A1D0BBBD81E0}" type="presOf" srcId="{09C09215-CBBE-4F3D-AB2F-AE5DE841AF42}" destId="{68D57E1A-584D-457A-8026-FB5D082699DF}" srcOrd="1" destOrd="0" presId="urn:microsoft.com/office/officeart/2005/8/layout/radial1"/>
    <dgm:cxn modelId="{B5217813-B04E-4E68-B3A4-D570D2289ABE}" type="presOf" srcId="{D8C3E849-9368-47C8-BE2C-3836E33584A3}" destId="{CA0CF629-154B-41C2-A66C-383035BE8DC5}" srcOrd="1" destOrd="0" presId="urn:microsoft.com/office/officeart/2005/8/layout/radial1"/>
    <dgm:cxn modelId="{B394EF21-5C85-48D0-9B87-654988F79E4D}" type="presOf" srcId="{D8C3E849-9368-47C8-BE2C-3836E33584A3}" destId="{D56E0026-536C-4BE9-AD5F-6869C2CA1B53}" srcOrd="0" destOrd="0" presId="urn:microsoft.com/office/officeart/2005/8/layout/radial1"/>
    <dgm:cxn modelId="{E84B3B30-8635-4268-AA00-AC5AAA55C1D4}" type="presOf" srcId="{357E5834-503D-4E3D-A1F2-01E37A00FA9B}" destId="{D2C01B93-EB85-4EE1-A8DF-A0CBB9B12DAA}" srcOrd="1" destOrd="0" presId="urn:microsoft.com/office/officeart/2005/8/layout/radial1"/>
    <dgm:cxn modelId="{2F205B3B-8457-4633-A3CA-6C86C008948D}" srcId="{B9FE3B2B-83CD-4AC3-A0DB-6AF86D371133}" destId="{AC7048D2-E33E-421F-BC16-38A5F46C13E8}" srcOrd="0" destOrd="0" parTransId="{D02F9B69-609E-4CE7-B045-2E08F1557F8D}" sibTransId="{E5CAD8D1-62C9-45B5-AA55-203B5208D642}"/>
    <dgm:cxn modelId="{48BD7060-44B3-4DD5-BD7E-D66593041D1C}" type="presOf" srcId="{8A824223-43D2-40FF-9451-B88062574A62}" destId="{66A5AA6B-F201-470C-94C0-91CAFCB18F80}" srcOrd="0" destOrd="0" presId="urn:microsoft.com/office/officeart/2005/8/layout/radial1"/>
    <dgm:cxn modelId="{9C121D67-932D-49C9-8279-4478D26D2357}" srcId="{AC7048D2-E33E-421F-BC16-38A5F46C13E8}" destId="{0050A920-80D7-43B2-80EB-EE9DB3119D72}" srcOrd="0" destOrd="0" parTransId="{D8C3E849-9368-47C8-BE2C-3836E33584A3}" sibTransId="{49846FCC-3327-4E6A-9789-914A54FBE9DB}"/>
    <dgm:cxn modelId="{1C7C9F55-3132-4EB6-A66F-73593821DBBC}" type="presOf" srcId="{A5E424E0-B447-480B-A466-B79BBC1432AE}" destId="{EDA8DE3A-BCB9-4FB1-B63F-984BEE893F56}" srcOrd="1" destOrd="0" presId="urn:microsoft.com/office/officeart/2005/8/layout/radial1"/>
    <dgm:cxn modelId="{257E6656-0632-47CB-A917-632DB25D60A2}" type="presOf" srcId="{09C09215-CBBE-4F3D-AB2F-AE5DE841AF42}" destId="{D97F9E44-B4BE-4528-8C90-9755C400EBF1}" srcOrd="0" destOrd="0" presId="urn:microsoft.com/office/officeart/2005/8/layout/radial1"/>
    <dgm:cxn modelId="{E63D9F92-EE78-4167-8623-8B87D3C1CFAB}" type="presOf" srcId="{A5E424E0-B447-480B-A466-B79BBC1432AE}" destId="{F3D6361A-639C-4A58-89F4-85A7AB996ED4}" srcOrd="0" destOrd="0" presId="urn:microsoft.com/office/officeart/2005/8/layout/radial1"/>
    <dgm:cxn modelId="{D490E4AA-C559-471B-8FCA-348055247CD7}" type="presOf" srcId="{47DDAE05-FCBD-4713-A90D-87DD7C8460BC}" destId="{B7E25799-BFB6-45C1-9A43-921BC5E8D09C}" srcOrd="0" destOrd="0" presId="urn:microsoft.com/office/officeart/2005/8/layout/radial1"/>
    <dgm:cxn modelId="{3D1E0FB7-6198-4F7C-84E5-0E598977AF70}" type="presOf" srcId="{F217C6D5-83BE-4D22-9C4F-CD004240168A}" destId="{42138BAB-DEB8-4D16-BA9D-29809935FF71}" srcOrd="0" destOrd="0" presId="urn:microsoft.com/office/officeart/2005/8/layout/radial1"/>
    <dgm:cxn modelId="{535250C3-ECA5-4ED4-A89D-FC527F5A46D2}" srcId="{AC7048D2-E33E-421F-BC16-38A5F46C13E8}" destId="{CF8C6FE5-7B4A-4250-B3E4-B7EAAB496A27}" srcOrd="3" destOrd="0" parTransId="{09C09215-CBBE-4F3D-AB2F-AE5DE841AF42}" sibTransId="{08B79169-02C8-4479-B5D9-5F94D48BF6B9}"/>
    <dgm:cxn modelId="{F934C0CE-5FF6-4C4A-9270-2315514FF850}" type="presOf" srcId="{0050A920-80D7-43B2-80EB-EE9DB3119D72}" destId="{588A4F8A-98F3-495F-A416-8DE7ABF9454A}" srcOrd="0" destOrd="0" presId="urn:microsoft.com/office/officeart/2005/8/layout/radial1"/>
    <dgm:cxn modelId="{E3484FCF-37E8-4B8E-AF7D-E4ED5EDBA7BB}" srcId="{AC7048D2-E33E-421F-BC16-38A5F46C13E8}" destId="{F217C6D5-83BE-4D22-9C4F-CD004240168A}" srcOrd="2" destOrd="0" parTransId="{A5E424E0-B447-480B-A466-B79BBC1432AE}" sibTransId="{97015D82-055E-4AC2-84D9-57D133094A6B}"/>
    <dgm:cxn modelId="{4DD71CD8-C371-497E-97A0-AD1BF3636982}" type="presOf" srcId="{47DDAE05-FCBD-4713-A90D-87DD7C8460BC}" destId="{A3730CF9-A35D-4231-A16C-361AB176CF60}" srcOrd="1" destOrd="0" presId="urn:microsoft.com/office/officeart/2005/8/layout/radial1"/>
    <dgm:cxn modelId="{FD5EB7E3-1B9E-4F6C-A7E7-AEFD6AB6E3E2}" srcId="{AC7048D2-E33E-421F-BC16-38A5F46C13E8}" destId="{A88ECEB6-CF59-4AA6-934C-C42CA8AB096E}" srcOrd="1" destOrd="0" parTransId="{47DDAE05-FCBD-4713-A90D-87DD7C8460BC}" sibTransId="{954EAE58-C5B6-4687-9709-AF1C2E541C5B}"/>
    <dgm:cxn modelId="{988FE3EB-C087-42BF-9708-C8CAB01F2894}" type="presOf" srcId="{B9FE3B2B-83CD-4AC3-A0DB-6AF86D371133}" destId="{86269797-B103-4D3E-B272-7D28D766924F}" srcOrd="0" destOrd="0" presId="urn:microsoft.com/office/officeart/2005/8/layout/radial1"/>
    <dgm:cxn modelId="{C7B41AEF-ECA8-45FE-9843-C932E9BE3851}" type="presOf" srcId="{A88ECEB6-CF59-4AA6-934C-C42CA8AB096E}" destId="{A5968D25-5A06-4DEC-9387-77D5F6BB3389}" srcOrd="0" destOrd="0" presId="urn:microsoft.com/office/officeart/2005/8/layout/radial1"/>
    <dgm:cxn modelId="{82C5FAF6-E289-4379-BE17-F28576ACD8FA}" type="presOf" srcId="{AC7048D2-E33E-421F-BC16-38A5F46C13E8}" destId="{825D8A67-E974-453D-B624-214B3E2D2763}" srcOrd="0" destOrd="0" presId="urn:microsoft.com/office/officeart/2005/8/layout/radial1"/>
    <dgm:cxn modelId="{7711B0F8-A104-40A5-B1B3-EBFCCC09AE6D}" srcId="{AC7048D2-E33E-421F-BC16-38A5F46C13E8}" destId="{8A824223-43D2-40FF-9451-B88062574A62}" srcOrd="4" destOrd="0" parTransId="{357E5834-503D-4E3D-A1F2-01E37A00FA9B}" sibTransId="{422F4B71-3094-4003-B3CB-3CD8968B3DA4}"/>
    <dgm:cxn modelId="{50FB28FC-2CF9-4E96-AFD4-D8FB8D19735A}" type="presOf" srcId="{CF8C6FE5-7B4A-4250-B3E4-B7EAAB496A27}" destId="{937398CA-D5D2-48CE-9238-3B732D685524}" srcOrd="0" destOrd="0" presId="urn:microsoft.com/office/officeart/2005/8/layout/radial1"/>
    <dgm:cxn modelId="{1A4E6A5B-EB05-4FC8-BDED-9948891E0532}" type="presParOf" srcId="{86269797-B103-4D3E-B272-7D28D766924F}" destId="{825D8A67-E974-453D-B624-214B3E2D2763}" srcOrd="0" destOrd="0" presId="urn:microsoft.com/office/officeart/2005/8/layout/radial1"/>
    <dgm:cxn modelId="{F406359B-F801-4DF1-B7BA-5D657F03F7FF}" type="presParOf" srcId="{86269797-B103-4D3E-B272-7D28D766924F}" destId="{D56E0026-536C-4BE9-AD5F-6869C2CA1B53}" srcOrd="1" destOrd="0" presId="urn:microsoft.com/office/officeart/2005/8/layout/radial1"/>
    <dgm:cxn modelId="{1D3D104B-DC6C-45AD-A2F9-E484D97ED895}" type="presParOf" srcId="{D56E0026-536C-4BE9-AD5F-6869C2CA1B53}" destId="{CA0CF629-154B-41C2-A66C-383035BE8DC5}" srcOrd="0" destOrd="0" presId="urn:microsoft.com/office/officeart/2005/8/layout/radial1"/>
    <dgm:cxn modelId="{17289322-D6C2-4EEE-80F2-D8282114B32D}" type="presParOf" srcId="{86269797-B103-4D3E-B272-7D28D766924F}" destId="{588A4F8A-98F3-495F-A416-8DE7ABF9454A}" srcOrd="2" destOrd="0" presId="urn:microsoft.com/office/officeart/2005/8/layout/radial1"/>
    <dgm:cxn modelId="{E74579D5-4415-4711-8FD1-A49A2305F0F4}" type="presParOf" srcId="{86269797-B103-4D3E-B272-7D28D766924F}" destId="{B7E25799-BFB6-45C1-9A43-921BC5E8D09C}" srcOrd="3" destOrd="0" presId="urn:microsoft.com/office/officeart/2005/8/layout/radial1"/>
    <dgm:cxn modelId="{4F6E5744-AECC-4C48-AC23-0A9B599C6559}" type="presParOf" srcId="{B7E25799-BFB6-45C1-9A43-921BC5E8D09C}" destId="{A3730CF9-A35D-4231-A16C-361AB176CF60}" srcOrd="0" destOrd="0" presId="urn:microsoft.com/office/officeart/2005/8/layout/radial1"/>
    <dgm:cxn modelId="{610A3AF5-55BC-450A-A989-3248BED85F78}" type="presParOf" srcId="{86269797-B103-4D3E-B272-7D28D766924F}" destId="{A5968D25-5A06-4DEC-9387-77D5F6BB3389}" srcOrd="4" destOrd="0" presId="urn:microsoft.com/office/officeart/2005/8/layout/radial1"/>
    <dgm:cxn modelId="{3EB08791-2130-4039-B38F-7C4FF4B9EE2F}" type="presParOf" srcId="{86269797-B103-4D3E-B272-7D28D766924F}" destId="{F3D6361A-639C-4A58-89F4-85A7AB996ED4}" srcOrd="5" destOrd="0" presId="urn:microsoft.com/office/officeart/2005/8/layout/radial1"/>
    <dgm:cxn modelId="{E3B9E44C-4122-44A5-A2EB-D442C803B513}" type="presParOf" srcId="{F3D6361A-639C-4A58-89F4-85A7AB996ED4}" destId="{EDA8DE3A-BCB9-4FB1-B63F-984BEE893F56}" srcOrd="0" destOrd="0" presId="urn:microsoft.com/office/officeart/2005/8/layout/radial1"/>
    <dgm:cxn modelId="{9ACEE03A-088A-43BE-9742-64346D64A08E}" type="presParOf" srcId="{86269797-B103-4D3E-B272-7D28D766924F}" destId="{42138BAB-DEB8-4D16-BA9D-29809935FF71}" srcOrd="6" destOrd="0" presId="urn:microsoft.com/office/officeart/2005/8/layout/radial1"/>
    <dgm:cxn modelId="{947CFCA6-BA9C-4953-B85C-0D56A173E6A9}" type="presParOf" srcId="{86269797-B103-4D3E-B272-7D28D766924F}" destId="{D97F9E44-B4BE-4528-8C90-9755C400EBF1}" srcOrd="7" destOrd="0" presId="urn:microsoft.com/office/officeart/2005/8/layout/radial1"/>
    <dgm:cxn modelId="{687B079F-6EDE-4B30-B6AD-16D16BAF9F1D}" type="presParOf" srcId="{D97F9E44-B4BE-4528-8C90-9755C400EBF1}" destId="{68D57E1A-584D-457A-8026-FB5D082699DF}" srcOrd="0" destOrd="0" presId="urn:microsoft.com/office/officeart/2005/8/layout/radial1"/>
    <dgm:cxn modelId="{902E8D48-C118-46D3-BEBD-776FEB8E9C3E}" type="presParOf" srcId="{86269797-B103-4D3E-B272-7D28D766924F}" destId="{937398CA-D5D2-48CE-9238-3B732D685524}" srcOrd="8" destOrd="0" presId="urn:microsoft.com/office/officeart/2005/8/layout/radial1"/>
    <dgm:cxn modelId="{54B11BCC-E21A-4DAD-9E62-AE70372185F7}" type="presParOf" srcId="{86269797-B103-4D3E-B272-7D28D766924F}" destId="{1866DCE2-34FF-4985-8960-280FB5C4AEB0}" srcOrd="9" destOrd="0" presId="urn:microsoft.com/office/officeart/2005/8/layout/radial1"/>
    <dgm:cxn modelId="{BF92CAAD-57D8-41EF-89A9-345B27217D92}" type="presParOf" srcId="{1866DCE2-34FF-4985-8960-280FB5C4AEB0}" destId="{D2C01B93-EB85-4EE1-A8DF-A0CBB9B12DAA}" srcOrd="0" destOrd="0" presId="urn:microsoft.com/office/officeart/2005/8/layout/radial1"/>
    <dgm:cxn modelId="{F64E5CEA-B6DB-422D-80D6-5E32964DA444}" type="presParOf" srcId="{86269797-B103-4D3E-B272-7D28D766924F}" destId="{66A5AA6B-F201-470C-94C0-91CAFCB18F80}"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DBB02B-08E3-4EC4-B634-99F37275602C}" type="doc">
      <dgm:prSet loTypeId="urn:microsoft.com/office/officeart/2005/8/layout/radial1" loCatId="cycle" qsTypeId="urn:microsoft.com/office/officeart/2005/8/quickstyle/3d1" qsCatId="3D" csTypeId="urn:microsoft.com/office/officeart/2005/8/colors/accent2_2" csCatId="accent2" phldr="1"/>
      <dgm:spPr/>
      <dgm:t>
        <a:bodyPr/>
        <a:lstStyle/>
        <a:p>
          <a:endParaRPr lang="en-GB"/>
        </a:p>
      </dgm:t>
    </dgm:pt>
    <dgm:pt modelId="{F5B9EE1E-0B46-416D-9378-A0184719550C}">
      <dgm:prSet phldrT="[Text]"/>
      <dgm:spPr/>
      <dgm:t>
        <a:bodyPr/>
        <a:lstStyle/>
        <a:p>
          <a:r>
            <a:rPr lang="en-GB" dirty="0"/>
            <a:t>Active listening</a:t>
          </a:r>
        </a:p>
      </dgm:t>
    </dgm:pt>
    <dgm:pt modelId="{319D99D0-6B7D-4D77-A264-22E0C7519CBD}" type="parTrans" cxnId="{70CE8E7D-A2EA-449E-902F-5A7CB8D2ECCB}">
      <dgm:prSet/>
      <dgm:spPr/>
      <dgm:t>
        <a:bodyPr/>
        <a:lstStyle/>
        <a:p>
          <a:endParaRPr lang="en-GB"/>
        </a:p>
      </dgm:t>
    </dgm:pt>
    <dgm:pt modelId="{266655C0-DE94-4A32-8378-5B0D8526A58A}" type="sibTrans" cxnId="{70CE8E7D-A2EA-449E-902F-5A7CB8D2ECCB}">
      <dgm:prSet/>
      <dgm:spPr/>
      <dgm:t>
        <a:bodyPr/>
        <a:lstStyle/>
        <a:p>
          <a:endParaRPr lang="en-GB"/>
        </a:p>
      </dgm:t>
    </dgm:pt>
    <dgm:pt modelId="{D17783BE-4581-44A6-9AF7-3C504A312F1D}">
      <dgm:prSet phldrT="[Text]" custT="1"/>
      <dgm:spPr/>
      <dgm:t>
        <a:bodyPr/>
        <a:lstStyle/>
        <a:p>
          <a:r>
            <a:rPr lang="en-GB" sz="1800" dirty="0"/>
            <a:t>Nodding</a:t>
          </a:r>
        </a:p>
      </dgm:t>
    </dgm:pt>
    <dgm:pt modelId="{25A330FE-0894-4A93-A487-0DECB536EFE6}" type="parTrans" cxnId="{8EDAA073-540F-43A1-AAA0-0FD4C49AB6D5}">
      <dgm:prSet/>
      <dgm:spPr/>
      <dgm:t>
        <a:bodyPr/>
        <a:lstStyle/>
        <a:p>
          <a:endParaRPr lang="en-GB"/>
        </a:p>
      </dgm:t>
    </dgm:pt>
    <dgm:pt modelId="{B266449F-2F08-4DD8-BF49-8B4B38EB7B7A}" type="sibTrans" cxnId="{8EDAA073-540F-43A1-AAA0-0FD4C49AB6D5}">
      <dgm:prSet/>
      <dgm:spPr/>
      <dgm:t>
        <a:bodyPr/>
        <a:lstStyle/>
        <a:p>
          <a:endParaRPr lang="en-GB"/>
        </a:p>
      </dgm:t>
    </dgm:pt>
    <dgm:pt modelId="{04E84EC2-6F38-4F4D-B131-806ACFBDAE87}">
      <dgm:prSet phldrT="[Text]" custT="1"/>
      <dgm:spPr/>
      <dgm:t>
        <a:bodyPr/>
        <a:lstStyle/>
        <a:p>
          <a:r>
            <a:rPr lang="en-GB" sz="1800" dirty="0"/>
            <a:t>'mmm, yes'</a:t>
          </a:r>
        </a:p>
      </dgm:t>
    </dgm:pt>
    <dgm:pt modelId="{6962B8B6-3D2B-473C-B96C-39F064E54DF7}" type="parTrans" cxnId="{0D1F18D3-A9A9-45D2-BC0C-667BEBEEA691}">
      <dgm:prSet/>
      <dgm:spPr/>
      <dgm:t>
        <a:bodyPr/>
        <a:lstStyle/>
        <a:p>
          <a:endParaRPr lang="en-GB"/>
        </a:p>
      </dgm:t>
    </dgm:pt>
    <dgm:pt modelId="{B0067DE1-D010-4E05-B305-6FC5E9BE7FD9}" type="sibTrans" cxnId="{0D1F18D3-A9A9-45D2-BC0C-667BEBEEA691}">
      <dgm:prSet/>
      <dgm:spPr/>
      <dgm:t>
        <a:bodyPr/>
        <a:lstStyle/>
        <a:p>
          <a:endParaRPr lang="en-GB"/>
        </a:p>
      </dgm:t>
    </dgm:pt>
    <dgm:pt modelId="{C8B7A20A-8906-46B8-B7F4-3BEC7AC0BD47}">
      <dgm:prSet phldrT="[Text]" custT="1"/>
      <dgm:spPr/>
      <dgm:t>
        <a:bodyPr/>
        <a:lstStyle/>
        <a:p>
          <a:r>
            <a:rPr lang="en-GB" sz="1800" dirty="0"/>
            <a:t>Asking questions</a:t>
          </a:r>
        </a:p>
      </dgm:t>
    </dgm:pt>
    <dgm:pt modelId="{346C121C-AD45-41DB-BC8F-E930DDD3609C}" type="parTrans" cxnId="{12F16BB6-73C2-4F6E-8844-A69C5A03789C}">
      <dgm:prSet/>
      <dgm:spPr/>
      <dgm:t>
        <a:bodyPr/>
        <a:lstStyle/>
        <a:p>
          <a:endParaRPr lang="en-GB"/>
        </a:p>
      </dgm:t>
    </dgm:pt>
    <dgm:pt modelId="{4B5F63CA-1756-45BB-A0B1-357881376DF7}" type="sibTrans" cxnId="{12F16BB6-73C2-4F6E-8844-A69C5A03789C}">
      <dgm:prSet/>
      <dgm:spPr/>
      <dgm:t>
        <a:bodyPr/>
        <a:lstStyle/>
        <a:p>
          <a:endParaRPr lang="en-GB"/>
        </a:p>
      </dgm:t>
    </dgm:pt>
    <dgm:pt modelId="{EE034781-B9D0-4CE7-BD4C-085B4CE148CE}">
      <dgm:prSet phldrT="[Text]" custT="1"/>
      <dgm:spPr/>
      <dgm:t>
        <a:bodyPr/>
        <a:lstStyle/>
        <a:p>
          <a:r>
            <a:rPr lang="en-GB" sz="1800" dirty="0"/>
            <a:t>Repeating phrases back </a:t>
          </a:r>
        </a:p>
      </dgm:t>
    </dgm:pt>
    <dgm:pt modelId="{97D38E89-4C79-43DC-AA84-CFF88D685DFB}" type="parTrans" cxnId="{4EAD1720-A48B-428F-B804-5ED4B9BD52A6}">
      <dgm:prSet/>
      <dgm:spPr/>
      <dgm:t>
        <a:bodyPr/>
        <a:lstStyle/>
        <a:p>
          <a:endParaRPr lang="en-GB"/>
        </a:p>
      </dgm:t>
    </dgm:pt>
    <dgm:pt modelId="{55161CB7-FC7C-47CC-BB3C-AECEC498A938}" type="sibTrans" cxnId="{4EAD1720-A48B-428F-B804-5ED4B9BD52A6}">
      <dgm:prSet/>
      <dgm:spPr/>
      <dgm:t>
        <a:bodyPr/>
        <a:lstStyle/>
        <a:p>
          <a:endParaRPr lang="en-GB"/>
        </a:p>
      </dgm:t>
    </dgm:pt>
    <dgm:pt modelId="{3DDE50FC-6474-48F5-8C1E-D9E6A66B0B1F}">
      <dgm:prSet custT="1"/>
      <dgm:spPr/>
      <dgm:t>
        <a:bodyPr/>
        <a:lstStyle/>
        <a:p>
          <a:r>
            <a:rPr lang="en-GB" sz="1600" dirty="0"/>
            <a:t>Smiling (if appropriate</a:t>
          </a:r>
          <a:r>
            <a:rPr lang="en-GB" sz="1800" dirty="0"/>
            <a:t>)</a:t>
          </a:r>
        </a:p>
      </dgm:t>
    </dgm:pt>
    <dgm:pt modelId="{B7611F24-E05A-48AC-BD88-AC070A395DF3}" type="parTrans" cxnId="{504FDCDC-82F1-4F72-AC88-B99E47C6A501}">
      <dgm:prSet/>
      <dgm:spPr/>
      <dgm:t>
        <a:bodyPr/>
        <a:lstStyle/>
        <a:p>
          <a:endParaRPr lang="en-GB"/>
        </a:p>
      </dgm:t>
    </dgm:pt>
    <dgm:pt modelId="{94F2A382-04D1-44D5-8239-3212F967B36B}" type="sibTrans" cxnId="{504FDCDC-82F1-4F72-AC88-B99E47C6A501}">
      <dgm:prSet/>
      <dgm:spPr/>
      <dgm:t>
        <a:bodyPr/>
        <a:lstStyle/>
        <a:p>
          <a:endParaRPr lang="en-GB"/>
        </a:p>
      </dgm:t>
    </dgm:pt>
    <dgm:pt modelId="{F8098AFF-9D5F-43A3-A2AD-D1341B351EB1}" type="pres">
      <dgm:prSet presAssocID="{26DBB02B-08E3-4EC4-B634-99F37275602C}" presName="cycle" presStyleCnt="0">
        <dgm:presLayoutVars>
          <dgm:chMax val="1"/>
          <dgm:dir/>
          <dgm:animLvl val="ctr"/>
          <dgm:resizeHandles val="exact"/>
        </dgm:presLayoutVars>
      </dgm:prSet>
      <dgm:spPr/>
    </dgm:pt>
    <dgm:pt modelId="{A675DCEE-276E-44DA-A211-1109622AC58E}" type="pres">
      <dgm:prSet presAssocID="{F5B9EE1E-0B46-416D-9378-A0184719550C}" presName="centerShape" presStyleLbl="node0" presStyleIdx="0" presStyleCnt="1"/>
      <dgm:spPr/>
    </dgm:pt>
    <dgm:pt modelId="{4AD981E8-EC05-4A4B-A9A0-D81194FAFC20}" type="pres">
      <dgm:prSet presAssocID="{25A330FE-0894-4A93-A487-0DECB536EFE6}" presName="Name9" presStyleLbl="parChTrans1D2" presStyleIdx="0" presStyleCnt="5"/>
      <dgm:spPr/>
    </dgm:pt>
    <dgm:pt modelId="{E490536A-4E19-4C5A-9FDE-4967D9F1CFB9}" type="pres">
      <dgm:prSet presAssocID="{25A330FE-0894-4A93-A487-0DECB536EFE6}" presName="connTx" presStyleLbl="parChTrans1D2" presStyleIdx="0" presStyleCnt="5"/>
      <dgm:spPr/>
    </dgm:pt>
    <dgm:pt modelId="{13DFC42E-27F1-4F61-8664-C2D7B7AAF181}" type="pres">
      <dgm:prSet presAssocID="{D17783BE-4581-44A6-9AF7-3C504A312F1D}" presName="node" presStyleLbl="node1" presStyleIdx="0" presStyleCnt="5">
        <dgm:presLayoutVars>
          <dgm:bulletEnabled val="1"/>
        </dgm:presLayoutVars>
      </dgm:prSet>
      <dgm:spPr/>
    </dgm:pt>
    <dgm:pt modelId="{41E8C7C8-B695-47B0-A5D9-A5DBEC6672F6}" type="pres">
      <dgm:prSet presAssocID="{B7611F24-E05A-48AC-BD88-AC070A395DF3}" presName="Name9" presStyleLbl="parChTrans1D2" presStyleIdx="1" presStyleCnt="5"/>
      <dgm:spPr/>
    </dgm:pt>
    <dgm:pt modelId="{66093D2E-EFCF-4408-908A-00957CF2FF1A}" type="pres">
      <dgm:prSet presAssocID="{B7611F24-E05A-48AC-BD88-AC070A395DF3}" presName="connTx" presStyleLbl="parChTrans1D2" presStyleIdx="1" presStyleCnt="5"/>
      <dgm:spPr/>
    </dgm:pt>
    <dgm:pt modelId="{4469DB0B-9BB0-441F-B25D-06272B02837B}" type="pres">
      <dgm:prSet presAssocID="{3DDE50FC-6474-48F5-8C1E-D9E6A66B0B1F}" presName="node" presStyleLbl="node1" presStyleIdx="1" presStyleCnt="5">
        <dgm:presLayoutVars>
          <dgm:bulletEnabled val="1"/>
        </dgm:presLayoutVars>
      </dgm:prSet>
      <dgm:spPr/>
    </dgm:pt>
    <dgm:pt modelId="{61492208-75BB-4594-A7F4-85E18F2DA488}" type="pres">
      <dgm:prSet presAssocID="{6962B8B6-3D2B-473C-B96C-39F064E54DF7}" presName="Name9" presStyleLbl="parChTrans1D2" presStyleIdx="2" presStyleCnt="5"/>
      <dgm:spPr/>
    </dgm:pt>
    <dgm:pt modelId="{E48F340E-3D3D-443D-8464-7419625211C5}" type="pres">
      <dgm:prSet presAssocID="{6962B8B6-3D2B-473C-B96C-39F064E54DF7}" presName="connTx" presStyleLbl="parChTrans1D2" presStyleIdx="2" presStyleCnt="5"/>
      <dgm:spPr/>
    </dgm:pt>
    <dgm:pt modelId="{66EA69FC-8BF6-4793-B866-60EF0308BA0E}" type="pres">
      <dgm:prSet presAssocID="{04E84EC2-6F38-4F4D-B131-806ACFBDAE87}" presName="node" presStyleLbl="node1" presStyleIdx="2" presStyleCnt="5">
        <dgm:presLayoutVars>
          <dgm:bulletEnabled val="1"/>
        </dgm:presLayoutVars>
      </dgm:prSet>
      <dgm:spPr/>
    </dgm:pt>
    <dgm:pt modelId="{48631962-F106-4FD3-B9FB-C91DA667FCB4}" type="pres">
      <dgm:prSet presAssocID="{346C121C-AD45-41DB-BC8F-E930DDD3609C}" presName="Name9" presStyleLbl="parChTrans1D2" presStyleIdx="3" presStyleCnt="5"/>
      <dgm:spPr/>
    </dgm:pt>
    <dgm:pt modelId="{51346201-1494-4A2A-AAE5-53554C69FE3A}" type="pres">
      <dgm:prSet presAssocID="{346C121C-AD45-41DB-BC8F-E930DDD3609C}" presName="connTx" presStyleLbl="parChTrans1D2" presStyleIdx="3" presStyleCnt="5"/>
      <dgm:spPr/>
    </dgm:pt>
    <dgm:pt modelId="{A6451D0C-455A-4060-AF5B-A0F13C0C2376}" type="pres">
      <dgm:prSet presAssocID="{C8B7A20A-8906-46B8-B7F4-3BEC7AC0BD47}" presName="node" presStyleLbl="node1" presStyleIdx="3" presStyleCnt="5">
        <dgm:presLayoutVars>
          <dgm:bulletEnabled val="1"/>
        </dgm:presLayoutVars>
      </dgm:prSet>
      <dgm:spPr/>
    </dgm:pt>
    <dgm:pt modelId="{EC259B20-5042-4E6A-B9E4-0BEEC15E66A7}" type="pres">
      <dgm:prSet presAssocID="{97D38E89-4C79-43DC-AA84-CFF88D685DFB}" presName="Name9" presStyleLbl="parChTrans1D2" presStyleIdx="4" presStyleCnt="5"/>
      <dgm:spPr/>
    </dgm:pt>
    <dgm:pt modelId="{72197D10-EEF3-477E-8E2B-5871E11D23D8}" type="pres">
      <dgm:prSet presAssocID="{97D38E89-4C79-43DC-AA84-CFF88D685DFB}" presName="connTx" presStyleLbl="parChTrans1D2" presStyleIdx="4" presStyleCnt="5"/>
      <dgm:spPr/>
    </dgm:pt>
    <dgm:pt modelId="{0DA8E2B0-49C5-4023-B964-553F16DB7834}" type="pres">
      <dgm:prSet presAssocID="{EE034781-B9D0-4CE7-BD4C-085B4CE148CE}" presName="node" presStyleLbl="node1" presStyleIdx="4" presStyleCnt="5">
        <dgm:presLayoutVars>
          <dgm:bulletEnabled val="1"/>
        </dgm:presLayoutVars>
      </dgm:prSet>
      <dgm:spPr/>
    </dgm:pt>
  </dgm:ptLst>
  <dgm:cxnLst>
    <dgm:cxn modelId="{26E8B610-26A3-48B3-9E25-D980A3DDF213}" type="presOf" srcId="{6962B8B6-3D2B-473C-B96C-39F064E54DF7}" destId="{E48F340E-3D3D-443D-8464-7419625211C5}" srcOrd="1" destOrd="0" presId="urn:microsoft.com/office/officeart/2005/8/layout/radial1"/>
    <dgm:cxn modelId="{F522E81F-A146-425F-BA6F-F5AD914DB147}" type="presOf" srcId="{346C121C-AD45-41DB-BC8F-E930DDD3609C}" destId="{51346201-1494-4A2A-AAE5-53554C69FE3A}" srcOrd="1" destOrd="0" presId="urn:microsoft.com/office/officeart/2005/8/layout/radial1"/>
    <dgm:cxn modelId="{4EAD1720-A48B-428F-B804-5ED4B9BD52A6}" srcId="{F5B9EE1E-0B46-416D-9378-A0184719550C}" destId="{EE034781-B9D0-4CE7-BD4C-085B4CE148CE}" srcOrd="4" destOrd="0" parTransId="{97D38E89-4C79-43DC-AA84-CFF88D685DFB}" sibTransId="{55161CB7-FC7C-47CC-BB3C-AECEC498A938}"/>
    <dgm:cxn modelId="{4A2F7927-74A0-4369-9F65-42AF8D063299}" type="presOf" srcId="{6962B8B6-3D2B-473C-B96C-39F064E54DF7}" destId="{61492208-75BB-4594-A7F4-85E18F2DA488}" srcOrd="0" destOrd="0" presId="urn:microsoft.com/office/officeart/2005/8/layout/radial1"/>
    <dgm:cxn modelId="{DD457B28-11A8-4722-B08E-FCB7BF9831B2}" type="presOf" srcId="{97D38E89-4C79-43DC-AA84-CFF88D685DFB}" destId="{72197D10-EEF3-477E-8E2B-5871E11D23D8}" srcOrd="1" destOrd="0" presId="urn:microsoft.com/office/officeart/2005/8/layout/radial1"/>
    <dgm:cxn modelId="{9689113E-264A-41BD-B474-A6537136CBD2}" type="presOf" srcId="{D17783BE-4581-44A6-9AF7-3C504A312F1D}" destId="{13DFC42E-27F1-4F61-8664-C2D7B7AAF181}" srcOrd="0" destOrd="0" presId="urn:microsoft.com/office/officeart/2005/8/layout/radial1"/>
    <dgm:cxn modelId="{F63AE847-3FF9-44E6-A6E5-8F217A8C9502}" type="presOf" srcId="{97D38E89-4C79-43DC-AA84-CFF88D685DFB}" destId="{EC259B20-5042-4E6A-B9E4-0BEEC15E66A7}" srcOrd="0" destOrd="0" presId="urn:microsoft.com/office/officeart/2005/8/layout/radial1"/>
    <dgm:cxn modelId="{61AF554E-1238-4593-B34B-2F1A619C8461}" type="presOf" srcId="{EE034781-B9D0-4CE7-BD4C-085B4CE148CE}" destId="{0DA8E2B0-49C5-4023-B964-553F16DB7834}" srcOrd="0" destOrd="0" presId="urn:microsoft.com/office/officeart/2005/8/layout/radial1"/>
    <dgm:cxn modelId="{3FF95870-F1E3-4EAE-AB52-B606F4A22E25}" type="presOf" srcId="{04E84EC2-6F38-4F4D-B131-806ACFBDAE87}" destId="{66EA69FC-8BF6-4793-B866-60EF0308BA0E}" srcOrd="0" destOrd="0" presId="urn:microsoft.com/office/officeart/2005/8/layout/radial1"/>
    <dgm:cxn modelId="{8EDAA073-540F-43A1-AAA0-0FD4C49AB6D5}" srcId="{F5B9EE1E-0B46-416D-9378-A0184719550C}" destId="{D17783BE-4581-44A6-9AF7-3C504A312F1D}" srcOrd="0" destOrd="0" parTransId="{25A330FE-0894-4A93-A487-0DECB536EFE6}" sibTransId="{B266449F-2F08-4DD8-BF49-8B4B38EB7B7A}"/>
    <dgm:cxn modelId="{AB20F47A-4DF8-4653-83F9-6B9163920059}" type="presOf" srcId="{3DDE50FC-6474-48F5-8C1E-D9E6A66B0B1F}" destId="{4469DB0B-9BB0-441F-B25D-06272B02837B}" srcOrd="0" destOrd="0" presId="urn:microsoft.com/office/officeart/2005/8/layout/radial1"/>
    <dgm:cxn modelId="{70CE8E7D-A2EA-449E-902F-5A7CB8D2ECCB}" srcId="{26DBB02B-08E3-4EC4-B634-99F37275602C}" destId="{F5B9EE1E-0B46-416D-9378-A0184719550C}" srcOrd="0" destOrd="0" parTransId="{319D99D0-6B7D-4D77-A264-22E0C7519CBD}" sibTransId="{266655C0-DE94-4A32-8378-5B0D8526A58A}"/>
    <dgm:cxn modelId="{97FCFB8F-4050-4D6D-8F86-6616F2FC71C0}" type="presOf" srcId="{26DBB02B-08E3-4EC4-B634-99F37275602C}" destId="{F8098AFF-9D5F-43A3-A2AD-D1341B351EB1}" srcOrd="0" destOrd="0" presId="urn:microsoft.com/office/officeart/2005/8/layout/radial1"/>
    <dgm:cxn modelId="{B45C7B90-9E21-4043-8DFD-DDDE8721E58C}" type="presOf" srcId="{C8B7A20A-8906-46B8-B7F4-3BEC7AC0BD47}" destId="{A6451D0C-455A-4060-AF5B-A0F13C0C2376}" srcOrd="0" destOrd="0" presId="urn:microsoft.com/office/officeart/2005/8/layout/radial1"/>
    <dgm:cxn modelId="{18D9C99F-5F8E-485B-B04C-D99FF41B6679}" type="presOf" srcId="{B7611F24-E05A-48AC-BD88-AC070A395DF3}" destId="{41E8C7C8-B695-47B0-A5D9-A5DBEC6672F6}" srcOrd="0" destOrd="0" presId="urn:microsoft.com/office/officeart/2005/8/layout/radial1"/>
    <dgm:cxn modelId="{ABB45DA4-A899-4D00-8773-BDE167A50613}" type="presOf" srcId="{F5B9EE1E-0B46-416D-9378-A0184719550C}" destId="{A675DCEE-276E-44DA-A211-1109622AC58E}" srcOrd="0" destOrd="0" presId="urn:microsoft.com/office/officeart/2005/8/layout/radial1"/>
    <dgm:cxn modelId="{3A9DABAE-0B11-4891-BD94-568ABD5CCE12}" type="presOf" srcId="{25A330FE-0894-4A93-A487-0DECB536EFE6}" destId="{E490536A-4E19-4C5A-9FDE-4967D9F1CFB9}" srcOrd="1" destOrd="0" presId="urn:microsoft.com/office/officeart/2005/8/layout/radial1"/>
    <dgm:cxn modelId="{C085A2B3-270B-4D3C-94E2-4A82DE328B0E}" type="presOf" srcId="{346C121C-AD45-41DB-BC8F-E930DDD3609C}" destId="{48631962-F106-4FD3-B9FB-C91DA667FCB4}" srcOrd="0" destOrd="0" presId="urn:microsoft.com/office/officeart/2005/8/layout/radial1"/>
    <dgm:cxn modelId="{12F16BB6-73C2-4F6E-8844-A69C5A03789C}" srcId="{F5B9EE1E-0B46-416D-9378-A0184719550C}" destId="{C8B7A20A-8906-46B8-B7F4-3BEC7AC0BD47}" srcOrd="3" destOrd="0" parTransId="{346C121C-AD45-41DB-BC8F-E930DDD3609C}" sibTransId="{4B5F63CA-1756-45BB-A0B1-357881376DF7}"/>
    <dgm:cxn modelId="{0D1F18D3-A9A9-45D2-BC0C-667BEBEEA691}" srcId="{F5B9EE1E-0B46-416D-9378-A0184719550C}" destId="{04E84EC2-6F38-4F4D-B131-806ACFBDAE87}" srcOrd="2" destOrd="0" parTransId="{6962B8B6-3D2B-473C-B96C-39F064E54DF7}" sibTransId="{B0067DE1-D010-4E05-B305-6FC5E9BE7FD9}"/>
    <dgm:cxn modelId="{504FDCDC-82F1-4F72-AC88-B99E47C6A501}" srcId="{F5B9EE1E-0B46-416D-9378-A0184719550C}" destId="{3DDE50FC-6474-48F5-8C1E-D9E6A66B0B1F}" srcOrd="1" destOrd="0" parTransId="{B7611F24-E05A-48AC-BD88-AC070A395DF3}" sibTransId="{94F2A382-04D1-44D5-8239-3212F967B36B}"/>
    <dgm:cxn modelId="{10906FEA-F57D-4E06-92E2-CE99639DED7C}" type="presOf" srcId="{25A330FE-0894-4A93-A487-0DECB536EFE6}" destId="{4AD981E8-EC05-4A4B-A9A0-D81194FAFC20}" srcOrd="0" destOrd="0" presId="urn:microsoft.com/office/officeart/2005/8/layout/radial1"/>
    <dgm:cxn modelId="{2B5C26EE-CAAD-41D1-AC3C-791FF81F69B4}" type="presOf" srcId="{B7611F24-E05A-48AC-BD88-AC070A395DF3}" destId="{66093D2E-EFCF-4408-908A-00957CF2FF1A}" srcOrd="1" destOrd="0" presId="urn:microsoft.com/office/officeart/2005/8/layout/radial1"/>
    <dgm:cxn modelId="{0117F57A-AD17-475D-BDEC-946632F04DD0}" type="presParOf" srcId="{F8098AFF-9D5F-43A3-A2AD-D1341B351EB1}" destId="{A675DCEE-276E-44DA-A211-1109622AC58E}" srcOrd="0" destOrd="0" presId="urn:microsoft.com/office/officeart/2005/8/layout/radial1"/>
    <dgm:cxn modelId="{B0C2B2F4-3039-4DE2-BE9C-21B0F04D07B8}" type="presParOf" srcId="{F8098AFF-9D5F-43A3-A2AD-D1341B351EB1}" destId="{4AD981E8-EC05-4A4B-A9A0-D81194FAFC20}" srcOrd="1" destOrd="0" presId="urn:microsoft.com/office/officeart/2005/8/layout/radial1"/>
    <dgm:cxn modelId="{9E96154A-981F-4590-A41D-68ACBAB77F42}" type="presParOf" srcId="{4AD981E8-EC05-4A4B-A9A0-D81194FAFC20}" destId="{E490536A-4E19-4C5A-9FDE-4967D9F1CFB9}" srcOrd="0" destOrd="0" presId="urn:microsoft.com/office/officeart/2005/8/layout/radial1"/>
    <dgm:cxn modelId="{4454C5FE-A856-4167-942C-E18F762C39E3}" type="presParOf" srcId="{F8098AFF-9D5F-43A3-A2AD-D1341B351EB1}" destId="{13DFC42E-27F1-4F61-8664-C2D7B7AAF181}" srcOrd="2" destOrd="0" presId="urn:microsoft.com/office/officeart/2005/8/layout/radial1"/>
    <dgm:cxn modelId="{28E1FB5E-7634-4CAC-B560-00268609905F}" type="presParOf" srcId="{F8098AFF-9D5F-43A3-A2AD-D1341B351EB1}" destId="{41E8C7C8-B695-47B0-A5D9-A5DBEC6672F6}" srcOrd="3" destOrd="0" presId="urn:microsoft.com/office/officeart/2005/8/layout/radial1"/>
    <dgm:cxn modelId="{769AC842-9D1B-45E3-9135-52E56D6E5543}" type="presParOf" srcId="{41E8C7C8-B695-47B0-A5D9-A5DBEC6672F6}" destId="{66093D2E-EFCF-4408-908A-00957CF2FF1A}" srcOrd="0" destOrd="0" presId="urn:microsoft.com/office/officeart/2005/8/layout/radial1"/>
    <dgm:cxn modelId="{B154D164-A34C-465C-86C1-5B7F8429ED75}" type="presParOf" srcId="{F8098AFF-9D5F-43A3-A2AD-D1341B351EB1}" destId="{4469DB0B-9BB0-441F-B25D-06272B02837B}" srcOrd="4" destOrd="0" presId="urn:microsoft.com/office/officeart/2005/8/layout/radial1"/>
    <dgm:cxn modelId="{EFB84BB5-5792-4732-A822-17B1C7B01F3B}" type="presParOf" srcId="{F8098AFF-9D5F-43A3-A2AD-D1341B351EB1}" destId="{61492208-75BB-4594-A7F4-85E18F2DA488}" srcOrd="5" destOrd="0" presId="urn:microsoft.com/office/officeart/2005/8/layout/radial1"/>
    <dgm:cxn modelId="{39CE3931-23BC-4086-A840-ED04D9B62B4B}" type="presParOf" srcId="{61492208-75BB-4594-A7F4-85E18F2DA488}" destId="{E48F340E-3D3D-443D-8464-7419625211C5}" srcOrd="0" destOrd="0" presId="urn:microsoft.com/office/officeart/2005/8/layout/radial1"/>
    <dgm:cxn modelId="{E786AB47-C1F5-4727-BC53-5AF0C3BBFE89}" type="presParOf" srcId="{F8098AFF-9D5F-43A3-A2AD-D1341B351EB1}" destId="{66EA69FC-8BF6-4793-B866-60EF0308BA0E}" srcOrd="6" destOrd="0" presId="urn:microsoft.com/office/officeart/2005/8/layout/radial1"/>
    <dgm:cxn modelId="{FEA8D319-884B-4EB0-A640-6D2BA44815A6}" type="presParOf" srcId="{F8098AFF-9D5F-43A3-A2AD-D1341B351EB1}" destId="{48631962-F106-4FD3-B9FB-C91DA667FCB4}" srcOrd="7" destOrd="0" presId="urn:microsoft.com/office/officeart/2005/8/layout/radial1"/>
    <dgm:cxn modelId="{36DD31BF-D306-416E-8BD8-6164836AEC14}" type="presParOf" srcId="{48631962-F106-4FD3-B9FB-C91DA667FCB4}" destId="{51346201-1494-4A2A-AAE5-53554C69FE3A}" srcOrd="0" destOrd="0" presId="urn:microsoft.com/office/officeart/2005/8/layout/radial1"/>
    <dgm:cxn modelId="{0843BE91-34F4-477A-9996-93E702C6C505}" type="presParOf" srcId="{F8098AFF-9D5F-43A3-A2AD-D1341B351EB1}" destId="{A6451D0C-455A-4060-AF5B-A0F13C0C2376}" srcOrd="8" destOrd="0" presId="urn:microsoft.com/office/officeart/2005/8/layout/radial1"/>
    <dgm:cxn modelId="{CAAE949D-DC31-40F1-A3A0-09BE85239A3E}" type="presParOf" srcId="{F8098AFF-9D5F-43A3-A2AD-D1341B351EB1}" destId="{EC259B20-5042-4E6A-B9E4-0BEEC15E66A7}" srcOrd="9" destOrd="0" presId="urn:microsoft.com/office/officeart/2005/8/layout/radial1"/>
    <dgm:cxn modelId="{410945E9-C38C-4F59-AAC6-9714CA25BBE2}" type="presParOf" srcId="{EC259B20-5042-4E6A-B9E4-0BEEC15E66A7}" destId="{72197D10-EEF3-477E-8E2B-5871E11D23D8}" srcOrd="0" destOrd="0" presId="urn:microsoft.com/office/officeart/2005/8/layout/radial1"/>
    <dgm:cxn modelId="{2516F12B-4A8F-4E14-B405-1EA211FF6088}" type="presParOf" srcId="{F8098AFF-9D5F-43A3-A2AD-D1341B351EB1}" destId="{0DA8E2B0-49C5-4023-B964-553F16DB7834}"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1CA76ED-0933-415E-80DD-6E898528FB40}" type="doc">
      <dgm:prSet loTypeId="urn:microsoft.com/office/officeart/2005/8/layout/radial1" loCatId="cycle" qsTypeId="urn:microsoft.com/office/officeart/2005/8/quickstyle/3d1" qsCatId="3D" csTypeId="urn:microsoft.com/office/officeart/2005/8/colors/accent2_3" csCatId="accent2" phldr="1"/>
      <dgm:spPr/>
      <dgm:t>
        <a:bodyPr/>
        <a:lstStyle/>
        <a:p>
          <a:endParaRPr lang="en-GB"/>
        </a:p>
      </dgm:t>
    </dgm:pt>
    <dgm:pt modelId="{891263BD-8479-4C74-A834-CB8617512C78}">
      <dgm:prSet phldrT="[Text]"/>
      <dgm:spPr/>
      <dgm:t>
        <a:bodyPr/>
        <a:lstStyle/>
        <a:p>
          <a:r>
            <a:rPr lang="en-GB" dirty="0"/>
            <a:t>Facilitate contributions</a:t>
          </a:r>
        </a:p>
      </dgm:t>
    </dgm:pt>
    <dgm:pt modelId="{4592934A-68A7-4607-8A26-ECAC2F19F6AA}" type="parTrans" cxnId="{06DB3DDE-2E5B-431C-8222-818279315799}">
      <dgm:prSet/>
      <dgm:spPr/>
      <dgm:t>
        <a:bodyPr/>
        <a:lstStyle/>
        <a:p>
          <a:endParaRPr lang="en-GB"/>
        </a:p>
      </dgm:t>
    </dgm:pt>
    <dgm:pt modelId="{D03EF782-883A-4BD3-A971-C30BB375925A}" type="sibTrans" cxnId="{06DB3DDE-2E5B-431C-8222-818279315799}">
      <dgm:prSet/>
      <dgm:spPr/>
      <dgm:t>
        <a:bodyPr/>
        <a:lstStyle/>
        <a:p>
          <a:endParaRPr lang="en-GB"/>
        </a:p>
      </dgm:t>
    </dgm:pt>
    <dgm:pt modelId="{70A13B3F-1910-40A4-83A1-C8DE9B5BC969}">
      <dgm:prSet phldrT="[Text]"/>
      <dgm:spPr/>
      <dgm:t>
        <a:bodyPr/>
        <a:lstStyle/>
        <a:p>
          <a:r>
            <a:rPr lang="en-GB" dirty="0"/>
            <a:t>Fund raising</a:t>
          </a:r>
        </a:p>
      </dgm:t>
    </dgm:pt>
    <dgm:pt modelId="{A38A8274-C9B6-4EDB-A023-3238B1AA5F27}" type="parTrans" cxnId="{53AD3832-D51C-4129-B5BF-AE8D983ED8FA}">
      <dgm:prSet/>
      <dgm:spPr/>
      <dgm:t>
        <a:bodyPr/>
        <a:lstStyle/>
        <a:p>
          <a:endParaRPr lang="en-GB"/>
        </a:p>
      </dgm:t>
    </dgm:pt>
    <dgm:pt modelId="{C49C17B3-9322-4B81-9A23-3E02EAE15970}" type="sibTrans" cxnId="{53AD3832-D51C-4129-B5BF-AE8D983ED8FA}">
      <dgm:prSet/>
      <dgm:spPr/>
      <dgm:t>
        <a:bodyPr/>
        <a:lstStyle/>
        <a:p>
          <a:endParaRPr lang="en-GB"/>
        </a:p>
      </dgm:t>
    </dgm:pt>
    <dgm:pt modelId="{94192918-3D5C-4A23-B8D9-C606CACB0547}">
      <dgm:prSet phldrT="[Text]"/>
      <dgm:spPr/>
      <dgm:t>
        <a:bodyPr/>
        <a:lstStyle/>
        <a:p>
          <a:r>
            <a:rPr lang="en-GB" dirty="0"/>
            <a:t>Helpers e.g. listen to reading</a:t>
          </a:r>
        </a:p>
      </dgm:t>
    </dgm:pt>
    <dgm:pt modelId="{9613A691-8E61-4ED7-9252-A8B631CA1BFC}" type="parTrans" cxnId="{87232284-9E9A-4387-83F8-706B7850F3E6}">
      <dgm:prSet/>
      <dgm:spPr/>
      <dgm:t>
        <a:bodyPr/>
        <a:lstStyle/>
        <a:p>
          <a:endParaRPr lang="en-GB"/>
        </a:p>
      </dgm:t>
    </dgm:pt>
    <dgm:pt modelId="{89DF0085-D80F-4A81-BEE6-02A931F5ACC1}" type="sibTrans" cxnId="{87232284-9E9A-4387-83F8-706B7850F3E6}">
      <dgm:prSet/>
      <dgm:spPr/>
      <dgm:t>
        <a:bodyPr/>
        <a:lstStyle/>
        <a:p>
          <a:endParaRPr lang="en-GB"/>
        </a:p>
      </dgm:t>
    </dgm:pt>
    <dgm:pt modelId="{21BAD747-3F27-4687-803A-C11AC36A3781}">
      <dgm:prSet phldrT="[Text]"/>
      <dgm:spPr/>
      <dgm:t>
        <a:bodyPr/>
        <a:lstStyle/>
        <a:p>
          <a:r>
            <a:rPr lang="en-GB" dirty="0"/>
            <a:t>Share knowledge with children</a:t>
          </a:r>
        </a:p>
      </dgm:t>
    </dgm:pt>
    <dgm:pt modelId="{15BFCFA8-E42B-42B1-9EE7-344E0BFA0AF3}" type="parTrans" cxnId="{AFCF2EDF-4973-4B57-AEE0-03EFC85CE4B6}">
      <dgm:prSet/>
      <dgm:spPr/>
      <dgm:t>
        <a:bodyPr/>
        <a:lstStyle/>
        <a:p>
          <a:endParaRPr lang="en-GB"/>
        </a:p>
      </dgm:t>
    </dgm:pt>
    <dgm:pt modelId="{D47F0443-DEC8-4395-BF35-0A2D01BF78B8}" type="sibTrans" cxnId="{AFCF2EDF-4973-4B57-AEE0-03EFC85CE4B6}">
      <dgm:prSet/>
      <dgm:spPr/>
      <dgm:t>
        <a:bodyPr/>
        <a:lstStyle/>
        <a:p>
          <a:endParaRPr lang="en-GB"/>
        </a:p>
      </dgm:t>
    </dgm:pt>
    <dgm:pt modelId="{4C294254-7165-4D66-8594-8161AB99F118}">
      <dgm:prSet phldrT="[Text]"/>
      <dgm:spPr/>
      <dgm:t>
        <a:bodyPr/>
        <a:lstStyle/>
        <a:p>
          <a:r>
            <a:rPr lang="en-GB" dirty="0"/>
            <a:t>Form groups or clubs</a:t>
          </a:r>
        </a:p>
      </dgm:t>
    </dgm:pt>
    <dgm:pt modelId="{5D6C854C-D416-4BC8-9E44-4E7BCBDFEABF}" type="parTrans" cxnId="{07688A47-E950-4691-8452-082A9FDC8B03}">
      <dgm:prSet/>
      <dgm:spPr/>
      <dgm:t>
        <a:bodyPr/>
        <a:lstStyle/>
        <a:p>
          <a:endParaRPr lang="en-GB"/>
        </a:p>
      </dgm:t>
    </dgm:pt>
    <dgm:pt modelId="{8CB829FC-3577-406D-8546-14FD6C9D7455}" type="sibTrans" cxnId="{07688A47-E950-4691-8452-082A9FDC8B03}">
      <dgm:prSet/>
      <dgm:spPr/>
      <dgm:t>
        <a:bodyPr/>
        <a:lstStyle/>
        <a:p>
          <a:endParaRPr lang="en-GB"/>
        </a:p>
      </dgm:t>
    </dgm:pt>
    <dgm:pt modelId="{32CDFE18-29EB-4920-AC9F-6C5E399014FE}">
      <dgm:prSet/>
      <dgm:spPr/>
      <dgm:t>
        <a:bodyPr/>
        <a:lstStyle/>
        <a:p>
          <a:r>
            <a:rPr lang="en-GB" dirty="0"/>
            <a:t>Workshops for other families - skill share</a:t>
          </a:r>
        </a:p>
      </dgm:t>
    </dgm:pt>
    <dgm:pt modelId="{D1F1EB3A-53F2-49B5-9846-7447F444CE7D}" type="parTrans" cxnId="{131C7301-5514-4E12-A630-20BBFB5E9EFB}">
      <dgm:prSet/>
      <dgm:spPr/>
      <dgm:t>
        <a:bodyPr/>
        <a:lstStyle/>
        <a:p>
          <a:endParaRPr lang="en-GB"/>
        </a:p>
      </dgm:t>
    </dgm:pt>
    <dgm:pt modelId="{2EDD8AB8-AFE6-4545-A598-4E29EAFF9CB3}" type="sibTrans" cxnId="{131C7301-5514-4E12-A630-20BBFB5E9EFB}">
      <dgm:prSet/>
      <dgm:spPr/>
      <dgm:t>
        <a:bodyPr/>
        <a:lstStyle/>
        <a:p>
          <a:endParaRPr lang="en-GB"/>
        </a:p>
      </dgm:t>
    </dgm:pt>
    <dgm:pt modelId="{2A8B6E90-47B9-4FEE-BC30-1C60166BB14F}" type="pres">
      <dgm:prSet presAssocID="{E1CA76ED-0933-415E-80DD-6E898528FB40}" presName="cycle" presStyleCnt="0">
        <dgm:presLayoutVars>
          <dgm:chMax val="1"/>
          <dgm:dir/>
          <dgm:animLvl val="ctr"/>
          <dgm:resizeHandles val="exact"/>
        </dgm:presLayoutVars>
      </dgm:prSet>
      <dgm:spPr/>
    </dgm:pt>
    <dgm:pt modelId="{1B542E2A-9FE2-4419-A485-A60A6A9871D8}" type="pres">
      <dgm:prSet presAssocID="{891263BD-8479-4C74-A834-CB8617512C78}" presName="centerShape" presStyleLbl="node0" presStyleIdx="0" presStyleCnt="1"/>
      <dgm:spPr/>
    </dgm:pt>
    <dgm:pt modelId="{7F339CBC-2640-4765-AC9D-5745987249C6}" type="pres">
      <dgm:prSet presAssocID="{A38A8274-C9B6-4EDB-A023-3238B1AA5F27}" presName="Name9" presStyleLbl="parChTrans1D2" presStyleIdx="0" presStyleCnt="5"/>
      <dgm:spPr/>
    </dgm:pt>
    <dgm:pt modelId="{33EE383D-217A-45BE-AA5E-65B41522723F}" type="pres">
      <dgm:prSet presAssocID="{A38A8274-C9B6-4EDB-A023-3238B1AA5F27}" presName="connTx" presStyleLbl="parChTrans1D2" presStyleIdx="0" presStyleCnt="5"/>
      <dgm:spPr/>
    </dgm:pt>
    <dgm:pt modelId="{17E5D216-1F7F-4C5A-B08D-C81C48B69316}" type="pres">
      <dgm:prSet presAssocID="{70A13B3F-1910-40A4-83A1-C8DE9B5BC969}" presName="node" presStyleLbl="node1" presStyleIdx="0" presStyleCnt="5">
        <dgm:presLayoutVars>
          <dgm:bulletEnabled val="1"/>
        </dgm:presLayoutVars>
      </dgm:prSet>
      <dgm:spPr/>
    </dgm:pt>
    <dgm:pt modelId="{9F89F86D-38C5-4204-B3AD-E9DCA2A71AC1}" type="pres">
      <dgm:prSet presAssocID="{9613A691-8E61-4ED7-9252-A8B631CA1BFC}" presName="Name9" presStyleLbl="parChTrans1D2" presStyleIdx="1" presStyleCnt="5"/>
      <dgm:spPr/>
    </dgm:pt>
    <dgm:pt modelId="{B1686EF0-2D00-4784-9782-838F935AB59A}" type="pres">
      <dgm:prSet presAssocID="{9613A691-8E61-4ED7-9252-A8B631CA1BFC}" presName="connTx" presStyleLbl="parChTrans1D2" presStyleIdx="1" presStyleCnt="5"/>
      <dgm:spPr/>
    </dgm:pt>
    <dgm:pt modelId="{0AEFC908-046F-41EA-8810-4417A3E16445}" type="pres">
      <dgm:prSet presAssocID="{94192918-3D5C-4A23-B8D9-C606CACB0547}" presName="node" presStyleLbl="node1" presStyleIdx="1" presStyleCnt="5">
        <dgm:presLayoutVars>
          <dgm:bulletEnabled val="1"/>
        </dgm:presLayoutVars>
      </dgm:prSet>
      <dgm:spPr/>
    </dgm:pt>
    <dgm:pt modelId="{39B790EC-39E0-41F2-9C6C-4E3F9DB39CDD}" type="pres">
      <dgm:prSet presAssocID="{15BFCFA8-E42B-42B1-9EE7-344E0BFA0AF3}" presName="Name9" presStyleLbl="parChTrans1D2" presStyleIdx="2" presStyleCnt="5"/>
      <dgm:spPr/>
    </dgm:pt>
    <dgm:pt modelId="{5DB5F4E4-593B-407A-B5E0-51522F959DFF}" type="pres">
      <dgm:prSet presAssocID="{15BFCFA8-E42B-42B1-9EE7-344E0BFA0AF3}" presName="connTx" presStyleLbl="parChTrans1D2" presStyleIdx="2" presStyleCnt="5"/>
      <dgm:spPr/>
    </dgm:pt>
    <dgm:pt modelId="{7EBC24BF-69CA-4CBD-8F8C-FE4C48DE108E}" type="pres">
      <dgm:prSet presAssocID="{21BAD747-3F27-4687-803A-C11AC36A3781}" presName="node" presStyleLbl="node1" presStyleIdx="2" presStyleCnt="5">
        <dgm:presLayoutVars>
          <dgm:bulletEnabled val="1"/>
        </dgm:presLayoutVars>
      </dgm:prSet>
      <dgm:spPr/>
    </dgm:pt>
    <dgm:pt modelId="{34A35526-A184-414D-AFC2-5B4BCB430C60}" type="pres">
      <dgm:prSet presAssocID="{5D6C854C-D416-4BC8-9E44-4E7BCBDFEABF}" presName="Name9" presStyleLbl="parChTrans1D2" presStyleIdx="3" presStyleCnt="5"/>
      <dgm:spPr/>
    </dgm:pt>
    <dgm:pt modelId="{8D05C7E0-55BC-4DF3-BB15-5148EC00077B}" type="pres">
      <dgm:prSet presAssocID="{5D6C854C-D416-4BC8-9E44-4E7BCBDFEABF}" presName="connTx" presStyleLbl="parChTrans1D2" presStyleIdx="3" presStyleCnt="5"/>
      <dgm:spPr/>
    </dgm:pt>
    <dgm:pt modelId="{4F5BCA65-EB32-4928-A4F4-649D78CC0E88}" type="pres">
      <dgm:prSet presAssocID="{4C294254-7165-4D66-8594-8161AB99F118}" presName="node" presStyleLbl="node1" presStyleIdx="3" presStyleCnt="5">
        <dgm:presLayoutVars>
          <dgm:bulletEnabled val="1"/>
        </dgm:presLayoutVars>
      </dgm:prSet>
      <dgm:spPr/>
    </dgm:pt>
    <dgm:pt modelId="{748783EE-335B-4A03-B835-86C707AC0914}" type="pres">
      <dgm:prSet presAssocID="{D1F1EB3A-53F2-49B5-9846-7447F444CE7D}" presName="Name9" presStyleLbl="parChTrans1D2" presStyleIdx="4" presStyleCnt="5"/>
      <dgm:spPr/>
    </dgm:pt>
    <dgm:pt modelId="{93453042-3CF8-4075-ADED-01382460915A}" type="pres">
      <dgm:prSet presAssocID="{D1F1EB3A-53F2-49B5-9846-7447F444CE7D}" presName="connTx" presStyleLbl="parChTrans1D2" presStyleIdx="4" presStyleCnt="5"/>
      <dgm:spPr/>
    </dgm:pt>
    <dgm:pt modelId="{0E7AAE61-4BAB-4EDC-932A-7B956B21E9DB}" type="pres">
      <dgm:prSet presAssocID="{32CDFE18-29EB-4920-AC9F-6C5E399014FE}" presName="node" presStyleLbl="node1" presStyleIdx="4" presStyleCnt="5">
        <dgm:presLayoutVars>
          <dgm:bulletEnabled val="1"/>
        </dgm:presLayoutVars>
      </dgm:prSet>
      <dgm:spPr/>
    </dgm:pt>
  </dgm:ptLst>
  <dgm:cxnLst>
    <dgm:cxn modelId="{131C7301-5514-4E12-A630-20BBFB5E9EFB}" srcId="{891263BD-8479-4C74-A834-CB8617512C78}" destId="{32CDFE18-29EB-4920-AC9F-6C5E399014FE}" srcOrd="4" destOrd="0" parTransId="{D1F1EB3A-53F2-49B5-9846-7447F444CE7D}" sibTransId="{2EDD8AB8-AFE6-4545-A598-4E29EAFF9CB3}"/>
    <dgm:cxn modelId="{E47B4006-94C0-453E-91B6-B43690ED8335}" type="presOf" srcId="{A38A8274-C9B6-4EDB-A023-3238B1AA5F27}" destId="{33EE383D-217A-45BE-AA5E-65B41522723F}" srcOrd="1" destOrd="0" presId="urn:microsoft.com/office/officeart/2005/8/layout/radial1"/>
    <dgm:cxn modelId="{5CB38008-4D82-4B6F-AE9C-4118B0027839}" type="presOf" srcId="{A38A8274-C9B6-4EDB-A023-3238B1AA5F27}" destId="{7F339CBC-2640-4765-AC9D-5745987249C6}" srcOrd="0" destOrd="0" presId="urn:microsoft.com/office/officeart/2005/8/layout/radial1"/>
    <dgm:cxn modelId="{FA010E12-16EF-4D46-934E-5949A2BE9835}" type="presOf" srcId="{9613A691-8E61-4ED7-9252-A8B631CA1BFC}" destId="{B1686EF0-2D00-4784-9782-838F935AB59A}" srcOrd="1" destOrd="0" presId="urn:microsoft.com/office/officeart/2005/8/layout/radial1"/>
    <dgm:cxn modelId="{B02A932B-D78D-4B6D-9044-4B65AFEF341A}" type="presOf" srcId="{891263BD-8479-4C74-A834-CB8617512C78}" destId="{1B542E2A-9FE2-4419-A485-A60A6A9871D8}" srcOrd="0" destOrd="0" presId="urn:microsoft.com/office/officeart/2005/8/layout/radial1"/>
    <dgm:cxn modelId="{53AD3832-D51C-4129-B5BF-AE8D983ED8FA}" srcId="{891263BD-8479-4C74-A834-CB8617512C78}" destId="{70A13B3F-1910-40A4-83A1-C8DE9B5BC969}" srcOrd="0" destOrd="0" parTransId="{A38A8274-C9B6-4EDB-A023-3238B1AA5F27}" sibTransId="{C49C17B3-9322-4B81-9A23-3E02EAE15970}"/>
    <dgm:cxn modelId="{53053F36-BDDF-429A-9AC7-3C1CABD004FE}" type="presOf" srcId="{D1F1EB3A-53F2-49B5-9846-7447F444CE7D}" destId="{93453042-3CF8-4075-ADED-01382460915A}" srcOrd="1" destOrd="0" presId="urn:microsoft.com/office/officeart/2005/8/layout/radial1"/>
    <dgm:cxn modelId="{BA10B739-34C9-4224-9409-55CACA67D9B0}" type="presOf" srcId="{15BFCFA8-E42B-42B1-9EE7-344E0BFA0AF3}" destId="{5DB5F4E4-593B-407A-B5E0-51522F959DFF}" srcOrd="1" destOrd="0" presId="urn:microsoft.com/office/officeart/2005/8/layout/radial1"/>
    <dgm:cxn modelId="{9ECB7143-D8EB-4BD9-ADA4-317422B3748C}" type="presOf" srcId="{5D6C854C-D416-4BC8-9E44-4E7BCBDFEABF}" destId="{34A35526-A184-414D-AFC2-5B4BCB430C60}" srcOrd="0" destOrd="0" presId="urn:microsoft.com/office/officeart/2005/8/layout/radial1"/>
    <dgm:cxn modelId="{07688A47-E950-4691-8452-082A9FDC8B03}" srcId="{891263BD-8479-4C74-A834-CB8617512C78}" destId="{4C294254-7165-4D66-8594-8161AB99F118}" srcOrd="3" destOrd="0" parTransId="{5D6C854C-D416-4BC8-9E44-4E7BCBDFEABF}" sibTransId="{8CB829FC-3577-406D-8546-14FD6C9D7455}"/>
    <dgm:cxn modelId="{F91F804B-8071-433E-B620-C120D47D0970}" type="presOf" srcId="{5D6C854C-D416-4BC8-9E44-4E7BCBDFEABF}" destId="{8D05C7E0-55BC-4DF3-BB15-5148EC00077B}" srcOrd="1" destOrd="0" presId="urn:microsoft.com/office/officeart/2005/8/layout/radial1"/>
    <dgm:cxn modelId="{87232284-9E9A-4387-83F8-706B7850F3E6}" srcId="{891263BD-8479-4C74-A834-CB8617512C78}" destId="{94192918-3D5C-4A23-B8D9-C606CACB0547}" srcOrd="1" destOrd="0" parTransId="{9613A691-8E61-4ED7-9252-A8B631CA1BFC}" sibTransId="{89DF0085-D80F-4A81-BEE6-02A931F5ACC1}"/>
    <dgm:cxn modelId="{B262BE94-090B-479D-9FFF-026C75CB22FB}" type="presOf" srcId="{94192918-3D5C-4A23-B8D9-C606CACB0547}" destId="{0AEFC908-046F-41EA-8810-4417A3E16445}" srcOrd="0" destOrd="0" presId="urn:microsoft.com/office/officeart/2005/8/layout/radial1"/>
    <dgm:cxn modelId="{F9153CA4-8FFD-44F6-985B-C27619286EE3}" type="presOf" srcId="{70A13B3F-1910-40A4-83A1-C8DE9B5BC969}" destId="{17E5D216-1F7F-4C5A-B08D-C81C48B69316}" srcOrd="0" destOrd="0" presId="urn:microsoft.com/office/officeart/2005/8/layout/radial1"/>
    <dgm:cxn modelId="{12F88AAF-2380-431E-909E-59807F9BEBCE}" type="presOf" srcId="{D1F1EB3A-53F2-49B5-9846-7447F444CE7D}" destId="{748783EE-335B-4A03-B835-86C707AC0914}" srcOrd="0" destOrd="0" presId="urn:microsoft.com/office/officeart/2005/8/layout/radial1"/>
    <dgm:cxn modelId="{B3872EC1-9D32-4DE4-9A9F-BF785CEA7D0A}" type="presOf" srcId="{9613A691-8E61-4ED7-9252-A8B631CA1BFC}" destId="{9F89F86D-38C5-4204-B3AD-E9DCA2A71AC1}" srcOrd="0" destOrd="0" presId="urn:microsoft.com/office/officeart/2005/8/layout/radial1"/>
    <dgm:cxn modelId="{746BA4C3-A7F2-48E5-9B5D-0BA3C177BD0C}" type="presOf" srcId="{21BAD747-3F27-4687-803A-C11AC36A3781}" destId="{7EBC24BF-69CA-4CBD-8F8C-FE4C48DE108E}" srcOrd="0" destOrd="0" presId="urn:microsoft.com/office/officeart/2005/8/layout/radial1"/>
    <dgm:cxn modelId="{683781CE-776B-4FD7-9F15-E64373D29B6E}" type="presOf" srcId="{15BFCFA8-E42B-42B1-9EE7-344E0BFA0AF3}" destId="{39B790EC-39E0-41F2-9C6C-4E3F9DB39CDD}" srcOrd="0" destOrd="0" presId="urn:microsoft.com/office/officeart/2005/8/layout/radial1"/>
    <dgm:cxn modelId="{06DB3DDE-2E5B-431C-8222-818279315799}" srcId="{E1CA76ED-0933-415E-80DD-6E898528FB40}" destId="{891263BD-8479-4C74-A834-CB8617512C78}" srcOrd="0" destOrd="0" parTransId="{4592934A-68A7-4607-8A26-ECAC2F19F6AA}" sibTransId="{D03EF782-883A-4BD3-A971-C30BB375925A}"/>
    <dgm:cxn modelId="{AFCF2EDF-4973-4B57-AEE0-03EFC85CE4B6}" srcId="{891263BD-8479-4C74-A834-CB8617512C78}" destId="{21BAD747-3F27-4687-803A-C11AC36A3781}" srcOrd="2" destOrd="0" parTransId="{15BFCFA8-E42B-42B1-9EE7-344E0BFA0AF3}" sibTransId="{D47F0443-DEC8-4395-BF35-0A2D01BF78B8}"/>
    <dgm:cxn modelId="{86B51CE3-1178-4643-89BE-79FB5E18B3FF}" type="presOf" srcId="{32CDFE18-29EB-4920-AC9F-6C5E399014FE}" destId="{0E7AAE61-4BAB-4EDC-932A-7B956B21E9DB}" srcOrd="0" destOrd="0" presId="urn:microsoft.com/office/officeart/2005/8/layout/radial1"/>
    <dgm:cxn modelId="{639F9AE5-9935-4672-88E8-B610D72650BB}" type="presOf" srcId="{4C294254-7165-4D66-8594-8161AB99F118}" destId="{4F5BCA65-EB32-4928-A4F4-649D78CC0E88}" srcOrd="0" destOrd="0" presId="urn:microsoft.com/office/officeart/2005/8/layout/radial1"/>
    <dgm:cxn modelId="{677399EB-ACE3-4104-A439-527E690F6BE8}" type="presOf" srcId="{E1CA76ED-0933-415E-80DD-6E898528FB40}" destId="{2A8B6E90-47B9-4FEE-BC30-1C60166BB14F}" srcOrd="0" destOrd="0" presId="urn:microsoft.com/office/officeart/2005/8/layout/radial1"/>
    <dgm:cxn modelId="{EFC4D503-7CAD-4C28-B577-BC63EF6E7D49}" type="presParOf" srcId="{2A8B6E90-47B9-4FEE-BC30-1C60166BB14F}" destId="{1B542E2A-9FE2-4419-A485-A60A6A9871D8}" srcOrd="0" destOrd="0" presId="urn:microsoft.com/office/officeart/2005/8/layout/radial1"/>
    <dgm:cxn modelId="{C0BBBA74-571E-4C30-A349-4CD2DD29FF1D}" type="presParOf" srcId="{2A8B6E90-47B9-4FEE-BC30-1C60166BB14F}" destId="{7F339CBC-2640-4765-AC9D-5745987249C6}" srcOrd="1" destOrd="0" presId="urn:microsoft.com/office/officeart/2005/8/layout/radial1"/>
    <dgm:cxn modelId="{248AAB35-7376-40EE-A16E-AD361E62A63F}" type="presParOf" srcId="{7F339CBC-2640-4765-AC9D-5745987249C6}" destId="{33EE383D-217A-45BE-AA5E-65B41522723F}" srcOrd="0" destOrd="0" presId="urn:microsoft.com/office/officeart/2005/8/layout/radial1"/>
    <dgm:cxn modelId="{0790CC3D-472C-4F7A-9AA6-51F4F161ECF5}" type="presParOf" srcId="{2A8B6E90-47B9-4FEE-BC30-1C60166BB14F}" destId="{17E5D216-1F7F-4C5A-B08D-C81C48B69316}" srcOrd="2" destOrd="0" presId="urn:microsoft.com/office/officeart/2005/8/layout/radial1"/>
    <dgm:cxn modelId="{A951E062-2182-432C-8979-2FD3B15BC756}" type="presParOf" srcId="{2A8B6E90-47B9-4FEE-BC30-1C60166BB14F}" destId="{9F89F86D-38C5-4204-B3AD-E9DCA2A71AC1}" srcOrd="3" destOrd="0" presId="urn:microsoft.com/office/officeart/2005/8/layout/radial1"/>
    <dgm:cxn modelId="{F2C966A7-81FC-4F65-8AC2-2DDF9F2A6EB6}" type="presParOf" srcId="{9F89F86D-38C5-4204-B3AD-E9DCA2A71AC1}" destId="{B1686EF0-2D00-4784-9782-838F935AB59A}" srcOrd="0" destOrd="0" presId="urn:microsoft.com/office/officeart/2005/8/layout/radial1"/>
    <dgm:cxn modelId="{2D2634DC-0344-4EA6-8162-234709537E1E}" type="presParOf" srcId="{2A8B6E90-47B9-4FEE-BC30-1C60166BB14F}" destId="{0AEFC908-046F-41EA-8810-4417A3E16445}" srcOrd="4" destOrd="0" presId="urn:microsoft.com/office/officeart/2005/8/layout/radial1"/>
    <dgm:cxn modelId="{E1217308-0DD7-4149-AD88-A70AD66C9817}" type="presParOf" srcId="{2A8B6E90-47B9-4FEE-BC30-1C60166BB14F}" destId="{39B790EC-39E0-41F2-9C6C-4E3F9DB39CDD}" srcOrd="5" destOrd="0" presId="urn:microsoft.com/office/officeart/2005/8/layout/radial1"/>
    <dgm:cxn modelId="{11A3C645-0CE8-4F98-A62E-B402CF7F8570}" type="presParOf" srcId="{39B790EC-39E0-41F2-9C6C-4E3F9DB39CDD}" destId="{5DB5F4E4-593B-407A-B5E0-51522F959DFF}" srcOrd="0" destOrd="0" presId="urn:microsoft.com/office/officeart/2005/8/layout/radial1"/>
    <dgm:cxn modelId="{4E75BF26-AE50-4A11-AA7C-B5EA95308E16}" type="presParOf" srcId="{2A8B6E90-47B9-4FEE-BC30-1C60166BB14F}" destId="{7EBC24BF-69CA-4CBD-8F8C-FE4C48DE108E}" srcOrd="6" destOrd="0" presId="urn:microsoft.com/office/officeart/2005/8/layout/radial1"/>
    <dgm:cxn modelId="{A70E774D-B713-4995-8E3A-4F69B23C40E9}" type="presParOf" srcId="{2A8B6E90-47B9-4FEE-BC30-1C60166BB14F}" destId="{34A35526-A184-414D-AFC2-5B4BCB430C60}" srcOrd="7" destOrd="0" presId="urn:microsoft.com/office/officeart/2005/8/layout/radial1"/>
    <dgm:cxn modelId="{8C96CDEB-7F1E-43D1-ADEF-C5A516AD7482}" type="presParOf" srcId="{34A35526-A184-414D-AFC2-5B4BCB430C60}" destId="{8D05C7E0-55BC-4DF3-BB15-5148EC00077B}" srcOrd="0" destOrd="0" presId="urn:microsoft.com/office/officeart/2005/8/layout/radial1"/>
    <dgm:cxn modelId="{FBE0DADD-16C5-4092-AAE7-219E7DE2AABF}" type="presParOf" srcId="{2A8B6E90-47B9-4FEE-BC30-1C60166BB14F}" destId="{4F5BCA65-EB32-4928-A4F4-649D78CC0E88}" srcOrd="8" destOrd="0" presId="urn:microsoft.com/office/officeart/2005/8/layout/radial1"/>
    <dgm:cxn modelId="{AE945CCA-7B35-465E-9204-C003A04F9451}" type="presParOf" srcId="{2A8B6E90-47B9-4FEE-BC30-1C60166BB14F}" destId="{748783EE-335B-4A03-B835-86C707AC0914}" srcOrd="9" destOrd="0" presId="urn:microsoft.com/office/officeart/2005/8/layout/radial1"/>
    <dgm:cxn modelId="{21EC0D40-40B7-4FED-BEB6-58A358F168A4}" type="presParOf" srcId="{748783EE-335B-4A03-B835-86C707AC0914}" destId="{93453042-3CF8-4075-ADED-01382460915A}" srcOrd="0" destOrd="0" presId="urn:microsoft.com/office/officeart/2005/8/layout/radial1"/>
    <dgm:cxn modelId="{2096AC17-6716-43EB-A5AB-49BD20A477BF}" type="presParOf" srcId="{2A8B6E90-47B9-4FEE-BC30-1C60166BB14F}" destId="{0E7AAE61-4BAB-4EDC-932A-7B956B21E9DB}"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D65E0CC-704F-4991-B5CD-C9B7F413C549}" type="doc">
      <dgm:prSet loTypeId="urn:microsoft.com/office/officeart/2005/8/layout/radial1" loCatId="cycle" qsTypeId="urn:microsoft.com/office/officeart/2005/8/quickstyle/3d1" qsCatId="3D" csTypeId="urn:microsoft.com/office/officeart/2005/8/colors/accent2_3" csCatId="accent2" phldr="1"/>
      <dgm:spPr/>
      <dgm:t>
        <a:bodyPr/>
        <a:lstStyle/>
        <a:p>
          <a:endParaRPr lang="en-GB"/>
        </a:p>
      </dgm:t>
    </dgm:pt>
    <dgm:pt modelId="{53149068-99CB-451E-8195-5C7B7F2B6253}">
      <dgm:prSet phldrT="[Text]"/>
      <dgm:spPr/>
      <dgm:t>
        <a:bodyPr/>
        <a:lstStyle/>
        <a:p>
          <a:r>
            <a:rPr lang="en-GB" dirty="0"/>
            <a:t>Build good relationships</a:t>
          </a:r>
        </a:p>
      </dgm:t>
    </dgm:pt>
    <dgm:pt modelId="{29691639-9ABC-4E7E-BDDB-62CD355649F5}" type="parTrans" cxnId="{447340AE-7B91-40A2-8E30-23347B69B0B5}">
      <dgm:prSet/>
      <dgm:spPr/>
      <dgm:t>
        <a:bodyPr/>
        <a:lstStyle/>
        <a:p>
          <a:endParaRPr lang="en-GB"/>
        </a:p>
      </dgm:t>
    </dgm:pt>
    <dgm:pt modelId="{735C53E7-458F-4957-938F-B63C9972CF19}" type="sibTrans" cxnId="{447340AE-7B91-40A2-8E30-23347B69B0B5}">
      <dgm:prSet/>
      <dgm:spPr/>
      <dgm:t>
        <a:bodyPr/>
        <a:lstStyle/>
        <a:p>
          <a:endParaRPr lang="en-GB"/>
        </a:p>
      </dgm:t>
    </dgm:pt>
    <dgm:pt modelId="{155508CB-3F59-4CDA-A5FA-DBC7C8353542}">
      <dgm:prSet phldrT="[Text]"/>
      <dgm:spPr/>
      <dgm:t>
        <a:bodyPr/>
        <a:lstStyle/>
        <a:p>
          <a:r>
            <a:rPr lang="en-GB" dirty="0"/>
            <a:t>Respect</a:t>
          </a:r>
        </a:p>
      </dgm:t>
    </dgm:pt>
    <dgm:pt modelId="{9AAD17E0-06BD-459D-95E7-41B45791D1E9}" type="parTrans" cxnId="{9ABCF3DB-CC0B-473C-9F09-A01AC29FA2D5}">
      <dgm:prSet/>
      <dgm:spPr/>
      <dgm:t>
        <a:bodyPr/>
        <a:lstStyle/>
        <a:p>
          <a:endParaRPr lang="en-GB"/>
        </a:p>
      </dgm:t>
    </dgm:pt>
    <dgm:pt modelId="{0F02ECBA-D085-4457-8D16-39B63504C70D}" type="sibTrans" cxnId="{9ABCF3DB-CC0B-473C-9F09-A01AC29FA2D5}">
      <dgm:prSet/>
      <dgm:spPr/>
      <dgm:t>
        <a:bodyPr/>
        <a:lstStyle/>
        <a:p>
          <a:endParaRPr lang="en-GB"/>
        </a:p>
      </dgm:t>
    </dgm:pt>
    <dgm:pt modelId="{491BA5B2-C7F1-47D8-998D-88C02423A816}">
      <dgm:prSet phldrT="[Text]"/>
      <dgm:spPr/>
      <dgm:t>
        <a:bodyPr/>
        <a:lstStyle/>
        <a:p>
          <a:r>
            <a:rPr lang="en-GB" dirty="0"/>
            <a:t>Empathy</a:t>
          </a:r>
        </a:p>
      </dgm:t>
    </dgm:pt>
    <dgm:pt modelId="{EEF52362-2BD4-4502-BD02-E42EBD2437B6}" type="parTrans" cxnId="{BF6AC087-E88F-4F9D-9F5C-94A1B73B9635}">
      <dgm:prSet/>
      <dgm:spPr/>
      <dgm:t>
        <a:bodyPr/>
        <a:lstStyle/>
        <a:p>
          <a:endParaRPr lang="en-GB"/>
        </a:p>
      </dgm:t>
    </dgm:pt>
    <dgm:pt modelId="{D4A634E4-F469-4760-8889-3D132FCB88AF}" type="sibTrans" cxnId="{BF6AC087-E88F-4F9D-9F5C-94A1B73B9635}">
      <dgm:prSet/>
      <dgm:spPr/>
      <dgm:t>
        <a:bodyPr/>
        <a:lstStyle/>
        <a:p>
          <a:endParaRPr lang="en-GB"/>
        </a:p>
      </dgm:t>
    </dgm:pt>
    <dgm:pt modelId="{120C0F8E-3256-4564-A30D-AC6C43B1788B}">
      <dgm:prSet phldrT="[Text]"/>
      <dgm:spPr/>
      <dgm:t>
        <a:bodyPr/>
        <a:lstStyle/>
        <a:p>
          <a:r>
            <a:rPr lang="en-GB" dirty="0"/>
            <a:t>Trust</a:t>
          </a:r>
        </a:p>
      </dgm:t>
    </dgm:pt>
    <dgm:pt modelId="{B3D68A6F-4641-4208-BF07-9E837F0977C3}" type="parTrans" cxnId="{7B4FE859-806A-44FC-BA5A-AAD5DCAF7F16}">
      <dgm:prSet/>
      <dgm:spPr/>
      <dgm:t>
        <a:bodyPr/>
        <a:lstStyle/>
        <a:p>
          <a:endParaRPr lang="en-GB"/>
        </a:p>
      </dgm:t>
    </dgm:pt>
    <dgm:pt modelId="{D7A540E6-5151-4A23-B731-5A46E12FF592}" type="sibTrans" cxnId="{7B4FE859-806A-44FC-BA5A-AAD5DCAF7F16}">
      <dgm:prSet/>
      <dgm:spPr/>
      <dgm:t>
        <a:bodyPr/>
        <a:lstStyle/>
        <a:p>
          <a:endParaRPr lang="en-GB"/>
        </a:p>
      </dgm:t>
    </dgm:pt>
    <dgm:pt modelId="{1F741F1F-7E6D-4393-8291-E9C85F8F4C93}" type="pres">
      <dgm:prSet presAssocID="{0D65E0CC-704F-4991-B5CD-C9B7F413C549}" presName="cycle" presStyleCnt="0">
        <dgm:presLayoutVars>
          <dgm:chMax val="1"/>
          <dgm:dir/>
          <dgm:animLvl val="ctr"/>
          <dgm:resizeHandles val="exact"/>
        </dgm:presLayoutVars>
      </dgm:prSet>
      <dgm:spPr/>
    </dgm:pt>
    <dgm:pt modelId="{2062343D-BFA9-4406-80C8-1BDB88275928}" type="pres">
      <dgm:prSet presAssocID="{53149068-99CB-451E-8195-5C7B7F2B6253}" presName="centerShape" presStyleLbl="node0" presStyleIdx="0" presStyleCnt="1"/>
      <dgm:spPr/>
    </dgm:pt>
    <dgm:pt modelId="{FC564BBF-0CDE-4A67-A783-B3096AF9A76D}" type="pres">
      <dgm:prSet presAssocID="{9AAD17E0-06BD-459D-95E7-41B45791D1E9}" presName="Name9" presStyleLbl="parChTrans1D2" presStyleIdx="0" presStyleCnt="3"/>
      <dgm:spPr/>
    </dgm:pt>
    <dgm:pt modelId="{BB07A6BE-80EE-4299-890F-450E7982EEA7}" type="pres">
      <dgm:prSet presAssocID="{9AAD17E0-06BD-459D-95E7-41B45791D1E9}" presName="connTx" presStyleLbl="parChTrans1D2" presStyleIdx="0" presStyleCnt="3"/>
      <dgm:spPr/>
    </dgm:pt>
    <dgm:pt modelId="{DFD130C6-3472-457D-A812-8E13E0658A36}" type="pres">
      <dgm:prSet presAssocID="{155508CB-3F59-4CDA-A5FA-DBC7C8353542}" presName="node" presStyleLbl="node1" presStyleIdx="0" presStyleCnt="3">
        <dgm:presLayoutVars>
          <dgm:bulletEnabled val="1"/>
        </dgm:presLayoutVars>
      </dgm:prSet>
      <dgm:spPr/>
    </dgm:pt>
    <dgm:pt modelId="{67CEBBAE-3207-4AD5-B751-2C7CAE09ADD4}" type="pres">
      <dgm:prSet presAssocID="{EEF52362-2BD4-4502-BD02-E42EBD2437B6}" presName="Name9" presStyleLbl="parChTrans1D2" presStyleIdx="1" presStyleCnt="3"/>
      <dgm:spPr/>
    </dgm:pt>
    <dgm:pt modelId="{3D8C003E-C612-43B0-AEEA-58DE4963178C}" type="pres">
      <dgm:prSet presAssocID="{EEF52362-2BD4-4502-BD02-E42EBD2437B6}" presName="connTx" presStyleLbl="parChTrans1D2" presStyleIdx="1" presStyleCnt="3"/>
      <dgm:spPr/>
    </dgm:pt>
    <dgm:pt modelId="{402A3ED3-2AEA-444D-B31F-A27CBFDA138C}" type="pres">
      <dgm:prSet presAssocID="{491BA5B2-C7F1-47D8-998D-88C02423A816}" presName="node" presStyleLbl="node1" presStyleIdx="1" presStyleCnt="3">
        <dgm:presLayoutVars>
          <dgm:bulletEnabled val="1"/>
        </dgm:presLayoutVars>
      </dgm:prSet>
      <dgm:spPr/>
    </dgm:pt>
    <dgm:pt modelId="{4BA8DD96-E8AD-4C66-B196-D5A5A12BD449}" type="pres">
      <dgm:prSet presAssocID="{B3D68A6F-4641-4208-BF07-9E837F0977C3}" presName="Name9" presStyleLbl="parChTrans1D2" presStyleIdx="2" presStyleCnt="3"/>
      <dgm:spPr/>
    </dgm:pt>
    <dgm:pt modelId="{3F0C5599-BD72-433D-88BD-2DCBA9B6529E}" type="pres">
      <dgm:prSet presAssocID="{B3D68A6F-4641-4208-BF07-9E837F0977C3}" presName="connTx" presStyleLbl="parChTrans1D2" presStyleIdx="2" presStyleCnt="3"/>
      <dgm:spPr/>
    </dgm:pt>
    <dgm:pt modelId="{C796F8DD-ADD0-435F-998B-B42B0F33E5BE}" type="pres">
      <dgm:prSet presAssocID="{120C0F8E-3256-4564-A30D-AC6C43B1788B}" presName="node" presStyleLbl="node1" presStyleIdx="2" presStyleCnt="3">
        <dgm:presLayoutVars>
          <dgm:bulletEnabled val="1"/>
        </dgm:presLayoutVars>
      </dgm:prSet>
      <dgm:spPr/>
    </dgm:pt>
  </dgm:ptLst>
  <dgm:cxnLst>
    <dgm:cxn modelId="{D836F109-456A-4F1E-AA31-604A3D1674F5}" type="presOf" srcId="{9AAD17E0-06BD-459D-95E7-41B45791D1E9}" destId="{BB07A6BE-80EE-4299-890F-450E7982EEA7}" srcOrd="1" destOrd="0" presId="urn:microsoft.com/office/officeart/2005/8/layout/radial1"/>
    <dgm:cxn modelId="{C672510C-4B08-4AF3-B71E-F0332B05BA81}" type="presOf" srcId="{9AAD17E0-06BD-459D-95E7-41B45791D1E9}" destId="{FC564BBF-0CDE-4A67-A783-B3096AF9A76D}" srcOrd="0" destOrd="0" presId="urn:microsoft.com/office/officeart/2005/8/layout/radial1"/>
    <dgm:cxn modelId="{1BE6040D-0F04-480B-8BCA-21BAB4EE951D}" type="presOf" srcId="{53149068-99CB-451E-8195-5C7B7F2B6253}" destId="{2062343D-BFA9-4406-80C8-1BDB88275928}" srcOrd="0" destOrd="0" presId="urn:microsoft.com/office/officeart/2005/8/layout/radial1"/>
    <dgm:cxn modelId="{C7053317-7B4B-4193-AB9B-E1DFE9D1186C}" type="presOf" srcId="{120C0F8E-3256-4564-A30D-AC6C43B1788B}" destId="{C796F8DD-ADD0-435F-998B-B42B0F33E5BE}" srcOrd="0" destOrd="0" presId="urn:microsoft.com/office/officeart/2005/8/layout/radial1"/>
    <dgm:cxn modelId="{72B94D32-1618-4B2C-98C6-F9F036C2BD81}" type="presOf" srcId="{B3D68A6F-4641-4208-BF07-9E837F0977C3}" destId="{3F0C5599-BD72-433D-88BD-2DCBA9B6529E}" srcOrd="1" destOrd="0" presId="urn:microsoft.com/office/officeart/2005/8/layout/radial1"/>
    <dgm:cxn modelId="{DF77B045-9A11-46B5-975F-CA1C9410CAC0}" type="presOf" srcId="{EEF52362-2BD4-4502-BD02-E42EBD2437B6}" destId="{67CEBBAE-3207-4AD5-B751-2C7CAE09ADD4}" srcOrd="0" destOrd="0" presId="urn:microsoft.com/office/officeart/2005/8/layout/radial1"/>
    <dgm:cxn modelId="{2186F86D-0895-404C-8F4F-1D1155FB2EB2}" type="presOf" srcId="{155508CB-3F59-4CDA-A5FA-DBC7C8353542}" destId="{DFD130C6-3472-457D-A812-8E13E0658A36}" srcOrd="0" destOrd="0" presId="urn:microsoft.com/office/officeart/2005/8/layout/radial1"/>
    <dgm:cxn modelId="{7B4FE859-806A-44FC-BA5A-AAD5DCAF7F16}" srcId="{53149068-99CB-451E-8195-5C7B7F2B6253}" destId="{120C0F8E-3256-4564-A30D-AC6C43B1788B}" srcOrd="2" destOrd="0" parTransId="{B3D68A6F-4641-4208-BF07-9E837F0977C3}" sibTransId="{D7A540E6-5151-4A23-B731-5A46E12FF592}"/>
    <dgm:cxn modelId="{D744B781-84D1-4686-95A7-8D97C3D433B4}" type="presOf" srcId="{B3D68A6F-4641-4208-BF07-9E837F0977C3}" destId="{4BA8DD96-E8AD-4C66-B196-D5A5A12BD449}" srcOrd="0" destOrd="0" presId="urn:microsoft.com/office/officeart/2005/8/layout/radial1"/>
    <dgm:cxn modelId="{A7E12185-5038-400E-B64D-5C61B9C0ADC5}" type="presOf" srcId="{491BA5B2-C7F1-47D8-998D-88C02423A816}" destId="{402A3ED3-2AEA-444D-B31F-A27CBFDA138C}" srcOrd="0" destOrd="0" presId="urn:microsoft.com/office/officeart/2005/8/layout/radial1"/>
    <dgm:cxn modelId="{BF6AC087-E88F-4F9D-9F5C-94A1B73B9635}" srcId="{53149068-99CB-451E-8195-5C7B7F2B6253}" destId="{491BA5B2-C7F1-47D8-998D-88C02423A816}" srcOrd="1" destOrd="0" parTransId="{EEF52362-2BD4-4502-BD02-E42EBD2437B6}" sibTransId="{D4A634E4-F469-4760-8889-3D132FCB88AF}"/>
    <dgm:cxn modelId="{63CB9A96-814D-4559-885A-6BB4E36A41B4}" type="presOf" srcId="{EEF52362-2BD4-4502-BD02-E42EBD2437B6}" destId="{3D8C003E-C612-43B0-AEEA-58DE4963178C}" srcOrd="1" destOrd="0" presId="urn:microsoft.com/office/officeart/2005/8/layout/radial1"/>
    <dgm:cxn modelId="{447340AE-7B91-40A2-8E30-23347B69B0B5}" srcId="{0D65E0CC-704F-4991-B5CD-C9B7F413C549}" destId="{53149068-99CB-451E-8195-5C7B7F2B6253}" srcOrd="0" destOrd="0" parTransId="{29691639-9ABC-4E7E-BDDB-62CD355649F5}" sibTransId="{735C53E7-458F-4957-938F-B63C9972CF19}"/>
    <dgm:cxn modelId="{9ABCF3DB-CC0B-473C-9F09-A01AC29FA2D5}" srcId="{53149068-99CB-451E-8195-5C7B7F2B6253}" destId="{155508CB-3F59-4CDA-A5FA-DBC7C8353542}" srcOrd="0" destOrd="0" parTransId="{9AAD17E0-06BD-459D-95E7-41B45791D1E9}" sibTransId="{0F02ECBA-D085-4457-8D16-39B63504C70D}"/>
    <dgm:cxn modelId="{C6277EE3-624B-46B2-BAB4-E1FAFCCB242C}" type="presOf" srcId="{0D65E0CC-704F-4991-B5CD-C9B7F413C549}" destId="{1F741F1F-7E6D-4393-8291-E9C85F8F4C93}" srcOrd="0" destOrd="0" presId="urn:microsoft.com/office/officeart/2005/8/layout/radial1"/>
    <dgm:cxn modelId="{5D3FC33A-6186-4EB0-93AC-36650C98E278}" type="presParOf" srcId="{1F741F1F-7E6D-4393-8291-E9C85F8F4C93}" destId="{2062343D-BFA9-4406-80C8-1BDB88275928}" srcOrd="0" destOrd="0" presId="urn:microsoft.com/office/officeart/2005/8/layout/radial1"/>
    <dgm:cxn modelId="{12E299AA-B3FA-481F-BA23-2A58E076EF37}" type="presParOf" srcId="{1F741F1F-7E6D-4393-8291-E9C85F8F4C93}" destId="{FC564BBF-0CDE-4A67-A783-B3096AF9A76D}" srcOrd="1" destOrd="0" presId="urn:microsoft.com/office/officeart/2005/8/layout/radial1"/>
    <dgm:cxn modelId="{2B5BB26A-228B-4899-8F70-69570A81E38E}" type="presParOf" srcId="{FC564BBF-0CDE-4A67-A783-B3096AF9A76D}" destId="{BB07A6BE-80EE-4299-890F-450E7982EEA7}" srcOrd="0" destOrd="0" presId="urn:microsoft.com/office/officeart/2005/8/layout/radial1"/>
    <dgm:cxn modelId="{2EF9BAE6-EF4F-4022-AD5C-A35AE39C7815}" type="presParOf" srcId="{1F741F1F-7E6D-4393-8291-E9C85F8F4C93}" destId="{DFD130C6-3472-457D-A812-8E13E0658A36}" srcOrd="2" destOrd="0" presId="urn:microsoft.com/office/officeart/2005/8/layout/radial1"/>
    <dgm:cxn modelId="{6994E128-6925-44B4-9D46-F52E4AE3F669}" type="presParOf" srcId="{1F741F1F-7E6D-4393-8291-E9C85F8F4C93}" destId="{67CEBBAE-3207-4AD5-B751-2C7CAE09ADD4}" srcOrd="3" destOrd="0" presId="urn:microsoft.com/office/officeart/2005/8/layout/radial1"/>
    <dgm:cxn modelId="{50E580C6-FE05-4F39-812B-30931B96FCA4}" type="presParOf" srcId="{67CEBBAE-3207-4AD5-B751-2C7CAE09ADD4}" destId="{3D8C003E-C612-43B0-AEEA-58DE4963178C}" srcOrd="0" destOrd="0" presId="urn:microsoft.com/office/officeart/2005/8/layout/radial1"/>
    <dgm:cxn modelId="{78241F68-D244-4B3D-99E9-E429CD3FC5BE}" type="presParOf" srcId="{1F741F1F-7E6D-4393-8291-E9C85F8F4C93}" destId="{402A3ED3-2AEA-444D-B31F-A27CBFDA138C}" srcOrd="4" destOrd="0" presId="urn:microsoft.com/office/officeart/2005/8/layout/radial1"/>
    <dgm:cxn modelId="{9B3F80A2-0F02-411E-94F1-5A860531D16E}" type="presParOf" srcId="{1F741F1F-7E6D-4393-8291-E9C85F8F4C93}" destId="{4BA8DD96-E8AD-4C66-B196-D5A5A12BD449}" srcOrd="5" destOrd="0" presId="urn:microsoft.com/office/officeart/2005/8/layout/radial1"/>
    <dgm:cxn modelId="{EF881245-A564-482B-9E92-FB6EF7463BD2}" type="presParOf" srcId="{4BA8DD96-E8AD-4C66-B196-D5A5A12BD449}" destId="{3F0C5599-BD72-433D-88BD-2DCBA9B6529E}" srcOrd="0" destOrd="0" presId="urn:microsoft.com/office/officeart/2005/8/layout/radial1"/>
    <dgm:cxn modelId="{3F90790B-07A0-4971-807F-8ED2AD20188E}" type="presParOf" srcId="{1F741F1F-7E6D-4393-8291-E9C85F8F4C93}" destId="{C796F8DD-ADD0-435F-998B-B42B0F33E5BE}"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6DAB7D9-DAF8-414A-8C8E-D793A504A3B1}" type="doc">
      <dgm:prSet loTypeId="urn:microsoft.com/office/officeart/2005/8/layout/arrow6" loCatId="relationship" qsTypeId="urn:microsoft.com/office/officeart/2005/8/quickstyle/3d1" qsCatId="3D" csTypeId="urn:microsoft.com/office/officeart/2005/8/colors/accent2_2" csCatId="accent2" phldr="1"/>
      <dgm:spPr/>
      <dgm:t>
        <a:bodyPr/>
        <a:lstStyle/>
        <a:p>
          <a:endParaRPr lang="en-GB"/>
        </a:p>
      </dgm:t>
    </dgm:pt>
    <dgm:pt modelId="{6876F7C2-B8C1-4515-B221-AD2F3C038AB3}">
      <dgm:prSet phldrT="[Text]"/>
      <dgm:spPr/>
      <dgm:t>
        <a:bodyPr/>
        <a:lstStyle/>
        <a:p>
          <a:r>
            <a:rPr lang="en-GB" dirty="0"/>
            <a:t>Child-led</a:t>
          </a:r>
        </a:p>
      </dgm:t>
    </dgm:pt>
    <dgm:pt modelId="{45CF621E-C797-47E2-ADC3-A5B10912E02A}" type="parTrans" cxnId="{E53B9782-8CEF-4877-A831-E58DA2144BEB}">
      <dgm:prSet/>
      <dgm:spPr/>
      <dgm:t>
        <a:bodyPr/>
        <a:lstStyle/>
        <a:p>
          <a:endParaRPr lang="en-GB"/>
        </a:p>
      </dgm:t>
    </dgm:pt>
    <dgm:pt modelId="{FAD00AE8-1F6B-43DF-B249-76023ADA252B}" type="sibTrans" cxnId="{E53B9782-8CEF-4877-A831-E58DA2144BEB}">
      <dgm:prSet/>
      <dgm:spPr/>
      <dgm:t>
        <a:bodyPr/>
        <a:lstStyle/>
        <a:p>
          <a:endParaRPr lang="en-GB"/>
        </a:p>
      </dgm:t>
    </dgm:pt>
    <dgm:pt modelId="{B09438E1-EE53-44E9-AD16-08E13C23D414}">
      <dgm:prSet phldrT="[Text]"/>
      <dgm:spPr/>
      <dgm:t>
        <a:bodyPr/>
        <a:lstStyle/>
        <a:p>
          <a:r>
            <a:rPr lang="en-GB" dirty="0"/>
            <a:t>Adult-led</a:t>
          </a:r>
        </a:p>
      </dgm:t>
    </dgm:pt>
    <dgm:pt modelId="{C82FA251-0D68-4659-8DD0-62A3A1876C4D}" type="parTrans" cxnId="{2786A447-E75E-492C-84D5-B92BB13D150A}">
      <dgm:prSet/>
      <dgm:spPr/>
      <dgm:t>
        <a:bodyPr/>
        <a:lstStyle/>
        <a:p>
          <a:endParaRPr lang="en-GB"/>
        </a:p>
      </dgm:t>
    </dgm:pt>
    <dgm:pt modelId="{2A8D6766-BC3A-498C-A325-5ED80E29C17F}" type="sibTrans" cxnId="{2786A447-E75E-492C-84D5-B92BB13D150A}">
      <dgm:prSet/>
      <dgm:spPr/>
      <dgm:t>
        <a:bodyPr/>
        <a:lstStyle/>
        <a:p>
          <a:endParaRPr lang="en-GB"/>
        </a:p>
      </dgm:t>
    </dgm:pt>
    <dgm:pt modelId="{B95D7DB6-413B-4F26-AE6F-9279883CD425}" type="pres">
      <dgm:prSet presAssocID="{86DAB7D9-DAF8-414A-8C8E-D793A504A3B1}" presName="compositeShape" presStyleCnt="0">
        <dgm:presLayoutVars>
          <dgm:chMax val="2"/>
          <dgm:dir/>
          <dgm:resizeHandles val="exact"/>
        </dgm:presLayoutVars>
      </dgm:prSet>
      <dgm:spPr/>
    </dgm:pt>
    <dgm:pt modelId="{D1A32CA8-F511-449F-945C-233974D4BEB8}" type="pres">
      <dgm:prSet presAssocID="{86DAB7D9-DAF8-414A-8C8E-D793A504A3B1}" presName="ribbon" presStyleLbl="node1" presStyleIdx="0" presStyleCnt="1"/>
      <dgm:spPr/>
    </dgm:pt>
    <dgm:pt modelId="{FF8FF4E8-07F0-4220-A059-39A6A3028CA1}" type="pres">
      <dgm:prSet presAssocID="{86DAB7D9-DAF8-414A-8C8E-D793A504A3B1}" presName="leftArrowText" presStyleLbl="node1" presStyleIdx="0" presStyleCnt="1">
        <dgm:presLayoutVars>
          <dgm:chMax val="0"/>
          <dgm:bulletEnabled val="1"/>
        </dgm:presLayoutVars>
      </dgm:prSet>
      <dgm:spPr/>
    </dgm:pt>
    <dgm:pt modelId="{FC3F0A31-CF94-4368-9958-DCD64862FB5E}" type="pres">
      <dgm:prSet presAssocID="{86DAB7D9-DAF8-414A-8C8E-D793A504A3B1}" presName="rightArrowText" presStyleLbl="node1" presStyleIdx="0" presStyleCnt="1">
        <dgm:presLayoutVars>
          <dgm:chMax val="0"/>
          <dgm:bulletEnabled val="1"/>
        </dgm:presLayoutVars>
      </dgm:prSet>
      <dgm:spPr/>
    </dgm:pt>
  </dgm:ptLst>
  <dgm:cxnLst>
    <dgm:cxn modelId="{F496BE03-C4DD-4EA2-9754-3A0F79EFD64C}" type="presOf" srcId="{86DAB7D9-DAF8-414A-8C8E-D793A504A3B1}" destId="{B95D7DB6-413B-4F26-AE6F-9279883CD425}" srcOrd="0" destOrd="0" presId="urn:microsoft.com/office/officeart/2005/8/layout/arrow6"/>
    <dgm:cxn modelId="{2786A447-E75E-492C-84D5-B92BB13D150A}" srcId="{86DAB7D9-DAF8-414A-8C8E-D793A504A3B1}" destId="{B09438E1-EE53-44E9-AD16-08E13C23D414}" srcOrd="1" destOrd="0" parTransId="{C82FA251-0D68-4659-8DD0-62A3A1876C4D}" sibTransId="{2A8D6766-BC3A-498C-A325-5ED80E29C17F}"/>
    <dgm:cxn modelId="{FF52774E-6514-49CB-BA04-D997A10647D8}" type="presOf" srcId="{6876F7C2-B8C1-4515-B221-AD2F3C038AB3}" destId="{FF8FF4E8-07F0-4220-A059-39A6A3028CA1}" srcOrd="0" destOrd="0" presId="urn:microsoft.com/office/officeart/2005/8/layout/arrow6"/>
    <dgm:cxn modelId="{F01C526F-2820-4ADC-AE8F-F32308663078}" type="presOf" srcId="{B09438E1-EE53-44E9-AD16-08E13C23D414}" destId="{FC3F0A31-CF94-4368-9958-DCD64862FB5E}" srcOrd="0" destOrd="0" presId="urn:microsoft.com/office/officeart/2005/8/layout/arrow6"/>
    <dgm:cxn modelId="{E53B9782-8CEF-4877-A831-E58DA2144BEB}" srcId="{86DAB7D9-DAF8-414A-8C8E-D793A504A3B1}" destId="{6876F7C2-B8C1-4515-B221-AD2F3C038AB3}" srcOrd="0" destOrd="0" parTransId="{45CF621E-C797-47E2-ADC3-A5B10912E02A}" sibTransId="{FAD00AE8-1F6B-43DF-B249-76023ADA252B}"/>
    <dgm:cxn modelId="{9DBC6B2C-4AEE-454E-99DF-740E18663940}" type="presParOf" srcId="{B95D7DB6-413B-4F26-AE6F-9279883CD425}" destId="{D1A32CA8-F511-449F-945C-233974D4BEB8}" srcOrd="0" destOrd="0" presId="urn:microsoft.com/office/officeart/2005/8/layout/arrow6"/>
    <dgm:cxn modelId="{C39DC700-EF0C-4646-ADB9-1DBD4F7ED99A}" type="presParOf" srcId="{B95D7DB6-413B-4F26-AE6F-9279883CD425}" destId="{FF8FF4E8-07F0-4220-A059-39A6A3028CA1}" srcOrd="1" destOrd="0" presId="urn:microsoft.com/office/officeart/2005/8/layout/arrow6"/>
    <dgm:cxn modelId="{27E967BF-15A7-4820-B095-96A772ACA3A6}" type="presParOf" srcId="{B95D7DB6-413B-4F26-AE6F-9279883CD425}" destId="{FC3F0A31-CF94-4368-9958-DCD64862FB5E}"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20E477-416C-4F66-9066-713E66640E1D}">
      <dsp:nvSpPr>
        <dsp:cNvPr id="0" name=""/>
        <dsp:cNvSpPr/>
      </dsp:nvSpPr>
      <dsp:spPr>
        <a:xfrm>
          <a:off x="3747072" y="2005564"/>
          <a:ext cx="1542350" cy="154235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8260" tIns="48260" rIns="48260" bIns="48260" numCol="1" spcCol="1270" anchor="ctr" anchorCtr="0">
          <a:noAutofit/>
        </a:bodyPr>
        <a:lstStyle/>
        <a:p>
          <a:pPr marL="0" lvl="0" indent="0" algn="ctr" defTabSz="844550">
            <a:lnSpc>
              <a:spcPct val="90000"/>
            </a:lnSpc>
            <a:spcBef>
              <a:spcPct val="0"/>
            </a:spcBef>
            <a:spcAft>
              <a:spcPct val="35000"/>
            </a:spcAft>
            <a:buNone/>
          </a:pPr>
          <a:r>
            <a:rPr lang="en-GB" sz="1900" kern="1200" dirty="0"/>
            <a:t>Fine-manipulative skills</a:t>
          </a:r>
        </a:p>
      </dsp:txBody>
      <dsp:txXfrm>
        <a:off x="3822363" y="2080855"/>
        <a:ext cx="1391768" cy="1391768"/>
      </dsp:txXfrm>
    </dsp:sp>
    <dsp:sp modelId="{C1364C91-7F6F-47A5-B7B8-5F1B7F8FD4C6}">
      <dsp:nvSpPr>
        <dsp:cNvPr id="0" name=""/>
        <dsp:cNvSpPr/>
      </dsp:nvSpPr>
      <dsp:spPr>
        <a:xfrm rot="16200000">
          <a:off x="4082734" y="1570051"/>
          <a:ext cx="871026" cy="0"/>
        </a:xfrm>
        <a:custGeom>
          <a:avLst/>
          <a:gdLst/>
          <a:ahLst/>
          <a:cxnLst/>
          <a:rect l="0" t="0" r="0" b="0"/>
          <a:pathLst>
            <a:path>
              <a:moveTo>
                <a:pt x="0" y="0"/>
              </a:moveTo>
              <a:lnTo>
                <a:pt x="871026"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AE4890D-125F-454C-A0E8-ABC0FACA224A}">
      <dsp:nvSpPr>
        <dsp:cNvPr id="0" name=""/>
        <dsp:cNvSpPr/>
      </dsp:nvSpPr>
      <dsp:spPr>
        <a:xfrm>
          <a:off x="4001560" y="101163"/>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Threading</a:t>
          </a:r>
        </a:p>
      </dsp:txBody>
      <dsp:txXfrm>
        <a:off x="4052005" y="151608"/>
        <a:ext cx="932484" cy="932484"/>
      </dsp:txXfrm>
    </dsp:sp>
    <dsp:sp modelId="{64AD2537-1388-4832-99EF-8DB610377597}">
      <dsp:nvSpPr>
        <dsp:cNvPr id="0" name=""/>
        <dsp:cNvSpPr/>
      </dsp:nvSpPr>
      <dsp:spPr>
        <a:xfrm rot="20520000">
          <a:off x="5269729" y="2401828"/>
          <a:ext cx="804750" cy="0"/>
        </a:xfrm>
        <a:custGeom>
          <a:avLst/>
          <a:gdLst/>
          <a:ahLst/>
          <a:cxnLst/>
          <a:rect l="0" t="0" r="0" b="0"/>
          <a:pathLst>
            <a:path>
              <a:moveTo>
                <a:pt x="0" y="0"/>
              </a:moveTo>
              <a:lnTo>
                <a:pt x="804750"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69CD251-E55E-4BD5-AEA7-F4107D860442}">
      <dsp:nvSpPr>
        <dsp:cNvPr id="0" name=""/>
        <dsp:cNvSpPr/>
      </dsp:nvSpPr>
      <dsp:spPr>
        <a:xfrm>
          <a:off x="6054785" y="1592918"/>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Dressing self</a:t>
          </a:r>
        </a:p>
      </dsp:txBody>
      <dsp:txXfrm>
        <a:off x="6105230" y="1643363"/>
        <a:ext cx="932484" cy="932484"/>
      </dsp:txXfrm>
    </dsp:sp>
    <dsp:sp modelId="{6296804B-51C9-4EFD-B023-80C2B5B3621B}">
      <dsp:nvSpPr>
        <dsp:cNvPr id="0" name=""/>
        <dsp:cNvSpPr/>
      </dsp:nvSpPr>
      <dsp:spPr>
        <a:xfrm rot="3240000">
          <a:off x="4961676" y="3777272"/>
          <a:ext cx="567003" cy="0"/>
        </a:xfrm>
        <a:custGeom>
          <a:avLst/>
          <a:gdLst/>
          <a:ahLst/>
          <a:cxnLst/>
          <a:rect l="0" t="0" r="0" b="0"/>
          <a:pathLst>
            <a:path>
              <a:moveTo>
                <a:pt x="0" y="0"/>
              </a:moveTo>
              <a:lnTo>
                <a:pt x="567003"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7C8CA1-DED4-4300-BF43-DC5E35BCAEBA}">
      <dsp:nvSpPr>
        <dsp:cNvPr id="0" name=""/>
        <dsp:cNvSpPr/>
      </dsp:nvSpPr>
      <dsp:spPr>
        <a:xfrm>
          <a:off x="5270523" y="4006629"/>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Tidying</a:t>
          </a:r>
        </a:p>
      </dsp:txBody>
      <dsp:txXfrm>
        <a:off x="5320968" y="4057074"/>
        <a:ext cx="932484" cy="932484"/>
      </dsp:txXfrm>
    </dsp:sp>
    <dsp:sp modelId="{57BB9505-9EB4-40B4-A4CE-26832F0E5B05}">
      <dsp:nvSpPr>
        <dsp:cNvPr id="0" name=""/>
        <dsp:cNvSpPr/>
      </dsp:nvSpPr>
      <dsp:spPr>
        <a:xfrm rot="7560000">
          <a:off x="3507816" y="3777272"/>
          <a:ext cx="567003" cy="0"/>
        </a:xfrm>
        <a:custGeom>
          <a:avLst/>
          <a:gdLst/>
          <a:ahLst/>
          <a:cxnLst/>
          <a:rect l="0" t="0" r="0" b="0"/>
          <a:pathLst>
            <a:path>
              <a:moveTo>
                <a:pt x="0" y="0"/>
              </a:moveTo>
              <a:lnTo>
                <a:pt x="567003"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A0EE1E9-B32C-40B9-99C2-FE1ECCF1FF87}">
      <dsp:nvSpPr>
        <dsp:cNvPr id="0" name=""/>
        <dsp:cNvSpPr/>
      </dsp:nvSpPr>
      <dsp:spPr>
        <a:xfrm>
          <a:off x="2732597" y="4006629"/>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Pouring</a:t>
          </a:r>
        </a:p>
      </dsp:txBody>
      <dsp:txXfrm>
        <a:off x="2783042" y="4057074"/>
        <a:ext cx="932484" cy="932484"/>
      </dsp:txXfrm>
    </dsp:sp>
    <dsp:sp modelId="{7451AE08-0B6F-4199-A693-8DAAAAE44395}">
      <dsp:nvSpPr>
        <dsp:cNvPr id="0" name=""/>
        <dsp:cNvSpPr/>
      </dsp:nvSpPr>
      <dsp:spPr>
        <a:xfrm rot="11880000">
          <a:off x="2962016" y="2401828"/>
          <a:ext cx="804750" cy="0"/>
        </a:xfrm>
        <a:custGeom>
          <a:avLst/>
          <a:gdLst/>
          <a:ahLst/>
          <a:cxnLst/>
          <a:rect l="0" t="0" r="0" b="0"/>
          <a:pathLst>
            <a:path>
              <a:moveTo>
                <a:pt x="0" y="0"/>
              </a:moveTo>
              <a:lnTo>
                <a:pt x="804750"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54416DB-8D2A-4BD1-A083-C0252ACD3815}">
      <dsp:nvSpPr>
        <dsp:cNvPr id="0" name=""/>
        <dsp:cNvSpPr/>
      </dsp:nvSpPr>
      <dsp:spPr>
        <a:xfrm>
          <a:off x="1948335" y="1592918"/>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Drawing</a:t>
          </a:r>
        </a:p>
      </dsp:txBody>
      <dsp:txXfrm>
        <a:off x="1998780" y="1643363"/>
        <a:ext cx="932484" cy="9324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424CCF-F111-4DF8-8167-F3BA40B002BA}">
      <dsp:nvSpPr>
        <dsp:cNvPr id="0" name=""/>
        <dsp:cNvSpPr/>
      </dsp:nvSpPr>
      <dsp:spPr>
        <a:xfrm>
          <a:off x="2166378" y="0"/>
          <a:ext cx="1850820" cy="1028233"/>
        </a:xfrm>
        <a:prstGeom prst="roundRect">
          <a:avLst>
            <a:gd name="adj" fmla="val 10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Encourage interactions</a:t>
          </a:r>
        </a:p>
      </dsp:txBody>
      <dsp:txXfrm>
        <a:off x="2196494" y="30116"/>
        <a:ext cx="1790588" cy="968001"/>
      </dsp:txXfrm>
    </dsp:sp>
    <dsp:sp modelId="{87358BCA-D81B-45D2-9E5A-129602F13BB6}">
      <dsp:nvSpPr>
        <dsp:cNvPr id="0" name=""/>
        <dsp:cNvSpPr/>
      </dsp:nvSpPr>
      <dsp:spPr>
        <a:xfrm>
          <a:off x="4839785" y="0"/>
          <a:ext cx="1850820" cy="1028233"/>
        </a:xfrm>
        <a:prstGeom prst="roundRect">
          <a:avLst>
            <a:gd name="adj" fmla="val 10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Solitude and quiet</a:t>
          </a:r>
        </a:p>
      </dsp:txBody>
      <dsp:txXfrm>
        <a:off x="4869901" y="30116"/>
        <a:ext cx="1790588" cy="968001"/>
      </dsp:txXfrm>
    </dsp:sp>
    <dsp:sp modelId="{4362A966-6F19-4CC8-BFCB-7BDF10907255}">
      <dsp:nvSpPr>
        <dsp:cNvPr id="0" name=""/>
        <dsp:cNvSpPr/>
      </dsp:nvSpPr>
      <dsp:spPr>
        <a:xfrm>
          <a:off x="4042904" y="4369992"/>
          <a:ext cx="771175" cy="771175"/>
        </a:xfrm>
        <a:prstGeom prst="triangle">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0C0054ED-230F-477D-BB63-69361EA0EB61}">
      <dsp:nvSpPr>
        <dsp:cNvPr id="0" name=""/>
        <dsp:cNvSpPr/>
      </dsp:nvSpPr>
      <dsp:spPr>
        <a:xfrm>
          <a:off x="2114966" y="4047127"/>
          <a:ext cx="4627051" cy="312583"/>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sp>
    <dsp:sp modelId="{2178E175-E119-4475-82E1-83FA90C66E35}">
      <dsp:nvSpPr>
        <dsp:cNvPr id="0" name=""/>
        <dsp:cNvSpPr/>
      </dsp:nvSpPr>
      <dsp:spPr>
        <a:xfrm>
          <a:off x="4839785" y="314639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Nap area</a:t>
          </a:r>
        </a:p>
      </dsp:txBody>
      <dsp:txXfrm>
        <a:off x="4881948" y="3188557"/>
        <a:ext cx="1766494" cy="779390"/>
      </dsp:txXfrm>
    </dsp:sp>
    <dsp:sp modelId="{D90952E6-3C1E-4B30-A71A-9D2DFDAFDFC1}">
      <dsp:nvSpPr>
        <dsp:cNvPr id="0" name=""/>
        <dsp:cNvSpPr/>
      </dsp:nvSpPr>
      <dsp:spPr>
        <a:xfrm>
          <a:off x="4839785" y="222098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Listening centre e.g. music or audio books</a:t>
          </a:r>
        </a:p>
      </dsp:txBody>
      <dsp:txXfrm>
        <a:off x="4881948" y="2263147"/>
        <a:ext cx="1766494" cy="779390"/>
      </dsp:txXfrm>
    </dsp:sp>
    <dsp:sp modelId="{B04FBD4E-7F58-4EF8-8BC8-DDA1C7B23899}">
      <dsp:nvSpPr>
        <dsp:cNvPr id="0" name=""/>
        <dsp:cNvSpPr/>
      </dsp:nvSpPr>
      <dsp:spPr>
        <a:xfrm>
          <a:off x="4839785" y="129557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Book corner</a:t>
          </a:r>
        </a:p>
      </dsp:txBody>
      <dsp:txXfrm>
        <a:off x="4881948" y="1337737"/>
        <a:ext cx="1766494" cy="779390"/>
      </dsp:txXfrm>
    </dsp:sp>
    <dsp:sp modelId="{6F57148D-114C-472E-A928-DF7309CB69B1}">
      <dsp:nvSpPr>
        <dsp:cNvPr id="0" name=""/>
        <dsp:cNvSpPr/>
      </dsp:nvSpPr>
      <dsp:spPr>
        <a:xfrm>
          <a:off x="2166378" y="314639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Outside area</a:t>
          </a:r>
        </a:p>
      </dsp:txBody>
      <dsp:txXfrm>
        <a:off x="2208541" y="3188557"/>
        <a:ext cx="1766494" cy="779390"/>
      </dsp:txXfrm>
    </dsp:sp>
    <dsp:sp modelId="{FFDF3365-E4F0-44F6-A537-08BBDF71A8A0}">
      <dsp:nvSpPr>
        <dsp:cNvPr id="0" name=""/>
        <dsp:cNvSpPr/>
      </dsp:nvSpPr>
      <dsp:spPr>
        <a:xfrm>
          <a:off x="2166378" y="222098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Dressing up and role play e.g. home corner</a:t>
          </a:r>
        </a:p>
      </dsp:txBody>
      <dsp:txXfrm>
        <a:off x="2208541" y="2263147"/>
        <a:ext cx="1766494" cy="779390"/>
      </dsp:txXfrm>
    </dsp:sp>
    <dsp:sp modelId="{BD109A13-27E5-4A27-853C-39B7C86A1C78}">
      <dsp:nvSpPr>
        <dsp:cNvPr id="0" name=""/>
        <dsp:cNvSpPr/>
      </dsp:nvSpPr>
      <dsp:spPr>
        <a:xfrm>
          <a:off x="2166378" y="1295574"/>
          <a:ext cx="1850820" cy="86371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Creative play, Water, sand, paint, etc.</a:t>
          </a:r>
        </a:p>
      </dsp:txBody>
      <dsp:txXfrm>
        <a:off x="2208541" y="1337737"/>
        <a:ext cx="1766494" cy="7793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7EE5D-35C5-42F1-A3BF-D9731F1596BE}">
      <dsp:nvSpPr>
        <dsp:cNvPr id="0" name=""/>
        <dsp:cNvSpPr/>
      </dsp:nvSpPr>
      <dsp:spPr>
        <a:xfrm>
          <a:off x="3711068" y="1799408"/>
          <a:ext cx="1542350" cy="154235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3500" tIns="63500" rIns="63500" bIns="63500" numCol="1" spcCol="1270" anchor="ctr" anchorCtr="0">
          <a:noAutofit/>
        </a:bodyPr>
        <a:lstStyle/>
        <a:p>
          <a:pPr marL="0" lvl="0" indent="0" algn="ctr" defTabSz="1111250">
            <a:lnSpc>
              <a:spcPct val="90000"/>
            </a:lnSpc>
            <a:spcBef>
              <a:spcPct val="0"/>
            </a:spcBef>
            <a:spcAft>
              <a:spcPct val="35000"/>
            </a:spcAft>
            <a:buNone/>
          </a:pPr>
          <a:r>
            <a:rPr lang="en-GB" sz="2500" kern="1200" dirty="0"/>
            <a:t>Emotions</a:t>
          </a:r>
        </a:p>
      </dsp:txBody>
      <dsp:txXfrm>
        <a:off x="3786359" y="1874699"/>
        <a:ext cx="1391768" cy="1391768"/>
      </dsp:txXfrm>
    </dsp:sp>
    <dsp:sp modelId="{79FE1ABF-F6FC-4BFA-9496-BC785A6C2DE0}">
      <dsp:nvSpPr>
        <dsp:cNvPr id="0" name=""/>
        <dsp:cNvSpPr/>
      </dsp:nvSpPr>
      <dsp:spPr>
        <a:xfrm rot="16200000">
          <a:off x="4099447" y="1416612"/>
          <a:ext cx="765592" cy="0"/>
        </a:xfrm>
        <a:custGeom>
          <a:avLst/>
          <a:gdLst/>
          <a:ahLst/>
          <a:cxnLst/>
          <a:rect l="0" t="0" r="0" b="0"/>
          <a:pathLst>
            <a:path>
              <a:moveTo>
                <a:pt x="0" y="0"/>
              </a:moveTo>
              <a:lnTo>
                <a:pt x="765592"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3EDB5CE-B4B6-49EA-AFB4-24C5530E1213}">
      <dsp:nvSpPr>
        <dsp:cNvPr id="0" name=""/>
        <dsp:cNvSpPr/>
      </dsp:nvSpPr>
      <dsp:spPr>
        <a:xfrm>
          <a:off x="3965556" y="441"/>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Anger</a:t>
          </a:r>
        </a:p>
      </dsp:txBody>
      <dsp:txXfrm>
        <a:off x="4016001" y="50886"/>
        <a:ext cx="932484" cy="932484"/>
      </dsp:txXfrm>
    </dsp:sp>
    <dsp:sp modelId="{F8983A97-D34B-4E67-9248-ABCDE029B017}">
      <dsp:nvSpPr>
        <dsp:cNvPr id="0" name=""/>
        <dsp:cNvSpPr/>
      </dsp:nvSpPr>
      <dsp:spPr>
        <a:xfrm rot="19800000">
          <a:off x="5215480" y="1983755"/>
          <a:ext cx="566359" cy="0"/>
        </a:xfrm>
        <a:custGeom>
          <a:avLst/>
          <a:gdLst/>
          <a:ahLst/>
          <a:cxnLst/>
          <a:rect l="0" t="0" r="0" b="0"/>
          <a:pathLst>
            <a:path>
              <a:moveTo>
                <a:pt x="0" y="0"/>
              </a:moveTo>
              <a:lnTo>
                <a:pt x="566359"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F8495A5-11CD-4D3E-B930-6C59A9D660C1}">
      <dsp:nvSpPr>
        <dsp:cNvPr id="0" name=""/>
        <dsp:cNvSpPr/>
      </dsp:nvSpPr>
      <dsp:spPr>
        <a:xfrm>
          <a:off x="5743900" y="1027169"/>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Joy</a:t>
          </a:r>
        </a:p>
      </dsp:txBody>
      <dsp:txXfrm>
        <a:off x="5794345" y="1077614"/>
        <a:ext cx="932484" cy="932484"/>
      </dsp:txXfrm>
    </dsp:sp>
    <dsp:sp modelId="{EA1C8FF8-ED36-4F4C-9431-DE1F50A95638}">
      <dsp:nvSpPr>
        <dsp:cNvPr id="0" name=""/>
        <dsp:cNvSpPr/>
      </dsp:nvSpPr>
      <dsp:spPr>
        <a:xfrm rot="1800000">
          <a:off x="5215480" y="3157412"/>
          <a:ext cx="566359" cy="0"/>
        </a:xfrm>
        <a:custGeom>
          <a:avLst/>
          <a:gdLst/>
          <a:ahLst/>
          <a:cxnLst/>
          <a:rect l="0" t="0" r="0" b="0"/>
          <a:pathLst>
            <a:path>
              <a:moveTo>
                <a:pt x="0" y="0"/>
              </a:moveTo>
              <a:lnTo>
                <a:pt x="566359"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C28B8BE-46F0-451B-9F40-7688AA800723}">
      <dsp:nvSpPr>
        <dsp:cNvPr id="0" name=""/>
        <dsp:cNvSpPr/>
      </dsp:nvSpPr>
      <dsp:spPr>
        <a:xfrm>
          <a:off x="5743900" y="3080624"/>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Fear</a:t>
          </a:r>
        </a:p>
      </dsp:txBody>
      <dsp:txXfrm>
        <a:off x="5794345" y="3131069"/>
        <a:ext cx="932484" cy="932484"/>
      </dsp:txXfrm>
    </dsp:sp>
    <dsp:sp modelId="{7D6C64D6-FAFB-4B37-9645-F6604FFC390A}">
      <dsp:nvSpPr>
        <dsp:cNvPr id="0" name=""/>
        <dsp:cNvSpPr/>
      </dsp:nvSpPr>
      <dsp:spPr>
        <a:xfrm rot="5400000">
          <a:off x="4099447" y="3724555"/>
          <a:ext cx="765592" cy="0"/>
        </a:xfrm>
        <a:custGeom>
          <a:avLst/>
          <a:gdLst/>
          <a:ahLst/>
          <a:cxnLst/>
          <a:rect l="0" t="0" r="0" b="0"/>
          <a:pathLst>
            <a:path>
              <a:moveTo>
                <a:pt x="0" y="0"/>
              </a:moveTo>
              <a:lnTo>
                <a:pt x="765592"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0561A8A-6367-4EB3-96DF-CA409F9038CD}">
      <dsp:nvSpPr>
        <dsp:cNvPr id="0" name=""/>
        <dsp:cNvSpPr/>
      </dsp:nvSpPr>
      <dsp:spPr>
        <a:xfrm>
          <a:off x="3965556" y="4107351"/>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Despair</a:t>
          </a:r>
        </a:p>
      </dsp:txBody>
      <dsp:txXfrm>
        <a:off x="4016001" y="4157796"/>
        <a:ext cx="932484" cy="932484"/>
      </dsp:txXfrm>
    </dsp:sp>
    <dsp:sp modelId="{5D754504-D0E9-418A-936C-BC2B3C97BF73}">
      <dsp:nvSpPr>
        <dsp:cNvPr id="0" name=""/>
        <dsp:cNvSpPr/>
      </dsp:nvSpPr>
      <dsp:spPr>
        <a:xfrm rot="9000000">
          <a:off x="3182648" y="3157412"/>
          <a:ext cx="566359" cy="0"/>
        </a:xfrm>
        <a:custGeom>
          <a:avLst/>
          <a:gdLst/>
          <a:ahLst/>
          <a:cxnLst/>
          <a:rect l="0" t="0" r="0" b="0"/>
          <a:pathLst>
            <a:path>
              <a:moveTo>
                <a:pt x="0" y="0"/>
              </a:moveTo>
              <a:lnTo>
                <a:pt x="566359"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30C6689-2F58-4695-B04A-DD40961D0BB9}">
      <dsp:nvSpPr>
        <dsp:cNvPr id="0" name=""/>
        <dsp:cNvSpPr/>
      </dsp:nvSpPr>
      <dsp:spPr>
        <a:xfrm>
          <a:off x="2187212" y="3080624"/>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Sadness</a:t>
          </a:r>
        </a:p>
      </dsp:txBody>
      <dsp:txXfrm>
        <a:off x="2237657" y="3131069"/>
        <a:ext cx="932484" cy="932484"/>
      </dsp:txXfrm>
    </dsp:sp>
    <dsp:sp modelId="{74DC8063-929C-4546-8F0D-909F4443DA69}">
      <dsp:nvSpPr>
        <dsp:cNvPr id="0" name=""/>
        <dsp:cNvSpPr/>
      </dsp:nvSpPr>
      <dsp:spPr>
        <a:xfrm rot="12600000">
          <a:off x="3182648" y="1983755"/>
          <a:ext cx="566359" cy="0"/>
        </a:xfrm>
        <a:custGeom>
          <a:avLst/>
          <a:gdLst/>
          <a:ahLst/>
          <a:cxnLst/>
          <a:rect l="0" t="0" r="0" b="0"/>
          <a:pathLst>
            <a:path>
              <a:moveTo>
                <a:pt x="0" y="0"/>
              </a:moveTo>
              <a:lnTo>
                <a:pt x="566359" y="0"/>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C65DAE8-B910-4A88-A14A-906F8A52448D}">
      <dsp:nvSpPr>
        <dsp:cNvPr id="0" name=""/>
        <dsp:cNvSpPr/>
      </dsp:nvSpPr>
      <dsp:spPr>
        <a:xfrm>
          <a:off x="2187212" y="1027169"/>
          <a:ext cx="1033374" cy="1033374"/>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Jealousy</a:t>
          </a:r>
        </a:p>
      </dsp:txBody>
      <dsp:txXfrm>
        <a:off x="2237657" y="1077614"/>
        <a:ext cx="932484" cy="9324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5D8A67-E974-453D-B624-214B3E2D2763}">
      <dsp:nvSpPr>
        <dsp:cNvPr id="0" name=""/>
        <dsp:cNvSpPr/>
      </dsp:nvSpPr>
      <dsp:spPr>
        <a:xfrm>
          <a:off x="3708754" y="1687696"/>
          <a:ext cx="1295458" cy="1295458"/>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Being a positive role model</a:t>
          </a:r>
        </a:p>
      </dsp:txBody>
      <dsp:txXfrm>
        <a:off x="3898469" y="1877411"/>
        <a:ext cx="916028" cy="916028"/>
      </dsp:txXfrm>
    </dsp:sp>
    <dsp:sp modelId="{D56E0026-536C-4BE9-AD5F-6869C2CA1B53}">
      <dsp:nvSpPr>
        <dsp:cNvPr id="0" name=""/>
        <dsp:cNvSpPr/>
      </dsp:nvSpPr>
      <dsp:spPr>
        <a:xfrm rot="16200000">
          <a:off x="4161807" y="1479637"/>
          <a:ext cx="389353" cy="26762"/>
        </a:xfrm>
        <a:custGeom>
          <a:avLst/>
          <a:gdLst/>
          <a:ahLst/>
          <a:cxnLst/>
          <a:rect l="0" t="0" r="0" b="0"/>
          <a:pathLst>
            <a:path>
              <a:moveTo>
                <a:pt x="0" y="13381"/>
              </a:moveTo>
              <a:lnTo>
                <a:pt x="389353" y="13381"/>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346750" y="1483285"/>
        <a:ext cx="19467" cy="19467"/>
      </dsp:txXfrm>
    </dsp:sp>
    <dsp:sp modelId="{588A4F8A-98F3-495F-A416-8DE7ABF9454A}">
      <dsp:nvSpPr>
        <dsp:cNvPr id="0" name=""/>
        <dsp:cNvSpPr/>
      </dsp:nvSpPr>
      <dsp:spPr>
        <a:xfrm>
          <a:off x="3708754" y="2883"/>
          <a:ext cx="1295458" cy="1295458"/>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Kind words</a:t>
          </a:r>
        </a:p>
      </dsp:txBody>
      <dsp:txXfrm>
        <a:off x="3898469" y="192598"/>
        <a:ext cx="916028" cy="916028"/>
      </dsp:txXfrm>
    </dsp:sp>
    <dsp:sp modelId="{B7E25799-BFB6-45C1-9A43-921BC5E8D09C}">
      <dsp:nvSpPr>
        <dsp:cNvPr id="0" name=""/>
        <dsp:cNvSpPr/>
      </dsp:nvSpPr>
      <dsp:spPr>
        <a:xfrm rot="20520000">
          <a:off x="4962982" y="2061726"/>
          <a:ext cx="389353" cy="26762"/>
        </a:xfrm>
        <a:custGeom>
          <a:avLst/>
          <a:gdLst/>
          <a:ahLst/>
          <a:cxnLst/>
          <a:rect l="0" t="0" r="0" b="0"/>
          <a:pathLst>
            <a:path>
              <a:moveTo>
                <a:pt x="0" y="13381"/>
              </a:moveTo>
              <a:lnTo>
                <a:pt x="389353" y="13381"/>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5147925" y="2065373"/>
        <a:ext cx="19467" cy="19467"/>
      </dsp:txXfrm>
    </dsp:sp>
    <dsp:sp modelId="{A5968D25-5A06-4DEC-9387-77D5F6BB3389}">
      <dsp:nvSpPr>
        <dsp:cNvPr id="0" name=""/>
        <dsp:cNvSpPr/>
      </dsp:nvSpPr>
      <dsp:spPr>
        <a:xfrm>
          <a:off x="5311106" y="1167060"/>
          <a:ext cx="1295458" cy="1295458"/>
        </a:xfrm>
        <a:prstGeom prst="ellipse">
          <a:avLst/>
        </a:prstGeom>
        <a:gradFill rotWithShape="0">
          <a:gsLst>
            <a:gs pos="0">
              <a:schemeClr val="accent2">
                <a:shade val="80000"/>
                <a:hueOff val="-8968"/>
                <a:satOff val="-1006"/>
                <a:lumOff val="6420"/>
                <a:alphaOff val="0"/>
                <a:shade val="51000"/>
                <a:satMod val="130000"/>
              </a:schemeClr>
            </a:gs>
            <a:gs pos="80000">
              <a:schemeClr val="accent2">
                <a:shade val="80000"/>
                <a:hueOff val="-8968"/>
                <a:satOff val="-1006"/>
                <a:lumOff val="6420"/>
                <a:alphaOff val="0"/>
                <a:shade val="93000"/>
                <a:satMod val="130000"/>
              </a:schemeClr>
            </a:gs>
            <a:gs pos="100000">
              <a:schemeClr val="accent2">
                <a:shade val="80000"/>
                <a:hueOff val="-8968"/>
                <a:satOff val="-1006"/>
                <a:lumOff val="642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Be positive</a:t>
          </a:r>
        </a:p>
      </dsp:txBody>
      <dsp:txXfrm>
        <a:off x="5500821" y="1356775"/>
        <a:ext cx="916028" cy="916028"/>
      </dsp:txXfrm>
    </dsp:sp>
    <dsp:sp modelId="{F3D6361A-639C-4A58-89F4-85A7AB996ED4}">
      <dsp:nvSpPr>
        <dsp:cNvPr id="0" name=""/>
        <dsp:cNvSpPr/>
      </dsp:nvSpPr>
      <dsp:spPr>
        <a:xfrm rot="3240000">
          <a:off x="4656960" y="3003564"/>
          <a:ext cx="389353" cy="26762"/>
        </a:xfrm>
        <a:custGeom>
          <a:avLst/>
          <a:gdLst/>
          <a:ahLst/>
          <a:cxnLst/>
          <a:rect l="0" t="0" r="0" b="0"/>
          <a:pathLst>
            <a:path>
              <a:moveTo>
                <a:pt x="0" y="13381"/>
              </a:moveTo>
              <a:lnTo>
                <a:pt x="389353" y="13381"/>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841904" y="3007212"/>
        <a:ext cx="19467" cy="19467"/>
      </dsp:txXfrm>
    </dsp:sp>
    <dsp:sp modelId="{42138BAB-DEB8-4D16-BA9D-29809935FF71}">
      <dsp:nvSpPr>
        <dsp:cNvPr id="0" name=""/>
        <dsp:cNvSpPr/>
      </dsp:nvSpPr>
      <dsp:spPr>
        <a:xfrm>
          <a:off x="4699062" y="3050737"/>
          <a:ext cx="1295458" cy="1295458"/>
        </a:xfrm>
        <a:prstGeom prst="ellipse">
          <a:avLst/>
        </a:prstGeom>
        <a:gradFill rotWithShape="0">
          <a:gsLst>
            <a:gs pos="0">
              <a:schemeClr val="accent2">
                <a:shade val="80000"/>
                <a:hueOff val="-17936"/>
                <a:satOff val="-2012"/>
                <a:lumOff val="12840"/>
                <a:alphaOff val="0"/>
                <a:shade val="51000"/>
                <a:satMod val="130000"/>
              </a:schemeClr>
            </a:gs>
            <a:gs pos="80000">
              <a:schemeClr val="accent2">
                <a:shade val="80000"/>
                <a:hueOff val="-17936"/>
                <a:satOff val="-2012"/>
                <a:lumOff val="12840"/>
                <a:alphaOff val="0"/>
                <a:shade val="93000"/>
                <a:satMod val="130000"/>
              </a:schemeClr>
            </a:gs>
            <a:gs pos="100000">
              <a:schemeClr val="accent2">
                <a:shade val="80000"/>
                <a:hueOff val="-17936"/>
                <a:satOff val="-2012"/>
                <a:lumOff val="128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Taking part in activities</a:t>
          </a:r>
        </a:p>
      </dsp:txBody>
      <dsp:txXfrm>
        <a:off x="4888777" y="3240452"/>
        <a:ext cx="916028" cy="916028"/>
      </dsp:txXfrm>
    </dsp:sp>
    <dsp:sp modelId="{D97F9E44-B4BE-4528-8C90-9755C400EBF1}">
      <dsp:nvSpPr>
        <dsp:cNvPr id="0" name=""/>
        <dsp:cNvSpPr/>
      </dsp:nvSpPr>
      <dsp:spPr>
        <a:xfrm rot="7560000">
          <a:off x="3666653" y="3003564"/>
          <a:ext cx="389353" cy="26762"/>
        </a:xfrm>
        <a:custGeom>
          <a:avLst/>
          <a:gdLst/>
          <a:ahLst/>
          <a:cxnLst/>
          <a:rect l="0" t="0" r="0" b="0"/>
          <a:pathLst>
            <a:path>
              <a:moveTo>
                <a:pt x="0" y="13381"/>
              </a:moveTo>
              <a:lnTo>
                <a:pt x="389353" y="13381"/>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851596" y="3007212"/>
        <a:ext cx="19467" cy="19467"/>
      </dsp:txXfrm>
    </dsp:sp>
    <dsp:sp modelId="{937398CA-D5D2-48CE-9238-3B732D685524}">
      <dsp:nvSpPr>
        <dsp:cNvPr id="0" name=""/>
        <dsp:cNvSpPr/>
      </dsp:nvSpPr>
      <dsp:spPr>
        <a:xfrm>
          <a:off x="2718447" y="3050737"/>
          <a:ext cx="1295458" cy="1295458"/>
        </a:xfrm>
        <a:prstGeom prst="ellipse">
          <a:avLst/>
        </a:prstGeom>
        <a:gradFill rotWithShape="0">
          <a:gsLst>
            <a:gs pos="0">
              <a:schemeClr val="accent2">
                <a:shade val="80000"/>
                <a:hueOff val="-26904"/>
                <a:satOff val="-3018"/>
                <a:lumOff val="19260"/>
                <a:alphaOff val="0"/>
                <a:shade val="51000"/>
                <a:satMod val="130000"/>
              </a:schemeClr>
            </a:gs>
            <a:gs pos="80000">
              <a:schemeClr val="accent2">
                <a:shade val="80000"/>
                <a:hueOff val="-26904"/>
                <a:satOff val="-3018"/>
                <a:lumOff val="19260"/>
                <a:alphaOff val="0"/>
                <a:shade val="93000"/>
                <a:satMod val="130000"/>
              </a:schemeClr>
            </a:gs>
            <a:gs pos="100000">
              <a:schemeClr val="accent2">
                <a:shade val="80000"/>
                <a:hueOff val="-26904"/>
                <a:satOff val="-3018"/>
                <a:lumOff val="1926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Giving praise </a:t>
          </a:r>
        </a:p>
      </dsp:txBody>
      <dsp:txXfrm>
        <a:off x="2908162" y="3240452"/>
        <a:ext cx="916028" cy="916028"/>
      </dsp:txXfrm>
    </dsp:sp>
    <dsp:sp modelId="{1866DCE2-34FF-4985-8960-280FB5C4AEB0}">
      <dsp:nvSpPr>
        <dsp:cNvPr id="0" name=""/>
        <dsp:cNvSpPr/>
      </dsp:nvSpPr>
      <dsp:spPr>
        <a:xfrm rot="11880000">
          <a:off x="3360631" y="2061726"/>
          <a:ext cx="389353" cy="26762"/>
        </a:xfrm>
        <a:custGeom>
          <a:avLst/>
          <a:gdLst/>
          <a:ahLst/>
          <a:cxnLst/>
          <a:rect l="0" t="0" r="0" b="0"/>
          <a:pathLst>
            <a:path>
              <a:moveTo>
                <a:pt x="0" y="13381"/>
              </a:moveTo>
              <a:lnTo>
                <a:pt x="389353" y="13381"/>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545574" y="2065373"/>
        <a:ext cx="19467" cy="19467"/>
      </dsp:txXfrm>
    </dsp:sp>
    <dsp:sp modelId="{66A5AA6B-F201-470C-94C0-91CAFCB18F80}">
      <dsp:nvSpPr>
        <dsp:cNvPr id="0" name=""/>
        <dsp:cNvSpPr/>
      </dsp:nvSpPr>
      <dsp:spPr>
        <a:xfrm>
          <a:off x="2106403" y="1167060"/>
          <a:ext cx="1295458" cy="1295458"/>
        </a:xfrm>
        <a:prstGeom prst="ellipse">
          <a:avLst/>
        </a:prstGeom>
        <a:gradFill rotWithShape="0">
          <a:gsLst>
            <a:gs pos="0">
              <a:schemeClr val="accent2">
                <a:shade val="80000"/>
                <a:hueOff val="-35872"/>
                <a:satOff val="-4024"/>
                <a:lumOff val="25680"/>
                <a:alphaOff val="0"/>
                <a:shade val="51000"/>
                <a:satMod val="130000"/>
              </a:schemeClr>
            </a:gs>
            <a:gs pos="80000">
              <a:schemeClr val="accent2">
                <a:shade val="80000"/>
                <a:hueOff val="-35872"/>
                <a:satOff val="-4024"/>
                <a:lumOff val="25680"/>
                <a:alphaOff val="0"/>
                <a:shade val="93000"/>
                <a:satMod val="130000"/>
              </a:schemeClr>
            </a:gs>
            <a:gs pos="100000">
              <a:schemeClr val="accent2">
                <a:shade val="80000"/>
                <a:hueOff val="-35872"/>
                <a:satOff val="-4024"/>
                <a:lumOff val="2568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Listening attentively</a:t>
          </a:r>
        </a:p>
      </dsp:txBody>
      <dsp:txXfrm>
        <a:off x="2296118" y="1356775"/>
        <a:ext cx="916028" cy="9160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75DCEE-276E-44DA-A211-1109622AC58E}">
      <dsp:nvSpPr>
        <dsp:cNvPr id="0" name=""/>
        <dsp:cNvSpPr/>
      </dsp:nvSpPr>
      <dsp:spPr>
        <a:xfrm>
          <a:off x="3404215" y="1747419"/>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Active listening</a:t>
          </a:r>
        </a:p>
      </dsp:txBody>
      <dsp:txXfrm>
        <a:off x="3598765" y="1941969"/>
        <a:ext cx="939373" cy="939373"/>
      </dsp:txXfrm>
    </dsp:sp>
    <dsp:sp modelId="{4AD981E8-EC05-4A4B-A9A0-D81194FAFC20}">
      <dsp:nvSpPr>
        <dsp:cNvPr id="0" name=""/>
        <dsp:cNvSpPr/>
      </dsp:nvSpPr>
      <dsp:spPr>
        <a:xfrm rot="16200000">
          <a:off x="3868169" y="1532442"/>
          <a:ext cx="400565" cy="29387"/>
        </a:xfrm>
        <a:custGeom>
          <a:avLst/>
          <a:gdLst/>
          <a:ahLst/>
          <a:cxnLst/>
          <a:rect l="0" t="0" r="0" b="0"/>
          <a:pathLst>
            <a:path>
              <a:moveTo>
                <a:pt x="0" y="14693"/>
              </a:moveTo>
              <a:lnTo>
                <a:pt x="400565" y="1469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058437" y="1537122"/>
        <a:ext cx="20028" cy="20028"/>
      </dsp:txXfrm>
    </dsp:sp>
    <dsp:sp modelId="{13DFC42E-27F1-4F61-8664-C2D7B7AAF181}">
      <dsp:nvSpPr>
        <dsp:cNvPr id="0" name=""/>
        <dsp:cNvSpPr/>
      </dsp:nvSpPr>
      <dsp:spPr>
        <a:xfrm>
          <a:off x="3404215" y="18380"/>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Nodding</a:t>
          </a:r>
        </a:p>
      </dsp:txBody>
      <dsp:txXfrm>
        <a:off x="3598765" y="212930"/>
        <a:ext cx="939373" cy="939373"/>
      </dsp:txXfrm>
    </dsp:sp>
    <dsp:sp modelId="{41E8C7C8-B695-47B0-A5D9-A5DBEC6672F6}">
      <dsp:nvSpPr>
        <dsp:cNvPr id="0" name=""/>
        <dsp:cNvSpPr/>
      </dsp:nvSpPr>
      <dsp:spPr>
        <a:xfrm rot="20520000">
          <a:off x="4690376" y="2129811"/>
          <a:ext cx="400565" cy="29387"/>
        </a:xfrm>
        <a:custGeom>
          <a:avLst/>
          <a:gdLst/>
          <a:ahLst/>
          <a:cxnLst/>
          <a:rect l="0" t="0" r="0" b="0"/>
          <a:pathLst>
            <a:path>
              <a:moveTo>
                <a:pt x="0" y="14693"/>
              </a:moveTo>
              <a:lnTo>
                <a:pt x="400565" y="1469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880644" y="2134491"/>
        <a:ext cx="20028" cy="20028"/>
      </dsp:txXfrm>
    </dsp:sp>
    <dsp:sp modelId="{4469DB0B-9BB0-441F-B25D-06272B02837B}">
      <dsp:nvSpPr>
        <dsp:cNvPr id="0" name=""/>
        <dsp:cNvSpPr/>
      </dsp:nvSpPr>
      <dsp:spPr>
        <a:xfrm>
          <a:off x="5048629" y="1213117"/>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Smiling (if appropriate</a:t>
          </a:r>
          <a:r>
            <a:rPr lang="en-GB" sz="1800" kern="1200" dirty="0"/>
            <a:t>)</a:t>
          </a:r>
        </a:p>
      </dsp:txBody>
      <dsp:txXfrm>
        <a:off x="5243179" y="1407667"/>
        <a:ext cx="939373" cy="939373"/>
      </dsp:txXfrm>
    </dsp:sp>
    <dsp:sp modelId="{61492208-75BB-4594-A7F4-85E18F2DA488}">
      <dsp:nvSpPr>
        <dsp:cNvPr id="0" name=""/>
        <dsp:cNvSpPr/>
      </dsp:nvSpPr>
      <dsp:spPr>
        <a:xfrm rot="3240000">
          <a:off x="4376320" y="3096373"/>
          <a:ext cx="400565" cy="29387"/>
        </a:xfrm>
        <a:custGeom>
          <a:avLst/>
          <a:gdLst/>
          <a:ahLst/>
          <a:cxnLst/>
          <a:rect l="0" t="0" r="0" b="0"/>
          <a:pathLst>
            <a:path>
              <a:moveTo>
                <a:pt x="0" y="14693"/>
              </a:moveTo>
              <a:lnTo>
                <a:pt x="400565" y="1469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566589" y="3101053"/>
        <a:ext cx="20028" cy="20028"/>
      </dsp:txXfrm>
    </dsp:sp>
    <dsp:sp modelId="{66EA69FC-8BF6-4793-B866-60EF0308BA0E}">
      <dsp:nvSpPr>
        <dsp:cNvPr id="0" name=""/>
        <dsp:cNvSpPr/>
      </dsp:nvSpPr>
      <dsp:spPr>
        <a:xfrm>
          <a:off x="4420519" y="3146242"/>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'mmm, yes'</a:t>
          </a:r>
        </a:p>
      </dsp:txBody>
      <dsp:txXfrm>
        <a:off x="4615069" y="3340792"/>
        <a:ext cx="939373" cy="939373"/>
      </dsp:txXfrm>
    </dsp:sp>
    <dsp:sp modelId="{48631962-F106-4FD3-B9FB-C91DA667FCB4}">
      <dsp:nvSpPr>
        <dsp:cNvPr id="0" name=""/>
        <dsp:cNvSpPr/>
      </dsp:nvSpPr>
      <dsp:spPr>
        <a:xfrm rot="7560000">
          <a:off x="3360017" y="3096373"/>
          <a:ext cx="400565" cy="29387"/>
        </a:xfrm>
        <a:custGeom>
          <a:avLst/>
          <a:gdLst/>
          <a:ahLst/>
          <a:cxnLst/>
          <a:rect l="0" t="0" r="0" b="0"/>
          <a:pathLst>
            <a:path>
              <a:moveTo>
                <a:pt x="0" y="14693"/>
              </a:moveTo>
              <a:lnTo>
                <a:pt x="400565" y="1469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550285" y="3101053"/>
        <a:ext cx="20028" cy="20028"/>
      </dsp:txXfrm>
    </dsp:sp>
    <dsp:sp modelId="{A6451D0C-455A-4060-AF5B-A0F13C0C2376}">
      <dsp:nvSpPr>
        <dsp:cNvPr id="0" name=""/>
        <dsp:cNvSpPr/>
      </dsp:nvSpPr>
      <dsp:spPr>
        <a:xfrm>
          <a:off x="2387911" y="3146242"/>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Asking questions</a:t>
          </a:r>
        </a:p>
      </dsp:txBody>
      <dsp:txXfrm>
        <a:off x="2582461" y="3340792"/>
        <a:ext cx="939373" cy="939373"/>
      </dsp:txXfrm>
    </dsp:sp>
    <dsp:sp modelId="{EC259B20-5042-4E6A-B9E4-0BEEC15E66A7}">
      <dsp:nvSpPr>
        <dsp:cNvPr id="0" name=""/>
        <dsp:cNvSpPr/>
      </dsp:nvSpPr>
      <dsp:spPr>
        <a:xfrm rot="11880000">
          <a:off x="3045961" y="2129811"/>
          <a:ext cx="400565" cy="29387"/>
        </a:xfrm>
        <a:custGeom>
          <a:avLst/>
          <a:gdLst/>
          <a:ahLst/>
          <a:cxnLst/>
          <a:rect l="0" t="0" r="0" b="0"/>
          <a:pathLst>
            <a:path>
              <a:moveTo>
                <a:pt x="0" y="14693"/>
              </a:moveTo>
              <a:lnTo>
                <a:pt x="400565" y="14693"/>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36230" y="2134491"/>
        <a:ext cx="20028" cy="20028"/>
      </dsp:txXfrm>
    </dsp:sp>
    <dsp:sp modelId="{0DA8E2B0-49C5-4023-B964-553F16DB7834}">
      <dsp:nvSpPr>
        <dsp:cNvPr id="0" name=""/>
        <dsp:cNvSpPr/>
      </dsp:nvSpPr>
      <dsp:spPr>
        <a:xfrm>
          <a:off x="1759801" y="1213117"/>
          <a:ext cx="1328473" cy="1328473"/>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kern="1200" dirty="0"/>
            <a:t>Repeating phrases back </a:t>
          </a:r>
        </a:p>
      </dsp:txBody>
      <dsp:txXfrm>
        <a:off x="1954351" y="1407667"/>
        <a:ext cx="939373" cy="9393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542E2A-9FE2-4419-A485-A60A6A9871D8}">
      <dsp:nvSpPr>
        <dsp:cNvPr id="0" name=""/>
        <dsp:cNvSpPr/>
      </dsp:nvSpPr>
      <dsp:spPr>
        <a:xfrm>
          <a:off x="3244174" y="1771195"/>
          <a:ext cx="1360522" cy="1360522"/>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Facilitate contributions</a:t>
          </a:r>
        </a:p>
      </dsp:txBody>
      <dsp:txXfrm>
        <a:off x="3443418" y="1970439"/>
        <a:ext cx="962034" cy="962034"/>
      </dsp:txXfrm>
    </dsp:sp>
    <dsp:sp modelId="{7F339CBC-2640-4765-AC9D-5745987249C6}">
      <dsp:nvSpPr>
        <dsp:cNvPr id="0" name=""/>
        <dsp:cNvSpPr/>
      </dsp:nvSpPr>
      <dsp:spPr>
        <a:xfrm rot="16200000">
          <a:off x="3720301" y="1551460"/>
          <a:ext cx="408268" cy="31201"/>
        </a:xfrm>
        <a:custGeom>
          <a:avLst/>
          <a:gdLst/>
          <a:ahLst/>
          <a:cxnLst/>
          <a:rect l="0" t="0" r="0" b="0"/>
          <a:pathLst>
            <a:path>
              <a:moveTo>
                <a:pt x="0" y="15600"/>
              </a:moveTo>
              <a:lnTo>
                <a:pt x="408268" y="15600"/>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914229" y="1556854"/>
        <a:ext cx="20413" cy="20413"/>
      </dsp:txXfrm>
    </dsp:sp>
    <dsp:sp modelId="{17E5D216-1F7F-4C5A-B08D-C81C48B69316}">
      <dsp:nvSpPr>
        <dsp:cNvPr id="0" name=""/>
        <dsp:cNvSpPr/>
      </dsp:nvSpPr>
      <dsp:spPr>
        <a:xfrm>
          <a:off x="3244174" y="2404"/>
          <a:ext cx="1360522" cy="1360522"/>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Fund raising</a:t>
          </a:r>
        </a:p>
      </dsp:txBody>
      <dsp:txXfrm>
        <a:off x="3443418" y="201648"/>
        <a:ext cx="962034" cy="962034"/>
      </dsp:txXfrm>
    </dsp:sp>
    <dsp:sp modelId="{9F89F86D-38C5-4204-B3AD-E9DCA2A71AC1}">
      <dsp:nvSpPr>
        <dsp:cNvPr id="0" name=""/>
        <dsp:cNvSpPr/>
      </dsp:nvSpPr>
      <dsp:spPr>
        <a:xfrm rot="20520000">
          <a:off x="4561411" y="2162562"/>
          <a:ext cx="408268" cy="31201"/>
        </a:xfrm>
        <a:custGeom>
          <a:avLst/>
          <a:gdLst/>
          <a:ahLst/>
          <a:cxnLst/>
          <a:rect l="0" t="0" r="0" b="0"/>
          <a:pathLst>
            <a:path>
              <a:moveTo>
                <a:pt x="0" y="15600"/>
              </a:moveTo>
              <a:lnTo>
                <a:pt x="408268" y="15600"/>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755339" y="2167956"/>
        <a:ext cx="20413" cy="20413"/>
      </dsp:txXfrm>
    </dsp:sp>
    <dsp:sp modelId="{0AEFC908-046F-41EA-8810-4417A3E16445}">
      <dsp:nvSpPr>
        <dsp:cNvPr id="0" name=""/>
        <dsp:cNvSpPr/>
      </dsp:nvSpPr>
      <dsp:spPr>
        <a:xfrm>
          <a:off x="4926394" y="1224608"/>
          <a:ext cx="1360522" cy="1360522"/>
        </a:xfrm>
        <a:prstGeom prst="ellipse">
          <a:avLst/>
        </a:prstGeom>
        <a:gradFill rotWithShape="0">
          <a:gsLst>
            <a:gs pos="0">
              <a:schemeClr val="accent2">
                <a:shade val="80000"/>
                <a:hueOff val="-8968"/>
                <a:satOff val="-1006"/>
                <a:lumOff val="6420"/>
                <a:alphaOff val="0"/>
                <a:shade val="51000"/>
                <a:satMod val="130000"/>
              </a:schemeClr>
            </a:gs>
            <a:gs pos="80000">
              <a:schemeClr val="accent2">
                <a:shade val="80000"/>
                <a:hueOff val="-8968"/>
                <a:satOff val="-1006"/>
                <a:lumOff val="6420"/>
                <a:alphaOff val="0"/>
                <a:shade val="93000"/>
                <a:satMod val="130000"/>
              </a:schemeClr>
            </a:gs>
            <a:gs pos="100000">
              <a:schemeClr val="accent2">
                <a:shade val="80000"/>
                <a:hueOff val="-8968"/>
                <a:satOff val="-1006"/>
                <a:lumOff val="642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Helpers e.g. listen to reading</a:t>
          </a:r>
        </a:p>
      </dsp:txBody>
      <dsp:txXfrm>
        <a:off x="5125638" y="1423852"/>
        <a:ext cx="962034" cy="962034"/>
      </dsp:txXfrm>
    </dsp:sp>
    <dsp:sp modelId="{39B790EC-39E0-41F2-9C6C-4E3F9DB39CDD}">
      <dsp:nvSpPr>
        <dsp:cNvPr id="0" name=""/>
        <dsp:cNvSpPr/>
      </dsp:nvSpPr>
      <dsp:spPr>
        <a:xfrm rot="3240000">
          <a:off x="4240136" y="3151346"/>
          <a:ext cx="408268" cy="31201"/>
        </a:xfrm>
        <a:custGeom>
          <a:avLst/>
          <a:gdLst/>
          <a:ahLst/>
          <a:cxnLst/>
          <a:rect l="0" t="0" r="0" b="0"/>
          <a:pathLst>
            <a:path>
              <a:moveTo>
                <a:pt x="0" y="15600"/>
              </a:moveTo>
              <a:lnTo>
                <a:pt x="408268" y="15600"/>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434063" y="3156740"/>
        <a:ext cx="20413" cy="20413"/>
      </dsp:txXfrm>
    </dsp:sp>
    <dsp:sp modelId="{7EBC24BF-69CA-4CBD-8F8C-FE4C48DE108E}">
      <dsp:nvSpPr>
        <dsp:cNvPr id="0" name=""/>
        <dsp:cNvSpPr/>
      </dsp:nvSpPr>
      <dsp:spPr>
        <a:xfrm>
          <a:off x="4283843" y="3202177"/>
          <a:ext cx="1360522" cy="1360522"/>
        </a:xfrm>
        <a:prstGeom prst="ellipse">
          <a:avLst/>
        </a:prstGeom>
        <a:gradFill rotWithShape="0">
          <a:gsLst>
            <a:gs pos="0">
              <a:schemeClr val="accent2">
                <a:shade val="80000"/>
                <a:hueOff val="-17936"/>
                <a:satOff val="-2012"/>
                <a:lumOff val="12840"/>
                <a:alphaOff val="0"/>
                <a:shade val="51000"/>
                <a:satMod val="130000"/>
              </a:schemeClr>
            </a:gs>
            <a:gs pos="80000">
              <a:schemeClr val="accent2">
                <a:shade val="80000"/>
                <a:hueOff val="-17936"/>
                <a:satOff val="-2012"/>
                <a:lumOff val="12840"/>
                <a:alphaOff val="0"/>
                <a:shade val="93000"/>
                <a:satMod val="130000"/>
              </a:schemeClr>
            </a:gs>
            <a:gs pos="100000">
              <a:schemeClr val="accent2">
                <a:shade val="80000"/>
                <a:hueOff val="-17936"/>
                <a:satOff val="-2012"/>
                <a:lumOff val="128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Share knowledge with children</a:t>
          </a:r>
        </a:p>
      </dsp:txBody>
      <dsp:txXfrm>
        <a:off x="4483087" y="3401421"/>
        <a:ext cx="962034" cy="962034"/>
      </dsp:txXfrm>
    </dsp:sp>
    <dsp:sp modelId="{34A35526-A184-414D-AFC2-5B4BCB430C60}">
      <dsp:nvSpPr>
        <dsp:cNvPr id="0" name=""/>
        <dsp:cNvSpPr/>
      </dsp:nvSpPr>
      <dsp:spPr>
        <a:xfrm rot="7560000">
          <a:off x="3200467" y="3151346"/>
          <a:ext cx="408268" cy="31201"/>
        </a:xfrm>
        <a:custGeom>
          <a:avLst/>
          <a:gdLst/>
          <a:ahLst/>
          <a:cxnLst/>
          <a:rect l="0" t="0" r="0" b="0"/>
          <a:pathLst>
            <a:path>
              <a:moveTo>
                <a:pt x="0" y="15600"/>
              </a:moveTo>
              <a:lnTo>
                <a:pt x="408268" y="15600"/>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394394" y="3156740"/>
        <a:ext cx="20413" cy="20413"/>
      </dsp:txXfrm>
    </dsp:sp>
    <dsp:sp modelId="{4F5BCA65-EB32-4928-A4F4-649D78CC0E88}">
      <dsp:nvSpPr>
        <dsp:cNvPr id="0" name=""/>
        <dsp:cNvSpPr/>
      </dsp:nvSpPr>
      <dsp:spPr>
        <a:xfrm>
          <a:off x="2204505" y="3202177"/>
          <a:ext cx="1360522" cy="1360522"/>
        </a:xfrm>
        <a:prstGeom prst="ellipse">
          <a:avLst/>
        </a:prstGeom>
        <a:gradFill rotWithShape="0">
          <a:gsLst>
            <a:gs pos="0">
              <a:schemeClr val="accent2">
                <a:shade val="80000"/>
                <a:hueOff val="-26904"/>
                <a:satOff val="-3018"/>
                <a:lumOff val="19260"/>
                <a:alphaOff val="0"/>
                <a:shade val="51000"/>
                <a:satMod val="130000"/>
              </a:schemeClr>
            </a:gs>
            <a:gs pos="80000">
              <a:schemeClr val="accent2">
                <a:shade val="80000"/>
                <a:hueOff val="-26904"/>
                <a:satOff val="-3018"/>
                <a:lumOff val="19260"/>
                <a:alphaOff val="0"/>
                <a:shade val="93000"/>
                <a:satMod val="130000"/>
              </a:schemeClr>
            </a:gs>
            <a:gs pos="100000">
              <a:schemeClr val="accent2">
                <a:shade val="80000"/>
                <a:hueOff val="-26904"/>
                <a:satOff val="-3018"/>
                <a:lumOff val="1926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Form groups or clubs</a:t>
          </a:r>
        </a:p>
      </dsp:txBody>
      <dsp:txXfrm>
        <a:off x="2403749" y="3401421"/>
        <a:ext cx="962034" cy="962034"/>
      </dsp:txXfrm>
    </dsp:sp>
    <dsp:sp modelId="{748783EE-335B-4A03-B835-86C707AC0914}">
      <dsp:nvSpPr>
        <dsp:cNvPr id="0" name=""/>
        <dsp:cNvSpPr/>
      </dsp:nvSpPr>
      <dsp:spPr>
        <a:xfrm rot="11880000">
          <a:off x="2879191" y="2162562"/>
          <a:ext cx="408268" cy="31201"/>
        </a:xfrm>
        <a:custGeom>
          <a:avLst/>
          <a:gdLst/>
          <a:ahLst/>
          <a:cxnLst/>
          <a:rect l="0" t="0" r="0" b="0"/>
          <a:pathLst>
            <a:path>
              <a:moveTo>
                <a:pt x="0" y="15600"/>
              </a:moveTo>
              <a:lnTo>
                <a:pt x="408268" y="15600"/>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073119" y="2167956"/>
        <a:ext cx="20413" cy="20413"/>
      </dsp:txXfrm>
    </dsp:sp>
    <dsp:sp modelId="{0E7AAE61-4BAB-4EDC-932A-7B956B21E9DB}">
      <dsp:nvSpPr>
        <dsp:cNvPr id="0" name=""/>
        <dsp:cNvSpPr/>
      </dsp:nvSpPr>
      <dsp:spPr>
        <a:xfrm>
          <a:off x="1561954" y="1224608"/>
          <a:ext cx="1360522" cy="1360522"/>
        </a:xfrm>
        <a:prstGeom prst="ellipse">
          <a:avLst/>
        </a:prstGeom>
        <a:gradFill rotWithShape="0">
          <a:gsLst>
            <a:gs pos="0">
              <a:schemeClr val="accent2">
                <a:shade val="80000"/>
                <a:hueOff val="-35872"/>
                <a:satOff val="-4024"/>
                <a:lumOff val="25680"/>
                <a:alphaOff val="0"/>
                <a:shade val="51000"/>
                <a:satMod val="130000"/>
              </a:schemeClr>
            </a:gs>
            <a:gs pos="80000">
              <a:schemeClr val="accent2">
                <a:shade val="80000"/>
                <a:hueOff val="-35872"/>
                <a:satOff val="-4024"/>
                <a:lumOff val="25680"/>
                <a:alphaOff val="0"/>
                <a:shade val="93000"/>
                <a:satMod val="130000"/>
              </a:schemeClr>
            </a:gs>
            <a:gs pos="100000">
              <a:schemeClr val="accent2">
                <a:shade val="80000"/>
                <a:hueOff val="-35872"/>
                <a:satOff val="-4024"/>
                <a:lumOff val="2568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Workshops for other families - skill share</a:t>
          </a:r>
        </a:p>
      </dsp:txBody>
      <dsp:txXfrm>
        <a:off x="1761198" y="1423852"/>
        <a:ext cx="962034" cy="96203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2343D-BFA9-4406-80C8-1BDB88275928}">
      <dsp:nvSpPr>
        <dsp:cNvPr id="0" name=""/>
        <dsp:cNvSpPr/>
      </dsp:nvSpPr>
      <dsp:spPr>
        <a:xfrm>
          <a:off x="3349302" y="1995680"/>
          <a:ext cx="1530994" cy="1530994"/>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kern="1200" dirty="0"/>
            <a:t>Build good relationships</a:t>
          </a:r>
        </a:p>
      </dsp:txBody>
      <dsp:txXfrm>
        <a:off x="3573511" y="2219889"/>
        <a:ext cx="1082576" cy="1082576"/>
      </dsp:txXfrm>
    </dsp:sp>
    <dsp:sp modelId="{FC564BBF-0CDE-4A67-A783-B3096AF9A76D}">
      <dsp:nvSpPr>
        <dsp:cNvPr id="0" name=""/>
        <dsp:cNvSpPr/>
      </dsp:nvSpPr>
      <dsp:spPr>
        <a:xfrm rot="16200000">
          <a:off x="3883904" y="1748042"/>
          <a:ext cx="461790" cy="33486"/>
        </a:xfrm>
        <a:custGeom>
          <a:avLst/>
          <a:gdLst/>
          <a:ahLst/>
          <a:cxnLst/>
          <a:rect l="0" t="0" r="0" b="0"/>
          <a:pathLst>
            <a:path>
              <a:moveTo>
                <a:pt x="0" y="16743"/>
              </a:moveTo>
              <a:lnTo>
                <a:pt x="461790" y="16743"/>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103255" y="1753240"/>
        <a:ext cx="23089" cy="23089"/>
      </dsp:txXfrm>
    </dsp:sp>
    <dsp:sp modelId="{DFD130C6-3472-457D-A812-8E13E0658A36}">
      <dsp:nvSpPr>
        <dsp:cNvPr id="0" name=""/>
        <dsp:cNvSpPr/>
      </dsp:nvSpPr>
      <dsp:spPr>
        <a:xfrm>
          <a:off x="3349302" y="2895"/>
          <a:ext cx="1530994" cy="1530994"/>
        </a:xfrm>
        <a:prstGeom prst="ellipse">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Respect</a:t>
          </a:r>
        </a:p>
      </dsp:txBody>
      <dsp:txXfrm>
        <a:off x="3573511" y="227104"/>
        <a:ext cx="1082576" cy="1082576"/>
      </dsp:txXfrm>
    </dsp:sp>
    <dsp:sp modelId="{67CEBBAE-3207-4AD5-B751-2C7CAE09ADD4}">
      <dsp:nvSpPr>
        <dsp:cNvPr id="0" name=""/>
        <dsp:cNvSpPr/>
      </dsp:nvSpPr>
      <dsp:spPr>
        <a:xfrm rot="1800000">
          <a:off x="4746806" y="3242630"/>
          <a:ext cx="461790" cy="33486"/>
        </a:xfrm>
        <a:custGeom>
          <a:avLst/>
          <a:gdLst/>
          <a:ahLst/>
          <a:cxnLst/>
          <a:rect l="0" t="0" r="0" b="0"/>
          <a:pathLst>
            <a:path>
              <a:moveTo>
                <a:pt x="0" y="16743"/>
              </a:moveTo>
              <a:lnTo>
                <a:pt x="461790" y="16743"/>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4966156" y="3247829"/>
        <a:ext cx="23089" cy="23089"/>
      </dsp:txXfrm>
    </dsp:sp>
    <dsp:sp modelId="{402A3ED3-2AEA-444D-B31F-A27CBFDA138C}">
      <dsp:nvSpPr>
        <dsp:cNvPr id="0" name=""/>
        <dsp:cNvSpPr/>
      </dsp:nvSpPr>
      <dsp:spPr>
        <a:xfrm>
          <a:off x="5075104" y="2992072"/>
          <a:ext cx="1530994" cy="1530994"/>
        </a:xfrm>
        <a:prstGeom prst="ellipse">
          <a:avLst/>
        </a:prstGeom>
        <a:gradFill rotWithShape="0">
          <a:gsLst>
            <a:gs pos="0">
              <a:schemeClr val="accent2">
                <a:shade val="80000"/>
                <a:hueOff val="-17936"/>
                <a:satOff val="-2012"/>
                <a:lumOff val="12840"/>
                <a:alphaOff val="0"/>
                <a:shade val="51000"/>
                <a:satMod val="130000"/>
              </a:schemeClr>
            </a:gs>
            <a:gs pos="80000">
              <a:schemeClr val="accent2">
                <a:shade val="80000"/>
                <a:hueOff val="-17936"/>
                <a:satOff val="-2012"/>
                <a:lumOff val="12840"/>
                <a:alphaOff val="0"/>
                <a:shade val="93000"/>
                <a:satMod val="130000"/>
              </a:schemeClr>
            </a:gs>
            <a:gs pos="100000">
              <a:schemeClr val="accent2">
                <a:shade val="80000"/>
                <a:hueOff val="-17936"/>
                <a:satOff val="-2012"/>
                <a:lumOff val="128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Empathy</a:t>
          </a:r>
        </a:p>
      </dsp:txBody>
      <dsp:txXfrm>
        <a:off x="5299313" y="3216281"/>
        <a:ext cx="1082576" cy="1082576"/>
      </dsp:txXfrm>
    </dsp:sp>
    <dsp:sp modelId="{4BA8DD96-E8AD-4C66-B196-D5A5A12BD449}">
      <dsp:nvSpPr>
        <dsp:cNvPr id="0" name=""/>
        <dsp:cNvSpPr/>
      </dsp:nvSpPr>
      <dsp:spPr>
        <a:xfrm rot="9000000">
          <a:off x="3021003" y="3242630"/>
          <a:ext cx="461790" cy="33486"/>
        </a:xfrm>
        <a:custGeom>
          <a:avLst/>
          <a:gdLst/>
          <a:ahLst/>
          <a:cxnLst/>
          <a:rect l="0" t="0" r="0" b="0"/>
          <a:pathLst>
            <a:path>
              <a:moveTo>
                <a:pt x="0" y="16743"/>
              </a:moveTo>
              <a:lnTo>
                <a:pt x="461790" y="16743"/>
              </a:lnTo>
            </a:path>
          </a:pathLst>
        </a:custGeom>
        <a:noFill/>
        <a:ln w="25400" cap="flat" cmpd="sng" algn="ctr">
          <a:solidFill>
            <a:schemeClr val="accent2">
              <a:tint val="99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240354" y="3247829"/>
        <a:ext cx="23089" cy="23089"/>
      </dsp:txXfrm>
    </dsp:sp>
    <dsp:sp modelId="{C796F8DD-ADD0-435F-998B-B42B0F33E5BE}">
      <dsp:nvSpPr>
        <dsp:cNvPr id="0" name=""/>
        <dsp:cNvSpPr/>
      </dsp:nvSpPr>
      <dsp:spPr>
        <a:xfrm>
          <a:off x="1623500" y="2992072"/>
          <a:ext cx="1530994" cy="1530994"/>
        </a:xfrm>
        <a:prstGeom prst="ellipse">
          <a:avLst/>
        </a:prstGeom>
        <a:gradFill rotWithShape="0">
          <a:gsLst>
            <a:gs pos="0">
              <a:schemeClr val="accent2">
                <a:shade val="80000"/>
                <a:hueOff val="-35872"/>
                <a:satOff val="-4024"/>
                <a:lumOff val="25680"/>
                <a:alphaOff val="0"/>
                <a:shade val="51000"/>
                <a:satMod val="130000"/>
              </a:schemeClr>
            </a:gs>
            <a:gs pos="80000">
              <a:schemeClr val="accent2">
                <a:shade val="80000"/>
                <a:hueOff val="-35872"/>
                <a:satOff val="-4024"/>
                <a:lumOff val="25680"/>
                <a:alphaOff val="0"/>
                <a:shade val="93000"/>
                <a:satMod val="130000"/>
              </a:schemeClr>
            </a:gs>
            <a:gs pos="100000">
              <a:schemeClr val="accent2">
                <a:shade val="80000"/>
                <a:hueOff val="-35872"/>
                <a:satOff val="-4024"/>
                <a:lumOff val="2568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GB" sz="2300" kern="1200" dirty="0"/>
            <a:t>Trust</a:t>
          </a:r>
        </a:p>
      </dsp:txBody>
      <dsp:txXfrm>
        <a:off x="1847709" y="3216281"/>
        <a:ext cx="1082576" cy="10825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32CA8-F511-449F-945C-233974D4BEB8}">
      <dsp:nvSpPr>
        <dsp:cNvPr id="0" name=""/>
        <dsp:cNvSpPr/>
      </dsp:nvSpPr>
      <dsp:spPr>
        <a:xfrm>
          <a:off x="252028" y="0"/>
          <a:ext cx="5040560" cy="2016224"/>
        </a:xfrm>
        <a:prstGeom prst="leftRightRibb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F8FF4E8-07F0-4220-A059-39A6A3028CA1}">
      <dsp:nvSpPr>
        <dsp:cNvPr id="0" name=""/>
        <dsp:cNvSpPr/>
      </dsp:nvSpPr>
      <dsp:spPr>
        <a:xfrm>
          <a:off x="856895" y="352839"/>
          <a:ext cx="1663384" cy="987949"/>
        </a:xfrm>
        <a:prstGeom prst="rect">
          <a:avLst/>
        </a:prstGeom>
        <a:noFill/>
        <a:ln>
          <a:noFill/>
        </a:ln>
        <a:effectLst>
          <a:outerShdw blurRad="40000" dist="23000" dir="5400000" rotWithShape="0">
            <a:srgbClr val="000000">
              <a:alpha val="35000"/>
            </a:srgbClr>
          </a:outerShdw>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28016" rIns="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Child-led</a:t>
          </a:r>
        </a:p>
      </dsp:txBody>
      <dsp:txXfrm>
        <a:off x="856895" y="352839"/>
        <a:ext cx="1663384" cy="987949"/>
      </dsp:txXfrm>
    </dsp:sp>
    <dsp:sp modelId="{FC3F0A31-CF94-4368-9958-DCD64862FB5E}">
      <dsp:nvSpPr>
        <dsp:cNvPr id="0" name=""/>
        <dsp:cNvSpPr/>
      </dsp:nvSpPr>
      <dsp:spPr>
        <a:xfrm>
          <a:off x="2772308" y="675435"/>
          <a:ext cx="1965818" cy="987949"/>
        </a:xfrm>
        <a:prstGeom prst="rect">
          <a:avLst/>
        </a:prstGeom>
        <a:noFill/>
        <a:ln>
          <a:noFill/>
        </a:ln>
        <a:effectLst>
          <a:outerShdw blurRad="40000" dist="23000" dir="5400000" rotWithShape="0">
            <a:srgbClr val="000000">
              <a:alpha val="35000"/>
            </a:srgbClr>
          </a:outerShdw>
        </a:effectLst>
        <a:scene3d>
          <a:camera prst="orthographicFront"/>
          <a:lightRig rig="flat" dir="t"/>
        </a:scene3d>
        <a:sp3d/>
      </dsp:spPr>
      <dsp:style>
        <a:lnRef idx="0">
          <a:scrgbClr r="0" g="0" b="0"/>
        </a:lnRef>
        <a:fillRef idx="3">
          <a:scrgbClr r="0" g="0" b="0"/>
        </a:fillRef>
        <a:effectRef idx="2">
          <a:scrgbClr r="0" g="0" b="0"/>
        </a:effectRef>
        <a:fontRef idx="minor">
          <a:schemeClr val="lt1"/>
        </a:fontRef>
      </dsp:style>
      <dsp:txBody>
        <a:bodyPr spcFirstLastPara="0" vert="horz" wrap="square" lIns="0" tIns="128016" rIns="0" bIns="137160" numCol="1" spcCol="1270" anchor="ctr" anchorCtr="0">
          <a:noAutofit/>
        </a:bodyPr>
        <a:lstStyle/>
        <a:p>
          <a:pPr marL="0" lvl="0" indent="0" algn="ctr" defTabSz="1600200">
            <a:lnSpc>
              <a:spcPct val="90000"/>
            </a:lnSpc>
            <a:spcBef>
              <a:spcPct val="0"/>
            </a:spcBef>
            <a:spcAft>
              <a:spcPct val="35000"/>
            </a:spcAft>
            <a:buNone/>
          </a:pPr>
          <a:r>
            <a:rPr lang="en-GB" sz="3600" kern="1200" dirty="0"/>
            <a:t>Adult-led</a:t>
          </a:r>
        </a:p>
      </dsp:txBody>
      <dsp:txXfrm>
        <a:off x="2772308" y="675435"/>
        <a:ext cx="1965818" cy="987949"/>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5/02/2018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extLst>
      <p:ext uri="{BB962C8B-B14F-4D97-AF65-F5344CB8AC3E}">
        <p14:creationId xmlns:p14="http://schemas.microsoft.com/office/powerpoint/2010/main" val="2897046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extLst>
      <p:ext uri="{BB962C8B-B14F-4D97-AF65-F5344CB8AC3E}">
        <p14:creationId xmlns:p14="http://schemas.microsoft.com/office/powerpoint/2010/main" val="3266474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extLst>
      <p:ext uri="{BB962C8B-B14F-4D97-AF65-F5344CB8AC3E}">
        <p14:creationId xmlns:p14="http://schemas.microsoft.com/office/powerpoint/2010/main" val="288354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dirty="0"/>
          </a:p>
        </p:txBody>
      </p:sp>
    </p:spTree>
    <p:extLst>
      <p:ext uri="{BB962C8B-B14F-4D97-AF65-F5344CB8AC3E}">
        <p14:creationId xmlns:p14="http://schemas.microsoft.com/office/powerpoint/2010/main" val="3140666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dirty="0"/>
          </a:p>
        </p:txBody>
      </p:sp>
    </p:spTree>
    <p:extLst>
      <p:ext uri="{BB962C8B-B14F-4D97-AF65-F5344CB8AC3E}">
        <p14:creationId xmlns:p14="http://schemas.microsoft.com/office/powerpoint/2010/main" val="2645902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dirty="0"/>
          </a:p>
        </p:txBody>
      </p:sp>
    </p:spTree>
    <p:extLst>
      <p:ext uri="{BB962C8B-B14F-4D97-AF65-F5344CB8AC3E}">
        <p14:creationId xmlns:p14="http://schemas.microsoft.com/office/powerpoint/2010/main" val="1573516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dirty="0"/>
          </a:p>
        </p:txBody>
      </p:sp>
    </p:spTree>
    <p:extLst>
      <p:ext uri="{BB962C8B-B14F-4D97-AF65-F5344CB8AC3E}">
        <p14:creationId xmlns:p14="http://schemas.microsoft.com/office/powerpoint/2010/main" val="37939340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a:p>
        </p:txBody>
      </p:sp>
    </p:spTree>
    <p:extLst>
      <p:ext uri="{BB962C8B-B14F-4D97-AF65-F5344CB8AC3E}">
        <p14:creationId xmlns:p14="http://schemas.microsoft.com/office/powerpoint/2010/main" val="4053040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extLst>
      <p:ext uri="{BB962C8B-B14F-4D97-AF65-F5344CB8AC3E}">
        <p14:creationId xmlns:p14="http://schemas.microsoft.com/office/powerpoint/2010/main" val="3407570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a:p>
        </p:txBody>
      </p:sp>
    </p:spTree>
    <p:extLst>
      <p:ext uri="{BB962C8B-B14F-4D97-AF65-F5344CB8AC3E}">
        <p14:creationId xmlns:p14="http://schemas.microsoft.com/office/powerpoint/2010/main" val="3796264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extLst>
      <p:ext uri="{BB962C8B-B14F-4D97-AF65-F5344CB8AC3E}">
        <p14:creationId xmlns:p14="http://schemas.microsoft.com/office/powerpoint/2010/main" val="10429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dirty="0"/>
          </a:p>
        </p:txBody>
      </p:sp>
    </p:spTree>
    <p:extLst>
      <p:ext uri="{BB962C8B-B14F-4D97-AF65-F5344CB8AC3E}">
        <p14:creationId xmlns:p14="http://schemas.microsoft.com/office/powerpoint/2010/main" val="3882015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dirty="0"/>
          </a:p>
        </p:txBody>
      </p:sp>
    </p:spTree>
    <p:extLst>
      <p:ext uri="{BB962C8B-B14F-4D97-AF65-F5344CB8AC3E}">
        <p14:creationId xmlns:p14="http://schemas.microsoft.com/office/powerpoint/2010/main" val="1264170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extLst>
      <p:ext uri="{BB962C8B-B14F-4D97-AF65-F5344CB8AC3E}">
        <p14:creationId xmlns:p14="http://schemas.microsoft.com/office/powerpoint/2010/main" val="1984388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extLst>
      <p:ext uri="{BB962C8B-B14F-4D97-AF65-F5344CB8AC3E}">
        <p14:creationId xmlns:p14="http://schemas.microsoft.com/office/powerpoint/2010/main" val="13703671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extLst>
      <p:ext uri="{BB962C8B-B14F-4D97-AF65-F5344CB8AC3E}">
        <p14:creationId xmlns:p14="http://schemas.microsoft.com/office/powerpoint/2010/main" val="591306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extLst>
      <p:ext uri="{BB962C8B-B14F-4D97-AF65-F5344CB8AC3E}">
        <p14:creationId xmlns:p14="http://schemas.microsoft.com/office/powerpoint/2010/main" val="25222602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extLst>
      <p:ext uri="{BB962C8B-B14F-4D97-AF65-F5344CB8AC3E}">
        <p14:creationId xmlns:p14="http://schemas.microsoft.com/office/powerpoint/2010/main" val="3802267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extLst>
      <p:ext uri="{BB962C8B-B14F-4D97-AF65-F5344CB8AC3E}">
        <p14:creationId xmlns:p14="http://schemas.microsoft.com/office/powerpoint/2010/main" val="32361048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dirty="0"/>
          </a:p>
        </p:txBody>
      </p:sp>
    </p:spTree>
    <p:extLst>
      <p:ext uri="{BB962C8B-B14F-4D97-AF65-F5344CB8AC3E}">
        <p14:creationId xmlns:p14="http://schemas.microsoft.com/office/powerpoint/2010/main" val="3545719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extLst>
      <p:ext uri="{BB962C8B-B14F-4D97-AF65-F5344CB8AC3E}">
        <p14:creationId xmlns:p14="http://schemas.microsoft.com/office/powerpoint/2010/main" val="21648378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dirty="0"/>
          </a:p>
        </p:txBody>
      </p:sp>
    </p:spTree>
    <p:extLst>
      <p:ext uri="{BB962C8B-B14F-4D97-AF65-F5344CB8AC3E}">
        <p14:creationId xmlns:p14="http://schemas.microsoft.com/office/powerpoint/2010/main" val="31301135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dirty="0"/>
          </a:p>
        </p:txBody>
      </p:sp>
    </p:spTree>
    <p:extLst>
      <p:ext uri="{BB962C8B-B14F-4D97-AF65-F5344CB8AC3E}">
        <p14:creationId xmlns:p14="http://schemas.microsoft.com/office/powerpoint/2010/main" val="36545892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64</a:t>
            </a:fld>
            <a:endParaRPr lang="en-CA" dirty="0"/>
          </a:p>
        </p:txBody>
      </p:sp>
    </p:spTree>
    <p:extLst>
      <p:ext uri="{BB962C8B-B14F-4D97-AF65-F5344CB8AC3E}">
        <p14:creationId xmlns:p14="http://schemas.microsoft.com/office/powerpoint/2010/main" val="8281167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dirty="0"/>
          </a:p>
        </p:txBody>
      </p:sp>
    </p:spTree>
    <p:extLst>
      <p:ext uri="{BB962C8B-B14F-4D97-AF65-F5344CB8AC3E}">
        <p14:creationId xmlns:p14="http://schemas.microsoft.com/office/powerpoint/2010/main" val="5225285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68</a:t>
            </a:fld>
            <a:endParaRPr lang="en-CA" dirty="0"/>
          </a:p>
        </p:txBody>
      </p:sp>
    </p:spTree>
    <p:extLst>
      <p:ext uri="{BB962C8B-B14F-4D97-AF65-F5344CB8AC3E}">
        <p14:creationId xmlns:p14="http://schemas.microsoft.com/office/powerpoint/2010/main" val="28425594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dirty="0"/>
          </a:p>
        </p:txBody>
      </p:sp>
    </p:spTree>
    <p:extLst>
      <p:ext uri="{BB962C8B-B14F-4D97-AF65-F5344CB8AC3E}">
        <p14:creationId xmlns:p14="http://schemas.microsoft.com/office/powerpoint/2010/main" val="5765190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72</a:t>
            </a:fld>
            <a:endParaRPr lang="en-CA" dirty="0"/>
          </a:p>
        </p:txBody>
      </p:sp>
    </p:spTree>
    <p:extLst>
      <p:ext uri="{BB962C8B-B14F-4D97-AF65-F5344CB8AC3E}">
        <p14:creationId xmlns:p14="http://schemas.microsoft.com/office/powerpoint/2010/main" val="14983640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73</a:t>
            </a:fld>
            <a:endParaRPr lang="en-AU" dirty="0"/>
          </a:p>
        </p:txBody>
      </p:sp>
    </p:spTree>
    <p:extLst>
      <p:ext uri="{BB962C8B-B14F-4D97-AF65-F5344CB8AC3E}">
        <p14:creationId xmlns:p14="http://schemas.microsoft.com/office/powerpoint/2010/main" val="42820593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76</a:t>
            </a:fld>
            <a:endParaRPr lang="en-CA" dirty="0"/>
          </a:p>
        </p:txBody>
      </p:sp>
    </p:spTree>
    <p:extLst>
      <p:ext uri="{BB962C8B-B14F-4D97-AF65-F5344CB8AC3E}">
        <p14:creationId xmlns:p14="http://schemas.microsoft.com/office/powerpoint/2010/main" val="42749794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77</a:t>
            </a:fld>
            <a:endParaRPr lang="en-AU" dirty="0"/>
          </a:p>
        </p:txBody>
      </p:sp>
    </p:spTree>
    <p:extLst>
      <p:ext uri="{BB962C8B-B14F-4D97-AF65-F5344CB8AC3E}">
        <p14:creationId xmlns:p14="http://schemas.microsoft.com/office/powerpoint/2010/main" val="20526566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dirty="0"/>
          </a:p>
        </p:txBody>
      </p:sp>
    </p:spTree>
    <p:extLst>
      <p:ext uri="{BB962C8B-B14F-4D97-AF65-F5344CB8AC3E}">
        <p14:creationId xmlns:p14="http://schemas.microsoft.com/office/powerpoint/2010/main" val="24024946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82</a:t>
            </a:fld>
            <a:endParaRPr lang="en-CA" dirty="0"/>
          </a:p>
        </p:txBody>
      </p:sp>
    </p:spTree>
    <p:extLst>
      <p:ext uri="{BB962C8B-B14F-4D97-AF65-F5344CB8AC3E}">
        <p14:creationId xmlns:p14="http://schemas.microsoft.com/office/powerpoint/2010/main" val="2701286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83</a:t>
            </a:fld>
            <a:endParaRPr lang="en-AU" dirty="0"/>
          </a:p>
        </p:txBody>
      </p:sp>
    </p:spTree>
    <p:extLst>
      <p:ext uri="{BB962C8B-B14F-4D97-AF65-F5344CB8AC3E}">
        <p14:creationId xmlns:p14="http://schemas.microsoft.com/office/powerpoint/2010/main" val="86145395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87</a:t>
            </a:fld>
            <a:endParaRPr lang="en-CA" dirty="0"/>
          </a:p>
        </p:txBody>
      </p:sp>
    </p:spTree>
    <p:extLst>
      <p:ext uri="{BB962C8B-B14F-4D97-AF65-F5344CB8AC3E}">
        <p14:creationId xmlns:p14="http://schemas.microsoft.com/office/powerpoint/2010/main" val="16637023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88</a:t>
            </a:fld>
            <a:endParaRPr lang="en-AU" dirty="0"/>
          </a:p>
        </p:txBody>
      </p:sp>
    </p:spTree>
    <p:extLst>
      <p:ext uri="{BB962C8B-B14F-4D97-AF65-F5344CB8AC3E}">
        <p14:creationId xmlns:p14="http://schemas.microsoft.com/office/powerpoint/2010/main" val="33288131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91</a:t>
            </a:fld>
            <a:endParaRPr lang="en-CA" dirty="0"/>
          </a:p>
        </p:txBody>
      </p:sp>
    </p:spTree>
    <p:extLst>
      <p:ext uri="{BB962C8B-B14F-4D97-AF65-F5344CB8AC3E}">
        <p14:creationId xmlns:p14="http://schemas.microsoft.com/office/powerpoint/2010/main" val="18225840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92</a:t>
            </a:fld>
            <a:endParaRPr lang="en-AU" dirty="0"/>
          </a:p>
        </p:txBody>
      </p:sp>
    </p:spTree>
    <p:extLst>
      <p:ext uri="{BB962C8B-B14F-4D97-AF65-F5344CB8AC3E}">
        <p14:creationId xmlns:p14="http://schemas.microsoft.com/office/powerpoint/2010/main" val="14080306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97</a:t>
            </a:fld>
            <a:endParaRPr lang="en-CA" dirty="0"/>
          </a:p>
        </p:txBody>
      </p:sp>
    </p:spTree>
    <p:extLst>
      <p:ext uri="{BB962C8B-B14F-4D97-AF65-F5344CB8AC3E}">
        <p14:creationId xmlns:p14="http://schemas.microsoft.com/office/powerpoint/2010/main" val="12139859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98</a:t>
            </a:fld>
            <a:endParaRPr lang="en-AU" dirty="0"/>
          </a:p>
        </p:txBody>
      </p:sp>
    </p:spTree>
    <p:extLst>
      <p:ext uri="{BB962C8B-B14F-4D97-AF65-F5344CB8AC3E}">
        <p14:creationId xmlns:p14="http://schemas.microsoft.com/office/powerpoint/2010/main" val="36992613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103</a:t>
            </a:fld>
            <a:endParaRPr lang="en-CA" dirty="0"/>
          </a:p>
        </p:txBody>
      </p:sp>
    </p:spTree>
    <p:extLst>
      <p:ext uri="{BB962C8B-B14F-4D97-AF65-F5344CB8AC3E}">
        <p14:creationId xmlns:p14="http://schemas.microsoft.com/office/powerpoint/2010/main" val="7412250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104</a:t>
            </a:fld>
            <a:endParaRPr lang="en-AU" dirty="0"/>
          </a:p>
        </p:txBody>
      </p:sp>
    </p:spTree>
    <p:extLst>
      <p:ext uri="{BB962C8B-B14F-4D97-AF65-F5344CB8AC3E}">
        <p14:creationId xmlns:p14="http://schemas.microsoft.com/office/powerpoint/2010/main" val="148515025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108</a:t>
            </a:fld>
            <a:endParaRPr lang="en-CA" dirty="0"/>
          </a:p>
        </p:txBody>
      </p:sp>
    </p:spTree>
    <p:extLst>
      <p:ext uri="{BB962C8B-B14F-4D97-AF65-F5344CB8AC3E}">
        <p14:creationId xmlns:p14="http://schemas.microsoft.com/office/powerpoint/2010/main" val="26757022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109</a:t>
            </a:fld>
            <a:endParaRPr lang="en-AU" dirty="0"/>
          </a:p>
        </p:txBody>
      </p:sp>
    </p:spTree>
    <p:extLst>
      <p:ext uri="{BB962C8B-B14F-4D97-AF65-F5344CB8AC3E}">
        <p14:creationId xmlns:p14="http://schemas.microsoft.com/office/powerpoint/2010/main" val="9646143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115</a:t>
            </a:fld>
            <a:endParaRPr lang="en-CA" dirty="0"/>
          </a:p>
        </p:txBody>
      </p:sp>
    </p:spTree>
    <p:extLst>
      <p:ext uri="{BB962C8B-B14F-4D97-AF65-F5344CB8AC3E}">
        <p14:creationId xmlns:p14="http://schemas.microsoft.com/office/powerpoint/2010/main" val="42672418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116</a:t>
            </a:fld>
            <a:endParaRPr lang="en-AU" dirty="0"/>
          </a:p>
        </p:txBody>
      </p:sp>
    </p:spTree>
    <p:extLst>
      <p:ext uri="{BB962C8B-B14F-4D97-AF65-F5344CB8AC3E}">
        <p14:creationId xmlns:p14="http://schemas.microsoft.com/office/powerpoint/2010/main" val="14745812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122</a:t>
            </a:fld>
            <a:endParaRPr lang="en-CA" dirty="0"/>
          </a:p>
        </p:txBody>
      </p:sp>
    </p:spTree>
    <p:extLst>
      <p:ext uri="{BB962C8B-B14F-4D97-AF65-F5344CB8AC3E}">
        <p14:creationId xmlns:p14="http://schemas.microsoft.com/office/powerpoint/2010/main" val="40802618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123</a:t>
            </a:fld>
            <a:endParaRPr lang="en-AU" dirty="0"/>
          </a:p>
        </p:txBody>
      </p:sp>
    </p:spTree>
    <p:extLst>
      <p:ext uri="{BB962C8B-B14F-4D97-AF65-F5344CB8AC3E}">
        <p14:creationId xmlns:p14="http://schemas.microsoft.com/office/powerpoint/2010/main" val="82286281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126</a:t>
            </a:fld>
            <a:endParaRPr lang="en-CA" dirty="0"/>
          </a:p>
        </p:txBody>
      </p:sp>
    </p:spTree>
    <p:extLst>
      <p:ext uri="{BB962C8B-B14F-4D97-AF65-F5344CB8AC3E}">
        <p14:creationId xmlns:p14="http://schemas.microsoft.com/office/powerpoint/2010/main" val="289954737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127</a:t>
            </a:fld>
            <a:endParaRPr lang="en-AU" dirty="0"/>
          </a:p>
        </p:txBody>
      </p:sp>
    </p:spTree>
    <p:extLst>
      <p:ext uri="{BB962C8B-B14F-4D97-AF65-F5344CB8AC3E}">
        <p14:creationId xmlns:p14="http://schemas.microsoft.com/office/powerpoint/2010/main" val="21989430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131</a:t>
            </a:fld>
            <a:endParaRPr lang="en-CA" dirty="0"/>
          </a:p>
        </p:txBody>
      </p:sp>
    </p:spTree>
    <p:extLst>
      <p:ext uri="{BB962C8B-B14F-4D97-AF65-F5344CB8AC3E}">
        <p14:creationId xmlns:p14="http://schemas.microsoft.com/office/powerpoint/2010/main" val="253542590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132</a:t>
            </a:fld>
            <a:endParaRPr lang="en-AU" dirty="0"/>
          </a:p>
        </p:txBody>
      </p:sp>
    </p:spTree>
    <p:extLst>
      <p:ext uri="{BB962C8B-B14F-4D97-AF65-F5344CB8AC3E}">
        <p14:creationId xmlns:p14="http://schemas.microsoft.com/office/powerpoint/2010/main" val="17510048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137</a:t>
            </a:fld>
            <a:endParaRPr lang="en-CA" dirty="0"/>
          </a:p>
        </p:txBody>
      </p:sp>
    </p:spTree>
    <p:extLst>
      <p:ext uri="{BB962C8B-B14F-4D97-AF65-F5344CB8AC3E}">
        <p14:creationId xmlns:p14="http://schemas.microsoft.com/office/powerpoint/2010/main" val="206925605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138</a:t>
            </a:fld>
            <a:endParaRPr lang="en-AU" dirty="0"/>
          </a:p>
        </p:txBody>
      </p:sp>
    </p:spTree>
    <p:extLst>
      <p:ext uri="{BB962C8B-B14F-4D97-AF65-F5344CB8AC3E}">
        <p14:creationId xmlns:p14="http://schemas.microsoft.com/office/powerpoint/2010/main" val="374070074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139</a:t>
            </a:fld>
            <a:endParaRPr lang="en-AU" dirty="0"/>
          </a:p>
        </p:txBody>
      </p:sp>
    </p:spTree>
    <p:extLst>
      <p:ext uri="{BB962C8B-B14F-4D97-AF65-F5344CB8AC3E}">
        <p14:creationId xmlns:p14="http://schemas.microsoft.com/office/powerpoint/2010/main" val="374070074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145</a:t>
            </a:fld>
            <a:endParaRPr lang="en-CA" dirty="0"/>
          </a:p>
        </p:txBody>
      </p:sp>
    </p:spTree>
    <p:extLst>
      <p:ext uri="{BB962C8B-B14F-4D97-AF65-F5344CB8AC3E}">
        <p14:creationId xmlns:p14="http://schemas.microsoft.com/office/powerpoint/2010/main" val="339802199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146</a:t>
            </a:fld>
            <a:endParaRPr lang="en-AU" dirty="0"/>
          </a:p>
        </p:txBody>
      </p:sp>
    </p:spTree>
    <p:extLst>
      <p:ext uri="{BB962C8B-B14F-4D97-AF65-F5344CB8AC3E}">
        <p14:creationId xmlns:p14="http://schemas.microsoft.com/office/powerpoint/2010/main" val="68508777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152</a:t>
            </a:fld>
            <a:endParaRPr lang="en-CA" dirty="0"/>
          </a:p>
        </p:txBody>
      </p:sp>
    </p:spTree>
    <p:extLst>
      <p:ext uri="{BB962C8B-B14F-4D97-AF65-F5344CB8AC3E}">
        <p14:creationId xmlns:p14="http://schemas.microsoft.com/office/powerpoint/2010/main" val="20322130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153</a:t>
            </a:fld>
            <a:endParaRPr lang="en-AU" dirty="0"/>
          </a:p>
        </p:txBody>
      </p:sp>
    </p:spTree>
    <p:extLst>
      <p:ext uri="{BB962C8B-B14F-4D97-AF65-F5344CB8AC3E}">
        <p14:creationId xmlns:p14="http://schemas.microsoft.com/office/powerpoint/2010/main" val="328239603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155</a:t>
            </a:fld>
            <a:endParaRPr lang="en-CA" dirty="0"/>
          </a:p>
        </p:txBody>
      </p:sp>
    </p:spTree>
    <p:extLst>
      <p:ext uri="{BB962C8B-B14F-4D97-AF65-F5344CB8AC3E}">
        <p14:creationId xmlns:p14="http://schemas.microsoft.com/office/powerpoint/2010/main" val="380256727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156</a:t>
            </a:fld>
            <a:endParaRPr lang="en-AU" dirty="0"/>
          </a:p>
        </p:txBody>
      </p:sp>
    </p:spTree>
    <p:extLst>
      <p:ext uri="{BB962C8B-B14F-4D97-AF65-F5344CB8AC3E}">
        <p14:creationId xmlns:p14="http://schemas.microsoft.com/office/powerpoint/2010/main" val="55820971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159</a:t>
            </a:fld>
            <a:endParaRPr lang="en-CA" dirty="0"/>
          </a:p>
        </p:txBody>
      </p:sp>
    </p:spTree>
    <p:extLst>
      <p:ext uri="{BB962C8B-B14F-4D97-AF65-F5344CB8AC3E}">
        <p14:creationId xmlns:p14="http://schemas.microsoft.com/office/powerpoint/2010/main" val="344703706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160</a:t>
            </a:fld>
            <a:endParaRPr lang="en-AU" dirty="0"/>
          </a:p>
        </p:txBody>
      </p:sp>
    </p:spTree>
    <p:extLst>
      <p:ext uri="{BB962C8B-B14F-4D97-AF65-F5344CB8AC3E}">
        <p14:creationId xmlns:p14="http://schemas.microsoft.com/office/powerpoint/2010/main" val="215676014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164</a:t>
            </a:fld>
            <a:endParaRPr lang="en-CA" dirty="0"/>
          </a:p>
        </p:txBody>
      </p:sp>
    </p:spTree>
    <p:extLst>
      <p:ext uri="{BB962C8B-B14F-4D97-AF65-F5344CB8AC3E}">
        <p14:creationId xmlns:p14="http://schemas.microsoft.com/office/powerpoint/2010/main" val="19343318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165</a:t>
            </a:fld>
            <a:endParaRPr lang="en-AU" dirty="0"/>
          </a:p>
        </p:txBody>
      </p:sp>
    </p:spTree>
    <p:extLst>
      <p:ext uri="{BB962C8B-B14F-4D97-AF65-F5344CB8AC3E}">
        <p14:creationId xmlns:p14="http://schemas.microsoft.com/office/powerpoint/2010/main" val="197108812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169</a:t>
            </a:fld>
            <a:endParaRPr lang="en-CA" dirty="0"/>
          </a:p>
        </p:txBody>
      </p:sp>
    </p:spTree>
    <p:extLst>
      <p:ext uri="{BB962C8B-B14F-4D97-AF65-F5344CB8AC3E}">
        <p14:creationId xmlns:p14="http://schemas.microsoft.com/office/powerpoint/2010/main" val="388263581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170</a:t>
            </a:fld>
            <a:endParaRPr lang="en-AU" dirty="0"/>
          </a:p>
        </p:txBody>
      </p:sp>
    </p:spTree>
    <p:extLst>
      <p:ext uri="{BB962C8B-B14F-4D97-AF65-F5344CB8AC3E}">
        <p14:creationId xmlns:p14="http://schemas.microsoft.com/office/powerpoint/2010/main" val="25020785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174</a:t>
            </a:fld>
            <a:endParaRPr lang="en-CA" dirty="0"/>
          </a:p>
        </p:txBody>
      </p:sp>
    </p:spTree>
    <p:extLst>
      <p:ext uri="{BB962C8B-B14F-4D97-AF65-F5344CB8AC3E}">
        <p14:creationId xmlns:p14="http://schemas.microsoft.com/office/powerpoint/2010/main" val="226972400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175</a:t>
            </a:fld>
            <a:endParaRPr lang="en-AU" dirty="0"/>
          </a:p>
        </p:txBody>
      </p:sp>
    </p:spTree>
    <p:extLst>
      <p:ext uri="{BB962C8B-B14F-4D97-AF65-F5344CB8AC3E}">
        <p14:creationId xmlns:p14="http://schemas.microsoft.com/office/powerpoint/2010/main" val="136077646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179</a:t>
            </a:fld>
            <a:endParaRPr lang="en-CA" dirty="0"/>
          </a:p>
        </p:txBody>
      </p:sp>
    </p:spTree>
    <p:extLst>
      <p:ext uri="{BB962C8B-B14F-4D97-AF65-F5344CB8AC3E}">
        <p14:creationId xmlns:p14="http://schemas.microsoft.com/office/powerpoint/2010/main" val="155774677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180</a:t>
            </a:fld>
            <a:endParaRPr lang="en-AU" dirty="0"/>
          </a:p>
        </p:txBody>
      </p:sp>
    </p:spTree>
    <p:extLst>
      <p:ext uri="{BB962C8B-B14F-4D97-AF65-F5344CB8AC3E}">
        <p14:creationId xmlns:p14="http://schemas.microsoft.com/office/powerpoint/2010/main" val="243712576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184</a:t>
            </a:fld>
            <a:endParaRPr lang="en-CA" dirty="0"/>
          </a:p>
        </p:txBody>
      </p:sp>
    </p:spTree>
    <p:extLst>
      <p:ext uri="{BB962C8B-B14F-4D97-AF65-F5344CB8AC3E}">
        <p14:creationId xmlns:p14="http://schemas.microsoft.com/office/powerpoint/2010/main" val="217554748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185</a:t>
            </a:fld>
            <a:endParaRPr lang="en-AU" dirty="0"/>
          </a:p>
        </p:txBody>
      </p:sp>
    </p:spTree>
    <p:extLst>
      <p:ext uri="{BB962C8B-B14F-4D97-AF65-F5344CB8AC3E}">
        <p14:creationId xmlns:p14="http://schemas.microsoft.com/office/powerpoint/2010/main" val="15942459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189</a:t>
            </a:fld>
            <a:endParaRPr lang="en-CA" dirty="0"/>
          </a:p>
        </p:txBody>
      </p:sp>
    </p:spTree>
    <p:extLst>
      <p:ext uri="{BB962C8B-B14F-4D97-AF65-F5344CB8AC3E}">
        <p14:creationId xmlns:p14="http://schemas.microsoft.com/office/powerpoint/2010/main" val="221660802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190</a:t>
            </a:fld>
            <a:endParaRPr lang="en-AU" dirty="0"/>
          </a:p>
        </p:txBody>
      </p:sp>
    </p:spTree>
    <p:extLst>
      <p:ext uri="{BB962C8B-B14F-4D97-AF65-F5344CB8AC3E}">
        <p14:creationId xmlns:p14="http://schemas.microsoft.com/office/powerpoint/2010/main" val="343580026"/>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196</a:t>
            </a:fld>
            <a:endParaRPr lang="en-CA" dirty="0"/>
          </a:p>
        </p:txBody>
      </p:sp>
    </p:spTree>
    <p:extLst>
      <p:ext uri="{BB962C8B-B14F-4D97-AF65-F5344CB8AC3E}">
        <p14:creationId xmlns:p14="http://schemas.microsoft.com/office/powerpoint/2010/main" val="426039384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197</a:t>
            </a:fld>
            <a:endParaRPr lang="en-AU" dirty="0"/>
          </a:p>
        </p:txBody>
      </p:sp>
    </p:spTree>
    <p:extLst>
      <p:ext uri="{BB962C8B-B14F-4D97-AF65-F5344CB8AC3E}">
        <p14:creationId xmlns:p14="http://schemas.microsoft.com/office/powerpoint/2010/main" val="84326724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201</a:t>
            </a:fld>
            <a:endParaRPr lang="en-CA" dirty="0"/>
          </a:p>
        </p:txBody>
      </p:sp>
    </p:spTree>
    <p:extLst>
      <p:ext uri="{BB962C8B-B14F-4D97-AF65-F5344CB8AC3E}">
        <p14:creationId xmlns:p14="http://schemas.microsoft.com/office/powerpoint/2010/main" val="365933862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203</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77.gif"/><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3.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7.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2" Type="http://schemas.openxmlformats.org/officeDocument/2006/relationships/image" Target="../media/image96.gif"/><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image" Target="../media/image97.gif"/><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8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a:solidFill>
                  <a:srgbClr val="FF0000"/>
                </a:solidFill>
              </a:rPr>
              <a:t>CHCECE017</a:t>
            </a:r>
            <a:endParaRPr lang="en-GB" sz="4400" dirty="0">
              <a:solidFill>
                <a:srgbClr val="FF0000"/>
              </a:solidFill>
            </a:endParaRPr>
          </a:p>
          <a:p>
            <a:pPr algn="r"/>
            <a:r>
              <a:rPr lang="en-AU" sz="4400" b="1" dirty="0">
                <a:solidFill>
                  <a:srgbClr val="FF0000"/>
                </a:solidFill>
              </a:rPr>
              <a:t>Foster the holistic development and wellbeing of the child in early childhood</a:t>
            </a:r>
            <a:endParaRPr lang="en-GB" sz="4400" dirty="0">
              <a:solidFill>
                <a:srgbClr val="FF0000"/>
              </a:solidFill>
            </a:endParaRPr>
          </a:p>
        </p:txBody>
      </p:sp>
      <p:pic>
        <p:nvPicPr>
          <p:cNvPr id="3" name="Picture 2" descr="C:\Users\Victoria\Desktop\My Work\ArtWork\colored_hand_circle_3432.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3487102"/>
            <a:ext cx="2952750" cy="302704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physical development</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1.1 </a:t>
            </a:r>
            <a:r>
              <a:rPr lang="en-AU" sz="2800" dirty="0"/>
              <a:t>Assess and monitor children’s physical skills and development</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006490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is physical development?</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Physical development is the progress a child makes to control their bodies. </a:t>
            </a:r>
          </a:p>
          <a:p>
            <a:pPr marL="0" indent="0">
              <a:buNone/>
            </a:pPr>
            <a:r>
              <a:rPr lang="en-AU" b="1" dirty="0"/>
              <a:t>Development is a process that is governed by certain principles:</a:t>
            </a:r>
            <a:endParaRPr lang="en-GB" b="1" dirty="0"/>
          </a:p>
          <a:p>
            <a:r>
              <a:rPr lang="en-AU" dirty="0"/>
              <a:t>Development is continuous</a:t>
            </a:r>
            <a:endParaRPr lang="en-GB" dirty="0"/>
          </a:p>
          <a:p>
            <a:r>
              <a:rPr lang="en-AU" dirty="0"/>
              <a:t>Development is sequential.</a:t>
            </a:r>
            <a:endParaRPr lang="en-GB" dirty="0"/>
          </a:p>
          <a:p>
            <a:endParaRPr lang="en-GB" dirty="0"/>
          </a:p>
        </p:txBody>
      </p:sp>
      <p:pic>
        <p:nvPicPr>
          <p:cNvPr id="4" name="Picture 3" descr="C:\Users\Victoria\Desktop\My Work\ArtWork\beach_ball_holiday.png"/>
          <p:cNvPicPr/>
          <p:nvPr/>
        </p:nvPicPr>
        <p:blipFill>
          <a:blip r:embed="rId2">
            <a:extLst>
              <a:ext uri="{28A0092B-C50C-407E-A947-70E740481C1C}">
                <a14:useLocalDpi xmlns:a14="http://schemas.microsoft.com/office/drawing/2010/main" val="0"/>
              </a:ext>
            </a:extLst>
          </a:blip>
          <a:srcRect/>
          <a:stretch>
            <a:fillRect/>
          </a:stretch>
        </p:blipFill>
        <p:spPr bwMode="auto">
          <a:xfrm>
            <a:off x="5805006" y="3212976"/>
            <a:ext cx="2232248" cy="3550781"/>
          </a:xfrm>
          <a:prstGeom prst="rect">
            <a:avLst/>
          </a:prstGeom>
          <a:noFill/>
          <a:ln>
            <a:noFill/>
          </a:ln>
        </p:spPr>
      </p:pic>
    </p:spTree>
    <p:extLst>
      <p:ext uri="{BB962C8B-B14F-4D97-AF65-F5344CB8AC3E}">
        <p14:creationId xmlns:p14="http://schemas.microsoft.com/office/powerpoint/2010/main" val="257409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Fine motor movements</a:t>
            </a:r>
          </a:p>
        </p:txBody>
      </p:sp>
      <p:sp>
        <p:nvSpPr>
          <p:cNvPr id="3" name="Content Placeholder 2"/>
          <p:cNvSpPr>
            <a:spLocks noGrp="1"/>
          </p:cNvSpPr>
          <p:nvPr>
            <p:ph idx="1"/>
          </p:nvPr>
        </p:nvSpPr>
        <p:spPr/>
        <p:txBody>
          <a:bodyPr/>
          <a:lstStyle/>
          <a:p>
            <a:pPr marL="0" indent="0">
              <a:buNone/>
            </a:pPr>
            <a:r>
              <a:rPr lang="en-AU" b="1" dirty="0"/>
              <a:t>Fine motor movements are small, more precise movements and can be split into two categories:</a:t>
            </a:r>
            <a:endParaRPr lang="en-GB" b="1" dirty="0"/>
          </a:p>
          <a:p>
            <a:pPr lvl="0"/>
            <a:r>
              <a:rPr lang="en-AU" dirty="0"/>
              <a:t>Fine manipulative skills – are those physical skills that are needed for writing, threading or doing puzzles</a:t>
            </a:r>
            <a:endParaRPr lang="en-GB" dirty="0"/>
          </a:p>
          <a:p>
            <a:pPr lvl="0"/>
            <a:r>
              <a:rPr lang="en-AU" dirty="0"/>
              <a:t> Fine motor skills – these are small movements that involve using hands and wrists e.g. turning a handle.</a:t>
            </a:r>
            <a:endParaRPr lang="en-GB" dirty="0"/>
          </a:p>
          <a:p>
            <a:endParaRPr lang="en-GB" dirty="0"/>
          </a:p>
        </p:txBody>
      </p:sp>
      <p:pic>
        <p:nvPicPr>
          <p:cNvPr id="54274" name="Picture 2" descr="C:\Users\Victoria\Desktop\My Work\ArtWork\book_pencils_pc_800_wht_327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508379"/>
            <a:ext cx="3744416" cy="2349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787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Gross motor movements</a:t>
            </a:r>
          </a:p>
        </p:txBody>
      </p:sp>
      <p:sp>
        <p:nvSpPr>
          <p:cNvPr id="3" name="Content Placeholder 2"/>
          <p:cNvSpPr>
            <a:spLocks noGrp="1"/>
          </p:cNvSpPr>
          <p:nvPr>
            <p:ph idx="1"/>
          </p:nvPr>
        </p:nvSpPr>
        <p:spPr>
          <a:xfrm>
            <a:off x="457200" y="1600200"/>
            <a:ext cx="5338936" cy="4525963"/>
          </a:xfrm>
        </p:spPr>
        <p:txBody>
          <a:bodyPr>
            <a:normAutofit lnSpcReduction="10000"/>
          </a:bodyPr>
          <a:lstStyle/>
          <a:p>
            <a:pPr marL="0" indent="0">
              <a:buNone/>
            </a:pPr>
            <a:r>
              <a:rPr lang="en-AU" b="1" dirty="0"/>
              <a:t>Gross motor movements are large and can also be split into two categories:</a:t>
            </a:r>
            <a:endParaRPr lang="en-GB" b="1" dirty="0"/>
          </a:p>
          <a:p>
            <a:pPr lvl="0"/>
            <a:r>
              <a:rPr lang="en-AU" dirty="0"/>
              <a:t>Gross motor skills – these movements use an entire limb e.g. catch a ball </a:t>
            </a:r>
            <a:endParaRPr lang="en-GB" dirty="0"/>
          </a:p>
          <a:p>
            <a:pPr lvl="0"/>
            <a:r>
              <a:rPr lang="en-AU" dirty="0"/>
              <a:t>Locomotive skills – these movements are broader still and help children to walk, run and jump.</a:t>
            </a:r>
            <a:endParaRPr lang="en-GB" dirty="0"/>
          </a:p>
          <a:p>
            <a:endParaRPr lang="en-GB" dirty="0"/>
          </a:p>
        </p:txBody>
      </p:sp>
      <p:pic>
        <p:nvPicPr>
          <p:cNvPr id="53250" name="Picture 2" descr="C:\Users\Victoria\Desktop\My Work\ArtWork\baseball_bat_ball_1548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2132856"/>
            <a:ext cx="334318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053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Monitoring physical development</a:t>
            </a:r>
          </a:p>
        </p:txBody>
      </p:sp>
      <p:sp>
        <p:nvSpPr>
          <p:cNvPr id="3" name="Content Placeholder 2"/>
          <p:cNvSpPr>
            <a:spLocks noGrp="1"/>
          </p:cNvSpPr>
          <p:nvPr>
            <p:ph idx="1"/>
          </p:nvPr>
        </p:nvSpPr>
        <p:spPr/>
        <p:txBody>
          <a:bodyPr/>
          <a:lstStyle/>
          <a:p>
            <a:pPr marL="0" indent="0">
              <a:buNone/>
            </a:pPr>
            <a:r>
              <a:rPr lang="en-AU" dirty="0"/>
              <a:t>To observe a child you should wait until they are engaged in an activity – for example, doing a puzzle. </a:t>
            </a:r>
            <a:r>
              <a:rPr lang="en-AU" b="1" dirty="0"/>
              <a:t>Things to look out for when observing a physical activity include:</a:t>
            </a:r>
            <a:endParaRPr lang="en-GB" b="1" dirty="0"/>
          </a:p>
          <a:p>
            <a:pPr lvl="0"/>
            <a:r>
              <a:rPr lang="en-AU" dirty="0"/>
              <a:t>Whether they are using right or left hand</a:t>
            </a:r>
            <a:endParaRPr lang="en-GB" dirty="0"/>
          </a:p>
          <a:p>
            <a:pPr lvl="0"/>
            <a:r>
              <a:rPr lang="en-AU" dirty="0"/>
              <a:t>How confident they are with the task </a:t>
            </a:r>
            <a:endParaRPr lang="en-GB" dirty="0"/>
          </a:p>
          <a:p>
            <a:pPr lvl="0"/>
            <a:r>
              <a:rPr lang="en-AU" dirty="0"/>
              <a:t>If they ask or look around for help.</a:t>
            </a:r>
            <a:endParaRPr lang="en-GB" dirty="0"/>
          </a:p>
          <a:p>
            <a:endParaRPr lang="en-GB" dirty="0"/>
          </a:p>
        </p:txBody>
      </p:sp>
      <p:pic>
        <p:nvPicPr>
          <p:cNvPr id="4" name="Picture 3" descr="C:\Users\Victoria\Desktop\My Work\ArtWork\group_array_sports_902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4938068"/>
            <a:ext cx="3763645" cy="1881505"/>
          </a:xfrm>
          <a:prstGeom prst="rect">
            <a:avLst/>
          </a:prstGeom>
          <a:noFill/>
          <a:ln>
            <a:noFill/>
          </a:ln>
        </p:spPr>
      </p:pic>
    </p:spTree>
    <p:extLst>
      <p:ext uri="{BB962C8B-B14F-4D97-AF65-F5344CB8AC3E}">
        <p14:creationId xmlns:p14="http://schemas.microsoft.com/office/powerpoint/2010/main" val="2802739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1A</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254183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physical development</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a:latin typeface="+mj-lt"/>
              </a:rPr>
              <a:t>1.2 </a:t>
            </a:r>
            <a:r>
              <a:rPr lang="en-AU" sz="2800" dirty="0"/>
              <a:t>Plan and provide appropriate experiences and opportunities to foster each child’s fine and gross motor skills, and fundamental movement skills through play</a:t>
            </a:r>
            <a:endParaRPr lang="en-AU" sz="2800" dirty="0">
              <a:latin typeface="+mj-lt"/>
            </a:endParaRPr>
          </a:p>
        </p:txBody>
      </p:sp>
    </p:spTree>
    <p:extLst>
      <p:ext uri="{BB962C8B-B14F-4D97-AF65-F5344CB8AC3E}">
        <p14:creationId xmlns:p14="http://schemas.microsoft.com/office/powerpoint/2010/main" val="3376235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Influences on child development</a:t>
            </a:r>
            <a:br>
              <a:rPr lang="en-GB" dirty="0"/>
            </a:br>
            <a:endParaRPr lang="en-GB" dirty="0"/>
          </a:p>
        </p:txBody>
      </p:sp>
      <p:sp>
        <p:nvSpPr>
          <p:cNvPr id="3" name="Content Placeholder 2"/>
          <p:cNvSpPr>
            <a:spLocks noGrp="1"/>
          </p:cNvSpPr>
          <p:nvPr>
            <p:ph idx="1"/>
          </p:nvPr>
        </p:nvSpPr>
        <p:spPr>
          <a:xfrm>
            <a:off x="457200" y="1600200"/>
            <a:ext cx="6995120" cy="4525963"/>
          </a:xfrm>
        </p:spPr>
        <p:txBody>
          <a:bodyPr>
            <a:normAutofit lnSpcReduction="10000"/>
          </a:bodyPr>
          <a:lstStyle/>
          <a:p>
            <a:pPr marL="0" indent="0">
              <a:buNone/>
            </a:pPr>
            <a:r>
              <a:rPr lang="en-AU" b="1" dirty="0"/>
              <a:t>Influences on child development include:</a:t>
            </a:r>
          </a:p>
          <a:p>
            <a:r>
              <a:rPr lang="en-AU" dirty="0"/>
              <a:t>Antenatal (before birth) influences include health of mother and father and any hereditary conditions. </a:t>
            </a:r>
          </a:p>
          <a:p>
            <a:r>
              <a:rPr lang="en-AU" dirty="0"/>
              <a:t>Perinatal (during birth) influences include a low birth weight of baby and a lack of oxygen. </a:t>
            </a:r>
          </a:p>
          <a:p>
            <a:r>
              <a:rPr lang="en-AU" dirty="0"/>
              <a:t>Postnatal (after birth) influences can include diet, care quality, poverty, abuse or neglect, infections and accidents.  </a:t>
            </a:r>
            <a:endParaRPr lang="en-GB" dirty="0"/>
          </a:p>
          <a:p>
            <a:endParaRPr lang="en-GB" dirty="0"/>
          </a:p>
        </p:txBody>
      </p:sp>
      <p:pic>
        <p:nvPicPr>
          <p:cNvPr id="4" name="Picture 3" descr="C:\Users\Victoria\Desktop\My Work\ArtWork\pregnant_woman_looking_at_belly_1439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2060848"/>
            <a:ext cx="1512168" cy="3672408"/>
          </a:xfrm>
          <a:prstGeom prst="rect">
            <a:avLst/>
          </a:prstGeom>
          <a:noFill/>
          <a:ln>
            <a:noFill/>
          </a:ln>
        </p:spPr>
      </p:pic>
    </p:spTree>
    <p:extLst>
      <p:ext uri="{BB962C8B-B14F-4D97-AF65-F5344CB8AC3E}">
        <p14:creationId xmlns:p14="http://schemas.microsoft.com/office/powerpoint/2010/main" val="3731827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Outdoor play</a:t>
            </a:r>
          </a:p>
        </p:txBody>
      </p:sp>
      <p:sp>
        <p:nvSpPr>
          <p:cNvPr id="3" name="Content Placeholder 2"/>
          <p:cNvSpPr>
            <a:spLocks noGrp="1"/>
          </p:cNvSpPr>
          <p:nvPr>
            <p:ph idx="1"/>
          </p:nvPr>
        </p:nvSpPr>
        <p:spPr/>
        <p:txBody>
          <a:bodyPr/>
          <a:lstStyle/>
          <a:p>
            <a:pPr marL="0" indent="0">
              <a:buNone/>
            </a:pPr>
            <a:r>
              <a:rPr lang="en-AU" dirty="0"/>
              <a:t>Children should be given the chance to go outside and play at least once in a day, either at the centre or park. </a:t>
            </a:r>
          </a:p>
          <a:p>
            <a:pPr marL="0" indent="0">
              <a:buNone/>
            </a:pPr>
            <a:r>
              <a:rPr lang="en-AU" dirty="0"/>
              <a:t>You can take children on walks or nature trails. </a:t>
            </a:r>
          </a:p>
          <a:p>
            <a:pPr marL="0" indent="0">
              <a:buNone/>
            </a:pPr>
            <a:r>
              <a:rPr lang="en-AU" dirty="0"/>
              <a:t>Being outside contributes to a good spatial awareness and gross motor physical development.</a:t>
            </a:r>
            <a:endParaRPr lang="en-GB" dirty="0"/>
          </a:p>
          <a:p>
            <a:endParaRPr lang="en-GB" dirty="0"/>
          </a:p>
        </p:txBody>
      </p:sp>
      <p:pic>
        <p:nvPicPr>
          <p:cNvPr id="52226" name="Picture 2" descr="C:\Users\Victoria\Desktop\My Work\ArtWork\single_basketball_15446.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4615780"/>
            <a:ext cx="2242220" cy="2242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5894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Indoor play</a:t>
            </a:r>
          </a:p>
        </p:txBody>
      </p:sp>
      <p:sp>
        <p:nvSpPr>
          <p:cNvPr id="3" name="Content Placeholder 2"/>
          <p:cNvSpPr>
            <a:spLocks noGrp="1"/>
          </p:cNvSpPr>
          <p:nvPr>
            <p:ph idx="1"/>
          </p:nvPr>
        </p:nvSpPr>
        <p:spPr/>
        <p:txBody>
          <a:bodyPr/>
          <a:lstStyle/>
          <a:p>
            <a:pPr marL="0" indent="0">
              <a:buNone/>
            </a:pPr>
            <a:r>
              <a:rPr lang="en-AU" dirty="0"/>
              <a:t>When it is not possible to provide outdoor play, you can still provide the opportunity for gross motor movement inside. </a:t>
            </a:r>
          </a:p>
          <a:p>
            <a:pPr marL="0" indent="0">
              <a:buNone/>
            </a:pPr>
            <a:r>
              <a:rPr lang="en-AU" dirty="0"/>
              <a:t>Clear a space or set up activities, for example, musical statues or musical chairs/bean bags. </a:t>
            </a:r>
          </a:p>
          <a:p>
            <a:pPr marL="0" indent="0">
              <a:buNone/>
            </a:pPr>
            <a:r>
              <a:rPr lang="en-AU" dirty="0"/>
              <a:t>Indoor play also provides an opportunity to use fine motor movements. </a:t>
            </a:r>
            <a:endParaRPr lang="en-GB" dirty="0"/>
          </a:p>
          <a:p>
            <a:endParaRPr lang="en-GB" dirty="0"/>
          </a:p>
        </p:txBody>
      </p:sp>
      <p:pic>
        <p:nvPicPr>
          <p:cNvPr id="51202" name="Picture 2" descr="C:\Users\Victoria\Desktop\My Work\ArtWork\dice_rolled_a_six_1466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4869160"/>
            <a:ext cx="1800200" cy="1742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5250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Fine-manipulative activities</a:t>
            </a:r>
          </a:p>
        </p:txBody>
      </p:sp>
      <p:graphicFrame>
        <p:nvGraphicFramePr>
          <p:cNvPr id="4" name="Content Placeholder 3"/>
          <p:cNvGraphicFramePr>
            <a:graphicFrameLocks noGrp="1"/>
          </p:cNvGraphicFramePr>
          <p:nvPr>
            <p:ph idx="1"/>
            <p:extLst/>
          </p:nvPr>
        </p:nvGraphicFramePr>
        <p:xfrm>
          <a:off x="0" y="1600200"/>
          <a:ext cx="9036496" cy="5141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7919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1B</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976971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Foster physical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1.3 </a:t>
            </a:r>
            <a:r>
              <a:rPr lang="en-AU" sz="2800" dirty="0"/>
              <a:t>Plan and provide experiences which challenge the physical skills and abilities of children and promote physical fitness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330728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Physical activity</a:t>
            </a:r>
            <a:br>
              <a:rPr lang="en-GB" dirty="0"/>
            </a:br>
            <a:endParaRPr lang="en-GB" dirty="0"/>
          </a:p>
        </p:txBody>
      </p:sp>
      <p:sp>
        <p:nvSpPr>
          <p:cNvPr id="3" name="Content Placeholder 2"/>
          <p:cNvSpPr>
            <a:spLocks noGrp="1"/>
          </p:cNvSpPr>
          <p:nvPr>
            <p:ph idx="1"/>
          </p:nvPr>
        </p:nvSpPr>
        <p:spPr>
          <a:xfrm>
            <a:off x="457200" y="1600200"/>
            <a:ext cx="5338936" cy="4781128"/>
          </a:xfrm>
        </p:spPr>
        <p:txBody>
          <a:bodyPr>
            <a:normAutofit lnSpcReduction="10000"/>
          </a:bodyPr>
          <a:lstStyle/>
          <a:p>
            <a:pPr marL="0" lvl="0" indent="0">
              <a:buNone/>
            </a:pPr>
            <a:r>
              <a:rPr lang="en-AU" b="1" dirty="0"/>
              <a:t>Physical activities may include:</a:t>
            </a:r>
          </a:p>
          <a:p>
            <a:pPr lvl="0"/>
            <a:r>
              <a:rPr lang="en-AU" dirty="0"/>
              <a:t>Obstacle course </a:t>
            </a:r>
          </a:p>
          <a:p>
            <a:pPr lvl="0"/>
            <a:r>
              <a:rPr lang="en-AU" dirty="0"/>
              <a:t>Follow my leader </a:t>
            </a:r>
          </a:p>
          <a:p>
            <a:pPr lvl="0"/>
            <a:r>
              <a:rPr lang="en-AU" dirty="0"/>
              <a:t>Playing music will encourage children to dance</a:t>
            </a:r>
            <a:endParaRPr lang="en-GB" dirty="0"/>
          </a:p>
          <a:p>
            <a:pPr lvl="0"/>
            <a:r>
              <a:rPr lang="en-AU" dirty="0"/>
              <a:t>Balloons, streamers and balls encourage activity</a:t>
            </a:r>
            <a:endParaRPr lang="en-GB" dirty="0"/>
          </a:p>
          <a:p>
            <a:pPr lvl="0"/>
            <a:r>
              <a:rPr lang="en-AU" dirty="0"/>
              <a:t>Trampolines</a:t>
            </a:r>
            <a:endParaRPr lang="en-GB" dirty="0"/>
          </a:p>
          <a:p>
            <a:pPr lvl="0"/>
            <a:r>
              <a:rPr lang="en-AU" dirty="0"/>
              <a:t>Chasing games</a:t>
            </a:r>
            <a:endParaRPr lang="en-GB" dirty="0"/>
          </a:p>
          <a:p>
            <a:pPr lvl="0"/>
            <a:r>
              <a:rPr lang="en-AU" dirty="0"/>
              <a:t>Hide and seek. </a:t>
            </a:r>
            <a:endParaRPr lang="en-GB" dirty="0"/>
          </a:p>
          <a:p>
            <a:endParaRPr lang="en-GB" dirty="0"/>
          </a:p>
        </p:txBody>
      </p:sp>
      <p:pic>
        <p:nvPicPr>
          <p:cNvPr id="4" name="Picture 3" descr="C:\Users\Victoria\Desktop\My Work\ArtWork\figure_holding_balloons_1425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988840"/>
            <a:ext cx="2100828" cy="3701534"/>
          </a:xfrm>
          <a:prstGeom prst="rect">
            <a:avLst/>
          </a:prstGeom>
          <a:noFill/>
          <a:ln>
            <a:noFill/>
          </a:ln>
        </p:spPr>
      </p:pic>
    </p:spTree>
    <p:extLst>
      <p:ext uri="{BB962C8B-B14F-4D97-AF65-F5344CB8AC3E}">
        <p14:creationId xmlns:p14="http://schemas.microsoft.com/office/powerpoint/2010/main" val="1879313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Steps to planning</a:t>
            </a:r>
          </a:p>
        </p:txBody>
      </p:sp>
      <p:sp>
        <p:nvSpPr>
          <p:cNvPr id="3" name="Content Placeholder 2"/>
          <p:cNvSpPr>
            <a:spLocks noGrp="1"/>
          </p:cNvSpPr>
          <p:nvPr>
            <p:ph idx="1"/>
          </p:nvPr>
        </p:nvSpPr>
        <p:spPr>
          <a:xfrm>
            <a:off x="457200" y="1600200"/>
            <a:ext cx="5842992" cy="4525963"/>
          </a:xfrm>
        </p:spPr>
        <p:txBody>
          <a:bodyPr/>
          <a:lstStyle/>
          <a:p>
            <a:pPr marL="0" lvl="0" indent="0">
              <a:buNone/>
            </a:pPr>
            <a:r>
              <a:rPr lang="en-GB" b="1" dirty="0"/>
              <a:t>Ask yourself:</a:t>
            </a:r>
          </a:p>
          <a:p>
            <a:pPr lvl="0"/>
            <a:r>
              <a:rPr lang="en-GB" dirty="0"/>
              <a:t>What are the aims?</a:t>
            </a:r>
          </a:p>
          <a:p>
            <a:pPr lvl="0"/>
            <a:r>
              <a:rPr lang="en-GB" dirty="0"/>
              <a:t>What is the reasoning? </a:t>
            </a:r>
          </a:p>
          <a:p>
            <a:pPr lvl="0"/>
            <a:r>
              <a:rPr lang="en-GB" dirty="0"/>
              <a:t>What activities can you include?</a:t>
            </a:r>
          </a:p>
          <a:p>
            <a:pPr lvl="0"/>
            <a:r>
              <a:rPr lang="en-GB" dirty="0"/>
              <a:t>What do you hope the children will learn?</a:t>
            </a:r>
          </a:p>
          <a:p>
            <a:pPr lvl="0"/>
            <a:r>
              <a:rPr lang="en-GB" dirty="0"/>
              <a:t>What do you hope you will learn?</a:t>
            </a:r>
          </a:p>
          <a:p>
            <a:endParaRPr lang="en-GB" dirty="0"/>
          </a:p>
        </p:txBody>
      </p:sp>
      <p:pic>
        <p:nvPicPr>
          <p:cNvPr id="4" name="Picture 3" descr="C:\Users\Victoria\Desktop\My Work\ArtWork\stick_figure_holding_question_mark_780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2189281"/>
            <a:ext cx="2476872" cy="3355330"/>
          </a:xfrm>
          <a:prstGeom prst="rect">
            <a:avLst/>
          </a:prstGeom>
          <a:noFill/>
          <a:ln>
            <a:noFill/>
          </a:ln>
        </p:spPr>
      </p:pic>
    </p:spTree>
    <p:extLst>
      <p:ext uri="{BB962C8B-B14F-4D97-AF65-F5344CB8AC3E}">
        <p14:creationId xmlns:p14="http://schemas.microsoft.com/office/powerpoint/2010/main" val="2109194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1C</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083234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social development</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a:latin typeface="+mj-lt"/>
              </a:rPr>
              <a:t>2.1 </a:t>
            </a:r>
            <a:r>
              <a:rPr lang="en-AU" sz="2800" dirty="0"/>
              <a:t>Assess and monitor children’s social skills and development</a:t>
            </a:r>
            <a:endParaRPr lang="en-GB" sz="2800" dirty="0"/>
          </a:p>
          <a:p>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993540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is social development?</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Social development refers to being able to build relationships with the people around us. </a:t>
            </a:r>
          </a:p>
          <a:p>
            <a:pPr marL="0" indent="0">
              <a:buNone/>
            </a:pPr>
            <a:r>
              <a:rPr lang="en-AU" dirty="0"/>
              <a:t>Social skills are an important life skill and carers need to be able to encourage socially accepted behaviour. </a:t>
            </a:r>
            <a:endParaRPr lang="en-GB" dirty="0"/>
          </a:p>
          <a:p>
            <a:endParaRPr lang="en-GB" dirty="0"/>
          </a:p>
        </p:txBody>
      </p:sp>
      <p:pic>
        <p:nvPicPr>
          <p:cNvPr id="50178" name="Picture 2" descr="C:\Users\Victoria\Desktop\My Work\ArtWork\talk_discuss_coffee_si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063059"/>
            <a:ext cx="2522795" cy="280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991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Theories of social development </a:t>
            </a:r>
          </a:p>
        </p:txBody>
      </p:sp>
      <p:sp>
        <p:nvSpPr>
          <p:cNvPr id="3" name="Content Placeholder 2"/>
          <p:cNvSpPr>
            <a:spLocks noGrp="1"/>
          </p:cNvSpPr>
          <p:nvPr>
            <p:ph idx="1"/>
          </p:nvPr>
        </p:nvSpPr>
        <p:spPr/>
        <p:txBody>
          <a:bodyPr>
            <a:normAutofit/>
          </a:bodyPr>
          <a:lstStyle/>
          <a:p>
            <a:pPr marL="0" indent="0">
              <a:buNone/>
            </a:pPr>
            <a:r>
              <a:rPr lang="en-AU" dirty="0"/>
              <a:t>It is generally agreed that both nature and nurture have an impact on an individual’s personality. This means that childcare workers need to have some knowledge of social development theories to encourage social skills. </a:t>
            </a:r>
          </a:p>
          <a:p>
            <a:pPr marL="0" indent="0">
              <a:buNone/>
            </a:pPr>
            <a:r>
              <a:rPr lang="en-AU" b="1" dirty="0"/>
              <a:t>These include:</a:t>
            </a:r>
          </a:p>
          <a:p>
            <a:r>
              <a:rPr lang="en-AU" dirty="0"/>
              <a:t>Erick Erikson’s psychosocial stages </a:t>
            </a:r>
          </a:p>
          <a:p>
            <a:r>
              <a:rPr lang="en-AU" dirty="0"/>
              <a:t>Jian Piaget’s moral development</a:t>
            </a:r>
            <a:endParaRPr lang="en-GB" dirty="0"/>
          </a:p>
          <a:p>
            <a:r>
              <a:rPr lang="en-AU" dirty="0"/>
              <a:t>Kohlberg’s stages of moral development</a:t>
            </a:r>
            <a:r>
              <a:rPr lang="en-GB" dirty="0"/>
              <a: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4512" y="3501008"/>
            <a:ext cx="2592288" cy="1600050"/>
          </a:xfrm>
          <a:prstGeom prst="rect">
            <a:avLst/>
          </a:prstGeom>
        </p:spPr>
      </p:pic>
    </p:spTree>
    <p:extLst>
      <p:ext uri="{BB962C8B-B14F-4D97-AF65-F5344CB8AC3E}">
        <p14:creationId xmlns:p14="http://schemas.microsoft.com/office/powerpoint/2010/main" val="660883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Stages of social development</a:t>
            </a:r>
            <a:endParaRPr lang="en-GB" dirty="0"/>
          </a:p>
        </p:txBody>
      </p:sp>
      <p:sp>
        <p:nvSpPr>
          <p:cNvPr id="3" name="Content Placeholder 2"/>
          <p:cNvSpPr>
            <a:spLocks noGrp="1"/>
          </p:cNvSpPr>
          <p:nvPr>
            <p:ph idx="1"/>
          </p:nvPr>
        </p:nvSpPr>
        <p:spPr/>
        <p:txBody>
          <a:bodyPr/>
          <a:lstStyle/>
          <a:p>
            <a:pPr marL="0" indent="0">
              <a:buNone/>
            </a:pPr>
            <a:r>
              <a:rPr lang="en-AU" dirty="0"/>
              <a:t>In order to assess and monitor development, you will need to know the different stages of development and how they are related and in what sequence they occur. </a:t>
            </a:r>
            <a:endParaRPr lang="en-GB" dirty="0"/>
          </a:p>
          <a:p>
            <a:pPr marL="0" indent="0">
              <a:buNone/>
            </a:pPr>
            <a:r>
              <a:rPr lang="en-GB" dirty="0"/>
              <a:t>For example:</a:t>
            </a:r>
          </a:p>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694539940"/>
              </p:ext>
            </p:extLst>
          </p:nvPr>
        </p:nvGraphicFramePr>
        <p:xfrm>
          <a:off x="1043608" y="3789040"/>
          <a:ext cx="7272808" cy="2763654"/>
        </p:xfrm>
        <a:graphic>
          <a:graphicData uri="http://schemas.openxmlformats.org/drawingml/2006/table">
            <a:tbl>
              <a:tblPr firstRow="1" firstCol="1" bandRow="1"/>
              <a:tblGrid>
                <a:gridCol w="2016224">
                  <a:extLst>
                    <a:ext uri="{9D8B030D-6E8A-4147-A177-3AD203B41FA5}">
                      <a16:colId xmlns:a16="http://schemas.microsoft.com/office/drawing/2014/main" val="20000"/>
                    </a:ext>
                  </a:extLst>
                </a:gridCol>
                <a:gridCol w="5256584">
                  <a:extLst>
                    <a:ext uri="{9D8B030D-6E8A-4147-A177-3AD203B41FA5}">
                      <a16:colId xmlns:a16="http://schemas.microsoft.com/office/drawing/2014/main" val="20001"/>
                    </a:ext>
                  </a:extLst>
                </a:gridCol>
              </a:tblGrid>
              <a:tr h="1188132">
                <a:tc>
                  <a:txBody>
                    <a:bodyPr/>
                    <a:lstStyle/>
                    <a:p>
                      <a:pPr>
                        <a:lnSpc>
                          <a:spcPct val="115000"/>
                        </a:lnSpc>
                        <a:spcBef>
                          <a:spcPts val="600"/>
                        </a:spcBef>
                        <a:spcAft>
                          <a:spcPts val="600"/>
                        </a:spcAft>
                      </a:pPr>
                      <a:r>
                        <a:rPr lang="en-AU" sz="2800" dirty="0">
                          <a:effectLst/>
                          <a:latin typeface="Calibri"/>
                          <a:ea typeface="Calibri"/>
                          <a:cs typeface="Times New Roman"/>
                        </a:rPr>
                        <a:t>1 month</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600"/>
                        </a:spcBef>
                        <a:spcAft>
                          <a:spcPts val="600"/>
                        </a:spcAft>
                      </a:pPr>
                      <a:r>
                        <a:rPr lang="en-AU" sz="2800" dirty="0">
                          <a:effectLst/>
                          <a:latin typeface="Calibri"/>
                          <a:ea typeface="Calibri"/>
                          <a:cs typeface="Times New Roman"/>
                        </a:rPr>
                        <a:t>Makes eye contact and watches faces of those closest to them</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94066">
                <a:tc>
                  <a:txBody>
                    <a:bodyPr/>
                    <a:lstStyle/>
                    <a:p>
                      <a:pPr>
                        <a:lnSpc>
                          <a:spcPct val="115000"/>
                        </a:lnSpc>
                        <a:spcBef>
                          <a:spcPts val="600"/>
                        </a:spcBef>
                        <a:spcAft>
                          <a:spcPts val="600"/>
                        </a:spcAft>
                      </a:pPr>
                      <a:r>
                        <a:rPr lang="en-AU" sz="2800" dirty="0">
                          <a:effectLst/>
                          <a:latin typeface="Calibri"/>
                          <a:ea typeface="Calibri"/>
                          <a:cs typeface="Times New Roman"/>
                        </a:rPr>
                        <a:t>3 months</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600"/>
                        </a:spcBef>
                        <a:spcAft>
                          <a:spcPts val="600"/>
                        </a:spcAft>
                      </a:pPr>
                      <a:r>
                        <a:rPr lang="en-AU" sz="2800" dirty="0">
                          <a:effectLst/>
                          <a:latin typeface="Calibri"/>
                          <a:ea typeface="Calibri"/>
                          <a:cs typeface="Times New Roman"/>
                        </a:rPr>
                        <a:t>Smiles and coos and enjoys a cuddle</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94066">
                <a:tc>
                  <a:txBody>
                    <a:bodyPr/>
                    <a:lstStyle/>
                    <a:p>
                      <a:pPr>
                        <a:lnSpc>
                          <a:spcPct val="115000"/>
                        </a:lnSpc>
                        <a:spcBef>
                          <a:spcPts val="600"/>
                        </a:spcBef>
                        <a:spcAft>
                          <a:spcPts val="600"/>
                        </a:spcAft>
                      </a:pPr>
                      <a:r>
                        <a:rPr lang="en-AU" sz="2800" dirty="0">
                          <a:effectLst/>
                          <a:latin typeface="Calibri"/>
                          <a:ea typeface="Calibri"/>
                          <a:cs typeface="Times New Roman"/>
                        </a:rPr>
                        <a:t>6 months</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600"/>
                        </a:spcBef>
                        <a:spcAft>
                          <a:spcPts val="600"/>
                        </a:spcAft>
                      </a:pPr>
                      <a:r>
                        <a:rPr lang="en-AU" sz="2800" dirty="0">
                          <a:effectLst/>
                          <a:latin typeface="Calibri"/>
                          <a:ea typeface="Calibri"/>
                          <a:cs typeface="Times New Roman"/>
                        </a:rPr>
                        <a:t>Laughs </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71987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Assessing and monitoring social skills</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GB" dirty="0"/>
              <a:t>Try to determine if children are gaining in confidence.</a:t>
            </a:r>
          </a:p>
          <a:p>
            <a:pPr marL="0" indent="0">
              <a:buNone/>
            </a:pPr>
            <a:r>
              <a:rPr lang="en-GB" b="1" dirty="0"/>
              <a:t>For example:</a:t>
            </a:r>
          </a:p>
          <a:p>
            <a:r>
              <a:rPr lang="en-GB" dirty="0"/>
              <a:t>Are they joining in conversations? </a:t>
            </a:r>
          </a:p>
          <a:p>
            <a:r>
              <a:rPr lang="en-GB" dirty="0"/>
              <a:t>Are they playing alongside others? </a:t>
            </a:r>
          </a:p>
          <a:p>
            <a:r>
              <a:rPr lang="en-GB" dirty="0"/>
              <a:t>Do they lead play? </a:t>
            </a:r>
          </a:p>
          <a:p>
            <a:r>
              <a:rPr lang="en-GB" dirty="0"/>
              <a:t>Are they smiling while they play? </a:t>
            </a:r>
          </a:p>
          <a:p>
            <a:r>
              <a:rPr lang="en-GB" dirty="0"/>
              <a:t>Do they try new things?</a:t>
            </a:r>
          </a:p>
          <a:p>
            <a:endParaRPr lang="en-GB" dirty="0"/>
          </a:p>
        </p:txBody>
      </p:sp>
      <p:pic>
        <p:nvPicPr>
          <p:cNvPr id="4" name="Picture 3" descr="C:\Users\Victoria\Desktop\My Work\ArtWork\observation_monkey_test_1333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3140968"/>
            <a:ext cx="2592288" cy="3061072"/>
          </a:xfrm>
          <a:prstGeom prst="rect">
            <a:avLst/>
          </a:prstGeom>
          <a:noFill/>
          <a:ln>
            <a:noFill/>
          </a:ln>
        </p:spPr>
      </p:pic>
    </p:spTree>
    <p:extLst>
      <p:ext uri="{BB962C8B-B14F-4D97-AF65-F5344CB8AC3E}">
        <p14:creationId xmlns:p14="http://schemas.microsoft.com/office/powerpoint/2010/main" val="13687118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2A</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581776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social development</a:t>
            </a:r>
            <a:endParaRPr lang="en-GB" dirty="0"/>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a:latin typeface="+mj-lt"/>
              </a:rPr>
              <a:t>2.2 </a:t>
            </a:r>
            <a:r>
              <a:rPr lang="en-AU" sz="2800" dirty="0"/>
              <a:t>Plan and provide opportunities for different forms of social interaction between children during play with respect for each child’s interests, goals and development stage</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585768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4900" dirty="0"/>
            </a:br>
            <a:r>
              <a:rPr lang="en-GB" sz="4900" dirty="0"/>
              <a:t>Types of social interaction</a:t>
            </a:r>
            <a:br>
              <a:rPr lang="en-GB" dirty="0"/>
            </a:br>
            <a:endParaRPr lang="en-GB" dirty="0"/>
          </a:p>
        </p:txBody>
      </p:sp>
      <p:sp>
        <p:nvSpPr>
          <p:cNvPr id="3" name="Content Placeholder 2"/>
          <p:cNvSpPr>
            <a:spLocks noGrp="1"/>
          </p:cNvSpPr>
          <p:nvPr>
            <p:ph idx="1"/>
          </p:nvPr>
        </p:nvSpPr>
        <p:spPr/>
        <p:txBody>
          <a:bodyPr/>
          <a:lstStyle/>
          <a:p>
            <a:pPr marL="0" indent="0">
              <a:buNone/>
            </a:pPr>
            <a:r>
              <a:rPr lang="en-GB" b="1" dirty="0"/>
              <a:t>There are different types of social interaction, including: </a:t>
            </a:r>
          </a:p>
          <a:p>
            <a:pPr lvl="0"/>
            <a:r>
              <a:rPr lang="en-AU" dirty="0"/>
              <a:t>Greetings</a:t>
            </a:r>
          </a:p>
          <a:p>
            <a:pPr lvl="0"/>
            <a:r>
              <a:rPr lang="en-AU" dirty="0"/>
              <a:t>Goodbyes </a:t>
            </a:r>
          </a:p>
          <a:p>
            <a:pPr lvl="0"/>
            <a:r>
              <a:rPr lang="en-AU" dirty="0"/>
              <a:t>Manners </a:t>
            </a:r>
          </a:p>
          <a:p>
            <a:pPr lvl="0"/>
            <a:r>
              <a:rPr lang="en-AU" dirty="0"/>
              <a:t>Socially accepted behaviour.</a:t>
            </a:r>
            <a:endParaRPr lang="en-GB" dirty="0"/>
          </a:p>
        </p:txBody>
      </p:sp>
      <p:pic>
        <p:nvPicPr>
          <p:cNvPr id="4" name="Picture 3" descr="C:\Users\Victoria\Desktop\My Work\ArtWork\shiny_white_conversation_bubble_800_clr.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3035044"/>
            <a:ext cx="2638544" cy="2664296"/>
          </a:xfrm>
          <a:prstGeom prst="rect">
            <a:avLst/>
          </a:prstGeom>
          <a:noFill/>
          <a:ln>
            <a:noFill/>
          </a:ln>
        </p:spPr>
      </p:pic>
    </p:spTree>
    <p:extLst>
      <p:ext uri="{BB962C8B-B14F-4D97-AF65-F5344CB8AC3E}">
        <p14:creationId xmlns:p14="http://schemas.microsoft.com/office/powerpoint/2010/main" val="2150013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Planning activities</a:t>
            </a:r>
          </a:p>
        </p:txBody>
      </p:sp>
      <p:sp>
        <p:nvSpPr>
          <p:cNvPr id="3" name="Content Placeholder 2"/>
          <p:cNvSpPr>
            <a:spLocks noGrp="1"/>
          </p:cNvSpPr>
          <p:nvPr>
            <p:ph idx="1"/>
          </p:nvPr>
        </p:nvSpPr>
        <p:spPr>
          <a:xfrm>
            <a:off x="457200" y="1600200"/>
            <a:ext cx="5266928" cy="4925144"/>
          </a:xfrm>
        </p:spPr>
        <p:txBody>
          <a:bodyPr>
            <a:normAutofit/>
          </a:bodyPr>
          <a:lstStyle/>
          <a:p>
            <a:pPr marL="0" indent="0">
              <a:buNone/>
            </a:pPr>
            <a:r>
              <a:rPr lang="en-AU" b="1" dirty="0"/>
              <a:t>Your plan should go into specifics, for example:</a:t>
            </a:r>
          </a:p>
          <a:p>
            <a:r>
              <a:rPr lang="en-AU" dirty="0"/>
              <a:t>The development stage and interests of each child</a:t>
            </a:r>
            <a:endParaRPr lang="en-GB" dirty="0"/>
          </a:p>
          <a:p>
            <a:pPr lvl="0"/>
            <a:r>
              <a:rPr lang="en-AU" dirty="0"/>
              <a:t>The equipment needed</a:t>
            </a:r>
          </a:p>
          <a:p>
            <a:pPr lvl="0"/>
            <a:r>
              <a:rPr lang="en-AU" dirty="0"/>
              <a:t>Day and time</a:t>
            </a:r>
          </a:p>
          <a:p>
            <a:pPr lvl="0"/>
            <a:r>
              <a:rPr lang="en-AU" dirty="0"/>
              <a:t>Any materials that you need for the activity</a:t>
            </a:r>
            <a:endParaRPr lang="en-GB" dirty="0"/>
          </a:p>
          <a:p>
            <a:pPr lvl="0"/>
            <a:r>
              <a:rPr lang="en-AU" dirty="0"/>
              <a:t>Who will help out or be involved with the activity.</a:t>
            </a:r>
            <a:endParaRPr lang="en-GB" dirty="0"/>
          </a:p>
          <a:p>
            <a:endParaRPr lang="en-GB" dirty="0"/>
          </a:p>
        </p:txBody>
      </p:sp>
      <p:pic>
        <p:nvPicPr>
          <p:cNvPr id="49154" name="Picture 2" descr="C:\Users\Victoria\Desktop\My Work\ArtWork\think_pla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4631" y="1988840"/>
            <a:ext cx="3432585"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4624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2B</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0437949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Foster social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2.3 </a:t>
            </a:r>
            <a:r>
              <a:rPr lang="en-AU" sz="2800" dirty="0"/>
              <a:t>Create opportunities for children to participate in meaningful ways in group discussions and shared decision-making</a:t>
            </a:r>
            <a:endParaRPr lang="en-GB" sz="2800" dirty="0"/>
          </a:p>
          <a:p>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42203068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 discussions</a:t>
            </a:r>
          </a:p>
        </p:txBody>
      </p:sp>
      <p:sp>
        <p:nvSpPr>
          <p:cNvPr id="3" name="Content Placeholder 2"/>
          <p:cNvSpPr>
            <a:spLocks noGrp="1"/>
          </p:cNvSpPr>
          <p:nvPr>
            <p:ph idx="1"/>
          </p:nvPr>
        </p:nvSpPr>
        <p:spPr/>
        <p:txBody>
          <a:bodyPr>
            <a:normAutofit/>
          </a:bodyPr>
          <a:lstStyle/>
          <a:p>
            <a:pPr marL="0" lvl="0" indent="0">
              <a:buNone/>
            </a:pPr>
            <a:r>
              <a:rPr lang="en-AU" b="1" dirty="0"/>
              <a:t>Ideas for group discussions:</a:t>
            </a:r>
          </a:p>
          <a:p>
            <a:pPr lvl="0"/>
            <a:r>
              <a:rPr lang="en-AU" dirty="0"/>
              <a:t>Sit down in a circle and open a topic of discussion </a:t>
            </a:r>
          </a:p>
          <a:p>
            <a:pPr lvl="0"/>
            <a:r>
              <a:rPr lang="en-AU" dirty="0"/>
              <a:t>Set up equipment that will lead to the need to share</a:t>
            </a:r>
          </a:p>
          <a:p>
            <a:pPr lvl="0"/>
            <a:r>
              <a:rPr lang="en-AU" dirty="0"/>
              <a:t>Be a good role model </a:t>
            </a:r>
          </a:p>
          <a:p>
            <a:pPr lvl="0"/>
            <a:r>
              <a:rPr lang="en-AU" dirty="0"/>
              <a:t>Show and tell </a:t>
            </a:r>
          </a:p>
          <a:p>
            <a:pPr lvl="0"/>
            <a:r>
              <a:rPr lang="en-AU" dirty="0"/>
              <a:t>Teddy bear picnic.</a:t>
            </a:r>
            <a:endParaRPr lang="en-GB" dirty="0"/>
          </a:p>
        </p:txBody>
      </p:sp>
      <p:pic>
        <p:nvPicPr>
          <p:cNvPr id="48130" name="Picture 2" descr="C:\Users\Victoria\Desktop\My Work\ArtWork\Mlotsballoon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4149080"/>
            <a:ext cx="3240360" cy="2430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98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Victoria\Desktop\My Work\ArtWork\team_huddle_hand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563" y="2636912"/>
            <a:ext cx="3936437" cy="295232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br>
              <a:rPr lang="en-GB" dirty="0"/>
            </a:br>
            <a:r>
              <a:rPr lang="en-GB" sz="4900" dirty="0"/>
              <a:t>Shared decision-making</a:t>
            </a:r>
            <a:br>
              <a:rPr lang="en-GB" dirty="0"/>
            </a:br>
            <a:endParaRPr lang="en-GB" dirty="0"/>
          </a:p>
        </p:txBody>
      </p:sp>
      <p:sp>
        <p:nvSpPr>
          <p:cNvPr id="3" name="Content Placeholder 2"/>
          <p:cNvSpPr>
            <a:spLocks noGrp="1"/>
          </p:cNvSpPr>
          <p:nvPr>
            <p:ph idx="1"/>
          </p:nvPr>
        </p:nvSpPr>
        <p:spPr>
          <a:xfrm>
            <a:off x="457200" y="1600200"/>
            <a:ext cx="5482952" cy="4525963"/>
          </a:xfrm>
        </p:spPr>
        <p:txBody>
          <a:bodyPr>
            <a:normAutofit lnSpcReduction="10000"/>
          </a:bodyPr>
          <a:lstStyle/>
          <a:p>
            <a:pPr marL="0" indent="0">
              <a:buNone/>
            </a:pPr>
            <a:r>
              <a:rPr lang="en-GB" dirty="0"/>
              <a:t>Shared decision-making is important as it empowers children and gives them autonomy. </a:t>
            </a:r>
          </a:p>
          <a:p>
            <a:pPr marL="0" indent="0">
              <a:buNone/>
            </a:pPr>
            <a:r>
              <a:rPr lang="en-AU" b="1" dirty="0"/>
              <a:t>Ideas for shared decision-making:</a:t>
            </a:r>
            <a:endParaRPr lang="en-GB" b="1" dirty="0"/>
          </a:p>
          <a:p>
            <a:pPr lvl="0"/>
            <a:r>
              <a:rPr lang="en-AU" dirty="0"/>
              <a:t>Ask a group of children what story they would like (give them a choice of two or three)</a:t>
            </a:r>
            <a:endParaRPr lang="en-GB" dirty="0"/>
          </a:p>
          <a:p>
            <a:pPr lvl="0"/>
            <a:r>
              <a:rPr lang="en-AU" dirty="0"/>
              <a:t>Ensure children have the opportunity each day to choose their own activities ‘free play’.</a:t>
            </a:r>
            <a:endParaRPr lang="en-GB" dirty="0"/>
          </a:p>
          <a:p>
            <a:endParaRPr lang="en-GB" dirty="0"/>
          </a:p>
        </p:txBody>
      </p:sp>
    </p:spTree>
    <p:extLst>
      <p:ext uri="{BB962C8B-B14F-4D97-AF65-F5344CB8AC3E}">
        <p14:creationId xmlns:p14="http://schemas.microsoft.com/office/powerpoint/2010/main" val="4326203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Inclusion</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t>Children with disabilities or conditions should be given the opportunity to participate in conversations. </a:t>
            </a:r>
          </a:p>
          <a:p>
            <a:pPr marL="0" indent="0">
              <a:buNone/>
            </a:pPr>
            <a:r>
              <a:rPr lang="en-GB" b="1" dirty="0"/>
              <a:t>Try:</a:t>
            </a:r>
          </a:p>
          <a:p>
            <a:r>
              <a:rPr lang="en-GB" dirty="0"/>
              <a:t>Small group discussions or play activities</a:t>
            </a:r>
          </a:p>
          <a:p>
            <a:r>
              <a:rPr lang="en-GB" dirty="0"/>
              <a:t>Clear rules </a:t>
            </a:r>
          </a:p>
          <a:p>
            <a:r>
              <a:rPr lang="en-GB" dirty="0"/>
              <a:t>Visual cues</a:t>
            </a:r>
          </a:p>
          <a:p>
            <a:r>
              <a:rPr lang="en-GB" dirty="0"/>
              <a:t>Communication through sign language. </a:t>
            </a:r>
          </a:p>
        </p:txBody>
      </p:sp>
      <p:pic>
        <p:nvPicPr>
          <p:cNvPr id="46082" name="Picture 2" descr="C:\Users\Victoria\Desktop\My Work\ArtWork\holding_hands_group_line_spectrum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5086549"/>
            <a:ext cx="4026024" cy="1771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77537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2C</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288724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Foster social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2.4 </a:t>
            </a:r>
            <a:r>
              <a:rPr lang="en-AU" sz="2800" dirty="0"/>
              <a:t>Structure experiences in a way that promotes cooperation and conflict resolution</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5477271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Conflict</a:t>
            </a:r>
          </a:p>
        </p:txBody>
      </p:sp>
      <p:sp>
        <p:nvSpPr>
          <p:cNvPr id="3" name="Content Placeholder 2"/>
          <p:cNvSpPr>
            <a:spLocks noGrp="1"/>
          </p:cNvSpPr>
          <p:nvPr>
            <p:ph idx="1"/>
          </p:nvPr>
        </p:nvSpPr>
        <p:spPr>
          <a:xfrm>
            <a:off x="457200" y="1600200"/>
            <a:ext cx="6275040" cy="4525963"/>
          </a:xfrm>
        </p:spPr>
        <p:txBody>
          <a:bodyPr/>
          <a:lstStyle/>
          <a:p>
            <a:pPr marL="0" indent="0">
              <a:buNone/>
            </a:pPr>
            <a:r>
              <a:rPr lang="en-AU" b="1" dirty="0"/>
              <a:t>Children apologising should:</a:t>
            </a:r>
            <a:endParaRPr lang="en-GB" b="1" dirty="0"/>
          </a:p>
          <a:p>
            <a:pPr lvl="0"/>
            <a:r>
              <a:rPr lang="en-AU" dirty="0"/>
              <a:t>Make eye contact</a:t>
            </a:r>
            <a:endParaRPr lang="en-GB" dirty="0"/>
          </a:p>
          <a:p>
            <a:pPr lvl="0"/>
            <a:r>
              <a:rPr lang="en-AU" dirty="0"/>
              <a:t>Say the name of the child they are apologising to </a:t>
            </a:r>
            <a:endParaRPr lang="en-GB" dirty="0"/>
          </a:p>
          <a:p>
            <a:pPr lvl="0"/>
            <a:r>
              <a:rPr lang="en-AU" dirty="0"/>
              <a:t>Say sorry</a:t>
            </a:r>
            <a:endParaRPr lang="en-GB" dirty="0"/>
          </a:p>
          <a:p>
            <a:pPr lvl="0"/>
            <a:r>
              <a:rPr lang="en-AU" dirty="0"/>
              <a:t>Say why they are sorry.</a:t>
            </a:r>
            <a:endParaRPr lang="en-GB" dirty="0"/>
          </a:p>
          <a:p>
            <a:pPr marL="0" indent="0">
              <a:buNone/>
            </a:pPr>
            <a:r>
              <a:rPr lang="en-AU" b="1" dirty="0"/>
              <a:t>Example:</a:t>
            </a:r>
            <a:r>
              <a:rPr lang="en-AU" dirty="0"/>
              <a:t> ‘Jessica I am sorry I pushed you’.</a:t>
            </a:r>
            <a:endParaRPr lang="en-GB" dirty="0"/>
          </a:p>
          <a:p>
            <a:endParaRPr lang="en-GB" dirty="0"/>
          </a:p>
        </p:txBody>
      </p:sp>
      <p:pic>
        <p:nvPicPr>
          <p:cNvPr id="4" name="Picture 3" descr="C:\Users\Victoria\Desktop\My Work\ArtWork\cute_girl_shy_15114.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988840"/>
            <a:ext cx="2592288" cy="3698984"/>
          </a:xfrm>
          <a:prstGeom prst="rect">
            <a:avLst/>
          </a:prstGeom>
          <a:noFill/>
          <a:ln>
            <a:noFill/>
          </a:ln>
        </p:spPr>
      </p:pic>
    </p:spTree>
    <p:extLst>
      <p:ext uri="{BB962C8B-B14F-4D97-AF65-F5344CB8AC3E}">
        <p14:creationId xmlns:p14="http://schemas.microsoft.com/office/powerpoint/2010/main" val="38210411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a:t>Promoting cooperation</a:t>
            </a:r>
            <a:endParaRPr lang="en-GB" dirty="0"/>
          </a:p>
        </p:txBody>
      </p:sp>
      <p:sp>
        <p:nvSpPr>
          <p:cNvPr id="3" name="Content Placeholder 2"/>
          <p:cNvSpPr>
            <a:spLocks noGrp="1"/>
          </p:cNvSpPr>
          <p:nvPr>
            <p:ph idx="1"/>
          </p:nvPr>
        </p:nvSpPr>
        <p:spPr/>
        <p:txBody>
          <a:bodyPr>
            <a:normAutofit/>
          </a:bodyPr>
          <a:lstStyle/>
          <a:p>
            <a:pPr marL="0" lvl="0" indent="0">
              <a:buNone/>
            </a:pPr>
            <a:r>
              <a:rPr lang="en-AU" dirty="0"/>
              <a:t>Construction activities can be good for cooperation as children can build a tower or train track together.</a:t>
            </a:r>
            <a:endParaRPr lang="en-GB" dirty="0"/>
          </a:p>
          <a:p>
            <a:pPr marL="0" lvl="0" indent="0">
              <a:buNone/>
            </a:pPr>
            <a:r>
              <a:rPr lang="en-AU" dirty="0"/>
              <a:t>Pretend play is good for role playing polite conversations.</a:t>
            </a:r>
          </a:p>
          <a:p>
            <a:pPr marL="0" lvl="0" indent="0">
              <a:buNone/>
            </a:pPr>
            <a:r>
              <a:rPr lang="en-AU" dirty="0"/>
              <a:t>Puppets and puppet shows can demonstrate cooperation to children (role play too).</a:t>
            </a:r>
            <a:endParaRPr lang="en-GB" dirty="0"/>
          </a:p>
          <a:p>
            <a:pPr marL="0" lvl="0" indent="0">
              <a:buNone/>
            </a:pPr>
            <a:r>
              <a:rPr lang="en-AU" dirty="0"/>
              <a:t>You should reward children who are behaving appropriately.</a:t>
            </a:r>
            <a:endParaRPr lang="en-GB" dirty="0"/>
          </a:p>
        </p:txBody>
      </p:sp>
      <p:pic>
        <p:nvPicPr>
          <p:cNvPr id="45058" name="Picture 2" descr="C:\Users\Victoria\Desktop\My Work\ArtWork\hands_shaking_12098.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5369759"/>
            <a:ext cx="4032448" cy="1443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7407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2D</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445169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2.5 </a:t>
            </a:r>
            <a:r>
              <a:rPr lang="en-AU" sz="2800" dirty="0"/>
              <a:t>Promote a sense of community within the service</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5342047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Promoting a sense of community</a:t>
            </a:r>
            <a:endParaRPr lang="en-GB" dirty="0"/>
          </a:p>
        </p:txBody>
      </p:sp>
      <p:sp>
        <p:nvSpPr>
          <p:cNvPr id="3" name="Content Placeholder 2"/>
          <p:cNvSpPr>
            <a:spLocks noGrp="1"/>
          </p:cNvSpPr>
          <p:nvPr>
            <p:ph idx="1"/>
          </p:nvPr>
        </p:nvSpPr>
        <p:spPr>
          <a:xfrm>
            <a:off x="457200" y="1600200"/>
            <a:ext cx="5266928" cy="4525963"/>
          </a:xfrm>
        </p:spPr>
        <p:txBody>
          <a:bodyPr>
            <a:normAutofit/>
          </a:bodyPr>
          <a:lstStyle/>
          <a:p>
            <a:pPr marL="0" indent="0">
              <a:buNone/>
            </a:pPr>
            <a:r>
              <a:rPr lang="en-AU" dirty="0"/>
              <a:t>Promoting a sense of community is about identity and belonging. </a:t>
            </a:r>
          </a:p>
          <a:p>
            <a:pPr marL="0" indent="0">
              <a:buNone/>
            </a:pPr>
            <a:r>
              <a:rPr lang="en-AU" dirty="0"/>
              <a:t>Children need to feel secure and like they belong to part of the group. </a:t>
            </a:r>
          </a:p>
          <a:p>
            <a:pPr marL="0" indent="0">
              <a:buNone/>
            </a:pPr>
            <a:r>
              <a:rPr lang="en-AU" dirty="0"/>
              <a:t>They should feel accepted and it is important for childcare workers to treat every child equally.</a:t>
            </a:r>
            <a:endParaRPr lang="en-GB" dirty="0"/>
          </a:p>
        </p:txBody>
      </p:sp>
      <p:pic>
        <p:nvPicPr>
          <p:cNvPr id="4" name="Picture 3" descr="C:\Users\Victoria\Desktop\My Work\ArtWork\parent_child_portrait_800_wht_2964.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6356" y="2348880"/>
            <a:ext cx="2232248" cy="3111113"/>
          </a:xfrm>
          <a:prstGeom prst="rect">
            <a:avLst/>
          </a:prstGeom>
          <a:noFill/>
          <a:ln>
            <a:noFill/>
          </a:ln>
        </p:spPr>
      </p:pic>
    </p:spTree>
    <p:extLst>
      <p:ext uri="{BB962C8B-B14F-4D97-AF65-F5344CB8AC3E}">
        <p14:creationId xmlns:p14="http://schemas.microsoft.com/office/powerpoint/2010/main" val="336579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Communicating to parents/carers</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t>How can you best communicate with parents/carers? </a:t>
            </a:r>
            <a:r>
              <a:rPr lang="en-GB" b="1" dirty="0"/>
              <a:t>For example:</a:t>
            </a:r>
          </a:p>
          <a:p>
            <a:pPr lvl="0"/>
            <a:r>
              <a:rPr lang="en-GB" dirty="0"/>
              <a:t>Are all parents/carers literate? </a:t>
            </a:r>
          </a:p>
          <a:p>
            <a:pPr lvl="0"/>
            <a:r>
              <a:rPr lang="en-GB" dirty="0"/>
              <a:t>Have they any special requirements? </a:t>
            </a:r>
          </a:p>
          <a:p>
            <a:pPr lvl="0"/>
            <a:r>
              <a:rPr lang="en-GB" dirty="0"/>
              <a:t>Can your setting or actions be adapted to meet the needs of parents/carers?</a:t>
            </a:r>
          </a:p>
          <a:p>
            <a:pPr lvl="0"/>
            <a:r>
              <a:rPr lang="en-GB" dirty="0"/>
              <a:t>Do they have preferences that you need to take into account e.g. about routines feeding of children?</a:t>
            </a:r>
          </a:p>
          <a:p>
            <a:endParaRPr lang="en-GB" dirty="0"/>
          </a:p>
        </p:txBody>
      </p:sp>
    </p:spTree>
    <p:extLst>
      <p:ext uri="{BB962C8B-B14F-4D97-AF65-F5344CB8AC3E}">
        <p14:creationId xmlns:p14="http://schemas.microsoft.com/office/powerpoint/2010/main" val="9962379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2E</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6847422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a:latin typeface="+mj-lt"/>
              </a:rPr>
              <a:t>2.6 </a:t>
            </a:r>
            <a:r>
              <a:rPr lang="en-AU" sz="2800" dirty="0"/>
              <a:t>Arrange the environment to encourage interactions between children as well as accommodating a child’s need for privacy, solitude or quiet</a:t>
            </a:r>
            <a:endParaRPr lang="en-GB" sz="2800" dirty="0"/>
          </a:p>
          <a:p>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142616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Arranging the environment</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31741864"/>
              </p:ext>
            </p:extLst>
          </p:nvPr>
        </p:nvGraphicFramePr>
        <p:xfrm>
          <a:off x="179512" y="1600200"/>
          <a:ext cx="8856984" cy="5141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62268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Quiet area</a:t>
            </a:r>
          </a:p>
        </p:txBody>
      </p:sp>
      <p:sp>
        <p:nvSpPr>
          <p:cNvPr id="3" name="Content Placeholder 2"/>
          <p:cNvSpPr>
            <a:spLocks noGrp="1"/>
          </p:cNvSpPr>
          <p:nvPr>
            <p:ph idx="1"/>
          </p:nvPr>
        </p:nvSpPr>
        <p:spPr>
          <a:xfrm>
            <a:off x="457200" y="1600200"/>
            <a:ext cx="8229600" cy="4709120"/>
          </a:xfrm>
        </p:spPr>
        <p:txBody>
          <a:bodyPr>
            <a:normAutofit fontScale="92500" lnSpcReduction="20000"/>
          </a:bodyPr>
          <a:lstStyle/>
          <a:p>
            <a:pPr marL="0" lvl="0" indent="0">
              <a:buNone/>
            </a:pPr>
            <a:r>
              <a:rPr lang="en-AU" b="1" dirty="0"/>
              <a:t>The quiet area should be:</a:t>
            </a:r>
          </a:p>
          <a:p>
            <a:pPr lvl="0"/>
            <a:r>
              <a:rPr lang="en-AU" dirty="0"/>
              <a:t>Comfortable, such as:</a:t>
            </a:r>
            <a:endParaRPr lang="en-GB" dirty="0"/>
          </a:p>
          <a:p>
            <a:pPr lvl="1">
              <a:buFont typeface="Courier New" panose="02070309020205020404" pitchFamily="49" charset="0"/>
              <a:buChar char="o"/>
            </a:pPr>
            <a:r>
              <a:rPr lang="en-AU" dirty="0"/>
              <a:t>beanbags</a:t>
            </a:r>
            <a:endParaRPr lang="en-GB" dirty="0"/>
          </a:p>
          <a:p>
            <a:pPr lvl="1">
              <a:buFont typeface="Courier New" panose="02070309020205020404" pitchFamily="49" charset="0"/>
              <a:buChar char="o"/>
            </a:pPr>
            <a:r>
              <a:rPr lang="en-AU" dirty="0"/>
              <a:t>carpet and rugs </a:t>
            </a:r>
            <a:endParaRPr lang="en-GB" dirty="0"/>
          </a:p>
          <a:p>
            <a:pPr lvl="1">
              <a:buFont typeface="Courier New" panose="02070309020205020404" pitchFamily="49" charset="0"/>
              <a:buChar char="o"/>
            </a:pPr>
            <a:r>
              <a:rPr lang="en-AU" dirty="0"/>
              <a:t>blankets</a:t>
            </a:r>
            <a:endParaRPr lang="en-GB" dirty="0"/>
          </a:p>
          <a:p>
            <a:pPr lvl="1">
              <a:buFont typeface="Courier New" panose="02070309020205020404" pitchFamily="49" charset="0"/>
              <a:buChar char="o"/>
            </a:pPr>
            <a:r>
              <a:rPr lang="en-AU" dirty="0"/>
              <a:t>cushions</a:t>
            </a:r>
            <a:endParaRPr lang="en-GB" dirty="0"/>
          </a:p>
          <a:p>
            <a:pPr lvl="1">
              <a:buFont typeface="Courier New" panose="02070309020205020404" pitchFamily="49" charset="0"/>
              <a:buChar char="o"/>
            </a:pPr>
            <a:r>
              <a:rPr lang="en-AU" dirty="0"/>
              <a:t>soft toys</a:t>
            </a:r>
            <a:endParaRPr lang="en-GB" dirty="0"/>
          </a:p>
          <a:p>
            <a:pPr lvl="0"/>
            <a:r>
              <a:rPr lang="en-AU" dirty="0"/>
              <a:t>Private, such as:</a:t>
            </a:r>
            <a:endParaRPr lang="en-GB" dirty="0"/>
          </a:p>
          <a:p>
            <a:pPr lvl="1">
              <a:buFont typeface="Courier New" panose="02070309020205020404" pitchFamily="49" charset="0"/>
              <a:buChar char="o"/>
            </a:pPr>
            <a:r>
              <a:rPr lang="en-AU" dirty="0"/>
              <a:t>a corner of the room</a:t>
            </a:r>
            <a:endParaRPr lang="en-GB" dirty="0"/>
          </a:p>
          <a:p>
            <a:pPr lvl="1">
              <a:buFont typeface="Courier New" panose="02070309020205020404" pitchFamily="49" charset="0"/>
              <a:buChar char="o"/>
            </a:pPr>
            <a:r>
              <a:rPr lang="en-AU" dirty="0"/>
              <a:t>a tent</a:t>
            </a:r>
            <a:endParaRPr lang="en-GB" dirty="0"/>
          </a:p>
          <a:p>
            <a:pPr lvl="1">
              <a:buFont typeface="Courier New" panose="02070309020205020404" pitchFamily="49" charset="0"/>
              <a:buChar char="o"/>
            </a:pPr>
            <a:r>
              <a:rPr lang="en-AU" dirty="0"/>
              <a:t>a screen or bookcase that screens off the area.</a:t>
            </a:r>
            <a:endParaRPr lang="en-GB" dirty="0"/>
          </a:p>
        </p:txBody>
      </p:sp>
      <p:pic>
        <p:nvPicPr>
          <p:cNvPr id="4" name="Picture 3" descr="C:\Users\Victoria\Desktop\My Work\ArtWork\sofa_10056.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2276872"/>
            <a:ext cx="3744416" cy="2448272"/>
          </a:xfrm>
          <a:prstGeom prst="rect">
            <a:avLst/>
          </a:prstGeom>
          <a:noFill/>
          <a:ln>
            <a:noFill/>
          </a:ln>
        </p:spPr>
      </p:pic>
    </p:spTree>
    <p:extLst>
      <p:ext uri="{BB962C8B-B14F-4D97-AF65-F5344CB8AC3E}">
        <p14:creationId xmlns:p14="http://schemas.microsoft.com/office/powerpoint/2010/main" val="36382267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Encouraging interaction</a:t>
            </a:r>
            <a:endParaRPr lang="en-GB" dirty="0"/>
          </a:p>
        </p:txBody>
      </p:sp>
      <p:sp>
        <p:nvSpPr>
          <p:cNvPr id="3" name="Content Placeholder 2"/>
          <p:cNvSpPr>
            <a:spLocks noGrp="1"/>
          </p:cNvSpPr>
          <p:nvPr>
            <p:ph idx="1"/>
          </p:nvPr>
        </p:nvSpPr>
        <p:spPr>
          <a:xfrm>
            <a:off x="457200" y="1600200"/>
            <a:ext cx="4978896" cy="4525963"/>
          </a:xfrm>
        </p:spPr>
        <p:txBody>
          <a:bodyPr/>
          <a:lstStyle/>
          <a:p>
            <a:pPr marL="0" lvl="0" indent="0">
              <a:buNone/>
            </a:pPr>
            <a:r>
              <a:rPr lang="en-AU" b="1" dirty="0"/>
              <a:t>You should:</a:t>
            </a:r>
          </a:p>
          <a:p>
            <a:pPr lvl="0"/>
            <a:r>
              <a:rPr lang="en-AU" dirty="0"/>
              <a:t>Be spacious enough to allow small group play</a:t>
            </a:r>
            <a:endParaRPr lang="en-GB" dirty="0"/>
          </a:p>
          <a:p>
            <a:pPr lvl="0"/>
            <a:r>
              <a:rPr lang="en-AU" dirty="0"/>
              <a:t>Include tables and chairs for sitting and carrying out set group activities</a:t>
            </a:r>
            <a:endParaRPr lang="en-GB" dirty="0"/>
          </a:p>
          <a:p>
            <a:pPr lvl="0"/>
            <a:r>
              <a:rPr lang="en-AU" dirty="0"/>
              <a:t>Have plenty of materials/toys.</a:t>
            </a:r>
            <a:endParaRPr lang="en-GB" dirty="0"/>
          </a:p>
          <a:p>
            <a:pPr lvl="0"/>
            <a:r>
              <a:rPr lang="en-AU" dirty="0"/>
              <a:t>Ensure it is stimulating e.g. bright colours.</a:t>
            </a:r>
            <a:endParaRPr lang="en-GB" dirty="0"/>
          </a:p>
        </p:txBody>
      </p:sp>
      <p:pic>
        <p:nvPicPr>
          <p:cNvPr id="44034" name="Picture 2" descr="C:\Users\Victoria\Desktop\My Work\ArtWork\back_pack_icon_sticker_1524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2780928"/>
            <a:ext cx="3312368"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3171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2F</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42093207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social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2.7 </a:t>
            </a:r>
            <a:r>
              <a:rPr lang="en-AU" sz="2800" dirty="0"/>
              <a:t>Provide opportunities for children to investigate ethical issues relevant to their lives and their communities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5686203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are ethical issues?</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Ethical issues may include:</a:t>
            </a:r>
            <a:endParaRPr lang="en-GB" b="1" dirty="0"/>
          </a:p>
          <a:p>
            <a:pPr lvl="0"/>
            <a:r>
              <a:rPr lang="en-AU" dirty="0"/>
              <a:t>What is right and wrong</a:t>
            </a:r>
            <a:endParaRPr lang="en-GB" dirty="0"/>
          </a:p>
          <a:p>
            <a:pPr lvl="0"/>
            <a:r>
              <a:rPr lang="en-AU" dirty="0"/>
              <a:t>Our responsibilities and rights</a:t>
            </a:r>
            <a:endParaRPr lang="en-GB" dirty="0"/>
          </a:p>
          <a:p>
            <a:pPr lvl="0"/>
            <a:r>
              <a:rPr lang="en-AU" dirty="0"/>
              <a:t>Our decisions and reactions. </a:t>
            </a:r>
            <a:endParaRPr lang="en-GB" dirty="0"/>
          </a:p>
          <a:p>
            <a:endParaRPr lang="en-GB" dirty="0"/>
          </a:p>
        </p:txBody>
      </p:sp>
      <p:pic>
        <p:nvPicPr>
          <p:cNvPr id="4" name="Picture 3" descr="C:\Users\Victoria\Desktop\My Work\ArtWork\angel_figure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564904"/>
            <a:ext cx="2304256" cy="3103106"/>
          </a:xfrm>
          <a:prstGeom prst="rect">
            <a:avLst/>
          </a:prstGeom>
          <a:noFill/>
          <a:ln>
            <a:noFill/>
          </a:ln>
        </p:spPr>
      </p:pic>
    </p:spTree>
    <p:extLst>
      <p:ext uri="{BB962C8B-B14F-4D97-AF65-F5344CB8AC3E}">
        <p14:creationId xmlns:p14="http://schemas.microsoft.com/office/powerpoint/2010/main" val="28194301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Children and ethics</a:t>
            </a:r>
          </a:p>
        </p:txBody>
      </p:sp>
      <p:sp>
        <p:nvSpPr>
          <p:cNvPr id="3" name="Content Placeholder 2"/>
          <p:cNvSpPr>
            <a:spLocks noGrp="1"/>
          </p:cNvSpPr>
          <p:nvPr>
            <p:ph idx="1"/>
          </p:nvPr>
        </p:nvSpPr>
        <p:spPr/>
        <p:txBody>
          <a:bodyPr>
            <a:normAutofit/>
          </a:bodyPr>
          <a:lstStyle/>
          <a:p>
            <a:pPr marL="0" indent="0">
              <a:buNone/>
            </a:pPr>
            <a:r>
              <a:rPr lang="en-AU" dirty="0"/>
              <a:t>Children may have different levels of understanding when it comes to ethical issues. </a:t>
            </a:r>
          </a:p>
          <a:p>
            <a:pPr marL="0" indent="0">
              <a:buNone/>
            </a:pPr>
            <a:r>
              <a:rPr lang="en-AU" b="1" dirty="0"/>
              <a:t>Childcare workers should get children to think about their behaviour: </a:t>
            </a:r>
          </a:p>
          <a:p>
            <a:r>
              <a:rPr lang="en-AU" dirty="0"/>
              <a:t>Why they reacted as they did? </a:t>
            </a:r>
            <a:endParaRPr lang="en-GB" dirty="0"/>
          </a:p>
          <a:p>
            <a:pPr lvl="0"/>
            <a:r>
              <a:rPr lang="en-AU" dirty="0"/>
              <a:t>Why should we do this? </a:t>
            </a:r>
            <a:endParaRPr lang="en-GB" dirty="0"/>
          </a:p>
          <a:p>
            <a:pPr lvl="0"/>
            <a:r>
              <a:rPr lang="en-AU" dirty="0"/>
              <a:t>Is this good or bad? </a:t>
            </a:r>
            <a:endParaRPr lang="en-GB" dirty="0"/>
          </a:p>
          <a:p>
            <a:pPr lvl="0"/>
            <a:r>
              <a:rPr lang="en-AU" dirty="0"/>
              <a:t>Is this right or wrong?</a:t>
            </a:r>
            <a:endParaRPr lang="en-GB" dirty="0"/>
          </a:p>
          <a:p>
            <a:pPr lvl="0"/>
            <a:r>
              <a:rPr lang="en-AU" dirty="0"/>
              <a:t>How would this make you feel? </a:t>
            </a:r>
            <a:endParaRPr lang="en-GB" dirty="0"/>
          </a:p>
          <a:p>
            <a:endParaRPr lang="en-GB" dirty="0"/>
          </a:p>
        </p:txBody>
      </p:sp>
      <p:pic>
        <p:nvPicPr>
          <p:cNvPr id="43011" name="Picture 3" descr="C:\Users\Victoria\Desktop\My Work\ArtWork\street_sign_post_question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192016"/>
            <a:ext cx="2978612" cy="3665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8382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values system</a:t>
            </a:r>
          </a:p>
        </p:txBody>
      </p:sp>
      <p:sp>
        <p:nvSpPr>
          <p:cNvPr id="3" name="Content Placeholder 2"/>
          <p:cNvSpPr>
            <a:spLocks noGrp="1"/>
          </p:cNvSpPr>
          <p:nvPr>
            <p:ph idx="1"/>
          </p:nvPr>
        </p:nvSpPr>
        <p:spPr/>
        <p:txBody>
          <a:bodyPr/>
          <a:lstStyle/>
          <a:p>
            <a:pPr marL="0" indent="0">
              <a:buNone/>
            </a:pPr>
            <a:r>
              <a:rPr lang="en-AU" dirty="0"/>
              <a:t>Incorporating a values system, that children can understand, into experiences can help to guide them and develop a sense of morality. </a:t>
            </a:r>
          </a:p>
          <a:p>
            <a:pPr marL="0" indent="0">
              <a:buNone/>
            </a:pPr>
            <a:r>
              <a:rPr lang="en-AU" b="1" dirty="0"/>
              <a:t>For example:</a:t>
            </a:r>
          </a:p>
          <a:p>
            <a:r>
              <a:rPr lang="en-AU" dirty="0"/>
              <a:t>We are kind to each other</a:t>
            </a:r>
            <a:endParaRPr lang="en-GB" dirty="0"/>
          </a:p>
          <a:p>
            <a:pPr lvl="0"/>
            <a:r>
              <a:rPr lang="en-AU" dirty="0"/>
              <a:t>We look after toys</a:t>
            </a:r>
            <a:endParaRPr lang="en-GB" dirty="0"/>
          </a:p>
          <a:p>
            <a:pPr lvl="0"/>
            <a:r>
              <a:rPr lang="en-AU" dirty="0"/>
              <a:t>We are helpful </a:t>
            </a:r>
            <a:endParaRPr lang="en-GB" dirty="0"/>
          </a:p>
          <a:p>
            <a:pPr lvl="0"/>
            <a:r>
              <a:rPr lang="en-AU" dirty="0"/>
              <a:t>We try our best.</a:t>
            </a:r>
            <a:endParaRPr lang="en-GB" dirty="0"/>
          </a:p>
          <a:p>
            <a:endParaRPr lang="en-GB" dirty="0"/>
          </a:p>
        </p:txBody>
      </p:sp>
      <p:pic>
        <p:nvPicPr>
          <p:cNvPr id="41986" name="Picture 2" descr="C:\Users\Victoria\Desktop\My Work\ArtWork\egg_line_grow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1832" y="4077072"/>
            <a:ext cx="5322168" cy="2162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04524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2G</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4803376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emotional development</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3.1 </a:t>
            </a:r>
            <a:r>
              <a:rPr lang="en-AU" sz="2800" dirty="0"/>
              <a:t>Assess and monitor children’s emotional development</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4165460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dirty="0"/>
            </a:br>
            <a:r>
              <a:rPr lang="en-GB" dirty="0"/>
              <a:t>Emotional development?</a:t>
            </a:r>
            <a:br>
              <a:rPr lang="en-GB" dirty="0"/>
            </a:br>
            <a:endParaRPr lang="en-GB" dirty="0"/>
          </a:p>
        </p:txBody>
      </p:sp>
      <p:sp>
        <p:nvSpPr>
          <p:cNvPr id="3" name="Content Placeholder 2"/>
          <p:cNvSpPr>
            <a:spLocks noGrp="1"/>
          </p:cNvSpPr>
          <p:nvPr>
            <p:ph idx="1"/>
          </p:nvPr>
        </p:nvSpPr>
        <p:spPr>
          <a:xfrm>
            <a:off x="457200" y="1600200"/>
            <a:ext cx="5698976" cy="4525963"/>
          </a:xfrm>
        </p:spPr>
        <p:txBody>
          <a:bodyPr/>
          <a:lstStyle/>
          <a:p>
            <a:pPr marL="0" indent="0">
              <a:buNone/>
            </a:pPr>
            <a:r>
              <a:rPr lang="en-AU" dirty="0"/>
              <a:t>Emotional development is about how we manage our feelings of frustration, joy, anger, sadness, jealousy, etc. </a:t>
            </a:r>
          </a:p>
          <a:p>
            <a:pPr marL="0" indent="0">
              <a:buNone/>
            </a:pPr>
            <a:r>
              <a:rPr lang="en-AU" dirty="0"/>
              <a:t>It can also relate to how we see ourselves and how secure we feel in our surroundings. </a:t>
            </a:r>
            <a:endParaRPr lang="en-GB" dirty="0"/>
          </a:p>
          <a:p>
            <a:endParaRPr lang="en-GB" dirty="0"/>
          </a:p>
        </p:txBody>
      </p:sp>
      <p:pic>
        <p:nvPicPr>
          <p:cNvPr id="40962" name="Picture 2" descr="C:\Users\Victoria\Desktop\My Work\ArtWork\Fotolia_14576350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0120" y="2564903"/>
            <a:ext cx="3101217" cy="3101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56945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concept and self esteem</a:t>
            </a:r>
          </a:p>
        </p:txBody>
      </p:sp>
      <p:sp>
        <p:nvSpPr>
          <p:cNvPr id="3" name="Content Placeholder 2"/>
          <p:cNvSpPr>
            <a:spLocks noGrp="1"/>
          </p:cNvSpPr>
          <p:nvPr>
            <p:ph idx="1"/>
          </p:nvPr>
        </p:nvSpPr>
        <p:spPr/>
        <p:txBody>
          <a:bodyPr>
            <a:normAutofit/>
          </a:bodyPr>
          <a:lstStyle/>
          <a:p>
            <a:pPr marL="0" indent="0">
              <a:buNone/>
            </a:pPr>
            <a:r>
              <a:rPr lang="en-AU" dirty="0"/>
              <a:t>Self-concept is what a person believes they are like or the way we see ourselves. The forming of an identity is something that has been theorised and has stages of development. </a:t>
            </a:r>
            <a:endParaRPr lang="en-GB" dirty="0"/>
          </a:p>
          <a:p>
            <a:pPr marL="0" indent="0">
              <a:buNone/>
            </a:pPr>
            <a:r>
              <a:rPr lang="en-AU" dirty="0"/>
              <a:t>Self-esteem is formed through</a:t>
            </a:r>
            <a:r>
              <a:rPr lang="en-GB" dirty="0"/>
              <a:t> </a:t>
            </a:r>
            <a:r>
              <a:rPr lang="en-AU" dirty="0"/>
              <a:t>making comparisons about the person we want to be and the person we think we are. </a:t>
            </a:r>
            <a:endParaRPr lang="en-GB" dirty="0"/>
          </a:p>
        </p:txBody>
      </p:sp>
      <p:pic>
        <p:nvPicPr>
          <p:cNvPr id="39938" name="Picture 2" descr="C:\Users\Victoria\Desktop\My Work\ArtWork\Animations\applause_text_anim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4610485"/>
            <a:ext cx="3672408" cy="2247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48138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Attachment theory</a:t>
            </a:r>
            <a:br>
              <a:rPr lang="en-GB" dirty="0"/>
            </a:br>
            <a:endParaRPr lang="en-GB" dirty="0"/>
          </a:p>
        </p:txBody>
      </p:sp>
      <p:sp>
        <p:nvSpPr>
          <p:cNvPr id="3" name="Content Placeholder 2"/>
          <p:cNvSpPr>
            <a:spLocks noGrp="1"/>
          </p:cNvSpPr>
          <p:nvPr>
            <p:ph idx="1"/>
          </p:nvPr>
        </p:nvSpPr>
        <p:spPr>
          <a:xfrm>
            <a:off x="457200" y="1484784"/>
            <a:ext cx="5770984" cy="4680520"/>
          </a:xfrm>
        </p:spPr>
        <p:txBody>
          <a:bodyPr>
            <a:normAutofit/>
          </a:bodyPr>
          <a:lstStyle/>
          <a:p>
            <a:pPr marL="0" indent="0">
              <a:buNone/>
            </a:pPr>
            <a:r>
              <a:rPr lang="en-AU" dirty="0"/>
              <a:t>Attachment theory is about how children need to form a strong bond with their primary carer to develop relationships with others. </a:t>
            </a:r>
          </a:p>
          <a:p>
            <a:pPr marL="0" indent="0">
              <a:buNone/>
            </a:pPr>
            <a:r>
              <a:rPr lang="en-AU" dirty="0"/>
              <a:t>John Bowlby (1907-1990) developed an attachment theory and his theory opened people’s eyes to the idea that children need to form strong attachments and changed child care practices. </a:t>
            </a:r>
            <a:endParaRPr lang="en-GB" dirty="0"/>
          </a:p>
        </p:txBody>
      </p:sp>
      <p:pic>
        <p:nvPicPr>
          <p:cNvPr id="38914" name="Picture 2" descr="C:\Users\Victoria\Desktop\My Work\ArtWork\stick_figures_on_magnet_800_wht_959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0295" y="2132856"/>
            <a:ext cx="2928475"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43504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 for good attachment</a:t>
            </a:r>
          </a:p>
        </p:txBody>
      </p:sp>
      <p:sp>
        <p:nvSpPr>
          <p:cNvPr id="3" name="Content Placeholder 2"/>
          <p:cNvSpPr>
            <a:spLocks noGrp="1"/>
          </p:cNvSpPr>
          <p:nvPr>
            <p:ph idx="1"/>
          </p:nvPr>
        </p:nvSpPr>
        <p:spPr>
          <a:xfrm>
            <a:off x="457200" y="1600200"/>
            <a:ext cx="5842992" cy="4525963"/>
          </a:xfrm>
        </p:spPr>
        <p:txBody>
          <a:bodyPr/>
          <a:lstStyle/>
          <a:p>
            <a:pPr marL="0" lvl="0" indent="0">
              <a:buNone/>
            </a:pPr>
            <a:r>
              <a:rPr lang="en-AU" b="1" dirty="0"/>
              <a:t>You should record:</a:t>
            </a:r>
          </a:p>
          <a:p>
            <a:pPr lvl="0"/>
            <a:r>
              <a:rPr lang="en-AU" dirty="0"/>
              <a:t>Is the child seeking their care giver?</a:t>
            </a:r>
            <a:endParaRPr lang="en-GB" dirty="0"/>
          </a:p>
          <a:p>
            <a:pPr lvl="0"/>
            <a:r>
              <a:rPr lang="en-AU" dirty="0"/>
              <a:t>Do they cry or get upset when the care giver leaves/cannot be seen?</a:t>
            </a:r>
            <a:endParaRPr lang="en-GB" dirty="0"/>
          </a:p>
          <a:p>
            <a:pPr lvl="0"/>
            <a:r>
              <a:rPr lang="en-AU" dirty="0"/>
              <a:t>Are they happy to see caregiver or show signs of relief when care giver reappears?</a:t>
            </a:r>
            <a:endParaRPr lang="en-GB" dirty="0"/>
          </a:p>
          <a:p>
            <a:pPr lvl="0"/>
            <a:r>
              <a:rPr lang="en-AU" dirty="0"/>
              <a:t>Do they pay attention to the care giver’s presence? </a:t>
            </a:r>
            <a:endParaRPr lang="en-GB" dirty="0"/>
          </a:p>
        </p:txBody>
      </p:sp>
      <p:pic>
        <p:nvPicPr>
          <p:cNvPr id="4" name="Picture 3" descr="C:\Users\Victoria\Desktop\My Work\ArtWork\stick_figure_parent_child_standing_296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2060848"/>
            <a:ext cx="2285102" cy="3623677"/>
          </a:xfrm>
          <a:prstGeom prst="rect">
            <a:avLst/>
          </a:prstGeom>
          <a:noFill/>
          <a:ln>
            <a:noFill/>
          </a:ln>
        </p:spPr>
      </p:pic>
    </p:spTree>
    <p:extLst>
      <p:ext uri="{BB962C8B-B14F-4D97-AF65-F5344CB8AC3E}">
        <p14:creationId xmlns:p14="http://schemas.microsoft.com/office/powerpoint/2010/main" val="28788134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Emotions in children</a:t>
            </a:r>
            <a:br>
              <a:rPr lang="en-GB" dirty="0"/>
            </a:br>
            <a:endParaRPr lang="en-GB" dirty="0"/>
          </a:p>
        </p:txBody>
      </p:sp>
      <p:sp>
        <p:nvSpPr>
          <p:cNvPr id="3" name="Content Placeholder 2"/>
          <p:cNvSpPr>
            <a:spLocks noGrp="1"/>
          </p:cNvSpPr>
          <p:nvPr>
            <p:ph idx="1"/>
          </p:nvPr>
        </p:nvSpPr>
        <p:spPr>
          <a:xfrm>
            <a:off x="457200" y="1600200"/>
            <a:ext cx="6419056" cy="4525963"/>
          </a:xfrm>
        </p:spPr>
        <p:txBody>
          <a:bodyPr/>
          <a:lstStyle/>
          <a:p>
            <a:pPr marL="0" indent="0">
              <a:buNone/>
            </a:pPr>
            <a:r>
              <a:rPr lang="en-AU" dirty="0"/>
              <a:t>You should try and gain an understanding about what is normal for a child or if there are any outside factors that could be having an impact on emotions.</a:t>
            </a:r>
          </a:p>
          <a:p>
            <a:pPr marL="0" indent="0">
              <a:buNone/>
            </a:pPr>
            <a:r>
              <a:rPr lang="en-AU" dirty="0"/>
              <a:t>Children can react to changes in routine and can sense when their care givers are emotional too. If a parent is stressed it can upset or worry a child. </a:t>
            </a:r>
            <a:endParaRPr lang="en-GB" dirty="0"/>
          </a:p>
          <a:p>
            <a:endParaRPr lang="en-GB" dirty="0"/>
          </a:p>
        </p:txBody>
      </p:sp>
      <p:pic>
        <p:nvPicPr>
          <p:cNvPr id="37890" name="Picture 2" descr="C:\Users\Victoria\Desktop\My Work\ArtWork\boy_student_jumping_167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032" y="2249488"/>
            <a:ext cx="2470162"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046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event samples</a:t>
            </a:r>
          </a:p>
        </p:txBody>
      </p:sp>
      <p:sp>
        <p:nvSpPr>
          <p:cNvPr id="3" name="Content Placeholder 2"/>
          <p:cNvSpPr>
            <a:spLocks noGrp="1"/>
          </p:cNvSpPr>
          <p:nvPr>
            <p:ph idx="1"/>
          </p:nvPr>
        </p:nvSpPr>
        <p:spPr/>
        <p:txBody>
          <a:bodyPr/>
          <a:lstStyle/>
          <a:p>
            <a:pPr marL="0" indent="0">
              <a:buNone/>
            </a:pPr>
            <a:r>
              <a:rPr lang="en-AU" dirty="0"/>
              <a:t>Event samples are good for assessing concerns about emotions a child may be struggling to manage. </a:t>
            </a:r>
          </a:p>
          <a:p>
            <a:pPr marL="0" indent="0">
              <a:buNone/>
            </a:pPr>
            <a:r>
              <a:rPr lang="en-AU" dirty="0"/>
              <a:t>They focus on one type of behaviour, tracking it over a period of time (such as a week) to see how often this behaviour is displayed and the possible reasons behind it. </a:t>
            </a:r>
            <a:endParaRPr lang="en-GB" dirty="0"/>
          </a:p>
          <a:p>
            <a:endParaRPr lang="en-GB" dirty="0"/>
          </a:p>
        </p:txBody>
      </p:sp>
      <p:pic>
        <p:nvPicPr>
          <p:cNvPr id="1026" name="Picture 2" descr="C:\Users\Victoria\Desktop\My Work\ArtWork\time_record_read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293096"/>
            <a:ext cx="1704207" cy="2366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25544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3A</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5890665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Assess and monitor children’s emotional development</a:t>
            </a:r>
            <a:endParaRPr lang="en-GB" dirty="0"/>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a:latin typeface="+mj-lt"/>
              </a:rPr>
              <a:t>3.2 </a:t>
            </a:r>
            <a:r>
              <a:rPr lang="en-AU" sz="2800" dirty="0"/>
              <a:t>Create opportunities for children to experience individual strengths and successes during play</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36932642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Strengths and successes</a:t>
            </a:r>
            <a:br>
              <a:rPr lang="en-GB" dirty="0"/>
            </a:br>
            <a:endParaRPr lang="en-GB" dirty="0"/>
          </a:p>
        </p:txBody>
      </p:sp>
      <p:sp>
        <p:nvSpPr>
          <p:cNvPr id="3" name="Content Placeholder 2"/>
          <p:cNvSpPr>
            <a:spLocks noGrp="1"/>
          </p:cNvSpPr>
          <p:nvPr>
            <p:ph idx="1"/>
          </p:nvPr>
        </p:nvSpPr>
        <p:spPr>
          <a:xfrm>
            <a:off x="457200" y="1600200"/>
            <a:ext cx="5482952" cy="4525963"/>
          </a:xfrm>
        </p:spPr>
        <p:txBody>
          <a:bodyPr/>
          <a:lstStyle/>
          <a:p>
            <a:pPr marL="0" indent="0">
              <a:buNone/>
            </a:pPr>
            <a:r>
              <a:rPr lang="en-AU" dirty="0"/>
              <a:t>Providing a variety of activities for a range of abilities that use different skills will ensure that each child has the opportunity to use their strengths. </a:t>
            </a:r>
          </a:p>
          <a:p>
            <a:pPr marL="0" indent="0">
              <a:buNone/>
            </a:pPr>
            <a:r>
              <a:rPr lang="en-AU" dirty="0"/>
              <a:t>It is your responsibility to find out all you can about a child’s abilities so that you can plan appropriate activities for them and out equipment that they can use. </a:t>
            </a:r>
            <a:endParaRPr lang="en-GB" dirty="0"/>
          </a:p>
          <a:p>
            <a:endParaRPr lang="en-GB" dirty="0"/>
          </a:p>
        </p:txBody>
      </p:sp>
      <p:pic>
        <p:nvPicPr>
          <p:cNvPr id="4" name="Picture 3" descr="C:\Users\Victoria\Desktop\My Work\ArtWork\Animations\group_clapping_300_wht.gif"/>
          <p:cNvPicPr/>
          <p:nvPr/>
        </p:nvPicPr>
        <p:blipFill>
          <a:blip r:embed="rId2">
            <a:extLst>
              <a:ext uri="{28A0092B-C50C-407E-A947-70E740481C1C}">
                <a14:useLocalDpi xmlns:a14="http://schemas.microsoft.com/office/drawing/2010/main" val="0"/>
              </a:ext>
            </a:extLst>
          </a:blip>
          <a:srcRect/>
          <a:stretch>
            <a:fillRect/>
          </a:stretch>
        </p:blipFill>
        <p:spPr bwMode="auto">
          <a:xfrm>
            <a:off x="5823842" y="2066164"/>
            <a:ext cx="3319641" cy="3175625"/>
          </a:xfrm>
          <a:prstGeom prst="rect">
            <a:avLst/>
          </a:prstGeom>
          <a:noFill/>
          <a:ln>
            <a:noFill/>
          </a:ln>
        </p:spPr>
      </p:pic>
    </p:spTree>
    <p:extLst>
      <p:ext uri="{BB962C8B-B14F-4D97-AF65-F5344CB8AC3E}">
        <p14:creationId xmlns:p14="http://schemas.microsoft.com/office/powerpoint/2010/main" val="11635850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Equipment for different abilities</a:t>
            </a:r>
          </a:p>
        </p:txBody>
      </p:sp>
      <p:sp>
        <p:nvSpPr>
          <p:cNvPr id="3" name="Content Placeholder 2"/>
          <p:cNvSpPr>
            <a:spLocks noGrp="1"/>
          </p:cNvSpPr>
          <p:nvPr>
            <p:ph idx="1"/>
          </p:nvPr>
        </p:nvSpPr>
        <p:spPr>
          <a:xfrm>
            <a:off x="457200" y="1600200"/>
            <a:ext cx="5482952" cy="4525963"/>
          </a:xfrm>
        </p:spPr>
        <p:txBody>
          <a:bodyPr/>
          <a:lstStyle/>
          <a:p>
            <a:pPr marL="0" indent="0">
              <a:buNone/>
            </a:pPr>
            <a:r>
              <a:rPr lang="en-AU" dirty="0"/>
              <a:t>For example, some children may be able to ride a tricycle if they can pedal but others will not be able to pedal. </a:t>
            </a:r>
          </a:p>
          <a:p>
            <a:pPr marL="0" indent="0">
              <a:buNone/>
            </a:pPr>
            <a:r>
              <a:rPr lang="en-AU" dirty="0"/>
              <a:t>There should be equipment that enables children who cannot pedal to join in, for example, tricycles without pedals or ride-on cars for younger children. </a:t>
            </a:r>
            <a:endParaRPr lang="en-GB" dirty="0"/>
          </a:p>
          <a:p>
            <a:endParaRPr lang="en-GB" dirty="0"/>
          </a:p>
        </p:txBody>
      </p:sp>
      <p:pic>
        <p:nvPicPr>
          <p:cNvPr id="2050" name="Picture 2" descr="C:\Users\Victoria\Desktop\My Work\ArtWork\riding_bmx_cycle_bike_p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7" y="1772816"/>
            <a:ext cx="2356981" cy="4051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0912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Setting/environment</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t>You should create an environment where children are able to do things for themselves. This means having facilities such as sinks, toilets, tables and chairs at a comfortable height. </a:t>
            </a:r>
          </a:p>
          <a:p>
            <a:pPr marL="0" indent="0">
              <a:buNone/>
            </a:pPr>
            <a:r>
              <a:rPr lang="en-GB" dirty="0"/>
              <a:t>Special considerations for children with disabilities should be given to help them manoeuvre around the setting. </a:t>
            </a:r>
          </a:p>
          <a:p>
            <a:endParaRPr lang="en-GB" dirty="0"/>
          </a:p>
        </p:txBody>
      </p:sp>
      <p:pic>
        <p:nvPicPr>
          <p:cNvPr id="36866" name="Picture 2" descr="C:\Users\Victoria\Desktop\My Work\ArtWork\world_education_imagination_1514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636121"/>
            <a:ext cx="4176464" cy="222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582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Supporting children</a:t>
            </a:r>
          </a:p>
        </p:txBody>
      </p:sp>
      <p:sp>
        <p:nvSpPr>
          <p:cNvPr id="3" name="Content Placeholder 2"/>
          <p:cNvSpPr>
            <a:spLocks noGrp="1"/>
          </p:cNvSpPr>
          <p:nvPr>
            <p:ph idx="1"/>
          </p:nvPr>
        </p:nvSpPr>
        <p:spPr>
          <a:xfrm>
            <a:off x="457200" y="1600200"/>
            <a:ext cx="4762872" cy="4525963"/>
          </a:xfrm>
        </p:spPr>
        <p:txBody>
          <a:bodyPr/>
          <a:lstStyle/>
          <a:p>
            <a:pPr marL="0" indent="0">
              <a:buNone/>
            </a:pPr>
            <a:r>
              <a:rPr lang="en-GB" dirty="0"/>
              <a:t>With extra support children can sometimes have a successful experience. </a:t>
            </a:r>
          </a:p>
          <a:p>
            <a:pPr marL="0" indent="0">
              <a:buNone/>
            </a:pPr>
            <a:r>
              <a:rPr lang="en-GB" dirty="0"/>
              <a:t>For example, a child is holding a tennis racket the wrong way, helping them to turn it around and hold it correctly can help them to hit the ball. </a:t>
            </a:r>
          </a:p>
        </p:txBody>
      </p:sp>
      <p:pic>
        <p:nvPicPr>
          <p:cNvPr id="3074" name="Picture 2" descr="C:\Users\Victoria\Desktop\My Work\ArtWork\Fotolia_1942068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492896"/>
            <a:ext cx="3521968" cy="2641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7690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3B</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1898328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Assess and monitor children’s emotional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3.3 </a:t>
            </a:r>
            <a:r>
              <a:rPr lang="en-AU" sz="2800" dirty="0"/>
              <a:t>Plan and provide opportunities through play that challenge children’s emerging skills and capabilities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49438969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Challenging emerging skills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Although you have to consider children’s strengths when deciding on activities, you should also try to challenge what they already know or can do. </a:t>
            </a:r>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826878869"/>
              </p:ext>
            </p:extLst>
          </p:nvPr>
        </p:nvGraphicFramePr>
        <p:xfrm>
          <a:off x="539552" y="3068960"/>
          <a:ext cx="8136904" cy="2188840"/>
        </p:xfrm>
        <a:graphic>
          <a:graphicData uri="http://schemas.openxmlformats.org/drawingml/2006/table">
            <a:tbl>
              <a:tblPr firstRow="1" firstCol="1" bandRow="1"/>
              <a:tblGrid>
                <a:gridCol w="2840416">
                  <a:extLst>
                    <a:ext uri="{9D8B030D-6E8A-4147-A177-3AD203B41FA5}">
                      <a16:colId xmlns:a16="http://schemas.microsoft.com/office/drawing/2014/main" val="20000"/>
                    </a:ext>
                  </a:extLst>
                </a:gridCol>
                <a:gridCol w="2424539">
                  <a:extLst>
                    <a:ext uri="{9D8B030D-6E8A-4147-A177-3AD203B41FA5}">
                      <a16:colId xmlns:a16="http://schemas.microsoft.com/office/drawing/2014/main" val="20001"/>
                    </a:ext>
                  </a:extLst>
                </a:gridCol>
                <a:gridCol w="2871949">
                  <a:extLst>
                    <a:ext uri="{9D8B030D-6E8A-4147-A177-3AD203B41FA5}">
                      <a16:colId xmlns:a16="http://schemas.microsoft.com/office/drawing/2014/main" val="20002"/>
                    </a:ext>
                  </a:extLst>
                </a:gridCol>
              </a:tblGrid>
              <a:tr h="562837">
                <a:tc>
                  <a:txBody>
                    <a:bodyPr/>
                    <a:lstStyle/>
                    <a:p>
                      <a:pPr>
                        <a:lnSpc>
                          <a:spcPct val="115000"/>
                        </a:lnSpc>
                        <a:spcBef>
                          <a:spcPts val="600"/>
                        </a:spcBef>
                        <a:spcAft>
                          <a:spcPts val="600"/>
                        </a:spcAft>
                      </a:pPr>
                      <a:r>
                        <a:rPr lang="en-AU" sz="2800" b="1" dirty="0">
                          <a:effectLst/>
                          <a:latin typeface="Calibri"/>
                          <a:ea typeface="Calibri"/>
                          <a:cs typeface="Times New Roman"/>
                        </a:rPr>
                        <a:t>Emerging skills</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nSpc>
                          <a:spcPct val="115000"/>
                        </a:lnSpc>
                        <a:spcBef>
                          <a:spcPts val="600"/>
                        </a:spcBef>
                        <a:spcAft>
                          <a:spcPts val="600"/>
                        </a:spcAft>
                      </a:pPr>
                      <a:r>
                        <a:rPr lang="en-AU" sz="2800" b="1" dirty="0">
                          <a:effectLst/>
                          <a:latin typeface="Calibri"/>
                          <a:ea typeface="Calibri"/>
                          <a:cs typeface="Times New Roman"/>
                        </a:rPr>
                        <a:t>Skill area</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nSpc>
                          <a:spcPct val="115000"/>
                        </a:lnSpc>
                        <a:spcBef>
                          <a:spcPts val="600"/>
                        </a:spcBef>
                        <a:spcAft>
                          <a:spcPts val="600"/>
                        </a:spcAft>
                      </a:pPr>
                      <a:r>
                        <a:rPr lang="en-AU" sz="2800" b="1" dirty="0">
                          <a:effectLst/>
                          <a:latin typeface="Calibri"/>
                          <a:ea typeface="Calibri"/>
                          <a:cs typeface="Times New Roman"/>
                        </a:rPr>
                        <a:t>Challenges</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extLst>
                  <a:ext uri="{0D108BD9-81ED-4DB2-BD59-A6C34878D82A}">
                    <a16:rowId xmlns:a16="http://schemas.microsoft.com/office/drawing/2014/main" val="10000"/>
                  </a:ext>
                </a:extLst>
              </a:tr>
              <a:tr h="1626003">
                <a:tc>
                  <a:txBody>
                    <a:bodyPr/>
                    <a:lstStyle/>
                    <a:p>
                      <a:pPr>
                        <a:lnSpc>
                          <a:spcPct val="115000"/>
                        </a:lnSpc>
                        <a:spcBef>
                          <a:spcPts val="600"/>
                        </a:spcBef>
                        <a:spcAft>
                          <a:spcPts val="600"/>
                        </a:spcAft>
                      </a:pPr>
                      <a:r>
                        <a:rPr lang="en-AU" sz="2800" dirty="0">
                          <a:effectLst/>
                          <a:latin typeface="Calibri"/>
                          <a:ea typeface="Calibri"/>
                          <a:cs typeface="Times New Roman"/>
                        </a:rPr>
                        <a:t>Nine month old baby can sit and reach for toys.</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800" dirty="0">
                          <a:effectLst/>
                          <a:latin typeface="Calibri"/>
                          <a:ea typeface="Calibri"/>
                          <a:cs typeface="Times New Roman"/>
                        </a:rPr>
                        <a:t>Physical skills – gross motor</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Bef>
                          <a:spcPts val="600"/>
                        </a:spcBef>
                        <a:spcAft>
                          <a:spcPts val="600"/>
                        </a:spcAft>
                      </a:pPr>
                      <a:r>
                        <a:rPr lang="en-AU" sz="2800" dirty="0">
                          <a:effectLst/>
                          <a:latin typeface="Calibri"/>
                          <a:ea typeface="Calibri"/>
                          <a:cs typeface="Times New Roman"/>
                        </a:rPr>
                        <a:t>Putting toys slightly out of reach</a:t>
                      </a:r>
                      <a:endParaRPr lang="en-GB" sz="2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393720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confidence</a:t>
            </a:r>
          </a:p>
        </p:txBody>
      </p:sp>
      <p:sp>
        <p:nvSpPr>
          <p:cNvPr id="3" name="Content Placeholder 2"/>
          <p:cNvSpPr>
            <a:spLocks noGrp="1"/>
          </p:cNvSpPr>
          <p:nvPr>
            <p:ph idx="1"/>
          </p:nvPr>
        </p:nvSpPr>
        <p:spPr>
          <a:xfrm>
            <a:off x="457200" y="1600200"/>
            <a:ext cx="5915000" cy="4525963"/>
          </a:xfrm>
        </p:spPr>
        <p:txBody>
          <a:bodyPr>
            <a:normAutofit/>
          </a:bodyPr>
          <a:lstStyle/>
          <a:p>
            <a:pPr marL="0" indent="0">
              <a:buNone/>
            </a:pPr>
            <a:r>
              <a:rPr lang="en-AU" b="1" dirty="0"/>
              <a:t>To take on a more challenging task, children need to:</a:t>
            </a:r>
            <a:endParaRPr lang="en-GB" b="1" dirty="0"/>
          </a:p>
          <a:p>
            <a:pPr lvl="0"/>
            <a:r>
              <a:rPr lang="en-AU" dirty="0"/>
              <a:t>Be confident enough to have a go at something more challenging</a:t>
            </a:r>
            <a:endParaRPr lang="en-GB" dirty="0"/>
          </a:p>
          <a:p>
            <a:pPr lvl="0"/>
            <a:r>
              <a:rPr lang="en-AU" dirty="0"/>
              <a:t>Have developed certain abilities for example children will not be able to read if they do not know the alphabet. </a:t>
            </a:r>
            <a:endParaRPr lang="en-GB" dirty="0"/>
          </a:p>
          <a:p>
            <a:endParaRPr lang="en-GB" dirty="0"/>
          </a:p>
        </p:txBody>
      </p:sp>
      <p:pic>
        <p:nvPicPr>
          <p:cNvPr id="4" name="Picture 3" descr="C:\Users\Victoria\Desktop\My Work\ArtWork\Fotolia_26239612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9406" y="2564904"/>
            <a:ext cx="2808312" cy="2859142"/>
          </a:xfrm>
          <a:prstGeom prst="rect">
            <a:avLst/>
          </a:prstGeom>
          <a:ln>
            <a:noFill/>
          </a:ln>
          <a:effectLst>
            <a:softEdge rad="112500"/>
          </a:effectLst>
        </p:spPr>
      </p:pic>
    </p:spTree>
    <p:extLst>
      <p:ext uri="{BB962C8B-B14F-4D97-AF65-F5344CB8AC3E}">
        <p14:creationId xmlns:p14="http://schemas.microsoft.com/office/powerpoint/2010/main" val="13551908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3C</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3028735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Assess and monitor children’s emotional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045057"/>
            <a:ext cx="3744416" cy="3970318"/>
          </a:xfrm>
          <a:prstGeom prst="rect">
            <a:avLst/>
          </a:prstGeom>
          <a:noFill/>
        </p:spPr>
        <p:txBody>
          <a:bodyPr wrap="square" rtlCol="0">
            <a:spAutoFit/>
          </a:bodyPr>
          <a:lstStyle/>
          <a:p>
            <a:r>
              <a:rPr lang="en-AU" sz="2800" b="1" dirty="0">
                <a:latin typeface="+mj-lt"/>
              </a:rPr>
              <a:t>3.4 </a:t>
            </a:r>
            <a:r>
              <a:rPr lang="en-AU" sz="2800" dirty="0"/>
              <a:t>Provide opportunities for children to engage independently with tasks</a:t>
            </a:r>
            <a:endParaRPr lang="en-AU" sz="2800" dirty="0">
              <a:latin typeface="+mj-lt"/>
            </a:endParaRPr>
          </a:p>
          <a:p>
            <a:r>
              <a:rPr lang="en-AU" sz="2800" b="1" dirty="0">
                <a:latin typeface="+mj-lt"/>
              </a:rPr>
              <a:t>3.5 </a:t>
            </a:r>
            <a:r>
              <a:rPr lang="en-AU" sz="2800" dirty="0"/>
              <a:t>Create opportunities for children to explore self-image and identity through play</a:t>
            </a:r>
            <a:endParaRPr lang="en-AU" sz="2800" dirty="0">
              <a:latin typeface="+mj-lt"/>
            </a:endParaRPr>
          </a:p>
        </p:txBody>
      </p:sp>
    </p:spTree>
    <p:extLst>
      <p:ext uri="{BB962C8B-B14F-4D97-AF65-F5344CB8AC3E}">
        <p14:creationId xmlns:p14="http://schemas.microsoft.com/office/powerpoint/2010/main" val="133995615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Engaging independently with tasks</a:t>
            </a:r>
            <a:br>
              <a:rPr lang="en-GB" dirty="0"/>
            </a:br>
            <a:endParaRPr lang="en-GB" dirty="0"/>
          </a:p>
        </p:txBody>
      </p:sp>
      <p:sp>
        <p:nvSpPr>
          <p:cNvPr id="3" name="Content Placeholder 2"/>
          <p:cNvSpPr>
            <a:spLocks noGrp="1"/>
          </p:cNvSpPr>
          <p:nvPr>
            <p:ph idx="1"/>
          </p:nvPr>
        </p:nvSpPr>
        <p:spPr>
          <a:xfrm>
            <a:off x="457200" y="1600200"/>
            <a:ext cx="8229600" cy="4983162"/>
          </a:xfrm>
        </p:spPr>
        <p:txBody>
          <a:bodyPr>
            <a:normAutofit lnSpcReduction="10000"/>
          </a:bodyPr>
          <a:lstStyle/>
          <a:p>
            <a:pPr marL="0" lvl="0" indent="0">
              <a:buNone/>
            </a:pPr>
            <a:r>
              <a:rPr lang="en-AU" b="1" dirty="0"/>
              <a:t>You could:</a:t>
            </a:r>
          </a:p>
          <a:p>
            <a:pPr lvl="0"/>
            <a:r>
              <a:rPr lang="en-AU" dirty="0"/>
              <a:t>Provide free play time where children choose their own activities</a:t>
            </a:r>
            <a:endParaRPr lang="en-GB" dirty="0"/>
          </a:p>
          <a:p>
            <a:pPr lvl="0"/>
            <a:r>
              <a:rPr lang="en-AU" dirty="0"/>
              <a:t>Set up computers</a:t>
            </a:r>
            <a:endParaRPr lang="en-GB" dirty="0"/>
          </a:p>
          <a:p>
            <a:pPr lvl="0"/>
            <a:r>
              <a:rPr lang="en-AU" dirty="0"/>
              <a:t>Provide children with:</a:t>
            </a:r>
            <a:endParaRPr lang="en-GB" dirty="0"/>
          </a:p>
          <a:p>
            <a:pPr lvl="1">
              <a:buFont typeface="Courier New" panose="02070309020205020404" pitchFamily="49" charset="0"/>
              <a:buChar char="o"/>
            </a:pPr>
            <a:r>
              <a:rPr lang="en-AU" dirty="0"/>
              <a:t>a reading area </a:t>
            </a:r>
            <a:endParaRPr lang="en-GB" dirty="0"/>
          </a:p>
          <a:p>
            <a:pPr lvl="1">
              <a:buFont typeface="Courier New" panose="02070309020205020404" pitchFamily="49" charset="0"/>
              <a:buChar char="o"/>
            </a:pPr>
            <a:r>
              <a:rPr lang="en-AU" dirty="0"/>
              <a:t>colouring books and crayons</a:t>
            </a:r>
            <a:endParaRPr lang="en-GB" dirty="0"/>
          </a:p>
          <a:p>
            <a:pPr lvl="1">
              <a:buFont typeface="Courier New" panose="02070309020205020404" pitchFamily="49" charset="0"/>
              <a:buChar char="o"/>
            </a:pPr>
            <a:r>
              <a:rPr lang="en-AU" dirty="0"/>
              <a:t>jigsaw puzzles</a:t>
            </a:r>
            <a:endParaRPr lang="en-GB" dirty="0"/>
          </a:p>
          <a:p>
            <a:pPr lvl="1">
              <a:buFont typeface="Courier New" panose="02070309020205020404" pitchFamily="49" charset="0"/>
              <a:buChar char="o"/>
            </a:pPr>
            <a:r>
              <a:rPr lang="en-AU" dirty="0"/>
              <a:t>string and beads</a:t>
            </a:r>
            <a:endParaRPr lang="en-GB" dirty="0"/>
          </a:p>
          <a:p>
            <a:pPr lvl="0"/>
            <a:r>
              <a:rPr lang="en-AU" dirty="0"/>
              <a:t> Learn when to interact and when to not.</a:t>
            </a:r>
            <a:endParaRPr lang="en-GB" dirty="0"/>
          </a:p>
          <a:p>
            <a:endParaRPr lang="en-GB" dirty="0"/>
          </a:p>
        </p:txBody>
      </p:sp>
      <p:pic>
        <p:nvPicPr>
          <p:cNvPr id="35842" name="Picture 2" descr="C:\Users\Victoria\Desktop\My Work\ArtWork\educational_laptop_clip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26075" y="2852936"/>
            <a:ext cx="2660725" cy="2935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82636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Exploring self-identity</a:t>
            </a:r>
            <a:br>
              <a:rPr lang="en-GB" dirty="0"/>
            </a:br>
            <a:endParaRPr lang="en-GB" dirty="0"/>
          </a:p>
        </p:txBody>
      </p:sp>
      <p:sp>
        <p:nvSpPr>
          <p:cNvPr id="3" name="Content Placeholder 2"/>
          <p:cNvSpPr>
            <a:spLocks noGrp="1"/>
          </p:cNvSpPr>
          <p:nvPr>
            <p:ph idx="1"/>
          </p:nvPr>
        </p:nvSpPr>
        <p:spPr>
          <a:xfrm>
            <a:off x="457200" y="1600200"/>
            <a:ext cx="4978896" cy="4525963"/>
          </a:xfrm>
        </p:spPr>
        <p:txBody>
          <a:bodyPr>
            <a:normAutofit/>
          </a:bodyPr>
          <a:lstStyle/>
          <a:p>
            <a:pPr marL="0" indent="0">
              <a:buNone/>
            </a:pPr>
            <a:r>
              <a:rPr lang="en-AU" dirty="0"/>
              <a:t>Babies may like to suck their fingers and toes</a:t>
            </a:r>
            <a:r>
              <a:rPr lang="en-GB" dirty="0"/>
              <a:t>, </a:t>
            </a:r>
            <a:r>
              <a:rPr lang="en-AU" dirty="0"/>
              <a:t>look in mirrors</a:t>
            </a:r>
            <a:r>
              <a:rPr lang="en-GB" dirty="0"/>
              <a:t>, p</a:t>
            </a:r>
            <a:r>
              <a:rPr lang="en-AU" dirty="0"/>
              <a:t>lay peek-a-boo</a:t>
            </a:r>
            <a:r>
              <a:rPr lang="en-GB" dirty="0"/>
              <a:t> and </a:t>
            </a:r>
            <a:r>
              <a:rPr lang="en-AU" dirty="0"/>
              <a:t>look at friendly faces.</a:t>
            </a:r>
            <a:endParaRPr lang="en-GB" dirty="0"/>
          </a:p>
          <a:p>
            <a:pPr marL="0" indent="0">
              <a:buNone/>
            </a:pPr>
            <a:r>
              <a:rPr lang="en-AU" dirty="0"/>
              <a:t>Toddlers may like to try on roles through imaginative play and dressing up and act out scenes that fill child with wonder or fear. </a:t>
            </a:r>
            <a:endParaRPr lang="en-GB" dirty="0"/>
          </a:p>
          <a:p>
            <a:endParaRPr lang="en-GB" dirty="0"/>
          </a:p>
          <a:p>
            <a:endParaRPr lang="en-GB" dirty="0"/>
          </a:p>
        </p:txBody>
      </p:sp>
      <p:pic>
        <p:nvPicPr>
          <p:cNvPr id="34818" name="Picture 2" descr="C:\Users\Victoria\Desktop\My Work\ArtWork\looking_in_mirror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1950407" cy="445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96097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3D</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6775894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Assess and monitor children’s emotional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3.6 </a:t>
            </a:r>
            <a:r>
              <a:rPr lang="en-AU" sz="2800" dirty="0"/>
              <a:t>Provide opportunities for children to release feelings and express emotions through suitable experiences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410341218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Expressing feelings</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2942097"/>
              </p:ext>
            </p:extLst>
          </p:nvPr>
        </p:nvGraphicFramePr>
        <p:xfrm>
          <a:off x="179512" y="1340768"/>
          <a:ext cx="8964488" cy="5141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026461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Releasing emotions</a:t>
            </a:r>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pPr marL="0" lvl="0" indent="0">
              <a:buNone/>
            </a:pPr>
            <a:r>
              <a:rPr lang="en-AU" b="1" dirty="0"/>
              <a:t>Emotions can be released through:</a:t>
            </a:r>
          </a:p>
          <a:p>
            <a:pPr lvl="0"/>
            <a:r>
              <a:rPr lang="en-AU" dirty="0"/>
              <a:t>Physical activity such as:</a:t>
            </a:r>
            <a:endParaRPr lang="en-GB" dirty="0"/>
          </a:p>
          <a:p>
            <a:pPr lvl="1">
              <a:buFont typeface="Courier New" panose="02070309020205020404" pitchFamily="49" charset="0"/>
              <a:buChar char="o"/>
            </a:pPr>
            <a:r>
              <a:rPr lang="en-AU" dirty="0"/>
              <a:t>running and dancing</a:t>
            </a:r>
            <a:endParaRPr lang="en-GB" dirty="0"/>
          </a:p>
          <a:p>
            <a:pPr lvl="1">
              <a:buFont typeface="Courier New" panose="02070309020205020404" pitchFamily="49" charset="0"/>
              <a:buChar char="o"/>
            </a:pPr>
            <a:r>
              <a:rPr lang="en-AU" dirty="0"/>
              <a:t>riding a trike</a:t>
            </a:r>
            <a:endParaRPr lang="en-GB" dirty="0"/>
          </a:p>
          <a:p>
            <a:pPr lvl="1">
              <a:buFont typeface="Courier New" panose="02070309020205020404" pitchFamily="49" charset="0"/>
              <a:buChar char="o"/>
            </a:pPr>
            <a:r>
              <a:rPr lang="en-AU" dirty="0"/>
              <a:t>jumping/trampolines</a:t>
            </a:r>
            <a:endParaRPr lang="en-GB" dirty="0"/>
          </a:p>
          <a:p>
            <a:pPr lvl="0"/>
            <a:r>
              <a:rPr lang="en-AU" dirty="0"/>
              <a:t>Imaginary play:</a:t>
            </a:r>
            <a:endParaRPr lang="en-GB" dirty="0"/>
          </a:p>
          <a:p>
            <a:pPr lvl="1">
              <a:buFont typeface="Courier New" panose="02070309020205020404" pitchFamily="49" charset="0"/>
              <a:buChar char="o"/>
            </a:pPr>
            <a:r>
              <a:rPr lang="en-AU" dirty="0"/>
              <a:t>dolls</a:t>
            </a:r>
            <a:endParaRPr lang="en-GB" dirty="0"/>
          </a:p>
          <a:p>
            <a:pPr lvl="1">
              <a:buFont typeface="Courier New" panose="02070309020205020404" pitchFamily="49" charset="0"/>
              <a:buChar char="o"/>
            </a:pPr>
            <a:r>
              <a:rPr lang="en-AU" dirty="0"/>
              <a:t>dressing up</a:t>
            </a:r>
            <a:endParaRPr lang="en-GB" dirty="0"/>
          </a:p>
          <a:p>
            <a:pPr lvl="0"/>
            <a:r>
              <a:rPr lang="en-AU" dirty="0"/>
              <a:t>Sensory play such as:</a:t>
            </a:r>
            <a:endParaRPr lang="en-GB" dirty="0"/>
          </a:p>
          <a:p>
            <a:pPr lvl="1">
              <a:buFont typeface="Courier New" panose="02070309020205020404" pitchFamily="49" charset="0"/>
              <a:buChar char="o"/>
            </a:pPr>
            <a:r>
              <a:rPr lang="en-AU" dirty="0"/>
              <a:t>water</a:t>
            </a:r>
            <a:r>
              <a:rPr lang="en-GB" dirty="0"/>
              <a:t> and s</a:t>
            </a:r>
            <a:r>
              <a:rPr lang="en-AU" dirty="0"/>
              <a:t>and</a:t>
            </a:r>
            <a:endParaRPr lang="en-GB" dirty="0"/>
          </a:p>
          <a:p>
            <a:pPr lvl="1">
              <a:buFont typeface="Courier New" panose="02070309020205020404" pitchFamily="49" charset="0"/>
              <a:buChar char="o"/>
            </a:pPr>
            <a:r>
              <a:rPr lang="en-AU" dirty="0"/>
              <a:t>dough/clay</a:t>
            </a:r>
            <a:endParaRPr lang="en-GB" dirty="0"/>
          </a:p>
          <a:p>
            <a:pPr lvl="1">
              <a:buFont typeface="Courier New" panose="02070309020205020404" pitchFamily="49" charset="0"/>
              <a:buChar char="o"/>
            </a:pPr>
            <a:r>
              <a:rPr lang="en-AU" dirty="0"/>
              <a:t>music.</a:t>
            </a:r>
            <a:endParaRPr lang="en-GB" dirty="0"/>
          </a:p>
          <a:p>
            <a:endParaRPr lang="en-GB" dirty="0"/>
          </a:p>
        </p:txBody>
      </p:sp>
      <p:pic>
        <p:nvPicPr>
          <p:cNvPr id="4" name="Picture 3" descr="C:\Users\Victoria\Desktop\My Work\ArtWork\Fotolia_22036664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2420888"/>
            <a:ext cx="4536504" cy="3600400"/>
          </a:xfrm>
          <a:prstGeom prst="rect">
            <a:avLst/>
          </a:prstGeom>
          <a:noFill/>
          <a:ln>
            <a:noFill/>
          </a:ln>
        </p:spPr>
      </p:pic>
    </p:spTree>
    <p:extLst>
      <p:ext uri="{BB962C8B-B14F-4D97-AF65-F5344CB8AC3E}">
        <p14:creationId xmlns:p14="http://schemas.microsoft.com/office/powerpoint/2010/main" val="24661277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3E</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55824726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cognitive development </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4.1 </a:t>
            </a:r>
            <a:r>
              <a:rPr lang="en-AU" sz="2800" dirty="0"/>
              <a:t>Assess and monitor children’s cognitive skills and development</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61141559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Cognitive development</a:t>
            </a:r>
            <a:endParaRPr lang="en-GB" dirty="0"/>
          </a:p>
        </p:txBody>
      </p:sp>
      <p:sp>
        <p:nvSpPr>
          <p:cNvPr id="3" name="Content Placeholder 2"/>
          <p:cNvSpPr>
            <a:spLocks noGrp="1"/>
          </p:cNvSpPr>
          <p:nvPr>
            <p:ph idx="1"/>
          </p:nvPr>
        </p:nvSpPr>
        <p:spPr/>
        <p:txBody>
          <a:bodyPr/>
          <a:lstStyle/>
          <a:p>
            <a:pPr marL="0" indent="0">
              <a:buNone/>
            </a:pPr>
            <a:r>
              <a:rPr lang="en-AU" dirty="0"/>
              <a:t>Cognitive development is how children learn and think about their environment. </a:t>
            </a:r>
          </a:p>
          <a:p>
            <a:pPr marL="0" indent="0">
              <a:buNone/>
            </a:pPr>
            <a:r>
              <a:rPr lang="en-AU" b="1" dirty="0"/>
              <a:t>Cognitive development relies on:</a:t>
            </a:r>
          </a:p>
          <a:p>
            <a:r>
              <a:rPr lang="en-AU" dirty="0"/>
              <a:t>Memory for following instructions and retaining information</a:t>
            </a:r>
          </a:p>
          <a:p>
            <a:r>
              <a:rPr lang="en-AU" dirty="0"/>
              <a:t>Perception for learning about our environment</a:t>
            </a:r>
          </a:p>
          <a:p>
            <a:r>
              <a:rPr lang="en-AU" dirty="0"/>
              <a:t>Concentration focusing.</a:t>
            </a:r>
            <a:endParaRPr lang="en-GB" dirty="0"/>
          </a:p>
          <a:p>
            <a:endParaRPr lang="en-GB" dirty="0"/>
          </a:p>
        </p:txBody>
      </p:sp>
      <p:pic>
        <p:nvPicPr>
          <p:cNvPr id="4" name="Picture 3" descr="C:\Users\Victoria\Desktop\My Work\ArtWork\babies_with_blocks_spelling_learn_13401.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4653136"/>
            <a:ext cx="3600400" cy="2188399"/>
          </a:xfrm>
          <a:prstGeom prst="rect">
            <a:avLst/>
          </a:prstGeom>
          <a:noFill/>
          <a:ln>
            <a:noFill/>
          </a:ln>
        </p:spPr>
      </p:pic>
    </p:spTree>
    <p:extLst>
      <p:ext uri="{BB962C8B-B14F-4D97-AF65-F5344CB8AC3E}">
        <p14:creationId xmlns:p14="http://schemas.microsoft.com/office/powerpoint/2010/main" val="135039710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Victoria\Desktop\My Work\ArtWork\look_magnifying_glass_400_wht_937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938266"/>
            <a:ext cx="3096344" cy="19197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br>
              <a:rPr lang="en-GB" dirty="0"/>
            </a:br>
            <a:r>
              <a:rPr lang="en-GB" sz="4900" dirty="0"/>
              <a:t>Cognitive theories </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AU" b="1" dirty="0"/>
              <a:t>Cognitive theories include:</a:t>
            </a:r>
          </a:p>
          <a:p>
            <a:r>
              <a:rPr lang="en-AU" dirty="0"/>
              <a:t>Pavlov (1849-1936) devised thee theory of classical conditioning</a:t>
            </a:r>
            <a:endParaRPr lang="en-GB" dirty="0"/>
          </a:p>
          <a:p>
            <a:r>
              <a:rPr lang="en-AU" dirty="0"/>
              <a:t>Thorndike and Skinner’s theory of operant conditioning</a:t>
            </a:r>
            <a:endParaRPr lang="en-GB" dirty="0"/>
          </a:p>
          <a:p>
            <a:r>
              <a:rPr lang="en-AU" dirty="0"/>
              <a:t>Bandura (1977) social learning theory </a:t>
            </a:r>
            <a:endParaRPr lang="en-GB" dirty="0"/>
          </a:p>
          <a:p>
            <a:r>
              <a:rPr lang="en-AU" dirty="0"/>
              <a:t>Piaget (18896-1980) assimilation and accommodation</a:t>
            </a:r>
          </a:p>
          <a:p>
            <a:r>
              <a:rPr lang="en-AU" dirty="0"/>
              <a:t>Bruner (1915) modes of thinking.</a:t>
            </a:r>
            <a:endParaRPr lang="en-GB" dirty="0"/>
          </a:p>
          <a:p>
            <a:endParaRPr lang="en-GB" dirty="0"/>
          </a:p>
          <a:p>
            <a:endParaRPr lang="en-GB" dirty="0"/>
          </a:p>
        </p:txBody>
      </p:sp>
    </p:spTree>
    <p:extLst>
      <p:ext uri="{BB962C8B-B14F-4D97-AF65-F5344CB8AC3E}">
        <p14:creationId xmlns:p14="http://schemas.microsoft.com/office/powerpoint/2010/main" val="312367641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u="sng" dirty="0"/>
            </a:br>
            <a:r>
              <a:rPr lang="en-AU" sz="4900" dirty="0"/>
              <a:t>What does this mean for childcare settings?</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01372556"/>
              </p:ext>
            </p:extLst>
          </p:nvPr>
        </p:nvGraphicFramePr>
        <p:xfrm>
          <a:off x="179512" y="1844824"/>
          <a:ext cx="8712968" cy="4349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404860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Observing and monitoring cognitive skills</a:t>
            </a:r>
            <a:br>
              <a:rPr lang="en-GB" dirty="0"/>
            </a:br>
            <a:endParaRPr lang="en-GB" dirty="0"/>
          </a:p>
        </p:txBody>
      </p:sp>
      <p:sp>
        <p:nvSpPr>
          <p:cNvPr id="3" name="Content Placeholder 2"/>
          <p:cNvSpPr>
            <a:spLocks noGrp="1"/>
          </p:cNvSpPr>
          <p:nvPr>
            <p:ph idx="1"/>
          </p:nvPr>
        </p:nvSpPr>
        <p:spPr>
          <a:xfrm>
            <a:off x="457201" y="1600200"/>
            <a:ext cx="6275039" cy="4525963"/>
          </a:xfrm>
        </p:spPr>
        <p:txBody>
          <a:bodyPr/>
          <a:lstStyle/>
          <a:p>
            <a:pPr marL="0" indent="0">
              <a:buNone/>
            </a:pPr>
            <a:r>
              <a:rPr lang="en-AU" b="1" dirty="0"/>
              <a:t>Areas you should monitor include the ability to:</a:t>
            </a:r>
            <a:endParaRPr lang="en-GB" b="1" dirty="0"/>
          </a:p>
          <a:p>
            <a:pPr lvl="0"/>
            <a:r>
              <a:rPr lang="en-AU" dirty="0"/>
              <a:t>Memorise information – long term/short term memory</a:t>
            </a:r>
            <a:endParaRPr lang="en-GB" dirty="0"/>
          </a:p>
          <a:p>
            <a:pPr lvl="0"/>
            <a:r>
              <a:rPr lang="en-AU" dirty="0"/>
              <a:t>Learn new information (and how quickly)</a:t>
            </a:r>
            <a:endParaRPr lang="en-GB" dirty="0"/>
          </a:p>
          <a:p>
            <a:pPr lvl="0"/>
            <a:r>
              <a:rPr lang="en-AU" dirty="0"/>
              <a:t>Understand cause and effect</a:t>
            </a:r>
            <a:endParaRPr lang="en-GB" dirty="0"/>
          </a:p>
          <a:p>
            <a:pPr lvl="0"/>
            <a:r>
              <a:rPr lang="en-AU" dirty="0"/>
              <a:t>Problem solve</a:t>
            </a:r>
            <a:endParaRPr lang="en-GB" dirty="0"/>
          </a:p>
          <a:p>
            <a:pPr lvl="0"/>
            <a:r>
              <a:rPr lang="en-AU" dirty="0"/>
              <a:t>Concentrate on tasks.</a:t>
            </a:r>
            <a:endParaRPr lang="en-GB" dirty="0"/>
          </a:p>
          <a:p>
            <a:endParaRPr lang="en-GB" dirty="0"/>
          </a:p>
        </p:txBody>
      </p:sp>
      <p:pic>
        <p:nvPicPr>
          <p:cNvPr id="32770" name="Picture 2" descr="C:\Users\Victoria\Desktop\My Work\ArtWork\look_search_investigat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978124"/>
            <a:ext cx="2242592" cy="4485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519755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4A</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1818229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cognitive development </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a:latin typeface="+mj-lt"/>
              </a:rPr>
              <a:t>4.2 </a:t>
            </a:r>
            <a:r>
              <a:rPr lang="en-AU" sz="2800" dirty="0"/>
              <a:t>Engineer and provide opportunities for children to participate in science, mathematics and technology experiences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374656419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Science activities</a:t>
            </a:r>
          </a:p>
        </p:txBody>
      </p:sp>
      <p:sp>
        <p:nvSpPr>
          <p:cNvPr id="3" name="Content Placeholder 2"/>
          <p:cNvSpPr>
            <a:spLocks noGrp="1"/>
          </p:cNvSpPr>
          <p:nvPr>
            <p:ph idx="1"/>
          </p:nvPr>
        </p:nvSpPr>
        <p:spPr>
          <a:xfrm>
            <a:off x="457200" y="1340768"/>
            <a:ext cx="8229600" cy="5400600"/>
          </a:xfrm>
        </p:spPr>
        <p:txBody>
          <a:bodyPr>
            <a:normAutofit lnSpcReduction="10000"/>
          </a:bodyPr>
          <a:lstStyle/>
          <a:p>
            <a:pPr marL="0" lvl="0" indent="0">
              <a:buNone/>
            </a:pPr>
            <a:r>
              <a:rPr lang="en-GB" b="1" dirty="0"/>
              <a:t>Science activities may include:</a:t>
            </a:r>
          </a:p>
          <a:p>
            <a:pPr lvl="0"/>
            <a:r>
              <a:rPr lang="en-GB" dirty="0"/>
              <a:t>Baking</a:t>
            </a:r>
          </a:p>
          <a:p>
            <a:pPr lvl="0"/>
            <a:r>
              <a:rPr lang="en-GB" dirty="0"/>
              <a:t>Sensory activities with different textures </a:t>
            </a:r>
          </a:p>
          <a:p>
            <a:pPr lvl="0"/>
            <a:r>
              <a:rPr lang="en-GB" dirty="0"/>
              <a:t>Painting </a:t>
            </a:r>
          </a:p>
          <a:p>
            <a:pPr lvl="0"/>
            <a:r>
              <a:rPr lang="en-GB" dirty="0"/>
              <a:t>Sticking and crafting</a:t>
            </a:r>
          </a:p>
          <a:p>
            <a:pPr lvl="0"/>
            <a:r>
              <a:rPr lang="en-GB" dirty="0"/>
              <a:t>Racing </a:t>
            </a:r>
          </a:p>
          <a:p>
            <a:pPr lvl="0"/>
            <a:r>
              <a:rPr lang="en-GB" dirty="0"/>
              <a:t>Water table/play</a:t>
            </a:r>
          </a:p>
          <a:p>
            <a:pPr lvl="0"/>
            <a:r>
              <a:rPr lang="en-GB" dirty="0"/>
              <a:t>Clay and modelling</a:t>
            </a:r>
          </a:p>
          <a:p>
            <a:pPr lvl="0"/>
            <a:r>
              <a:rPr lang="en-GB" dirty="0"/>
              <a:t>Tin can phone</a:t>
            </a:r>
          </a:p>
          <a:p>
            <a:pPr lvl="0"/>
            <a:r>
              <a:rPr lang="en-GB" dirty="0"/>
              <a:t>Create a rain maker </a:t>
            </a:r>
          </a:p>
          <a:p>
            <a:pPr lvl="0"/>
            <a:r>
              <a:rPr lang="en-GB" dirty="0"/>
              <a:t>Growing plants.</a:t>
            </a:r>
          </a:p>
        </p:txBody>
      </p:sp>
      <p:pic>
        <p:nvPicPr>
          <p:cNvPr id="4" name="Picture 3" descr="C:\Users\Victoria\Desktop\My Work\ArtWork\scientist_pour_test_tube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3212976"/>
            <a:ext cx="2736304" cy="3455784"/>
          </a:xfrm>
          <a:prstGeom prst="rect">
            <a:avLst/>
          </a:prstGeom>
          <a:noFill/>
          <a:ln>
            <a:noFill/>
          </a:ln>
        </p:spPr>
      </p:pic>
    </p:spTree>
    <p:extLst>
      <p:ext uri="{BB962C8B-B14F-4D97-AF65-F5344CB8AC3E}">
        <p14:creationId xmlns:p14="http://schemas.microsoft.com/office/powerpoint/2010/main" val="132041419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Mathematics activities</a:t>
            </a:r>
          </a:p>
        </p:txBody>
      </p:sp>
      <p:sp>
        <p:nvSpPr>
          <p:cNvPr id="3" name="Content Placeholder 2"/>
          <p:cNvSpPr>
            <a:spLocks noGrp="1"/>
          </p:cNvSpPr>
          <p:nvPr>
            <p:ph idx="1"/>
          </p:nvPr>
        </p:nvSpPr>
        <p:spPr>
          <a:xfrm>
            <a:off x="457200" y="1600200"/>
            <a:ext cx="5122912" cy="5069160"/>
          </a:xfrm>
        </p:spPr>
        <p:txBody>
          <a:bodyPr>
            <a:normAutofit lnSpcReduction="10000"/>
          </a:bodyPr>
          <a:lstStyle/>
          <a:p>
            <a:pPr marL="0" lvl="0" indent="0">
              <a:buNone/>
            </a:pPr>
            <a:r>
              <a:rPr lang="en-GB" b="1" dirty="0"/>
              <a:t>Mathematical activities may include:</a:t>
            </a:r>
          </a:p>
          <a:p>
            <a:pPr lvl="0"/>
            <a:r>
              <a:rPr lang="en-GB" dirty="0"/>
              <a:t>Singing songs about numbers</a:t>
            </a:r>
          </a:p>
          <a:p>
            <a:pPr lvl="0"/>
            <a:r>
              <a:rPr lang="en-GB" dirty="0"/>
              <a:t>Reading books with numbers and repetition</a:t>
            </a:r>
          </a:p>
          <a:p>
            <a:pPr lvl="0"/>
            <a:r>
              <a:rPr lang="en-GB" dirty="0"/>
              <a:t>Playing with abacuses</a:t>
            </a:r>
          </a:p>
          <a:p>
            <a:pPr lvl="0"/>
            <a:r>
              <a:rPr lang="en-GB" dirty="0"/>
              <a:t>Comparing size activities </a:t>
            </a:r>
          </a:p>
          <a:p>
            <a:pPr lvl="0"/>
            <a:r>
              <a:rPr lang="en-GB" dirty="0"/>
              <a:t>Puzzles</a:t>
            </a:r>
          </a:p>
          <a:p>
            <a:pPr lvl="0"/>
            <a:r>
              <a:rPr lang="en-GB" dirty="0"/>
              <a:t>Construction toys</a:t>
            </a:r>
          </a:p>
          <a:p>
            <a:pPr lvl="0"/>
            <a:r>
              <a:rPr lang="en-GB" dirty="0"/>
              <a:t>Board games that involve counting spaces or rolling dice.</a:t>
            </a:r>
          </a:p>
          <a:p>
            <a:endParaRPr lang="en-GB" dirty="0"/>
          </a:p>
        </p:txBody>
      </p:sp>
      <p:pic>
        <p:nvPicPr>
          <p:cNvPr id="31746" name="Picture 2" descr="C:\Users\Victoria\Desktop\My Work\ArtWork\construction_crane_side_view_800_wht_861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492896"/>
            <a:ext cx="3295279" cy="3514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253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Technology activities</a:t>
            </a:r>
          </a:p>
        </p:txBody>
      </p:sp>
      <p:sp>
        <p:nvSpPr>
          <p:cNvPr id="3" name="Content Placeholder 2"/>
          <p:cNvSpPr>
            <a:spLocks noGrp="1"/>
          </p:cNvSpPr>
          <p:nvPr>
            <p:ph idx="1"/>
          </p:nvPr>
        </p:nvSpPr>
        <p:spPr/>
        <p:txBody>
          <a:bodyPr>
            <a:normAutofit/>
          </a:bodyPr>
          <a:lstStyle/>
          <a:p>
            <a:pPr marL="0" lvl="0" indent="0">
              <a:buNone/>
            </a:pPr>
            <a:r>
              <a:rPr lang="en-AU" b="1" dirty="0"/>
              <a:t>Technology activities may include:</a:t>
            </a:r>
          </a:p>
          <a:p>
            <a:pPr lvl="0"/>
            <a:r>
              <a:rPr lang="en-AU" dirty="0"/>
              <a:t>Using computer equipment </a:t>
            </a:r>
            <a:endParaRPr lang="en-GB" dirty="0"/>
          </a:p>
          <a:p>
            <a:pPr lvl="0"/>
            <a:r>
              <a:rPr lang="en-AU" dirty="0"/>
              <a:t>Use television equipment to watch suitable videos relating to curriculum topics </a:t>
            </a:r>
          </a:p>
          <a:p>
            <a:pPr lvl="0"/>
            <a:r>
              <a:rPr lang="en-AU" dirty="0"/>
              <a:t>Use cameras </a:t>
            </a:r>
          </a:p>
          <a:p>
            <a:pPr lvl="0"/>
            <a:r>
              <a:rPr lang="en-AU" dirty="0"/>
              <a:t>Use stereos/radios</a:t>
            </a:r>
            <a:endParaRPr lang="en-GB" dirty="0"/>
          </a:p>
          <a:p>
            <a:pPr lvl="0"/>
            <a:r>
              <a:rPr lang="en-AU" dirty="0"/>
              <a:t>Play with robots.</a:t>
            </a:r>
            <a:endParaRPr lang="en-GB" dirty="0"/>
          </a:p>
          <a:p>
            <a:endParaRPr lang="en-GB" dirty="0"/>
          </a:p>
        </p:txBody>
      </p:sp>
      <p:pic>
        <p:nvPicPr>
          <p:cNvPr id="4" name="Picture 3" descr="C:\Users\Victoria\Desktop\My Work\ArtWork\MRobo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356992"/>
            <a:ext cx="2016224" cy="3096344"/>
          </a:xfrm>
          <a:prstGeom prst="rect">
            <a:avLst/>
          </a:prstGeom>
          <a:noFill/>
          <a:ln>
            <a:noFill/>
          </a:ln>
        </p:spPr>
      </p:pic>
    </p:spTree>
    <p:extLst>
      <p:ext uri="{BB962C8B-B14F-4D97-AF65-F5344CB8AC3E}">
        <p14:creationId xmlns:p14="http://schemas.microsoft.com/office/powerpoint/2010/main" val="380442714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4B</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8934406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Foster cognitive development </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4.3 </a:t>
            </a:r>
            <a:r>
              <a:rPr lang="en-AU" sz="2800" dirty="0"/>
              <a:t>Plan and provide opportunities through play for children to experience the consequences of their choices, actions and ideas</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427978588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Consequences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Consequences are something that children need to be aware of, so that they can make informed decisions and learn to regulate their own behaviour.</a:t>
            </a:r>
          </a:p>
          <a:p>
            <a:pPr marL="0" indent="0">
              <a:buNone/>
            </a:pPr>
            <a:r>
              <a:rPr lang="en-AU" dirty="0"/>
              <a:t>Children in the childcare setting will only just be learning about how actions and choices can have consequences, both positive and negative. </a:t>
            </a:r>
            <a:endParaRPr lang="en-GB" dirty="0"/>
          </a:p>
          <a:p>
            <a:endParaRPr lang="en-GB" dirty="0"/>
          </a:p>
        </p:txBody>
      </p:sp>
      <p:pic>
        <p:nvPicPr>
          <p:cNvPr id="30722" name="Picture 2" descr="C:\Users\Victoria\Desktop\My Work\ArtWork\balance_advantage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652755"/>
            <a:ext cx="3528392" cy="2205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2279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Play opportunities</a:t>
            </a:r>
          </a:p>
        </p:txBody>
      </p:sp>
      <p:sp>
        <p:nvSpPr>
          <p:cNvPr id="3" name="Content Placeholder 2"/>
          <p:cNvSpPr>
            <a:spLocks noGrp="1"/>
          </p:cNvSpPr>
          <p:nvPr>
            <p:ph idx="1"/>
          </p:nvPr>
        </p:nvSpPr>
        <p:spPr>
          <a:xfrm>
            <a:off x="457200" y="1600200"/>
            <a:ext cx="8291264" cy="4525963"/>
          </a:xfrm>
        </p:spPr>
        <p:txBody>
          <a:bodyPr>
            <a:normAutofit/>
          </a:bodyPr>
          <a:lstStyle/>
          <a:p>
            <a:pPr marL="0" lvl="0" indent="0">
              <a:buNone/>
            </a:pPr>
            <a:r>
              <a:rPr lang="en-AU" dirty="0"/>
              <a:t>Play opportunities may include cause and effect activities and toys e.g. water/sand wheels</a:t>
            </a:r>
          </a:p>
          <a:p>
            <a:pPr marL="0" lvl="0" indent="0">
              <a:buNone/>
            </a:pPr>
            <a:r>
              <a:rPr lang="en-AU" dirty="0"/>
              <a:t>Let children experience the natural consequences of their choices.</a:t>
            </a:r>
          </a:p>
          <a:p>
            <a:pPr marL="0" lvl="0" indent="0">
              <a:buNone/>
            </a:pPr>
            <a:r>
              <a:rPr lang="en-AU" dirty="0"/>
              <a:t>Socialisation with others including group activities where they can put forward ideas. </a:t>
            </a:r>
            <a:endParaRPr lang="en-GB" dirty="0"/>
          </a:p>
          <a:p>
            <a:pPr lvl="0"/>
            <a:endParaRPr lang="en-GB" dirty="0"/>
          </a:p>
          <a:p>
            <a:endParaRPr lang="en-GB" dirty="0"/>
          </a:p>
        </p:txBody>
      </p:sp>
      <p:pic>
        <p:nvPicPr>
          <p:cNvPr id="4" name="Picture 3" descr="C:\Users\Victoria\Desktop\My Work\ArtWork\toy_train_engine_713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4653136"/>
            <a:ext cx="2664296" cy="2125657"/>
          </a:xfrm>
          <a:prstGeom prst="rect">
            <a:avLst/>
          </a:prstGeom>
          <a:noFill/>
          <a:ln>
            <a:noFill/>
          </a:ln>
        </p:spPr>
      </p:pic>
    </p:spTree>
    <p:extLst>
      <p:ext uri="{BB962C8B-B14F-4D97-AF65-F5344CB8AC3E}">
        <p14:creationId xmlns:p14="http://schemas.microsoft.com/office/powerpoint/2010/main" val="162334161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4C</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82062344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t>Foster cognitive development </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a:latin typeface="+mj-lt"/>
              </a:rPr>
              <a:t>4.4 </a:t>
            </a:r>
            <a:r>
              <a:rPr lang="en-AU" sz="2800" dirty="0"/>
              <a:t>Create learning environments with appropriate levels of challenge where children are encouraged to explore, experiment and take appropriate risks in their learning</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40464757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Learning environments</a:t>
            </a:r>
            <a:endParaRPr lang="en-GB" dirty="0"/>
          </a:p>
        </p:txBody>
      </p:sp>
      <p:sp>
        <p:nvSpPr>
          <p:cNvPr id="3" name="Content Placeholder 2"/>
          <p:cNvSpPr>
            <a:spLocks noGrp="1"/>
          </p:cNvSpPr>
          <p:nvPr>
            <p:ph idx="1"/>
          </p:nvPr>
        </p:nvSpPr>
        <p:spPr>
          <a:xfrm>
            <a:off x="457200" y="1600200"/>
            <a:ext cx="5770984" cy="4525963"/>
          </a:xfrm>
        </p:spPr>
        <p:txBody>
          <a:bodyPr/>
          <a:lstStyle/>
          <a:p>
            <a:pPr marL="0" indent="0">
              <a:buNone/>
            </a:pPr>
            <a:r>
              <a:rPr lang="en-AU" b="1" dirty="0"/>
              <a:t>In general, the setting should have:</a:t>
            </a:r>
            <a:endParaRPr lang="en-GB" b="1" dirty="0"/>
          </a:p>
          <a:p>
            <a:pPr lvl="0"/>
            <a:r>
              <a:rPr lang="en-AU" dirty="0"/>
              <a:t>Toys and activities readily accessible</a:t>
            </a:r>
            <a:endParaRPr lang="en-GB" dirty="0"/>
          </a:p>
          <a:p>
            <a:pPr lvl="0"/>
            <a:r>
              <a:rPr lang="en-AU" dirty="0"/>
              <a:t>Themed areas for imaginative play</a:t>
            </a:r>
            <a:endParaRPr lang="en-GB" dirty="0"/>
          </a:p>
          <a:p>
            <a:pPr lvl="0"/>
            <a:r>
              <a:rPr lang="en-AU" dirty="0"/>
              <a:t>Eye-catching displays that support topics</a:t>
            </a:r>
            <a:endParaRPr lang="en-GB" dirty="0"/>
          </a:p>
          <a:p>
            <a:pPr lvl="0"/>
            <a:r>
              <a:rPr lang="en-AU" dirty="0"/>
              <a:t>Toys and activities for various abilities</a:t>
            </a:r>
            <a:endParaRPr lang="en-GB" dirty="0"/>
          </a:p>
          <a:p>
            <a:r>
              <a:rPr lang="en-AU" dirty="0"/>
              <a:t>Resources for finding out information.</a:t>
            </a:r>
            <a:endParaRPr lang="en-GB" dirty="0"/>
          </a:p>
        </p:txBody>
      </p:sp>
      <p:pic>
        <p:nvPicPr>
          <p:cNvPr id="29698" name="Picture 2" descr="C:\Users\Victoria\Desktop\My Work\ArtWork\Animations\bug_ladybird_fl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4279" y="2348880"/>
            <a:ext cx="2857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81061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Risks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Some risks are good for children to take, for example, answering a question. </a:t>
            </a:r>
          </a:p>
          <a:p>
            <a:pPr marL="0" indent="0">
              <a:buNone/>
            </a:pPr>
            <a:r>
              <a:rPr lang="en-AU" dirty="0"/>
              <a:t>When a child takes a risk and is successful, it boosts their confidence and enhances learning. </a:t>
            </a:r>
          </a:p>
          <a:p>
            <a:endParaRPr lang="en-GB" dirty="0"/>
          </a:p>
          <a:p>
            <a:endParaRPr lang="en-GB" dirty="0"/>
          </a:p>
        </p:txBody>
      </p:sp>
      <p:pic>
        <p:nvPicPr>
          <p:cNvPr id="4" name="Picture 3" descr="C:\Users\Victoria\Desktop\My Work\ArtWork\balance_risk_reward.png"/>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645024"/>
            <a:ext cx="3372138" cy="3071867"/>
          </a:xfrm>
          <a:prstGeom prst="rect">
            <a:avLst/>
          </a:prstGeom>
          <a:noFill/>
          <a:ln>
            <a:noFill/>
          </a:ln>
        </p:spPr>
      </p:pic>
    </p:spTree>
    <p:extLst>
      <p:ext uri="{BB962C8B-B14F-4D97-AF65-F5344CB8AC3E}">
        <p14:creationId xmlns:p14="http://schemas.microsoft.com/office/powerpoint/2010/main" val="368635375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 thought process</a:t>
            </a:r>
          </a:p>
        </p:txBody>
      </p:sp>
      <p:sp>
        <p:nvSpPr>
          <p:cNvPr id="3" name="Content Placeholder 2"/>
          <p:cNvSpPr>
            <a:spLocks noGrp="1"/>
          </p:cNvSpPr>
          <p:nvPr>
            <p:ph idx="1"/>
          </p:nvPr>
        </p:nvSpPr>
        <p:spPr>
          <a:xfrm>
            <a:off x="457200" y="1600200"/>
            <a:ext cx="5122912" cy="4525963"/>
          </a:xfrm>
        </p:spPr>
        <p:txBody>
          <a:bodyPr/>
          <a:lstStyle/>
          <a:p>
            <a:pPr marL="0" lvl="0" indent="0">
              <a:buNone/>
            </a:pPr>
            <a:r>
              <a:rPr lang="en-AU" b="1" dirty="0"/>
              <a:t>You should:</a:t>
            </a:r>
          </a:p>
          <a:p>
            <a:pPr lvl="0"/>
            <a:r>
              <a:rPr lang="en-AU" dirty="0"/>
              <a:t>Identify risks – physical, social, emotional, cognitive</a:t>
            </a:r>
            <a:endParaRPr lang="en-GB" dirty="0"/>
          </a:p>
          <a:p>
            <a:pPr lvl="0"/>
            <a:r>
              <a:rPr lang="en-AU" dirty="0"/>
              <a:t>Weigh negatives against positives of taking the risk</a:t>
            </a:r>
            <a:endParaRPr lang="en-GB" dirty="0"/>
          </a:p>
          <a:p>
            <a:pPr lvl="0"/>
            <a:r>
              <a:rPr lang="en-AU" dirty="0"/>
              <a:t>Think through actions needed to take risk</a:t>
            </a:r>
            <a:endParaRPr lang="en-GB" dirty="0"/>
          </a:p>
          <a:p>
            <a:pPr lvl="0"/>
            <a:r>
              <a:rPr lang="en-AU" dirty="0"/>
              <a:t>Evaluate whether it was successful or not. </a:t>
            </a:r>
            <a:endParaRPr lang="en-GB" dirty="0"/>
          </a:p>
          <a:p>
            <a:endParaRPr lang="en-GB" dirty="0"/>
          </a:p>
        </p:txBody>
      </p:sp>
      <p:pic>
        <p:nvPicPr>
          <p:cNvPr id="28675" name="Picture 3" descr="C:\Users\Victoria\Desktop\My Work\ArtWork\brain think stick_figure_gears_turning_800_wht_457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48832" y="2276872"/>
            <a:ext cx="3161928" cy="3161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11912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Encourage risk taking</a:t>
            </a:r>
          </a:p>
        </p:txBody>
      </p:sp>
      <p:sp>
        <p:nvSpPr>
          <p:cNvPr id="3" name="Content Placeholder 2"/>
          <p:cNvSpPr>
            <a:spLocks noGrp="1"/>
          </p:cNvSpPr>
          <p:nvPr>
            <p:ph idx="1"/>
          </p:nvPr>
        </p:nvSpPr>
        <p:spPr/>
        <p:txBody>
          <a:bodyPr>
            <a:normAutofit/>
          </a:bodyPr>
          <a:lstStyle/>
          <a:p>
            <a:pPr marL="0" lvl="0" indent="0">
              <a:buNone/>
            </a:pPr>
            <a:r>
              <a:rPr lang="en-AU" dirty="0"/>
              <a:t>Be prepared to answer children’s questions (if you do not know the answer you should try to find out).</a:t>
            </a:r>
            <a:endParaRPr lang="en-GB" dirty="0"/>
          </a:p>
          <a:p>
            <a:pPr marL="0" lvl="0" indent="0">
              <a:buNone/>
            </a:pPr>
            <a:r>
              <a:rPr lang="en-AU" dirty="0"/>
              <a:t>Allow children to play with items in ways that they were not designed/intended, e.g. a stick could be a wand.</a:t>
            </a:r>
            <a:endParaRPr lang="en-GB" dirty="0"/>
          </a:p>
          <a:p>
            <a:pPr marL="0" lvl="0" indent="0">
              <a:buNone/>
            </a:pPr>
            <a:r>
              <a:rPr lang="en-AU" dirty="0"/>
              <a:t>Encourage a relaxed eating environment where babies can explore food, and encourage children to ask and answer questions. </a:t>
            </a:r>
            <a:endParaRPr lang="en-GB" dirty="0"/>
          </a:p>
        </p:txBody>
      </p:sp>
    </p:spTree>
    <p:extLst>
      <p:ext uri="{BB962C8B-B14F-4D97-AF65-F5344CB8AC3E}">
        <p14:creationId xmlns:p14="http://schemas.microsoft.com/office/powerpoint/2010/main" val="380432472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4D</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08129732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cognitive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a:latin typeface="+mj-lt"/>
              </a:rPr>
              <a:t>4.5 </a:t>
            </a:r>
            <a:r>
              <a:rPr lang="en-AU" sz="2800" dirty="0"/>
              <a:t>Build opportunities for involvement in experiences that support the investigation of ideas, complex concepts and thinking, reasoning and hypothesising</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52214599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 for inspiring ideas</a:t>
            </a:r>
          </a:p>
        </p:txBody>
      </p:sp>
      <p:sp>
        <p:nvSpPr>
          <p:cNvPr id="3" name="Content Placeholder 2"/>
          <p:cNvSpPr>
            <a:spLocks noGrp="1"/>
          </p:cNvSpPr>
          <p:nvPr>
            <p:ph idx="1"/>
          </p:nvPr>
        </p:nvSpPr>
        <p:spPr>
          <a:xfrm>
            <a:off x="457200" y="1600200"/>
            <a:ext cx="5050904" cy="4525963"/>
          </a:xfrm>
        </p:spPr>
        <p:txBody>
          <a:bodyPr>
            <a:normAutofit lnSpcReduction="10000"/>
          </a:bodyPr>
          <a:lstStyle/>
          <a:p>
            <a:pPr marL="0" lvl="0" indent="0">
              <a:buNone/>
            </a:pPr>
            <a:r>
              <a:rPr lang="en-AU" b="1" dirty="0"/>
              <a:t>Resources include:</a:t>
            </a:r>
          </a:p>
          <a:p>
            <a:pPr lvl="0"/>
            <a:r>
              <a:rPr lang="en-AU" dirty="0"/>
              <a:t>Art materials, e.g. chalkboard and chalks, paints</a:t>
            </a:r>
            <a:endParaRPr lang="en-GB" dirty="0"/>
          </a:p>
          <a:p>
            <a:pPr lvl="0"/>
            <a:r>
              <a:rPr lang="en-AU" dirty="0"/>
              <a:t>Musical instruments, e.g. keyboards, shakers</a:t>
            </a:r>
            <a:endParaRPr lang="en-GB" dirty="0"/>
          </a:p>
          <a:p>
            <a:pPr lvl="0"/>
            <a:r>
              <a:rPr lang="en-AU" dirty="0"/>
              <a:t>Dress-up play, e.g. firefighter</a:t>
            </a:r>
          </a:p>
          <a:p>
            <a:pPr lvl="0"/>
            <a:r>
              <a:rPr lang="en-AU" dirty="0"/>
              <a:t>Space to run around</a:t>
            </a:r>
            <a:endParaRPr lang="en-GB" dirty="0"/>
          </a:p>
          <a:p>
            <a:r>
              <a:rPr lang="en-AU" dirty="0"/>
              <a:t>Free-play time and outdoor play equipment, e.g. play house, trikes.</a:t>
            </a:r>
            <a:endParaRPr lang="en-GB" dirty="0"/>
          </a:p>
        </p:txBody>
      </p:sp>
      <p:pic>
        <p:nvPicPr>
          <p:cNvPr id="4" name="Picture 3" descr="C:\Users\Victoria\Desktop\My Work\ArtWork\bright_idea_light_bulb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2204864"/>
            <a:ext cx="2952328" cy="3107551"/>
          </a:xfrm>
          <a:prstGeom prst="rect">
            <a:avLst/>
          </a:prstGeom>
          <a:noFill/>
          <a:ln>
            <a:noFill/>
          </a:ln>
        </p:spPr>
      </p:pic>
    </p:spTree>
    <p:extLst>
      <p:ext uri="{BB962C8B-B14F-4D97-AF65-F5344CB8AC3E}">
        <p14:creationId xmlns:p14="http://schemas.microsoft.com/office/powerpoint/2010/main" val="427303548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Investigating ideas</a:t>
            </a:r>
          </a:p>
        </p:txBody>
      </p:sp>
      <p:sp>
        <p:nvSpPr>
          <p:cNvPr id="3" name="Content Placeholder 2"/>
          <p:cNvSpPr>
            <a:spLocks noGrp="1"/>
          </p:cNvSpPr>
          <p:nvPr>
            <p:ph idx="1"/>
          </p:nvPr>
        </p:nvSpPr>
        <p:spPr/>
        <p:txBody>
          <a:bodyPr/>
          <a:lstStyle/>
          <a:p>
            <a:pPr marL="0" lvl="0" indent="0">
              <a:buNone/>
            </a:pPr>
            <a:r>
              <a:rPr lang="en-AU" dirty="0"/>
              <a:t>Challenge children to create something for example, with wooden blocks, stickle bricks, Duplo etc. </a:t>
            </a:r>
            <a:endParaRPr lang="en-GB" dirty="0"/>
          </a:p>
          <a:p>
            <a:pPr marL="0" lvl="0" indent="0">
              <a:buNone/>
            </a:pPr>
            <a:r>
              <a:rPr lang="en-AU" dirty="0"/>
              <a:t>Ask children to find something (e.g. a house) from anywhere in the room – children can then pick out things e.g. toy houses, play house, pictures of houses, books with a house on, etc. </a:t>
            </a:r>
            <a:endParaRPr lang="en-GB" dirty="0"/>
          </a:p>
          <a:p>
            <a:pPr marL="0" lvl="0" indent="0">
              <a:buNone/>
            </a:pPr>
            <a:r>
              <a:rPr lang="en-AU" dirty="0"/>
              <a:t>Challenge children to ‘move like a…e.g. snake, car, tree, etc.’</a:t>
            </a:r>
            <a:endParaRPr lang="en-GB" dirty="0"/>
          </a:p>
          <a:p>
            <a:endParaRPr lang="en-GB" dirty="0"/>
          </a:p>
        </p:txBody>
      </p:sp>
    </p:spTree>
    <p:extLst>
      <p:ext uri="{BB962C8B-B14F-4D97-AF65-F5344CB8AC3E}">
        <p14:creationId xmlns:p14="http://schemas.microsoft.com/office/powerpoint/2010/main" val="311783653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Concepts</a:t>
            </a:r>
            <a:br>
              <a:rPr lang="en-GB" dirty="0"/>
            </a:br>
            <a:endParaRPr lang="en-GB" dirty="0"/>
          </a:p>
        </p:txBody>
      </p:sp>
      <p:sp>
        <p:nvSpPr>
          <p:cNvPr id="3" name="Content Placeholder 2"/>
          <p:cNvSpPr>
            <a:spLocks noGrp="1"/>
          </p:cNvSpPr>
          <p:nvPr>
            <p:ph idx="1"/>
          </p:nvPr>
        </p:nvSpPr>
        <p:spPr/>
        <p:txBody>
          <a:bodyPr numCol="2">
            <a:normAutofit/>
          </a:bodyPr>
          <a:lstStyle/>
          <a:p>
            <a:pPr marL="0" indent="0">
              <a:buNone/>
            </a:pPr>
            <a:r>
              <a:rPr lang="en-AU" b="1" dirty="0"/>
              <a:t>Key concepts include:</a:t>
            </a:r>
            <a:endParaRPr lang="en-GB" b="1" dirty="0"/>
          </a:p>
          <a:p>
            <a:pPr lvl="0"/>
            <a:r>
              <a:rPr lang="en-AU" dirty="0"/>
              <a:t>Time</a:t>
            </a:r>
            <a:endParaRPr lang="en-GB" dirty="0"/>
          </a:p>
          <a:p>
            <a:pPr lvl="0"/>
            <a:r>
              <a:rPr lang="en-AU" dirty="0"/>
              <a:t>Space</a:t>
            </a:r>
            <a:endParaRPr lang="en-GB" dirty="0"/>
          </a:p>
          <a:p>
            <a:pPr lvl="0"/>
            <a:r>
              <a:rPr lang="en-AU" dirty="0"/>
              <a:t>Colour</a:t>
            </a:r>
            <a:endParaRPr lang="en-GB" dirty="0"/>
          </a:p>
          <a:p>
            <a:pPr lvl="0"/>
            <a:r>
              <a:rPr lang="en-AU" dirty="0"/>
              <a:t>Number</a:t>
            </a:r>
            <a:endParaRPr lang="en-GB" dirty="0"/>
          </a:p>
          <a:p>
            <a:pPr lvl="0"/>
            <a:r>
              <a:rPr lang="en-AU" dirty="0"/>
              <a:t>Mass</a:t>
            </a:r>
            <a:endParaRPr lang="en-GB" dirty="0"/>
          </a:p>
          <a:p>
            <a:pPr lvl="0"/>
            <a:r>
              <a:rPr lang="en-AU" dirty="0"/>
              <a:t>Temperature</a:t>
            </a:r>
            <a:endParaRPr lang="en-GB" dirty="0"/>
          </a:p>
          <a:p>
            <a:pPr lvl="0"/>
            <a:r>
              <a:rPr lang="en-AU" dirty="0"/>
              <a:t>Opposites</a:t>
            </a:r>
            <a:endParaRPr lang="en-GB" dirty="0"/>
          </a:p>
          <a:p>
            <a:pPr lvl="0"/>
            <a:r>
              <a:rPr lang="en-AU" dirty="0"/>
              <a:t>Length and height</a:t>
            </a:r>
            <a:endParaRPr lang="en-GB" dirty="0"/>
          </a:p>
          <a:p>
            <a:pPr lvl="0"/>
            <a:r>
              <a:rPr lang="en-AU" dirty="0"/>
              <a:t>Volume and capacity</a:t>
            </a:r>
            <a:endParaRPr lang="en-GB" dirty="0"/>
          </a:p>
          <a:p>
            <a:pPr lvl="0"/>
            <a:r>
              <a:rPr lang="en-AU" dirty="0"/>
              <a:t>Shape</a:t>
            </a:r>
            <a:endParaRPr lang="en-GB" dirty="0"/>
          </a:p>
          <a:p>
            <a:pPr lvl="0"/>
            <a:r>
              <a:rPr lang="en-AU" dirty="0"/>
              <a:t>Pattern</a:t>
            </a:r>
            <a:endParaRPr lang="en-GB" dirty="0"/>
          </a:p>
          <a:p>
            <a:pPr lvl="0"/>
            <a:r>
              <a:rPr lang="en-AU" dirty="0"/>
              <a:t>Speed</a:t>
            </a:r>
            <a:endParaRPr lang="en-GB" dirty="0"/>
          </a:p>
          <a:p>
            <a:pPr lvl="0"/>
            <a:r>
              <a:rPr lang="en-AU" dirty="0"/>
              <a:t>Symbolic representation.</a:t>
            </a:r>
            <a:endParaRPr lang="en-GB" dirty="0"/>
          </a:p>
        </p:txBody>
      </p:sp>
      <p:pic>
        <p:nvPicPr>
          <p:cNvPr id="4" name="Picture 3" descr="C:\Users\Victoria\Desktop\My Work\ArtWork\blank_four_in_a_row_800_wht_910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4869160"/>
            <a:ext cx="3096344" cy="1807319"/>
          </a:xfrm>
          <a:prstGeom prst="rect">
            <a:avLst/>
          </a:prstGeom>
          <a:noFill/>
          <a:ln>
            <a:noFill/>
          </a:ln>
        </p:spPr>
      </p:pic>
    </p:spTree>
    <p:extLst>
      <p:ext uri="{BB962C8B-B14F-4D97-AF65-F5344CB8AC3E}">
        <p14:creationId xmlns:p14="http://schemas.microsoft.com/office/powerpoint/2010/main" val="353135448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Reasoning and hypothesising</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People that are good at reasoning will be able to think logically about something in a variety of situations. </a:t>
            </a:r>
          </a:p>
          <a:p>
            <a:pPr marL="0" indent="0">
              <a:buNone/>
            </a:pPr>
            <a:r>
              <a:rPr lang="en-AU" dirty="0"/>
              <a:t>Children also need to be able to reason, so that they can overcome their strong emotions.</a:t>
            </a:r>
          </a:p>
          <a:p>
            <a:pPr marL="0" indent="0">
              <a:buNone/>
            </a:pPr>
            <a:r>
              <a:rPr lang="en-AU" dirty="0"/>
              <a:t>To encourage children to develop hypothesising and reasoning skills, you can ask questions to get them to think more carefully about their experiences. </a:t>
            </a:r>
            <a:endParaRPr lang="en-GB" dirty="0"/>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5058522"/>
            <a:ext cx="2992095" cy="1772816"/>
          </a:xfrm>
          <a:prstGeom prst="rect">
            <a:avLst/>
          </a:prstGeom>
        </p:spPr>
      </p:pic>
    </p:spTree>
    <p:extLst>
      <p:ext uri="{BB962C8B-B14F-4D97-AF65-F5344CB8AC3E}">
        <p14:creationId xmlns:p14="http://schemas.microsoft.com/office/powerpoint/2010/main" val="49919219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4E</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62164666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cognitive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1772816"/>
            <a:ext cx="3744416" cy="4401205"/>
          </a:xfrm>
          <a:prstGeom prst="rect">
            <a:avLst/>
          </a:prstGeom>
          <a:noFill/>
        </p:spPr>
        <p:txBody>
          <a:bodyPr wrap="square" rtlCol="0">
            <a:spAutoFit/>
          </a:bodyPr>
          <a:lstStyle/>
          <a:p>
            <a:r>
              <a:rPr lang="en-AU" sz="2800" b="1" dirty="0">
                <a:latin typeface="+mj-lt"/>
              </a:rPr>
              <a:t>4.6 </a:t>
            </a:r>
            <a:r>
              <a:rPr lang="en-AU" sz="2800" dirty="0"/>
              <a:t>Provide opportunities through play for children to explore concept development</a:t>
            </a:r>
            <a:endParaRPr lang="en-AU" sz="2800" b="1" dirty="0">
              <a:latin typeface="+mj-lt"/>
            </a:endParaRPr>
          </a:p>
          <a:p>
            <a:r>
              <a:rPr lang="en-AU" sz="2800" b="1" dirty="0">
                <a:latin typeface="+mj-lt"/>
              </a:rPr>
              <a:t>4.7 </a:t>
            </a:r>
            <a:r>
              <a:rPr lang="en-AU" sz="2800" dirty="0"/>
              <a:t>Make opportunities for children to both construct and take apart, as a strategy for learning</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83397718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Concept development</a:t>
            </a:r>
            <a:endParaRPr lang="en-GB" dirty="0"/>
          </a:p>
        </p:txBody>
      </p:sp>
      <p:sp>
        <p:nvSpPr>
          <p:cNvPr id="3" name="Content Placeholder 2"/>
          <p:cNvSpPr>
            <a:spLocks noGrp="1"/>
          </p:cNvSpPr>
          <p:nvPr>
            <p:ph idx="1"/>
          </p:nvPr>
        </p:nvSpPr>
        <p:spPr/>
        <p:txBody>
          <a:bodyPr/>
          <a:lstStyle/>
          <a:p>
            <a:pPr marL="0" indent="0">
              <a:buNone/>
            </a:pPr>
            <a:r>
              <a:rPr lang="en-AU" dirty="0"/>
              <a:t>Concepts provide a way of categorising and organising experiences; without them it would be difficult to retain and learn anything. </a:t>
            </a:r>
          </a:p>
          <a:p>
            <a:pPr marL="0" indent="0">
              <a:buNone/>
            </a:pPr>
            <a:r>
              <a:rPr lang="en-AU" b="1" dirty="0"/>
              <a:t>Concepts also have the following functions:</a:t>
            </a:r>
            <a:endParaRPr lang="en-GB" b="1" dirty="0"/>
          </a:p>
          <a:p>
            <a:pPr lvl="0"/>
            <a:r>
              <a:rPr lang="en-AU" dirty="0"/>
              <a:t>Identifying objects</a:t>
            </a:r>
            <a:endParaRPr lang="en-GB" dirty="0"/>
          </a:p>
          <a:p>
            <a:pPr lvl="0"/>
            <a:r>
              <a:rPr lang="en-AU" dirty="0"/>
              <a:t>Forming analogies</a:t>
            </a:r>
            <a:endParaRPr lang="en-GB" dirty="0"/>
          </a:p>
          <a:p>
            <a:pPr lvl="0"/>
            <a:r>
              <a:rPr lang="en-AU" dirty="0"/>
              <a:t>Making inferences</a:t>
            </a:r>
            <a:endParaRPr lang="en-GB" dirty="0"/>
          </a:p>
          <a:p>
            <a:pPr lvl="0"/>
            <a:r>
              <a:rPr lang="en-AU" dirty="0"/>
              <a:t>Building on knowledge.</a:t>
            </a:r>
            <a:endParaRPr lang="en-GB" dirty="0"/>
          </a:p>
          <a:p>
            <a:endParaRPr lang="en-GB" dirty="0"/>
          </a:p>
        </p:txBody>
      </p:sp>
      <p:pic>
        <p:nvPicPr>
          <p:cNvPr id="4" name="Picture 3" descr="C:\Users\Victoria\Desktop\My Work\ArtWork\woman_puzzled_786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3356992"/>
            <a:ext cx="2024786" cy="3468156"/>
          </a:xfrm>
          <a:prstGeom prst="rect">
            <a:avLst/>
          </a:prstGeom>
          <a:noFill/>
          <a:ln>
            <a:noFill/>
          </a:ln>
        </p:spPr>
      </p:pic>
    </p:spTree>
    <p:extLst>
      <p:ext uri="{BB962C8B-B14F-4D97-AF65-F5344CB8AC3E}">
        <p14:creationId xmlns:p14="http://schemas.microsoft.com/office/powerpoint/2010/main" val="313587567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Providing opportunities for concept development </a:t>
            </a:r>
            <a:br>
              <a:rPr lang="en-GB" dirty="0"/>
            </a:br>
            <a:endParaRPr lang="en-GB" dirty="0"/>
          </a:p>
        </p:txBody>
      </p:sp>
      <p:sp>
        <p:nvSpPr>
          <p:cNvPr id="3" name="Content Placeholder 2"/>
          <p:cNvSpPr>
            <a:spLocks noGrp="1"/>
          </p:cNvSpPr>
          <p:nvPr>
            <p:ph idx="1"/>
          </p:nvPr>
        </p:nvSpPr>
        <p:spPr/>
        <p:txBody>
          <a:bodyPr>
            <a:normAutofit lnSpcReduction="10000"/>
          </a:bodyPr>
          <a:lstStyle/>
          <a:p>
            <a:pPr marL="0" lvl="0" indent="0">
              <a:buNone/>
            </a:pPr>
            <a:r>
              <a:rPr lang="en-GB" b="1" dirty="0"/>
              <a:t>Opportunities for concept development may include:</a:t>
            </a:r>
          </a:p>
          <a:p>
            <a:pPr lvl="0"/>
            <a:r>
              <a:rPr lang="en-GB" dirty="0"/>
              <a:t>Matching and pairing games</a:t>
            </a:r>
          </a:p>
          <a:p>
            <a:pPr lvl="0"/>
            <a:r>
              <a:rPr lang="en-GB" dirty="0"/>
              <a:t>Puzzles</a:t>
            </a:r>
          </a:p>
          <a:p>
            <a:pPr lvl="0"/>
            <a:r>
              <a:rPr lang="en-GB" dirty="0"/>
              <a:t>Memory games</a:t>
            </a:r>
          </a:p>
          <a:p>
            <a:pPr lvl="0"/>
            <a:r>
              <a:rPr lang="en-GB" dirty="0"/>
              <a:t>Threading beads/sewing activities</a:t>
            </a:r>
          </a:p>
          <a:p>
            <a:pPr lvl="0"/>
            <a:r>
              <a:rPr lang="en-GB" dirty="0"/>
              <a:t>Construction toys</a:t>
            </a:r>
          </a:p>
          <a:p>
            <a:pPr lvl="0"/>
            <a:r>
              <a:rPr lang="en-GB" dirty="0"/>
              <a:t>Sorting toys</a:t>
            </a:r>
          </a:p>
          <a:p>
            <a:pPr lvl="0"/>
            <a:r>
              <a:rPr lang="en-GB" dirty="0"/>
              <a:t>Simon says</a:t>
            </a:r>
          </a:p>
          <a:p>
            <a:pPr lvl="0"/>
            <a:r>
              <a:rPr lang="en-GB" dirty="0"/>
              <a:t>Sensory bag. </a:t>
            </a:r>
          </a:p>
          <a:p>
            <a:endParaRPr lang="en-GB" dirty="0"/>
          </a:p>
        </p:txBody>
      </p:sp>
      <p:pic>
        <p:nvPicPr>
          <p:cNvPr id="4" name="Picture 3" descr="C:\Users\Victoria\Desktop\My Work\ArtWork\build_brick_dismantle_team.png"/>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852936"/>
            <a:ext cx="2952328" cy="2943220"/>
          </a:xfrm>
          <a:prstGeom prst="rect">
            <a:avLst/>
          </a:prstGeom>
          <a:noFill/>
          <a:ln>
            <a:noFill/>
          </a:ln>
        </p:spPr>
      </p:pic>
    </p:spTree>
    <p:extLst>
      <p:ext uri="{BB962C8B-B14F-4D97-AF65-F5344CB8AC3E}">
        <p14:creationId xmlns:p14="http://schemas.microsoft.com/office/powerpoint/2010/main" val="42753188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Creating opportunities for taking part</a:t>
            </a:r>
            <a:br>
              <a:rPr lang="en-GB" dirty="0"/>
            </a:br>
            <a:endParaRPr lang="en-GB" dirty="0"/>
          </a:p>
        </p:txBody>
      </p:sp>
      <p:sp>
        <p:nvSpPr>
          <p:cNvPr id="3" name="Content Placeholder 2"/>
          <p:cNvSpPr>
            <a:spLocks noGrp="1"/>
          </p:cNvSpPr>
          <p:nvPr>
            <p:ph idx="1"/>
          </p:nvPr>
        </p:nvSpPr>
        <p:spPr>
          <a:xfrm>
            <a:off x="457200" y="1700808"/>
            <a:ext cx="8229600" cy="4425355"/>
          </a:xfrm>
        </p:spPr>
        <p:txBody>
          <a:bodyPr>
            <a:normAutofit/>
          </a:bodyPr>
          <a:lstStyle/>
          <a:p>
            <a:pPr marL="0" indent="0">
              <a:buNone/>
            </a:pPr>
            <a:r>
              <a:rPr lang="en-AU" dirty="0"/>
              <a:t>It is important that you encourage children to take part at every opportunity – for example, a child may say ‘I wish I could skip, but I can’t do it’. </a:t>
            </a:r>
          </a:p>
          <a:p>
            <a:pPr marL="0" indent="0">
              <a:buNone/>
            </a:pPr>
            <a:r>
              <a:rPr lang="en-AU" dirty="0"/>
              <a:t>Encourage children to take part by creating steps that get gradually more difficult.</a:t>
            </a:r>
            <a:endParaRPr lang="en-GB" dirty="0"/>
          </a:p>
          <a:p>
            <a:endParaRPr lang="en-GB" dirty="0"/>
          </a:p>
        </p:txBody>
      </p:sp>
      <p:pic>
        <p:nvPicPr>
          <p:cNvPr id="4" name="Picture 3" descr="C:\Users\Victoria\Desktop\My Work\ArtWork\step_help_hand.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3933056"/>
            <a:ext cx="2880320" cy="2644130"/>
          </a:xfrm>
          <a:prstGeom prst="rect">
            <a:avLst/>
          </a:prstGeom>
          <a:noFill/>
          <a:ln>
            <a:noFill/>
          </a:ln>
        </p:spPr>
      </p:pic>
    </p:spTree>
    <p:extLst>
      <p:ext uri="{BB962C8B-B14F-4D97-AF65-F5344CB8AC3E}">
        <p14:creationId xmlns:p14="http://schemas.microsoft.com/office/powerpoint/2010/main" val="415049771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4F</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53707973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Foster cognitive development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a:latin typeface="+mj-lt"/>
              </a:rPr>
              <a:t>4.8 </a:t>
            </a:r>
            <a:r>
              <a:rPr lang="en-AU" sz="2800" dirty="0"/>
              <a:t>Provide children with a wide range of everyday materials that they can use to create patterns and to sort, categorise, order and compare</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79142920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Everyday materials</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Everyday materials are materials that have not been specifically created for the use in early years’ settings, but can be adapted for:</a:t>
            </a:r>
          </a:p>
          <a:p>
            <a:r>
              <a:rPr lang="en-AU" dirty="0"/>
              <a:t>Creating patterns</a:t>
            </a:r>
          </a:p>
          <a:p>
            <a:r>
              <a:rPr lang="en-AU" dirty="0"/>
              <a:t>Sorting</a:t>
            </a:r>
          </a:p>
          <a:p>
            <a:r>
              <a:rPr lang="en-AU" dirty="0"/>
              <a:t>Categorising</a:t>
            </a:r>
          </a:p>
          <a:p>
            <a:r>
              <a:rPr lang="en-AU" dirty="0"/>
              <a:t>Ordering</a:t>
            </a:r>
          </a:p>
          <a:p>
            <a:r>
              <a:rPr lang="en-AU" dirty="0"/>
              <a:t>Comparing activities. </a:t>
            </a:r>
            <a:endParaRPr lang="en-GB" dirty="0"/>
          </a:p>
          <a:p>
            <a:endParaRPr lang="en-GB" dirty="0"/>
          </a:p>
        </p:txBody>
      </p:sp>
      <p:pic>
        <p:nvPicPr>
          <p:cNvPr id="27650" name="Picture 2" descr="C:\Users\Victoria\Desktop\My Work\ArtWork\stick_figure_carrying_wood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2828558"/>
            <a:ext cx="3672408" cy="3130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875844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u="sng" dirty="0"/>
            </a:br>
            <a:r>
              <a:rPr lang="en-AU" sz="4900" dirty="0"/>
              <a:t>Materials for creating patterns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Materials for creating patterns can involve the use of items like wood, pasta, coins, leaves and sponges. </a:t>
            </a:r>
          </a:p>
          <a:p>
            <a:pPr marL="0" indent="0">
              <a:buNone/>
            </a:pPr>
            <a:r>
              <a:rPr lang="en-AU" b="1" dirty="0"/>
              <a:t>For example:</a:t>
            </a:r>
          </a:p>
          <a:p>
            <a:pPr lvl="0"/>
            <a:r>
              <a:rPr lang="en-AU" dirty="0"/>
              <a:t>You can use materials with paint like stamps to make imprints on paper</a:t>
            </a:r>
            <a:endParaRPr lang="en-GB" dirty="0"/>
          </a:p>
          <a:p>
            <a:pPr lvl="0"/>
            <a:r>
              <a:rPr lang="en-AU" dirty="0"/>
              <a:t>You can rub wax crayons over materials with different textures </a:t>
            </a:r>
            <a:endParaRPr lang="en-GB" dirty="0"/>
          </a:p>
          <a:p>
            <a:pPr lvl="0"/>
            <a:r>
              <a:rPr lang="en-AU" dirty="0"/>
              <a:t>You can stick items together to make patterns.</a:t>
            </a:r>
            <a:endParaRPr lang="en-GB" dirty="0"/>
          </a:p>
          <a:p>
            <a:pPr marL="0" indent="0">
              <a:buNone/>
            </a:pPr>
            <a:endParaRPr lang="en-GB" dirty="0"/>
          </a:p>
        </p:txBody>
      </p:sp>
    </p:spTree>
    <p:extLst>
      <p:ext uri="{BB962C8B-B14F-4D97-AF65-F5344CB8AC3E}">
        <p14:creationId xmlns:p14="http://schemas.microsoft.com/office/powerpoint/2010/main" val="68240855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sz="4900" u="sng" dirty="0"/>
            </a:br>
            <a:r>
              <a:rPr lang="en-AU" sz="4900" dirty="0"/>
              <a:t>Materials for sorting, categorising</a:t>
            </a:r>
            <a:br>
              <a:rPr lang="en-GB" dirty="0"/>
            </a:br>
            <a:endParaRPr lang="en-GB" dirty="0"/>
          </a:p>
        </p:txBody>
      </p:sp>
      <p:sp>
        <p:nvSpPr>
          <p:cNvPr id="3" name="Content Placeholder 2"/>
          <p:cNvSpPr>
            <a:spLocks noGrp="1"/>
          </p:cNvSpPr>
          <p:nvPr>
            <p:ph idx="1"/>
          </p:nvPr>
        </p:nvSpPr>
        <p:spPr/>
        <p:txBody>
          <a:bodyPr>
            <a:normAutofit/>
          </a:bodyPr>
          <a:lstStyle/>
          <a:p>
            <a:pPr marL="0" indent="0">
              <a:buNone/>
            </a:pPr>
            <a:r>
              <a:rPr lang="en-AU" b="1" dirty="0"/>
              <a:t>You can sort and categorise materials according to their properties, such as:</a:t>
            </a:r>
            <a:endParaRPr lang="en-GB" b="1" dirty="0"/>
          </a:p>
          <a:p>
            <a:pPr lvl="0"/>
            <a:r>
              <a:rPr lang="en-AU" dirty="0"/>
              <a:t>What they are made of</a:t>
            </a:r>
          </a:p>
          <a:p>
            <a:pPr lvl="0"/>
            <a:r>
              <a:rPr lang="en-AU" dirty="0"/>
              <a:t>What they feel like </a:t>
            </a:r>
          </a:p>
          <a:p>
            <a:pPr lvl="0"/>
            <a:r>
              <a:rPr lang="en-AU" dirty="0"/>
              <a:t>What colour they are </a:t>
            </a:r>
          </a:p>
          <a:p>
            <a:pPr lvl="0"/>
            <a:r>
              <a:rPr lang="en-AU" dirty="0"/>
              <a:t>What shape they are </a:t>
            </a:r>
          </a:p>
          <a:p>
            <a:pPr lvl="0"/>
            <a:r>
              <a:rPr lang="en-AU" dirty="0"/>
              <a:t>What function they have.</a:t>
            </a:r>
            <a:endParaRPr lang="en-GB" dirty="0"/>
          </a:p>
        </p:txBody>
      </p:sp>
      <p:pic>
        <p:nvPicPr>
          <p:cNvPr id="26626" name="Picture 2" descr="C:\Users\Victoria\Desktop\My Work\ArtWork\creative_shaped_brain_1541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276872"/>
            <a:ext cx="3528392"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52241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u="sng" dirty="0"/>
            </a:br>
            <a:r>
              <a:rPr lang="en-AU" sz="4900" dirty="0"/>
              <a:t>Materials for ordering and comparing</a:t>
            </a:r>
            <a:br>
              <a:rPr lang="en-GB" dirty="0"/>
            </a:br>
            <a:endParaRPr lang="en-GB" dirty="0"/>
          </a:p>
        </p:txBody>
      </p:sp>
      <p:sp>
        <p:nvSpPr>
          <p:cNvPr id="3" name="Content Placeholder 2"/>
          <p:cNvSpPr>
            <a:spLocks noGrp="1"/>
          </p:cNvSpPr>
          <p:nvPr>
            <p:ph idx="1"/>
          </p:nvPr>
        </p:nvSpPr>
        <p:spPr/>
        <p:txBody>
          <a:bodyPr>
            <a:normAutofit lnSpcReduction="10000"/>
          </a:bodyPr>
          <a:lstStyle/>
          <a:p>
            <a:pPr marL="0" lvl="0" indent="0">
              <a:buNone/>
            </a:pPr>
            <a:r>
              <a:rPr lang="en-AU" b="1" dirty="0"/>
              <a:t>Materials can be ordered or compared by:</a:t>
            </a:r>
          </a:p>
          <a:p>
            <a:pPr lvl="0"/>
            <a:r>
              <a:rPr lang="en-AU" dirty="0"/>
              <a:t>Size</a:t>
            </a:r>
          </a:p>
          <a:p>
            <a:pPr lvl="0"/>
            <a:r>
              <a:rPr lang="en-AU" dirty="0"/>
              <a:t>Light or dark scale</a:t>
            </a:r>
            <a:endParaRPr lang="en-GB" dirty="0"/>
          </a:p>
          <a:p>
            <a:pPr lvl="0"/>
            <a:r>
              <a:rPr lang="en-AU" dirty="0"/>
              <a:t>Shiny or dull scale</a:t>
            </a:r>
            <a:endParaRPr lang="en-GB" dirty="0"/>
          </a:p>
          <a:p>
            <a:pPr lvl="0"/>
            <a:r>
              <a:rPr lang="en-AU" dirty="0"/>
              <a:t>Flexibility</a:t>
            </a:r>
            <a:endParaRPr lang="en-GB" dirty="0"/>
          </a:p>
          <a:p>
            <a:pPr lvl="0"/>
            <a:r>
              <a:rPr lang="en-AU" dirty="0"/>
              <a:t>Durability</a:t>
            </a:r>
            <a:endParaRPr lang="en-GB" dirty="0"/>
          </a:p>
          <a:p>
            <a:pPr lvl="0"/>
            <a:r>
              <a:rPr lang="en-AU" dirty="0"/>
              <a:t>Hard and soft</a:t>
            </a:r>
            <a:endParaRPr lang="en-GB" dirty="0"/>
          </a:p>
          <a:p>
            <a:pPr lvl="0"/>
            <a:r>
              <a:rPr lang="en-AU" dirty="0"/>
              <a:t>Magnetic scale</a:t>
            </a:r>
            <a:endParaRPr lang="en-GB" dirty="0"/>
          </a:p>
          <a:p>
            <a:pPr lvl="0"/>
            <a:r>
              <a:rPr lang="en-AU" dirty="0"/>
              <a:t>Translucidity.</a:t>
            </a:r>
            <a:endParaRPr lang="en-GB" dirty="0"/>
          </a:p>
          <a:p>
            <a:endParaRPr lang="en-GB" dirty="0"/>
          </a:p>
        </p:txBody>
      </p:sp>
      <p:pic>
        <p:nvPicPr>
          <p:cNvPr id="4" name="Picture 3" descr="C:\Users\Victoria\Desktop\My Work\ArtWork\stick_figures_scale_measure800_wht_633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564904"/>
            <a:ext cx="2952328" cy="3225666"/>
          </a:xfrm>
          <a:prstGeom prst="rect">
            <a:avLst/>
          </a:prstGeom>
          <a:noFill/>
          <a:ln>
            <a:noFill/>
          </a:ln>
        </p:spPr>
      </p:pic>
    </p:spTree>
    <p:extLst>
      <p:ext uri="{BB962C8B-B14F-4D97-AF65-F5344CB8AC3E}">
        <p14:creationId xmlns:p14="http://schemas.microsoft.com/office/powerpoint/2010/main" val="50650029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Activities for learning about materials</a:t>
            </a:r>
          </a:p>
        </p:txBody>
      </p:sp>
      <p:sp>
        <p:nvSpPr>
          <p:cNvPr id="3" name="Content Placeholder 2"/>
          <p:cNvSpPr>
            <a:spLocks noGrp="1"/>
          </p:cNvSpPr>
          <p:nvPr>
            <p:ph idx="1"/>
          </p:nvPr>
        </p:nvSpPr>
        <p:spPr>
          <a:xfrm>
            <a:off x="457200" y="1600200"/>
            <a:ext cx="5122912" cy="4525963"/>
          </a:xfrm>
        </p:spPr>
        <p:txBody>
          <a:bodyPr>
            <a:normAutofit lnSpcReduction="10000"/>
          </a:bodyPr>
          <a:lstStyle/>
          <a:p>
            <a:pPr marL="0" indent="0">
              <a:buNone/>
            </a:pPr>
            <a:r>
              <a:rPr lang="en-AU" b="1" dirty="0"/>
              <a:t>Activities to learn about materials include:</a:t>
            </a:r>
          </a:p>
          <a:p>
            <a:r>
              <a:rPr lang="en-AU" dirty="0"/>
              <a:t>Shadow puppets, which can help children to understand light and dark</a:t>
            </a:r>
          </a:p>
          <a:p>
            <a:r>
              <a:rPr lang="en-AU" dirty="0"/>
              <a:t>Experiments, such as applying heat to materials to see what happens </a:t>
            </a:r>
          </a:p>
          <a:p>
            <a:r>
              <a:rPr lang="en-AU" dirty="0"/>
              <a:t>Artistic activities, such as painting and sticking.</a:t>
            </a:r>
            <a:endParaRPr lang="en-GB" dirty="0"/>
          </a:p>
        </p:txBody>
      </p:sp>
      <p:pic>
        <p:nvPicPr>
          <p:cNvPr id="4" name="Picture 3" descr="C:\Users\Victoria\Desktop\My Work\ArtWork\autumn_leaf_800_wht_6347.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492896"/>
            <a:ext cx="2880320" cy="2792343"/>
          </a:xfrm>
          <a:prstGeom prst="rect">
            <a:avLst/>
          </a:prstGeom>
          <a:noFill/>
          <a:ln>
            <a:noFill/>
          </a:ln>
        </p:spPr>
      </p:pic>
    </p:spTree>
    <p:extLst>
      <p:ext uri="{BB962C8B-B14F-4D97-AF65-F5344CB8AC3E}">
        <p14:creationId xmlns:p14="http://schemas.microsoft.com/office/powerpoint/2010/main" val="335316339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4G</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64818233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communication development</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5.1 </a:t>
            </a:r>
            <a:r>
              <a:rPr lang="en-AU" sz="2800" dirty="0"/>
              <a:t>Assess and monitor children’s language skills and development</a:t>
            </a:r>
            <a:endParaRPr lang="en-AU" sz="2800" dirty="0">
              <a:latin typeface="+mj-lt"/>
            </a:endParaRPr>
          </a:p>
        </p:txBody>
      </p:sp>
    </p:spTree>
    <p:extLst>
      <p:ext uri="{BB962C8B-B14F-4D97-AF65-F5344CB8AC3E}">
        <p14:creationId xmlns:p14="http://schemas.microsoft.com/office/powerpoint/2010/main" val="970952915"/>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is meant by language skills?</a:t>
            </a:r>
            <a:br>
              <a:rPr lang="en-GB" dirty="0"/>
            </a:br>
            <a:endParaRPr lang="en-GB" dirty="0"/>
          </a:p>
        </p:txBody>
      </p:sp>
      <p:sp>
        <p:nvSpPr>
          <p:cNvPr id="3" name="Content Placeholder 2"/>
          <p:cNvSpPr>
            <a:spLocks noGrp="1"/>
          </p:cNvSpPr>
          <p:nvPr>
            <p:ph idx="1"/>
          </p:nvPr>
        </p:nvSpPr>
        <p:spPr>
          <a:xfrm>
            <a:off x="457200" y="1600200"/>
            <a:ext cx="5626968" cy="4525963"/>
          </a:xfrm>
        </p:spPr>
        <p:txBody>
          <a:bodyPr/>
          <a:lstStyle/>
          <a:p>
            <a:pPr marL="0" indent="0">
              <a:buNone/>
            </a:pPr>
            <a:r>
              <a:rPr lang="en-AU" dirty="0"/>
              <a:t>Language skills mean those skills that help a person communicate; it does not necessarily mean being able to talk. </a:t>
            </a:r>
          </a:p>
          <a:p>
            <a:pPr marL="0" indent="0">
              <a:buNone/>
            </a:pPr>
            <a:r>
              <a:rPr lang="en-AU" dirty="0"/>
              <a:t>Children need language to be able to socialise, express needs and develop thought processes.</a:t>
            </a:r>
            <a:endParaRPr lang="en-GB" dirty="0"/>
          </a:p>
          <a:p>
            <a:endParaRPr lang="en-GB" dirty="0"/>
          </a:p>
        </p:txBody>
      </p:sp>
      <p:pic>
        <p:nvPicPr>
          <p:cNvPr id="25602" name="Picture 2" descr="C:\Users\Victoria\Desktop\My Work\ArtWork\thumbs-u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937229"/>
            <a:ext cx="2915816" cy="3887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33514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communication</a:t>
            </a:r>
          </a:p>
        </p:txBody>
      </p:sp>
      <p:sp>
        <p:nvSpPr>
          <p:cNvPr id="3" name="Content Placeholder 2"/>
          <p:cNvSpPr>
            <a:spLocks noGrp="1"/>
          </p:cNvSpPr>
          <p:nvPr>
            <p:ph idx="1"/>
          </p:nvPr>
        </p:nvSpPr>
        <p:spPr/>
        <p:txBody>
          <a:bodyPr/>
          <a:lstStyle/>
          <a:p>
            <a:pPr marL="0" indent="0">
              <a:buNone/>
            </a:pPr>
            <a:r>
              <a:rPr lang="en-AU" b="1" dirty="0"/>
              <a:t>There are many different ways that we communicate with each other, including:</a:t>
            </a:r>
            <a:endParaRPr lang="en-GB" b="1" dirty="0"/>
          </a:p>
          <a:p>
            <a:pPr lvl="0"/>
            <a:r>
              <a:rPr lang="en-AU" dirty="0"/>
              <a:t>Speech</a:t>
            </a:r>
            <a:endParaRPr lang="en-GB" dirty="0"/>
          </a:p>
          <a:p>
            <a:pPr lvl="0"/>
            <a:r>
              <a:rPr lang="en-AU" dirty="0"/>
              <a:t>Writing or drawing</a:t>
            </a:r>
            <a:endParaRPr lang="en-GB" dirty="0"/>
          </a:p>
          <a:p>
            <a:pPr lvl="0"/>
            <a:r>
              <a:rPr lang="en-AU" dirty="0"/>
              <a:t>Body language</a:t>
            </a:r>
            <a:endParaRPr lang="en-GB" dirty="0"/>
          </a:p>
          <a:p>
            <a:pPr lvl="0"/>
            <a:r>
              <a:rPr lang="en-AU" dirty="0"/>
              <a:t>Gestures</a:t>
            </a:r>
            <a:endParaRPr lang="en-GB" dirty="0"/>
          </a:p>
          <a:p>
            <a:pPr lvl="0"/>
            <a:r>
              <a:rPr lang="en-AU" dirty="0"/>
              <a:t>Sign language. </a:t>
            </a:r>
            <a:endParaRPr lang="en-GB" dirty="0"/>
          </a:p>
          <a:p>
            <a:endParaRPr lang="en-GB" dirty="0"/>
          </a:p>
        </p:txBody>
      </p:sp>
      <p:pic>
        <p:nvPicPr>
          <p:cNvPr id="24578" name="Picture 2" descr="C:\Users\Victoria\Desktop\My Work\ArtWork\coffee_cup_pens_pencils_800_wht_6459.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8770" y="2852936"/>
            <a:ext cx="3001833"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33232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do children use language?</a:t>
            </a:r>
          </a:p>
        </p:txBody>
      </p:sp>
      <p:sp>
        <p:nvSpPr>
          <p:cNvPr id="5" name="Content Placeholder 4"/>
          <p:cNvSpPr>
            <a:spLocks noGrp="1"/>
          </p:cNvSpPr>
          <p:nvPr>
            <p:ph idx="1"/>
          </p:nvPr>
        </p:nvSpPr>
        <p:spPr/>
        <p:txBody>
          <a:bodyPr>
            <a:normAutofit lnSpcReduction="10000"/>
          </a:bodyPr>
          <a:lstStyle/>
          <a:p>
            <a:pPr marL="0" indent="0">
              <a:buNone/>
            </a:pPr>
            <a:r>
              <a:rPr lang="en-GB" b="1" dirty="0"/>
              <a:t>Children use language by:</a:t>
            </a:r>
          </a:p>
          <a:p>
            <a:r>
              <a:rPr lang="en-GB" dirty="0"/>
              <a:t>Socialising</a:t>
            </a:r>
          </a:p>
          <a:p>
            <a:r>
              <a:rPr lang="en-GB" dirty="0"/>
              <a:t>Being assertive</a:t>
            </a:r>
          </a:p>
          <a:p>
            <a:r>
              <a:rPr lang="en-GB" dirty="0"/>
              <a:t>Gaining help and reassurance</a:t>
            </a:r>
          </a:p>
          <a:p>
            <a:r>
              <a:rPr lang="en-GB" dirty="0"/>
              <a:t>Self direction</a:t>
            </a:r>
          </a:p>
          <a:p>
            <a:r>
              <a:rPr lang="en-GB" dirty="0"/>
              <a:t>Giving instructions</a:t>
            </a:r>
          </a:p>
          <a:p>
            <a:r>
              <a:rPr lang="en-GB" dirty="0"/>
              <a:t>Asking questions</a:t>
            </a:r>
          </a:p>
          <a:p>
            <a:r>
              <a:rPr lang="en-GB" dirty="0"/>
              <a:t>Describing things</a:t>
            </a:r>
          </a:p>
          <a:p>
            <a:r>
              <a:rPr lang="en-GB" dirty="0"/>
              <a:t>Predicting events.</a:t>
            </a:r>
          </a:p>
        </p:txBody>
      </p:sp>
      <p:pic>
        <p:nvPicPr>
          <p:cNvPr id="23555" name="Picture 3" descr="C:\Users\Victoria\Desktop\My Work\Shuttershock\question_thin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669215"/>
            <a:ext cx="3575968" cy="25174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220818"/>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Stages of linguistic development</a:t>
            </a:r>
          </a:p>
        </p:txBody>
      </p:sp>
      <p:sp>
        <p:nvSpPr>
          <p:cNvPr id="3" name="Content Placeholder 2"/>
          <p:cNvSpPr>
            <a:spLocks noGrp="1"/>
          </p:cNvSpPr>
          <p:nvPr>
            <p:ph idx="1"/>
          </p:nvPr>
        </p:nvSpPr>
        <p:spPr>
          <a:xfrm>
            <a:off x="457200" y="1600200"/>
            <a:ext cx="8229600" cy="4853136"/>
          </a:xfrm>
        </p:spPr>
        <p:txBody>
          <a:bodyPr>
            <a:normAutofit/>
          </a:bodyPr>
          <a:lstStyle/>
          <a:p>
            <a:pPr marL="0" indent="0">
              <a:buNone/>
            </a:pPr>
            <a:r>
              <a:rPr lang="en-AU" b="1" dirty="0"/>
              <a:t>Stages of linguistic development include:</a:t>
            </a:r>
          </a:p>
          <a:p>
            <a:r>
              <a:rPr lang="en-AU" dirty="0"/>
              <a:t>Pre-linguistic stage:</a:t>
            </a:r>
          </a:p>
          <a:p>
            <a:pPr lvl="1">
              <a:buFont typeface="Courier New" panose="02070309020205020404" pitchFamily="49" charset="0"/>
              <a:buChar char="o"/>
            </a:pPr>
            <a:r>
              <a:rPr lang="en-AU" dirty="0"/>
              <a:t>0-3 months</a:t>
            </a:r>
          </a:p>
          <a:p>
            <a:pPr lvl="1">
              <a:buFont typeface="Courier New" panose="02070309020205020404" pitchFamily="49" charset="0"/>
              <a:buChar char="o"/>
            </a:pPr>
            <a:r>
              <a:rPr lang="en-GB" dirty="0"/>
              <a:t>3-6 months</a:t>
            </a:r>
          </a:p>
          <a:p>
            <a:pPr lvl="1">
              <a:buFont typeface="Courier New" panose="02070309020205020404" pitchFamily="49" charset="0"/>
              <a:buChar char="o"/>
            </a:pPr>
            <a:r>
              <a:rPr lang="en-GB" dirty="0"/>
              <a:t>6-12 months</a:t>
            </a:r>
          </a:p>
          <a:p>
            <a:r>
              <a:rPr lang="en-GB" dirty="0"/>
              <a:t>Linguistic stage:</a:t>
            </a:r>
          </a:p>
          <a:p>
            <a:pPr lvl="1">
              <a:buFont typeface="Courier New" panose="02070309020205020404" pitchFamily="49" charset="0"/>
              <a:buChar char="o"/>
            </a:pPr>
            <a:r>
              <a:rPr lang="en-GB" dirty="0"/>
              <a:t>1-2 years</a:t>
            </a:r>
          </a:p>
          <a:p>
            <a:pPr lvl="1">
              <a:buFont typeface="Courier New" panose="02070309020205020404" pitchFamily="49" charset="0"/>
              <a:buChar char="o"/>
            </a:pPr>
            <a:r>
              <a:rPr lang="en-GB" dirty="0"/>
              <a:t>2-3 years</a:t>
            </a:r>
          </a:p>
          <a:p>
            <a:pPr lvl="1">
              <a:buFont typeface="Courier New" panose="02070309020205020404" pitchFamily="49" charset="0"/>
              <a:buChar char="o"/>
            </a:pPr>
            <a:r>
              <a:rPr lang="en-GB" dirty="0"/>
              <a:t>4-8 years.</a:t>
            </a:r>
            <a:endParaRPr lang="en-AU" b="1" dirty="0"/>
          </a:p>
        </p:txBody>
      </p:sp>
      <p:pic>
        <p:nvPicPr>
          <p:cNvPr id="22530" name="Picture 2" descr="C:\Users\Victoria\Desktop\My Work\ArtWork\abc_blocks_800_wh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564904"/>
            <a:ext cx="4194043" cy="3145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90576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Language delay</a:t>
            </a:r>
            <a:br>
              <a:rPr lang="en-GB" dirty="0"/>
            </a:br>
            <a:endParaRPr lang="en-GB" dirty="0"/>
          </a:p>
        </p:txBody>
      </p:sp>
      <p:sp>
        <p:nvSpPr>
          <p:cNvPr id="3" name="Content Placeholder 2"/>
          <p:cNvSpPr>
            <a:spLocks noGrp="1"/>
          </p:cNvSpPr>
          <p:nvPr>
            <p:ph idx="1"/>
          </p:nvPr>
        </p:nvSpPr>
        <p:spPr>
          <a:xfrm>
            <a:off x="457200" y="1600200"/>
            <a:ext cx="6131024" cy="4525963"/>
          </a:xfrm>
        </p:spPr>
        <p:txBody>
          <a:bodyPr>
            <a:normAutofit/>
          </a:bodyPr>
          <a:lstStyle/>
          <a:p>
            <a:pPr marL="0" indent="0">
              <a:buNone/>
            </a:pPr>
            <a:r>
              <a:rPr lang="en-AU" b="1" dirty="0"/>
              <a:t>Language delay can occur for a variety of reasons in children, for example:</a:t>
            </a:r>
            <a:endParaRPr lang="en-GB" b="1" dirty="0"/>
          </a:p>
          <a:p>
            <a:pPr lvl="0"/>
            <a:r>
              <a:rPr lang="en-AU" dirty="0"/>
              <a:t>Learning difficulties</a:t>
            </a:r>
            <a:endParaRPr lang="en-GB" dirty="0"/>
          </a:p>
          <a:p>
            <a:pPr lvl="0"/>
            <a:r>
              <a:rPr lang="en-AU" dirty="0"/>
              <a:t>Physical conditions </a:t>
            </a:r>
            <a:endParaRPr lang="en-GB" dirty="0"/>
          </a:p>
          <a:p>
            <a:pPr lvl="0"/>
            <a:r>
              <a:rPr lang="en-AU" dirty="0"/>
              <a:t>Hearing difficulties</a:t>
            </a:r>
            <a:endParaRPr lang="en-GB" dirty="0"/>
          </a:p>
          <a:p>
            <a:pPr lvl="0"/>
            <a:r>
              <a:rPr lang="en-AU" dirty="0"/>
              <a:t>Shyness</a:t>
            </a:r>
            <a:endParaRPr lang="en-GB" dirty="0"/>
          </a:p>
          <a:p>
            <a:pPr lvl="0"/>
            <a:r>
              <a:rPr lang="en-AU" dirty="0"/>
              <a:t>Lack of stimulation </a:t>
            </a:r>
            <a:endParaRPr lang="en-GB" dirty="0"/>
          </a:p>
          <a:p>
            <a:pPr lvl="0"/>
            <a:r>
              <a:rPr lang="en-AU" dirty="0"/>
              <a:t>If the child is learning more than one language.</a:t>
            </a:r>
            <a:endParaRPr lang="en-GB" dirty="0"/>
          </a:p>
          <a:p>
            <a:endParaRPr lang="en-GB" dirty="0"/>
          </a:p>
        </p:txBody>
      </p:sp>
      <p:pic>
        <p:nvPicPr>
          <p:cNvPr id="21506" name="Picture 2" descr="C:\Users\Victoria\Desktop\My Work\ArtWork\speech_speak_tal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621769"/>
            <a:ext cx="20288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58166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5A</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21966901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communication development</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a:latin typeface="+mj-lt"/>
              </a:rPr>
              <a:t>5.2 </a:t>
            </a:r>
            <a:r>
              <a:rPr lang="en-AU" sz="2800" dirty="0"/>
              <a:t>Plan and provide developmentally appropriate experiences and opportunities to foster language and literacy development through play</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05503332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to communicate with children</a:t>
            </a:r>
          </a:p>
        </p:txBody>
      </p:sp>
      <p:sp>
        <p:nvSpPr>
          <p:cNvPr id="3" name="Content Placeholder 2"/>
          <p:cNvSpPr>
            <a:spLocks noGrp="1"/>
          </p:cNvSpPr>
          <p:nvPr>
            <p:ph idx="1"/>
          </p:nvPr>
        </p:nvSpPr>
        <p:spPr>
          <a:xfrm>
            <a:off x="457200" y="2060848"/>
            <a:ext cx="5266928" cy="4065315"/>
          </a:xfrm>
        </p:spPr>
        <p:txBody>
          <a:bodyPr/>
          <a:lstStyle/>
          <a:p>
            <a:pPr marL="0" indent="0">
              <a:buNone/>
            </a:pPr>
            <a:r>
              <a:rPr lang="en-GB" b="1" dirty="0"/>
              <a:t>Think about the ways you can communicate with children at their level. This might be:</a:t>
            </a:r>
          </a:p>
          <a:p>
            <a:r>
              <a:rPr lang="en-GB" dirty="0"/>
              <a:t>In a one-to-one scenario</a:t>
            </a:r>
          </a:p>
          <a:p>
            <a:r>
              <a:rPr lang="en-GB" dirty="0"/>
              <a:t>In groups</a:t>
            </a:r>
          </a:p>
          <a:p>
            <a:r>
              <a:rPr lang="en-GB" dirty="0"/>
              <a:t>Without an adult leading the conversation.</a:t>
            </a:r>
          </a:p>
          <a:p>
            <a:endParaRPr lang="en-GB" dirty="0"/>
          </a:p>
        </p:txBody>
      </p:sp>
      <p:pic>
        <p:nvPicPr>
          <p:cNvPr id="4" name="Picture 3" descr="C:\Users\Victoria\Desktop\My Work\ArtWork\baby_boy_walk_15072.gif"/>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276872"/>
            <a:ext cx="2376264" cy="3432671"/>
          </a:xfrm>
          <a:prstGeom prst="rect">
            <a:avLst/>
          </a:prstGeom>
          <a:noFill/>
          <a:ln>
            <a:noFill/>
          </a:ln>
        </p:spPr>
      </p:pic>
    </p:spTree>
    <p:extLst>
      <p:ext uri="{BB962C8B-B14F-4D97-AF65-F5344CB8AC3E}">
        <p14:creationId xmlns:p14="http://schemas.microsoft.com/office/powerpoint/2010/main" val="229861887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Activities for language development</a:t>
            </a:r>
            <a:br>
              <a:rPr lang="en-GB" dirty="0"/>
            </a:br>
            <a:endParaRPr lang="en-GB" dirty="0"/>
          </a:p>
        </p:txBody>
      </p:sp>
      <p:sp>
        <p:nvSpPr>
          <p:cNvPr id="3" name="Content Placeholder 2"/>
          <p:cNvSpPr>
            <a:spLocks noGrp="1"/>
          </p:cNvSpPr>
          <p:nvPr>
            <p:ph idx="1"/>
          </p:nvPr>
        </p:nvSpPr>
        <p:spPr>
          <a:xfrm>
            <a:off x="457200" y="1600200"/>
            <a:ext cx="5626968" cy="4525963"/>
          </a:xfrm>
        </p:spPr>
        <p:txBody>
          <a:bodyPr>
            <a:normAutofit/>
          </a:bodyPr>
          <a:lstStyle/>
          <a:p>
            <a:pPr marL="0" lvl="0" indent="0">
              <a:buNone/>
            </a:pPr>
            <a:r>
              <a:rPr lang="en-AU" b="1" dirty="0"/>
              <a:t>Activities include:</a:t>
            </a:r>
          </a:p>
          <a:p>
            <a:pPr lvl="0"/>
            <a:r>
              <a:rPr lang="en-AU" dirty="0"/>
              <a:t>Turn-taking and waiting games </a:t>
            </a:r>
          </a:p>
          <a:p>
            <a:pPr lvl="0"/>
            <a:r>
              <a:rPr lang="en-AU" dirty="0"/>
              <a:t>Songs, rhyming and sounds</a:t>
            </a:r>
            <a:endParaRPr lang="en-GB" dirty="0"/>
          </a:p>
          <a:p>
            <a:r>
              <a:rPr lang="en-AU" dirty="0"/>
              <a:t>Stories</a:t>
            </a:r>
          </a:p>
          <a:p>
            <a:pPr lvl="0"/>
            <a:r>
              <a:rPr lang="en-AU" dirty="0"/>
              <a:t>Activities to improve vocabulary.</a:t>
            </a:r>
            <a:endParaRPr lang="en-GB" dirty="0"/>
          </a:p>
          <a:p>
            <a:endParaRPr lang="en-GB" dirty="0"/>
          </a:p>
        </p:txBody>
      </p:sp>
      <p:pic>
        <p:nvPicPr>
          <p:cNvPr id="4" name="Picture 3" descr="C:\Users\Victoria\Desktop\My Work\ArtWork\colored_music_note_1517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2276872"/>
            <a:ext cx="2497956" cy="3247633"/>
          </a:xfrm>
          <a:prstGeom prst="rect">
            <a:avLst/>
          </a:prstGeom>
          <a:noFill/>
          <a:ln>
            <a:noFill/>
          </a:ln>
        </p:spPr>
      </p:pic>
    </p:spTree>
    <p:extLst>
      <p:ext uri="{BB962C8B-B14F-4D97-AF65-F5344CB8AC3E}">
        <p14:creationId xmlns:p14="http://schemas.microsoft.com/office/powerpoint/2010/main" val="160160122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5B</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47913613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Foster communication development</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5.3 </a:t>
            </a:r>
            <a:r>
              <a:rPr lang="en-AU" sz="2800" dirty="0"/>
              <a:t>Create opportunities for children to listen and respond to language</a:t>
            </a:r>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189102275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The importance of listening</a:t>
            </a:r>
            <a:br>
              <a:rPr lang="en-GB" dirty="0"/>
            </a:br>
            <a:endParaRPr lang="en-GB" dirty="0"/>
          </a:p>
        </p:txBody>
      </p:sp>
      <p:sp>
        <p:nvSpPr>
          <p:cNvPr id="3" name="Content Placeholder 2"/>
          <p:cNvSpPr>
            <a:spLocks noGrp="1"/>
          </p:cNvSpPr>
          <p:nvPr>
            <p:ph idx="1"/>
          </p:nvPr>
        </p:nvSpPr>
        <p:spPr>
          <a:xfrm>
            <a:off x="457200" y="1600200"/>
            <a:ext cx="5915000" cy="4525963"/>
          </a:xfrm>
        </p:spPr>
        <p:txBody>
          <a:bodyPr>
            <a:normAutofit lnSpcReduction="10000"/>
          </a:bodyPr>
          <a:lstStyle/>
          <a:p>
            <a:pPr marL="0" indent="0">
              <a:buNone/>
            </a:pPr>
            <a:r>
              <a:rPr lang="en-AU" dirty="0"/>
              <a:t>Children need to be able to listen so that they can respond to someone appropriately. </a:t>
            </a:r>
          </a:p>
          <a:p>
            <a:pPr marL="0" indent="0">
              <a:buNone/>
            </a:pPr>
            <a:r>
              <a:rPr lang="en-AU" dirty="0"/>
              <a:t>Responding to people appropriately shows that you are keen to know what they are saying and improves relationships, helping you to retain friends.</a:t>
            </a:r>
          </a:p>
          <a:p>
            <a:pPr marL="0" indent="0">
              <a:buNone/>
            </a:pPr>
            <a:r>
              <a:rPr lang="en-AU" dirty="0"/>
              <a:t>It is also vital for retaining information and learning new things. </a:t>
            </a:r>
            <a:endParaRPr lang="en-GB" dirty="0"/>
          </a:p>
        </p:txBody>
      </p:sp>
      <p:pic>
        <p:nvPicPr>
          <p:cNvPr id="20482" name="Picture 2" descr="C:\Users\Victoria\Desktop\My Work\ArtWork\stick_figure_listen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2204864"/>
            <a:ext cx="2353444" cy="3137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694834"/>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u="sng" dirty="0"/>
            </a:br>
            <a:r>
              <a:rPr lang="en-AU" sz="4900" dirty="0"/>
              <a:t>How can I listen actively?</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64686587"/>
              </p:ext>
            </p:extLst>
          </p:nvPr>
        </p:nvGraphicFramePr>
        <p:xfrm>
          <a:off x="539552" y="1556792"/>
          <a:ext cx="8136904" cy="44930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082730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Listening games</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Games to encourage listening in children include:</a:t>
            </a:r>
          </a:p>
          <a:p>
            <a:r>
              <a:rPr lang="en-AU" dirty="0"/>
              <a:t>Guess the sound</a:t>
            </a:r>
          </a:p>
          <a:p>
            <a:r>
              <a:rPr lang="en-AU" dirty="0"/>
              <a:t>Red light green light </a:t>
            </a:r>
          </a:p>
          <a:p>
            <a:r>
              <a:rPr lang="en-AU" dirty="0"/>
              <a:t>Musical statues </a:t>
            </a:r>
          </a:p>
          <a:p>
            <a:r>
              <a:rPr lang="en-AU" dirty="0"/>
              <a:t>Do three things game </a:t>
            </a:r>
          </a:p>
          <a:p>
            <a:r>
              <a:rPr lang="en-AU" dirty="0"/>
              <a:t>Find the sound game.</a:t>
            </a:r>
            <a:endParaRPr lang="en-GB" dirty="0"/>
          </a:p>
        </p:txBody>
      </p:sp>
      <p:pic>
        <p:nvPicPr>
          <p:cNvPr id="4" name="Picture 3" descr="C:\Users\Victoria\Desktop\My Work\ArtWork\all_ears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2391665"/>
            <a:ext cx="2448272" cy="4027537"/>
          </a:xfrm>
          <a:prstGeom prst="rect">
            <a:avLst/>
          </a:prstGeom>
          <a:noFill/>
          <a:ln>
            <a:noFill/>
          </a:ln>
        </p:spPr>
      </p:pic>
    </p:spTree>
    <p:extLst>
      <p:ext uri="{BB962C8B-B14F-4D97-AF65-F5344CB8AC3E}">
        <p14:creationId xmlns:p14="http://schemas.microsoft.com/office/powerpoint/2010/main" val="115743620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5C</a:t>
            </a:r>
            <a:r>
              <a:rPr lang="en-AU" sz="4900" dirty="0"/>
              <a:t>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282945306"/>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a:t>Foster communication development</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5.4 </a:t>
            </a:r>
            <a:r>
              <a:rPr lang="en-AU" sz="2800" dirty="0"/>
              <a:t>Value the child’s linguistic heritage and encourage the use and acquisition of home languages</a:t>
            </a:r>
            <a:endParaRPr lang="en-AU" sz="2800" dirty="0">
              <a:latin typeface="+mj-lt"/>
            </a:endParaRPr>
          </a:p>
        </p:txBody>
      </p:sp>
    </p:spTree>
    <p:extLst>
      <p:ext uri="{BB962C8B-B14F-4D97-AF65-F5344CB8AC3E}">
        <p14:creationId xmlns:p14="http://schemas.microsoft.com/office/powerpoint/2010/main" val="355462387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Valuing linguistic heritage</a:t>
            </a:r>
            <a:br>
              <a:rPr lang="en-GB" dirty="0"/>
            </a:br>
            <a:endParaRPr lang="en-GB" dirty="0"/>
          </a:p>
        </p:txBody>
      </p:sp>
      <p:sp>
        <p:nvSpPr>
          <p:cNvPr id="3" name="Content Placeholder 2"/>
          <p:cNvSpPr>
            <a:spLocks noGrp="1"/>
          </p:cNvSpPr>
          <p:nvPr>
            <p:ph idx="1"/>
          </p:nvPr>
        </p:nvSpPr>
        <p:spPr>
          <a:xfrm>
            <a:off x="457200" y="1600200"/>
            <a:ext cx="5626968" cy="4853136"/>
          </a:xfrm>
        </p:spPr>
        <p:txBody>
          <a:bodyPr>
            <a:normAutofit/>
          </a:bodyPr>
          <a:lstStyle/>
          <a:p>
            <a:pPr marL="0" indent="0">
              <a:buNone/>
            </a:pPr>
            <a:r>
              <a:rPr lang="en-GB" dirty="0"/>
              <a:t>You may have children in your setting that have different linguistic backgrounds. </a:t>
            </a:r>
          </a:p>
          <a:p>
            <a:pPr marL="0" indent="0">
              <a:buNone/>
            </a:pPr>
            <a:r>
              <a:rPr lang="en-GB" dirty="0"/>
              <a:t>It is often more difficult for bi-lingual or multi-lingual children to communicate.</a:t>
            </a:r>
          </a:p>
          <a:p>
            <a:pPr marL="0" indent="0">
              <a:buNone/>
            </a:pPr>
            <a:r>
              <a:rPr lang="en-GB" dirty="0"/>
              <a:t>It may take longer for them to speak fluently because they are trying to process two or more sets of grammatical rules at once. </a:t>
            </a:r>
          </a:p>
        </p:txBody>
      </p:sp>
      <p:pic>
        <p:nvPicPr>
          <p:cNvPr id="4" name="Picture 3" descr="C:\Users\Victoria\Desktop\My Work\ArtWork\community world_population_africa_europe_magnify_800_wht_765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2780928"/>
            <a:ext cx="3203848" cy="2969121"/>
          </a:xfrm>
          <a:prstGeom prst="rect">
            <a:avLst/>
          </a:prstGeom>
          <a:noFill/>
          <a:ln>
            <a:noFill/>
          </a:ln>
        </p:spPr>
      </p:pic>
    </p:spTree>
    <p:extLst>
      <p:ext uri="{BB962C8B-B14F-4D97-AF65-F5344CB8AC3E}">
        <p14:creationId xmlns:p14="http://schemas.microsoft.com/office/powerpoint/2010/main" val="315828350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Encourage use and acquisition of home languages</a:t>
            </a:r>
          </a:p>
        </p:txBody>
      </p:sp>
      <p:sp>
        <p:nvSpPr>
          <p:cNvPr id="3" name="Content Placeholder 2"/>
          <p:cNvSpPr>
            <a:spLocks noGrp="1"/>
          </p:cNvSpPr>
          <p:nvPr>
            <p:ph idx="1"/>
          </p:nvPr>
        </p:nvSpPr>
        <p:spPr>
          <a:xfrm>
            <a:off x="457199" y="1600200"/>
            <a:ext cx="6327293" cy="4997152"/>
          </a:xfrm>
        </p:spPr>
        <p:txBody>
          <a:bodyPr>
            <a:normAutofit lnSpcReduction="10000"/>
          </a:bodyPr>
          <a:lstStyle/>
          <a:p>
            <a:pPr marL="0" lvl="0" indent="0">
              <a:buNone/>
            </a:pPr>
            <a:r>
              <a:rPr lang="en-GB" b="1" dirty="0"/>
              <a:t>To encourage use of home, you could:</a:t>
            </a:r>
          </a:p>
          <a:p>
            <a:pPr lvl="0"/>
            <a:r>
              <a:rPr lang="en-GB" dirty="0"/>
              <a:t>Employ someone with the same first language to come in </a:t>
            </a:r>
          </a:p>
          <a:p>
            <a:pPr lvl="0"/>
            <a:r>
              <a:rPr lang="en-GB" dirty="0"/>
              <a:t>Ask family members to come in and talk about their culture</a:t>
            </a:r>
          </a:p>
          <a:p>
            <a:pPr lvl="0"/>
            <a:r>
              <a:rPr lang="en-GB" dirty="0"/>
              <a:t>Celebrate any significant festivals or holidays </a:t>
            </a:r>
          </a:p>
          <a:p>
            <a:pPr lvl="0"/>
            <a:r>
              <a:rPr lang="en-GB" dirty="0"/>
              <a:t>Have a themed area dedicated to the different cultures </a:t>
            </a:r>
          </a:p>
          <a:p>
            <a:pPr lvl="0"/>
            <a:r>
              <a:rPr lang="en-GB" dirty="0"/>
              <a:t>Display information bilingually and translate information.</a:t>
            </a:r>
          </a:p>
          <a:p>
            <a:pPr marL="0" indent="0">
              <a:buNone/>
            </a:pP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84493" y="2756572"/>
            <a:ext cx="2359507" cy="2213217"/>
          </a:xfrm>
          <a:prstGeom prst="rect">
            <a:avLst/>
          </a:prstGeom>
        </p:spPr>
      </p:pic>
    </p:spTree>
    <p:extLst>
      <p:ext uri="{BB962C8B-B14F-4D97-AF65-F5344CB8AC3E}">
        <p14:creationId xmlns:p14="http://schemas.microsoft.com/office/powerpoint/2010/main" val="335123315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Considering preferences and being respectful</a:t>
            </a:r>
            <a:br>
              <a:rPr lang="en-GB" dirty="0"/>
            </a:br>
            <a:endParaRPr lang="en-GB" dirty="0"/>
          </a:p>
        </p:txBody>
      </p:sp>
      <p:sp>
        <p:nvSpPr>
          <p:cNvPr id="3" name="Content Placeholder 2"/>
          <p:cNvSpPr>
            <a:spLocks noGrp="1"/>
          </p:cNvSpPr>
          <p:nvPr>
            <p:ph idx="1"/>
          </p:nvPr>
        </p:nvSpPr>
        <p:spPr/>
        <p:txBody>
          <a:bodyPr/>
          <a:lstStyle/>
          <a:p>
            <a:pPr marL="0" indent="0">
              <a:buNone/>
            </a:pPr>
            <a:r>
              <a:rPr lang="en-GB" dirty="0"/>
              <a:t>Considering a main carer’s preferences and being respectful towards carers, no matter what their background, will help children relax and enjoy their time at the setting.</a:t>
            </a:r>
          </a:p>
          <a:p>
            <a:pPr marL="0" indent="0">
              <a:buNone/>
            </a:pPr>
            <a:r>
              <a:rPr lang="en-GB" dirty="0"/>
              <a:t>If a child has familiar items around them, it will create a safe familiar place where they can concentrate on learning. </a:t>
            </a:r>
          </a:p>
          <a:p>
            <a:endParaRPr lang="en-GB" dirty="0"/>
          </a:p>
        </p:txBody>
      </p:sp>
      <p:pic>
        <p:nvPicPr>
          <p:cNvPr id="19458" name="Picture 2" descr="C:\Users\Victoria\Desktop\My Work\ArtWork\Fotolia_6135146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4725144"/>
            <a:ext cx="3024336" cy="201622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1619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Handmade toys and natural resources</a:t>
            </a:r>
          </a:p>
        </p:txBody>
      </p:sp>
      <p:sp>
        <p:nvSpPr>
          <p:cNvPr id="3" name="Content Placeholder 2"/>
          <p:cNvSpPr>
            <a:spLocks noGrp="1"/>
          </p:cNvSpPr>
          <p:nvPr>
            <p:ph idx="1"/>
          </p:nvPr>
        </p:nvSpPr>
        <p:spPr/>
        <p:txBody>
          <a:bodyPr/>
          <a:lstStyle/>
          <a:p>
            <a:pPr marL="0" indent="0">
              <a:buNone/>
            </a:pPr>
            <a:r>
              <a:rPr lang="en-GB" dirty="0"/>
              <a:t>Some parents may like to see handmade or toys from natural resources being used. </a:t>
            </a:r>
          </a:p>
          <a:p>
            <a:pPr marL="0" indent="0">
              <a:buNone/>
            </a:pPr>
            <a:r>
              <a:rPr lang="en-GB" b="1" dirty="0"/>
              <a:t>For example:</a:t>
            </a:r>
          </a:p>
          <a:p>
            <a:pPr lvl="0"/>
            <a:r>
              <a:rPr lang="en-AU" dirty="0"/>
              <a:t>Knitted animals</a:t>
            </a:r>
            <a:endParaRPr lang="en-GB" dirty="0"/>
          </a:p>
          <a:p>
            <a:pPr lvl="0"/>
            <a:r>
              <a:rPr lang="en-AU" dirty="0"/>
              <a:t>Handmade puppets</a:t>
            </a:r>
            <a:endParaRPr lang="en-GB" dirty="0"/>
          </a:p>
          <a:p>
            <a:pPr lvl="0"/>
            <a:r>
              <a:rPr lang="en-AU" dirty="0"/>
              <a:t>Garden area</a:t>
            </a:r>
            <a:endParaRPr lang="en-GB" dirty="0"/>
          </a:p>
          <a:p>
            <a:pPr lvl="0"/>
            <a:r>
              <a:rPr lang="en-AU" dirty="0"/>
              <a:t>Sand and water play</a:t>
            </a:r>
            <a:endParaRPr lang="en-GB" dirty="0"/>
          </a:p>
          <a:p>
            <a:pPr lvl="0"/>
            <a:r>
              <a:rPr lang="en-AU" dirty="0"/>
              <a:t>Wooden blocks and play sets.</a:t>
            </a:r>
            <a:endParaRPr lang="en-GB" dirty="0"/>
          </a:p>
          <a:p>
            <a:pPr marL="0" indent="0">
              <a:buNone/>
            </a:pPr>
            <a:endParaRPr lang="en-GB" dirty="0"/>
          </a:p>
        </p:txBody>
      </p:sp>
      <p:pic>
        <p:nvPicPr>
          <p:cNvPr id="4" name="Picture 3" descr="C:\Users\Victoria\Desktop\My Work\ArtWork\Animations\fall_tree_leaves_300_wht.gif"/>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780928"/>
            <a:ext cx="2880320" cy="3404330"/>
          </a:xfrm>
          <a:prstGeom prst="rect">
            <a:avLst/>
          </a:prstGeom>
          <a:noFill/>
          <a:ln>
            <a:noFill/>
          </a:ln>
        </p:spPr>
      </p:pic>
    </p:spTree>
    <p:extLst>
      <p:ext uri="{BB962C8B-B14F-4D97-AF65-F5344CB8AC3E}">
        <p14:creationId xmlns:p14="http://schemas.microsoft.com/office/powerpoint/2010/main" val="2628780235"/>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5D</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44939780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communication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4814888" y="2089617"/>
            <a:ext cx="4005584" cy="4401205"/>
          </a:xfrm>
          <a:prstGeom prst="rect">
            <a:avLst/>
          </a:prstGeom>
          <a:noFill/>
        </p:spPr>
        <p:txBody>
          <a:bodyPr wrap="square" rtlCol="0">
            <a:spAutoFit/>
          </a:bodyPr>
          <a:lstStyle/>
          <a:p>
            <a:r>
              <a:rPr lang="en-AU" sz="2800" b="1" dirty="0">
                <a:latin typeface="+mj-lt"/>
              </a:rPr>
              <a:t>5.5 </a:t>
            </a:r>
            <a:r>
              <a:rPr lang="en-AU" sz="2800" dirty="0"/>
              <a:t>Provide opportunities for children to engage with familiar and unfamiliar culturally constructed text</a:t>
            </a:r>
          </a:p>
          <a:p>
            <a:r>
              <a:rPr lang="en-AU" sz="2800" b="1" dirty="0">
                <a:latin typeface="+mj-lt"/>
              </a:rPr>
              <a:t>5.6</a:t>
            </a:r>
            <a:r>
              <a:rPr lang="en-AU" sz="2800" dirty="0">
                <a:latin typeface="+mj-lt"/>
              </a:rPr>
              <a:t> </a:t>
            </a:r>
            <a:r>
              <a:rPr lang="en-AU" sz="2800" dirty="0"/>
              <a:t>Create a literacy-enriched environment including displaying home languages and Standard Australian English</a:t>
            </a:r>
          </a:p>
        </p:txBody>
      </p:sp>
    </p:spTree>
    <p:extLst>
      <p:ext uri="{BB962C8B-B14F-4D97-AF65-F5344CB8AC3E}">
        <p14:creationId xmlns:p14="http://schemas.microsoft.com/office/powerpoint/2010/main" val="312443715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communication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4814888" y="2089617"/>
            <a:ext cx="4005584" cy="1815882"/>
          </a:xfrm>
          <a:prstGeom prst="rect">
            <a:avLst/>
          </a:prstGeom>
          <a:noFill/>
        </p:spPr>
        <p:txBody>
          <a:bodyPr wrap="square" rtlCol="0">
            <a:spAutoFit/>
          </a:bodyPr>
          <a:lstStyle/>
          <a:p>
            <a:pPr lvl="0"/>
            <a:r>
              <a:rPr lang="en-AU" sz="2800" b="1" dirty="0">
                <a:solidFill>
                  <a:prstClr val="black"/>
                </a:solidFill>
              </a:rPr>
              <a:t>5.7</a:t>
            </a:r>
            <a:r>
              <a:rPr lang="en-AU" sz="2800" dirty="0">
                <a:solidFill>
                  <a:prstClr val="black"/>
                </a:solidFill>
              </a:rPr>
              <a:t> Provide resources that encourage children to experiment with images and print</a:t>
            </a:r>
          </a:p>
        </p:txBody>
      </p:sp>
    </p:spTree>
    <p:extLst>
      <p:ext uri="{BB962C8B-B14F-4D97-AF65-F5344CB8AC3E}">
        <p14:creationId xmlns:p14="http://schemas.microsoft.com/office/powerpoint/2010/main" val="308788719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Culturally constructed texts</a:t>
            </a:r>
          </a:p>
        </p:txBody>
      </p:sp>
      <p:sp>
        <p:nvSpPr>
          <p:cNvPr id="3" name="Content Placeholder 2"/>
          <p:cNvSpPr>
            <a:spLocks noGrp="1"/>
          </p:cNvSpPr>
          <p:nvPr>
            <p:ph idx="1"/>
          </p:nvPr>
        </p:nvSpPr>
        <p:spPr>
          <a:xfrm>
            <a:off x="457200" y="1600200"/>
            <a:ext cx="5698976" cy="4997152"/>
          </a:xfrm>
        </p:spPr>
        <p:txBody>
          <a:bodyPr>
            <a:normAutofit lnSpcReduction="10000"/>
          </a:bodyPr>
          <a:lstStyle/>
          <a:p>
            <a:pPr marL="0" indent="0">
              <a:buNone/>
            </a:pPr>
            <a:r>
              <a:rPr lang="en-GB" dirty="0"/>
              <a:t>What is familiar and unfamiliar will differ depending on the child’s individual culture. </a:t>
            </a:r>
          </a:p>
          <a:p>
            <a:pPr marL="0" indent="0">
              <a:buNone/>
            </a:pPr>
            <a:r>
              <a:rPr lang="en-GB" b="1" dirty="0"/>
              <a:t>Things to try:</a:t>
            </a:r>
          </a:p>
          <a:p>
            <a:pPr lvl="0"/>
            <a:r>
              <a:rPr lang="en-GB" dirty="0"/>
              <a:t>Ensure book corner is stocked with lots of culturally familiar and unfamiliar texts</a:t>
            </a:r>
          </a:p>
          <a:p>
            <a:pPr lvl="0"/>
            <a:r>
              <a:rPr lang="en-GB" dirty="0"/>
              <a:t>Listen to audio stories of different cultures</a:t>
            </a:r>
          </a:p>
          <a:p>
            <a:pPr lvl="0"/>
            <a:r>
              <a:rPr lang="en-GB" dirty="0"/>
              <a:t>Ask relatives to come in and tell a story.</a:t>
            </a:r>
          </a:p>
          <a:p>
            <a:endParaRPr lang="en-GB" dirty="0"/>
          </a:p>
        </p:txBody>
      </p:sp>
      <p:pic>
        <p:nvPicPr>
          <p:cNvPr id="4" name="Picture 3" descr="C:\Users\Victoria\Desktop\My Work\ArtWork\world_in_hand.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2276872"/>
            <a:ext cx="2697589" cy="3960474"/>
          </a:xfrm>
          <a:prstGeom prst="rect">
            <a:avLst/>
          </a:prstGeom>
          <a:noFill/>
          <a:ln>
            <a:noFill/>
          </a:ln>
        </p:spPr>
      </p:pic>
    </p:spTree>
    <p:extLst>
      <p:ext uri="{BB962C8B-B14F-4D97-AF65-F5344CB8AC3E}">
        <p14:creationId xmlns:p14="http://schemas.microsoft.com/office/powerpoint/2010/main" val="935219756"/>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Victoria\Desktop\My Work\Shuttershock\research_read_boo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8502" y="2996952"/>
            <a:ext cx="2725576" cy="346375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br>
              <a:rPr lang="en-GB" dirty="0"/>
            </a:br>
            <a:r>
              <a:rPr lang="en-GB" sz="4900" dirty="0"/>
              <a:t>Providing a literary-enriched environment</a:t>
            </a:r>
            <a:br>
              <a:rPr lang="en-GB" dirty="0"/>
            </a:br>
            <a:endParaRPr lang="en-GB" dirty="0"/>
          </a:p>
        </p:txBody>
      </p:sp>
      <p:sp>
        <p:nvSpPr>
          <p:cNvPr id="3" name="Content Placeholder 2"/>
          <p:cNvSpPr>
            <a:spLocks noGrp="1"/>
          </p:cNvSpPr>
          <p:nvPr>
            <p:ph idx="1"/>
          </p:nvPr>
        </p:nvSpPr>
        <p:spPr>
          <a:xfrm>
            <a:off x="457200" y="1600200"/>
            <a:ext cx="8229600" cy="5141168"/>
          </a:xfrm>
        </p:spPr>
        <p:txBody>
          <a:bodyPr>
            <a:normAutofit fontScale="92500" lnSpcReduction="10000"/>
          </a:bodyPr>
          <a:lstStyle/>
          <a:p>
            <a:pPr marL="0" lvl="0" indent="0">
              <a:buNone/>
            </a:pPr>
            <a:r>
              <a:rPr lang="en-GB" b="1" dirty="0"/>
              <a:t>You can provide a literary-enriched environment through:</a:t>
            </a:r>
          </a:p>
          <a:p>
            <a:pPr lvl="0"/>
            <a:r>
              <a:rPr lang="en-GB" dirty="0"/>
              <a:t>Indigenous stories </a:t>
            </a:r>
          </a:p>
          <a:p>
            <a:pPr lvl="0"/>
            <a:r>
              <a:rPr lang="en-GB" dirty="0"/>
              <a:t>Atlases</a:t>
            </a:r>
          </a:p>
          <a:p>
            <a:pPr lvl="0"/>
            <a:r>
              <a:rPr lang="en-GB" dirty="0"/>
              <a:t>Globes</a:t>
            </a:r>
          </a:p>
          <a:p>
            <a:pPr lvl="0"/>
            <a:r>
              <a:rPr lang="en-GB" dirty="0"/>
              <a:t>Poster maps</a:t>
            </a:r>
          </a:p>
          <a:p>
            <a:pPr lvl="0"/>
            <a:r>
              <a:rPr lang="en-GB" dirty="0"/>
              <a:t>Characters that represent various cultures</a:t>
            </a:r>
          </a:p>
          <a:p>
            <a:pPr lvl="0"/>
            <a:r>
              <a:rPr lang="en-GB" dirty="0"/>
              <a:t>Flag matching games or puzzles</a:t>
            </a:r>
          </a:p>
          <a:p>
            <a:pPr lvl="0"/>
            <a:r>
              <a:rPr lang="en-GB" dirty="0"/>
              <a:t>Alphabet and number frieze</a:t>
            </a:r>
          </a:p>
          <a:p>
            <a:pPr lvl="0"/>
            <a:r>
              <a:rPr lang="en-GB" dirty="0"/>
              <a:t>Musical instruments</a:t>
            </a:r>
          </a:p>
          <a:p>
            <a:pPr lvl="0"/>
            <a:r>
              <a:rPr lang="en-GB" dirty="0"/>
              <a:t>Different ways to move to music</a:t>
            </a:r>
          </a:p>
          <a:p>
            <a:pPr lvl="0"/>
            <a:r>
              <a:rPr lang="en-GB" dirty="0"/>
              <a:t>Artwork from different cultures.</a:t>
            </a:r>
          </a:p>
          <a:p>
            <a:endParaRPr lang="en-GB" dirty="0"/>
          </a:p>
        </p:txBody>
      </p:sp>
    </p:spTree>
    <p:extLst>
      <p:ext uri="{BB962C8B-B14F-4D97-AF65-F5344CB8AC3E}">
        <p14:creationId xmlns:p14="http://schemas.microsoft.com/office/powerpoint/2010/main" val="178713442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4900" dirty="0"/>
            </a:br>
            <a:r>
              <a:rPr lang="en-GB" sz="4900" dirty="0"/>
              <a:t>Encourage children to experiment with images and print</a:t>
            </a:r>
            <a:br>
              <a:rPr lang="en-GB" dirty="0"/>
            </a:br>
            <a:endParaRPr lang="en-GB" dirty="0"/>
          </a:p>
        </p:txBody>
      </p:sp>
      <p:sp>
        <p:nvSpPr>
          <p:cNvPr id="3" name="Content Placeholder 2"/>
          <p:cNvSpPr>
            <a:spLocks noGrp="1"/>
          </p:cNvSpPr>
          <p:nvPr>
            <p:ph idx="1"/>
          </p:nvPr>
        </p:nvSpPr>
        <p:spPr>
          <a:xfrm>
            <a:off x="457200" y="1844824"/>
            <a:ext cx="8229600" cy="4281339"/>
          </a:xfrm>
        </p:spPr>
        <p:txBody>
          <a:bodyPr>
            <a:normAutofit lnSpcReduction="10000"/>
          </a:bodyPr>
          <a:lstStyle/>
          <a:p>
            <a:pPr lvl="0"/>
            <a:r>
              <a:rPr lang="en-AU" dirty="0"/>
              <a:t>Using paint to create prints:</a:t>
            </a:r>
            <a:endParaRPr lang="en-GB" dirty="0"/>
          </a:p>
          <a:p>
            <a:pPr lvl="1">
              <a:buFont typeface="Courier New" panose="02070309020205020404" pitchFamily="49" charset="0"/>
              <a:buChar char="o"/>
            </a:pPr>
            <a:r>
              <a:rPr lang="en-AU" dirty="0"/>
              <a:t>finger, hand and foot printing</a:t>
            </a:r>
            <a:endParaRPr lang="en-GB" dirty="0"/>
          </a:p>
          <a:p>
            <a:pPr lvl="1">
              <a:buFont typeface="Courier New" panose="02070309020205020404" pitchFamily="49" charset="0"/>
              <a:buChar char="o"/>
            </a:pPr>
            <a:r>
              <a:rPr lang="en-AU" dirty="0"/>
              <a:t>printing with a variety of different objects </a:t>
            </a:r>
            <a:endParaRPr lang="en-GB" dirty="0"/>
          </a:p>
          <a:p>
            <a:pPr lvl="0"/>
            <a:r>
              <a:rPr lang="en-AU" dirty="0"/>
              <a:t>Using computers to design pictures and print them</a:t>
            </a:r>
            <a:endParaRPr lang="en-GB" dirty="0"/>
          </a:p>
          <a:p>
            <a:pPr lvl="0"/>
            <a:r>
              <a:rPr lang="en-AU" dirty="0"/>
              <a:t>Creating collages of different materials: </a:t>
            </a:r>
            <a:endParaRPr lang="en-GB" dirty="0"/>
          </a:p>
          <a:p>
            <a:pPr lvl="1">
              <a:buFont typeface="Courier New" panose="02070309020205020404" pitchFamily="49" charset="0"/>
              <a:buChar char="o"/>
            </a:pPr>
            <a:r>
              <a:rPr lang="en-AU" dirty="0"/>
              <a:t>tissue paper</a:t>
            </a:r>
            <a:endParaRPr lang="en-GB" dirty="0"/>
          </a:p>
          <a:p>
            <a:pPr lvl="1">
              <a:buFont typeface="Courier New" panose="02070309020205020404" pitchFamily="49" charset="0"/>
              <a:buChar char="o"/>
            </a:pPr>
            <a:r>
              <a:rPr lang="en-AU" dirty="0"/>
              <a:t>magazines</a:t>
            </a:r>
            <a:endParaRPr lang="en-GB" dirty="0"/>
          </a:p>
          <a:p>
            <a:pPr lvl="1">
              <a:buFont typeface="Courier New" panose="02070309020205020404" pitchFamily="49" charset="0"/>
              <a:buChar char="o"/>
            </a:pPr>
            <a:r>
              <a:rPr lang="en-AU" dirty="0"/>
              <a:t>card</a:t>
            </a:r>
            <a:endParaRPr lang="en-GB" dirty="0"/>
          </a:p>
          <a:p>
            <a:pPr lvl="1">
              <a:buFont typeface="Courier New" panose="02070309020205020404" pitchFamily="49" charset="0"/>
              <a:buChar char="o"/>
            </a:pPr>
            <a:r>
              <a:rPr lang="en-AU" dirty="0"/>
              <a:t>foil.</a:t>
            </a:r>
            <a:endParaRPr lang="en-GB" dirty="0"/>
          </a:p>
          <a:p>
            <a:endParaRPr lang="en-GB" dirty="0"/>
          </a:p>
        </p:txBody>
      </p:sp>
      <p:pic>
        <p:nvPicPr>
          <p:cNvPr id="4" name="Picture 3" descr="C:\Users\Victoria\Desktop\My Work\ArtWork\single_red_hand_print_800_wht_343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077071"/>
            <a:ext cx="2448272" cy="2611943"/>
          </a:xfrm>
          <a:prstGeom prst="rect">
            <a:avLst/>
          </a:prstGeom>
          <a:noFill/>
          <a:ln>
            <a:noFill/>
          </a:ln>
        </p:spPr>
      </p:pic>
    </p:spTree>
    <p:extLst>
      <p:ext uri="{BB962C8B-B14F-4D97-AF65-F5344CB8AC3E}">
        <p14:creationId xmlns:p14="http://schemas.microsoft.com/office/powerpoint/2010/main" val="1602896604"/>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Age-appropriate books</a:t>
            </a:r>
            <a:br>
              <a:rPr lang="en-GB" dirty="0"/>
            </a:br>
            <a:endParaRPr lang="en-GB" dirty="0"/>
          </a:p>
        </p:txBody>
      </p:sp>
      <p:sp>
        <p:nvSpPr>
          <p:cNvPr id="3" name="Content Placeholder 2"/>
          <p:cNvSpPr>
            <a:spLocks noGrp="1"/>
          </p:cNvSpPr>
          <p:nvPr>
            <p:ph idx="1"/>
          </p:nvPr>
        </p:nvSpPr>
        <p:spPr>
          <a:xfrm>
            <a:off x="457200" y="1340768"/>
            <a:ext cx="8229600" cy="4785395"/>
          </a:xfrm>
        </p:spPr>
        <p:txBody>
          <a:bodyPr/>
          <a:lstStyle/>
          <a:p>
            <a:pPr marL="0" indent="0">
              <a:buNone/>
            </a:pPr>
            <a:r>
              <a:rPr lang="en-GB" dirty="0"/>
              <a:t>It is important to think about the child’s age and ability when selecting a book. There are different aspects of books that children will enjoy as they develop. </a:t>
            </a:r>
          </a:p>
          <a:p>
            <a:pPr marL="0" indent="0">
              <a:buNone/>
            </a:pPr>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507754181"/>
              </p:ext>
            </p:extLst>
          </p:nvPr>
        </p:nvGraphicFramePr>
        <p:xfrm>
          <a:off x="539552" y="2852936"/>
          <a:ext cx="8075240" cy="3671504"/>
        </p:xfrm>
        <a:graphic>
          <a:graphicData uri="http://schemas.openxmlformats.org/drawingml/2006/table">
            <a:tbl>
              <a:tblPr firstRow="1" firstCol="1" bandRow="1"/>
              <a:tblGrid>
                <a:gridCol w="4037620">
                  <a:extLst>
                    <a:ext uri="{9D8B030D-6E8A-4147-A177-3AD203B41FA5}">
                      <a16:colId xmlns:a16="http://schemas.microsoft.com/office/drawing/2014/main" val="20000"/>
                    </a:ext>
                  </a:extLst>
                </a:gridCol>
                <a:gridCol w="4037620">
                  <a:extLst>
                    <a:ext uri="{9D8B030D-6E8A-4147-A177-3AD203B41FA5}">
                      <a16:colId xmlns:a16="http://schemas.microsoft.com/office/drawing/2014/main" val="20001"/>
                    </a:ext>
                  </a:extLst>
                </a:gridCol>
              </a:tblGrid>
              <a:tr h="263106">
                <a:tc>
                  <a:txBody>
                    <a:bodyPr/>
                    <a:lstStyle/>
                    <a:p>
                      <a:pPr>
                        <a:lnSpc>
                          <a:spcPct val="100000"/>
                        </a:lnSpc>
                        <a:spcBef>
                          <a:spcPts val="600"/>
                        </a:spcBef>
                        <a:spcAft>
                          <a:spcPts val="600"/>
                        </a:spcAft>
                      </a:pPr>
                      <a:r>
                        <a:rPr lang="en-GB" sz="2400" b="1" dirty="0">
                          <a:effectLst/>
                          <a:latin typeface="Calibri"/>
                          <a:ea typeface="Calibri"/>
                          <a:cs typeface="Times New Roman"/>
                        </a:rPr>
                        <a:t>Age </a:t>
                      </a:r>
                      <a:endParaRPr lang="en-GB" sz="2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nSpc>
                          <a:spcPct val="100000"/>
                        </a:lnSpc>
                        <a:spcBef>
                          <a:spcPts val="600"/>
                        </a:spcBef>
                        <a:spcAft>
                          <a:spcPts val="600"/>
                        </a:spcAft>
                      </a:pPr>
                      <a:r>
                        <a:rPr lang="en-GB" sz="2400" b="1" dirty="0">
                          <a:effectLst/>
                          <a:latin typeface="Calibri"/>
                          <a:ea typeface="Calibri"/>
                          <a:cs typeface="Times New Roman"/>
                        </a:rPr>
                        <a:t>What children enjoy at this stage</a:t>
                      </a:r>
                      <a:endParaRPr lang="en-GB" sz="24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extLst>
                  <a:ext uri="{0D108BD9-81ED-4DB2-BD59-A6C34878D82A}">
                    <a16:rowId xmlns:a16="http://schemas.microsoft.com/office/drawing/2014/main" val="10000"/>
                  </a:ext>
                </a:extLst>
              </a:tr>
              <a:tr h="1052422">
                <a:tc>
                  <a:txBody>
                    <a:bodyPr/>
                    <a:lstStyle/>
                    <a:p>
                      <a:pPr>
                        <a:lnSpc>
                          <a:spcPct val="100000"/>
                        </a:lnSpc>
                        <a:spcBef>
                          <a:spcPts val="600"/>
                        </a:spcBef>
                        <a:spcAft>
                          <a:spcPts val="600"/>
                        </a:spcAft>
                      </a:pPr>
                      <a:r>
                        <a:rPr lang="en-GB" sz="2400" dirty="0">
                          <a:effectLst/>
                          <a:latin typeface="Calibri"/>
                          <a:ea typeface="Calibri"/>
                          <a:cs typeface="Times New Roman"/>
                        </a:rPr>
                        <a:t>0-6 months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Chunky books</a:t>
                      </a:r>
                    </a:p>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Large pictures and bright colours </a:t>
                      </a:r>
                    </a:p>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Bath-proof book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476944">
                <a:tc>
                  <a:txBody>
                    <a:bodyPr/>
                    <a:lstStyle/>
                    <a:p>
                      <a:pPr>
                        <a:lnSpc>
                          <a:spcPct val="100000"/>
                        </a:lnSpc>
                        <a:spcBef>
                          <a:spcPts val="600"/>
                        </a:spcBef>
                        <a:spcAft>
                          <a:spcPts val="600"/>
                        </a:spcAft>
                      </a:pPr>
                      <a:r>
                        <a:rPr lang="en-GB" sz="2400" dirty="0">
                          <a:effectLst/>
                          <a:latin typeface="Calibri"/>
                          <a:ea typeface="Calibri"/>
                          <a:cs typeface="Times New Roman"/>
                        </a:rPr>
                        <a:t>2-3 years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DBDB"/>
                    </a:solidFill>
                  </a:tcPr>
                </a:tc>
                <a:tc>
                  <a:txBody>
                    <a:bodyPr/>
                    <a:lstStyle/>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Books with familiar scenes</a:t>
                      </a:r>
                    </a:p>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Rhyming books</a:t>
                      </a:r>
                    </a:p>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Alphabet, shapes and sizes</a:t>
                      </a:r>
                    </a:p>
                    <a:p>
                      <a:pPr marL="342900" lvl="0" indent="-342900">
                        <a:lnSpc>
                          <a:spcPct val="100000"/>
                        </a:lnSpc>
                        <a:spcBef>
                          <a:spcPts val="0"/>
                        </a:spcBef>
                        <a:spcAft>
                          <a:spcPts val="0"/>
                        </a:spcAft>
                        <a:buFont typeface="Wingdings"/>
                        <a:buChar char=""/>
                      </a:pPr>
                      <a:r>
                        <a:rPr lang="en-GB" sz="2400" dirty="0">
                          <a:effectLst/>
                          <a:latin typeface="Calibri"/>
                          <a:ea typeface="Calibri"/>
                          <a:cs typeface="Times New Roman"/>
                        </a:rPr>
                        <a:t>Character books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3282704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How can you share books with children?</a:t>
            </a:r>
            <a:br>
              <a:rPr lang="en-GB" dirty="0"/>
            </a:br>
            <a:endParaRPr lang="en-GB" dirty="0"/>
          </a:p>
        </p:txBody>
      </p:sp>
      <p:sp>
        <p:nvSpPr>
          <p:cNvPr id="3" name="Content Placeholder 2"/>
          <p:cNvSpPr>
            <a:spLocks noGrp="1"/>
          </p:cNvSpPr>
          <p:nvPr>
            <p:ph idx="1"/>
          </p:nvPr>
        </p:nvSpPr>
        <p:spPr/>
        <p:txBody>
          <a:bodyPr>
            <a:normAutofit lnSpcReduction="10000"/>
          </a:bodyPr>
          <a:lstStyle/>
          <a:p>
            <a:pPr marL="0" indent="0">
              <a:buNone/>
            </a:pPr>
            <a:r>
              <a:rPr lang="en-AU" b="1" dirty="0"/>
              <a:t>You should:</a:t>
            </a:r>
          </a:p>
          <a:p>
            <a:r>
              <a:rPr lang="en-AU" dirty="0"/>
              <a:t>Have regular routine for sharing books each day </a:t>
            </a:r>
          </a:p>
          <a:p>
            <a:r>
              <a:rPr lang="en-AU" dirty="0"/>
              <a:t>Be expressive when reading </a:t>
            </a:r>
          </a:p>
          <a:p>
            <a:r>
              <a:rPr lang="en-AU" dirty="0"/>
              <a:t>It does not matter if you cannot finish the story </a:t>
            </a:r>
          </a:p>
          <a:p>
            <a:r>
              <a:rPr lang="en-AU" dirty="0"/>
              <a:t>Let children feel the books and turn pages </a:t>
            </a:r>
          </a:p>
          <a:p>
            <a:pPr lvl="0"/>
            <a:r>
              <a:rPr lang="en-AU" dirty="0"/>
              <a:t>Talk about the pictures in the story</a:t>
            </a:r>
          </a:p>
          <a:p>
            <a:r>
              <a:rPr lang="en-AU" dirty="0"/>
              <a:t>Ask questions about the story and encourage children to ask questions</a:t>
            </a:r>
            <a:endParaRPr lang="en-GB" dirty="0"/>
          </a:p>
          <a:p>
            <a:pPr lvl="0"/>
            <a:r>
              <a:rPr lang="en-AU" dirty="0"/>
              <a:t>Run your finger underneath them when reading.</a:t>
            </a:r>
            <a:endParaRPr lang="en-GB" dirty="0"/>
          </a:p>
          <a:p>
            <a:endParaRPr lang="en-GB" dirty="0"/>
          </a:p>
        </p:txBody>
      </p:sp>
    </p:spTree>
    <p:extLst>
      <p:ext uri="{BB962C8B-B14F-4D97-AF65-F5344CB8AC3E}">
        <p14:creationId xmlns:p14="http://schemas.microsoft.com/office/powerpoint/2010/main" val="2730998083"/>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5E</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072240880"/>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970318"/>
          </a:xfrm>
          <a:prstGeom prst="rect">
            <a:avLst/>
          </a:prstGeom>
          <a:noFill/>
        </p:spPr>
        <p:txBody>
          <a:bodyPr wrap="square" rtlCol="0">
            <a:spAutoFit/>
          </a:bodyPr>
          <a:lstStyle/>
          <a:p>
            <a:r>
              <a:rPr lang="en-AU" sz="2800" b="1" dirty="0">
                <a:latin typeface="+mj-lt"/>
              </a:rPr>
              <a:t>6.1 </a:t>
            </a:r>
            <a:r>
              <a:rPr lang="en-AU" sz="2800" dirty="0"/>
              <a:t>Support and initiate inquiry processes, try new ideas and take on challenges </a:t>
            </a:r>
            <a:endParaRPr lang="en-AU" sz="2800" b="1" dirty="0">
              <a:latin typeface="+mj-lt"/>
            </a:endParaRPr>
          </a:p>
          <a:p>
            <a:r>
              <a:rPr lang="en-AU" sz="2800" b="1" dirty="0">
                <a:latin typeface="+mj-lt"/>
              </a:rPr>
              <a:t>6.2 </a:t>
            </a:r>
            <a:r>
              <a:rPr lang="en-AU" sz="2800" dirty="0"/>
              <a:t>Provide resources and materials that offer challenge, intrigue and surprise </a:t>
            </a:r>
            <a:endParaRPr lang="en-GB" sz="2800" dirty="0"/>
          </a:p>
          <a:p>
            <a:r>
              <a:rPr lang="en-AU" sz="2800" b="1" dirty="0">
                <a:latin typeface="+mj-lt"/>
              </a:rPr>
              <a:t> </a:t>
            </a:r>
            <a:endParaRPr lang="en-AU" sz="2800" dirty="0">
              <a:latin typeface="+mj-lt"/>
            </a:endParaRPr>
          </a:p>
        </p:txBody>
      </p:sp>
    </p:spTree>
    <p:extLst>
      <p:ext uri="{BB962C8B-B14F-4D97-AF65-F5344CB8AC3E}">
        <p14:creationId xmlns:p14="http://schemas.microsoft.com/office/powerpoint/2010/main" val="251953661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Holistic approach</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It has become increasingly important for early years educators to think about development as a whole.</a:t>
            </a:r>
          </a:p>
          <a:p>
            <a:pPr marL="0" indent="0">
              <a:buNone/>
            </a:pPr>
            <a:r>
              <a:rPr lang="en-AU" dirty="0"/>
              <a:t>Holistic teaching is an approach that looks at and develops all areas that help children to reach their full potential. </a:t>
            </a:r>
          </a:p>
          <a:p>
            <a:pPr marL="0" indent="0">
              <a:buNone/>
            </a:pPr>
            <a:r>
              <a:rPr lang="en-AU" dirty="0"/>
              <a:t>These areas include physical, emotional and psychological wellbeing. </a:t>
            </a:r>
            <a:endParaRPr lang="en-GB" dirty="0"/>
          </a:p>
        </p:txBody>
      </p:sp>
      <p:pic>
        <p:nvPicPr>
          <p:cNvPr id="17410" name="Picture 2" descr="C:\Users\Victoria\Desktop\My Work\ArtWork\7_piece_chevron_circle_spiral 833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28539"/>
            <a:ext cx="2608379" cy="2144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130163"/>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holistic environment</a:t>
            </a:r>
          </a:p>
        </p:txBody>
      </p:sp>
      <p:sp>
        <p:nvSpPr>
          <p:cNvPr id="3" name="Content Placeholder 2"/>
          <p:cNvSpPr>
            <a:spLocks noGrp="1"/>
          </p:cNvSpPr>
          <p:nvPr>
            <p:ph idx="1"/>
          </p:nvPr>
        </p:nvSpPr>
        <p:spPr/>
        <p:txBody>
          <a:bodyPr>
            <a:normAutofit lnSpcReduction="10000"/>
          </a:bodyPr>
          <a:lstStyle/>
          <a:p>
            <a:pPr marL="0" lvl="0" indent="0">
              <a:buNone/>
            </a:pPr>
            <a:r>
              <a:rPr lang="en-AU" b="1" dirty="0"/>
              <a:t>To promote a holistic environment:</a:t>
            </a:r>
          </a:p>
          <a:p>
            <a:pPr lvl="0"/>
            <a:r>
              <a:rPr lang="en-AU" dirty="0"/>
              <a:t>Provide opportunities to experiment </a:t>
            </a:r>
            <a:endParaRPr lang="en-GB" dirty="0"/>
          </a:p>
          <a:p>
            <a:pPr lvl="0"/>
            <a:r>
              <a:rPr lang="en-AU" dirty="0"/>
              <a:t>Provide free play opportunities</a:t>
            </a:r>
            <a:endParaRPr lang="en-GB" dirty="0"/>
          </a:p>
          <a:p>
            <a:pPr lvl="0"/>
            <a:r>
              <a:rPr lang="en-AU" dirty="0"/>
              <a:t>Promote a sense of community </a:t>
            </a:r>
          </a:p>
          <a:p>
            <a:pPr lvl="0"/>
            <a:r>
              <a:rPr lang="en-AU" dirty="0"/>
              <a:t>Deal with children sensitively</a:t>
            </a:r>
            <a:endParaRPr lang="en-GB" dirty="0"/>
          </a:p>
          <a:p>
            <a:pPr lvl="0"/>
            <a:r>
              <a:rPr lang="en-AU" dirty="0"/>
              <a:t>Provide activities that allow children to cooperate</a:t>
            </a:r>
            <a:endParaRPr lang="en-GB" dirty="0"/>
          </a:p>
          <a:p>
            <a:pPr lvl="0"/>
            <a:r>
              <a:rPr lang="en-AU" dirty="0"/>
              <a:t>Encourage self-help skills</a:t>
            </a:r>
            <a:endParaRPr lang="en-GB" dirty="0"/>
          </a:p>
          <a:p>
            <a:pPr lvl="0"/>
            <a:r>
              <a:rPr lang="en-AU" dirty="0"/>
              <a:t>Mix outdoor play with indoor activities</a:t>
            </a:r>
            <a:endParaRPr lang="en-GB" dirty="0"/>
          </a:p>
          <a:p>
            <a:pPr lvl="0"/>
            <a:r>
              <a:rPr lang="en-AU" dirty="0"/>
              <a:t>Have a quiet area and quiet time.</a:t>
            </a:r>
          </a:p>
        </p:txBody>
      </p:sp>
    </p:spTree>
    <p:extLst>
      <p:ext uri="{BB962C8B-B14F-4D97-AF65-F5344CB8AC3E}">
        <p14:creationId xmlns:p14="http://schemas.microsoft.com/office/powerpoint/2010/main" val="2833559273"/>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Supporting and initiating inquiry processes</a:t>
            </a:r>
            <a:br>
              <a:rPr lang="en-GB" dirty="0"/>
            </a:b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marL="0" lvl="0" indent="0">
              <a:buNone/>
            </a:pPr>
            <a:r>
              <a:rPr lang="en-AU" b="1" dirty="0"/>
              <a:t>You should:</a:t>
            </a:r>
          </a:p>
          <a:p>
            <a:pPr lvl="0"/>
            <a:r>
              <a:rPr lang="en-AU" dirty="0"/>
              <a:t>Be a good role model </a:t>
            </a:r>
          </a:p>
          <a:p>
            <a:pPr lvl="0"/>
            <a:r>
              <a:rPr lang="en-AU" dirty="0"/>
              <a:t>Make comments about your environment</a:t>
            </a:r>
            <a:endParaRPr lang="en-GB" dirty="0"/>
          </a:p>
          <a:p>
            <a:pPr lvl="0"/>
            <a:r>
              <a:rPr lang="en-AU" dirty="0"/>
              <a:t>Plan activities around the interests of children</a:t>
            </a:r>
            <a:endParaRPr lang="en-GB" dirty="0"/>
          </a:p>
          <a:p>
            <a:pPr lvl="0"/>
            <a:r>
              <a:rPr lang="en-AU" dirty="0"/>
              <a:t>When asked a question, ask children what their thoughts are before answering </a:t>
            </a:r>
          </a:p>
          <a:p>
            <a:pPr lvl="0"/>
            <a:r>
              <a:rPr lang="en-AU" dirty="0"/>
              <a:t>Use the library to explore books</a:t>
            </a:r>
            <a:endParaRPr lang="en-GB" dirty="0"/>
          </a:p>
          <a:p>
            <a:pPr lvl="0"/>
            <a:r>
              <a:rPr lang="en-AU" dirty="0"/>
              <a:t>Ask open ended questions</a:t>
            </a:r>
          </a:p>
          <a:p>
            <a:pPr lvl="0"/>
            <a:r>
              <a:rPr lang="en-AU" dirty="0"/>
              <a:t>Encourage children to ask each other questions </a:t>
            </a:r>
          </a:p>
          <a:p>
            <a:pPr lvl="0"/>
            <a:r>
              <a:rPr lang="en-AU" dirty="0"/>
              <a:t>Create an environment that promotes curiosity.</a:t>
            </a:r>
            <a:endParaRPr lang="en-GB" dirty="0"/>
          </a:p>
        </p:txBody>
      </p:sp>
    </p:spTree>
    <p:extLst>
      <p:ext uri="{BB962C8B-B14F-4D97-AF65-F5344CB8AC3E}">
        <p14:creationId xmlns:p14="http://schemas.microsoft.com/office/powerpoint/2010/main" val="160828086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Try new ideas and take on new challenges</a:t>
            </a:r>
            <a:br>
              <a:rPr lang="en-GB" dirty="0"/>
            </a:br>
            <a:endParaRPr lang="en-GB" dirty="0"/>
          </a:p>
        </p:txBody>
      </p:sp>
      <p:sp>
        <p:nvSpPr>
          <p:cNvPr id="3" name="Content Placeholder 2"/>
          <p:cNvSpPr>
            <a:spLocks noGrp="1"/>
          </p:cNvSpPr>
          <p:nvPr>
            <p:ph idx="1"/>
          </p:nvPr>
        </p:nvSpPr>
        <p:spPr>
          <a:xfrm>
            <a:off x="457200" y="1600200"/>
            <a:ext cx="5987008" cy="4525963"/>
          </a:xfrm>
        </p:spPr>
        <p:txBody>
          <a:bodyPr/>
          <a:lstStyle/>
          <a:p>
            <a:pPr marL="0" lvl="0" indent="0">
              <a:buNone/>
            </a:pPr>
            <a:r>
              <a:rPr lang="en-AU" b="1" dirty="0"/>
              <a:t>New ideas may include:</a:t>
            </a:r>
          </a:p>
          <a:p>
            <a:pPr lvl="0"/>
            <a:r>
              <a:rPr lang="en-AU" dirty="0"/>
              <a:t>Trying new foods and ways to eat them, e.g. sharing, self-serving, chopsticks</a:t>
            </a:r>
            <a:endParaRPr lang="en-GB" dirty="0"/>
          </a:p>
          <a:p>
            <a:pPr lvl="0"/>
            <a:r>
              <a:rPr lang="en-AU" dirty="0"/>
              <a:t>Eating in different ways, e.g. picnics, at the table, at a BBQ </a:t>
            </a:r>
          </a:p>
          <a:p>
            <a:pPr lvl="0"/>
            <a:r>
              <a:rPr lang="en-AU" dirty="0"/>
              <a:t>Create challenges for children, e.g. you notice a child can jump so you challenge them to hop on one foot.</a:t>
            </a:r>
            <a:endParaRPr lang="en-GB" dirty="0"/>
          </a:p>
          <a:p>
            <a:pPr lvl="0"/>
            <a:endParaRPr lang="en-GB" dirty="0"/>
          </a:p>
        </p:txBody>
      </p:sp>
      <p:pic>
        <p:nvPicPr>
          <p:cNvPr id="4" name="Picture 3" descr="C:\Users\Victoria\Desktop\My Work\ArtWork\proff_Einstein_smart_stick_idea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2088749"/>
            <a:ext cx="1944216" cy="3541137"/>
          </a:xfrm>
          <a:prstGeom prst="rect">
            <a:avLst/>
          </a:prstGeom>
          <a:noFill/>
          <a:ln>
            <a:noFill/>
          </a:ln>
        </p:spPr>
      </p:pic>
    </p:spTree>
    <p:extLst>
      <p:ext uri="{BB962C8B-B14F-4D97-AF65-F5344CB8AC3E}">
        <p14:creationId xmlns:p14="http://schemas.microsoft.com/office/powerpoint/2010/main" val="1979808871"/>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Resources and materials</a:t>
            </a:r>
            <a:br>
              <a:rPr lang="en-GB" dirty="0"/>
            </a:br>
            <a:endParaRPr lang="en-GB" dirty="0"/>
          </a:p>
        </p:txBody>
      </p:sp>
      <p:sp>
        <p:nvSpPr>
          <p:cNvPr id="3" name="Content Placeholder 2"/>
          <p:cNvSpPr>
            <a:spLocks noGrp="1"/>
          </p:cNvSpPr>
          <p:nvPr>
            <p:ph idx="1"/>
          </p:nvPr>
        </p:nvSpPr>
        <p:spPr>
          <a:xfrm>
            <a:off x="457200" y="1412776"/>
            <a:ext cx="8229600" cy="5257800"/>
          </a:xfrm>
        </p:spPr>
        <p:txBody>
          <a:bodyPr>
            <a:normAutofit fontScale="92500" lnSpcReduction="20000"/>
          </a:bodyPr>
          <a:lstStyle/>
          <a:p>
            <a:pPr marL="0" lvl="0" indent="0">
              <a:buNone/>
            </a:pPr>
            <a:r>
              <a:rPr lang="en-AU" b="1" dirty="0"/>
              <a:t>Resources may include:</a:t>
            </a:r>
          </a:p>
          <a:p>
            <a:pPr lvl="0"/>
            <a:r>
              <a:rPr lang="en-AU" dirty="0"/>
              <a:t>Challenge:</a:t>
            </a:r>
            <a:endParaRPr lang="en-GB" dirty="0"/>
          </a:p>
          <a:p>
            <a:pPr lvl="1">
              <a:buFont typeface="Courier New" panose="02070309020205020404" pitchFamily="49" charset="0"/>
              <a:buChar char="o"/>
            </a:pPr>
            <a:r>
              <a:rPr lang="en-AU" dirty="0"/>
              <a:t>baby gyms</a:t>
            </a:r>
            <a:endParaRPr lang="en-GB" dirty="0"/>
          </a:p>
          <a:p>
            <a:pPr lvl="1">
              <a:buFont typeface="Courier New" panose="02070309020205020404" pitchFamily="49" charset="0"/>
              <a:buChar char="o"/>
            </a:pPr>
            <a:r>
              <a:rPr lang="en-AU" dirty="0"/>
              <a:t>puzzles</a:t>
            </a:r>
            <a:endParaRPr lang="en-GB" dirty="0"/>
          </a:p>
          <a:p>
            <a:pPr lvl="1">
              <a:buFont typeface="Courier New" panose="02070309020205020404" pitchFamily="49" charset="0"/>
              <a:buChar char="o"/>
            </a:pPr>
            <a:r>
              <a:rPr lang="en-AU" dirty="0"/>
              <a:t>beads</a:t>
            </a:r>
            <a:endParaRPr lang="en-GB" dirty="0"/>
          </a:p>
          <a:p>
            <a:pPr lvl="0"/>
            <a:r>
              <a:rPr lang="en-AU" dirty="0"/>
              <a:t>Intrigue: </a:t>
            </a:r>
            <a:endParaRPr lang="en-GB" dirty="0"/>
          </a:p>
          <a:p>
            <a:pPr lvl="1">
              <a:buFont typeface="Courier New" panose="02070309020205020404" pitchFamily="49" charset="0"/>
              <a:buChar char="o"/>
            </a:pPr>
            <a:r>
              <a:rPr lang="en-AU" dirty="0"/>
              <a:t>books with flaps </a:t>
            </a:r>
            <a:endParaRPr lang="en-GB" dirty="0"/>
          </a:p>
          <a:p>
            <a:pPr lvl="1">
              <a:buFont typeface="Courier New" panose="02070309020205020404" pitchFamily="49" charset="0"/>
              <a:buChar char="o"/>
            </a:pPr>
            <a:r>
              <a:rPr lang="en-AU" dirty="0"/>
              <a:t>natural materials</a:t>
            </a:r>
            <a:endParaRPr lang="en-GB" dirty="0"/>
          </a:p>
          <a:p>
            <a:pPr lvl="1">
              <a:buFont typeface="Courier New" panose="02070309020205020404" pitchFamily="49" charset="0"/>
              <a:buChar char="o"/>
            </a:pPr>
            <a:r>
              <a:rPr lang="en-AU" dirty="0"/>
              <a:t>cornflour and water experiment</a:t>
            </a:r>
            <a:endParaRPr lang="en-GB" dirty="0"/>
          </a:p>
          <a:p>
            <a:pPr lvl="0"/>
            <a:r>
              <a:rPr lang="en-AU" dirty="0"/>
              <a:t>Surprise:</a:t>
            </a:r>
            <a:endParaRPr lang="en-GB" dirty="0"/>
          </a:p>
          <a:p>
            <a:pPr lvl="1">
              <a:buFont typeface="Courier New" panose="02070309020205020404" pitchFamily="49" charset="0"/>
              <a:buChar char="o"/>
            </a:pPr>
            <a:r>
              <a:rPr lang="en-AU" dirty="0"/>
              <a:t>jack in the box</a:t>
            </a:r>
            <a:endParaRPr lang="en-GB" dirty="0"/>
          </a:p>
          <a:p>
            <a:pPr lvl="1">
              <a:buFont typeface="Courier New" panose="02070309020205020404" pitchFamily="49" charset="0"/>
              <a:buChar char="o"/>
            </a:pPr>
            <a:r>
              <a:rPr lang="en-AU" dirty="0"/>
              <a:t>pop-up books</a:t>
            </a:r>
            <a:endParaRPr lang="en-GB" dirty="0"/>
          </a:p>
          <a:p>
            <a:pPr lvl="1">
              <a:buFont typeface="Courier New" panose="02070309020205020404" pitchFamily="49" charset="0"/>
              <a:buChar char="o"/>
            </a:pPr>
            <a:r>
              <a:rPr lang="en-AU" dirty="0"/>
              <a:t>peek-a-boo games.</a:t>
            </a:r>
            <a:endParaRPr lang="en-GB" dirty="0"/>
          </a:p>
          <a:p>
            <a:endParaRPr lang="en-GB" dirty="0"/>
          </a:p>
        </p:txBody>
      </p:sp>
      <p:pic>
        <p:nvPicPr>
          <p:cNvPr id="4" name="Picture 3" descr="C:\Users\Victoria\Desktop\My Work\ArtWork\nesting_dolls_10035 (1).bmp"/>
          <p:cNvPicPr/>
          <p:nvPr/>
        </p:nvPicPr>
        <p:blipFill rotWithShape="1">
          <a:blip r:embed="rId2">
            <a:extLst>
              <a:ext uri="{28A0092B-C50C-407E-A947-70E740481C1C}">
                <a14:useLocalDpi xmlns:a14="http://schemas.microsoft.com/office/drawing/2010/main" val="0"/>
              </a:ext>
            </a:extLst>
          </a:blip>
          <a:srcRect r="41632"/>
          <a:stretch/>
        </p:blipFill>
        <p:spPr bwMode="auto">
          <a:xfrm>
            <a:off x="6325344" y="1916832"/>
            <a:ext cx="1645176" cy="4941168"/>
          </a:xfrm>
          <a:prstGeom prst="rect">
            <a:avLst/>
          </a:prstGeom>
          <a:noFill/>
          <a:ln>
            <a:noFill/>
          </a:ln>
        </p:spPr>
      </p:pic>
    </p:spTree>
    <p:extLst>
      <p:ext uri="{BB962C8B-B14F-4D97-AF65-F5344CB8AC3E}">
        <p14:creationId xmlns:p14="http://schemas.microsoft.com/office/powerpoint/2010/main" val="3876605076"/>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6A</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1934532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6.3 </a:t>
            </a:r>
            <a:r>
              <a:rPr lang="en-AU" sz="2800" dirty="0"/>
              <a:t>Assist to promote children’s sense of belonging and connectedness </a:t>
            </a:r>
            <a:endParaRPr lang="en-AU" sz="2800" dirty="0">
              <a:latin typeface="+mj-lt"/>
            </a:endParaRPr>
          </a:p>
        </p:txBody>
      </p:sp>
    </p:spTree>
    <p:extLst>
      <p:ext uri="{BB962C8B-B14F-4D97-AF65-F5344CB8AC3E}">
        <p14:creationId xmlns:p14="http://schemas.microsoft.com/office/powerpoint/2010/main" val="1249710933"/>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sz="4000" dirty="0"/>
              <a:t>Promote a sense of belonging and connectedness </a:t>
            </a:r>
            <a:endParaRPr lang="en-GB" sz="4000" dirty="0"/>
          </a:p>
        </p:txBody>
      </p:sp>
      <p:sp>
        <p:nvSpPr>
          <p:cNvPr id="3" name="Content Placeholder 2"/>
          <p:cNvSpPr>
            <a:spLocks noGrp="1"/>
          </p:cNvSpPr>
          <p:nvPr>
            <p:ph idx="1"/>
          </p:nvPr>
        </p:nvSpPr>
        <p:spPr>
          <a:xfrm>
            <a:off x="395536" y="1551364"/>
            <a:ext cx="8352928" cy="5306636"/>
          </a:xfrm>
        </p:spPr>
        <p:txBody>
          <a:bodyPr>
            <a:normAutofit/>
          </a:bodyPr>
          <a:lstStyle/>
          <a:p>
            <a:pPr marL="0" lvl="0" indent="0">
              <a:buNone/>
            </a:pPr>
            <a:r>
              <a:rPr lang="en-AU" b="1" dirty="0"/>
              <a:t>To promote belonging, you may:</a:t>
            </a:r>
          </a:p>
          <a:p>
            <a:pPr lvl="0"/>
            <a:r>
              <a:rPr lang="en-AU" dirty="0"/>
              <a:t>Make the surroundings welcoming </a:t>
            </a:r>
            <a:endParaRPr lang="en-GB" dirty="0"/>
          </a:p>
          <a:p>
            <a:pPr lvl="0"/>
            <a:r>
              <a:rPr lang="en-AU" dirty="0"/>
              <a:t>Host events for families to attend</a:t>
            </a:r>
          </a:p>
          <a:p>
            <a:pPr lvl="0"/>
            <a:r>
              <a:rPr lang="en-AU" dirty="0"/>
              <a:t>Have an open door policy </a:t>
            </a:r>
          </a:p>
          <a:p>
            <a:pPr lvl="0"/>
            <a:r>
              <a:rPr lang="en-AU" dirty="0"/>
              <a:t>Collaborate with families</a:t>
            </a:r>
          </a:p>
          <a:p>
            <a:pPr lvl="0"/>
            <a:r>
              <a:rPr lang="en-AU" dirty="0"/>
              <a:t>Provide information on community events and support for families</a:t>
            </a:r>
            <a:endParaRPr lang="en-GB" dirty="0"/>
          </a:p>
          <a:p>
            <a:pPr lvl="0"/>
            <a:r>
              <a:rPr lang="en-AU" dirty="0"/>
              <a:t>Cover topics such as families, culture and geography</a:t>
            </a:r>
            <a:endParaRPr lang="en-GB" dirty="0"/>
          </a:p>
          <a:p>
            <a:pPr lvl="0"/>
            <a:r>
              <a:rPr lang="en-AU" dirty="0"/>
              <a:t>Ask children what they like </a:t>
            </a:r>
          </a:p>
          <a:p>
            <a:pPr lvl="0"/>
            <a:r>
              <a:rPr lang="en-AU" dirty="0"/>
              <a:t>Build a bond with families.</a:t>
            </a:r>
            <a:endParaRPr lang="en-GB" dirty="0"/>
          </a:p>
        </p:txBody>
      </p:sp>
      <p:pic>
        <p:nvPicPr>
          <p:cNvPr id="4" name="Picture 3" descr="C:\Users\Victoria\Desktop\My Work\ArtWork\stick_figure_family_pets_portrai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916832"/>
            <a:ext cx="2520280" cy="2232248"/>
          </a:xfrm>
          <a:prstGeom prst="rect">
            <a:avLst/>
          </a:prstGeom>
          <a:noFill/>
          <a:ln>
            <a:noFill/>
          </a:ln>
        </p:spPr>
      </p:pic>
    </p:spTree>
    <p:extLst>
      <p:ext uri="{BB962C8B-B14F-4D97-AF65-F5344CB8AC3E}">
        <p14:creationId xmlns:p14="http://schemas.microsoft.com/office/powerpoint/2010/main" val="210320532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6B</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274593226"/>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6.4 </a:t>
            </a:r>
            <a:r>
              <a:rPr lang="en-AU" sz="2800" dirty="0"/>
              <a:t>Engage children in sustained shared conversations to extend their thinking </a:t>
            </a:r>
            <a:endParaRPr lang="en-AU" sz="2800" dirty="0">
              <a:latin typeface="+mj-lt"/>
            </a:endParaRPr>
          </a:p>
        </p:txBody>
      </p:sp>
    </p:spTree>
    <p:extLst>
      <p:ext uri="{BB962C8B-B14F-4D97-AF65-F5344CB8AC3E}">
        <p14:creationId xmlns:p14="http://schemas.microsoft.com/office/powerpoint/2010/main" val="110111358"/>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Sustained shared conversations</a:t>
            </a:r>
            <a:endParaRPr lang="en-GB" dirty="0"/>
          </a:p>
        </p:txBody>
      </p:sp>
      <p:sp>
        <p:nvSpPr>
          <p:cNvPr id="3" name="Content Placeholder 2"/>
          <p:cNvSpPr>
            <a:spLocks noGrp="1"/>
          </p:cNvSpPr>
          <p:nvPr>
            <p:ph idx="1"/>
          </p:nvPr>
        </p:nvSpPr>
        <p:spPr/>
        <p:txBody>
          <a:bodyPr>
            <a:normAutofit/>
          </a:bodyPr>
          <a:lstStyle/>
          <a:p>
            <a:pPr marL="0" indent="0">
              <a:buNone/>
            </a:pPr>
            <a:r>
              <a:rPr lang="en-AU" dirty="0"/>
              <a:t>Sustained shared conversations are conversations that take place with one or more child that extend thinking surrounding a topic. </a:t>
            </a:r>
          </a:p>
          <a:p>
            <a:pPr marL="0" indent="0">
              <a:buNone/>
            </a:pPr>
            <a:r>
              <a:rPr lang="en-AU" dirty="0"/>
              <a:t>The topic could have been introduced by an educator or a child. </a:t>
            </a:r>
            <a:endParaRPr lang="en-GB" dirty="0"/>
          </a:p>
        </p:txBody>
      </p:sp>
      <p:pic>
        <p:nvPicPr>
          <p:cNvPr id="5" name="Picture 4">
            <a:extLst>
              <a:ext uri="{FF2B5EF4-FFF2-40B4-BE49-F238E27FC236}">
                <a16:creationId xmlns:a16="http://schemas.microsoft.com/office/drawing/2014/main" id="{0AE32D41-1D1B-4297-BACD-FE5785D694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9414" y="3833274"/>
            <a:ext cx="2845172" cy="2845172"/>
          </a:xfrm>
          <a:prstGeom prst="rect">
            <a:avLst/>
          </a:prstGeom>
          <a:ln>
            <a:noFill/>
          </a:ln>
          <a:effectLst>
            <a:softEdge rad="112500"/>
          </a:effectLst>
        </p:spPr>
      </p:pic>
    </p:spTree>
    <p:extLst>
      <p:ext uri="{BB962C8B-B14F-4D97-AF65-F5344CB8AC3E}">
        <p14:creationId xmlns:p14="http://schemas.microsoft.com/office/powerpoint/2010/main" val="159028880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dirty="0"/>
            </a:br>
            <a:r>
              <a:rPr lang="en-GB" dirty="0"/>
              <a:t>Ideas for engaging in sustained shared conversations</a:t>
            </a:r>
            <a:br>
              <a:rPr lang="en-GB" dirty="0"/>
            </a:br>
            <a:endParaRPr lang="en-GB" dirty="0"/>
          </a:p>
        </p:txBody>
      </p:sp>
      <p:sp>
        <p:nvSpPr>
          <p:cNvPr id="3" name="Content Placeholder 2"/>
          <p:cNvSpPr>
            <a:spLocks noGrp="1"/>
          </p:cNvSpPr>
          <p:nvPr>
            <p:ph idx="1"/>
          </p:nvPr>
        </p:nvSpPr>
        <p:spPr>
          <a:xfrm>
            <a:off x="457200" y="1600200"/>
            <a:ext cx="8229600" cy="5257800"/>
          </a:xfrm>
        </p:spPr>
        <p:txBody>
          <a:bodyPr>
            <a:normAutofit lnSpcReduction="10000"/>
          </a:bodyPr>
          <a:lstStyle/>
          <a:p>
            <a:pPr marL="0" lvl="0" indent="0">
              <a:buNone/>
            </a:pPr>
            <a:r>
              <a:rPr lang="en-GB" b="1" dirty="0"/>
              <a:t>To engage in sustained shared conversations, you should:</a:t>
            </a:r>
          </a:p>
          <a:p>
            <a:pPr lvl="0"/>
            <a:r>
              <a:rPr lang="en-GB" dirty="0"/>
              <a:t>Listen and watch carefully to what the child is saying </a:t>
            </a:r>
          </a:p>
          <a:p>
            <a:pPr lvl="0"/>
            <a:r>
              <a:rPr lang="en-GB" dirty="0"/>
              <a:t>Show genuine interest through body language </a:t>
            </a:r>
          </a:p>
          <a:p>
            <a:pPr lvl="0"/>
            <a:r>
              <a:rPr lang="en-GB" dirty="0"/>
              <a:t>Invite children to elaborate on their ideas</a:t>
            </a:r>
          </a:p>
          <a:p>
            <a:pPr lvl="0"/>
            <a:r>
              <a:rPr lang="en-GB" dirty="0"/>
              <a:t>Repeating/clarifying what children have said</a:t>
            </a:r>
          </a:p>
          <a:p>
            <a:pPr lvl="0"/>
            <a:r>
              <a:rPr lang="en-GB" dirty="0"/>
              <a:t>Sharing own experiences </a:t>
            </a:r>
          </a:p>
          <a:p>
            <a:pPr lvl="0"/>
            <a:r>
              <a:rPr lang="en-GB" dirty="0"/>
              <a:t>Suggesting options </a:t>
            </a:r>
          </a:p>
          <a:p>
            <a:pPr lvl="0"/>
            <a:r>
              <a:rPr lang="en-GB" dirty="0"/>
              <a:t>Reminding children to do things </a:t>
            </a:r>
          </a:p>
          <a:p>
            <a:pPr lvl="0"/>
            <a:r>
              <a:rPr lang="en-GB" dirty="0"/>
              <a:t>Offer different perspectives</a:t>
            </a:r>
          </a:p>
          <a:p>
            <a:pPr lvl="0"/>
            <a:r>
              <a:rPr lang="en-GB" dirty="0"/>
              <a:t>Use encouragement to promote thinking.</a:t>
            </a:r>
          </a:p>
        </p:txBody>
      </p:sp>
      <p:pic>
        <p:nvPicPr>
          <p:cNvPr id="4" name="Picture 3" descr="C:\Users\Victoria\Desktop\My Work\ArtWork\stick_figure_drawing_checklist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0568" y="3435311"/>
            <a:ext cx="1623432" cy="2708920"/>
          </a:xfrm>
          <a:prstGeom prst="rect">
            <a:avLst/>
          </a:prstGeom>
          <a:noFill/>
          <a:ln>
            <a:noFill/>
          </a:ln>
        </p:spPr>
      </p:pic>
    </p:spTree>
    <p:extLst>
      <p:ext uri="{BB962C8B-B14F-4D97-AF65-F5344CB8AC3E}">
        <p14:creationId xmlns:p14="http://schemas.microsoft.com/office/powerpoint/2010/main" val="220390646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6C</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344218250"/>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6.5 </a:t>
            </a:r>
            <a:r>
              <a:rPr lang="en-AU" sz="2800" dirty="0"/>
              <a:t>Provide the opportunity for scaffolding learning and development </a:t>
            </a:r>
            <a:endParaRPr lang="en-AU" sz="2800" dirty="0">
              <a:latin typeface="+mj-lt"/>
            </a:endParaRPr>
          </a:p>
        </p:txBody>
      </p:sp>
    </p:spTree>
    <p:extLst>
      <p:ext uri="{BB962C8B-B14F-4D97-AF65-F5344CB8AC3E}">
        <p14:creationId xmlns:p14="http://schemas.microsoft.com/office/powerpoint/2010/main" val="93118414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is scaffolding?</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Scaffolding is a process where an early educator is able to encourage a child to think about their knowledge about a topic and build on this knowledge to:</a:t>
            </a:r>
          </a:p>
          <a:p>
            <a:r>
              <a:rPr lang="en-AU" dirty="0"/>
              <a:t>Expand areas of thinking</a:t>
            </a:r>
          </a:p>
          <a:p>
            <a:r>
              <a:rPr lang="en-AU" dirty="0"/>
              <a:t>Provide links</a:t>
            </a:r>
          </a:p>
          <a:p>
            <a:r>
              <a:rPr lang="en-AU" dirty="0"/>
              <a:t>Solve problems. </a:t>
            </a:r>
            <a:endParaRPr lang="en-GB" dirty="0"/>
          </a:p>
        </p:txBody>
      </p:sp>
      <p:pic>
        <p:nvPicPr>
          <p:cNvPr id="4" name="Picture 3" descr="C:\Users\Victoria\Desktop\My Work\ArtWork\higher_learning_pc_evolve_three3545.jp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284984"/>
            <a:ext cx="2520280" cy="3168352"/>
          </a:xfrm>
          <a:prstGeom prst="rect">
            <a:avLst/>
          </a:prstGeom>
          <a:noFill/>
          <a:ln>
            <a:noFill/>
          </a:ln>
        </p:spPr>
      </p:pic>
    </p:spTree>
    <p:extLst>
      <p:ext uri="{BB962C8B-B14F-4D97-AF65-F5344CB8AC3E}">
        <p14:creationId xmlns:p14="http://schemas.microsoft.com/office/powerpoint/2010/main" val="76781373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Planning effectively</a:t>
            </a:r>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lvl="0" indent="0">
              <a:buNone/>
            </a:pPr>
            <a:r>
              <a:rPr lang="en-AU" b="1" dirty="0"/>
              <a:t>Planning effectively may require you to:</a:t>
            </a:r>
          </a:p>
          <a:p>
            <a:pPr lvl="0"/>
            <a:r>
              <a:rPr lang="en-AU" dirty="0"/>
              <a:t>Anticipate problems and how you could overcome these</a:t>
            </a:r>
            <a:endParaRPr lang="en-GB" dirty="0"/>
          </a:p>
          <a:p>
            <a:pPr lvl="0"/>
            <a:r>
              <a:rPr lang="en-AU" dirty="0"/>
              <a:t>Test or evaluate the activity out beforehand </a:t>
            </a:r>
            <a:endParaRPr lang="en-GB" dirty="0"/>
          </a:p>
          <a:p>
            <a:pPr lvl="0"/>
            <a:r>
              <a:rPr lang="en-AU" dirty="0"/>
              <a:t>Identify individual needs and abilities of children</a:t>
            </a:r>
            <a:endParaRPr lang="en-GB" dirty="0"/>
          </a:p>
          <a:p>
            <a:pPr lvl="0"/>
            <a:r>
              <a:rPr lang="en-AU" dirty="0"/>
              <a:t>Modify activities to suit the needs of each child</a:t>
            </a:r>
            <a:endParaRPr lang="en-GB" dirty="0"/>
          </a:p>
          <a:p>
            <a:pPr lvl="0"/>
            <a:r>
              <a:rPr lang="en-AU" dirty="0"/>
              <a:t>Provide clear objectives to the children</a:t>
            </a:r>
          </a:p>
          <a:p>
            <a:pPr lvl="0"/>
            <a:r>
              <a:rPr lang="en-AU" dirty="0"/>
              <a:t>Guide children when needed </a:t>
            </a:r>
          </a:p>
          <a:p>
            <a:pPr lvl="0"/>
            <a:r>
              <a:rPr lang="en-AU" dirty="0"/>
              <a:t>Use assessment to give feedback</a:t>
            </a:r>
            <a:endParaRPr lang="en-GB" dirty="0"/>
          </a:p>
          <a:p>
            <a:pPr lvl="0"/>
            <a:r>
              <a:rPr lang="en-AU" dirty="0"/>
              <a:t>Create momentum to inspire children to learn.</a:t>
            </a:r>
            <a:endParaRPr lang="en-GB" dirty="0"/>
          </a:p>
        </p:txBody>
      </p:sp>
    </p:spTree>
    <p:extLst>
      <p:ext uri="{BB962C8B-B14F-4D97-AF65-F5344CB8AC3E}">
        <p14:creationId xmlns:p14="http://schemas.microsoft.com/office/powerpoint/2010/main" val="1460563234"/>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a:t>
            </a:r>
          </a:p>
        </p:txBody>
      </p:sp>
      <p:sp>
        <p:nvSpPr>
          <p:cNvPr id="3" name="Content Placeholder 2"/>
          <p:cNvSpPr>
            <a:spLocks noGrp="1"/>
          </p:cNvSpPr>
          <p:nvPr>
            <p:ph idx="1"/>
          </p:nvPr>
        </p:nvSpPr>
        <p:spPr/>
        <p:txBody>
          <a:bodyPr/>
          <a:lstStyle/>
          <a:p>
            <a:pPr marL="0" indent="0">
              <a:buNone/>
            </a:pPr>
            <a:r>
              <a:rPr lang="en-AU" b="1" dirty="0"/>
              <a:t>Remember to:</a:t>
            </a:r>
          </a:p>
          <a:p>
            <a:r>
              <a:rPr lang="en-AU" dirty="0"/>
              <a:t>Keep resources stocked up</a:t>
            </a:r>
          </a:p>
          <a:p>
            <a:r>
              <a:rPr lang="en-AU" dirty="0"/>
              <a:t>Check that items have batteries and ensure they do not have missing or broken parts. </a:t>
            </a:r>
          </a:p>
          <a:p>
            <a:pPr marL="0" indent="0">
              <a:buNone/>
            </a:pPr>
            <a:r>
              <a:rPr lang="en-AU" dirty="0"/>
              <a:t>It is incredibly frustrating and disappointing for a child who is trying to use something that is broken or has missing parts.</a:t>
            </a:r>
            <a:endParaRPr lang="en-GB" dirty="0"/>
          </a:p>
        </p:txBody>
      </p:sp>
      <p:pic>
        <p:nvPicPr>
          <p:cNvPr id="16386" name="Picture 2" descr="C:\Users\Victoria\Desktop\My Work\ArtWork\simple_push_pin_800_cl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952" y="4718720"/>
            <a:ext cx="2304256"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919623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6D</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43645858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6.6 </a:t>
            </a:r>
            <a:r>
              <a:rPr lang="en-AU" sz="2800" dirty="0"/>
              <a:t>Assist children to see their mistakes as opportunities to learn and grow </a:t>
            </a:r>
            <a:endParaRPr lang="en-AU" sz="2800" dirty="0">
              <a:latin typeface="+mj-lt"/>
            </a:endParaRPr>
          </a:p>
        </p:txBody>
      </p:sp>
    </p:spTree>
    <p:extLst>
      <p:ext uri="{BB962C8B-B14F-4D97-AF65-F5344CB8AC3E}">
        <p14:creationId xmlns:p14="http://schemas.microsoft.com/office/powerpoint/2010/main" val="253914212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Learning from mistakes</a:t>
            </a:r>
            <a:br>
              <a:rPr lang="en-GB" dirty="0"/>
            </a:br>
            <a:endParaRPr lang="en-GB" dirty="0"/>
          </a:p>
        </p:txBody>
      </p:sp>
      <p:sp>
        <p:nvSpPr>
          <p:cNvPr id="3" name="Content Placeholder 2"/>
          <p:cNvSpPr>
            <a:spLocks noGrp="1"/>
          </p:cNvSpPr>
          <p:nvPr>
            <p:ph idx="1"/>
          </p:nvPr>
        </p:nvSpPr>
        <p:spPr>
          <a:xfrm>
            <a:off x="457200" y="1600200"/>
            <a:ext cx="5050904" cy="4525963"/>
          </a:xfrm>
        </p:spPr>
        <p:txBody>
          <a:bodyPr/>
          <a:lstStyle/>
          <a:p>
            <a:pPr marL="0" indent="0">
              <a:buNone/>
            </a:pPr>
            <a:r>
              <a:rPr lang="en-AU" dirty="0"/>
              <a:t>Making mistakes helps children learn, as they will think about why they got something wrong and work out how they can change what they did to correct it.</a:t>
            </a:r>
          </a:p>
          <a:p>
            <a:pPr marL="0" indent="0">
              <a:buNone/>
            </a:pPr>
            <a:r>
              <a:rPr lang="en-AU" dirty="0"/>
              <a:t>Offer praise for something specific a child did well and offer a suggestion for the child to improve.</a:t>
            </a:r>
            <a:endParaRPr lang="en-GB" dirty="0"/>
          </a:p>
        </p:txBody>
      </p:sp>
      <p:pic>
        <p:nvPicPr>
          <p:cNvPr id="15362" name="Picture 2" descr="C:\Users\Victoria\Desktop\My Work\Shuttershock\oops_mistake_err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2896" y="1844824"/>
            <a:ext cx="2924949" cy="367240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602985"/>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Accepting mistakes</a:t>
            </a:r>
          </a:p>
        </p:txBody>
      </p:sp>
      <p:sp>
        <p:nvSpPr>
          <p:cNvPr id="3" name="Content Placeholder 2"/>
          <p:cNvSpPr>
            <a:spLocks noGrp="1"/>
          </p:cNvSpPr>
          <p:nvPr>
            <p:ph idx="1"/>
          </p:nvPr>
        </p:nvSpPr>
        <p:spPr/>
        <p:txBody>
          <a:bodyPr>
            <a:normAutofit/>
          </a:bodyPr>
          <a:lstStyle/>
          <a:p>
            <a:pPr marL="0" lvl="0" indent="0">
              <a:buNone/>
            </a:pPr>
            <a:r>
              <a:rPr lang="en-AU" b="1" dirty="0"/>
              <a:t>To teach children how to accept mistakes, you should:</a:t>
            </a:r>
          </a:p>
          <a:p>
            <a:pPr lvl="0"/>
            <a:r>
              <a:rPr lang="en-AU" dirty="0"/>
              <a:t>Show children that you like them unconditionally</a:t>
            </a:r>
          </a:p>
          <a:p>
            <a:pPr lvl="0"/>
            <a:r>
              <a:rPr lang="en-AU" dirty="0"/>
              <a:t>Help children to overcome mistakes on their own</a:t>
            </a:r>
          </a:p>
          <a:p>
            <a:pPr lvl="0"/>
            <a:r>
              <a:rPr lang="en-AU" dirty="0"/>
              <a:t>Tell children of times you have made mistakes</a:t>
            </a:r>
          </a:p>
          <a:p>
            <a:pPr lvl="0"/>
            <a:r>
              <a:rPr lang="en-AU" dirty="0"/>
              <a:t>Encourage children to own up to mistakes </a:t>
            </a:r>
          </a:p>
          <a:p>
            <a:pPr lvl="0"/>
            <a:r>
              <a:rPr lang="en-AU" dirty="0"/>
              <a:t>Praise children when they admit mistakes</a:t>
            </a:r>
            <a:endParaRPr lang="en-GB" dirty="0"/>
          </a:p>
          <a:p>
            <a:pPr lvl="0"/>
            <a:r>
              <a:rPr lang="en-AU" dirty="0"/>
              <a:t>Do not focus on child’s past mistakes.</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3492" y="4797152"/>
            <a:ext cx="2353308" cy="2188576"/>
          </a:xfrm>
          <a:prstGeom prst="rect">
            <a:avLst/>
          </a:prstGeom>
        </p:spPr>
      </p:pic>
    </p:spTree>
    <p:extLst>
      <p:ext uri="{BB962C8B-B14F-4D97-AF65-F5344CB8AC3E}">
        <p14:creationId xmlns:p14="http://schemas.microsoft.com/office/powerpoint/2010/main" val="32699412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Self-reflection</a:t>
            </a:r>
            <a:br>
              <a:rPr lang="en-GB" dirty="0"/>
            </a:br>
            <a:endParaRPr lang="en-GB" dirty="0"/>
          </a:p>
        </p:txBody>
      </p:sp>
      <p:sp>
        <p:nvSpPr>
          <p:cNvPr id="3" name="Content Placeholder 2"/>
          <p:cNvSpPr>
            <a:spLocks noGrp="1"/>
          </p:cNvSpPr>
          <p:nvPr>
            <p:ph idx="1"/>
          </p:nvPr>
        </p:nvSpPr>
        <p:spPr>
          <a:xfrm>
            <a:off x="457200" y="1600200"/>
            <a:ext cx="6347048" cy="4997152"/>
          </a:xfrm>
        </p:spPr>
        <p:txBody>
          <a:bodyPr>
            <a:normAutofit lnSpcReduction="10000"/>
          </a:bodyPr>
          <a:lstStyle/>
          <a:p>
            <a:pPr marL="0" indent="0">
              <a:buNone/>
            </a:pPr>
            <a:r>
              <a:rPr lang="en-AU" dirty="0"/>
              <a:t>When children are a bit older they may be able to self-reflect. Some educators ask children to use emoticons or colours to show how they think they did.</a:t>
            </a:r>
          </a:p>
          <a:p>
            <a:pPr marL="0" indent="0">
              <a:buNone/>
            </a:pPr>
            <a:r>
              <a:rPr lang="en-AU" b="1" dirty="0"/>
              <a:t>For example:</a:t>
            </a:r>
          </a:p>
          <a:p>
            <a:pPr lvl="0"/>
            <a:r>
              <a:rPr lang="en-AU" dirty="0"/>
              <a:t>Smiley faces or green mean ‘I can do it’</a:t>
            </a:r>
            <a:endParaRPr lang="en-GB" dirty="0"/>
          </a:p>
          <a:p>
            <a:pPr lvl="0"/>
            <a:r>
              <a:rPr lang="en-AU" dirty="0"/>
              <a:t>Straight faces or yellow means ‘I need some more practice’</a:t>
            </a:r>
            <a:endParaRPr lang="en-GB" dirty="0"/>
          </a:p>
          <a:p>
            <a:pPr lvl="0"/>
            <a:r>
              <a:rPr lang="en-AU" dirty="0"/>
              <a:t>Sad faces or red means ‘I need more help/I didn’t understand’.</a:t>
            </a:r>
            <a:endParaRPr lang="en-GB" dirty="0"/>
          </a:p>
          <a:p>
            <a:pPr marL="0" indent="0">
              <a:buNone/>
            </a:pPr>
            <a:r>
              <a:rPr lang="en-AU" dirty="0"/>
              <a:t> </a:t>
            </a:r>
            <a:endParaRPr lang="en-GB" dirty="0"/>
          </a:p>
        </p:txBody>
      </p:sp>
      <p:pic>
        <p:nvPicPr>
          <p:cNvPr id="4" name="Picture 3" descr="C:\Users\Victoria\Desktop\My Work\ArtWork\looking_in_mirror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2132856"/>
            <a:ext cx="1861557" cy="3711054"/>
          </a:xfrm>
          <a:prstGeom prst="rect">
            <a:avLst/>
          </a:prstGeom>
          <a:noFill/>
          <a:ln>
            <a:noFill/>
          </a:ln>
        </p:spPr>
      </p:pic>
    </p:spTree>
    <p:extLst>
      <p:ext uri="{BB962C8B-B14F-4D97-AF65-F5344CB8AC3E}">
        <p14:creationId xmlns:p14="http://schemas.microsoft.com/office/powerpoint/2010/main" val="396788518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6E</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027293717"/>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6.7 </a:t>
            </a:r>
            <a:r>
              <a:rPr lang="en-AU" sz="2800" dirty="0"/>
              <a:t>Facilitate families’ diverse contributions to the learning community </a:t>
            </a:r>
            <a:endParaRPr lang="en-AU" sz="2800" dirty="0">
              <a:latin typeface="+mj-lt"/>
            </a:endParaRPr>
          </a:p>
        </p:txBody>
      </p:sp>
    </p:spTree>
    <p:extLst>
      <p:ext uri="{BB962C8B-B14F-4D97-AF65-F5344CB8AC3E}">
        <p14:creationId xmlns:p14="http://schemas.microsoft.com/office/powerpoint/2010/main" val="3934193586"/>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Facilitating families’ diverse contributions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Families and communities are diverse; this means that they are able to contribute a variety of different perspectives and skills to benefit the learning community. </a:t>
            </a:r>
          </a:p>
          <a:p>
            <a:pPr marL="0" indent="0">
              <a:buNone/>
            </a:pPr>
            <a:r>
              <a:rPr lang="en-AU" dirty="0"/>
              <a:t>When parents are involved with the setting and make contributions, children are happier and appear more settled. </a:t>
            </a:r>
            <a:endParaRPr lang="en-GB" dirty="0"/>
          </a:p>
          <a:p>
            <a:endParaRPr lang="en-GB" dirty="0"/>
          </a:p>
        </p:txBody>
      </p:sp>
      <p:pic>
        <p:nvPicPr>
          <p:cNvPr id="14338" name="Picture 2" descr="C:\Users\Victoria\Desktop\My Work\Shuttershock\family_old_young_childr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581128"/>
            <a:ext cx="3006930" cy="2246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264322"/>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AU" u="sng" dirty="0"/>
            </a:br>
            <a:r>
              <a:rPr lang="en-AU" sz="4900" dirty="0"/>
              <a:t>What sort of contributions can families make?</a:t>
            </a:r>
            <a:br>
              <a:rPr lang="en-GB" dirty="0"/>
            </a:b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65368220"/>
              </p:ext>
            </p:extLst>
          </p:nvPr>
        </p:nvGraphicFramePr>
        <p:xfrm>
          <a:off x="467544" y="1772816"/>
          <a:ext cx="7848872" cy="4565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177882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Methods of communicating with families </a:t>
            </a:r>
            <a:endParaRPr lang="en-GB" dirty="0"/>
          </a:p>
        </p:txBody>
      </p:sp>
      <p:sp>
        <p:nvSpPr>
          <p:cNvPr id="3" name="Content Placeholder 2"/>
          <p:cNvSpPr>
            <a:spLocks noGrp="1"/>
          </p:cNvSpPr>
          <p:nvPr>
            <p:ph idx="1"/>
          </p:nvPr>
        </p:nvSpPr>
        <p:spPr/>
        <p:txBody>
          <a:bodyPr>
            <a:normAutofit lnSpcReduction="10000"/>
          </a:bodyPr>
          <a:lstStyle/>
          <a:p>
            <a:pPr marL="0" lvl="0" indent="0">
              <a:buNone/>
            </a:pPr>
            <a:r>
              <a:rPr lang="en-AU" b="1" dirty="0"/>
              <a:t>Methods of communicating include:</a:t>
            </a:r>
          </a:p>
          <a:p>
            <a:pPr lvl="0"/>
            <a:r>
              <a:rPr lang="en-AU" dirty="0"/>
              <a:t>Face-to-face at the beginning or end of the day</a:t>
            </a:r>
            <a:endParaRPr lang="en-GB" dirty="0"/>
          </a:p>
          <a:p>
            <a:pPr lvl="0"/>
            <a:r>
              <a:rPr lang="en-AU" dirty="0"/>
              <a:t>Newsletters</a:t>
            </a:r>
            <a:endParaRPr lang="en-GB" dirty="0"/>
          </a:p>
          <a:p>
            <a:pPr lvl="0"/>
            <a:r>
              <a:rPr lang="en-AU" dirty="0"/>
              <a:t>Notice boards</a:t>
            </a:r>
            <a:endParaRPr lang="en-GB" dirty="0"/>
          </a:p>
          <a:p>
            <a:pPr lvl="0"/>
            <a:r>
              <a:rPr lang="en-AU" dirty="0"/>
              <a:t>Letters to parents</a:t>
            </a:r>
            <a:endParaRPr lang="en-GB" dirty="0"/>
          </a:p>
          <a:p>
            <a:pPr lvl="0"/>
            <a:r>
              <a:rPr lang="en-AU" dirty="0"/>
              <a:t>Parent days</a:t>
            </a:r>
            <a:endParaRPr lang="en-GB" dirty="0"/>
          </a:p>
          <a:p>
            <a:pPr lvl="0"/>
            <a:r>
              <a:rPr lang="en-AU" dirty="0"/>
              <a:t>Information days</a:t>
            </a:r>
            <a:endParaRPr lang="en-GB" dirty="0"/>
          </a:p>
          <a:p>
            <a:pPr lvl="0"/>
            <a:r>
              <a:rPr lang="en-AU" dirty="0"/>
              <a:t>Home books</a:t>
            </a:r>
            <a:endParaRPr lang="en-GB" dirty="0"/>
          </a:p>
          <a:p>
            <a:pPr lvl="0"/>
            <a:r>
              <a:rPr lang="en-AU" dirty="0"/>
              <a:t>Activity slips.</a:t>
            </a:r>
            <a:endParaRPr lang="en-GB" dirty="0"/>
          </a:p>
          <a:p>
            <a:endParaRPr lang="en-GB" dirty="0"/>
          </a:p>
        </p:txBody>
      </p:sp>
      <p:pic>
        <p:nvPicPr>
          <p:cNvPr id="4" name="Picture 3" descr="C:\Users\Victoria\Desktop\My Work\ArtWork\blank_bulletin_board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2996952"/>
            <a:ext cx="3456384" cy="2031231"/>
          </a:xfrm>
          <a:prstGeom prst="rect">
            <a:avLst/>
          </a:prstGeom>
          <a:noFill/>
          <a:ln>
            <a:noFill/>
          </a:ln>
        </p:spPr>
      </p:pic>
    </p:spTree>
    <p:extLst>
      <p:ext uri="{BB962C8B-B14F-4D97-AF65-F5344CB8AC3E}">
        <p14:creationId xmlns:p14="http://schemas.microsoft.com/office/powerpoint/2010/main" val="10752758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6F</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972189125"/>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6.8 </a:t>
            </a:r>
            <a:r>
              <a:rPr lang="en-AU" sz="2800" dirty="0"/>
              <a:t>Share information with colleagues about child development and wellbeing </a:t>
            </a:r>
            <a:endParaRPr lang="en-AU" sz="2800" dirty="0">
              <a:latin typeface="+mj-lt"/>
            </a:endParaRPr>
          </a:p>
        </p:txBody>
      </p:sp>
    </p:spTree>
    <p:extLst>
      <p:ext uri="{BB962C8B-B14F-4D97-AF65-F5344CB8AC3E}">
        <p14:creationId xmlns:p14="http://schemas.microsoft.com/office/powerpoint/2010/main" val="286324732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Good working relationships</a:t>
            </a:r>
            <a:br>
              <a:rPr lang="en-GB" dirty="0"/>
            </a:br>
            <a:endParaRPr lang="en-GB"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1970074"/>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Information sharing</a:t>
            </a:r>
            <a:br>
              <a:rPr lang="en-GB" dirty="0"/>
            </a:br>
            <a:endParaRPr lang="en-GB" dirty="0"/>
          </a:p>
        </p:txBody>
      </p:sp>
      <p:sp>
        <p:nvSpPr>
          <p:cNvPr id="3" name="Content Placeholder 2"/>
          <p:cNvSpPr>
            <a:spLocks noGrp="1"/>
          </p:cNvSpPr>
          <p:nvPr>
            <p:ph idx="1"/>
          </p:nvPr>
        </p:nvSpPr>
        <p:spPr/>
        <p:txBody>
          <a:bodyPr/>
          <a:lstStyle/>
          <a:p>
            <a:pPr marL="0" indent="0">
              <a:buNone/>
            </a:pPr>
            <a:r>
              <a:rPr lang="en-AU" b="1" dirty="0"/>
              <a:t>Urgent information that should be immediately shared includes:</a:t>
            </a:r>
            <a:endParaRPr lang="en-GB" b="1" dirty="0"/>
          </a:p>
          <a:p>
            <a:pPr lvl="0"/>
            <a:r>
              <a:rPr lang="en-AU" dirty="0"/>
              <a:t>If a child becomes ill</a:t>
            </a:r>
            <a:endParaRPr lang="en-GB" dirty="0"/>
          </a:p>
          <a:p>
            <a:pPr lvl="0"/>
            <a:r>
              <a:rPr lang="en-AU" dirty="0"/>
              <a:t>If there is a danger to a child e.g. broken equipment</a:t>
            </a:r>
            <a:endParaRPr lang="en-GB" dirty="0"/>
          </a:p>
          <a:p>
            <a:pPr lvl="0"/>
            <a:r>
              <a:rPr lang="en-AU" dirty="0"/>
              <a:t>If a child goes missing.</a:t>
            </a:r>
            <a:endParaRPr lang="en-GB" dirty="0"/>
          </a:p>
          <a:p>
            <a:endParaRPr lang="en-GB" dirty="0"/>
          </a:p>
        </p:txBody>
      </p:sp>
      <p:pic>
        <p:nvPicPr>
          <p:cNvPr id="13314" name="Picture 2" descr="C:\Users\Victoria\Desktop\My Work\ArtWork\Fotolia_15905738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4077072"/>
            <a:ext cx="3856484" cy="2621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166003"/>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Written communication</a:t>
            </a:r>
          </a:p>
        </p:txBody>
      </p:sp>
      <p:sp>
        <p:nvSpPr>
          <p:cNvPr id="3" name="Content Placeholder 2"/>
          <p:cNvSpPr>
            <a:spLocks noGrp="1"/>
          </p:cNvSpPr>
          <p:nvPr>
            <p:ph idx="1"/>
          </p:nvPr>
        </p:nvSpPr>
        <p:spPr>
          <a:xfrm>
            <a:off x="457200" y="1600200"/>
            <a:ext cx="6131024" cy="4525963"/>
          </a:xfrm>
        </p:spPr>
        <p:txBody>
          <a:bodyPr>
            <a:normAutofit lnSpcReduction="10000"/>
          </a:bodyPr>
          <a:lstStyle/>
          <a:p>
            <a:pPr marL="0" indent="0">
              <a:buNone/>
            </a:pPr>
            <a:r>
              <a:rPr lang="en-AU" dirty="0"/>
              <a:t>Less urgent communication can be written down and can be part of routine communication. </a:t>
            </a:r>
          </a:p>
          <a:p>
            <a:pPr marL="0" indent="0">
              <a:buNone/>
            </a:pPr>
            <a:r>
              <a:rPr lang="en-AU" b="1" dirty="0"/>
              <a:t>It should:</a:t>
            </a:r>
            <a:endParaRPr lang="en-GB" b="1" dirty="0"/>
          </a:p>
          <a:p>
            <a:pPr lvl="0"/>
            <a:r>
              <a:rPr lang="en-AU" dirty="0"/>
              <a:t>Be clear and concise</a:t>
            </a:r>
            <a:endParaRPr lang="en-GB" dirty="0"/>
          </a:p>
          <a:p>
            <a:pPr lvl="0"/>
            <a:r>
              <a:rPr lang="en-AU" dirty="0"/>
              <a:t>Be accurate and include only facts</a:t>
            </a:r>
          </a:p>
          <a:p>
            <a:pPr lvl="0"/>
            <a:r>
              <a:rPr lang="en-AU" dirty="0"/>
              <a:t>Contain all relevant information</a:t>
            </a:r>
          </a:p>
          <a:p>
            <a:pPr lvl="0"/>
            <a:r>
              <a:rPr lang="en-AU" dirty="0"/>
              <a:t>Contain only abbreviations that all staff are familiar with</a:t>
            </a:r>
            <a:endParaRPr lang="en-GB" dirty="0"/>
          </a:p>
          <a:p>
            <a:pPr lvl="0"/>
            <a:r>
              <a:rPr lang="en-AU" dirty="0"/>
              <a:t>Check spelling and punctuation.</a:t>
            </a:r>
            <a:endParaRPr lang="en-GB" dirty="0"/>
          </a:p>
        </p:txBody>
      </p:sp>
      <p:pic>
        <p:nvPicPr>
          <p:cNvPr id="4" name="Picture 3" descr="C:\Users\Victoria\Desktop\My Work\ArtWork\pen_display_accomplished_800_wht_757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780928"/>
            <a:ext cx="2987824" cy="3168352"/>
          </a:xfrm>
          <a:prstGeom prst="rect">
            <a:avLst/>
          </a:prstGeom>
          <a:noFill/>
          <a:ln>
            <a:noFill/>
          </a:ln>
        </p:spPr>
      </p:pic>
    </p:spTree>
    <p:extLst>
      <p:ext uri="{BB962C8B-B14F-4D97-AF65-F5344CB8AC3E}">
        <p14:creationId xmlns:p14="http://schemas.microsoft.com/office/powerpoint/2010/main" val="868147585"/>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6G</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993356428"/>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6.9 </a:t>
            </a:r>
            <a:r>
              <a:rPr lang="en-AU" sz="2800" dirty="0"/>
              <a:t>Create learning environments where children are able to immerse themselves in self-directed play </a:t>
            </a:r>
            <a:endParaRPr lang="en-AU" sz="2800" dirty="0">
              <a:latin typeface="+mj-lt"/>
            </a:endParaRPr>
          </a:p>
        </p:txBody>
      </p:sp>
    </p:spTree>
    <p:extLst>
      <p:ext uri="{BB962C8B-B14F-4D97-AF65-F5344CB8AC3E}">
        <p14:creationId xmlns:p14="http://schemas.microsoft.com/office/powerpoint/2010/main" val="1014239472"/>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Self-directed play</a:t>
            </a:r>
            <a:br>
              <a:rPr lang="en-GB" dirty="0"/>
            </a:br>
            <a:endParaRPr lang="en-GB" dirty="0"/>
          </a:p>
        </p:txBody>
      </p:sp>
      <p:sp>
        <p:nvSpPr>
          <p:cNvPr id="3" name="Content Placeholder 2"/>
          <p:cNvSpPr>
            <a:spLocks noGrp="1"/>
          </p:cNvSpPr>
          <p:nvPr>
            <p:ph idx="1"/>
          </p:nvPr>
        </p:nvSpPr>
        <p:spPr>
          <a:xfrm>
            <a:off x="457200" y="1600200"/>
            <a:ext cx="5482952" cy="4525963"/>
          </a:xfrm>
        </p:spPr>
        <p:txBody>
          <a:bodyPr>
            <a:normAutofit/>
          </a:bodyPr>
          <a:lstStyle/>
          <a:p>
            <a:pPr marL="0" indent="0">
              <a:buNone/>
            </a:pPr>
            <a:r>
              <a:rPr lang="en-AU" b="1" dirty="0"/>
              <a:t>Self-directed play or pretend play can help children:</a:t>
            </a:r>
            <a:endParaRPr lang="en-GB" b="1" dirty="0"/>
          </a:p>
          <a:p>
            <a:pPr lvl="0"/>
            <a:r>
              <a:rPr lang="en-AU" dirty="0"/>
              <a:t>Learn at their own pace</a:t>
            </a:r>
            <a:endParaRPr lang="en-GB" dirty="0"/>
          </a:p>
          <a:p>
            <a:pPr lvl="0"/>
            <a:r>
              <a:rPr lang="en-AU" dirty="0"/>
              <a:t>Try different roles out </a:t>
            </a:r>
          </a:p>
          <a:p>
            <a:pPr lvl="0"/>
            <a:r>
              <a:rPr lang="en-AU" dirty="0"/>
              <a:t>Develop creativity skills and a good imagination</a:t>
            </a:r>
            <a:endParaRPr lang="en-GB" dirty="0"/>
          </a:p>
          <a:p>
            <a:pPr lvl="0"/>
            <a:r>
              <a:rPr lang="en-AU" dirty="0"/>
              <a:t>Can help to express built up feelings</a:t>
            </a:r>
            <a:endParaRPr lang="en-GB" dirty="0"/>
          </a:p>
          <a:p>
            <a:pPr lvl="0"/>
            <a:r>
              <a:rPr lang="en-AU" dirty="0"/>
              <a:t>Feel powerful.</a:t>
            </a:r>
            <a:endParaRPr lang="en-GB" dirty="0"/>
          </a:p>
        </p:txBody>
      </p:sp>
      <p:pic>
        <p:nvPicPr>
          <p:cNvPr id="5" name="Picture 4" descr="C:\Users\Victoria\Desktop\My Work\ArtWork\fear_of_monsters_14503.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2708920"/>
            <a:ext cx="3055357" cy="2799437"/>
          </a:xfrm>
          <a:prstGeom prst="rect">
            <a:avLst/>
          </a:prstGeom>
          <a:noFill/>
          <a:ln>
            <a:noFill/>
          </a:ln>
        </p:spPr>
      </p:pic>
    </p:spTree>
    <p:extLst>
      <p:ext uri="{BB962C8B-B14F-4D97-AF65-F5344CB8AC3E}">
        <p14:creationId xmlns:p14="http://schemas.microsoft.com/office/powerpoint/2010/main" val="2814843331"/>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Theories of play</a:t>
            </a:r>
            <a:br>
              <a:rPr lang="en-GB" dirty="0"/>
            </a:br>
            <a:endParaRPr lang="en-GB" dirty="0"/>
          </a:p>
        </p:txBody>
      </p:sp>
      <p:sp>
        <p:nvSpPr>
          <p:cNvPr id="3" name="Content Placeholder 2"/>
          <p:cNvSpPr>
            <a:spLocks noGrp="1"/>
          </p:cNvSpPr>
          <p:nvPr>
            <p:ph idx="1"/>
          </p:nvPr>
        </p:nvSpPr>
        <p:spPr>
          <a:xfrm>
            <a:off x="457200" y="1600200"/>
            <a:ext cx="4978896" cy="4525963"/>
          </a:xfrm>
        </p:spPr>
        <p:txBody>
          <a:bodyPr/>
          <a:lstStyle/>
          <a:p>
            <a:pPr marL="0" indent="0">
              <a:buNone/>
            </a:pPr>
            <a:r>
              <a:rPr lang="en-AU" b="1" dirty="0"/>
              <a:t>Theories of play include:</a:t>
            </a:r>
          </a:p>
          <a:p>
            <a:r>
              <a:rPr lang="en-AU" dirty="0"/>
              <a:t>Friedrich Froebel (1782-1852) child-centred approach </a:t>
            </a:r>
          </a:p>
          <a:p>
            <a:r>
              <a:rPr lang="en-AU" dirty="0"/>
              <a:t>Margaret McMillan (1860-1931) direct experiences </a:t>
            </a:r>
          </a:p>
          <a:p>
            <a:r>
              <a:rPr lang="en-AU" dirty="0"/>
              <a:t>Susan Isaacs (1885-1948) movement and opportunities for outdoor activities.</a:t>
            </a:r>
            <a:endParaRPr lang="en-GB" b="1" dirty="0"/>
          </a:p>
          <a:p>
            <a:endParaRPr lang="en-GB" b="1" dirty="0"/>
          </a:p>
          <a:p>
            <a:endParaRPr lang="en-GB" b="1" dirty="0"/>
          </a:p>
          <a:p>
            <a:endParaRPr lang="en-GB" dirty="0"/>
          </a:p>
        </p:txBody>
      </p:sp>
      <p:pic>
        <p:nvPicPr>
          <p:cNvPr id="12290" name="Picture 2" descr="C:\Users\Victoria\Desktop\My Work\ArtWork\Animations\look_who_has_an_idea_500_wh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564904"/>
            <a:ext cx="2726390" cy="3029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44652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What can you do to encourage self-directed play?</a:t>
            </a:r>
            <a:br>
              <a:rPr lang="en-GB" dirty="0"/>
            </a:br>
            <a:endParaRPr lang="en-GB" dirty="0"/>
          </a:p>
        </p:txBody>
      </p:sp>
      <p:pic>
        <p:nvPicPr>
          <p:cNvPr id="4" name="Picture 3" descr="C:\Users\Victoria\Desktop\My Work\ArtWork\Animations\cowboy_riding_horse_anim_500_wht.gif"/>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348880"/>
            <a:ext cx="2599045" cy="3456384"/>
          </a:xfrm>
          <a:prstGeom prst="rect">
            <a:avLst/>
          </a:prstGeom>
          <a:noFill/>
          <a:ln>
            <a:noFill/>
          </a:ln>
        </p:spPr>
      </p:pic>
      <p:sp>
        <p:nvSpPr>
          <p:cNvPr id="3" name="Content Placeholder 2"/>
          <p:cNvSpPr>
            <a:spLocks noGrp="1"/>
          </p:cNvSpPr>
          <p:nvPr>
            <p:ph idx="1"/>
          </p:nvPr>
        </p:nvSpPr>
        <p:spPr>
          <a:xfrm>
            <a:off x="457200" y="1772816"/>
            <a:ext cx="6419056" cy="5085184"/>
          </a:xfrm>
        </p:spPr>
        <p:txBody>
          <a:bodyPr>
            <a:normAutofit/>
          </a:bodyPr>
          <a:lstStyle/>
          <a:p>
            <a:pPr marL="0" lvl="0" indent="0">
              <a:buNone/>
            </a:pPr>
            <a:r>
              <a:rPr lang="en-AU" b="1" dirty="0"/>
              <a:t>To encourage self-directed play, you can:</a:t>
            </a:r>
          </a:p>
          <a:p>
            <a:pPr lvl="0"/>
            <a:r>
              <a:rPr lang="en-AU" dirty="0"/>
              <a:t>Provide enough materials </a:t>
            </a:r>
          </a:p>
          <a:p>
            <a:pPr lvl="0"/>
            <a:r>
              <a:rPr lang="en-AU" dirty="0"/>
              <a:t>Provide a safe environment </a:t>
            </a:r>
          </a:p>
          <a:p>
            <a:pPr lvl="0"/>
            <a:r>
              <a:rPr lang="en-AU" dirty="0"/>
              <a:t>Provide age-appropriate materials that are safe </a:t>
            </a:r>
          </a:p>
          <a:p>
            <a:pPr lvl="0"/>
            <a:r>
              <a:rPr lang="en-AU" dirty="0"/>
              <a:t>Avoid gender stereotyping</a:t>
            </a:r>
            <a:endParaRPr lang="en-GB" dirty="0"/>
          </a:p>
          <a:p>
            <a:pPr lvl="0"/>
            <a:r>
              <a:rPr lang="en-AU" dirty="0"/>
              <a:t>Create a themed area such as schools, offices etc.</a:t>
            </a:r>
          </a:p>
          <a:p>
            <a:pPr lvl="0"/>
            <a:r>
              <a:rPr lang="en-AU" dirty="0"/>
              <a:t>Provide resources that reflect an array of cultures.</a:t>
            </a:r>
            <a:endParaRPr lang="en-GB" dirty="0"/>
          </a:p>
        </p:txBody>
      </p:sp>
    </p:spTree>
    <p:extLst>
      <p:ext uri="{BB962C8B-B14F-4D97-AF65-F5344CB8AC3E}">
        <p14:creationId xmlns:p14="http://schemas.microsoft.com/office/powerpoint/2010/main" val="289638026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6H</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83828925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249953"/>
            <a:ext cx="3744416" cy="3970318"/>
          </a:xfrm>
          <a:prstGeom prst="rect">
            <a:avLst/>
          </a:prstGeom>
          <a:noFill/>
        </p:spPr>
        <p:txBody>
          <a:bodyPr wrap="square" rtlCol="0">
            <a:spAutoFit/>
          </a:bodyPr>
          <a:lstStyle/>
          <a:p>
            <a:r>
              <a:rPr lang="en-AU" sz="2800" b="1" dirty="0">
                <a:latin typeface="+mj-lt"/>
              </a:rPr>
              <a:t>6.10 </a:t>
            </a:r>
            <a:r>
              <a:rPr lang="en-AU" sz="2800" dirty="0"/>
              <a:t>Recognise spontaneous teachable moments as they occur and use them to build on children’s learning </a:t>
            </a:r>
            <a:endParaRPr lang="en-AU" sz="2800" b="1" dirty="0">
              <a:latin typeface="+mj-lt"/>
            </a:endParaRPr>
          </a:p>
          <a:p>
            <a:r>
              <a:rPr lang="en-AU" sz="2800" b="1" dirty="0">
                <a:latin typeface="+mj-lt"/>
              </a:rPr>
              <a:t>6.11 </a:t>
            </a:r>
            <a:r>
              <a:rPr lang="en-AU" sz="2800" dirty="0"/>
              <a:t>Ensure a balance between child-initiated and educator-supported learning </a:t>
            </a:r>
            <a:endParaRPr lang="en-AU" sz="2800" dirty="0">
              <a:latin typeface="+mj-lt"/>
            </a:endParaRPr>
          </a:p>
        </p:txBody>
      </p:sp>
    </p:spTree>
    <p:extLst>
      <p:ext uri="{BB962C8B-B14F-4D97-AF65-F5344CB8AC3E}">
        <p14:creationId xmlns:p14="http://schemas.microsoft.com/office/powerpoint/2010/main" val="1315799168"/>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dirty="0"/>
            </a:br>
            <a:r>
              <a:rPr lang="en-GB" dirty="0"/>
              <a:t>Recognise spontaneous teachable moments</a:t>
            </a:r>
            <a:br>
              <a:rPr lang="en-GB" dirty="0"/>
            </a:br>
            <a:endParaRPr lang="en-GB" dirty="0"/>
          </a:p>
        </p:txBody>
      </p:sp>
      <p:sp>
        <p:nvSpPr>
          <p:cNvPr id="3" name="Content Placeholder 2"/>
          <p:cNvSpPr>
            <a:spLocks noGrp="1"/>
          </p:cNvSpPr>
          <p:nvPr>
            <p:ph idx="1"/>
          </p:nvPr>
        </p:nvSpPr>
        <p:spPr>
          <a:xfrm>
            <a:off x="457200" y="1909800"/>
            <a:ext cx="5698976" cy="4216363"/>
          </a:xfrm>
        </p:spPr>
        <p:txBody>
          <a:bodyPr/>
          <a:lstStyle/>
          <a:p>
            <a:pPr marL="0" indent="0">
              <a:buNone/>
            </a:pPr>
            <a:r>
              <a:rPr lang="en-AU" dirty="0"/>
              <a:t>Spontaneous teachable moments are moments where you can see an opportunity to teach a child something. </a:t>
            </a:r>
          </a:p>
          <a:p>
            <a:pPr marL="0" indent="0">
              <a:buNone/>
            </a:pPr>
            <a:r>
              <a:rPr lang="en-AU" dirty="0"/>
              <a:t>They are spontaneous, as you will not have planned it; the child will come to you with a question or look intently at something. </a:t>
            </a:r>
            <a:endParaRPr lang="en-GB" dirty="0"/>
          </a:p>
        </p:txBody>
      </p:sp>
      <p:pic>
        <p:nvPicPr>
          <p:cNvPr id="11266" name="Picture 2" descr="C:\Users\Victoria\Desktop\My Work\ArtWork\stick_figure_with_abacus_800_wht_872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2864" y="1916832"/>
            <a:ext cx="2010976" cy="36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533026"/>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Tips for communicating with children</a:t>
            </a:r>
          </a:p>
        </p:txBody>
      </p:sp>
      <p:sp>
        <p:nvSpPr>
          <p:cNvPr id="3" name="Content Placeholder 2"/>
          <p:cNvSpPr>
            <a:spLocks noGrp="1"/>
          </p:cNvSpPr>
          <p:nvPr>
            <p:ph idx="1"/>
          </p:nvPr>
        </p:nvSpPr>
        <p:spPr>
          <a:xfrm>
            <a:off x="457200" y="1700808"/>
            <a:ext cx="6635080" cy="4425355"/>
          </a:xfrm>
        </p:spPr>
        <p:txBody>
          <a:bodyPr/>
          <a:lstStyle/>
          <a:p>
            <a:pPr marL="0" indent="0">
              <a:buNone/>
            </a:pPr>
            <a:r>
              <a:rPr lang="en-AU" b="1" dirty="0"/>
              <a:t>When communicating with children:</a:t>
            </a:r>
            <a:endParaRPr lang="en-GB" b="1" dirty="0"/>
          </a:p>
          <a:p>
            <a:pPr lvl="0"/>
            <a:r>
              <a:rPr lang="en-AU" dirty="0"/>
              <a:t>Try to use simple words</a:t>
            </a:r>
            <a:endParaRPr lang="en-GB" dirty="0"/>
          </a:p>
          <a:p>
            <a:pPr lvl="0"/>
            <a:r>
              <a:rPr lang="en-AU" dirty="0"/>
              <a:t>Use short sentences that give the opportunity for reflection</a:t>
            </a:r>
            <a:endParaRPr lang="en-GB" dirty="0"/>
          </a:p>
          <a:p>
            <a:pPr lvl="0"/>
            <a:r>
              <a:rPr lang="en-AU" dirty="0"/>
              <a:t>Use aids such as visual cues or videos</a:t>
            </a:r>
            <a:endParaRPr lang="en-GB" dirty="0"/>
          </a:p>
          <a:p>
            <a:pPr lvl="0"/>
            <a:r>
              <a:rPr lang="en-AU" dirty="0"/>
              <a:t>Use experiments or practical elements to demonstrate </a:t>
            </a:r>
            <a:endParaRPr lang="en-GB" dirty="0"/>
          </a:p>
          <a:p>
            <a:pPr lvl="0"/>
            <a:r>
              <a:rPr lang="en-AU" dirty="0"/>
              <a:t>Ask children if they have understood what you mean.</a:t>
            </a:r>
            <a:endParaRPr lang="en-GB" dirty="0"/>
          </a:p>
          <a:p>
            <a:endParaRPr lang="en-GB" dirty="0"/>
          </a:p>
        </p:txBody>
      </p:sp>
      <p:pic>
        <p:nvPicPr>
          <p:cNvPr id="4" name="Picture 3" descr="C:\Users\Victoria\Desktop\My Work\ArtWork\teach_present_instruct_guide.png"/>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132856"/>
            <a:ext cx="1971665" cy="3533001"/>
          </a:xfrm>
          <a:prstGeom prst="rect">
            <a:avLst/>
          </a:prstGeom>
          <a:noFill/>
          <a:ln>
            <a:noFill/>
          </a:ln>
        </p:spPr>
      </p:pic>
    </p:spTree>
    <p:extLst>
      <p:ext uri="{BB962C8B-B14F-4D97-AF65-F5344CB8AC3E}">
        <p14:creationId xmlns:p14="http://schemas.microsoft.com/office/powerpoint/2010/main" val="2030257575"/>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Balancing child-led and supported learning</a:t>
            </a:r>
            <a:br>
              <a:rPr lang="en-GB" dirty="0"/>
            </a:br>
            <a:endParaRPr lang="en-GB" dirty="0"/>
          </a:p>
        </p:txBody>
      </p:sp>
      <p:sp>
        <p:nvSpPr>
          <p:cNvPr id="3" name="Content Placeholder 2"/>
          <p:cNvSpPr>
            <a:spLocks noGrp="1"/>
          </p:cNvSpPr>
          <p:nvPr>
            <p:ph idx="1"/>
          </p:nvPr>
        </p:nvSpPr>
        <p:spPr/>
        <p:txBody>
          <a:bodyPr/>
          <a:lstStyle/>
          <a:p>
            <a:pPr marL="0" lvl="0" indent="0">
              <a:buNone/>
            </a:pPr>
            <a:r>
              <a:rPr lang="en-AU" dirty="0"/>
              <a:t>Adult-led activities are activities that have been pre-planned as part of the curriculum and follow strict rules.</a:t>
            </a:r>
            <a:endParaRPr lang="en-GB" dirty="0"/>
          </a:p>
          <a:p>
            <a:pPr marL="0" lvl="0" indent="0">
              <a:buNone/>
            </a:pPr>
            <a:r>
              <a:rPr lang="en-AU" dirty="0"/>
              <a:t>Child-led activities are activities that children will engage in without adult rules; they usually involve imaginative scenarios. </a:t>
            </a:r>
          </a:p>
          <a:p>
            <a:pPr lvl="0"/>
            <a:endParaRPr lang="en-GB" dirty="0"/>
          </a:p>
          <a:p>
            <a:endParaRPr lang="en-GB" dirty="0"/>
          </a:p>
        </p:txBody>
      </p:sp>
      <p:graphicFrame>
        <p:nvGraphicFramePr>
          <p:cNvPr id="4" name="Diagram 3"/>
          <p:cNvGraphicFramePr/>
          <p:nvPr>
            <p:extLst/>
          </p:nvPr>
        </p:nvGraphicFramePr>
        <p:xfrm>
          <a:off x="1691680" y="4509120"/>
          <a:ext cx="5544616" cy="2016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0008125"/>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6I</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71690378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a:latin typeface="+mj-lt"/>
              </a:rPr>
              <a:t>6.12 </a:t>
            </a:r>
            <a:r>
              <a:rPr lang="en-AU" sz="2800" dirty="0"/>
              <a:t>Provide learning environments with appropriate levels of challenge where children are encouraged to explore, experiment and take risks in their learning </a:t>
            </a:r>
            <a:endParaRPr lang="en-AU" sz="2800" dirty="0">
              <a:latin typeface="+mj-lt"/>
            </a:endParaRPr>
          </a:p>
        </p:txBody>
      </p:sp>
    </p:spTree>
    <p:extLst>
      <p:ext uri="{BB962C8B-B14F-4D97-AF65-F5344CB8AC3E}">
        <p14:creationId xmlns:p14="http://schemas.microsoft.com/office/powerpoint/2010/main" val="140952871"/>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Providing a challenge</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Once children have mastered a skill, it is important to help them develop it further.</a:t>
            </a:r>
          </a:p>
          <a:p>
            <a:pPr marL="0" indent="0">
              <a:buNone/>
            </a:pPr>
            <a:r>
              <a:rPr lang="en-AU" dirty="0"/>
              <a:t>Children are different and some will have less confidence when it comes to certain skills. </a:t>
            </a:r>
          </a:p>
          <a:p>
            <a:pPr marL="0" indent="0">
              <a:buNone/>
            </a:pPr>
            <a:r>
              <a:rPr lang="en-AU" dirty="0"/>
              <a:t>Never force children to take part as this can have a negative impact. </a:t>
            </a:r>
          </a:p>
          <a:p>
            <a:endParaRPr lang="en-GB" dirty="0"/>
          </a:p>
        </p:txBody>
      </p:sp>
      <p:pic>
        <p:nvPicPr>
          <p:cNvPr id="10242" name="Picture 2" descr="C:\Users\Victoria\Desktop\My Work\ArtWork\go_button_800_wht_26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4293096"/>
            <a:ext cx="2435515" cy="2435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580794"/>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Challenging emerging skills</a:t>
            </a:r>
          </a:p>
        </p:txBody>
      </p:sp>
      <p:sp>
        <p:nvSpPr>
          <p:cNvPr id="3" name="Content Placeholder 2"/>
          <p:cNvSpPr>
            <a:spLocks noGrp="1"/>
          </p:cNvSpPr>
          <p:nvPr>
            <p:ph idx="1"/>
          </p:nvPr>
        </p:nvSpPr>
        <p:spPr>
          <a:xfrm>
            <a:off x="457200" y="1600200"/>
            <a:ext cx="4906888" cy="4525963"/>
          </a:xfrm>
        </p:spPr>
        <p:txBody>
          <a:bodyPr/>
          <a:lstStyle/>
          <a:p>
            <a:pPr marL="0" indent="0">
              <a:buNone/>
            </a:pPr>
            <a:r>
              <a:rPr lang="en-AU" dirty="0"/>
              <a:t>You will need a base line of what each child can do, so that you can plan for the next stage. </a:t>
            </a:r>
          </a:p>
          <a:p>
            <a:pPr marL="0" indent="0">
              <a:buNone/>
            </a:pPr>
            <a:r>
              <a:rPr lang="en-AU" dirty="0"/>
              <a:t>There is a fine balance between encouraging development of skills and setting children up to fail. </a:t>
            </a:r>
            <a:endParaRPr lang="en-GB" dirty="0"/>
          </a:p>
          <a:p>
            <a:endParaRPr lang="en-GB" dirty="0"/>
          </a:p>
        </p:txBody>
      </p:sp>
      <p:pic>
        <p:nvPicPr>
          <p:cNvPr id="4" name="Picture 3" descr="C:\Users\Victoria\Desktop\My Work\ArtWork\reaching_for_the_stars2_pc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988840"/>
            <a:ext cx="1910705" cy="3523605"/>
          </a:xfrm>
          <a:prstGeom prst="rect">
            <a:avLst/>
          </a:prstGeom>
          <a:noFill/>
          <a:ln>
            <a:noFill/>
          </a:ln>
        </p:spPr>
      </p:pic>
    </p:spTree>
    <p:extLst>
      <p:ext uri="{BB962C8B-B14F-4D97-AF65-F5344CB8AC3E}">
        <p14:creationId xmlns:p14="http://schemas.microsoft.com/office/powerpoint/2010/main" val="1534062948"/>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environments</a:t>
            </a:r>
          </a:p>
        </p:txBody>
      </p:sp>
      <p:sp>
        <p:nvSpPr>
          <p:cNvPr id="3" name="Content Placeholder 2"/>
          <p:cNvSpPr>
            <a:spLocks noGrp="1"/>
          </p:cNvSpPr>
          <p:nvPr>
            <p:ph idx="1"/>
          </p:nvPr>
        </p:nvSpPr>
        <p:spPr>
          <a:xfrm>
            <a:off x="457200" y="1600200"/>
            <a:ext cx="5842992" cy="4525963"/>
          </a:xfrm>
        </p:spPr>
        <p:txBody>
          <a:bodyPr/>
          <a:lstStyle/>
          <a:p>
            <a:pPr marL="0" indent="0">
              <a:buNone/>
            </a:pPr>
            <a:r>
              <a:rPr lang="en-AU" b="1" dirty="0"/>
              <a:t>In general, the setting should have:</a:t>
            </a:r>
            <a:endParaRPr lang="en-GB" b="1" dirty="0"/>
          </a:p>
          <a:p>
            <a:pPr lvl="0"/>
            <a:r>
              <a:rPr lang="en-AU" dirty="0"/>
              <a:t>Toys and activities readily accessible</a:t>
            </a:r>
            <a:endParaRPr lang="en-GB" dirty="0"/>
          </a:p>
          <a:p>
            <a:pPr lvl="0"/>
            <a:r>
              <a:rPr lang="en-AU" dirty="0"/>
              <a:t>Themed areas for imaginative play</a:t>
            </a:r>
            <a:endParaRPr lang="en-GB" dirty="0"/>
          </a:p>
          <a:p>
            <a:pPr lvl="0"/>
            <a:r>
              <a:rPr lang="en-AU" dirty="0"/>
              <a:t>Eye-catching displays that support topics</a:t>
            </a:r>
            <a:endParaRPr lang="en-GB" dirty="0"/>
          </a:p>
          <a:p>
            <a:pPr lvl="0"/>
            <a:r>
              <a:rPr lang="en-AU" dirty="0"/>
              <a:t>Toys and activities for various abilities</a:t>
            </a:r>
            <a:endParaRPr lang="en-GB" dirty="0"/>
          </a:p>
          <a:p>
            <a:pPr lvl="0"/>
            <a:r>
              <a:rPr lang="en-AU" dirty="0"/>
              <a:t>Resources for finding out information.</a:t>
            </a:r>
            <a:endParaRPr lang="en-GB" dirty="0"/>
          </a:p>
        </p:txBody>
      </p:sp>
      <p:pic>
        <p:nvPicPr>
          <p:cNvPr id="9218" name="Picture 2" descr="C:\Users\Victoria\Desktop\My Work\ArtWork\Animations\bug_be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284984"/>
            <a:ext cx="2987824" cy="2987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136100"/>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Risks</a:t>
            </a:r>
            <a:br>
              <a:rPr lang="en-GB" dirty="0"/>
            </a:br>
            <a:endParaRPr lang="en-GB" dirty="0"/>
          </a:p>
        </p:txBody>
      </p:sp>
      <p:sp>
        <p:nvSpPr>
          <p:cNvPr id="3" name="Content Placeholder 2"/>
          <p:cNvSpPr>
            <a:spLocks noGrp="1"/>
          </p:cNvSpPr>
          <p:nvPr>
            <p:ph idx="1"/>
          </p:nvPr>
        </p:nvSpPr>
        <p:spPr/>
        <p:txBody>
          <a:bodyPr/>
          <a:lstStyle/>
          <a:p>
            <a:pPr marL="0" indent="0">
              <a:buNone/>
            </a:pPr>
            <a:r>
              <a:rPr lang="en-AU" dirty="0"/>
              <a:t>Some risks are good for children to take for example, answering a question. </a:t>
            </a:r>
          </a:p>
          <a:p>
            <a:pPr marL="0" indent="0">
              <a:buNone/>
            </a:pPr>
            <a:r>
              <a:rPr lang="en-AU" b="1" dirty="0"/>
              <a:t>The thought processes involved in risk taking:</a:t>
            </a:r>
            <a:endParaRPr lang="en-GB" b="1" dirty="0"/>
          </a:p>
          <a:p>
            <a:pPr lvl="0"/>
            <a:r>
              <a:rPr lang="en-AU" dirty="0"/>
              <a:t>Risk identification – physical, social, emotional, cognitive</a:t>
            </a:r>
            <a:endParaRPr lang="en-GB" dirty="0"/>
          </a:p>
          <a:p>
            <a:pPr lvl="0"/>
            <a:r>
              <a:rPr lang="en-AU" dirty="0"/>
              <a:t>Weigh negatives against positives of taking the risk</a:t>
            </a:r>
            <a:endParaRPr lang="en-GB" dirty="0"/>
          </a:p>
          <a:p>
            <a:pPr lvl="0"/>
            <a:r>
              <a:rPr lang="en-AU" dirty="0"/>
              <a:t>Think through actions needed to take risk</a:t>
            </a:r>
            <a:endParaRPr lang="en-GB" dirty="0"/>
          </a:p>
          <a:p>
            <a:pPr lvl="0"/>
            <a:r>
              <a:rPr lang="en-AU" dirty="0"/>
              <a:t>Evaluate whether it was successful or not. </a:t>
            </a:r>
            <a:endParaRPr lang="en-GB" dirty="0"/>
          </a:p>
          <a:p>
            <a:endParaRPr lang="en-GB" dirty="0"/>
          </a:p>
        </p:txBody>
      </p:sp>
    </p:spTree>
    <p:extLst>
      <p:ext uri="{BB962C8B-B14F-4D97-AF65-F5344CB8AC3E}">
        <p14:creationId xmlns:p14="http://schemas.microsoft.com/office/powerpoint/2010/main" val="2736979862"/>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Risks</a:t>
            </a:r>
            <a:br>
              <a:rPr lang="en-GB" dirty="0"/>
            </a:br>
            <a:endParaRPr lang="en-GB" dirty="0"/>
          </a:p>
        </p:txBody>
      </p:sp>
      <p:sp>
        <p:nvSpPr>
          <p:cNvPr id="3" name="Content Placeholder 2"/>
          <p:cNvSpPr>
            <a:spLocks noGrp="1"/>
          </p:cNvSpPr>
          <p:nvPr>
            <p:ph idx="1"/>
          </p:nvPr>
        </p:nvSpPr>
        <p:spPr>
          <a:xfrm>
            <a:off x="457200" y="1600200"/>
            <a:ext cx="5122912" cy="4525963"/>
          </a:xfrm>
        </p:spPr>
        <p:txBody>
          <a:bodyPr>
            <a:normAutofit lnSpcReduction="10000"/>
          </a:bodyPr>
          <a:lstStyle/>
          <a:p>
            <a:pPr marL="0" lvl="0" indent="0">
              <a:buNone/>
            </a:pPr>
            <a:r>
              <a:rPr lang="en-AU" b="1" dirty="0"/>
              <a:t>You should:</a:t>
            </a:r>
          </a:p>
          <a:p>
            <a:pPr lvl="0"/>
            <a:r>
              <a:rPr lang="en-AU" dirty="0"/>
              <a:t>Be prepared to answer children’s questions </a:t>
            </a:r>
          </a:p>
          <a:p>
            <a:pPr lvl="0"/>
            <a:r>
              <a:rPr lang="en-AU" dirty="0"/>
              <a:t>Allow children to play with items in creative ways</a:t>
            </a:r>
          </a:p>
          <a:p>
            <a:pPr lvl="0"/>
            <a:r>
              <a:rPr lang="en-AU" dirty="0"/>
              <a:t>Encourage a relaxed eating environment, where babies can explore food </a:t>
            </a:r>
          </a:p>
          <a:p>
            <a:pPr lvl="0"/>
            <a:r>
              <a:rPr lang="en-AU" dirty="0"/>
              <a:t>Encourage children to ask and answer questions. </a:t>
            </a:r>
            <a:endParaRPr lang="en-GB" dirty="0"/>
          </a:p>
          <a:p>
            <a:endParaRPr lang="en-GB" dirty="0"/>
          </a:p>
        </p:txBody>
      </p:sp>
      <p:pic>
        <p:nvPicPr>
          <p:cNvPr id="6146" name="Picture 2" descr="C:\Users\Victoria\Desktop\My Work\ArtWork\risk_measurement_800_wh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2348880"/>
            <a:ext cx="3161928" cy="3161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080249"/>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6J</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273416673"/>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dirty="0"/>
              <a:t>Foster an environment for holistic learning and development</a:t>
            </a:r>
            <a:endParaRPr lang="en-GB" dirty="0"/>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6.13 </a:t>
            </a:r>
            <a:r>
              <a:rPr lang="en-AU" sz="2800" dirty="0"/>
              <a:t>Facilitate team collaboration of assessments and evaluation in relation to child development and wellbeing </a:t>
            </a:r>
            <a:endParaRPr lang="en-AU" sz="2800" dirty="0">
              <a:latin typeface="+mj-lt"/>
            </a:endParaRPr>
          </a:p>
        </p:txBody>
      </p:sp>
    </p:spTree>
    <p:extLst>
      <p:ext uri="{BB962C8B-B14F-4D97-AF65-F5344CB8AC3E}">
        <p14:creationId xmlns:p14="http://schemas.microsoft.com/office/powerpoint/2010/main" val="2728532423"/>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Collaboration with colleagues </a:t>
            </a:r>
            <a:br>
              <a:rPr lang="en-GB" dirty="0"/>
            </a:br>
            <a:endParaRPr lang="en-GB" dirty="0"/>
          </a:p>
        </p:txBody>
      </p:sp>
      <p:sp>
        <p:nvSpPr>
          <p:cNvPr id="3" name="Content Placeholder 2"/>
          <p:cNvSpPr>
            <a:spLocks noGrp="1"/>
          </p:cNvSpPr>
          <p:nvPr>
            <p:ph idx="1"/>
          </p:nvPr>
        </p:nvSpPr>
        <p:spPr>
          <a:xfrm>
            <a:off x="457200" y="1600200"/>
            <a:ext cx="5050904" cy="4525963"/>
          </a:xfrm>
        </p:spPr>
        <p:txBody>
          <a:bodyPr/>
          <a:lstStyle/>
          <a:p>
            <a:pPr marL="0" indent="0">
              <a:buNone/>
            </a:pPr>
            <a:r>
              <a:rPr lang="en-AU" dirty="0"/>
              <a:t>Colleagues may include those working with you at the setting, and those who are more removed but working in partnership.</a:t>
            </a:r>
          </a:p>
          <a:p>
            <a:pPr marL="0" indent="0">
              <a:buNone/>
            </a:pPr>
            <a:r>
              <a:rPr lang="en-AU" dirty="0"/>
              <a:t>The effective communication of information plays a highly important part in facilitating team collaboration.</a:t>
            </a:r>
            <a:endParaRPr lang="en-GB" dirty="0"/>
          </a:p>
        </p:txBody>
      </p:sp>
      <p:pic>
        <p:nvPicPr>
          <p:cNvPr id="4" name="Picture 3" descr="C:\Users\Victoria\Desktop\My Work\ArtWork\teacher_colaberation_pc_800_wht_3388.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2708920"/>
            <a:ext cx="3388355" cy="2456557"/>
          </a:xfrm>
          <a:prstGeom prst="rect">
            <a:avLst/>
          </a:prstGeom>
          <a:noFill/>
          <a:ln>
            <a:noFill/>
          </a:ln>
        </p:spPr>
      </p:pic>
    </p:spTree>
    <p:extLst>
      <p:ext uri="{BB962C8B-B14F-4D97-AF65-F5344CB8AC3E}">
        <p14:creationId xmlns:p14="http://schemas.microsoft.com/office/powerpoint/2010/main" val="851976478"/>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sz="4900" dirty="0"/>
              <a:t>Templates</a:t>
            </a:r>
            <a:br>
              <a:rPr lang="en-GB" dirty="0"/>
            </a:br>
            <a:endParaRPr lang="en-GB" dirty="0"/>
          </a:p>
        </p:txBody>
      </p:sp>
      <p:sp>
        <p:nvSpPr>
          <p:cNvPr id="3" name="Content Placeholder 2"/>
          <p:cNvSpPr>
            <a:spLocks noGrp="1"/>
          </p:cNvSpPr>
          <p:nvPr>
            <p:ph idx="1"/>
          </p:nvPr>
        </p:nvSpPr>
        <p:spPr>
          <a:xfrm>
            <a:off x="457200" y="1600200"/>
            <a:ext cx="5410944" cy="4525963"/>
          </a:xfrm>
        </p:spPr>
        <p:txBody>
          <a:bodyPr/>
          <a:lstStyle/>
          <a:p>
            <a:pPr marL="0" indent="0">
              <a:buNone/>
            </a:pPr>
            <a:r>
              <a:rPr lang="en-GB" dirty="0"/>
              <a:t>You may use templates that help to communicate information in a structured and consistent way.</a:t>
            </a:r>
          </a:p>
          <a:p>
            <a:pPr marL="0" indent="0">
              <a:buNone/>
            </a:pPr>
            <a:r>
              <a:rPr lang="en-GB" dirty="0"/>
              <a:t>For example, assessment of learning outcomes templates are used when all necessary information has been collected from all sources over a period of time. </a:t>
            </a:r>
          </a:p>
        </p:txBody>
      </p:sp>
      <p:pic>
        <p:nvPicPr>
          <p:cNvPr id="8194" name="Picture 2" descr="C:\Users\Victoria\Desktop\My Work\ArtWork\Fotolia_16598734_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060848"/>
            <a:ext cx="28575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046123"/>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dirty="0"/>
              <a:t>Early Years Framework’s learning outcomes </a:t>
            </a:r>
            <a:endParaRPr lang="en-GB" dirty="0"/>
          </a:p>
        </p:txBody>
      </p:sp>
      <p:sp>
        <p:nvSpPr>
          <p:cNvPr id="3" name="Content Placeholder 2"/>
          <p:cNvSpPr>
            <a:spLocks noGrp="1"/>
          </p:cNvSpPr>
          <p:nvPr>
            <p:ph idx="1"/>
          </p:nvPr>
        </p:nvSpPr>
        <p:spPr>
          <a:xfrm>
            <a:off x="457200" y="1772816"/>
            <a:ext cx="6203032" cy="4353347"/>
          </a:xfrm>
        </p:spPr>
        <p:txBody>
          <a:bodyPr>
            <a:normAutofit fontScale="92500"/>
          </a:bodyPr>
          <a:lstStyle/>
          <a:p>
            <a:pPr marL="0" lvl="0" indent="0">
              <a:buNone/>
            </a:pPr>
            <a:r>
              <a:rPr lang="en-AU" b="1" dirty="0"/>
              <a:t>The EYF’s learning outcomes are:</a:t>
            </a:r>
          </a:p>
          <a:p>
            <a:pPr marL="514350" lvl="0" indent="-514350">
              <a:buFont typeface="+mj-lt"/>
              <a:buAutoNum type="arabicPeriod"/>
            </a:pPr>
            <a:r>
              <a:rPr lang="en-AU" dirty="0"/>
              <a:t>Children have a strong sense of identity</a:t>
            </a:r>
            <a:endParaRPr lang="en-GB" dirty="0"/>
          </a:p>
          <a:p>
            <a:pPr marL="514350" lvl="0" indent="-514350">
              <a:buFont typeface="+mj-lt"/>
              <a:buAutoNum type="arabicPeriod"/>
            </a:pPr>
            <a:r>
              <a:rPr lang="en-AU" dirty="0"/>
              <a:t>Children are connected with and contribute to their world</a:t>
            </a:r>
            <a:endParaRPr lang="en-GB" dirty="0"/>
          </a:p>
          <a:p>
            <a:pPr marL="514350" lvl="0" indent="-514350">
              <a:buFont typeface="+mj-lt"/>
              <a:buAutoNum type="arabicPeriod"/>
            </a:pPr>
            <a:r>
              <a:rPr lang="en-AU" dirty="0"/>
              <a:t>Children have a strong sense of wellbeing</a:t>
            </a:r>
            <a:endParaRPr lang="en-GB" dirty="0"/>
          </a:p>
          <a:p>
            <a:pPr marL="514350" lvl="0" indent="-514350">
              <a:buFont typeface="+mj-lt"/>
              <a:buAutoNum type="arabicPeriod"/>
            </a:pPr>
            <a:r>
              <a:rPr lang="en-AU" dirty="0"/>
              <a:t>Children are confident and involved learners </a:t>
            </a:r>
            <a:endParaRPr lang="en-GB" dirty="0"/>
          </a:p>
          <a:p>
            <a:pPr marL="514350" lvl="0" indent="-514350">
              <a:buFont typeface="+mj-lt"/>
              <a:buAutoNum type="arabicPeriod"/>
            </a:pPr>
            <a:r>
              <a:rPr lang="en-AU" dirty="0"/>
              <a:t>Children are effective communicators.</a:t>
            </a:r>
            <a:endParaRPr lang="en-GB" dirty="0"/>
          </a:p>
          <a:p>
            <a:endParaRPr lang="en-GB" dirty="0"/>
          </a:p>
        </p:txBody>
      </p:sp>
      <p:pic>
        <p:nvPicPr>
          <p:cNvPr id="7170" name="Picture 2" descr="C:\Users\Victoria\Desktop\My Work\ArtWork\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822" y="2154882"/>
            <a:ext cx="2219113" cy="3589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716859"/>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 6K</a:t>
            </a:r>
            <a:r>
              <a:rPr lang="en-AU" sz="4900" dirty="0"/>
              <a:t>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306293549"/>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964</TotalTime>
  <Words>6367</Words>
  <Application>Microsoft Office PowerPoint</Application>
  <PresentationFormat>On-screen Show (4:3)</PresentationFormat>
  <Paragraphs>1003</Paragraphs>
  <Slides>203</Slides>
  <Notes>80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203</vt:i4>
      </vt:variant>
    </vt:vector>
  </HeadingPairs>
  <TitlesOfParts>
    <vt:vector size="209" baseType="lpstr">
      <vt:lpstr>Arial</vt:lpstr>
      <vt:lpstr>Calibri</vt:lpstr>
      <vt:lpstr>Courier New</vt:lpstr>
      <vt:lpstr>Times New Roman</vt:lpstr>
      <vt:lpstr>Wingdings</vt:lpstr>
      <vt:lpstr>Office Theme</vt:lpstr>
      <vt:lpstr>PowerPoint Presentation</vt:lpstr>
      <vt:lpstr>Foster physical development</vt:lpstr>
      <vt:lpstr> What is physical development? </vt:lpstr>
      <vt:lpstr>Fine motor movements</vt:lpstr>
      <vt:lpstr>Gross motor movements</vt:lpstr>
      <vt:lpstr>Monitoring physical development</vt:lpstr>
      <vt:lpstr> Activity 1A  </vt:lpstr>
      <vt:lpstr>Foster physical development</vt:lpstr>
      <vt:lpstr> Influences on child development </vt:lpstr>
      <vt:lpstr>Outdoor play</vt:lpstr>
      <vt:lpstr>Indoor play</vt:lpstr>
      <vt:lpstr>Fine-manipulative activities</vt:lpstr>
      <vt:lpstr> Activity 1B  </vt:lpstr>
      <vt:lpstr>Foster physical development</vt:lpstr>
      <vt:lpstr> Physical activity </vt:lpstr>
      <vt:lpstr>Steps to planning</vt:lpstr>
      <vt:lpstr> Activity 1C </vt:lpstr>
      <vt:lpstr>Foster social development</vt:lpstr>
      <vt:lpstr> What is social development? </vt:lpstr>
      <vt:lpstr>Theories of social development </vt:lpstr>
      <vt:lpstr>Stages of social development</vt:lpstr>
      <vt:lpstr> Assessing and monitoring social skills </vt:lpstr>
      <vt:lpstr> Activity 2A  </vt:lpstr>
      <vt:lpstr>Foster social development</vt:lpstr>
      <vt:lpstr> Types of social interaction </vt:lpstr>
      <vt:lpstr>Planning activities</vt:lpstr>
      <vt:lpstr> Activity 2B  </vt:lpstr>
      <vt:lpstr>Foster social development</vt:lpstr>
      <vt:lpstr>Group discussions</vt:lpstr>
      <vt:lpstr> Shared decision-making </vt:lpstr>
      <vt:lpstr> Inclusion </vt:lpstr>
      <vt:lpstr> Activity 2C  </vt:lpstr>
      <vt:lpstr>Foster social development</vt:lpstr>
      <vt:lpstr>Conflict</vt:lpstr>
      <vt:lpstr>Promoting cooperation</vt:lpstr>
      <vt:lpstr> Activity 2D  </vt:lpstr>
      <vt:lpstr>Foster social development</vt:lpstr>
      <vt:lpstr>Promoting a sense of community</vt:lpstr>
      <vt:lpstr> Communicating to parents/carers </vt:lpstr>
      <vt:lpstr> Activity 2E  </vt:lpstr>
      <vt:lpstr>Foster social development</vt:lpstr>
      <vt:lpstr>Arranging the environment</vt:lpstr>
      <vt:lpstr>Quiet area</vt:lpstr>
      <vt:lpstr>Encouraging interaction</vt:lpstr>
      <vt:lpstr> Activity 2F  </vt:lpstr>
      <vt:lpstr>Foster social development</vt:lpstr>
      <vt:lpstr> What are ethical issues? </vt:lpstr>
      <vt:lpstr>Children and ethics</vt:lpstr>
      <vt:lpstr>A values system</vt:lpstr>
      <vt:lpstr> Activity 2G  </vt:lpstr>
      <vt:lpstr>Foster emotional development</vt:lpstr>
      <vt:lpstr> Emotional development? </vt:lpstr>
      <vt:lpstr>Self concept and self esteem</vt:lpstr>
      <vt:lpstr> Attachment theory </vt:lpstr>
      <vt:lpstr>Assess for good attachment</vt:lpstr>
      <vt:lpstr> Emotions in children </vt:lpstr>
      <vt:lpstr>Using event samples</vt:lpstr>
      <vt:lpstr> Activity 3A  </vt:lpstr>
      <vt:lpstr>Assess and monitor children’s emotional development</vt:lpstr>
      <vt:lpstr> Strengths and successes </vt:lpstr>
      <vt:lpstr>Equipment for different abilities</vt:lpstr>
      <vt:lpstr> Setting/environment </vt:lpstr>
      <vt:lpstr>Supporting children</vt:lpstr>
      <vt:lpstr> Activity 3B  </vt:lpstr>
      <vt:lpstr>Assess and monitor children’s emotional development</vt:lpstr>
      <vt:lpstr> Challenging emerging skills </vt:lpstr>
      <vt:lpstr>Building confidence</vt:lpstr>
      <vt:lpstr> Activity 3C  </vt:lpstr>
      <vt:lpstr>Assess and monitor children’s emotional development</vt:lpstr>
      <vt:lpstr> Engaging independently with tasks </vt:lpstr>
      <vt:lpstr> Exploring self-identity </vt:lpstr>
      <vt:lpstr> Activity 3D  </vt:lpstr>
      <vt:lpstr>Assess and monitor children’s emotional development</vt:lpstr>
      <vt:lpstr> Expressing feelings </vt:lpstr>
      <vt:lpstr>Releasing emotions</vt:lpstr>
      <vt:lpstr> Activity 3E  </vt:lpstr>
      <vt:lpstr>Foster cognitive development </vt:lpstr>
      <vt:lpstr>Cognitive development</vt:lpstr>
      <vt:lpstr> Cognitive theories  </vt:lpstr>
      <vt:lpstr> What does this mean for childcare settings? </vt:lpstr>
      <vt:lpstr> Observing and monitoring cognitive skills </vt:lpstr>
      <vt:lpstr> Activity 4A  </vt:lpstr>
      <vt:lpstr>Foster cognitive development </vt:lpstr>
      <vt:lpstr>Science activities</vt:lpstr>
      <vt:lpstr>Mathematics activities</vt:lpstr>
      <vt:lpstr>Technology activities</vt:lpstr>
      <vt:lpstr> Activity 4B  </vt:lpstr>
      <vt:lpstr>Foster cognitive development </vt:lpstr>
      <vt:lpstr> Consequences </vt:lpstr>
      <vt:lpstr>Play opportunities</vt:lpstr>
      <vt:lpstr> Activity 4C  </vt:lpstr>
      <vt:lpstr>Foster cognitive development </vt:lpstr>
      <vt:lpstr>Learning environments</vt:lpstr>
      <vt:lpstr> Risks </vt:lpstr>
      <vt:lpstr>Risk thought process</vt:lpstr>
      <vt:lpstr>Encourage risk taking</vt:lpstr>
      <vt:lpstr> Activity 4D  </vt:lpstr>
      <vt:lpstr>Foster cognitive development </vt:lpstr>
      <vt:lpstr>Resources for inspiring ideas</vt:lpstr>
      <vt:lpstr>Investigating ideas</vt:lpstr>
      <vt:lpstr> Concepts </vt:lpstr>
      <vt:lpstr> Reasoning and hypothesising </vt:lpstr>
      <vt:lpstr> Activity 4E  </vt:lpstr>
      <vt:lpstr>Foster cognitive development </vt:lpstr>
      <vt:lpstr>Concept development</vt:lpstr>
      <vt:lpstr> Providing opportunities for concept development  </vt:lpstr>
      <vt:lpstr> Creating opportunities for taking part </vt:lpstr>
      <vt:lpstr> Activity 4F  </vt:lpstr>
      <vt:lpstr>Foster cognitive development </vt:lpstr>
      <vt:lpstr> Everyday materials </vt:lpstr>
      <vt:lpstr> Materials for creating patterns </vt:lpstr>
      <vt:lpstr> Materials for sorting, categorising </vt:lpstr>
      <vt:lpstr> Materials for ordering and comparing </vt:lpstr>
      <vt:lpstr>Activities for learning about materials</vt:lpstr>
      <vt:lpstr> Activity 4G  </vt:lpstr>
      <vt:lpstr>Foster communication development</vt:lpstr>
      <vt:lpstr> What is meant by language skills? </vt:lpstr>
      <vt:lpstr>Types of communication</vt:lpstr>
      <vt:lpstr>How do children use language?</vt:lpstr>
      <vt:lpstr>Stages of linguistic development</vt:lpstr>
      <vt:lpstr> Language delay </vt:lpstr>
      <vt:lpstr> Activity 5A  </vt:lpstr>
      <vt:lpstr>Foster communication development</vt:lpstr>
      <vt:lpstr>Ways to communicate with children</vt:lpstr>
      <vt:lpstr> Activities for language development </vt:lpstr>
      <vt:lpstr> Activity 5B  </vt:lpstr>
      <vt:lpstr>Foster communication development</vt:lpstr>
      <vt:lpstr> The importance of listening </vt:lpstr>
      <vt:lpstr> How can I listen actively? </vt:lpstr>
      <vt:lpstr> Listening games </vt:lpstr>
      <vt:lpstr> Activity 5C  </vt:lpstr>
      <vt:lpstr>Foster communication development</vt:lpstr>
      <vt:lpstr> Valuing linguistic heritage </vt:lpstr>
      <vt:lpstr>Encourage use and acquisition of home languages</vt:lpstr>
      <vt:lpstr> Considering preferences and being respectful </vt:lpstr>
      <vt:lpstr>Handmade toys and natural resources</vt:lpstr>
      <vt:lpstr> Activity 5D  </vt:lpstr>
      <vt:lpstr>Foster communication development</vt:lpstr>
      <vt:lpstr>Foster communication development</vt:lpstr>
      <vt:lpstr>Culturally constructed texts</vt:lpstr>
      <vt:lpstr> Providing a literary-enriched environment </vt:lpstr>
      <vt:lpstr> Encourage children to experiment with images and print </vt:lpstr>
      <vt:lpstr> Age-appropriate books </vt:lpstr>
      <vt:lpstr> How can you share books with children? </vt:lpstr>
      <vt:lpstr> Activity 5E  </vt:lpstr>
      <vt:lpstr>Foster an environment for holistic learning and development</vt:lpstr>
      <vt:lpstr> Holistic approach </vt:lpstr>
      <vt:lpstr>A holistic environment</vt:lpstr>
      <vt:lpstr> Supporting and initiating inquiry processes </vt:lpstr>
      <vt:lpstr> Try new ideas and take on new challenges </vt:lpstr>
      <vt:lpstr> Resources and materials </vt:lpstr>
      <vt:lpstr> Activity 6A  </vt:lpstr>
      <vt:lpstr>Foster an environment for holistic learning and development</vt:lpstr>
      <vt:lpstr>Promote a sense of belonging and connectedness </vt:lpstr>
      <vt:lpstr> Activity 6B  </vt:lpstr>
      <vt:lpstr>Foster an environment for holistic learning and development</vt:lpstr>
      <vt:lpstr>Sustained shared conversations</vt:lpstr>
      <vt:lpstr> Ideas for engaging in sustained shared conversations </vt:lpstr>
      <vt:lpstr> Activity 6C  </vt:lpstr>
      <vt:lpstr>Foster an environment for holistic learning and development</vt:lpstr>
      <vt:lpstr> What is scaffolding? </vt:lpstr>
      <vt:lpstr>Planning effectively</vt:lpstr>
      <vt:lpstr>Remember…</vt:lpstr>
      <vt:lpstr> Activity 6D  </vt:lpstr>
      <vt:lpstr>Foster an environment for holistic learning and development</vt:lpstr>
      <vt:lpstr> Learning from mistakes </vt:lpstr>
      <vt:lpstr>Accepting mistakes</vt:lpstr>
      <vt:lpstr> Self-reflection </vt:lpstr>
      <vt:lpstr> Activity 6E  </vt:lpstr>
      <vt:lpstr>Foster an environment for holistic learning and development</vt:lpstr>
      <vt:lpstr> Facilitating families’ diverse contributions </vt:lpstr>
      <vt:lpstr> What sort of contributions can families make? </vt:lpstr>
      <vt:lpstr>Methods of communicating with families </vt:lpstr>
      <vt:lpstr> Activity 6F  </vt:lpstr>
      <vt:lpstr>Foster an environment for holistic learning and development</vt:lpstr>
      <vt:lpstr> Good working relationships </vt:lpstr>
      <vt:lpstr> Information sharing </vt:lpstr>
      <vt:lpstr>Written communication</vt:lpstr>
      <vt:lpstr> Activity 6G  </vt:lpstr>
      <vt:lpstr>Foster an environment for holistic learning and development</vt:lpstr>
      <vt:lpstr> Self-directed play </vt:lpstr>
      <vt:lpstr> Theories of play </vt:lpstr>
      <vt:lpstr> What can you do to encourage self-directed play? </vt:lpstr>
      <vt:lpstr> Activity 6H  </vt:lpstr>
      <vt:lpstr>Foster an environment for holistic learning and development</vt:lpstr>
      <vt:lpstr> Recognise spontaneous teachable moments </vt:lpstr>
      <vt:lpstr>Tips for communicating with children</vt:lpstr>
      <vt:lpstr> Balancing child-led and supported learning </vt:lpstr>
      <vt:lpstr> Activity 6I  </vt:lpstr>
      <vt:lpstr>Foster an environment for holistic learning and development</vt:lpstr>
      <vt:lpstr> Providing a challenge </vt:lpstr>
      <vt:lpstr>Challenging emerging skills</vt:lpstr>
      <vt:lpstr>Learning environments</vt:lpstr>
      <vt:lpstr> Risks </vt:lpstr>
      <vt:lpstr> Risks </vt:lpstr>
      <vt:lpstr> Activity 6J  </vt:lpstr>
      <vt:lpstr>Foster an environment for holistic learning and development</vt:lpstr>
      <vt:lpstr> Collaboration with colleagues  </vt:lpstr>
      <vt:lpstr> Templates </vt:lpstr>
      <vt:lpstr>Early Years Framework’s learning outcomes </vt:lpstr>
      <vt:lpstr> Activity 6K  </vt:lpstr>
      <vt:lpstr>Summative Assessments</vt:lpstr>
      <vt:lpstr>Summary and 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Jamie</cp:lastModifiedBy>
  <cp:revision>260</cp:revision>
  <dcterms:created xsi:type="dcterms:W3CDTF">2011-08-26T06:48:04Z</dcterms:created>
  <dcterms:modified xsi:type="dcterms:W3CDTF">2018-02-05T11:59:17Z</dcterms:modified>
</cp:coreProperties>
</file>