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72" autoAdjust="0"/>
    <p:restoredTop sz="94677"/>
  </p:normalViewPr>
  <p:slideViewPr>
    <p:cSldViewPr snapToGrid="0" snapToObjects="1">
      <p:cViewPr varScale="1">
        <p:scale>
          <a:sx n="124" d="100"/>
          <a:sy n="124" d="100"/>
        </p:scale>
        <p:origin x="62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719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1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3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2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272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9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8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3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8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56700" cy="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2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09"/>
            <a:ext cx="9143999" cy="68484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9821" y="2606467"/>
            <a:ext cx="816977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dirty="0" smtClean="0"/>
              <a:t>PLANT REGISTRATION AND HIGH RISK WORK LICENSING</a:t>
            </a:r>
          </a:p>
          <a:p>
            <a:endParaRPr lang="en-AU" sz="2800" dirty="0" smtClean="0"/>
          </a:p>
          <a:p>
            <a:endParaRPr lang="en-AU" sz="2800" dirty="0"/>
          </a:p>
          <a:p>
            <a:endParaRPr lang="en-AU" sz="2800" dirty="0" smtClean="0"/>
          </a:p>
          <a:p>
            <a:r>
              <a:rPr lang="en-AU" sz="2800" dirty="0" smtClean="0"/>
              <a:t>WORK HEALTH AND SAFETY OFFICER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333708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Assessment Criteria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AU" dirty="0"/>
              <a:t>Describe the general administrative requirements relating to the registration of plant and plant design.</a:t>
            </a:r>
          </a:p>
          <a:p>
            <a:pPr lvl="0"/>
            <a:r>
              <a:rPr lang="en-AU" dirty="0"/>
              <a:t>Describe the requirements for the registration of plant.</a:t>
            </a:r>
          </a:p>
          <a:p>
            <a:pPr lvl="0"/>
            <a:r>
              <a:rPr lang="en-AU" dirty="0"/>
              <a:t>Describe the statutory and minimum requirement relating to the licensing of a person.</a:t>
            </a:r>
          </a:p>
          <a:p>
            <a:r>
              <a:rPr lang="en-US" dirty="0"/>
              <a:t>List at least three High Risk Work Licence classes under the current Work Health and Safety Legislation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232172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Plant Registration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/>
              <a:t>The </a:t>
            </a:r>
            <a:r>
              <a:rPr lang="en-AU" dirty="0" smtClean="0"/>
              <a:t>WHS Regulation prescribes </a:t>
            </a:r>
            <a:r>
              <a:rPr lang="en-AU" dirty="0"/>
              <a:t>registration requirements for certain types of plant. These registration requirements are broken up into two separate types of registration: </a:t>
            </a:r>
          </a:p>
          <a:p>
            <a:endParaRPr lang="en-AU" dirty="0"/>
          </a:p>
          <a:p>
            <a:pPr lvl="0"/>
            <a:r>
              <a:rPr lang="en-AU" dirty="0"/>
              <a:t>Registration of plant designs </a:t>
            </a:r>
          </a:p>
          <a:p>
            <a:pPr lvl="0"/>
            <a:r>
              <a:rPr lang="en-AU" dirty="0"/>
              <a:t>Registration of plant. </a:t>
            </a:r>
          </a:p>
          <a:p>
            <a:endParaRPr lang="en-AU" dirty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0518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Design Registration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61965"/>
          </a:xfrm>
        </p:spPr>
        <p:txBody>
          <a:bodyPr numCol="2">
            <a:normAutofit fontScale="55000" lnSpcReduction="20000"/>
          </a:bodyPr>
          <a:lstStyle/>
          <a:p>
            <a:r>
              <a:rPr lang="en-AU" dirty="0"/>
              <a:t>pressure equipment, other than pressure piping, and categorised as hazard level A, B, C or D according to the criteria in Section 2.1 of AS 4343 Pressure equipment—hazard levels</a:t>
            </a:r>
          </a:p>
          <a:p>
            <a:r>
              <a:rPr lang="en-AU" dirty="0"/>
              <a:t>gas cylinders covered by Part 1.1 of AS 2030.1 Gas cylinders—General Requirements</a:t>
            </a:r>
          </a:p>
          <a:p>
            <a:r>
              <a:rPr lang="en-AU" dirty="0"/>
              <a:t>tower cranes including self-erecting tower cranes</a:t>
            </a:r>
          </a:p>
          <a:p>
            <a:r>
              <a:rPr lang="en-AU" dirty="0"/>
              <a:t>lifts, including escalators and moving walkways</a:t>
            </a:r>
          </a:p>
          <a:p>
            <a:r>
              <a:rPr lang="en-AU" dirty="0"/>
              <a:t>building maintenance units</a:t>
            </a:r>
          </a:p>
          <a:p>
            <a:r>
              <a:rPr lang="en-AU" dirty="0"/>
              <a:t>hoists with a platform movement exceeding 2.4 metres, designed to lift people</a:t>
            </a:r>
          </a:p>
          <a:p>
            <a:r>
              <a:rPr lang="en-AU" dirty="0"/>
              <a:t>work boxes designed to be suspended from </a:t>
            </a:r>
            <a:r>
              <a:rPr lang="en-AU" dirty="0" smtClean="0"/>
              <a:t>cranes</a:t>
            </a:r>
          </a:p>
          <a:p>
            <a:endParaRPr lang="en-AU" dirty="0"/>
          </a:p>
          <a:p>
            <a:r>
              <a:rPr lang="en-AU" dirty="0"/>
              <a:t>amusement devices covered by Section 2.1 of AS 3533—Amusement Rides and Devices</a:t>
            </a:r>
          </a:p>
          <a:p>
            <a:r>
              <a:rPr lang="en-AU" dirty="0"/>
              <a:t>concrete placing booms</a:t>
            </a:r>
          </a:p>
          <a:p>
            <a:r>
              <a:rPr lang="en-AU" dirty="0"/>
              <a:t>prefabricated scaffolding</a:t>
            </a:r>
          </a:p>
          <a:p>
            <a:r>
              <a:rPr lang="en-AU" dirty="0"/>
              <a:t>boom-type elevating work platforms</a:t>
            </a:r>
          </a:p>
          <a:p>
            <a:r>
              <a:rPr lang="en-AU" dirty="0"/>
              <a:t>gantry cranes with a safe working load greater than 5 tonnes or bridge cranes with a safe working load of greater than 10 tonnes, and any gantry crane or bridge crane which is designed to handle molten metal or Schedule 11 hazardous chemicals</a:t>
            </a:r>
          </a:p>
          <a:p>
            <a:r>
              <a:rPr lang="en-AU" dirty="0"/>
              <a:t>vehicle hoists</a:t>
            </a:r>
          </a:p>
          <a:p>
            <a:r>
              <a:rPr lang="en-AU" dirty="0"/>
              <a:t>mast climbing work platforms</a:t>
            </a:r>
          </a:p>
          <a:p>
            <a:r>
              <a:rPr lang="en-AU" dirty="0"/>
              <a:t>mobile cranes with a rated capacity of greater than 10 tonnes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09114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Plant Registration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AU" dirty="0"/>
              <a:t>pressure vessels—pressure equipment, other than pressure piping, and categorised as hazard level A, B or C according to the criteria in section 2.1 of AS 4343:2005 (pressure equipment—hazard levels), except </a:t>
            </a:r>
          </a:p>
          <a:p>
            <a:pPr lvl="1"/>
            <a:r>
              <a:rPr lang="en-AU" dirty="0"/>
              <a:t>gas cylinders</a:t>
            </a:r>
          </a:p>
          <a:p>
            <a:pPr lvl="1"/>
            <a:r>
              <a:rPr lang="en-AU" dirty="0"/>
              <a:t>LP gas fuel vessels for automotive use</a:t>
            </a:r>
          </a:p>
          <a:p>
            <a:pPr lvl="1"/>
            <a:r>
              <a:rPr lang="en-AU" dirty="0"/>
              <a:t>serially produced vessels</a:t>
            </a:r>
          </a:p>
          <a:p>
            <a:pPr lvl="1"/>
            <a:r>
              <a:rPr lang="en-AU" dirty="0"/>
              <a:t>pressure equipment excluded from the scope of AS/NZS 1200:2000 stated in section 4(1)</a:t>
            </a:r>
          </a:p>
          <a:p>
            <a:r>
              <a:rPr lang="en-AU" dirty="0"/>
              <a:t>concrete placing booms</a:t>
            </a:r>
          </a:p>
          <a:p>
            <a:r>
              <a:rPr lang="en-AU" dirty="0"/>
              <a:t>mobile cranes with a rated capacity of greater than 10 t</a:t>
            </a:r>
          </a:p>
          <a:p>
            <a:r>
              <a:rPr lang="en-AU" dirty="0"/>
              <a:t>tower cranes including self-erecting tower cranes</a:t>
            </a:r>
          </a:p>
          <a:p>
            <a:r>
              <a:rPr lang="en-AU" dirty="0"/>
              <a:t>amusement devices classified by section 2.1 of AS 3533.1:2009 (Amusement Rides and Devices - Design and construction), except devices and structures stated in section </a:t>
            </a:r>
            <a:r>
              <a:rPr lang="en-AU" dirty="0" smtClean="0"/>
              <a:t>4(4)</a:t>
            </a:r>
            <a:endParaRPr lang="en-AU" dirty="0"/>
          </a:p>
          <a:p>
            <a:r>
              <a:rPr lang="en-AU" dirty="0"/>
              <a:t>lifts and escalators and moving walkways</a:t>
            </a:r>
          </a:p>
          <a:p>
            <a:r>
              <a:rPr lang="en-AU" dirty="0"/>
              <a:t>building maintenance units</a:t>
            </a:r>
          </a:p>
          <a:p>
            <a:r>
              <a:rPr lang="en-AU" dirty="0"/>
              <a:t>boilers categorised as hazard level A, B or C according to criteria in section 2.1 of AS 4343:2005 (Pressure equipment - Hazard levels).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914879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Inspection Requirements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/>
              <a:t>The PCBU that is in control of an item of registrable plant must keep a record of all tests, inspections, maintenance, commissioning, decommissioning, dismantling and alterations of plant for the period that the plant is used or until the person relinquishes control of the plant.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AU" dirty="0"/>
              <a:t>The maintenance, inspection and testing must be carried out: </a:t>
            </a:r>
          </a:p>
          <a:p>
            <a:endParaRPr lang="en-AU" dirty="0"/>
          </a:p>
          <a:p>
            <a:pPr lvl="0"/>
            <a:r>
              <a:rPr lang="en-AU" dirty="0"/>
              <a:t>in accordance with the manufacturers recommendations, if any; or </a:t>
            </a:r>
          </a:p>
          <a:p>
            <a:pPr lvl="0"/>
            <a:r>
              <a:rPr lang="en-AU" dirty="0"/>
              <a:t>if there are no manufacturer's recommendations, in accordance with the recommendations of a competent person; or </a:t>
            </a:r>
          </a:p>
          <a:p>
            <a:pPr lvl="0"/>
            <a:r>
              <a:rPr lang="en-AU" dirty="0"/>
              <a:t>in relation to inspection, if it is not reasonably practicable to comply with paragraph (a) or (b), annually 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15656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Additional Requirements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571" y="1979492"/>
            <a:ext cx="3799755" cy="4525963"/>
          </a:xfrm>
        </p:spPr>
        <p:txBody>
          <a:bodyPr/>
          <a:lstStyle/>
          <a:p>
            <a:r>
              <a:rPr lang="en-AU" dirty="0" smtClean="0"/>
              <a:t>Amusement devices</a:t>
            </a:r>
          </a:p>
          <a:p>
            <a:r>
              <a:rPr lang="en-AU" dirty="0" smtClean="0"/>
              <a:t>Registered mobile cranes and tower cranes</a:t>
            </a:r>
          </a:p>
          <a:p>
            <a:r>
              <a:rPr lang="en-AU" dirty="0" smtClean="0"/>
              <a:t>applications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7410" y="1979492"/>
            <a:ext cx="4428756" cy="432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89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Licensing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/>
              <a:t>Anyone carrying out high risk work must hold </a:t>
            </a:r>
            <a:r>
              <a:rPr lang="en-US" dirty="0" smtClean="0"/>
              <a:t>a </a:t>
            </a:r>
            <a:r>
              <a:rPr lang="en-US" dirty="0"/>
              <a:t>high risk work licence.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High risk work </a:t>
            </a:r>
            <a:r>
              <a:rPr lang="en-US" dirty="0" err="1" smtClean="0"/>
              <a:t>licences</a:t>
            </a:r>
            <a:r>
              <a:rPr lang="en-US" dirty="0" smtClean="0"/>
              <a:t>:</a:t>
            </a:r>
          </a:p>
          <a:p>
            <a:pPr lvl="0"/>
            <a:r>
              <a:rPr lang="en-AU" dirty="0"/>
              <a:t>Cranes and hoists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2600" dirty="0"/>
              <a:t>As of 1 January 2017, the RS HRW licence class </a:t>
            </a:r>
            <a:r>
              <a:rPr lang="en-AU" sz="2600" b="1" i="1" dirty="0"/>
              <a:t>must</a:t>
            </a:r>
            <a:r>
              <a:rPr lang="en-AU" sz="2600" dirty="0"/>
              <a:t> be held for the operation of a reach stacker.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2600" dirty="0"/>
              <a:t>The description for the licence class PB has altered and no longer refers to mobile truck-mounted concrete placing booms only</a:t>
            </a:r>
            <a:r>
              <a:rPr lang="en-AU" dirty="0"/>
              <a:t>.</a:t>
            </a:r>
          </a:p>
          <a:p>
            <a:pPr lvl="0"/>
            <a:r>
              <a:rPr lang="en-AU" dirty="0"/>
              <a:t>Forklift truck </a:t>
            </a:r>
          </a:p>
          <a:p>
            <a:pPr lvl="0"/>
            <a:r>
              <a:rPr lang="en-AU" dirty="0"/>
              <a:t>Rigging and dogging </a:t>
            </a:r>
          </a:p>
          <a:p>
            <a:pPr lvl="0"/>
            <a:r>
              <a:rPr lang="en-AU" dirty="0"/>
              <a:t>Scaffolding </a:t>
            </a:r>
          </a:p>
          <a:p>
            <a:pPr lvl="0"/>
            <a:r>
              <a:rPr lang="en-AU" dirty="0"/>
              <a:t>Pressure equipment </a:t>
            </a:r>
          </a:p>
          <a:p>
            <a:pPr lvl="0"/>
            <a:r>
              <a:rPr lang="en-AU" dirty="0"/>
              <a:t>Boom-type elevating work platform with boom length of 11m or more</a:t>
            </a:r>
          </a:p>
          <a:p>
            <a:pPr lvl="0"/>
            <a:r>
              <a:rPr lang="en-AU" dirty="0"/>
              <a:t>Concrete placing boom</a:t>
            </a:r>
          </a:p>
          <a:p>
            <a:pPr lvl="0"/>
            <a:r>
              <a:rPr lang="en-AU" dirty="0"/>
              <a:t>Boilers, steam engines and steam turbines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79630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EPC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AU" dirty="0"/>
              <a:t>From 1 January 2012 earthmoving or particular crane (EPC) certificates are no longer required. Queensland will continue to facilitate and promote competency based training and assessment for these occupations. </a:t>
            </a:r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865" y="4173911"/>
            <a:ext cx="4019590" cy="243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491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Asbestos Licence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There are two types of asbestos removal licences:</a:t>
            </a:r>
          </a:p>
          <a:p>
            <a:pPr lvl="0"/>
            <a:r>
              <a:rPr lang="en-AU" dirty="0"/>
              <a:t>friable asbestos - class A</a:t>
            </a:r>
          </a:p>
          <a:p>
            <a:pPr lvl="0"/>
            <a:r>
              <a:rPr lang="en-AU" dirty="0"/>
              <a:t>non-friable (bonded) asbestos - class B</a:t>
            </a:r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914" y="4039337"/>
            <a:ext cx="5471032" cy="2754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7894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Demolition Work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AU" dirty="0"/>
              <a:t>You must have a demolition work licence to demolish or dismantle a structure that:</a:t>
            </a:r>
          </a:p>
          <a:p>
            <a:pPr lvl="0"/>
            <a:r>
              <a:rPr lang="en-AU" dirty="0"/>
              <a:t>contains pre-tensioned or post-tensioned structural components</a:t>
            </a:r>
          </a:p>
          <a:p>
            <a:pPr lvl="0"/>
            <a:r>
              <a:rPr lang="en-AU" dirty="0"/>
              <a:t>involves use of load shifting equipment (e.g. use of combination front-end loader and backhoe, skid steer loader, excavator, crane).</a:t>
            </a:r>
          </a:p>
          <a:p>
            <a:pPr lvl="0"/>
            <a:r>
              <a:rPr lang="en-AU" dirty="0"/>
              <a:t>involves the use of explosives or another induced collapse method.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2721621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Interstate Recognition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Only current HRW </a:t>
            </a:r>
            <a:r>
              <a:rPr lang="en-US" dirty="0" err="1"/>
              <a:t>licences</a:t>
            </a:r>
            <a:r>
              <a:rPr lang="en-US" dirty="0"/>
              <a:t> are recognised throughout </a:t>
            </a:r>
            <a:r>
              <a:rPr lang="en-US" dirty="0" smtClean="0"/>
              <a:t>Australia.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718530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5BED7FE-73DA-E24A-BF43-1540DFCB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72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322</TotalTime>
  <Words>732</Words>
  <Application>Microsoft Office PowerPoint</Application>
  <PresentationFormat>On-screen Show (4:3)</PresentationFormat>
  <Paragraphs>84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Courier New</vt:lpstr>
      <vt:lpstr>Office Theme</vt:lpstr>
      <vt:lpstr>PowerPoint Presentation</vt:lpstr>
      <vt:lpstr>Assessment Criteria</vt:lpstr>
      <vt:lpstr>Plant Registration</vt:lpstr>
      <vt:lpstr>Design Registration</vt:lpstr>
      <vt:lpstr>Plant Registration</vt:lpstr>
      <vt:lpstr>Inspection Requirements</vt:lpstr>
      <vt:lpstr>Additional Requirements</vt:lpstr>
      <vt:lpstr>Licensing</vt:lpstr>
      <vt:lpstr>EPC</vt:lpstr>
      <vt:lpstr>Asbestos Licence</vt:lpstr>
      <vt:lpstr>Demolition Work</vt:lpstr>
      <vt:lpstr>Interstate Recognition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Angelos Sariyiannis</dc:creator>
  <cp:lastModifiedBy>Emma-Claire Bayliss</cp:lastModifiedBy>
  <cp:revision>12</cp:revision>
  <dcterms:created xsi:type="dcterms:W3CDTF">2018-06-15T02:04:24Z</dcterms:created>
  <dcterms:modified xsi:type="dcterms:W3CDTF">2018-08-01T01:41:36Z</dcterms:modified>
</cp:coreProperties>
</file>