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4"/>
  </p:notesMasterIdLst>
  <p:sldIdLst>
    <p:sldId id="257" r:id="rId2"/>
    <p:sldId id="309" r:id="rId3"/>
    <p:sldId id="437" r:id="rId4"/>
    <p:sldId id="392" r:id="rId5"/>
    <p:sldId id="504" r:id="rId6"/>
    <p:sldId id="503" r:id="rId7"/>
    <p:sldId id="439" r:id="rId8"/>
    <p:sldId id="396" r:id="rId9"/>
    <p:sldId id="440" r:id="rId10"/>
    <p:sldId id="399" r:id="rId11"/>
    <p:sldId id="401" r:id="rId12"/>
    <p:sldId id="441" r:id="rId13"/>
    <p:sldId id="387" r:id="rId14"/>
    <p:sldId id="405" r:id="rId15"/>
    <p:sldId id="443" r:id="rId16"/>
    <p:sldId id="507" r:id="rId17"/>
    <p:sldId id="505" r:id="rId18"/>
    <p:sldId id="506" r:id="rId19"/>
    <p:sldId id="442" r:id="rId20"/>
    <p:sldId id="508" r:id="rId21"/>
    <p:sldId id="509" r:id="rId22"/>
    <p:sldId id="510" r:id="rId23"/>
    <p:sldId id="586" r:id="rId24"/>
    <p:sldId id="587" r:id="rId25"/>
    <p:sldId id="588" r:id="rId26"/>
    <p:sldId id="589" r:id="rId27"/>
    <p:sldId id="590" r:id="rId28"/>
    <p:sldId id="591" r:id="rId29"/>
    <p:sldId id="592" r:id="rId30"/>
    <p:sldId id="593" r:id="rId31"/>
    <p:sldId id="594" r:id="rId32"/>
    <p:sldId id="595" r:id="rId33"/>
    <p:sldId id="596" r:id="rId34"/>
    <p:sldId id="597" r:id="rId35"/>
    <p:sldId id="598" r:id="rId36"/>
    <p:sldId id="599" r:id="rId37"/>
    <p:sldId id="600" r:id="rId38"/>
    <p:sldId id="601" r:id="rId39"/>
    <p:sldId id="602" r:id="rId40"/>
    <p:sldId id="603" r:id="rId41"/>
    <p:sldId id="562" r:id="rId42"/>
    <p:sldId id="563" r:id="rId43"/>
    <p:sldId id="622" r:id="rId44"/>
    <p:sldId id="564" r:id="rId45"/>
    <p:sldId id="565" r:id="rId46"/>
    <p:sldId id="566" r:id="rId47"/>
    <p:sldId id="567" r:id="rId48"/>
    <p:sldId id="568" r:id="rId49"/>
    <p:sldId id="569" r:id="rId50"/>
    <p:sldId id="570" r:id="rId51"/>
    <p:sldId id="538" r:id="rId52"/>
    <p:sldId id="539" r:id="rId53"/>
    <p:sldId id="540" r:id="rId54"/>
    <p:sldId id="541" r:id="rId55"/>
    <p:sldId id="542" r:id="rId56"/>
    <p:sldId id="543" r:id="rId57"/>
    <p:sldId id="544" r:id="rId58"/>
    <p:sldId id="545" r:id="rId59"/>
    <p:sldId id="546" r:id="rId60"/>
    <p:sldId id="547" r:id="rId61"/>
    <p:sldId id="548" r:id="rId62"/>
    <p:sldId id="549" r:id="rId63"/>
    <p:sldId id="514" r:id="rId64"/>
    <p:sldId id="515" r:id="rId65"/>
    <p:sldId id="516" r:id="rId66"/>
    <p:sldId id="517" r:id="rId67"/>
    <p:sldId id="518" r:id="rId68"/>
    <p:sldId id="519" r:id="rId69"/>
    <p:sldId id="520" r:id="rId70"/>
    <p:sldId id="521" r:id="rId71"/>
    <p:sldId id="522" r:id="rId72"/>
    <p:sldId id="523" r:id="rId73"/>
    <p:sldId id="524" r:id="rId74"/>
    <p:sldId id="525" r:id="rId75"/>
    <p:sldId id="526" r:id="rId76"/>
    <p:sldId id="527" r:id="rId77"/>
    <p:sldId id="623" r:id="rId78"/>
    <p:sldId id="624" r:id="rId79"/>
    <p:sldId id="625" r:id="rId80"/>
    <p:sldId id="528" r:id="rId81"/>
    <p:sldId id="529" r:id="rId82"/>
    <p:sldId id="530" r:id="rId83"/>
    <p:sldId id="626" r:id="rId84"/>
    <p:sldId id="531" r:id="rId85"/>
    <p:sldId id="532" r:id="rId86"/>
    <p:sldId id="533" r:id="rId87"/>
    <p:sldId id="627" r:id="rId88"/>
    <p:sldId id="534" r:id="rId89"/>
    <p:sldId id="535" r:id="rId90"/>
    <p:sldId id="536" r:id="rId91"/>
    <p:sldId id="537" r:id="rId92"/>
    <p:sldId id="604" r:id="rId93"/>
    <p:sldId id="605" r:id="rId94"/>
    <p:sldId id="606" r:id="rId95"/>
    <p:sldId id="607" r:id="rId96"/>
    <p:sldId id="608" r:id="rId97"/>
    <p:sldId id="609" r:id="rId98"/>
    <p:sldId id="610" r:id="rId99"/>
    <p:sldId id="611" r:id="rId100"/>
    <p:sldId id="612" r:id="rId101"/>
    <p:sldId id="613" r:id="rId102"/>
    <p:sldId id="614" r:id="rId103"/>
    <p:sldId id="615" r:id="rId104"/>
    <p:sldId id="616" r:id="rId105"/>
    <p:sldId id="617" r:id="rId106"/>
    <p:sldId id="628" r:id="rId107"/>
    <p:sldId id="618" r:id="rId108"/>
    <p:sldId id="619" r:id="rId109"/>
    <p:sldId id="620" r:id="rId110"/>
    <p:sldId id="621" r:id="rId111"/>
    <p:sldId id="435" r:id="rId112"/>
    <p:sldId id="418" r:id="rId1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1525" autoAdjust="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heme" Target="theme/theme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</a:t>
            </a:fld>
            <a:endParaRPr lang="en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</a:t>
            </a:fld>
            <a:endParaRPr lang="en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13</a:t>
            </a:fld>
            <a:endParaRPr lang="en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14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16</a:t>
            </a:fld>
            <a:endParaRPr lang="en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17</a:t>
            </a:fld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19</a:t>
            </a:fld>
            <a:endParaRPr lang="en-CA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20</a:t>
            </a:fld>
            <a:endParaRPr lang="en-A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25</a:t>
            </a:fld>
            <a:endParaRPr lang="en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26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28</a:t>
            </a:fld>
            <a:endParaRPr lang="en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29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34</a:t>
            </a:fld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37</a:t>
            </a:fld>
            <a:endParaRPr lang="en-CA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47</a:t>
            </a:fld>
            <a:endParaRPr lang="en-CA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48</a:t>
            </a:fld>
            <a:endParaRPr lang="en-AU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53</a:t>
            </a:fld>
            <a:endParaRPr lang="en-CA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54</a:t>
            </a:fld>
            <a:endParaRPr lang="en-AU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56</a:t>
            </a:fld>
            <a:endParaRPr lang="en-CA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57</a:t>
            </a:fld>
            <a:endParaRPr lang="en-AU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59</a:t>
            </a:fld>
            <a:endParaRPr lang="en-CA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60</a:t>
            </a:fld>
            <a:endParaRPr lang="en-AU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62</a:t>
            </a:fld>
            <a:endParaRPr lang="en-CA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63</a:t>
            </a:fld>
            <a:endParaRPr lang="en-AU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65</a:t>
            </a:fld>
            <a:endParaRPr lang="en-CA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66</a:t>
            </a:fld>
            <a:endParaRPr lang="en-AU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68</a:t>
            </a:fld>
            <a:endParaRPr lang="en-CA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69</a:t>
            </a:fld>
            <a:endParaRPr lang="en-AU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71</a:t>
            </a:fld>
            <a:endParaRPr lang="en-CA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72</a:t>
            </a:fld>
            <a:endParaRPr lang="en-AU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74</a:t>
            </a:fld>
            <a:endParaRPr lang="en-CA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75</a:t>
            </a:fld>
            <a:endParaRPr lang="en-AU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80</a:t>
            </a:fld>
            <a:endParaRPr lang="en-CA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81</a:t>
            </a:fld>
            <a:endParaRPr lang="en-AU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84</a:t>
            </a:fld>
            <a:endParaRPr lang="en-CA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85</a:t>
            </a:fld>
            <a:endParaRPr lang="en-AU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88</a:t>
            </a:fld>
            <a:endParaRPr lang="en-CA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89</a:t>
            </a:fld>
            <a:endParaRPr lang="en-AU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91</a:t>
            </a:fld>
            <a:endParaRPr lang="en-CA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92</a:t>
            </a:fld>
            <a:endParaRPr lang="en-AU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94</a:t>
            </a:fld>
            <a:endParaRPr lang="en-CA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95</a:t>
            </a:fld>
            <a:endParaRPr lang="en-AU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97</a:t>
            </a:fld>
            <a:endParaRPr lang="en-CA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98</a:t>
            </a:fld>
            <a:endParaRPr lang="en-AU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100</a:t>
            </a:fld>
            <a:endParaRPr lang="en-CA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101</a:t>
            </a:fld>
            <a:endParaRPr lang="en-AU" dirty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103</a:t>
            </a:fld>
            <a:endParaRPr lang="en-CA" dirty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104</a:t>
            </a:fld>
            <a:endParaRPr lang="en-AU" dirty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107</a:t>
            </a:fld>
            <a:endParaRPr lang="en-CA" dirty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108</a:t>
            </a:fld>
            <a:endParaRPr lang="en-AU" dirty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110</a:t>
            </a:fld>
            <a:endParaRPr lang="en-CA" dirty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112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CHCECE021 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Implement strategies for the inclusion of all children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Joe\Desktop\Pictures\ArtWork\Shuttershock\meeting_strategy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3056"/>
            <a:ext cx="3600400" cy="2286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Promote inclusion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1.1 </a:t>
            </a:r>
            <a:r>
              <a:rPr lang="en-AU" sz="2800" dirty="0"/>
              <a:t>Ensure curriculum decisions are made with a view to promoting inclusion and participation of all children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Making curriculum decisions with a view to promoting inclusion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Ensuring curriculum decisions promote the inclusion of all children means:</a:t>
            </a:r>
          </a:p>
          <a:p>
            <a:pPr lvl="0"/>
            <a:r>
              <a:rPr lang="en-GB" dirty="0"/>
              <a:t>Selecting subjects according to their potential for discussion, games and other participatory activities</a:t>
            </a:r>
          </a:p>
          <a:p>
            <a:pPr lvl="0"/>
            <a:r>
              <a:rPr lang="en-GB" dirty="0"/>
              <a:t>Selecting activities in which everyone can participate, regardless of </a:t>
            </a:r>
            <a:r>
              <a:rPr lang="en-GB" dirty="0" smtClean="0"/>
              <a:t>their</a:t>
            </a:r>
            <a:r>
              <a:rPr lang="en-GB" dirty="0"/>
              <a:t> </a:t>
            </a:r>
            <a:r>
              <a:rPr lang="en-GB" dirty="0" smtClean="0"/>
              <a:t>characteristics</a:t>
            </a:r>
            <a:endParaRPr lang="en-GB" dirty="0"/>
          </a:p>
          <a:p>
            <a:pPr lvl="0"/>
            <a:r>
              <a:rPr lang="en-GB" dirty="0"/>
              <a:t>Selecting subjects and activities that will resonate with and interest young people</a:t>
            </a:r>
          </a:p>
          <a:p>
            <a:pPr lvl="0"/>
            <a:r>
              <a:rPr lang="en-GB" dirty="0"/>
              <a:t>Discussing curriculum decisions </a:t>
            </a:r>
            <a:r>
              <a:rPr lang="en-GB" dirty="0" smtClean="0"/>
              <a:t> key stakeholders</a:t>
            </a:r>
          </a:p>
          <a:p>
            <a:pPr lvl="0"/>
            <a:r>
              <a:rPr lang="en-GB" dirty="0" smtClean="0"/>
              <a:t>Considering how </a:t>
            </a:r>
            <a:r>
              <a:rPr lang="en-GB" dirty="0"/>
              <a:t>the children may react to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decisions </a:t>
            </a:r>
            <a:r>
              <a:rPr lang="en-GB" dirty="0"/>
              <a:t>intellectually, socially and as a group.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ownloads\check_mark_400_clr_513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460" y="5352921"/>
            <a:ext cx="964575" cy="122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inclusion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Demonstrate a belief in children’s capacity to succeed in all interactions with families and children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en-GB" dirty="0" smtClean="0"/>
              <a:t>Demonstrating a belief in children’s capacity to succeed</a:t>
            </a:r>
            <a:endParaRPr lang="en-GB" dirty="0"/>
          </a:p>
        </p:txBody>
      </p:sp>
      <p:pic>
        <p:nvPicPr>
          <p:cNvPr id="4" name="Picture 3" descr="C:\Users\Joe\Desktop\Pictures\ArtWork\Fotolia_14576350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869160"/>
            <a:ext cx="1615063" cy="15430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6085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demonstrate belief in a child’s capacity to succeed, you should:</a:t>
            </a:r>
          </a:p>
          <a:p>
            <a:pPr lvl="0"/>
            <a:r>
              <a:rPr lang="en-GB" dirty="0"/>
              <a:t>Adopt and maintain a positive and energetic attitude</a:t>
            </a:r>
          </a:p>
          <a:p>
            <a:pPr lvl="0"/>
            <a:r>
              <a:rPr lang="en-GB" dirty="0"/>
              <a:t>Speak to the children and their families directly</a:t>
            </a:r>
          </a:p>
          <a:p>
            <a:pPr lvl="0"/>
            <a:r>
              <a:rPr lang="en-GB" dirty="0" smtClean="0"/>
              <a:t>Focus </a:t>
            </a:r>
            <a:r>
              <a:rPr lang="en-GB" dirty="0"/>
              <a:t>on the child’s attributes and strengths</a:t>
            </a:r>
          </a:p>
          <a:p>
            <a:pPr lvl="0"/>
            <a:r>
              <a:rPr lang="en-GB" dirty="0"/>
              <a:t>Praise and reward achievements, however great or small </a:t>
            </a:r>
          </a:p>
          <a:p>
            <a:pPr lvl="0"/>
            <a:r>
              <a:rPr lang="en-GB" dirty="0"/>
              <a:t>Frame the child’s goals positively</a:t>
            </a:r>
          </a:p>
          <a:p>
            <a:pPr lvl="0"/>
            <a:r>
              <a:rPr lang="en-GB" dirty="0" smtClean="0"/>
              <a:t>Smile </a:t>
            </a:r>
            <a:r>
              <a:rPr lang="en-GB" dirty="0"/>
              <a:t>and use eye contact during interactions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 </a:t>
            </a:r>
            <a:r>
              <a:rPr lang="en-GB" dirty="0"/>
              <a:t>build trust and rapport.</a:t>
            </a: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inclusion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Reflect upon practices to find equitable and effective ways to ensure all children have opportunities to achieve learning outcomes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 smtClean="0"/>
              <a:t>Reflecting upon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reflect upon practices effectively, you should:</a:t>
            </a:r>
          </a:p>
          <a:p>
            <a:pPr lvl="0"/>
            <a:r>
              <a:rPr lang="en-GB" dirty="0"/>
              <a:t>Dedicate a specific amount of time to thinking about this issue</a:t>
            </a:r>
          </a:p>
          <a:p>
            <a:pPr lvl="0"/>
            <a:r>
              <a:rPr lang="en-GB" dirty="0"/>
              <a:t>Discuss practices with managers, colleagues and other key stakeholders</a:t>
            </a:r>
          </a:p>
          <a:p>
            <a:pPr lvl="0"/>
            <a:r>
              <a:rPr lang="en-GB" dirty="0"/>
              <a:t>Consider your own education and experiences </a:t>
            </a:r>
          </a:p>
          <a:p>
            <a:pPr lvl="0"/>
            <a:r>
              <a:rPr lang="en-GB" dirty="0" smtClean="0"/>
              <a:t>Think </a:t>
            </a:r>
            <a:r>
              <a:rPr lang="en-GB" dirty="0"/>
              <a:t>about what works well and why </a:t>
            </a:r>
          </a:p>
          <a:p>
            <a:pPr lvl="0"/>
            <a:r>
              <a:rPr lang="en-GB" dirty="0"/>
              <a:t>Think about what doesn’t work well and why</a:t>
            </a:r>
          </a:p>
          <a:p>
            <a:pPr lvl="0"/>
            <a:r>
              <a:rPr lang="en-GB" dirty="0"/>
              <a:t>Conduct your own research; reading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online </a:t>
            </a:r>
            <a:r>
              <a:rPr lang="en-GB" dirty="0"/>
              <a:t>articles, </a:t>
            </a:r>
            <a:r>
              <a:rPr lang="en-GB" dirty="0" smtClean="0"/>
              <a:t>newspapers</a:t>
            </a:r>
            <a:r>
              <a:rPr lang="en-GB" dirty="0"/>
              <a:t>, magazines, etc.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4" name="Picture 3" descr="C:\Users\Joe\Desktop\Pictures\ArtWork\brain think stick_figure_gears_turning_800_wht_457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29200"/>
            <a:ext cx="1473334" cy="14847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inclusion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Develop own professional knowledge and work in partnership with families, communities and other services and agencies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Developing professional knowledge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Developing your own professional knowledge means:</a:t>
            </a:r>
          </a:p>
          <a:p>
            <a:pPr lvl="0"/>
            <a:r>
              <a:rPr lang="en-GB" dirty="0"/>
              <a:t>Enrolling in training courses</a:t>
            </a:r>
          </a:p>
          <a:p>
            <a:pPr lvl="0"/>
            <a:r>
              <a:rPr lang="en-GB" dirty="0"/>
              <a:t>Attending conferences, lectures, seminars and workshops</a:t>
            </a:r>
          </a:p>
          <a:p>
            <a:pPr lvl="0"/>
            <a:r>
              <a:rPr lang="en-GB" dirty="0"/>
              <a:t>Networking</a:t>
            </a:r>
          </a:p>
          <a:p>
            <a:pPr lvl="0"/>
            <a:r>
              <a:rPr lang="en-GB" dirty="0"/>
              <a:t>Reading books and online, newspaper and magazine articles</a:t>
            </a:r>
          </a:p>
          <a:p>
            <a:pPr lvl="0"/>
            <a:r>
              <a:rPr lang="en-GB" dirty="0"/>
              <a:t>Following blogs and social media pages </a:t>
            </a:r>
          </a:p>
          <a:p>
            <a:pPr lvl="0"/>
            <a:r>
              <a:rPr lang="en-GB" dirty="0"/>
              <a:t>Engaging on online forums</a:t>
            </a:r>
          </a:p>
          <a:p>
            <a:pPr lvl="0"/>
            <a:r>
              <a:rPr lang="en-GB" dirty="0"/>
              <a:t>Finding mentors.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13967530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219" y="5517232"/>
            <a:ext cx="1983621" cy="1075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inclusion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Support all children regardless of background, gender, age or ability to fully participate as valued members of the group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 smtClean="0"/>
              <a:t>Supporting all children to participate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This means supporting all children to participate, regardless of their:</a:t>
            </a:r>
          </a:p>
          <a:p>
            <a:pPr lvl="0"/>
            <a:r>
              <a:rPr lang="en-GB" dirty="0"/>
              <a:t>Race or ethnicity</a:t>
            </a:r>
          </a:p>
          <a:p>
            <a:pPr lvl="0"/>
            <a:r>
              <a:rPr lang="en-GB" dirty="0" smtClean="0"/>
              <a:t>Age or gender</a:t>
            </a:r>
            <a:endParaRPr lang="en-GB" dirty="0"/>
          </a:p>
          <a:p>
            <a:pPr lvl="0"/>
            <a:r>
              <a:rPr lang="en-GB" dirty="0"/>
              <a:t>Ability</a:t>
            </a:r>
          </a:p>
          <a:p>
            <a:pPr lvl="0"/>
            <a:r>
              <a:rPr lang="en-GB" dirty="0"/>
              <a:t>Education</a:t>
            </a:r>
          </a:p>
          <a:p>
            <a:pPr lvl="0"/>
            <a:r>
              <a:rPr lang="en-GB" dirty="0"/>
              <a:t>Socio-economic status </a:t>
            </a:r>
          </a:p>
          <a:p>
            <a:pPr lvl="0"/>
            <a:r>
              <a:rPr lang="en-GB" dirty="0"/>
              <a:t>Religion</a:t>
            </a:r>
          </a:p>
          <a:p>
            <a:pPr lvl="0"/>
            <a:r>
              <a:rPr lang="en-GB" dirty="0"/>
              <a:t>Ability</a:t>
            </a:r>
          </a:p>
          <a:p>
            <a:pPr lvl="0"/>
            <a:r>
              <a:rPr lang="en-GB" dirty="0"/>
              <a:t>Any other personal characteristics.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ownloads\clipboard_with_a_checkmark_400_clr_856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56992"/>
            <a:ext cx="2286000" cy="228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inclusion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1.6 </a:t>
            </a:r>
            <a:r>
              <a:rPr lang="en-AU" sz="2800" dirty="0"/>
              <a:t>Assist, support and encourage each child’s efforts to participate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Assisting, supporting and encouraging each child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You should:</a:t>
            </a:r>
          </a:p>
          <a:p>
            <a:pPr lvl="0"/>
            <a:r>
              <a:rPr lang="en-GB" dirty="0"/>
              <a:t>Praise and reward the child’s efforts </a:t>
            </a:r>
            <a:r>
              <a:rPr lang="en-GB" dirty="0" smtClean="0"/>
              <a:t>to participate</a:t>
            </a:r>
          </a:p>
          <a:p>
            <a:pPr lvl="0"/>
            <a:r>
              <a:rPr lang="en-GB" dirty="0" smtClean="0"/>
              <a:t>Focus </a:t>
            </a:r>
            <a:r>
              <a:rPr lang="en-GB" dirty="0"/>
              <a:t>on the child’s strengths and achievements</a:t>
            </a:r>
          </a:p>
          <a:p>
            <a:pPr lvl="0"/>
            <a:r>
              <a:rPr lang="en-GB" dirty="0"/>
              <a:t>Break down tasks and activities into smaller steps</a:t>
            </a:r>
          </a:p>
          <a:p>
            <a:pPr lvl="0"/>
            <a:r>
              <a:rPr lang="en-GB" dirty="0"/>
              <a:t>Talk the child through each task and activity if necessary </a:t>
            </a:r>
          </a:p>
          <a:p>
            <a:pPr lvl="0"/>
            <a:r>
              <a:rPr lang="en-GB" dirty="0"/>
              <a:t>Provide verbal </a:t>
            </a:r>
            <a:r>
              <a:rPr lang="en-GB" dirty="0" smtClean="0"/>
              <a:t>and non-verbal support </a:t>
            </a:r>
            <a:r>
              <a:rPr lang="en-GB" dirty="0"/>
              <a:t>and guidance</a:t>
            </a:r>
          </a:p>
          <a:p>
            <a:pPr lvl="0"/>
            <a:r>
              <a:rPr lang="en-GB" dirty="0" smtClean="0"/>
              <a:t>Demonstrate </a:t>
            </a:r>
            <a:r>
              <a:rPr lang="en-GB" dirty="0"/>
              <a:t>that you are interested in </a:t>
            </a:r>
            <a:r>
              <a:rPr lang="en-GB" dirty="0" smtClean="0"/>
              <a:t>them</a:t>
            </a:r>
          </a:p>
          <a:p>
            <a:pPr lvl="0"/>
            <a:r>
              <a:rPr lang="en-GB" dirty="0" smtClean="0"/>
              <a:t>Help </a:t>
            </a:r>
            <a:r>
              <a:rPr lang="en-GB" dirty="0"/>
              <a:t>the child to overcome their anxieties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and </a:t>
            </a:r>
            <a:r>
              <a:rPr lang="en-GB" dirty="0"/>
              <a:t>fears about certain tasks.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Shuttershock\console_help_comfor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373216"/>
            <a:ext cx="1095058" cy="1268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1F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inclusion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1.7 </a:t>
            </a:r>
            <a:r>
              <a:rPr lang="en-AU" sz="2800" dirty="0"/>
              <a:t>Identify areas of the service’s philosophy and policies that relate to inclusion, equity and diversity and reflect on related practice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 smtClean="0"/>
              <a:t>Identifying and reflecting on the service’s policies and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You should:</a:t>
            </a:r>
          </a:p>
          <a:p>
            <a:r>
              <a:rPr lang="en-GB" dirty="0" smtClean="0"/>
              <a:t>Identify any areas of your organisation's philosophy and policies that relate to inclusion, equity and diversity</a:t>
            </a:r>
          </a:p>
          <a:p>
            <a:pPr lvl="0"/>
            <a:r>
              <a:rPr lang="en-GB" dirty="0"/>
              <a:t>Think about how the issues of inclusion, equity and diversity relate to your practice</a:t>
            </a:r>
          </a:p>
          <a:p>
            <a:pPr lvl="0"/>
            <a:r>
              <a:rPr lang="en-GB" dirty="0"/>
              <a:t>Discuss these issues with your manager, supervisor or colleagues</a:t>
            </a:r>
          </a:p>
          <a:p>
            <a:pPr lvl="0"/>
            <a:r>
              <a:rPr lang="en-GB" dirty="0"/>
              <a:t>Record your observations, discussions,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thoughts </a:t>
            </a:r>
            <a:r>
              <a:rPr lang="en-GB" dirty="0"/>
              <a:t>and ideas in a log. </a:t>
            </a:r>
          </a:p>
          <a:p>
            <a:endParaRPr lang="en-GB" dirty="0"/>
          </a:p>
        </p:txBody>
      </p:sp>
      <p:pic>
        <p:nvPicPr>
          <p:cNvPr id="4" name="Picture 3" descr="C:\Users\Joe\Desktop\Pictures\ArtWork\Fotolia_4811870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085184"/>
            <a:ext cx="2269490" cy="1513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1G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Respect diversity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Value different capacities and abilities, and respect differences in families’ home lives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Valuing peoples’ different capacities and abilities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Valuing peoples’ different capacities and abilities means:</a:t>
            </a:r>
          </a:p>
          <a:p>
            <a:pPr lvl="0"/>
            <a:r>
              <a:rPr lang="en-GB" dirty="0"/>
              <a:t>Accepting that everyone is different</a:t>
            </a:r>
          </a:p>
          <a:p>
            <a:pPr lvl="0"/>
            <a:r>
              <a:rPr lang="en-GB" dirty="0"/>
              <a:t>Looking for the best in people</a:t>
            </a:r>
          </a:p>
          <a:p>
            <a:pPr lvl="0"/>
            <a:r>
              <a:rPr lang="en-GB" dirty="0"/>
              <a:t>Directly acknowledging peoples’ strengths</a:t>
            </a:r>
          </a:p>
          <a:p>
            <a:pPr lvl="0"/>
            <a:r>
              <a:rPr lang="en-GB" dirty="0" smtClean="0"/>
              <a:t>Acknowledging </a:t>
            </a:r>
            <a:r>
              <a:rPr lang="en-GB" dirty="0"/>
              <a:t>the benefits of diversity</a:t>
            </a:r>
          </a:p>
          <a:p>
            <a:pPr lvl="0"/>
            <a:r>
              <a:rPr lang="en-GB" dirty="0" smtClean="0"/>
              <a:t>Encouraging </a:t>
            </a:r>
            <a:r>
              <a:rPr lang="en-GB" dirty="0"/>
              <a:t>everyone to embrace their individuality.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MHappyGroup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98832"/>
            <a:ext cx="2385447" cy="126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Respect diversity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Recognise that diversity contributes to the richness </a:t>
            </a:r>
            <a:br>
              <a:rPr lang="en-AU" sz="2800" dirty="0"/>
            </a:br>
            <a:r>
              <a:rPr lang="en-AU" sz="2800" dirty="0"/>
              <a:t>of society and provide children with opportunities to explore this richness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Recognising the richness of diversity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recognise and foster understanding of the richness of diversity, you could:</a:t>
            </a:r>
          </a:p>
          <a:p>
            <a:pPr lvl="0"/>
            <a:r>
              <a:rPr lang="en-GB" dirty="0"/>
              <a:t>Give presentations on the importance of diversity </a:t>
            </a:r>
          </a:p>
          <a:p>
            <a:pPr lvl="0"/>
            <a:r>
              <a:rPr lang="en-GB" dirty="0" smtClean="0"/>
              <a:t>Conduct </a:t>
            </a:r>
            <a:r>
              <a:rPr lang="en-GB" dirty="0"/>
              <a:t>discussions and </a:t>
            </a:r>
            <a:r>
              <a:rPr lang="en-GB" dirty="0" smtClean="0"/>
              <a:t>debates</a:t>
            </a:r>
          </a:p>
          <a:p>
            <a:pPr lvl="0"/>
            <a:r>
              <a:rPr lang="en-GB" dirty="0" smtClean="0"/>
              <a:t>Facilitate </a:t>
            </a:r>
            <a:r>
              <a:rPr lang="en-GB" dirty="0"/>
              <a:t>group </a:t>
            </a:r>
            <a:r>
              <a:rPr lang="en-GB" dirty="0" smtClean="0"/>
              <a:t>work</a:t>
            </a:r>
          </a:p>
          <a:p>
            <a:pPr lvl="0"/>
            <a:r>
              <a:rPr lang="en-GB" dirty="0" smtClean="0"/>
              <a:t>Play </a:t>
            </a:r>
            <a:r>
              <a:rPr lang="en-GB" dirty="0"/>
              <a:t>games that celebrate difference</a:t>
            </a:r>
          </a:p>
          <a:p>
            <a:pPr lvl="0"/>
            <a:r>
              <a:rPr lang="en-GB" dirty="0" smtClean="0"/>
              <a:t>Organise </a:t>
            </a:r>
            <a:r>
              <a:rPr lang="en-GB" dirty="0"/>
              <a:t>‘show-and-tell’ </a:t>
            </a:r>
            <a:r>
              <a:rPr lang="en-GB" dirty="0" smtClean="0"/>
              <a:t>sessions</a:t>
            </a:r>
          </a:p>
          <a:p>
            <a:pPr lvl="0"/>
            <a:r>
              <a:rPr lang="en-GB" dirty="0" smtClean="0"/>
              <a:t>Listen </a:t>
            </a:r>
            <a:r>
              <a:rPr lang="en-GB" dirty="0"/>
              <a:t>to different music, watch short films, distribute photos and pictures of different places, etc.</a:t>
            </a:r>
          </a:p>
        </p:txBody>
      </p:sp>
      <p:pic>
        <p:nvPicPr>
          <p:cNvPr id="4" name="Picture 3" descr="C:\Users\Joe\Desktop\Pictures\ArtWork\holding_hands_group_line_spectrum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365104"/>
            <a:ext cx="1952387" cy="8150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Respect diversity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2.3 </a:t>
            </a:r>
            <a:r>
              <a:rPr lang="en-AU" sz="2800" dirty="0"/>
              <a:t>Uphold all children’s rights to have their cultures, identities, abilities and strengths acknowledged and valued in curriculum decisions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Upholding children’s rights to respect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uphold children’s rights to respect, you should:</a:t>
            </a:r>
          </a:p>
          <a:p>
            <a:pPr lvl="0"/>
            <a:r>
              <a:rPr lang="en-GB" dirty="0"/>
              <a:t>Make sure all curriculum decisions are made with consideration of </a:t>
            </a:r>
            <a:r>
              <a:rPr lang="en-GB" dirty="0" smtClean="0"/>
              <a:t>children’s characteristics and attributes</a:t>
            </a:r>
            <a:endParaRPr lang="en-GB" dirty="0"/>
          </a:p>
          <a:p>
            <a:pPr lvl="0"/>
            <a:r>
              <a:rPr lang="en-GB" dirty="0" smtClean="0"/>
              <a:t>Contact </a:t>
            </a:r>
            <a:r>
              <a:rPr lang="en-GB" dirty="0"/>
              <a:t>the relevant authorities when you feel there has been a serious breach of the children’s rights</a:t>
            </a:r>
          </a:p>
          <a:p>
            <a:pPr lvl="0"/>
            <a:r>
              <a:rPr lang="en-GB" dirty="0"/>
              <a:t>Hold regular meetings to discuss issues and remind people of their </a:t>
            </a:r>
            <a:r>
              <a:rPr lang="en-GB" dirty="0" smtClean="0"/>
              <a:t>responsibilities</a:t>
            </a:r>
            <a:endParaRPr lang="en-GB" dirty="0"/>
          </a:p>
          <a:p>
            <a:pPr lvl="0"/>
            <a:r>
              <a:rPr lang="en-GB" dirty="0" smtClean="0"/>
              <a:t>Circulate print-outs or handbooks containing details of the importance of upholding children’s rights.</a:t>
            </a:r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Respect diversity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2.4 </a:t>
            </a:r>
            <a:r>
              <a:rPr lang="en-AU" sz="2800" dirty="0"/>
              <a:t>Draw children’s attention to issues of fairness relevant to them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Drawing children’s attention to issues of fairness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draw the children’s attention to issues of fairness relevant to them, you could:</a:t>
            </a:r>
          </a:p>
          <a:p>
            <a:pPr lvl="0"/>
            <a:r>
              <a:rPr lang="en-GB" dirty="0" smtClean="0"/>
              <a:t>Discuss </a:t>
            </a:r>
            <a:r>
              <a:rPr lang="en-GB" dirty="0"/>
              <a:t>with them the importance and definition of fairness</a:t>
            </a:r>
          </a:p>
          <a:p>
            <a:pPr lvl="0"/>
            <a:r>
              <a:rPr lang="en-GB" dirty="0"/>
              <a:t>Give the children opportunities to practice being fair</a:t>
            </a:r>
          </a:p>
          <a:p>
            <a:pPr lvl="0"/>
            <a:r>
              <a:rPr lang="en-GB" dirty="0"/>
              <a:t>Watch short films or online videos demonstrating fair or unfair behaviour and ask the children to assess what they have seen in terms of fairness</a:t>
            </a:r>
          </a:p>
          <a:p>
            <a:pPr lvl="0"/>
            <a:r>
              <a:rPr lang="en-GB" dirty="0"/>
              <a:t>Praise them for fair behaviour</a:t>
            </a:r>
          </a:p>
          <a:p>
            <a:pPr lvl="0"/>
            <a:r>
              <a:rPr lang="en-GB" dirty="0"/>
              <a:t>Notify them when they are behaving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unfairly</a:t>
            </a:r>
            <a:r>
              <a:rPr lang="en-GB" dirty="0"/>
              <a:t>.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class_has_answer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45224"/>
            <a:ext cx="2101488" cy="115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Respect diversity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2.5 </a:t>
            </a:r>
            <a:r>
              <a:rPr lang="en-AU" sz="2800" dirty="0"/>
              <a:t>Provide children with opportunities to learn about similarities and differences, interdependence and how we can learn to live together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Teaching children to live and work together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Specifically, you could:</a:t>
            </a:r>
          </a:p>
          <a:p>
            <a:pPr lvl="0"/>
            <a:r>
              <a:rPr lang="en-GB" dirty="0"/>
              <a:t>Discuss with them the importance of accepting peoples’ similarities and differences</a:t>
            </a:r>
          </a:p>
          <a:p>
            <a:pPr lvl="0"/>
            <a:r>
              <a:rPr lang="en-GB" dirty="0"/>
              <a:t>Give presentations on the importance of interdependence and learning to live together</a:t>
            </a:r>
          </a:p>
          <a:p>
            <a:pPr lvl="0"/>
            <a:r>
              <a:rPr lang="en-GB" dirty="0" smtClean="0"/>
              <a:t>Conduct </a:t>
            </a:r>
            <a:r>
              <a:rPr lang="en-GB" dirty="0"/>
              <a:t>discussions and debates about times that you or the children have experienced success as a result of interdependence and working together</a:t>
            </a:r>
          </a:p>
          <a:p>
            <a:pPr lvl="0"/>
            <a:r>
              <a:rPr lang="en-GB" dirty="0"/>
              <a:t>Encourage them to celebrate their similarities and differences</a:t>
            </a:r>
          </a:p>
          <a:p>
            <a:pPr lvl="0"/>
            <a:r>
              <a:rPr lang="en-GB" dirty="0"/>
              <a:t>Organise games that reward team work.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Shuttershock\meeting_group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601506"/>
            <a:ext cx="1598945" cy="10042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Respect diversity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2.6 </a:t>
            </a:r>
            <a:r>
              <a:rPr lang="en-AU" sz="2800" dirty="0"/>
              <a:t>Engage children in discussions about respectful and equal relations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Teaching children about respectful and equal 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teach children about respectful and equal relations, you could:</a:t>
            </a:r>
          </a:p>
          <a:p>
            <a:pPr lvl="0"/>
            <a:r>
              <a:rPr lang="en-GB" dirty="0"/>
              <a:t>Give presentations on the definition and importance of respectful and equal relations</a:t>
            </a:r>
          </a:p>
          <a:p>
            <a:pPr lvl="0"/>
            <a:r>
              <a:rPr lang="en-GB" dirty="0"/>
              <a:t>Give the children opportunities to identify respectful and equal relations </a:t>
            </a:r>
          </a:p>
          <a:p>
            <a:pPr lvl="0"/>
            <a:r>
              <a:rPr lang="en-GB" dirty="0"/>
              <a:t>Watch short films or online videos demonstrating respectful and equal relations – or </a:t>
            </a:r>
            <a:r>
              <a:rPr lang="en-GB" dirty="0" smtClean="0"/>
              <a:t>the </a:t>
            </a:r>
            <a:r>
              <a:rPr lang="en-GB" dirty="0"/>
              <a:t>opposite – and ask the children to assess what they have seen</a:t>
            </a:r>
          </a:p>
          <a:p>
            <a:pPr lvl="0"/>
            <a:r>
              <a:rPr lang="en-GB" dirty="0"/>
              <a:t>Praise them for treating others with </a:t>
            </a:r>
            <a:r>
              <a:rPr lang="en-GB" dirty="0" smtClean="0"/>
              <a:t>respect</a:t>
            </a:r>
          </a:p>
          <a:p>
            <a:pPr lvl="0"/>
            <a:r>
              <a:rPr lang="en-GB" dirty="0" smtClean="0"/>
              <a:t>Notify </a:t>
            </a:r>
            <a:r>
              <a:rPr lang="en-GB" dirty="0"/>
              <a:t>them when they are being disrespectful.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trust_fall_pc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89240"/>
            <a:ext cx="942345" cy="976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2F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Identify children with barriers to learning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Investigate child’s barrier to learning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Investigating barriers to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Barriers to learning include:</a:t>
            </a:r>
          </a:p>
          <a:p>
            <a:pPr lvl="0"/>
            <a:r>
              <a:rPr lang="en-GB" dirty="0"/>
              <a:t>Practical barriers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time</a:t>
            </a:r>
          </a:p>
          <a:p>
            <a:pPr lvl="0"/>
            <a:r>
              <a:rPr lang="en-GB" dirty="0" smtClean="0"/>
              <a:t>Personal </a:t>
            </a:r>
            <a:r>
              <a:rPr lang="en-GB" dirty="0"/>
              <a:t>barriers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lack of confidence, self-esteem or motivation</a:t>
            </a:r>
          </a:p>
          <a:p>
            <a:pPr lvl="0"/>
            <a:r>
              <a:rPr lang="en-GB" dirty="0" smtClean="0"/>
              <a:t>Social </a:t>
            </a:r>
            <a:r>
              <a:rPr lang="en-GB" dirty="0"/>
              <a:t>and cultural barriers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peer pressure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religious beliefs</a:t>
            </a:r>
          </a:p>
          <a:p>
            <a:pPr lvl="0"/>
            <a:r>
              <a:rPr lang="en-GB" dirty="0" smtClean="0"/>
              <a:t>Emotional </a:t>
            </a:r>
            <a:r>
              <a:rPr lang="en-GB" dirty="0"/>
              <a:t>barriers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personal issues such as stress.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4" name="Picture 3" descr="C:\Users\Joe\Desktop\Pictures\ArtWork\Fotolia_22737614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77072"/>
            <a:ext cx="2136775" cy="2136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Investigating barriers to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investigate barriers to learning, you should:</a:t>
            </a:r>
          </a:p>
          <a:p>
            <a:pPr lvl="0"/>
            <a:r>
              <a:rPr lang="en-GB" dirty="0"/>
              <a:t>Discuss with your manager, supervisor and/or colleagues whether they think a child is struggling with barriers to learning</a:t>
            </a:r>
          </a:p>
          <a:p>
            <a:pPr lvl="0"/>
            <a:r>
              <a:rPr lang="en-GB" dirty="0"/>
              <a:t>Speak directly with the young person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start the conversation with phrases like, ‘I’ve noticed lately that you’ve missed a few </a:t>
            </a:r>
            <a:r>
              <a:rPr lang="en-GB" dirty="0" smtClean="0"/>
              <a:t>lessons/activities’</a:t>
            </a:r>
          </a:p>
          <a:p>
            <a:pPr lvl="0"/>
            <a:r>
              <a:rPr lang="en-GB" dirty="0" smtClean="0"/>
              <a:t>Speak </a:t>
            </a:r>
            <a:r>
              <a:rPr lang="en-GB" dirty="0"/>
              <a:t>to the young person’s family, carers or any other significant people in their lives to understand what might be the problem.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1674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AU" dirty="0"/>
              <a:t>Identify children with barriers to learning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Collect and use data to form an accurate understanding of the barrier to learning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Collecting and using data to understand barriers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51571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Collecting and using data could involve:</a:t>
            </a:r>
          </a:p>
          <a:p>
            <a:pPr lvl="0"/>
            <a:r>
              <a:rPr lang="en-GB" dirty="0"/>
              <a:t>Distributing and assessing surveys and questionnaires </a:t>
            </a:r>
          </a:p>
          <a:p>
            <a:pPr lvl="0"/>
            <a:r>
              <a:rPr lang="en-GB" dirty="0"/>
              <a:t>Holding meetings </a:t>
            </a:r>
            <a:r>
              <a:rPr lang="en-GB" dirty="0" smtClean="0"/>
              <a:t>to </a:t>
            </a:r>
            <a:r>
              <a:rPr lang="en-GB" dirty="0"/>
              <a:t>discuss any barriers to </a:t>
            </a:r>
            <a:r>
              <a:rPr lang="en-GB" dirty="0" smtClean="0"/>
              <a:t>learning</a:t>
            </a:r>
          </a:p>
          <a:p>
            <a:pPr lvl="0"/>
            <a:r>
              <a:rPr lang="en-GB" dirty="0" smtClean="0"/>
              <a:t>Observing </a:t>
            </a:r>
            <a:r>
              <a:rPr lang="en-GB" dirty="0"/>
              <a:t>and making </a:t>
            </a:r>
            <a:r>
              <a:rPr lang="en-GB" dirty="0" smtClean="0"/>
              <a:t>notes</a:t>
            </a:r>
          </a:p>
          <a:p>
            <a:pPr lvl="0"/>
            <a:r>
              <a:rPr lang="en-GB" dirty="0" smtClean="0"/>
              <a:t>Visually </a:t>
            </a:r>
            <a:r>
              <a:rPr lang="en-GB" dirty="0"/>
              <a:t>representing it in the form of percentages, graphs, pie charts, etc.</a:t>
            </a:r>
          </a:p>
          <a:p>
            <a:pPr lvl="0"/>
            <a:r>
              <a:rPr lang="en-GB" dirty="0"/>
              <a:t>Analysing it to identify trends</a:t>
            </a:r>
          </a:p>
          <a:p>
            <a:pPr lvl="0"/>
            <a:r>
              <a:rPr lang="en-GB" dirty="0"/>
              <a:t>Compiling quantitative and qualitative data into reports</a:t>
            </a:r>
          </a:p>
          <a:p>
            <a:pPr lvl="0"/>
            <a:r>
              <a:rPr lang="en-GB" dirty="0"/>
              <a:t>Keeping and using it as evidence.</a:t>
            </a:r>
          </a:p>
          <a:p>
            <a:pPr lvl="0"/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25699527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746740"/>
            <a:ext cx="1505471" cy="11112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 smtClean="0"/>
              <a:t>Identify </a:t>
            </a:r>
            <a:r>
              <a:rPr lang="en-AU" dirty="0"/>
              <a:t>children with barriers to learning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Discuss concerns with others to develop a holistic understanding of a particular child’s needs and use this information to inform actions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Discussing concerns with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discuss your concerns effectively, you should:</a:t>
            </a:r>
          </a:p>
          <a:p>
            <a:pPr lvl="0"/>
            <a:r>
              <a:rPr lang="en-GB" dirty="0"/>
              <a:t>Set aside a substantial amount of time to discuss the issues</a:t>
            </a:r>
          </a:p>
          <a:p>
            <a:pPr lvl="0"/>
            <a:r>
              <a:rPr lang="en-GB" dirty="0"/>
              <a:t>Schedule discussions at a time that suits </a:t>
            </a:r>
            <a:r>
              <a:rPr lang="en-GB" dirty="0" smtClean="0"/>
              <a:t>everyone</a:t>
            </a:r>
          </a:p>
          <a:p>
            <a:pPr lvl="0"/>
            <a:r>
              <a:rPr lang="en-GB" dirty="0" smtClean="0"/>
              <a:t>Provide </a:t>
            </a:r>
            <a:r>
              <a:rPr lang="en-GB" dirty="0"/>
              <a:t>everyone with adequate notice</a:t>
            </a:r>
          </a:p>
          <a:p>
            <a:pPr lvl="0"/>
            <a:r>
              <a:rPr lang="en-GB" dirty="0"/>
              <a:t>Bring as much information to the discussion as possible, so that you have tangible evidence and details to discuss </a:t>
            </a:r>
          </a:p>
          <a:p>
            <a:pPr lvl="0"/>
            <a:r>
              <a:rPr lang="en-GB" dirty="0"/>
              <a:t>Take notes so that you have a record of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everyone’s </a:t>
            </a:r>
            <a:r>
              <a:rPr lang="en-GB" dirty="0"/>
              <a:t>observations, thoughts and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ideas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Animations\conference_room_discussion_anim_500_wht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085184"/>
            <a:ext cx="1908567" cy="1232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Develop a plan for support and inclusion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Consider the child’s abilities, goals, interests, expectations and health status in the context of their cultural values, needs and requirements when making curriculum decisions for the child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/>
          </a:bodyPr>
          <a:lstStyle/>
          <a:p>
            <a:r>
              <a:rPr lang="en-GB" dirty="0" smtClean="0"/>
              <a:t>Considering the child’s individual situation when making curriculum decisions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0324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You should:</a:t>
            </a:r>
          </a:p>
          <a:p>
            <a:pPr lvl="0"/>
            <a:r>
              <a:rPr lang="en-GB" dirty="0"/>
              <a:t>Dedicate a specific amount of time to thinking about </a:t>
            </a:r>
            <a:r>
              <a:rPr lang="en-GB" dirty="0" smtClean="0"/>
              <a:t>the child’s situation</a:t>
            </a:r>
            <a:endParaRPr lang="en-GB" dirty="0"/>
          </a:p>
          <a:p>
            <a:pPr lvl="0"/>
            <a:r>
              <a:rPr lang="en-GB" dirty="0"/>
              <a:t>Discuss </a:t>
            </a:r>
            <a:r>
              <a:rPr lang="en-GB" dirty="0" smtClean="0"/>
              <a:t>the child’s situation with </a:t>
            </a:r>
            <a:r>
              <a:rPr lang="en-GB" dirty="0"/>
              <a:t>managers, colleagues and other key stakeholders</a:t>
            </a:r>
          </a:p>
          <a:p>
            <a:pPr lvl="0"/>
            <a:r>
              <a:rPr lang="en-GB" dirty="0"/>
              <a:t>Think about what kind of curriculum decisions would suit the child and why</a:t>
            </a:r>
          </a:p>
          <a:p>
            <a:pPr lvl="0"/>
            <a:r>
              <a:rPr lang="en-GB" dirty="0" smtClean="0"/>
              <a:t>Speak </a:t>
            </a:r>
            <a:r>
              <a:rPr lang="en-GB" dirty="0"/>
              <a:t>to the child one-on-one and discuss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dirty="0"/>
              <a:t>above factors.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26658281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456855"/>
            <a:ext cx="1206312" cy="1156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Develop a plan for support and inclusion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AU" sz="2800" dirty="0"/>
              <a:t>Develop the plan in consultation with other professionals and the family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Developing support and inclusion plans with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You may develop the plan in consultation with the child’s:</a:t>
            </a:r>
          </a:p>
          <a:p>
            <a:pPr lvl="0"/>
            <a:r>
              <a:rPr lang="en-GB" dirty="0"/>
              <a:t>Family </a:t>
            </a:r>
            <a:r>
              <a:rPr lang="en-GB" dirty="0" smtClean="0"/>
              <a:t>members, and guardians/carers</a:t>
            </a:r>
            <a:endParaRPr lang="en-GB" dirty="0"/>
          </a:p>
          <a:p>
            <a:pPr lvl="0"/>
            <a:r>
              <a:rPr lang="en-GB" dirty="0"/>
              <a:t>Social workers</a:t>
            </a:r>
          </a:p>
          <a:p>
            <a:pPr lvl="0"/>
            <a:r>
              <a:rPr lang="en-GB" dirty="0"/>
              <a:t>Teachers</a:t>
            </a:r>
          </a:p>
          <a:p>
            <a:pPr lvl="0"/>
            <a:r>
              <a:rPr lang="en-GB" dirty="0"/>
              <a:t>Extra-curricular activity leaders </a:t>
            </a:r>
          </a:p>
          <a:p>
            <a:pPr lvl="0"/>
            <a:r>
              <a:rPr lang="en-GB" dirty="0" smtClean="0"/>
              <a:t>Counsellors</a:t>
            </a:r>
            <a:endParaRPr lang="en-GB" dirty="0"/>
          </a:p>
          <a:p>
            <a:pPr lvl="0"/>
            <a:r>
              <a:rPr lang="en-GB" dirty="0"/>
              <a:t>Psychiatrists</a:t>
            </a:r>
          </a:p>
          <a:p>
            <a:pPr lvl="0"/>
            <a:r>
              <a:rPr lang="en-GB" dirty="0"/>
              <a:t>Doctors and physicians</a:t>
            </a:r>
          </a:p>
          <a:p>
            <a:pPr lvl="0"/>
            <a:r>
              <a:rPr lang="en-GB" dirty="0"/>
              <a:t>Religious leaders.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business_conference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65104"/>
            <a:ext cx="3258185" cy="20942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Develop a plan for support and </a:t>
            </a:r>
            <a:r>
              <a:rPr lang="en-AU" dirty="0" smtClean="0"/>
              <a:t>inclusion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Adapt the environment and routines to ensure inclusion of all children with additional needs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 smtClean="0"/>
              <a:t>Adapting the environment and routines to suit certain children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You may need to:</a:t>
            </a:r>
          </a:p>
          <a:p>
            <a:pPr lvl="0"/>
            <a:r>
              <a:rPr lang="en-GB" dirty="0"/>
              <a:t>Purchase or hire equipment or tools to help improve </a:t>
            </a:r>
            <a:r>
              <a:rPr lang="en-GB" dirty="0" smtClean="0"/>
              <a:t>access </a:t>
            </a:r>
            <a:r>
              <a:rPr lang="en-GB" dirty="0"/>
              <a:t>and participation for all children</a:t>
            </a:r>
          </a:p>
          <a:p>
            <a:pPr lvl="0"/>
            <a:r>
              <a:rPr lang="en-GB" dirty="0"/>
              <a:t>Install ramps or special lifts for wheelchair access</a:t>
            </a:r>
          </a:p>
          <a:p>
            <a:pPr lvl="0"/>
            <a:r>
              <a:rPr lang="en-GB" dirty="0"/>
              <a:t>Adapt opening hours to suit certain children</a:t>
            </a:r>
          </a:p>
          <a:p>
            <a:pPr lvl="0"/>
            <a:r>
              <a:rPr lang="en-GB" dirty="0"/>
              <a:t>Schedule activities at different times </a:t>
            </a:r>
            <a:endParaRPr lang="en-GB" dirty="0" smtClean="0"/>
          </a:p>
          <a:p>
            <a:pPr lvl="0"/>
            <a:r>
              <a:rPr lang="en-GB" dirty="0" smtClean="0"/>
              <a:t>Organise </a:t>
            </a:r>
            <a:r>
              <a:rPr lang="en-GB" dirty="0"/>
              <a:t>activities with fewer children per adult, so that each child receives more on-on-one support</a:t>
            </a:r>
          </a:p>
          <a:p>
            <a:pPr lvl="0"/>
            <a:r>
              <a:rPr lang="en-GB" dirty="0"/>
              <a:t>Adapt meal plans to suit certain dietary needs.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23643125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755265"/>
            <a:ext cx="691967" cy="76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Develop a plan for support and inclusion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Constantly reflect on the effectiveness of the plan and its impact on the child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Reflecting on the effectiveness of the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reflect on the effectiveness of a support and inclusion plan, you should:</a:t>
            </a:r>
          </a:p>
          <a:p>
            <a:pPr lvl="0"/>
            <a:r>
              <a:rPr lang="en-GB" dirty="0"/>
              <a:t>Get into the habit of thinking carefully </a:t>
            </a:r>
            <a:r>
              <a:rPr lang="en-GB" dirty="0" smtClean="0"/>
              <a:t>about </a:t>
            </a:r>
            <a:r>
              <a:rPr lang="en-GB" dirty="0"/>
              <a:t>the </a:t>
            </a:r>
            <a:r>
              <a:rPr lang="en-GB" dirty="0" smtClean="0"/>
              <a:t>plan</a:t>
            </a:r>
          </a:p>
          <a:p>
            <a:pPr lvl="0"/>
            <a:r>
              <a:rPr lang="en-GB" dirty="0" smtClean="0"/>
              <a:t>Discuss </a:t>
            </a:r>
            <a:r>
              <a:rPr lang="en-GB" dirty="0"/>
              <a:t>the plan with </a:t>
            </a:r>
            <a:r>
              <a:rPr lang="en-GB" dirty="0" smtClean="0"/>
              <a:t>key stakeholders and the child</a:t>
            </a:r>
            <a:endParaRPr lang="en-GB" dirty="0"/>
          </a:p>
          <a:p>
            <a:pPr lvl="0"/>
            <a:r>
              <a:rPr lang="en-GB" dirty="0" smtClean="0"/>
              <a:t>Think </a:t>
            </a:r>
            <a:r>
              <a:rPr lang="en-GB" dirty="0"/>
              <a:t>about what is working well and why</a:t>
            </a:r>
          </a:p>
          <a:p>
            <a:pPr lvl="0"/>
            <a:r>
              <a:rPr lang="en-GB" dirty="0" smtClean="0"/>
              <a:t>Think </a:t>
            </a:r>
            <a:r>
              <a:rPr lang="en-GB" dirty="0"/>
              <a:t>about the plan both in terms of its short-term success and long-term success</a:t>
            </a:r>
          </a:p>
          <a:p>
            <a:pPr lvl="0"/>
            <a:r>
              <a:rPr lang="en-GB" dirty="0"/>
              <a:t>Consider all aspects of the </a:t>
            </a:r>
            <a:r>
              <a:rPr lang="en-GB" dirty="0" smtClean="0"/>
              <a:t>plan</a:t>
            </a:r>
            <a:endParaRPr lang="en-GB" dirty="0"/>
          </a:p>
          <a:p>
            <a:pPr lvl="0"/>
            <a:r>
              <a:rPr lang="en-GB" dirty="0" smtClean="0"/>
              <a:t>Use </a:t>
            </a:r>
            <a:r>
              <a:rPr lang="en-GB" dirty="0"/>
              <a:t>a mixture of qualitative and quantitative data to assess the success or otherwise of the plan.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think_plan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3" y="4869160"/>
            <a:ext cx="1102291" cy="9138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5.1 </a:t>
            </a:r>
            <a:r>
              <a:rPr lang="en-AU" sz="2800" dirty="0"/>
              <a:t>Support child’s entry into the service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 smtClean="0"/>
              <a:t>Supporting the child’s entry into the 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support a child’s entry into the service, you may need to:</a:t>
            </a:r>
          </a:p>
          <a:p>
            <a:pPr lvl="0"/>
            <a:r>
              <a:rPr lang="en-GB" dirty="0"/>
              <a:t>Introduce yourself and other staff members in a clear and friendly manner</a:t>
            </a:r>
          </a:p>
          <a:p>
            <a:pPr lvl="0"/>
            <a:r>
              <a:rPr lang="en-GB" dirty="0"/>
              <a:t>Help them complete information forms</a:t>
            </a:r>
          </a:p>
          <a:p>
            <a:pPr lvl="0"/>
            <a:r>
              <a:rPr lang="en-GB" dirty="0"/>
              <a:t>Devote your attention to making them feel </a:t>
            </a:r>
            <a:r>
              <a:rPr lang="en-GB" dirty="0" smtClean="0"/>
              <a:t>welcome</a:t>
            </a:r>
            <a:endParaRPr lang="en-GB" dirty="0"/>
          </a:p>
          <a:p>
            <a:pPr lvl="0"/>
            <a:r>
              <a:rPr lang="en-GB" dirty="0"/>
              <a:t>Liaise with their family members, guardians or </a:t>
            </a:r>
            <a:r>
              <a:rPr lang="en-GB" dirty="0" smtClean="0"/>
              <a:t>carers</a:t>
            </a:r>
            <a:endParaRPr lang="en-GB" dirty="0"/>
          </a:p>
          <a:p>
            <a:pPr lvl="0"/>
            <a:r>
              <a:rPr lang="en-GB" dirty="0"/>
              <a:t>Purchase or hire specific equipment, such as wheelchairs and crutches, to help the child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physically </a:t>
            </a:r>
            <a:r>
              <a:rPr lang="en-GB" dirty="0"/>
              <a:t>access your </a:t>
            </a:r>
            <a:r>
              <a:rPr lang="en-GB" dirty="0" smtClean="0"/>
              <a:t>service.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Shuttershock\agree_handshake_negotiat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263" y="5517231"/>
            <a:ext cx="1190888" cy="1199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5.2 </a:t>
            </a:r>
            <a:r>
              <a:rPr lang="en-AU" sz="2800" dirty="0"/>
              <a:t>Reflect on the level of support provided on a regular basis and adjust accordingly if necessary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 smtClean="0"/>
              <a:t>Reflecting on the level of support provided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reflect on the level of support provided, you should:</a:t>
            </a:r>
          </a:p>
          <a:p>
            <a:pPr lvl="0"/>
            <a:r>
              <a:rPr lang="en-GB" dirty="0"/>
              <a:t>Get into the habit of thinking carefully and creatively about the support you </a:t>
            </a:r>
            <a:r>
              <a:rPr lang="en-GB" dirty="0" smtClean="0"/>
              <a:t>provide</a:t>
            </a:r>
          </a:p>
          <a:p>
            <a:pPr lvl="0"/>
            <a:r>
              <a:rPr lang="en-GB" dirty="0" smtClean="0"/>
              <a:t>Discuss </a:t>
            </a:r>
            <a:r>
              <a:rPr lang="en-GB" dirty="0"/>
              <a:t>the issue with </a:t>
            </a:r>
            <a:r>
              <a:rPr lang="en-GB" dirty="0" smtClean="0"/>
              <a:t>key stakeholders &amp; the </a:t>
            </a:r>
            <a:r>
              <a:rPr lang="en-GB" dirty="0"/>
              <a:t>child themselves</a:t>
            </a:r>
          </a:p>
          <a:p>
            <a:pPr lvl="0"/>
            <a:r>
              <a:rPr lang="en-GB" dirty="0"/>
              <a:t>Think about what is </a:t>
            </a:r>
            <a:r>
              <a:rPr lang="en-GB" dirty="0" smtClean="0"/>
              <a:t>and is not working </a:t>
            </a:r>
            <a:r>
              <a:rPr lang="en-GB" dirty="0"/>
              <a:t>well and why</a:t>
            </a:r>
          </a:p>
          <a:p>
            <a:pPr lvl="0"/>
            <a:r>
              <a:rPr lang="en-GB" dirty="0" smtClean="0"/>
              <a:t>Think </a:t>
            </a:r>
            <a:r>
              <a:rPr lang="en-GB" dirty="0"/>
              <a:t>about how the support you provide brings both short-term success and long-term success</a:t>
            </a:r>
          </a:p>
          <a:p>
            <a:pPr lvl="0"/>
            <a:r>
              <a:rPr lang="en-GB" dirty="0" smtClean="0"/>
              <a:t>Use </a:t>
            </a:r>
            <a:r>
              <a:rPr lang="en-GB" dirty="0"/>
              <a:t>a mixture of qualitative and quantitative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data </a:t>
            </a:r>
            <a:r>
              <a:rPr lang="en-GB" dirty="0"/>
              <a:t>to assess the level of support provided.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Shuttershock\panda_thin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007" y="5661248"/>
            <a:ext cx="1126808" cy="957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5.3 </a:t>
            </a:r>
            <a:r>
              <a:rPr lang="en-AU" sz="2800" dirty="0"/>
              <a:t>Encourage others to adopt inclusive attitudes and practices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 smtClean="0"/>
              <a:t>Encouraging inclusive attitudes and practices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 smtClean="0"/>
              <a:t>To encourage others to adopt these attitudes and practices, you should:</a:t>
            </a:r>
          </a:p>
          <a:p>
            <a:pPr lvl="0"/>
            <a:r>
              <a:rPr lang="en-GB" dirty="0"/>
              <a:t>Hold meetings to discuss the importance of doing so</a:t>
            </a:r>
          </a:p>
          <a:p>
            <a:pPr lvl="0"/>
            <a:r>
              <a:rPr lang="en-GB" dirty="0"/>
              <a:t>Circulate emails and leaflets to remind everyone of their responsibilities</a:t>
            </a:r>
          </a:p>
          <a:p>
            <a:pPr lvl="0"/>
            <a:r>
              <a:rPr lang="en-GB" dirty="0"/>
              <a:t>Offer advice and training to colleagues who may need it</a:t>
            </a:r>
          </a:p>
          <a:p>
            <a:pPr lvl="0"/>
            <a:r>
              <a:rPr lang="en-GB" dirty="0"/>
              <a:t>Notify them when they fail to fulfil their responsibilities</a:t>
            </a:r>
          </a:p>
          <a:p>
            <a:pPr lvl="0"/>
            <a:r>
              <a:rPr lang="en-GB" dirty="0"/>
              <a:t>Recognise positive behaviour.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introduction_to_a_friend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085184"/>
            <a:ext cx="1434351" cy="1601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5.4 </a:t>
            </a:r>
            <a:r>
              <a:rPr lang="en-AU" sz="2800" dirty="0"/>
              <a:t>Communicate with and provide support to others to implement strategies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en-GB" dirty="0" smtClean="0"/>
              <a:t>Communicating with and providing support to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provide effective support to others, you should:</a:t>
            </a:r>
          </a:p>
          <a:p>
            <a:pPr lvl="0"/>
            <a:r>
              <a:rPr lang="en-GB" dirty="0"/>
              <a:t>Make sure they know you are available for help</a:t>
            </a:r>
          </a:p>
          <a:p>
            <a:pPr lvl="0"/>
            <a:r>
              <a:rPr lang="en-GB" dirty="0"/>
              <a:t>Be proactive</a:t>
            </a:r>
          </a:p>
          <a:p>
            <a:pPr lvl="0"/>
            <a:r>
              <a:rPr lang="en-GB" dirty="0"/>
              <a:t>Listen carefully to instructions </a:t>
            </a:r>
          </a:p>
          <a:p>
            <a:pPr lvl="0"/>
            <a:r>
              <a:rPr lang="en-GB" dirty="0"/>
              <a:t>Seek clarification for anything you do not understand</a:t>
            </a:r>
          </a:p>
          <a:p>
            <a:pPr lvl="0"/>
            <a:r>
              <a:rPr lang="en-GB" dirty="0"/>
              <a:t>Make sure you have everything you need to complete tasks</a:t>
            </a:r>
          </a:p>
          <a:p>
            <a:pPr lvl="0"/>
            <a:r>
              <a:rPr lang="en-GB" dirty="0"/>
              <a:t>Maintain frequent contact with all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parties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Mlotsballoon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69160"/>
            <a:ext cx="1944216" cy="1696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5.5 </a:t>
            </a:r>
            <a:r>
              <a:rPr lang="en-AU" sz="2800" dirty="0"/>
              <a:t>Investigate and trial strategies that may address barriers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 smtClean="0"/>
              <a:t>Investigating and trialling strategies to address barriers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Strategies for overcoming barriers may include:</a:t>
            </a:r>
          </a:p>
          <a:p>
            <a:pPr lvl="0"/>
            <a:r>
              <a:rPr lang="en-GB" dirty="0"/>
              <a:t>Purchasing or hiring equipment or tools to help improve participation for all children</a:t>
            </a:r>
          </a:p>
          <a:p>
            <a:pPr lvl="0"/>
            <a:r>
              <a:rPr lang="en-GB" dirty="0"/>
              <a:t>Installing ramps or special lifts for wheelchair access</a:t>
            </a:r>
          </a:p>
          <a:p>
            <a:pPr lvl="0"/>
            <a:r>
              <a:rPr lang="en-GB" dirty="0"/>
              <a:t>Supplying transport for children who need it</a:t>
            </a:r>
          </a:p>
          <a:p>
            <a:pPr lvl="0"/>
            <a:r>
              <a:rPr lang="en-GB" dirty="0"/>
              <a:t>Adapting opening hours to suit certain children</a:t>
            </a:r>
          </a:p>
          <a:p>
            <a:pPr lvl="0"/>
            <a:r>
              <a:rPr lang="en-GB" dirty="0"/>
              <a:t>Scheduling activities at different times so that certain children can </a:t>
            </a:r>
            <a:r>
              <a:rPr lang="en-GB" dirty="0" smtClean="0"/>
              <a:t>participate.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barrier_wall_limi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739" y="5301208"/>
            <a:ext cx="1530668" cy="14320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en-GB" dirty="0"/>
              <a:t>Investigating and trialling strategies to address barriers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Strategies for overcoming barriers may include:</a:t>
            </a:r>
          </a:p>
          <a:p>
            <a:pPr lvl="0"/>
            <a:r>
              <a:rPr lang="en-GB" dirty="0" smtClean="0"/>
              <a:t>Organising </a:t>
            </a:r>
            <a:r>
              <a:rPr lang="en-GB" dirty="0"/>
              <a:t>activities with fewer children per adult, so that each child receives more on-on-one support </a:t>
            </a:r>
          </a:p>
          <a:p>
            <a:pPr lvl="0"/>
            <a:r>
              <a:rPr lang="en-GB" dirty="0"/>
              <a:t>Adapting meal plans to suit certain dietary needs</a:t>
            </a:r>
          </a:p>
          <a:p>
            <a:pPr lvl="0"/>
            <a:r>
              <a:rPr lang="en-GB" dirty="0"/>
              <a:t>Employing extra staff, such as translators, to support children’s participation</a:t>
            </a:r>
          </a:p>
          <a:p>
            <a:pPr lvl="0"/>
            <a:r>
              <a:rPr lang="en-GB" dirty="0"/>
              <a:t>Speaking to community and religious leaders to help encourage and ease participation of children from different backgrounds.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barrier_wall_limi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95" y="5496463"/>
            <a:ext cx="1405151" cy="1148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479680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Investigating and trialling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To investigate and trial the above strategies, you will have to:</a:t>
            </a:r>
          </a:p>
          <a:p>
            <a:pPr lvl="0"/>
            <a:r>
              <a:rPr lang="en-GB" dirty="0"/>
              <a:t>Discuss your options with others</a:t>
            </a:r>
          </a:p>
          <a:p>
            <a:pPr lvl="0"/>
            <a:r>
              <a:rPr lang="en-GB" dirty="0"/>
              <a:t>Contact people about the possibility of purchasing or hiring their services or equipment to implement certain strategies </a:t>
            </a:r>
          </a:p>
          <a:p>
            <a:pPr lvl="0"/>
            <a:r>
              <a:rPr lang="en-GB" dirty="0"/>
              <a:t>Consider the pros and cons of each strategy</a:t>
            </a:r>
          </a:p>
          <a:p>
            <a:pPr lvl="0"/>
            <a:r>
              <a:rPr lang="en-GB" dirty="0"/>
              <a:t>Consider whether the strategies will deliver the </a:t>
            </a:r>
            <a:r>
              <a:rPr lang="en-GB" dirty="0" smtClean="0"/>
              <a:t>necessary.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820014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/>
              <a:t>Investigating and trialling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To investigate and trial the above strategies, you will have to:</a:t>
            </a:r>
          </a:p>
          <a:p>
            <a:pPr lvl="0"/>
            <a:r>
              <a:rPr lang="en-GB" dirty="0" smtClean="0"/>
              <a:t>achievements </a:t>
            </a:r>
            <a:r>
              <a:rPr lang="en-GB" dirty="0"/>
              <a:t>within the required timeframe</a:t>
            </a:r>
          </a:p>
          <a:p>
            <a:pPr lvl="0"/>
            <a:r>
              <a:rPr lang="en-GB" dirty="0"/>
              <a:t>Establish a timeframe for each trial</a:t>
            </a:r>
          </a:p>
          <a:p>
            <a:pPr lvl="0"/>
            <a:r>
              <a:rPr lang="en-GB" dirty="0"/>
              <a:t>Establish the criteria against which you can measure the success of the strategy</a:t>
            </a:r>
          </a:p>
          <a:p>
            <a:pPr lvl="0"/>
            <a:r>
              <a:rPr lang="en-GB" dirty="0"/>
              <a:t>Ensure that you have everything you need to get the trial underway.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774936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5.6 </a:t>
            </a:r>
            <a:r>
              <a:rPr lang="en-AU" sz="2800" dirty="0"/>
              <a:t>Implement strategies designed or suggested by family or other professionals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Implementing strategies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implement strategies effectively, you should:</a:t>
            </a:r>
          </a:p>
          <a:p>
            <a:pPr lvl="0"/>
            <a:r>
              <a:rPr lang="en-GB" dirty="0"/>
              <a:t>Establish your </a:t>
            </a:r>
            <a:r>
              <a:rPr lang="en-GB" dirty="0" smtClean="0"/>
              <a:t>team</a:t>
            </a:r>
          </a:p>
          <a:p>
            <a:pPr lvl="0"/>
            <a:r>
              <a:rPr lang="en-GB" dirty="0" smtClean="0"/>
              <a:t>Clarify </a:t>
            </a:r>
            <a:r>
              <a:rPr lang="en-GB" dirty="0"/>
              <a:t>the strategy and explain it in clear terms for all to understand</a:t>
            </a:r>
          </a:p>
          <a:p>
            <a:pPr lvl="0"/>
            <a:r>
              <a:rPr lang="en-GB" dirty="0"/>
              <a:t>avoid technical, complicated language and idioms</a:t>
            </a:r>
          </a:p>
          <a:p>
            <a:pPr lvl="0"/>
            <a:r>
              <a:rPr lang="en-GB" dirty="0"/>
              <a:t>use plain English</a:t>
            </a:r>
          </a:p>
          <a:p>
            <a:pPr lvl="0"/>
            <a:r>
              <a:rPr lang="en-GB" dirty="0"/>
              <a:t>Clearly identify your goals </a:t>
            </a:r>
          </a:p>
          <a:p>
            <a:pPr lvl="0"/>
            <a:r>
              <a:rPr lang="en-GB" dirty="0"/>
              <a:t>Outline the deadlines by which you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intend </a:t>
            </a:r>
            <a:r>
              <a:rPr lang="en-GB" dirty="0"/>
              <a:t>to achieve these </a:t>
            </a:r>
            <a:r>
              <a:rPr lang="en-GB" dirty="0" smtClean="0"/>
              <a:t>goals.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Ladder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703" y="4437112"/>
            <a:ext cx="1504072" cy="1576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Implementing strategies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To implement strategies effectively, you should:</a:t>
            </a:r>
          </a:p>
          <a:p>
            <a:pPr lvl="0"/>
            <a:r>
              <a:rPr lang="en-GB" dirty="0" smtClean="0"/>
              <a:t>Break </a:t>
            </a:r>
            <a:r>
              <a:rPr lang="en-GB" dirty="0"/>
              <a:t>down the strategy into smaller steps</a:t>
            </a:r>
          </a:p>
          <a:p>
            <a:pPr lvl="0"/>
            <a:r>
              <a:rPr lang="en-GB" dirty="0"/>
              <a:t>Allocate responsibilities to the most appropriate individuals for the task; play to peoples’ strengths</a:t>
            </a:r>
          </a:p>
          <a:p>
            <a:pPr lvl="0"/>
            <a:r>
              <a:rPr lang="en-GB" dirty="0"/>
              <a:t>Communicate regularly with those involved in implementing the strategy</a:t>
            </a:r>
          </a:p>
          <a:p>
            <a:pPr lvl="0"/>
            <a:r>
              <a:rPr lang="en-GB" dirty="0"/>
              <a:t>Provide training for colleagues who need it.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Ladder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00" y="5085184"/>
            <a:ext cx="1360056" cy="1432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067274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5F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768475"/>
          </a:xfrm>
        </p:spPr>
        <p:txBody>
          <a:bodyPr>
            <a:normAutofit/>
          </a:bodyPr>
          <a:lstStyle/>
          <a:p>
            <a:r>
              <a:rPr lang="en-AU" dirty="0"/>
              <a:t>Implement strategies to meet the child’s additional needs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5.7 </a:t>
            </a:r>
            <a:r>
              <a:rPr lang="en-AU" sz="2800" dirty="0"/>
              <a:t>Respond to the daily needs of children with additional needs and seek assistance as required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 smtClean="0"/>
              <a:t>Responding to children with additional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Specifically, you may need to:</a:t>
            </a:r>
          </a:p>
          <a:p>
            <a:pPr lvl="0"/>
            <a:r>
              <a:rPr lang="en-GB" dirty="0"/>
              <a:t>Purchase or hire equipment or tools to help improve participation for all children</a:t>
            </a:r>
          </a:p>
          <a:p>
            <a:pPr lvl="0"/>
            <a:r>
              <a:rPr lang="en-GB" dirty="0"/>
              <a:t>Supply transport for children who need it</a:t>
            </a:r>
          </a:p>
          <a:p>
            <a:pPr lvl="0"/>
            <a:r>
              <a:rPr lang="en-GB" dirty="0"/>
              <a:t>Adapt opening hours to suit certain children</a:t>
            </a:r>
          </a:p>
          <a:p>
            <a:pPr lvl="0"/>
            <a:r>
              <a:rPr lang="en-GB" dirty="0"/>
              <a:t>Schedule activities at different times so that certain children can </a:t>
            </a:r>
            <a:r>
              <a:rPr lang="en-GB" dirty="0" smtClean="0"/>
              <a:t>participate.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ownloads\check_off_with_pencil_400_clr_722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486" y="5050702"/>
            <a:ext cx="1539121" cy="1567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/>
              <a:t>Responding to children with additional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Specifically, you may need to:</a:t>
            </a:r>
          </a:p>
          <a:p>
            <a:pPr lvl="0"/>
            <a:r>
              <a:rPr lang="en-GB" dirty="0" smtClean="0"/>
              <a:t>Organise </a:t>
            </a:r>
            <a:r>
              <a:rPr lang="en-GB" dirty="0"/>
              <a:t>activities with fewer children per adult, so that each child receives more on-on-one support </a:t>
            </a:r>
          </a:p>
          <a:p>
            <a:pPr lvl="0"/>
            <a:r>
              <a:rPr lang="en-GB" dirty="0"/>
              <a:t>Adapt meal plans to suit certain dietary needs</a:t>
            </a:r>
          </a:p>
          <a:p>
            <a:pPr lvl="0"/>
            <a:r>
              <a:rPr lang="en-GB" dirty="0"/>
              <a:t>Employ extra staff, such as translators, to support children’s participation</a:t>
            </a:r>
          </a:p>
          <a:p>
            <a:pPr lvl="0"/>
            <a:r>
              <a:rPr lang="en-GB" dirty="0"/>
              <a:t>Speak to community and religious leaders to help encourage and ease participation of children from different backgrounds.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ownloads\check_off_with_pencil_400_clr_7226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570225"/>
            <a:ext cx="1273617" cy="1287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85863625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5G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6.1 </a:t>
            </a:r>
            <a:r>
              <a:rPr lang="en-AU" sz="2800" dirty="0"/>
              <a:t>Share information about progress among all concerned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 smtClean="0"/>
              <a:t>Sharing information about progress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To share information about the progress of strategies, you could:</a:t>
            </a:r>
          </a:p>
          <a:p>
            <a:pPr lvl="0"/>
            <a:r>
              <a:rPr lang="en-GB" dirty="0"/>
              <a:t>Hold formal and informal meetings</a:t>
            </a:r>
          </a:p>
          <a:p>
            <a:pPr lvl="0"/>
            <a:r>
              <a:rPr lang="en-GB" dirty="0"/>
              <a:t>Give a presentation</a:t>
            </a:r>
          </a:p>
          <a:p>
            <a:pPr lvl="0"/>
            <a:r>
              <a:rPr lang="en-GB" dirty="0"/>
              <a:t>File a report</a:t>
            </a:r>
          </a:p>
          <a:p>
            <a:pPr lvl="0"/>
            <a:r>
              <a:rPr lang="en-GB" dirty="0"/>
              <a:t>Lead a conference call</a:t>
            </a:r>
          </a:p>
          <a:p>
            <a:pPr lvl="0"/>
            <a:r>
              <a:rPr lang="en-GB" dirty="0"/>
              <a:t>Make a phone call</a:t>
            </a:r>
          </a:p>
          <a:p>
            <a:pPr lvl="0"/>
            <a:r>
              <a:rPr lang="en-GB" dirty="0"/>
              <a:t>Use email.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group_meeting_puzzle_final_step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208" y="3933056"/>
            <a:ext cx="2850138" cy="23042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6.2 </a:t>
            </a:r>
            <a:r>
              <a:rPr lang="en-AU" sz="2800" dirty="0"/>
              <a:t>Identify and discuss issues of concern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046550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Identifying and discussing issues of concern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When identifying and discussing issues of concern, you should:</a:t>
            </a:r>
          </a:p>
          <a:p>
            <a:pPr lvl="0"/>
            <a:r>
              <a:rPr lang="en-GB" dirty="0"/>
              <a:t>Adopt a friendly and positive attitude</a:t>
            </a:r>
          </a:p>
          <a:p>
            <a:pPr lvl="0"/>
            <a:r>
              <a:rPr lang="en-GB" dirty="0"/>
              <a:t>Avoid using an accusatory or hostile tone </a:t>
            </a:r>
          </a:p>
          <a:p>
            <a:pPr lvl="0"/>
            <a:r>
              <a:rPr lang="en-GB" dirty="0"/>
              <a:t>Use evidence to support your </a:t>
            </a:r>
            <a:r>
              <a:rPr lang="en-GB" dirty="0" smtClean="0"/>
              <a:t>ideas</a:t>
            </a:r>
          </a:p>
          <a:p>
            <a:pPr lvl="0"/>
            <a:r>
              <a:rPr lang="en-GB" dirty="0" smtClean="0"/>
              <a:t>Express </a:t>
            </a:r>
            <a:r>
              <a:rPr lang="en-GB" dirty="0"/>
              <a:t>yourself confidently </a:t>
            </a:r>
          </a:p>
          <a:p>
            <a:pPr lvl="0"/>
            <a:r>
              <a:rPr lang="en-GB" dirty="0"/>
              <a:t>Be patient and diplomatic at all times</a:t>
            </a:r>
          </a:p>
          <a:p>
            <a:pPr lvl="0"/>
            <a:r>
              <a:rPr lang="en-GB" dirty="0" smtClean="0"/>
              <a:t>Respect </a:t>
            </a:r>
            <a:r>
              <a:rPr lang="en-GB" dirty="0"/>
              <a:t>everyone’s point of view</a:t>
            </a:r>
          </a:p>
          <a:p>
            <a:pPr lvl="0"/>
            <a:r>
              <a:rPr lang="en-GB" dirty="0"/>
              <a:t>Ask for frequent expansion on points that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you </a:t>
            </a:r>
            <a:r>
              <a:rPr lang="en-GB" dirty="0"/>
              <a:t>do not understand.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10056608_X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56992"/>
            <a:ext cx="195771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874315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95588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6.3 </a:t>
            </a:r>
            <a:r>
              <a:rPr lang="en-AU" sz="2800" dirty="0"/>
              <a:t>Establish and maintain constant information exchange with family and appropriate community members about the child’s needs and care strategies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046550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r>
              <a:rPr lang="en-GB" dirty="0"/>
              <a:t>M</a:t>
            </a:r>
            <a:r>
              <a:rPr lang="en-GB" dirty="0" smtClean="0"/>
              <a:t>aintaining information exchange with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You should:</a:t>
            </a:r>
          </a:p>
          <a:p>
            <a:pPr lvl="0"/>
            <a:r>
              <a:rPr lang="en-GB" dirty="0"/>
              <a:t>Establish contact and build a rapport with the child’s family and appropriate community members</a:t>
            </a:r>
          </a:p>
          <a:p>
            <a:pPr lvl="0"/>
            <a:r>
              <a:rPr lang="en-GB" dirty="0" smtClean="0"/>
              <a:t>Identify </a:t>
            </a:r>
            <a:r>
              <a:rPr lang="en-GB" dirty="0"/>
              <a:t>means </a:t>
            </a:r>
            <a:r>
              <a:rPr lang="en-GB" dirty="0" smtClean="0"/>
              <a:t>and conditions of </a:t>
            </a:r>
            <a:r>
              <a:rPr lang="en-GB" dirty="0"/>
              <a:t>contact</a:t>
            </a:r>
          </a:p>
          <a:p>
            <a:pPr lvl="0"/>
            <a:r>
              <a:rPr lang="en-GB" dirty="0" smtClean="0"/>
              <a:t>Identify </a:t>
            </a:r>
            <a:r>
              <a:rPr lang="en-GB" dirty="0"/>
              <a:t>contact details</a:t>
            </a:r>
          </a:p>
          <a:p>
            <a:pPr lvl="0"/>
            <a:r>
              <a:rPr lang="en-GB" dirty="0" smtClean="0"/>
              <a:t>Identify </a:t>
            </a:r>
            <a:r>
              <a:rPr lang="en-GB" dirty="0"/>
              <a:t>targets for contact</a:t>
            </a:r>
          </a:p>
          <a:p>
            <a:pPr lvl="0"/>
            <a:r>
              <a:rPr lang="en-GB" dirty="0" smtClean="0"/>
              <a:t>Ensure </a:t>
            </a:r>
            <a:r>
              <a:rPr lang="en-GB" dirty="0"/>
              <a:t>you make contact according to schedule</a:t>
            </a:r>
          </a:p>
          <a:p>
            <a:pPr lvl="0"/>
            <a:r>
              <a:rPr lang="en-GB" dirty="0"/>
              <a:t>Provide information as it is, supported by evidence</a:t>
            </a:r>
          </a:p>
          <a:p>
            <a:pPr lvl="0"/>
            <a:r>
              <a:rPr lang="en-GB" dirty="0" smtClean="0"/>
              <a:t>Maintain </a:t>
            </a:r>
            <a:r>
              <a:rPr lang="en-GB" dirty="0"/>
              <a:t>a friendly, helpful and informative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manner </a:t>
            </a:r>
            <a:r>
              <a:rPr lang="en-GB" dirty="0"/>
              <a:t>at all times.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Shuttershock\information robo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445224"/>
            <a:ext cx="1116330" cy="10912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874315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95588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6.4 </a:t>
            </a:r>
            <a:r>
              <a:rPr lang="en-AU" sz="2800" dirty="0"/>
              <a:t>Seek and gain family permission prior to consulting with others regarding the child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0465500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Gaining family permission before consulting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gain a family’s permission, you will have to:</a:t>
            </a:r>
          </a:p>
          <a:p>
            <a:pPr lvl="0"/>
            <a:r>
              <a:rPr lang="en-GB" dirty="0"/>
              <a:t>Outline, in full, the information that will be discussed</a:t>
            </a:r>
          </a:p>
          <a:p>
            <a:pPr lvl="0"/>
            <a:r>
              <a:rPr lang="en-GB" dirty="0"/>
              <a:t>Disclose the reasons why this information needs to be discussed</a:t>
            </a:r>
          </a:p>
          <a:p>
            <a:pPr lvl="0"/>
            <a:r>
              <a:rPr lang="en-GB" dirty="0"/>
              <a:t>Identify who will be party to the discussions and consultations </a:t>
            </a:r>
          </a:p>
          <a:p>
            <a:pPr lvl="0"/>
            <a:r>
              <a:rPr lang="en-GB" dirty="0"/>
              <a:t>Explain the potential consequences associated with discussions </a:t>
            </a:r>
          </a:p>
          <a:p>
            <a:pPr lvl="0"/>
            <a:r>
              <a:rPr lang="en-GB" dirty="0"/>
              <a:t>Identify when discussions and consultations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are </a:t>
            </a:r>
            <a:r>
              <a:rPr lang="en-GB" dirty="0"/>
              <a:t>set to take place.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stick_figure_new_family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194717"/>
            <a:ext cx="985530" cy="15875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874315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955884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6.5 </a:t>
            </a:r>
            <a:r>
              <a:rPr lang="en-AU" sz="2800" dirty="0"/>
              <a:t>Ensure communication occurs within a culturally and linguistically responsive framework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046550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/>
              <a:t>Communicating in a sensitive manner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To ensure communication occurs within a culturally and linguistically responsive framework, you should:</a:t>
            </a:r>
          </a:p>
          <a:p>
            <a:pPr lvl="0"/>
            <a:r>
              <a:rPr lang="en-GB" dirty="0"/>
              <a:t>Develop cultural self-awareness</a:t>
            </a:r>
          </a:p>
          <a:p>
            <a:pPr lvl="0"/>
            <a:r>
              <a:rPr lang="en-GB" dirty="0"/>
              <a:t>Be mindful of your words and body language</a:t>
            </a:r>
          </a:p>
          <a:p>
            <a:pPr lvl="0"/>
            <a:r>
              <a:rPr lang="en-GB" dirty="0"/>
              <a:t>Learn to appreciate the value of diverse views</a:t>
            </a:r>
          </a:p>
          <a:p>
            <a:pPr lvl="0"/>
            <a:r>
              <a:rPr lang="en-GB" dirty="0"/>
              <a:t>Resist stereotyping</a:t>
            </a:r>
          </a:p>
          <a:p>
            <a:pPr lvl="0"/>
            <a:r>
              <a:rPr lang="en-GB" dirty="0"/>
              <a:t>Hire translators, if necessary.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653135"/>
            <a:ext cx="1821180" cy="1707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874315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95588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6.6 </a:t>
            </a:r>
            <a:r>
              <a:rPr lang="en-AU" sz="2800" dirty="0"/>
              <a:t>Closely monitor new strategies and the impact of these on the child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0465500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Closely monitoring new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To monitor new strategies, you should:</a:t>
            </a:r>
          </a:p>
          <a:p>
            <a:pPr lvl="0"/>
            <a:r>
              <a:rPr lang="en-GB" dirty="0"/>
              <a:t>Identify key performance indicators and monitor and record these regularly</a:t>
            </a:r>
          </a:p>
          <a:p>
            <a:pPr lvl="0"/>
            <a:r>
              <a:rPr lang="en-GB" dirty="0"/>
              <a:t>Get into the habit of thinking carefully about the </a:t>
            </a:r>
            <a:r>
              <a:rPr lang="en-GB" dirty="0" smtClean="0"/>
              <a:t>strategy</a:t>
            </a:r>
          </a:p>
          <a:p>
            <a:pPr lvl="0"/>
            <a:r>
              <a:rPr lang="en-GB" dirty="0" smtClean="0"/>
              <a:t>Discuss </a:t>
            </a:r>
            <a:r>
              <a:rPr lang="en-GB" dirty="0"/>
              <a:t>the strategy with managers, colleagues and other key stakeholders</a:t>
            </a:r>
          </a:p>
          <a:p>
            <a:pPr lvl="0"/>
            <a:r>
              <a:rPr lang="en-GB" dirty="0"/>
              <a:t>Discuss the strategy and its impact on the child with the child themselves</a:t>
            </a:r>
          </a:p>
          <a:p>
            <a:pPr lvl="0"/>
            <a:r>
              <a:rPr lang="en-GB" dirty="0"/>
              <a:t>Think about what is working well and </a:t>
            </a:r>
            <a:r>
              <a:rPr lang="en-GB" dirty="0" smtClean="0"/>
              <a:t>why.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4599028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058" y="5517232"/>
            <a:ext cx="1202958" cy="134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8743154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Closely monitoring new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To monitor new strategies, you should:</a:t>
            </a:r>
          </a:p>
          <a:p>
            <a:pPr lvl="0"/>
            <a:r>
              <a:rPr lang="en-GB" dirty="0" smtClean="0"/>
              <a:t>Think </a:t>
            </a:r>
            <a:r>
              <a:rPr lang="en-GB" dirty="0"/>
              <a:t>about what is not working well and why</a:t>
            </a:r>
          </a:p>
          <a:p>
            <a:pPr lvl="0"/>
            <a:r>
              <a:rPr lang="en-GB" dirty="0"/>
              <a:t>Think about the strategy both in terms of its short-term success and long-term success</a:t>
            </a:r>
          </a:p>
          <a:p>
            <a:pPr lvl="0"/>
            <a:r>
              <a:rPr lang="en-GB" dirty="0"/>
              <a:t>Consider all aspects of the strategy</a:t>
            </a:r>
          </a:p>
          <a:p>
            <a:pPr lvl="0"/>
            <a:r>
              <a:rPr lang="en-GB" dirty="0"/>
              <a:t>Use a mixture of qualitative and quantitative data to assess the success or otherwise of the strategy.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esktop\Pictures\ArtWork\Fotolia_4599028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157192"/>
            <a:ext cx="1202958" cy="134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62631128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6F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95588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Monitor and review strategies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6.7 </a:t>
            </a:r>
            <a:r>
              <a:rPr lang="en-AU" sz="2800" dirty="0"/>
              <a:t>Identify and respond to any barriers to the strategies being implemented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046550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Overcoming barriers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To overcome barriers, you may need to:</a:t>
            </a:r>
          </a:p>
          <a:p>
            <a:pPr lvl="0"/>
            <a:r>
              <a:rPr lang="en-GB" dirty="0"/>
              <a:t>Purchase or hire equipment or tools to help improve access to the facilities and participation for all children</a:t>
            </a:r>
          </a:p>
          <a:p>
            <a:pPr lvl="0"/>
            <a:r>
              <a:rPr lang="en-GB" dirty="0"/>
              <a:t>Install ramps or special lifts for wheelchair access</a:t>
            </a:r>
          </a:p>
          <a:p>
            <a:pPr lvl="0"/>
            <a:r>
              <a:rPr lang="en-GB" dirty="0"/>
              <a:t>Adapt opening hours to suit certain children</a:t>
            </a:r>
          </a:p>
          <a:p>
            <a:pPr lvl="0"/>
            <a:r>
              <a:rPr lang="en-GB" dirty="0"/>
              <a:t>Schedule activities at different times so that certain children can participate</a:t>
            </a:r>
          </a:p>
          <a:p>
            <a:pPr lvl="0"/>
            <a:r>
              <a:rPr lang="en-GB" dirty="0"/>
              <a:t>Organise activities with fewer children per adult, so that each child receives more on-on-one support</a:t>
            </a:r>
          </a:p>
          <a:p>
            <a:pPr lvl="0"/>
            <a:r>
              <a:rPr lang="en-GB" dirty="0"/>
              <a:t>Adapt meal plans to suit certain dietary needs.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oe\Downloads\check_mark_400_clr_513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672" y="5520470"/>
            <a:ext cx="914400" cy="10553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874315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6G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5955884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3270</Words>
  <Application>Microsoft Office PowerPoint</Application>
  <PresentationFormat>On-screen Show (4:3)</PresentationFormat>
  <Paragraphs>490</Paragraphs>
  <Slides>112</Slides>
  <Notes>70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112</vt:i4>
      </vt:variant>
    </vt:vector>
  </HeadingPairs>
  <TitlesOfParts>
    <vt:vector size="113" baseType="lpstr">
      <vt:lpstr>Office Theme</vt:lpstr>
      <vt:lpstr>PowerPoint Presentation</vt:lpstr>
      <vt:lpstr>Promote inclusion</vt:lpstr>
      <vt:lpstr>Making curriculum decisions with a view to promoting inclusion</vt:lpstr>
      <vt:lpstr> Activity 1A  </vt:lpstr>
      <vt:lpstr>Promote inclusion</vt:lpstr>
      <vt:lpstr>Demonstrating a belief in children’s capacity to succeed</vt:lpstr>
      <vt:lpstr> Activity 1B  </vt:lpstr>
      <vt:lpstr>Promote inclusion</vt:lpstr>
      <vt:lpstr>Reflecting upon practices</vt:lpstr>
      <vt:lpstr> Activity 1C  </vt:lpstr>
      <vt:lpstr>Promote inclusion</vt:lpstr>
      <vt:lpstr>Developing professional knowledge</vt:lpstr>
      <vt:lpstr> Activity 1D  </vt:lpstr>
      <vt:lpstr>Promote inclusion</vt:lpstr>
      <vt:lpstr>Supporting all children to participate</vt:lpstr>
      <vt:lpstr> Activity 1E  </vt:lpstr>
      <vt:lpstr>Promote inclusion</vt:lpstr>
      <vt:lpstr>Assisting, supporting and encouraging each child</vt:lpstr>
      <vt:lpstr> Activity 1F  </vt:lpstr>
      <vt:lpstr>Promote inclusion</vt:lpstr>
      <vt:lpstr>Identifying and reflecting on the service’s policies and practices</vt:lpstr>
      <vt:lpstr> Activity 1G  </vt:lpstr>
      <vt:lpstr>Respect diversity</vt:lpstr>
      <vt:lpstr>Valuing peoples’ different capacities and abilities</vt:lpstr>
      <vt:lpstr> Activity 2A  </vt:lpstr>
      <vt:lpstr>Respect diversity</vt:lpstr>
      <vt:lpstr>Recognising the richness of diversity</vt:lpstr>
      <vt:lpstr> Activity 2B  </vt:lpstr>
      <vt:lpstr>Respect diversity</vt:lpstr>
      <vt:lpstr>Upholding children’s rights to respect</vt:lpstr>
      <vt:lpstr> Activity 2C  </vt:lpstr>
      <vt:lpstr>Respect diversity</vt:lpstr>
      <vt:lpstr>Drawing children’s attention to issues of fairness</vt:lpstr>
      <vt:lpstr> Activity 2D  </vt:lpstr>
      <vt:lpstr>Respect diversity</vt:lpstr>
      <vt:lpstr>Teaching children to live and work together</vt:lpstr>
      <vt:lpstr> Activity 2E  </vt:lpstr>
      <vt:lpstr>Respect diversity</vt:lpstr>
      <vt:lpstr>Teaching children about respectful and equal relations</vt:lpstr>
      <vt:lpstr> Activity 2F  </vt:lpstr>
      <vt:lpstr>Identify children with barriers to learning</vt:lpstr>
      <vt:lpstr>Investigating barriers to learning</vt:lpstr>
      <vt:lpstr>Investigating barriers to learning</vt:lpstr>
      <vt:lpstr> Activity 3A  </vt:lpstr>
      <vt:lpstr>Identify children with barriers to learning</vt:lpstr>
      <vt:lpstr>Collecting and using data to understand barriers</vt:lpstr>
      <vt:lpstr> Activity 3B  </vt:lpstr>
      <vt:lpstr>Identify children with barriers to learning</vt:lpstr>
      <vt:lpstr>Discussing concerns with others</vt:lpstr>
      <vt:lpstr> Activity 3C  </vt:lpstr>
      <vt:lpstr>Develop a plan for support and inclusion</vt:lpstr>
      <vt:lpstr>Considering the child’s individual situation when making curriculum decisions</vt:lpstr>
      <vt:lpstr> Activity 4A  </vt:lpstr>
      <vt:lpstr>Develop a plan for support and inclusion</vt:lpstr>
      <vt:lpstr>Developing support and inclusion plans with others</vt:lpstr>
      <vt:lpstr> Activity 4B  </vt:lpstr>
      <vt:lpstr>Develop a plan for support and inclusion</vt:lpstr>
      <vt:lpstr>Adapting the environment and routines to suit certain children</vt:lpstr>
      <vt:lpstr> Activity 4C  </vt:lpstr>
      <vt:lpstr>Develop a plan for support and inclusion</vt:lpstr>
      <vt:lpstr>Reflecting on the effectiveness of the plan</vt:lpstr>
      <vt:lpstr> Activity 4D  </vt:lpstr>
      <vt:lpstr>Implement strategies to meet the child’s additional needs</vt:lpstr>
      <vt:lpstr>Supporting the child’s entry into the service</vt:lpstr>
      <vt:lpstr> Activity 5A  </vt:lpstr>
      <vt:lpstr>Implement strategies to meet the child’s additional needs</vt:lpstr>
      <vt:lpstr>Reflecting on the level of support provided</vt:lpstr>
      <vt:lpstr> Activity 5B  </vt:lpstr>
      <vt:lpstr>Implement strategies to meet the child’s additional needs</vt:lpstr>
      <vt:lpstr>Encouraging inclusive attitudes and practices</vt:lpstr>
      <vt:lpstr> Activity 5C  </vt:lpstr>
      <vt:lpstr>Implement strategies to meet the child’s additional needs</vt:lpstr>
      <vt:lpstr>Communicating with and providing support to others</vt:lpstr>
      <vt:lpstr> Activity 5D  </vt:lpstr>
      <vt:lpstr>Implement strategies to meet the child’s additional needs</vt:lpstr>
      <vt:lpstr>Investigating and trialling strategies to address barriers</vt:lpstr>
      <vt:lpstr>Investigating and trialling strategies to address barriers</vt:lpstr>
      <vt:lpstr>Investigating and trialling strategies</vt:lpstr>
      <vt:lpstr>Investigating and trialling strategies</vt:lpstr>
      <vt:lpstr> Activity 5E  </vt:lpstr>
      <vt:lpstr>Implement strategies to meet the child’s additional needs</vt:lpstr>
      <vt:lpstr>Implementing strategies </vt:lpstr>
      <vt:lpstr>Implementing strategies </vt:lpstr>
      <vt:lpstr> Activity 5F  </vt:lpstr>
      <vt:lpstr>Implement strategies to meet the child’s additional needs</vt:lpstr>
      <vt:lpstr>Responding to children with additional needs</vt:lpstr>
      <vt:lpstr>Responding to children with additional needs</vt:lpstr>
      <vt:lpstr> Activity 5G  </vt:lpstr>
      <vt:lpstr>Monitor and review strategies</vt:lpstr>
      <vt:lpstr>Sharing information about progress</vt:lpstr>
      <vt:lpstr> Activity 6A  </vt:lpstr>
      <vt:lpstr>Monitor and review strategies</vt:lpstr>
      <vt:lpstr>Identifying and discussing issues of concern</vt:lpstr>
      <vt:lpstr> Activity 6B  </vt:lpstr>
      <vt:lpstr>Monitor and review strategies</vt:lpstr>
      <vt:lpstr>Maintaining information exchange with others</vt:lpstr>
      <vt:lpstr> Activity 6C  </vt:lpstr>
      <vt:lpstr>Monitor and review strategies</vt:lpstr>
      <vt:lpstr>Gaining family permission before consulting others</vt:lpstr>
      <vt:lpstr> Activity 6D  </vt:lpstr>
      <vt:lpstr>Monitor and review strategies</vt:lpstr>
      <vt:lpstr>Communicating in a sensitive manner</vt:lpstr>
      <vt:lpstr> Activity 6E  </vt:lpstr>
      <vt:lpstr>Monitor and review strategies</vt:lpstr>
      <vt:lpstr>Closely monitoring new strategies</vt:lpstr>
      <vt:lpstr>Closely monitoring new strategies</vt:lpstr>
      <vt:lpstr> Activity 6F  </vt:lpstr>
      <vt:lpstr>Monitor and review strategies</vt:lpstr>
      <vt:lpstr>Overcoming barriers</vt:lpstr>
      <vt:lpstr> Activity 6G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Victoria</cp:lastModifiedBy>
  <cp:revision>268</cp:revision>
  <dcterms:created xsi:type="dcterms:W3CDTF">2011-08-26T06:48:04Z</dcterms:created>
  <dcterms:modified xsi:type="dcterms:W3CDTF">2018-02-05T15:13:06Z</dcterms:modified>
</cp:coreProperties>
</file>