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257" r:id="rId2"/>
    <p:sldId id="309" r:id="rId3"/>
    <p:sldId id="437" r:id="rId4"/>
    <p:sldId id="612" r:id="rId5"/>
    <p:sldId id="611" r:id="rId6"/>
    <p:sldId id="392" r:id="rId7"/>
    <p:sldId id="396" r:id="rId8"/>
    <p:sldId id="503" r:id="rId9"/>
    <p:sldId id="614" r:id="rId10"/>
    <p:sldId id="399" r:id="rId11"/>
    <p:sldId id="401" r:id="rId12"/>
    <p:sldId id="617" r:id="rId13"/>
    <p:sldId id="616" r:id="rId14"/>
    <p:sldId id="615" r:id="rId15"/>
    <p:sldId id="441" r:id="rId16"/>
    <p:sldId id="387" r:id="rId17"/>
    <p:sldId id="405" r:id="rId18"/>
    <p:sldId id="443" r:id="rId19"/>
    <p:sldId id="507" r:id="rId20"/>
    <p:sldId id="505" r:id="rId21"/>
    <p:sldId id="506" r:id="rId22"/>
    <p:sldId id="618" r:id="rId23"/>
    <p:sldId id="442" r:id="rId24"/>
    <p:sldId id="508" r:id="rId25"/>
    <p:sldId id="509" r:id="rId26"/>
    <p:sldId id="510" r:id="rId27"/>
    <p:sldId id="586" r:id="rId28"/>
    <p:sldId id="587" r:id="rId29"/>
    <p:sldId id="619" r:id="rId30"/>
    <p:sldId id="588" r:id="rId31"/>
    <p:sldId id="589" r:id="rId32"/>
    <p:sldId id="590" r:id="rId33"/>
    <p:sldId id="620" r:id="rId34"/>
    <p:sldId id="591" r:id="rId35"/>
    <p:sldId id="562" r:id="rId36"/>
    <p:sldId id="563" r:id="rId37"/>
    <p:sldId id="621" r:id="rId38"/>
    <p:sldId id="564" r:id="rId39"/>
    <p:sldId id="565" r:id="rId40"/>
    <p:sldId id="566" r:id="rId41"/>
    <p:sldId id="622" r:id="rId42"/>
    <p:sldId id="567" r:id="rId43"/>
    <p:sldId id="568" r:id="rId44"/>
    <p:sldId id="569" r:id="rId45"/>
    <p:sldId id="623" r:id="rId46"/>
    <p:sldId id="624" r:id="rId47"/>
    <p:sldId id="570" r:id="rId48"/>
    <p:sldId id="538" r:id="rId49"/>
    <p:sldId id="539" r:id="rId50"/>
    <p:sldId id="625" r:id="rId51"/>
    <p:sldId id="540" r:id="rId52"/>
    <p:sldId id="541" r:id="rId53"/>
    <p:sldId id="542" r:id="rId54"/>
    <p:sldId id="543" r:id="rId55"/>
    <p:sldId id="544" r:id="rId56"/>
    <p:sldId id="545" r:id="rId57"/>
    <p:sldId id="548" r:id="rId58"/>
    <p:sldId id="549" r:id="rId59"/>
    <p:sldId id="436" r:id="rId60"/>
    <p:sldId id="418" r:id="rId6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79" autoAdjust="0"/>
    <p:restoredTop sz="91525" autoAdjust="0"/>
  </p:normalViewPr>
  <p:slideViewPr>
    <p:cSldViewPr>
      <p:cViewPr varScale="1">
        <p:scale>
          <a:sx n="105" d="100"/>
          <a:sy n="105" d="100"/>
        </p:scale>
        <p:origin x="213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BF6D22-89E1-4610-BACF-C9876D548F41}" type="doc">
      <dgm:prSet loTypeId="urn:microsoft.com/office/officeart/2005/8/layout/lProcess3" loCatId="process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GB"/>
        </a:p>
      </dgm:t>
    </dgm:pt>
    <dgm:pt modelId="{8512D21B-1750-46ED-BAD2-FA48F6C3F936}">
      <dgm:prSet phldrT="[Text]" custT="1"/>
      <dgm:spPr/>
      <dgm:t>
        <a:bodyPr/>
        <a:lstStyle/>
        <a:p>
          <a:pPr algn="ctr"/>
          <a:r>
            <a:rPr lang="en-GB" sz="2000" dirty="0">
              <a:solidFill>
                <a:schemeClr val="tx1"/>
              </a:solidFill>
            </a:rPr>
            <a:t>Paper recycling boxes</a:t>
          </a:r>
        </a:p>
      </dgm:t>
    </dgm:pt>
    <dgm:pt modelId="{DF6087D7-1C80-4A40-8291-6CA25E9D0733}" type="parTrans" cxnId="{C9DAF63A-020E-41EB-98A4-176F8F8BDFE3}">
      <dgm:prSet/>
      <dgm:spPr/>
      <dgm:t>
        <a:bodyPr/>
        <a:lstStyle/>
        <a:p>
          <a:pPr algn="ctr"/>
          <a:endParaRPr lang="en-GB"/>
        </a:p>
      </dgm:t>
    </dgm:pt>
    <dgm:pt modelId="{FC924976-86CD-4A2E-93D2-4DA44C91D16D}" type="sibTrans" cxnId="{C9DAF63A-020E-41EB-98A4-176F8F8BDFE3}">
      <dgm:prSet/>
      <dgm:spPr/>
      <dgm:t>
        <a:bodyPr/>
        <a:lstStyle/>
        <a:p>
          <a:pPr algn="ctr"/>
          <a:endParaRPr lang="en-GB"/>
        </a:p>
      </dgm:t>
    </dgm:pt>
    <dgm:pt modelId="{37C64E18-8C15-4C2E-A17D-5A1D19B90570}">
      <dgm:prSet phldrT="[Text]"/>
      <dgm:spPr/>
      <dgm:t>
        <a:bodyPr/>
        <a:lstStyle/>
        <a:p>
          <a:pPr algn="ctr"/>
          <a:r>
            <a:rPr lang="en-GB"/>
            <a:t>Fill paper recylcing boxes at desk.</a:t>
          </a:r>
        </a:p>
      </dgm:t>
    </dgm:pt>
    <dgm:pt modelId="{C0D13D2C-B1CF-4BEC-A056-A83F3EF1C6CB}" type="parTrans" cxnId="{7C913887-ACE9-4E53-9706-74BC04319EBB}">
      <dgm:prSet/>
      <dgm:spPr/>
      <dgm:t>
        <a:bodyPr/>
        <a:lstStyle/>
        <a:p>
          <a:pPr algn="ctr"/>
          <a:endParaRPr lang="en-GB"/>
        </a:p>
      </dgm:t>
    </dgm:pt>
    <dgm:pt modelId="{C7D0A123-9EEB-4B46-AB96-74A693CF8895}" type="sibTrans" cxnId="{7C913887-ACE9-4E53-9706-74BC04319EBB}">
      <dgm:prSet/>
      <dgm:spPr/>
      <dgm:t>
        <a:bodyPr/>
        <a:lstStyle/>
        <a:p>
          <a:pPr algn="ctr"/>
          <a:endParaRPr lang="en-GB"/>
        </a:p>
      </dgm:t>
    </dgm:pt>
    <dgm:pt modelId="{C359D5BE-1E1D-484B-A595-56796836D24C}">
      <dgm:prSet phldrT="[Text]"/>
      <dgm:spPr/>
      <dgm:t>
        <a:bodyPr/>
        <a:lstStyle/>
        <a:p>
          <a:pPr algn="ctr"/>
          <a:r>
            <a:rPr lang="en-GB"/>
            <a:t>Once full take to paper wheelie bins located outside of your buidling.</a:t>
          </a:r>
        </a:p>
      </dgm:t>
    </dgm:pt>
    <dgm:pt modelId="{C271FA42-39AE-46DE-B429-36BCD65ADF04}" type="parTrans" cxnId="{69CB0685-D564-48E3-B2B9-D797B26EC9F1}">
      <dgm:prSet/>
      <dgm:spPr/>
      <dgm:t>
        <a:bodyPr/>
        <a:lstStyle/>
        <a:p>
          <a:pPr algn="ctr"/>
          <a:endParaRPr lang="en-GB"/>
        </a:p>
      </dgm:t>
    </dgm:pt>
    <dgm:pt modelId="{9C191879-1D99-4CFC-AE00-DFDE8B9811AD}" type="sibTrans" cxnId="{69CB0685-D564-48E3-B2B9-D797B26EC9F1}">
      <dgm:prSet/>
      <dgm:spPr/>
      <dgm:t>
        <a:bodyPr/>
        <a:lstStyle/>
        <a:p>
          <a:pPr algn="ctr"/>
          <a:endParaRPr lang="en-GB"/>
        </a:p>
      </dgm:t>
    </dgm:pt>
    <dgm:pt modelId="{D80AD7FB-6C86-4313-B7E1-A9207CFB97E7}">
      <dgm:prSet phldrT="[Text]" custT="1"/>
      <dgm:spPr/>
      <dgm:t>
        <a:bodyPr/>
        <a:lstStyle/>
        <a:p>
          <a:pPr algn="ctr"/>
          <a:r>
            <a:rPr lang="en-GB" sz="2000" dirty="0">
              <a:solidFill>
                <a:schemeClr val="tx1"/>
              </a:solidFill>
            </a:rPr>
            <a:t>Paper recycling bins</a:t>
          </a:r>
        </a:p>
      </dgm:t>
    </dgm:pt>
    <dgm:pt modelId="{9B6365E4-E28C-43BA-B825-3768283E60AD}" type="parTrans" cxnId="{1AE2F6A2-C3A4-42C8-982E-14805ED2273A}">
      <dgm:prSet/>
      <dgm:spPr/>
      <dgm:t>
        <a:bodyPr/>
        <a:lstStyle/>
        <a:p>
          <a:pPr algn="ctr"/>
          <a:endParaRPr lang="en-GB"/>
        </a:p>
      </dgm:t>
    </dgm:pt>
    <dgm:pt modelId="{31F82F31-5177-4973-A8DE-9336FF7083F3}" type="sibTrans" cxnId="{1AE2F6A2-C3A4-42C8-982E-14805ED2273A}">
      <dgm:prSet/>
      <dgm:spPr/>
      <dgm:t>
        <a:bodyPr/>
        <a:lstStyle/>
        <a:p>
          <a:pPr algn="ctr"/>
          <a:endParaRPr lang="en-GB"/>
        </a:p>
      </dgm:t>
    </dgm:pt>
    <dgm:pt modelId="{083A69C2-ABDA-4444-AF52-1C82BE38C0CB}">
      <dgm:prSet phldrT="[Text]"/>
      <dgm:spPr/>
      <dgm:t>
        <a:bodyPr/>
        <a:lstStyle/>
        <a:p>
          <a:pPr algn="ctr"/>
          <a:r>
            <a:rPr lang="en-GB"/>
            <a:t>For confidential documents place in the lockable bin found outside your office.</a:t>
          </a:r>
        </a:p>
      </dgm:t>
    </dgm:pt>
    <dgm:pt modelId="{2E0B5D7D-0CB8-4FE9-9167-92A88D1054E3}" type="parTrans" cxnId="{CA609529-C96B-4A3D-ABE1-B33741C368E6}">
      <dgm:prSet/>
      <dgm:spPr/>
      <dgm:t>
        <a:bodyPr/>
        <a:lstStyle/>
        <a:p>
          <a:pPr algn="ctr"/>
          <a:endParaRPr lang="en-GB"/>
        </a:p>
      </dgm:t>
    </dgm:pt>
    <dgm:pt modelId="{0A33701C-B8E0-44EB-9C9C-07C135C6E0E7}" type="sibTrans" cxnId="{CA609529-C96B-4A3D-ABE1-B33741C368E6}">
      <dgm:prSet/>
      <dgm:spPr/>
      <dgm:t>
        <a:bodyPr/>
        <a:lstStyle/>
        <a:p>
          <a:pPr algn="ctr"/>
          <a:endParaRPr lang="en-GB"/>
        </a:p>
      </dgm:t>
    </dgm:pt>
    <dgm:pt modelId="{566986EC-A304-45E4-A64F-D1E7BC388A56}">
      <dgm:prSet phldrT="[Text]"/>
      <dgm:spPr/>
      <dgm:t>
        <a:bodyPr/>
        <a:lstStyle/>
        <a:p>
          <a:pPr algn="ctr"/>
          <a:r>
            <a:rPr lang="en-GB"/>
            <a:t>In certain situations you may need to use a shredder - please ask your supervisor.</a:t>
          </a:r>
        </a:p>
      </dgm:t>
    </dgm:pt>
    <dgm:pt modelId="{7E3C9B21-B107-478C-BB71-AD944045DD50}" type="parTrans" cxnId="{14B42C27-FA40-4A56-9627-9308C4F7D898}">
      <dgm:prSet/>
      <dgm:spPr/>
      <dgm:t>
        <a:bodyPr/>
        <a:lstStyle/>
        <a:p>
          <a:pPr algn="ctr"/>
          <a:endParaRPr lang="en-GB"/>
        </a:p>
      </dgm:t>
    </dgm:pt>
    <dgm:pt modelId="{CECC9F2B-F6E9-437F-BED7-D959A89A7554}" type="sibTrans" cxnId="{14B42C27-FA40-4A56-9627-9308C4F7D898}">
      <dgm:prSet/>
      <dgm:spPr/>
      <dgm:t>
        <a:bodyPr/>
        <a:lstStyle/>
        <a:p>
          <a:pPr algn="ctr"/>
          <a:endParaRPr lang="en-GB"/>
        </a:p>
      </dgm:t>
    </dgm:pt>
    <dgm:pt modelId="{2BD851A4-494F-442C-8219-0B284417C4A5}" type="pres">
      <dgm:prSet presAssocID="{43BF6D22-89E1-4610-BACF-C9876D548F41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E81E2B1B-CBEC-451B-97A5-A3F87728DABA}" type="pres">
      <dgm:prSet presAssocID="{8512D21B-1750-46ED-BAD2-FA48F6C3F936}" presName="horFlow" presStyleCnt="0"/>
      <dgm:spPr/>
    </dgm:pt>
    <dgm:pt modelId="{26AF4781-60B6-4E3F-8C3C-7CBC8A14009B}" type="pres">
      <dgm:prSet presAssocID="{8512D21B-1750-46ED-BAD2-FA48F6C3F936}" presName="bigChev" presStyleLbl="node1" presStyleIdx="0" presStyleCnt="2"/>
      <dgm:spPr/>
    </dgm:pt>
    <dgm:pt modelId="{52D1FDF3-4FCE-4848-BC3A-0C70B8165CCC}" type="pres">
      <dgm:prSet presAssocID="{C0D13D2C-B1CF-4BEC-A056-A83F3EF1C6CB}" presName="parTrans" presStyleCnt="0"/>
      <dgm:spPr/>
    </dgm:pt>
    <dgm:pt modelId="{A0D84B9B-5ED6-4EEF-8138-B0A2B7D1E9D6}" type="pres">
      <dgm:prSet presAssocID="{37C64E18-8C15-4C2E-A17D-5A1D19B90570}" presName="node" presStyleLbl="alignAccFollowNode1" presStyleIdx="0" presStyleCnt="4">
        <dgm:presLayoutVars>
          <dgm:bulletEnabled val="1"/>
        </dgm:presLayoutVars>
      </dgm:prSet>
      <dgm:spPr/>
    </dgm:pt>
    <dgm:pt modelId="{D4B0209C-578C-4A27-9155-062DBCC68AB5}" type="pres">
      <dgm:prSet presAssocID="{C7D0A123-9EEB-4B46-AB96-74A693CF8895}" presName="sibTrans" presStyleCnt="0"/>
      <dgm:spPr/>
    </dgm:pt>
    <dgm:pt modelId="{9000F51D-61BB-4067-9DE1-4BF5BBA43E92}" type="pres">
      <dgm:prSet presAssocID="{C359D5BE-1E1D-484B-A595-56796836D24C}" presName="node" presStyleLbl="alignAccFollowNode1" presStyleIdx="1" presStyleCnt="4">
        <dgm:presLayoutVars>
          <dgm:bulletEnabled val="1"/>
        </dgm:presLayoutVars>
      </dgm:prSet>
      <dgm:spPr/>
    </dgm:pt>
    <dgm:pt modelId="{CC638CB6-D3EF-4DB9-AADC-0C60BC51EE7F}" type="pres">
      <dgm:prSet presAssocID="{8512D21B-1750-46ED-BAD2-FA48F6C3F936}" presName="vSp" presStyleCnt="0"/>
      <dgm:spPr/>
    </dgm:pt>
    <dgm:pt modelId="{576D9A43-4CD2-468A-9DBF-9321E12D932B}" type="pres">
      <dgm:prSet presAssocID="{D80AD7FB-6C86-4313-B7E1-A9207CFB97E7}" presName="horFlow" presStyleCnt="0"/>
      <dgm:spPr/>
    </dgm:pt>
    <dgm:pt modelId="{8218559B-80A5-499C-88A4-C68F737652CB}" type="pres">
      <dgm:prSet presAssocID="{D80AD7FB-6C86-4313-B7E1-A9207CFB97E7}" presName="bigChev" presStyleLbl="node1" presStyleIdx="1" presStyleCnt="2"/>
      <dgm:spPr/>
    </dgm:pt>
    <dgm:pt modelId="{D106FA64-2628-4127-90A2-C1D566D6643F}" type="pres">
      <dgm:prSet presAssocID="{2E0B5D7D-0CB8-4FE9-9167-92A88D1054E3}" presName="parTrans" presStyleCnt="0"/>
      <dgm:spPr/>
    </dgm:pt>
    <dgm:pt modelId="{B6EE774A-4029-429E-BC5E-ACE686F4BB32}" type="pres">
      <dgm:prSet presAssocID="{083A69C2-ABDA-4444-AF52-1C82BE38C0CB}" presName="node" presStyleLbl="alignAccFollowNode1" presStyleIdx="2" presStyleCnt="4">
        <dgm:presLayoutVars>
          <dgm:bulletEnabled val="1"/>
        </dgm:presLayoutVars>
      </dgm:prSet>
      <dgm:spPr/>
    </dgm:pt>
    <dgm:pt modelId="{E3F2529E-258D-430C-8682-427F9230938F}" type="pres">
      <dgm:prSet presAssocID="{0A33701C-B8E0-44EB-9C9C-07C135C6E0E7}" presName="sibTrans" presStyleCnt="0"/>
      <dgm:spPr/>
    </dgm:pt>
    <dgm:pt modelId="{FCA37EB3-A2D7-4655-8F1E-9F9478ABEA7B}" type="pres">
      <dgm:prSet presAssocID="{566986EC-A304-45E4-A64F-D1E7BC388A56}" presName="node" presStyleLbl="alignAccFollowNode1" presStyleIdx="3" presStyleCnt="4">
        <dgm:presLayoutVars>
          <dgm:bulletEnabled val="1"/>
        </dgm:presLayoutVars>
      </dgm:prSet>
      <dgm:spPr/>
    </dgm:pt>
  </dgm:ptLst>
  <dgm:cxnLst>
    <dgm:cxn modelId="{EFBD2D82-100A-4C0A-8782-E60ADAEB3E96}" type="presOf" srcId="{C359D5BE-1E1D-484B-A595-56796836D24C}" destId="{9000F51D-61BB-4067-9DE1-4BF5BBA43E92}" srcOrd="0" destOrd="0" presId="urn:microsoft.com/office/officeart/2005/8/layout/lProcess3"/>
    <dgm:cxn modelId="{A6FAEC75-824A-41B0-BC00-842A1F779E80}" type="presOf" srcId="{083A69C2-ABDA-4444-AF52-1C82BE38C0CB}" destId="{B6EE774A-4029-429E-BC5E-ACE686F4BB32}" srcOrd="0" destOrd="0" presId="urn:microsoft.com/office/officeart/2005/8/layout/lProcess3"/>
    <dgm:cxn modelId="{54660267-9EEB-4C4A-9C1D-F8797E410EF2}" type="presOf" srcId="{D80AD7FB-6C86-4313-B7E1-A9207CFB97E7}" destId="{8218559B-80A5-499C-88A4-C68F737652CB}" srcOrd="0" destOrd="0" presId="urn:microsoft.com/office/officeart/2005/8/layout/lProcess3"/>
    <dgm:cxn modelId="{69CB0685-D564-48E3-B2B9-D797B26EC9F1}" srcId="{8512D21B-1750-46ED-BAD2-FA48F6C3F936}" destId="{C359D5BE-1E1D-484B-A595-56796836D24C}" srcOrd="1" destOrd="0" parTransId="{C271FA42-39AE-46DE-B429-36BCD65ADF04}" sibTransId="{9C191879-1D99-4CFC-AE00-DFDE8B9811AD}"/>
    <dgm:cxn modelId="{ACC6C4AF-F7CE-409D-8718-D3B9686DC97F}" type="presOf" srcId="{43BF6D22-89E1-4610-BACF-C9876D548F41}" destId="{2BD851A4-494F-442C-8219-0B284417C4A5}" srcOrd="0" destOrd="0" presId="urn:microsoft.com/office/officeart/2005/8/layout/lProcess3"/>
    <dgm:cxn modelId="{CA609529-C96B-4A3D-ABE1-B33741C368E6}" srcId="{D80AD7FB-6C86-4313-B7E1-A9207CFB97E7}" destId="{083A69C2-ABDA-4444-AF52-1C82BE38C0CB}" srcOrd="0" destOrd="0" parTransId="{2E0B5D7D-0CB8-4FE9-9167-92A88D1054E3}" sibTransId="{0A33701C-B8E0-44EB-9C9C-07C135C6E0E7}"/>
    <dgm:cxn modelId="{C00DFA70-6DDB-47CE-B654-7483E135F9D1}" type="presOf" srcId="{8512D21B-1750-46ED-BAD2-FA48F6C3F936}" destId="{26AF4781-60B6-4E3F-8C3C-7CBC8A14009B}" srcOrd="0" destOrd="0" presId="urn:microsoft.com/office/officeart/2005/8/layout/lProcess3"/>
    <dgm:cxn modelId="{1F54B7D6-5882-4638-B1BB-10A7141E7FCC}" type="presOf" srcId="{566986EC-A304-45E4-A64F-D1E7BC388A56}" destId="{FCA37EB3-A2D7-4655-8F1E-9F9478ABEA7B}" srcOrd="0" destOrd="0" presId="urn:microsoft.com/office/officeart/2005/8/layout/lProcess3"/>
    <dgm:cxn modelId="{1AE2F6A2-C3A4-42C8-982E-14805ED2273A}" srcId="{43BF6D22-89E1-4610-BACF-C9876D548F41}" destId="{D80AD7FB-6C86-4313-B7E1-A9207CFB97E7}" srcOrd="1" destOrd="0" parTransId="{9B6365E4-E28C-43BA-B825-3768283E60AD}" sibTransId="{31F82F31-5177-4973-A8DE-9336FF7083F3}"/>
    <dgm:cxn modelId="{C9DAF63A-020E-41EB-98A4-176F8F8BDFE3}" srcId="{43BF6D22-89E1-4610-BACF-C9876D548F41}" destId="{8512D21B-1750-46ED-BAD2-FA48F6C3F936}" srcOrd="0" destOrd="0" parTransId="{DF6087D7-1C80-4A40-8291-6CA25E9D0733}" sibTransId="{FC924976-86CD-4A2E-93D2-4DA44C91D16D}"/>
    <dgm:cxn modelId="{14B42C27-FA40-4A56-9627-9308C4F7D898}" srcId="{D80AD7FB-6C86-4313-B7E1-A9207CFB97E7}" destId="{566986EC-A304-45E4-A64F-D1E7BC388A56}" srcOrd="1" destOrd="0" parTransId="{7E3C9B21-B107-478C-BB71-AD944045DD50}" sibTransId="{CECC9F2B-F6E9-437F-BED7-D959A89A7554}"/>
    <dgm:cxn modelId="{B157DFDD-E479-433F-BB5C-3940B0E3C8D9}" type="presOf" srcId="{37C64E18-8C15-4C2E-A17D-5A1D19B90570}" destId="{A0D84B9B-5ED6-4EEF-8138-B0A2B7D1E9D6}" srcOrd="0" destOrd="0" presId="urn:microsoft.com/office/officeart/2005/8/layout/lProcess3"/>
    <dgm:cxn modelId="{7C913887-ACE9-4E53-9706-74BC04319EBB}" srcId="{8512D21B-1750-46ED-BAD2-FA48F6C3F936}" destId="{37C64E18-8C15-4C2E-A17D-5A1D19B90570}" srcOrd="0" destOrd="0" parTransId="{C0D13D2C-B1CF-4BEC-A056-A83F3EF1C6CB}" sibTransId="{C7D0A123-9EEB-4B46-AB96-74A693CF8895}"/>
    <dgm:cxn modelId="{1CA88DA2-5F61-45A2-8811-F0602161B634}" type="presParOf" srcId="{2BD851A4-494F-442C-8219-0B284417C4A5}" destId="{E81E2B1B-CBEC-451B-97A5-A3F87728DABA}" srcOrd="0" destOrd="0" presId="urn:microsoft.com/office/officeart/2005/8/layout/lProcess3"/>
    <dgm:cxn modelId="{1D37E05A-6976-44BA-89F7-B52EB540E546}" type="presParOf" srcId="{E81E2B1B-CBEC-451B-97A5-A3F87728DABA}" destId="{26AF4781-60B6-4E3F-8C3C-7CBC8A14009B}" srcOrd="0" destOrd="0" presId="urn:microsoft.com/office/officeart/2005/8/layout/lProcess3"/>
    <dgm:cxn modelId="{4BFD5B1C-5783-422F-A2FA-520A7265E7EF}" type="presParOf" srcId="{E81E2B1B-CBEC-451B-97A5-A3F87728DABA}" destId="{52D1FDF3-4FCE-4848-BC3A-0C70B8165CCC}" srcOrd="1" destOrd="0" presId="urn:microsoft.com/office/officeart/2005/8/layout/lProcess3"/>
    <dgm:cxn modelId="{A2877784-9039-4057-B47D-756EF5F01B14}" type="presParOf" srcId="{E81E2B1B-CBEC-451B-97A5-A3F87728DABA}" destId="{A0D84B9B-5ED6-4EEF-8138-B0A2B7D1E9D6}" srcOrd="2" destOrd="0" presId="urn:microsoft.com/office/officeart/2005/8/layout/lProcess3"/>
    <dgm:cxn modelId="{67766C17-C349-4F8C-9C44-25F518076997}" type="presParOf" srcId="{E81E2B1B-CBEC-451B-97A5-A3F87728DABA}" destId="{D4B0209C-578C-4A27-9155-062DBCC68AB5}" srcOrd="3" destOrd="0" presId="urn:microsoft.com/office/officeart/2005/8/layout/lProcess3"/>
    <dgm:cxn modelId="{4A86C690-7E1C-4F72-A370-C752852B8D6F}" type="presParOf" srcId="{E81E2B1B-CBEC-451B-97A5-A3F87728DABA}" destId="{9000F51D-61BB-4067-9DE1-4BF5BBA43E92}" srcOrd="4" destOrd="0" presId="urn:microsoft.com/office/officeart/2005/8/layout/lProcess3"/>
    <dgm:cxn modelId="{AA7B4604-C9B1-4B95-992C-2E86DD512E63}" type="presParOf" srcId="{2BD851A4-494F-442C-8219-0B284417C4A5}" destId="{CC638CB6-D3EF-4DB9-AADC-0C60BC51EE7F}" srcOrd="1" destOrd="0" presId="urn:microsoft.com/office/officeart/2005/8/layout/lProcess3"/>
    <dgm:cxn modelId="{E7677C62-F4B4-4069-A685-DCA81B88B713}" type="presParOf" srcId="{2BD851A4-494F-442C-8219-0B284417C4A5}" destId="{576D9A43-4CD2-468A-9DBF-9321E12D932B}" srcOrd="2" destOrd="0" presId="urn:microsoft.com/office/officeart/2005/8/layout/lProcess3"/>
    <dgm:cxn modelId="{A7C27784-879A-4FB2-B190-585170D1FF03}" type="presParOf" srcId="{576D9A43-4CD2-468A-9DBF-9321E12D932B}" destId="{8218559B-80A5-499C-88A4-C68F737652CB}" srcOrd="0" destOrd="0" presId="urn:microsoft.com/office/officeart/2005/8/layout/lProcess3"/>
    <dgm:cxn modelId="{89E54BC6-04FC-4704-9FCA-C423D8974587}" type="presParOf" srcId="{576D9A43-4CD2-468A-9DBF-9321E12D932B}" destId="{D106FA64-2628-4127-90A2-C1D566D6643F}" srcOrd="1" destOrd="0" presId="urn:microsoft.com/office/officeart/2005/8/layout/lProcess3"/>
    <dgm:cxn modelId="{0A72B4AB-9CB1-420E-AF98-45387F45DB7A}" type="presParOf" srcId="{576D9A43-4CD2-468A-9DBF-9321E12D932B}" destId="{B6EE774A-4029-429E-BC5E-ACE686F4BB32}" srcOrd="2" destOrd="0" presId="urn:microsoft.com/office/officeart/2005/8/layout/lProcess3"/>
    <dgm:cxn modelId="{74A2ADFE-99E1-4F21-8C61-3C4CD686E3DA}" type="presParOf" srcId="{576D9A43-4CD2-468A-9DBF-9321E12D932B}" destId="{E3F2529E-258D-430C-8682-427F9230938F}" srcOrd="3" destOrd="0" presId="urn:microsoft.com/office/officeart/2005/8/layout/lProcess3"/>
    <dgm:cxn modelId="{318479AB-B551-4BB3-9C10-6868BB2C962C}" type="presParOf" srcId="{576D9A43-4CD2-468A-9DBF-9321E12D932B}" destId="{FCA37EB3-A2D7-4655-8F1E-9F9478ABEA7B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AF4781-60B6-4E3F-8C3C-7CBC8A14009B}">
      <dsp:nvSpPr>
        <dsp:cNvPr id="0" name=""/>
        <dsp:cNvSpPr/>
      </dsp:nvSpPr>
      <dsp:spPr>
        <a:xfrm>
          <a:off x="2205" y="804542"/>
          <a:ext cx="3407568" cy="1363027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</a:rPr>
            <a:t>Paper recycling boxes</a:t>
          </a:r>
        </a:p>
      </dsp:txBody>
      <dsp:txXfrm>
        <a:off x="683719" y="804542"/>
        <a:ext cx="2044541" cy="1363027"/>
      </dsp:txXfrm>
    </dsp:sp>
    <dsp:sp modelId="{A0D84B9B-5ED6-4EEF-8138-B0A2B7D1E9D6}">
      <dsp:nvSpPr>
        <dsp:cNvPr id="0" name=""/>
        <dsp:cNvSpPr/>
      </dsp:nvSpPr>
      <dsp:spPr>
        <a:xfrm>
          <a:off x="2966790" y="920399"/>
          <a:ext cx="2828282" cy="1131312"/>
        </a:xfrm>
        <a:prstGeom prst="chevron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Fill paper recylcing boxes at desk.</a:t>
          </a:r>
        </a:p>
      </dsp:txBody>
      <dsp:txXfrm>
        <a:off x="3532446" y="920399"/>
        <a:ext cx="1696970" cy="1131312"/>
      </dsp:txXfrm>
    </dsp:sp>
    <dsp:sp modelId="{9000F51D-61BB-4067-9DE1-4BF5BBA43E92}">
      <dsp:nvSpPr>
        <dsp:cNvPr id="0" name=""/>
        <dsp:cNvSpPr/>
      </dsp:nvSpPr>
      <dsp:spPr>
        <a:xfrm>
          <a:off x="5399112" y="920399"/>
          <a:ext cx="2828282" cy="1131312"/>
        </a:xfrm>
        <a:prstGeom prst="chevron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Once full take to paper wheelie bins located outside of your buidling.</a:t>
          </a:r>
        </a:p>
      </dsp:txBody>
      <dsp:txXfrm>
        <a:off x="5964768" y="920399"/>
        <a:ext cx="1696970" cy="1131312"/>
      </dsp:txXfrm>
    </dsp:sp>
    <dsp:sp modelId="{8218559B-80A5-499C-88A4-C68F737652CB}">
      <dsp:nvSpPr>
        <dsp:cNvPr id="0" name=""/>
        <dsp:cNvSpPr/>
      </dsp:nvSpPr>
      <dsp:spPr>
        <a:xfrm>
          <a:off x="2205" y="2358393"/>
          <a:ext cx="3407568" cy="1363027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</a:rPr>
            <a:t>Paper recycling bins</a:t>
          </a:r>
        </a:p>
      </dsp:txBody>
      <dsp:txXfrm>
        <a:off x="683719" y="2358393"/>
        <a:ext cx="2044541" cy="1363027"/>
      </dsp:txXfrm>
    </dsp:sp>
    <dsp:sp modelId="{B6EE774A-4029-429E-BC5E-ACE686F4BB32}">
      <dsp:nvSpPr>
        <dsp:cNvPr id="0" name=""/>
        <dsp:cNvSpPr/>
      </dsp:nvSpPr>
      <dsp:spPr>
        <a:xfrm>
          <a:off x="2966790" y="2474250"/>
          <a:ext cx="2828282" cy="1131312"/>
        </a:xfrm>
        <a:prstGeom prst="chevron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For confidential documents place in the lockable bin found outside your office.</a:t>
          </a:r>
        </a:p>
      </dsp:txBody>
      <dsp:txXfrm>
        <a:off x="3532446" y="2474250"/>
        <a:ext cx="1696970" cy="1131312"/>
      </dsp:txXfrm>
    </dsp:sp>
    <dsp:sp modelId="{FCA37EB3-A2D7-4655-8F1E-9F9478ABEA7B}">
      <dsp:nvSpPr>
        <dsp:cNvPr id="0" name=""/>
        <dsp:cNvSpPr/>
      </dsp:nvSpPr>
      <dsp:spPr>
        <a:xfrm>
          <a:off x="5399112" y="2474250"/>
          <a:ext cx="2828282" cy="1131312"/>
        </a:xfrm>
        <a:prstGeom prst="chevron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In certain situations you may need to use a shredder - please ask your supervisor.</a:t>
          </a:r>
        </a:p>
      </dsp:txBody>
      <dsp:txXfrm>
        <a:off x="5964768" y="2474250"/>
        <a:ext cx="1696970" cy="11313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5/10/2016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92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</a:t>
            </a:fld>
            <a:endParaRPr lang="en-A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</a:t>
            </a:fld>
            <a:endParaRPr lang="en-A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10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11</a:t>
            </a:fld>
            <a:endParaRPr lang="en-A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16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17</a:t>
            </a:fld>
            <a:endParaRPr lang="en-A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19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20</a:t>
            </a:fld>
            <a:endParaRPr lang="en-A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23</a:t>
            </a:fld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24</a:t>
            </a:fld>
            <a:endParaRPr lang="en-A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26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27</a:t>
            </a:fld>
            <a:endParaRPr lang="en-A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30</a:t>
            </a:fld>
            <a:endParaRPr lang="en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31</a:t>
            </a:fld>
            <a:endParaRPr lang="en-A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34</a:t>
            </a:fld>
            <a:endParaRPr lang="en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35</a:t>
            </a:fld>
            <a:endParaRPr lang="en-A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38</a:t>
            </a:fld>
            <a:endParaRPr lang="en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39</a:t>
            </a:fld>
            <a:endParaRPr lang="en-A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42</a:t>
            </a:fld>
            <a:endParaRPr lang="en-C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43</a:t>
            </a:fld>
            <a:endParaRPr lang="en-A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47</a:t>
            </a:fld>
            <a:endParaRPr lang="en-CA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48</a:t>
            </a:fld>
            <a:endParaRPr lang="en-A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51</a:t>
            </a:fld>
            <a:endParaRPr lang="en-CA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52</a:t>
            </a:fld>
            <a:endParaRPr lang="en-A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54</a:t>
            </a:fld>
            <a:endParaRPr lang="en-CA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55</a:t>
            </a:fld>
            <a:endParaRPr lang="en-A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58</a:t>
            </a:fld>
            <a:endParaRPr lang="en-CA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59</a:t>
            </a:fld>
            <a:endParaRPr lang="en-CA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60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5/10/2016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5/10/2016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5/10/2016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5/10/2016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>
                <a:solidFill>
                  <a:srgbClr val="FF0000"/>
                </a:solidFill>
              </a:rPr>
              <a:t>BSBSUS501</a:t>
            </a:r>
          </a:p>
          <a:p>
            <a:pPr algn="r"/>
            <a:r>
              <a:rPr lang="en-AU" sz="4400" b="1" dirty="0">
                <a:solidFill>
                  <a:srgbClr val="FF0000"/>
                </a:solidFill>
              </a:rPr>
              <a:t>Develop workplace policies and procedures for sustainability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171469"/>
            <a:ext cx="2170113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workplace sustainability policy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1.1  </a:t>
            </a:r>
            <a:r>
              <a:rPr lang="en-AU" sz="2800" dirty="0"/>
              <a:t>Define scope of sustainability policy</a:t>
            </a:r>
          </a:p>
          <a:p>
            <a:r>
              <a:rPr lang="en-AU" sz="2800" b="1" dirty="0"/>
              <a:t>1.2 </a:t>
            </a:r>
            <a:r>
              <a:rPr lang="en-AU" sz="2800" dirty="0"/>
              <a:t>Gather information from a range of sources to plan and develop policy</a:t>
            </a:r>
            <a:r>
              <a:rPr lang="en-AU" sz="2800" b="1" dirty="0"/>
              <a:t> </a:t>
            </a:r>
            <a:endParaRPr lang="en-AU" sz="2800" dirty="0"/>
          </a:p>
          <a:p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Legislation and regulatory authorities – you will need to check to see if there is legislation your company needs to abide by</a:t>
            </a:r>
          </a:p>
          <a:p>
            <a:pPr lvl="0"/>
            <a:r>
              <a:rPr lang="en-GB" dirty="0"/>
              <a:t>Voluntary schemes sometimes offer information and guides to help you e.g. Green office guide</a:t>
            </a:r>
          </a:p>
          <a:p>
            <a:r>
              <a:rPr lang="en-GB" dirty="0"/>
              <a:t>Stakeholders. </a:t>
            </a:r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492625"/>
            <a:ext cx="2524125" cy="21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Policy scope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6048672" cy="5184576"/>
          </a:xfrm>
        </p:spPr>
        <p:txBody>
          <a:bodyPr>
            <a:normAutofit fontScale="77500" lnSpcReduction="20000"/>
          </a:bodyPr>
          <a:lstStyle/>
          <a:p>
            <a:r>
              <a:rPr lang="en-GB" sz="3600" dirty="0"/>
              <a:t>Ecological foot printing</a:t>
            </a:r>
          </a:p>
          <a:p>
            <a:r>
              <a:rPr lang="en-GB" sz="3600" dirty="0"/>
              <a:t>Energy Efficiency Opportunities Bill 2005</a:t>
            </a:r>
          </a:p>
          <a:p>
            <a:r>
              <a:rPr lang="en-GB" sz="3600" dirty="0"/>
              <a:t>Global Reporting Initiative</a:t>
            </a:r>
          </a:p>
          <a:p>
            <a:r>
              <a:rPr lang="en-GB" sz="3600" dirty="0"/>
              <a:t>Green office program</a:t>
            </a:r>
          </a:p>
          <a:p>
            <a:r>
              <a:rPr lang="en-GB" sz="3600" dirty="0"/>
              <a:t>Green purchasing</a:t>
            </a:r>
          </a:p>
          <a:p>
            <a:r>
              <a:rPr lang="en-GB" sz="3600" dirty="0"/>
              <a:t>Greenhouse challenge plus </a:t>
            </a:r>
          </a:p>
          <a:p>
            <a:r>
              <a:rPr lang="en-GB" sz="3600" dirty="0"/>
              <a:t>Life cycle analyses </a:t>
            </a:r>
          </a:p>
          <a:p>
            <a:r>
              <a:rPr lang="en-GB" sz="3600" dirty="0"/>
              <a:t>Product stewardship</a:t>
            </a:r>
          </a:p>
          <a:p>
            <a:r>
              <a:rPr lang="en-GB" sz="3600" dirty="0"/>
              <a:t>Supply chain management</a:t>
            </a:r>
          </a:p>
          <a:p>
            <a:r>
              <a:rPr lang="en-GB" sz="3600" dirty="0"/>
              <a:t>Sustainability covenants/compacts</a:t>
            </a:r>
          </a:p>
          <a:p>
            <a:r>
              <a:rPr lang="en-GB" sz="3600" dirty="0"/>
              <a:t>Triple bottom line reporting.</a:t>
            </a: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510087"/>
            <a:ext cx="2352675" cy="234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193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211144" cy="4525963"/>
          </a:xfrm>
        </p:spPr>
        <p:txBody>
          <a:bodyPr/>
          <a:lstStyle/>
          <a:p>
            <a:r>
              <a:rPr lang="en-GB" dirty="0"/>
              <a:t>Are you going to focus on each aspect (environmental, economic or social) individually or integrate them?</a:t>
            </a:r>
          </a:p>
          <a:p>
            <a:r>
              <a:rPr lang="en-GB" dirty="0"/>
              <a:t>How are you going to investigate particular business and market context of the industry/organisation?</a:t>
            </a:r>
          </a:p>
          <a:p>
            <a:r>
              <a:rPr lang="en-GB" dirty="0"/>
              <a:t>What legislation do you have to consider? </a:t>
            </a:r>
          </a:p>
          <a:p>
            <a:r>
              <a:rPr lang="en-GB" dirty="0"/>
              <a:t>What parts of the organisation is it to apply?</a:t>
            </a:r>
          </a:p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045" y="2132856"/>
            <a:ext cx="1987550" cy="2805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797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1A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workplace sustainability policy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1.3 </a:t>
            </a:r>
            <a:r>
              <a:rPr lang="en-AU" sz="2800" dirty="0"/>
              <a:t>Identify and consult stakeholders as a key component of the policy development process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are your stakeholders?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Customers</a:t>
            </a:r>
          </a:p>
          <a:p>
            <a:r>
              <a:rPr lang="en-GB" dirty="0"/>
              <a:t>Employees at all levels of the organisation</a:t>
            </a:r>
          </a:p>
          <a:p>
            <a:r>
              <a:rPr lang="en-GB" dirty="0"/>
              <a:t>Government</a:t>
            </a:r>
          </a:p>
          <a:p>
            <a:r>
              <a:rPr lang="en-GB" dirty="0"/>
              <a:t>Investors</a:t>
            </a:r>
          </a:p>
          <a:p>
            <a:r>
              <a:rPr lang="en-GB" dirty="0"/>
              <a:t>Local community</a:t>
            </a:r>
          </a:p>
          <a:p>
            <a:r>
              <a:rPr lang="en-GB" dirty="0"/>
              <a:t>Other organisations</a:t>
            </a:r>
          </a:p>
          <a:p>
            <a:r>
              <a:rPr lang="en-GB" dirty="0"/>
              <a:t>Regulators</a:t>
            </a:r>
          </a:p>
          <a:p>
            <a:r>
              <a:rPr lang="en-GB" dirty="0"/>
              <a:t>Suppliers.</a:t>
            </a:r>
          </a:p>
          <a:p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508375"/>
            <a:ext cx="2451100" cy="244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Sustainability advice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Some companies offer sustainability advice that helps you to plan and develop your policy</a:t>
            </a:r>
          </a:p>
          <a:p>
            <a:r>
              <a:rPr lang="en-GB" dirty="0"/>
              <a:t>For example, WWF’s sustainability advisors can recommend more sustainable ways to operate. </a:t>
            </a:r>
          </a:p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717031"/>
            <a:ext cx="2300411" cy="2677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5669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1B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workplace sustainability policy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7696" y="1844824"/>
            <a:ext cx="37444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1.4 </a:t>
            </a:r>
            <a:r>
              <a:rPr lang="en-AU" sz="2800" dirty="0"/>
              <a:t>Include appropriate strategies in policy at all stages of work for minimising resource use, reducing toxic material and hazardous chemical use, and employing life cycle management approaches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Raise awareness at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Have a competition </a:t>
            </a:r>
          </a:p>
          <a:p>
            <a:r>
              <a:rPr lang="en-GB" dirty="0"/>
              <a:t>Ask for volunteers to join an environmental group</a:t>
            </a:r>
          </a:p>
          <a:p>
            <a:r>
              <a:rPr lang="en-GB" dirty="0"/>
              <a:t>Advertise lifts/ travel arrangements</a:t>
            </a:r>
          </a:p>
          <a:p>
            <a:r>
              <a:rPr lang="en-GB" dirty="0"/>
              <a:t>Build showers and bike racks</a:t>
            </a:r>
          </a:p>
          <a:p>
            <a:r>
              <a:rPr lang="en-GB" dirty="0"/>
              <a:t>Train staff in sustainability principles and techniques.</a:t>
            </a:r>
          </a:p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844" y="4365104"/>
            <a:ext cx="1450102" cy="2492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2880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Minimise resource 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112568"/>
          </a:xfrm>
        </p:spPr>
        <p:txBody>
          <a:bodyPr>
            <a:normAutofit fontScale="92500" lnSpcReduction="20000"/>
          </a:bodyPr>
          <a:lstStyle/>
          <a:p>
            <a:r>
              <a:rPr lang="en-GB" sz="3000" dirty="0"/>
              <a:t>Make it easy to recycle in the workplace</a:t>
            </a:r>
          </a:p>
          <a:p>
            <a:r>
              <a:rPr lang="en-GB" sz="3000" dirty="0"/>
              <a:t>Encourage staff to use crockery cups/glasses</a:t>
            </a:r>
          </a:p>
          <a:p>
            <a:r>
              <a:rPr lang="en-GB" sz="3000" dirty="0"/>
              <a:t>Create a compost bin for food waste</a:t>
            </a:r>
          </a:p>
          <a:p>
            <a:r>
              <a:rPr lang="en-GB" sz="3000" dirty="0"/>
              <a:t>Buy products that have minimal packaging</a:t>
            </a:r>
          </a:p>
          <a:p>
            <a:r>
              <a:rPr lang="en-GB" sz="3000" dirty="0"/>
              <a:t>Think about restricting the ordering of stationary</a:t>
            </a:r>
          </a:p>
          <a:p>
            <a:r>
              <a:rPr lang="en-GB" sz="3000" dirty="0"/>
              <a:t>Buy laptops rather than desktops as they use less energy</a:t>
            </a:r>
          </a:p>
          <a:p>
            <a:r>
              <a:rPr lang="en-GB" sz="3000" dirty="0"/>
              <a:t>Reduce margin settings so that printer uses less paper</a:t>
            </a:r>
          </a:p>
          <a:p>
            <a:r>
              <a:rPr lang="en-GB" sz="3000" dirty="0"/>
              <a:t>Print double-sided</a:t>
            </a:r>
          </a:p>
          <a:p>
            <a:r>
              <a:rPr lang="en-GB" sz="3000" dirty="0"/>
              <a:t>Use electronic filing systems to save paper</a:t>
            </a:r>
          </a:p>
          <a:p>
            <a:r>
              <a:rPr lang="en-GB" sz="3000" dirty="0"/>
              <a:t>Think about utilising video conferences.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4338" name="Picture 2" descr="C:\Users\John\Desktop\Pictures\ArtWork\Fotolia_20187902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013176"/>
            <a:ext cx="1566734" cy="1496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002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Reduce toxic material and hazardous chemical 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 environmentally friendly cleaning products </a:t>
            </a:r>
          </a:p>
          <a:p>
            <a:r>
              <a:rPr lang="en-GB" dirty="0"/>
              <a:t>Buy natural soap for use in the bathrooms</a:t>
            </a:r>
          </a:p>
          <a:p>
            <a:r>
              <a:rPr lang="en-GB" dirty="0"/>
              <a:t>Look for products with a reduction in chemicals</a:t>
            </a:r>
          </a:p>
          <a:p>
            <a:r>
              <a:rPr lang="en-GB" dirty="0"/>
              <a:t>Use ink and toner saving settings on equipment such as printers and photocopiers.</a:t>
            </a:r>
          </a:p>
          <a:p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784088"/>
            <a:ext cx="2273300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86159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Life-cycle management approaches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Think about ways to prolong the life of products</a:t>
            </a:r>
          </a:p>
          <a:p>
            <a:r>
              <a:rPr lang="en-GB" dirty="0"/>
              <a:t>Buy Fairtrade products wherever possible e.g. canteen can buy Fairtrade tea, coffee and sugar</a:t>
            </a:r>
          </a:p>
          <a:p>
            <a:r>
              <a:rPr lang="en-GB" dirty="0"/>
              <a:t>Buy products used in the workplace from other companies that are environmentally and socially aware. </a:t>
            </a:r>
          </a:p>
          <a:p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396417"/>
            <a:ext cx="3017837" cy="189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1C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workplace sustainability policy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1.5 </a:t>
            </a:r>
            <a:r>
              <a:rPr lang="en-AU" sz="2800" dirty="0"/>
              <a:t>Make recommendations for policy options based on likely effectiveness, timeframes and cost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Estimate time, cost and likely effectiveness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will need to research the cost, timeframes and likely effectiveness of all of the proposed changes</a:t>
            </a:r>
          </a:p>
          <a:p>
            <a:r>
              <a:rPr lang="en-GB" dirty="0"/>
              <a:t>Some changes will be more costly initially and you will need to be able to justify their value</a:t>
            </a:r>
          </a:p>
          <a:p>
            <a:r>
              <a:rPr lang="en-GB" dirty="0"/>
              <a:t>Now you need to make recommendations for the best policy options.</a:t>
            </a:r>
          </a:p>
          <a:p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149080"/>
            <a:ext cx="1798637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1D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workplace sustainability policy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1.6 </a:t>
            </a:r>
            <a:r>
              <a:rPr lang="en-AU" sz="2800" dirty="0"/>
              <a:t>Develop policy that reflects the organisation’s commitment to sustainability as an integral part of business planning and as a business opportunity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How can we demonstrate a commitment to sustainability?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You will need to ensure that you are constantly thinking about new ways to improve: </a:t>
            </a:r>
          </a:p>
          <a:p>
            <a:r>
              <a:rPr lang="en-GB" dirty="0"/>
              <a:t>Products and services you supply</a:t>
            </a:r>
          </a:p>
          <a:p>
            <a:r>
              <a:rPr lang="en-GB" dirty="0"/>
              <a:t>Products and services you use</a:t>
            </a:r>
          </a:p>
          <a:p>
            <a:r>
              <a:rPr lang="en-GB" dirty="0"/>
              <a:t>The building you work in</a:t>
            </a:r>
          </a:p>
          <a:p>
            <a:r>
              <a:rPr lang="en-GB" dirty="0"/>
              <a:t>Transportation</a:t>
            </a:r>
          </a:p>
          <a:p>
            <a:r>
              <a:rPr lang="en-GB" dirty="0"/>
              <a:t>Procedures and efficiency</a:t>
            </a:r>
          </a:p>
          <a:p>
            <a:r>
              <a:rPr lang="en-GB" dirty="0"/>
              <a:t>Training staff and staff incentives.</a:t>
            </a:r>
          </a:p>
          <a:p>
            <a:endParaRPr lang="en-GB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810" y="2852936"/>
            <a:ext cx="2103437" cy="250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business opportunity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Businesses that demonstrate a commitment to sustainability achieve:</a:t>
            </a:r>
          </a:p>
          <a:p>
            <a:r>
              <a:rPr lang="en-GB" dirty="0"/>
              <a:t>A positive reputation</a:t>
            </a:r>
          </a:p>
          <a:p>
            <a:r>
              <a:rPr lang="en-GB" dirty="0"/>
              <a:t>A more efficient/cost effective business</a:t>
            </a:r>
          </a:p>
          <a:p>
            <a:r>
              <a:rPr lang="en-GB" dirty="0"/>
              <a:t>A more financially secure working environment</a:t>
            </a:r>
          </a:p>
          <a:p>
            <a:r>
              <a:rPr lang="en-GB" dirty="0"/>
              <a:t>A culture of innovation. </a:t>
            </a:r>
          </a:p>
          <a:p>
            <a:endParaRPr lang="en-GB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857" y="4221088"/>
            <a:ext cx="3097213" cy="218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85253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1E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workplace sustainability policy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1.7 </a:t>
            </a:r>
            <a:r>
              <a:rPr lang="en-AU" sz="2800" dirty="0"/>
              <a:t>Agree to appropriate methods of implementation, outcomes and performance indicators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Meet with managers and supervisors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Hold a staff meeting to discuss sustainability</a:t>
            </a:r>
          </a:p>
          <a:p>
            <a:r>
              <a:rPr lang="en-GB" dirty="0"/>
              <a:t>Meet with staff again to discuss changes to responsibilities</a:t>
            </a:r>
          </a:p>
          <a:p>
            <a:r>
              <a:rPr lang="en-GB" dirty="0"/>
              <a:t>Break the overall sustainability down into its components</a:t>
            </a:r>
          </a:p>
          <a:p>
            <a:r>
              <a:rPr lang="en-GB" dirty="0"/>
              <a:t>Think about what you want to achieve as outcomes</a:t>
            </a:r>
          </a:p>
          <a:p>
            <a:r>
              <a:rPr lang="en-GB" dirty="0"/>
              <a:t>Introduce implementation in phases</a:t>
            </a:r>
          </a:p>
          <a:p>
            <a:r>
              <a:rPr lang="en-GB" dirty="0"/>
              <a:t>Discuss the time limit for the </a:t>
            </a:r>
            <a:br>
              <a:rPr lang="en-GB" dirty="0"/>
            </a:br>
            <a:r>
              <a:rPr lang="en-GB" dirty="0"/>
              <a:t>implementation.</a:t>
            </a:r>
          </a:p>
          <a:p>
            <a:endParaRPr lang="en-GB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725143"/>
            <a:ext cx="1946721" cy="191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1F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Communicate workplace sustainability policy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>
                <a:latin typeface="+mj-lt"/>
              </a:rPr>
              <a:t>2.1 </a:t>
            </a:r>
            <a:r>
              <a:rPr lang="en-GB" sz="2800" dirty="0"/>
              <a:t>Promote workplace sustainability policy, including its expected outcome, to key stakeholders</a:t>
            </a:r>
          </a:p>
          <a:p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Promote sustainability policy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Does it reduce their costs?</a:t>
            </a:r>
          </a:p>
          <a:p>
            <a:r>
              <a:rPr lang="en-GB" dirty="0"/>
              <a:t>Does it enhance their reputation?</a:t>
            </a:r>
          </a:p>
          <a:p>
            <a:r>
              <a:rPr lang="en-GB" dirty="0"/>
              <a:t>Will it lead to recognition from the government?</a:t>
            </a:r>
          </a:p>
          <a:p>
            <a:r>
              <a:rPr lang="en-GB" dirty="0"/>
              <a:t>Does it mean you are abiding by regulations?</a:t>
            </a:r>
          </a:p>
          <a:p>
            <a:r>
              <a:rPr lang="en-GB" dirty="0"/>
              <a:t>Will it mean savings for the company that you can use elsewhere? (E.g. is there a pay rise for staff?)</a:t>
            </a:r>
          </a:p>
          <a:p>
            <a:endParaRPr lang="en-GB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950" y="4941168"/>
            <a:ext cx="3084513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Promotion ideas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Create a website or add a page to an existing website about your commitment to sustainability and your proposed changes</a:t>
            </a:r>
            <a:endParaRPr lang="en-GB" dirty="0"/>
          </a:p>
          <a:p>
            <a:pPr lvl="0"/>
            <a:r>
              <a:rPr lang="en-AU" dirty="0"/>
              <a:t>Write letters, emails or newsletters to investors, customers, suppliers and staff to keep them updated</a:t>
            </a:r>
            <a:endParaRPr lang="en-GB" dirty="0"/>
          </a:p>
          <a:p>
            <a:r>
              <a:rPr lang="en-AU" dirty="0"/>
              <a:t>Get involved with the local community somehow or advertise locally.</a:t>
            </a:r>
            <a:endParaRPr lang="en-GB" dirty="0"/>
          </a:p>
          <a:p>
            <a:endParaRPr lang="en-GB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059" y="4484960"/>
            <a:ext cx="1451140" cy="2373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47045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2A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Communicate workplace sustainability policy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>
                <a:latin typeface="+mj-lt"/>
              </a:rPr>
              <a:t>2.2 </a:t>
            </a:r>
            <a:r>
              <a:rPr lang="en-GB" sz="2800" dirty="0"/>
              <a:t>Inform those involved in implementing the policy about expected outcomes, activities to be undertaken and assigned responsibilities</a:t>
            </a:r>
          </a:p>
          <a:p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Expected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Be specific – set specific targets that are achievable and measurable e.g. we want to reduce our use of paper by 50%</a:t>
            </a:r>
          </a:p>
          <a:p>
            <a:r>
              <a:rPr lang="en-AU" dirty="0"/>
              <a:t>Our current usage is 50 cases per month</a:t>
            </a:r>
          </a:p>
          <a:p>
            <a:r>
              <a:rPr lang="en-AU" dirty="0"/>
              <a:t>The aim is clear here; you are aiming to reduce paper to 25 cases per month. </a:t>
            </a:r>
            <a:endParaRPr lang="en-GB" dirty="0"/>
          </a:p>
          <a:p>
            <a:endParaRPr lang="en-GB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365104"/>
            <a:ext cx="2232025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Activities to be undertaken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For the reduction of paper by 50% for example, staff need to be told to:</a:t>
            </a:r>
            <a:endParaRPr lang="en-GB" dirty="0"/>
          </a:p>
          <a:p>
            <a:pPr lvl="0"/>
            <a:r>
              <a:rPr lang="en-AU" dirty="0"/>
              <a:t>Only print or use the photocopier when necessary </a:t>
            </a:r>
            <a:endParaRPr lang="en-GB" dirty="0"/>
          </a:p>
          <a:p>
            <a:pPr lvl="0"/>
            <a:r>
              <a:rPr lang="en-AU" dirty="0"/>
              <a:t>Use scrap paper to jot or write notes on</a:t>
            </a:r>
            <a:endParaRPr lang="en-GB" dirty="0"/>
          </a:p>
          <a:p>
            <a:pPr lvl="0"/>
            <a:r>
              <a:rPr lang="en-AU" dirty="0"/>
              <a:t>Print double-sided</a:t>
            </a:r>
            <a:endParaRPr lang="en-GB" dirty="0"/>
          </a:p>
          <a:p>
            <a:pPr lvl="0"/>
            <a:r>
              <a:rPr lang="en-AU" dirty="0"/>
              <a:t>Use electronic communication wherever possible.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Victoria\Desktop\My Work\ArtWork\garbage_can__with_paper_pc_800_wht_3924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725144"/>
            <a:ext cx="1944216" cy="1988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81409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</a:t>
            </a:r>
            <a:r>
              <a:rPr lang="en-AU" sz="4900" dirty="0"/>
              <a:t> 2B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Implement workplace sustainability policy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3.1 </a:t>
            </a:r>
            <a:r>
              <a:rPr lang="en-AU" sz="2800" dirty="0"/>
              <a:t>Develop and communicate procedures to help implement workplace sustainability policy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procedure?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procedure is a set of instructions informing you how to do something</a:t>
            </a:r>
          </a:p>
          <a:p>
            <a:r>
              <a:rPr lang="en-GB" dirty="0"/>
              <a:t>It may specify who is responsible for the action i.e. manager or all employees</a:t>
            </a:r>
          </a:p>
          <a:p>
            <a:r>
              <a:rPr lang="en-GB" dirty="0"/>
              <a:t>It often includes information about where and when.</a:t>
            </a:r>
          </a:p>
          <a:p>
            <a:endParaRPr lang="en-GB" dirty="0"/>
          </a:p>
        </p:txBody>
      </p:sp>
      <p:pic>
        <p:nvPicPr>
          <p:cNvPr id="4" name="Picture 2" descr="C:\Users\Victoria\Desktop\My Work\ArtWork\business_diagram_curved_arrows_block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001" y="4149080"/>
            <a:ext cx="326436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 example: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975987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889123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3A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Implement workplace sustainability policy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3.2 </a:t>
            </a:r>
            <a:r>
              <a:rPr lang="en-AU" sz="2800" dirty="0"/>
              <a:t>Implement strategies for continuous improvement in resource efficiency</a:t>
            </a:r>
            <a:endParaRPr lang="en-GB" sz="2800" dirty="0"/>
          </a:p>
          <a:p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continuous improvement?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Continuous improvement is the constant determination to improve products, services or processes. This can be a result of an idea and happen instantly or it can be a gradual progression over time.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Victoria\Desktop\My Work\ArtWork\arrows_cycle_spin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789040"/>
            <a:ext cx="2520280" cy="23263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Create the right culture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Train staff appropriately</a:t>
            </a:r>
          </a:p>
          <a:p>
            <a:pPr lvl="0"/>
            <a:r>
              <a:rPr lang="en-AU" dirty="0"/>
              <a:t>Use constructive criticism</a:t>
            </a:r>
          </a:p>
          <a:p>
            <a:pPr lvl="0"/>
            <a:r>
              <a:rPr lang="en-AU" dirty="0"/>
              <a:t>Rewards should be in place wherever possible </a:t>
            </a:r>
          </a:p>
          <a:p>
            <a:pPr lvl="0"/>
            <a:r>
              <a:rPr lang="en-AU" dirty="0"/>
              <a:t>Promote the reward structure</a:t>
            </a:r>
          </a:p>
          <a:p>
            <a:pPr lvl="0"/>
            <a:r>
              <a:rPr lang="en-AU" dirty="0"/>
              <a:t>Staff progression should be highlighted.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2" descr="C:\Users\Victoria\Desktop\My Work\ArtWork\stick_figure_push_up_arrow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070" y="4211884"/>
            <a:ext cx="2153489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9910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3B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Implement workplace sustainability policy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3.3 </a:t>
            </a:r>
            <a:r>
              <a:rPr lang="en-AU" sz="2800" dirty="0"/>
              <a:t>Establish and assign responsibility for recording systems to track continuous improvements in sustainability approaches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How to track continuous improvement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Regular audits and spot checks</a:t>
            </a:r>
          </a:p>
          <a:p>
            <a:r>
              <a:rPr lang="en-GB" dirty="0"/>
              <a:t>Meetings with staff once a week about procedures</a:t>
            </a:r>
          </a:p>
          <a:p>
            <a:r>
              <a:rPr lang="en-GB" dirty="0"/>
              <a:t>Ask staff regularly (e.g. at meeting once a week) for ways to improve </a:t>
            </a:r>
          </a:p>
          <a:p>
            <a:r>
              <a:rPr lang="en-GB" dirty="0"/>
              <a:t>Complaints, feedback and suggestion forms</a:t>
            </a:r>
          </a:p>
          <a:p>
            <a:r>
              <a:rPr lang="en-GB" dirty="0"/>
              <a:t>Staff incentives/rewards</a:t>
            </a:r>
          </a:p>
          <a:p>
            <a:r>
              <a:rPr lang="en-GB" dirty="0"/>
              <a:t>Disciplinary for staff.</a:t>
            </a:r>
          </a:p>
          <a:p>
            <a:endParaRPr lang="en-GB" dirty="0"/>
          </a:p>
        </p:txBody>
      </p:sp>
      <p:pic>
        <p:nvPicPr>
          <p:cNvPr id="4" name="Picture 3" descr="C:\Users\Victoria\Desktop\My Work\ArtWork\running_up_arrow_stairs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365104"/>
            <a:ext cx="2880320" cy="21742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Assign responsibility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assign responsibility you will need to decide if you need a team of people for recording data and tracking improvements</a:t>
            </a:r>
          </a:p>
          <a:p>
            <a:r>
              <a:rPr lang="en-AU" dirty="0"/>
              <a:t>You will then need to decide on the tasks that need to be done and the people who will be doing them.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2" descr="C:\Users\Victoria\Desktop\My Work\ArtWork\green_team _team_high_five_845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109903"/>
            <a:ext cx="2700615" cy="2700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364724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 example suggestion form:</a:t>
            </a:r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56" y="1738541"/>
            <a:ext cx="7925487" cy="4249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624225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3C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Review workplace sustainability policy implementation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4.1 </a:t>
            </a:r>
            <a:r>
              <a:rPr lang="en-AU" sz="2800" dirty="0"/>
              <a:t>Document outcomes and provide feedback to key personnel and stakeholders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Providing feedback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You may have to give feedback to stakeholders and key personnel regarding:</a:t>
            </a:r>
          </a:p>
          <a:p>
            <a:pPr lvl="0"/>
            <a:r>
              <a:rPr lang="en-GB" dirty="0"/>
              <a:t>Complaints or suggestions</a:t>
            </a:r>
          </a:p>
          <a:p>
            <a:pPr lvl="0"/>
            <a:r>
              <a:rPr lang="en-GB" dirty="0"/>
              <a:t>Audits</a:t>
            </a:r>
          </a:p>
          <a:p>
            <a:pPr lvl="0"/>
            <a:r>
              <a:rPr lang="en-GB" dirty="0"/>
              <a:t>Changes to procedures</a:t>
            </a:r>
          </a:p>
          <a:p>
            <a:pPr lvl="0"/>
            <a:r>
              <a:rPr lang="en-GB" dirty="0"/>
              <a:t>Rewards/disciplinary action outcomes. </a:t>
            </a:r>
          </a:p>
          <a:p>
            <a:endParaRPr lang="en-GB" dirty="0"/>
          </a:p>
        </p:txBody>
      </p:sp>
      <p:pic>
        <p:nvPicPr>
          <p:cNvPr id="4" name="Picture 2" descr="C:\Users\Victoria\Desktop\My Work\ArtWork\feedback_service_review_sta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797152"/>
            <a:ext cx="2741290" cy="1798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Example audit/complaint template</a:t>
            </a: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98" y="1921437"/>
            <a:ext cx="8071804" cy="3883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135220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4A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Review workplace sustainability policy implementation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4.2 </a:t>
            </a:r>
            <a:r>
              <a:rPr lang="en-AU" sz="2800" dirty="0"/>
              <a:t>Investigate successes or otherwise of policy 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Investigating successes or otherwise of the policy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47048" cy="4853136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AU" b="1" dirty="0"/>
              <a:t>Successes:</a:t>
            </a:r>
          </a:p>
          <a:p>
            <a:pPr lvl="0"/>
            <a:r>
              <a:rPr lang="en-AU" dirty="0"/>
              <a:t>Positive feedback </a:t>
            </a:r>
            <a:endParaRPr lang="en-GB" dirty="0"/>
          </a:p>
          <a:p>
            <a:pPr lvl="0"/>
            <a:r>
              <a:rPr lang="en-AU" dirty="0"/>
              <a:t>What procedures are being completed?</a:t>
            </a:r>
            <a:endParaRPr lang="en-GB" dirty="0"/>
          </a:p>
          <a:p>
            <a:pPr lvl="0"/>
            <a:r>
              <a:rPr lang="en-AU" dirty="0"/>
              <a:t>Why people are being rewarded?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Improvement:</a:t>
            </a:r>
          </a:p>
          <a:p>
            <a:pPr lvl="0"/>
            <a:r>
              <a:rPr lang="en-AU" dirty="0"/>
              <a:t>What procedures are not getting completed accordingly?</a:t>
            </a:r>
            <a:endParaRPr lang="en-GB" dirty="0"/>
          </a:p>
          <a:p>
            <a:pPr lvl="0"/>
            <a:r>
              <a:rPr lang="en-AU" dirty="0"/>
              <a:t>Negative feedback.</a:t>
            </a:r>
            <a:endParaRPr lang="en-GB" dirty="0"/>
          </a:p>
          <a:p>
            <a:pPr lvl="0"/>
            <a:r>
              <a:rPr lang="en-AU" dirty="0"/>
              <a:t>What people are complaining about?</a:t>
            </a:r>
            <a:endParaRPr lang="en-GB" dirty="0"/>
          </a:p>
          <a:p>
            <a:pPr lvl="0"/>
            <a:r>
              <a:rPr lang="en-AU" dirty="0"/>
              <a:t>Who is complaining? </a:t>
            </a:r>
          </a:p>
          <a:p>
            <a:endParaRPr lang="en-GB" dirty="0"/>
          </a:p>
        </p:txBody>
      </p:sp>
      <p:pic>
        <p:nvPicPr>
          <p:cNvPr id="4" name="Picture 3" descr="C:\Users\Victoria\Desktop\My Work\ArtWork\strategy_success_block_crossword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293096"/>
            <a:ext cx="2483768" cy="1911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4B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Review workplace sustainability policy implementation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16183" y="1819066"/>
            <a:ext cx="374441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4.3 </a:t>
            </a:r>
            <a:r>
              <a:rPr lang="en-AU" sz="2800" dirty="0"/>
              <a:t>Monitor records to identify trends that may require remedial action and use to promote continuous improvement of performance</a:t>
            </a:r>
          </a:p>
          <a:p>
            <a:r>
              <a:rPr lang="en-AU" sz="2800" b="1" dirty="0"/>
              <a:t>4.4</a:t>
            </a:r>
            <a:r>
              <a:rPr lang="en-AU" sz="2800" dirty="0"/>
              <a:t> Modify policy and/or procedures as required to ensure improvements are made</a:t>
            </a:r>
          </a:p>
          <a:p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Monitor records and identify trends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 b="1" dirty="0"/>
              <a:t>You may identify a trend that the new procedures for electronic equipment are not working effectively: </a:t>
            </a:r>
          </a:p>
          <a:p>
            <a:pPr lvl="0"/>
            <a:r>
              <a:rPr lang="en-GB" dirty="0"/>
              <a:t>Not turning computers off when they have finished working with them/overnight</a:t>
            </a:r>
          </a:p>
          <a:p>
            <a:pPr lvl="0"/>
            <a:r>
              <a:rPr lang="en-AU" dirty="0"/>
              <a:t>Not reducing margin settings so that the printer uses less paper</a:t>
            </a:r>
            <a:endParaRPr lang="en-GB" dirty="0"/>
          </a:p>
          <a:p>
            <a:pPr lvl="0"/>
            <a:r>
              <a:rPr lang="en-AU" dirty="0"/>
              <a:t>Not printing double-sided.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Victoria\Desktop\My Work\ArtWork\woman_stock_trend_graph_800_wht_7867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93096"/>
            <a:ext cx="2943200" cy="22456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ohn\Desktop\Pictures\ArtWork\Fotolia_23643125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068960"/>
            <a:ext cx="2940373" cy="294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a 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69586"/>
            <a:ext cx="6696744" cy="491174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In this scenario you could perhaps consider:</a:t>
            </a:r>
          </a:p>
          <a:p>
            <a:r>
              <a:rPr lang="en-GB" dirty="0"/>
              <a:t>Eliminating the need for a procedure e.g. Install EMO software to turn computers off automatically</a:t>
            </a:r>
          </a:p>
          <a:p>
            <a:r>
              <a:rPr lang="en-GB" dirty="0"/>
              <a:t>Altering procedures to improve their clarity</a:t>
            </a:r>
          </a:p>
          <a:p>
            <a:r>
              <a:rPr lang="en-GB" dirty="0"/>
              <a:t>Checking to see if all staff understand the procedures</a:t>
            </a:r>
          </a:p>
          <a:p>
            <a:r>
              <a:rPr lang="en-GB" dirty="0"/>
              <a:t>Checking to see if all staff are capable of fulfilling the procedures e.g. are they trained to complete the task?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4C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US" sz="4900" dirty="0"/>
              <a:t>Summative Assessments</a:t>
            </a:r>
            <a:br>
              <a:rPr lang="en-AU" dirty="0"/>
            </a:br>
            <a:endParaRPr lang="en-CA" sz="31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Summative assessments consist of:</a:t>
            </a:r>
          </a:p>
          <a:p>
            <a:r>
              <a:rPr lang="en-US" dirty="0"/>
              <a:t>Skills assessment</a:t>
            </a:r>
          </a:p>
          <a:p>
            <a:r>
              <a:rPr lang="en-US" dirty="0"/>
              <a:t>Knowledge assessment</a:t>
            </a:r>
          </a:p>
          <a:p>
            <a:r>
              <a:rPr lang="en-US" dirty="0"/>
              <a:t>Performance assessment.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Your assessor will provide you with further guidance on how and where to complete these assessments.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700808"/>
            <a:ext cx="25781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/>
              <a:t>Summary and Feedback</a:t>
            </a:r>
            <a:endParaRPr lang="en-CA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Did we meet our objectives?</a:t>
            </a:r>
          </a:p>
          <a:p>
            <a:r>
              <a:rPr lang="en-US" sz="2800" dirty="0"/>
              <a:t>How did you find this session?</a:t>
            </a:r>
          </a:p>
          <a:p>
            <a:r>
              <a:rPr lang="en-US" sz="2800" dirty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1262</TotalTime>
  <Words>1590</Words>
  <Application>Microsoft Office PowerPoint</Application>
  <PresentationFormat>On-screen Show (4:3)</PresentationFormat>
  <Paragraphs>252</Paragraphs>
  <Slides>60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5" baseType="lpstr">
      <vt:lpstr>Arial</vt:lpstr>
      <vt:lpstr>Calibri</vt:lpstr>
      <vt:lpstr>Times New Roman</vt:lpstr>
      <vt:lpstr>Wingdings</vt:lpstr>
      <vt:lpstr>Office Theme</vt:lpstr>
      <vt:lpstr>PowerPoint Presentation</vt:lpstr>
      <vt:lpstr>Develop workplace sustainability policy</vt:lpstr>
      <vt:lpstr>Sources</vt:lpstr>
      <vt:lpstr>Policy scope</vt:lpstr>
      <vt:lpstr>Your approach</vt:lpstr>
      <vt:lpstr> Activity 1A  </vt:lpstr>
      <vt:lpstr>Develop workplace sustainability policy</vt:lpstr>
      <vt:lpstr>Who are your stakeholders?</vt:lpstr>
      <vt:lpstr>Sustainability advice</vt:lpstr>
      <vt:lpstr> Activity 1B  </vt:lpstr>
      <vt:lpstr>Develop workplace sustainability policy</vt:lpstr>
      <vt:lpstr>Raise awareness at work</vt:lpstr>
      <vt:lpstr>Minimise resource use</vt:lpstr>
      <vt:lpstr>Reduce toxic material and hazardous chemical use</vt:lpstr>
      <vt:lpstr>Life-cycle management approaches</vt:lpstr>
      <vt:lpstr> Activity 1C  </vt:lpstr>
      <vt:lpstr>Develop workplace sustainability policy</vt:lpstr>
      <vt:lpstr>Estimate time, cost and likely effectiveness</vt:lpstr>
      <vt:lpstr> Activity 1D  </vt:lpstr>
      <vt:lpstr>Develop workplace sustainability policy</vt:lpstr>
      <vt:lpstr>How can we demonstrate a commitment to sustainability?</vt:lpstr>
      <vt:lpstr>A business opportunity</vt:lpstr>
      <vt:lpstr> Activity 1E  </vt:lpstr>
      <vt:lpstr>Develop workplace sustainability policy</vt:lpstr>
      <vt:lpstr>Meet with managers and supervisors</vt:lpstr>
      <vt:lpstr> Activity 1F  </vt:lpstr>
      <vt:lpstr>Communicate workplace sustainability policy</vt:lpstr>
      <vt:lpstr>Promote sustainability policy</vt:lpstr>
      <vt:lpstr>Promotion ideas</vt:lpstr>
      <vt:lpstr> Activity 2A  </vt:lpstr>
      <vt:lpstr>Communicate workplace sustainability policy</vt:lpstr>
      <vt:lpstr>Expected outcomes</vt:lpstr>
      <vt:lpstr>Activities to be undertaken</vt:lpstr>
      <vt:lpstr> Activity 2B </vt:lpstr>
      <vt:lpstr>Implement workplace sustainability policy</vt:lpstr>
      <vt:lpstr>What is a procedure?</vt:lpstr>
      <vt:lpstr>An example:</vt:lpstr>
      <vt:lpstr> Activity 3A  </vt:lpstr>
      <vt:lpstr>Implement workplace sustainability policy</vt:lpstr>
      <vt:lpstr>What is continuous improvement?</vt:lpstr>
      <vt:lpstr>Create the right culture</vt:lpstr>
      <vt:lpstr> Activity 3B  </vt:lpstr>
      <vt:lpstr>Implement workplace sustainability policy</vt:lpstr>
      <vt:lpstr>How to track continuous improvement</vt:lpstr>
      <vt:lpstr>Assign responsibility</vt:lpstr>
      <vt:lpstr>An example suggestion form:</vt:lpstr>
      <vt:lpstr> Activity 3C  </vt:lpstr>
      <vt:lpstr>Review workplace sustainability policy implementation</vt:lpstr>
      <vt:lpstr>Providing feedback</vt:lpstr>
      <vt:lpstr>Example audit/complaint template</vt:lpstr>
      <vt:lpstr> Activity 4A  </vt:lpstr>
      <vt:lpstr>Review workplace sustainability policy implementation</vt:lpstr>
      <vt:lpstr>Investigating successes or otherwise of the policy</vt:lpstr>
      <vt:lpstr> Activity 4B  </vt:lpstr>
      <vt:lpstr>Review workplace sustainability policy implementation</vt:lpstr>
      <vt:lpstr>Monitor records and identify trends</vt:lpstr>
      <vt:lpstr>Finding a solution</vt:lpstr>
      <vt:lpstr> Activity 4C  </vt:lpstr>
      <vt:lpstr> Summative Assessments </vt:lpstr>
      <vt:lpstr>Summary and Feedback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 Chloe</dc:creator>
  <cp:lastModifiedBy>Tom - RTO Materials</cp:lastModifiedBy>
  <cp:revision>253</cp:revision>
  <dcterms:created xsi:type="dcterms:W3CDTF">2011-08-26T06:48:04Z</dcterms:created>
  <dcterms:modified xsi:type="dcterms:W3CDTF">2016-10-05T16:16:18Z</dcterms:modified>
</cp:coreProperties>
</file>