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7"/>
  </p:notesMasterIdLst>
  <p:sldIdLst>
    <p:sldId id="257" r:id="rId2"/>
    <p:sldId id="610" r:id="rId3"/>
    <p:sldId id="417" r:id="rId4"/>
    <p:sldId id="309" r:id="rId5"/>
    <p:sldId id="611" r:id="rId6"/>
    <p:sldId id="612" r:id="rId7"/>
    <p:sldId id="613" r:id="rId8"/>
    <p:sldId id="614" r:id="rId9"/>
    <p:sldId id="615" r:id="rId10"/>
    <p:sldId id="616" r:id="rId11"/>
    <p:sldId id="617" r:id="rId12"/>
    <p:sldId id="618" r:id="rId13"/>
    <p:sldId id="619" r:id="rId14"/>
    <p:sldId id="620" r:id="rId15"/>
    <p:sldId id="621" r:id="rId16"/>
    <p:sldId id="622" r:id="rId17"/>
    <p:sldId id="623" r:id="rId18"/>
    <p:sldId id="624" r:id="rId19"/>
    <p:sldId id="625" r:id="rId20"/>
    <p:sldId id="626" r:id="rId21"/>
    <p:sldId id="627" r:id="rId22"/>
    <p:sldId id="628" r:id="rId23"/>
    <p:sldId id="629" r:id="rId24"/>
    <p:sldId id="630" r:id="rId25"/>
    <p:sldId id="392" r:id="rId26"/>
    <p:sldId id="586" r:id="rId27"/>
    <p:sldId id="631" r:id="rId28"/>
    <p:sldId id="632" r:id="rId29"/>
    <p:sldId id="633" r:id="rId30"/>
    <p:sldId id="634" r:id="rId31"/>
    <p:sldId id="635" r:id="rId32"/>
    <p:sldId id="636" r:id="rId33"/>
    <p:sldId id="637" r:id="rId34"/>
    <p:sldId id="638" r:id="rId35"/>
    <p:sldId id="588" r:id="rId36"/>
    <p:sldId id="589" r:id="rId37"/>
    <p:sldId id="639" r:id="rId38"/>
    <p:sldId id="591" r:id="rId39"/>
    <p:sldId id="592" r:id="rId40"/>
    <p:sldId id="593" r:id="rId41"/>
    <p:sldId id="594" r:id="rId42"/>
    <p:sldId id="436" r:id="rId43"/>
    <p:sldId id="435" r:id="rId44"/>
    <p:sldId id="418" r:id="rId45"/>
    <p:sldId id="419" r:id="rId4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9779" autoAdjust="0"/>
    <p:restoredTop sz="91525" autoAdjust="0"/>
  </p:normalViewPr>
  <p:slideViewPr>
    <p:cSldViewPr>
      <p:cViewPr>
        <p:scale>
          <a:sx n="60" d="100"/>
          <a:sy n="60" d="100"/>
        </p:scale>
        <p:origin x="-3390" y="-109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4D7E61F-E466-4520-8FCA-2A0F1269B01B}" type="datetimeFigureOut">
              <a:rPr lang="en-AU" smtClean="0"/>
              <a:pPr/>
              <a:t>8/09/2015</a:t>
            </a:fld>
            <a:endParaRPr lang="en-AU"/>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636B371-A471-4F1E-8623-C88C117501DF}" type="slidenum">
              <a:rPr lang="en-AU" smtClean="0"/>
              <a:pPr/>
              <a:t>‹#›</a:t>
            </a:fld>
            <a:endParaRPr lang="en-AU"/>
          </a:p>
        </p:txBody>
      </p:sp>
    </p:spTree>
    <p:extLst>
      <p:ext uri="{BB962C8B-B14F-4D97-AF65-F5344CB8AC3E}">
        <p14:creationId xmlns:p14="http://schemas.microsoft.com/office/powerpoint/2010/main" val="27437816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Slide Image Placeholder 1"/>
          <p:cNvSpPr>
            <a:spLocks noGrp="1" noRot="1" noChangeAspect="1" noTextEdit="1"/>
          </p:cNvSpPr>
          <p:nvPr>
            <p:ph type="sldImg"/>
          </p:nvPr>
        </p:nvSpPr>
        <p:spPr bwMode="auto">
          <a:noFill/>
          <a:ln>
            <a:solidFill>
              <a:srgbClr val="000000"/>
            </a:solidFill>
            <a:miter lim="800000"/>
            <a:headEnd/>
            <a:tailEnd/>
          </a:ln>
        </p:spPr>
      </p:sp>
      <p:sp>
        <p:nvSpPr>
          <p:cNvPr id="1126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26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197C488-A209-4A92-B6C0-5B74CFCC9C34}" type="slidenum">
              <a:rPr lang="en-CA" smtClean="0"/>
              <a:pPr/>
              <a:t>1</a:t>
            </a:fld>
            <a:endParaRPr lang="en-CA"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bwMode="auto">
          <a:noFill/>
          <a:ln>
            <a:solidFill>
              <a:srgbClr val="000000"/>
            </a:solidFill>
            <a:miter lim="800000"/>
            <a:headEnd/>
            <a:tailEnd/>
          </a:ln>
        </p:spPr>
      </p:sp>
      <p:sp>
        <p:nvSpPr>
          <p:cNvPr id="48131"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AU" smtClean="0"/>
          </a:p>
        </p:txBody>
      </p:sp>
      <p:sp>
        <p:nvSpPr>
          <p:cNvPr id="4813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AAE52A90-ECD8-4590-AA2A-3CF7C89AC4E9}" type="slidenum">
              <a:rPr lang="en-CA" smtClean="0"/>
              <a:pPr/>
              <a:t>2</a:t>
            </a:fld>
            <a:endParaRPr lang="en-CA"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4</a:t>
            </a:fld>
            <a:endParaRPr lang="en-AU"/>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25</a:t>
            </a:fld>
            <a:endParaRPr lang="en-CA"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26</a:t>
            </a:fld>
            <a:endParaRPr lang="en-AU"/>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35</a:t>
            </a:fld>
            <a:endParaRPr lang="en-CA"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36</a:t>
            </a:fld>
            <a:endParaRPr lang="en-AU"/>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38</a:t>
            </a:fld>
            <a:endParaRPr lang="en-CA"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39</a:t>
            </a:fld>
            <a:endParaRPr lang="en-AU"/>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41</a:t>
            </a:fld>
            <a:endParaRPr lang="en-CA"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42</a:t>
            </a:fld>
            <a:endParaRPr lang="en-CA"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642" name="Slide Image Placeholder 1"/>
          <p:cNvSpPr>
            <a:spLocks noGrp="1" noRot="1" noChangeAspect="1" noTextEdit="1"/>
          </p:cNvSpPr>
          <p:nvPr>
            <p:ph type="sldImg"/>
          </p:nvPr>
        </p:nvSpPr>
        <p:spPr bwMode="auto">
          <a:noFill/>
          <a:ln>
            <a:solidFill>
              <a:srgbClr val="000000"/>
            </a:solidFill>
            <a:miter lim="800000"/>
            <a:headEnd/>
            <a:tailEnd/>
          </a:ln>
        </p:spPr>
      </p:sp>
      <p:sp>
        <p:nvSpPr>
          <p:cNvPr id="2406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2406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18C356B-835B-42F1-94E9-63081C6F05C3}" type="slidenum">
              <a:rPr lang="en-CA" smtClean="0"/>
              <a:pPr/>
              <a:t>44</a:t>
            </a:fld>
            <a:endParaRPr lang="en-CA"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Slide Image Placeholder 1"/>
          <p:cNvSpPr>
            <a:spLocks noGrp="1" noRot="1" noChangeAspect="1" noTextEdit="1"/>
          </p:cNvSpPr>
          <p:nvPr>
            <p:ph type="sldImg"/>
          </p:nvPr>
        </p:nvSpPr>
        <p:spPr bwMode="auto">
          <a:noFill/>
          <a:ln>
            <a:solidFill>
              <a:srgbClr val="000000"/>
            </a:solidFill>
            <a:miter lim="800000"/>
            <a:headEnd/>
            <a:tailEnd/>
          </a:ln>
        </p:spPr>
      </p:sp>
      <p:sp>
        <p:nvSpPr>
          <p:cNvPr id="12595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2595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EE663B8-2DF7-40B5-9876-3DE1EC13830F}" type="slidenum">
              <a:rPr lang="en-CA" smtClean="0"/>
              <a:pPr/>
              <a:t>45</a:t>
            </a:fld>
            <a:endParaRPr lang="en-CA"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AU"/>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8/09/2015</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8/09/2015</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AU"/>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9A845FD-594F-47EE-9162-D59CD5604268}" type="datetimeFigureOut">
              <a:rPr lang="en-AU" smtClean="0"/>
              <a:pPr/>
              <a:t>8/09/2015</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Date Placeholder 4"/>
          <p:cNvSpPr>
            <a:spLocks noGrp="1"/>
          </p:cNvSpPr>
          <p:nvPr>
            <p:ph type="dt" sz="half" idx="10"/>
          </p:nvPr>
        </p:nvSpPr>
        <p:spPr/>
        <p:txBody>
          <a:bodyPr/>
          <a:lstStyle/>
          <a:p>
            <a:fld id="{29A845FD-594F-47EE-9162-D59CD5604268}" type="datetimeFigureOut">
              <a:rPr lang="en-AU" smtClean="0"/>
              <a:pPr/>
              <a:t>8/09/2015</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AU"/>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Date Placeholder 6"/>
          <p:cNvSpPr>
            <a:spLocks noGrp="1"/>
          </p:cNvSpPr>
          <p:nvPr>
            <p:ph type="dt" sz="half" idx="10"/>
          </p:nvPr>
        </p:nvSpPr>
        <p:spPr/>
        <p:txBody>
          <a:bodyPr/>
          <a:lstStyle/>
          <a:p>
            <a:fld id="{29A845FD-594F-47EE-9162-D59CD5604268}" type="datetimeFigureOut">
              <a:rPr lang="en-AU" smtClean="0"/>
              <a:pPr/>
              <a:t>8/09/2015</a:t>
            </a:fld>
            <a:endParaRPr lang="en-AU"/>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Date Placeholder 2"/>
          <p:cNvSpPr>
            <a:spLocks noGrp="1"/>
          </p:cNvSpPr>
          <p:nvPr>
            <p:ph type="dt" sz="half" idx="10"/>
          </p:nvPr>
        </p:nvSpPr>
        <p:spPr/>
        <p:txBody>
          <a:bodyPr/>
          <a:lstStyle/>
          <a:p>
            <a:fld id="{29A845FD-594F-47EE-9162-D59CD5604268}" type="datetimeFigureOut">
              <a:rPr lang="en-AU" smtClean="0"/>
              <a:pPr/>
              <a:t>8/09/2015</a:t>
            </a:fld>
            <a:endParaRPr lang="en-AU"/>
          </a:p>
        </p:txBody>
      </p:sp>
      <p:sp>
        <p:nvSpPr>
          <p:cNvPr id="4" name="Footer Placeholder 3"/>
          <p:cNvSpPr>
            <a:spLocks noGrp="1"/>
          </p:cNvSpPr>
          <p:nvPr>
            <p:ph type="ftr" sz="quarter" idx="11"/>
          </p:nvPr>
        </p:nvSpPr>
        <p:spPr/>
        <p:txBody>
          <a:bodyPr/>
          <a:lstStyle/>
          <a:p>
            <a:endParaRPr lang="en-AU"/>
          </a:p>
        </p:txBody>
      </p:sp>
      <p:sp>
        <p:nvSpPr>
          <p:cNvPr id="5" name="Slide Number Placeholder 4"/>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9A845FD-594F-47EE-9162-D59CD5604268}" type="datetimeFigureOut">
              <a:rPr lang="en-AU" smtClean="0"/>
              <a:pPr/>
              <a:t>8/09/2015</a:t>
            </a:fld>
            <a:endParaRPr lang="en-AU"/>
          </a:p>
        </p:txBody>
      </p:sp>
      <p:sp>
        <p:nvSpPr>
          <p:cNvPr id="3" name="Footer Placeholder 2"/>
          <p:cNvSpPr>
            <a:spLocks noGrp="1"/>
          </p:cNvSpPr>
          <p:nvPr>
            <p:ph type="ftr" sz="quarter" idx="11"/>
          </p:nvPr>
        </p:nvSpPr>
        <p:spPr/>
        <p:txBody>
          <a:bodyPr/>
          <a:lstStyle/>
          <a:p>
            <a:endParaRPr lang="en-AU"/>
          </a:p>
        </p:txBody>
      </p:sp>
      <p:sp>
        <p:nvSpPr>
          <p:cNvPr id="4" name="Slide Number Placeholder 3"/>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AU"/>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9A845FD-594F-47EE-9162-D59CD5604268}" type="datetimeFigureOut">
              <a:rPr lang="en-AU" smtClean="0"/>
              <a:pPr/>
              <a:t>8/09/2015</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AU"/>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9A845FD-594F-47EE-9162-D59CD5604268}" type="datetimeFigureOut">
              <a:rPr lang="en-AU" smtClean="0"/>
              <a:pPr/>
              <a:t>8/09/2015</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8/09/2015</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AU"/>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8/09/2015</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Module Intro Slide">
    <p:spTree>
      <p:nvGrpSpPr>
        <p:cNvPr id="1" name=""/>
        <p:cNvGrpSpPr/>
        <p:nvPr/>
      </p:nvGrpSpPr>
      <p:grpSpPr>
        <a:xfrm>
          <a:off x="0" y="0"/>
          <a:ext cx="0" cy="0"/>
          <a:chOff x="0" y="0"/>
          <a:chExt cx="0" cy="0"/>
        </a:xfrm>
      </p:grpSpPr>
      <p:pic>
        <p:nvPicPr>
          <p:cNvPr id="4" name="Picture 6" descr="Fotolia_9747380_XS.jpg"/>
          <p:cNvPicPr>
            <a:picLocks noChangeAspect="1"/>
          </p:cNvPicPr>
          <p:nvPr userDrawn="1"/>
        </p:nvPicPr>
        <p:blipFill>
          <a:blip r:embed="rId2" cstate="print"/>
          <a:srcRect/>
          <a:stretch>
            <a:fillRect/>
          </a:stretch>
        </p:blipFill>
        <p:spPr bwMode="auto">
          <a:xfrm>
            <a:off x="8501063" y="6215063"/>
            <a:ext cx="642937" cy="642937"/>
          </a:xfrm>
          <a:prstGeom prst="rect">
            <a:avLst/>
          </a:prstGeom>
          <a:noFill/>
          <a:ln w="9525">
            <a:noFill/>
            <a:miter lim="800000"/>
            <a:headEnd/>
            <a:tailEnd/>
          </a:ln>
        </p:spPr>
      </p:pic>
      <p:sp>
        <p:nvSpPr>
          <p:cNvPr id="2" name="Title 1"/>
          <p:cNvSpPr>
            <a:spLocks noGrp="1"/>
          </p:cNvSpPr>
          <p:nvPr>
            <p:ph type="title"/>
          </p:nvPr>
        </p:nvSpPr>
        <p:spPr>
          <a:xfrm>
            <a:off x="457200" y="274638"/>
            <a:ext cx="6400800" cy="1143000"/>
          </a:xfrm>
        </p:spPr>
        <p:txBody>
          <a:bodyPr/>
          <a:lstStyle>
            <a:lvl1pPr>
              <a:defRPr b="1" baseline="0">
                <a:solidFill>
                  <a:srgbClr val="DE1904"/>
                </a:solidFill>
                <a:latin typeface="+mj-lt"/>
              </a:defRPr>
            </a:lvl1pPr>
          </a:lstStyle>
          <a:p>
            <a:r>
              <a:rPr lang="en-US" dirty="0" smtClean="0"/>
              <a:t>Click to edit Master title style</a:t>
            </a:r>
            <a:endParaRPr lang="en-CA" dirty="0"/>
          </a:p>
        </p:txBody>
      </p:sp>
      <p:sp>
        <p:nvSpPr>
          <p:cNvPr id="3" name="Content Placeholder 2"/>
          <p:cNvSpPr>
            <a:spLocks noGrp="1"/>
          </p:cNvSpPr>
          <p:nvPr>
            <p:ph idx="1"/>
          </p:nvPr>
        </p:nvSpPr>
        <p:spPr>
          <a:xfrm>
            <a:off x="457200" y="1600200"/>
            <a:ext cx="6400800" cy="4525963"/>
          </a:xfrm>
        </p:spPr>
        <p:txBody>
          <a:bodyPr/>
          <a:lstStyle>
            <a:lvl1pPr>
              <a:defRPr sz="2400" baseline="0">
                <a:latin typeface="+mj-lt"/>
              </a:defRPr>
            </a:lvl1pPr>
            <a:lvl2pPr>
              <a:defRPr>
                <a:latin typeface="+mn-lt"/>
              </a:defRPr>
            </a:lvl2pPr>
            <a:lvl3pPr>
              <a:defRPr>
                <a:latin typeface="+mn-lt"/>
              </a:defRPr>
            </a:lvl3pPr>
            <a:lvl4pPr>
              <a:defRPr>
                <a:latin typeface="+mn-lt"/>
              </a:defRPr>
            </a:lvl4pPr>
            <a:lvl5pPr>
              <a:defRPr>
                <a:latin typeface="+mn-lt"/>
              </a:defRPr>
            </a:lvl5pPr>
          </a:lstStyle>
          <a:p>
            <a:pPr lvl="0"/>
            <a:r>
              <a:rPr lang="en-US" dirty="0" smtClean="0"/>
              <a:t>Click to edit Master text styles</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AU"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AU"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9A845FD-594F-47EE-9162-D59CD5604268}" type="datetimeFigureOut">
              <a:rPr lang="en-AU" smtClean="0"/>
              <a:pPr/>
              <a:t>8/09/2015</a:t>
            </a:fld>
            <a:endParaRPr lang="en-AU"/>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048034-356B-4D46-A2D9-D54751ED114A}" type="slidenum">
              <a:rPr lang="en-AU" smtClean="0"/>
              <a:pPr/>
              <a:t>‹#›</a:t>
            </a:fld>
            <a:endParaRPr lang="en-AU"/>
          </a:p>
        </p:txBody>
      </p:sp>
      <p:pic>
        <p:nvPicPr>
          <p:cNvPr id="7" name="Picture 6" descr="Fotolia_9747380_XS.jpg"/>
          <p:cNvPicPr>
            <a:picLocks noChangeAspect="1"/>
          </p:cNvPicPr>
          <p:nvPr userDrawn="1"/>
        </p:nvPicPr>
        <p:blipFill>
          <a:blip r:embed="rId14" cstate="print"/>
          <a:srcRect/>
          <a:stretch>
            <a:fillRect/>
          </a:stretch>
        </p:blipFill>
        <p:spPr bwMode="auto">
          <a:xfrm>
            <a:off x="8501063" y="6215063"/>
            <a:ext cx="642937" cy="642937"/>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b="1" kern="1200">
          <a:solidFill>
            <a:srgbClr val="FF0000"/>
          </a:solidFill>
          <a:latin typeface="+mj-lt"/>
          <a:ea typeface="+mj-ea"/>
          <a:cs typeface="+mj-cs"/>
        </a:defRPr>
      </a:lvl1pPr>
    </p:titleStyle>
    <p:bodyStyle>
      <a:lvl1pPr marL="342900" indent="-342900" algn="l" defTabSz="914400" rtl="0" eaLnBrk="1" latinLnBrk="0" hangingPunct="1">
        <a:spcBef>
          <a:spcPct val="20000"/>
        </a:spcBef>
        <a:buFont typeface="Wingdings" pitchFamily="2" charset="2"/>
        <a:buChar char="Ø"/>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Text Box 6"/>
          <p:cNvSpPr txBox="1">
            <a:spLocks noChangeArrowheads="1"/>
          </p:cNvSpPr>
          <p:nvPr/>
        </p:nvSpPr>
        <p:spPr bwMode="auto">
          <a:xfrm>
            <a:off x="1214438" y="1124744"/>
            <a:ext cx="7000875" cy="3875881"/>
          </a:xfrm>
          <a:prstGeom prst="rect">
            <a:avLst/>
          </a:prstGeom>
          <a:noFill/>
          <a:ln w="9525">
            <a:noFill/>
            <a:miter lim="800000"/>
            <a:headEnd/>
            <a:tailEnd/>
          </a:ln>
        </p:spPr>
        <p:txBody>
          <a:bodyPr/>
          <a:lstStyle/>
          <a:p>
            <a:pPr algn="r"/>
            <a:r>
              <a:rPr lang="en-AU" sz="4400" b="1" dirty="0">
                <a:solidFill>
                  <a:srgbClr val="FF0000"/>
                </a:solidFill>
              </a:rPr>
              <a:t>HLTAAP001 </a:t>
            </a:r>
            <a:endParaRPr lang="en-GB" sz="4400" dirty="0">
              <a:solidFill>
                <a:srgbClr val="FF0000"/>
              </a:solidFill>
            </a:endParaRPr>
          </a:p>
          <a:p>
            <a:pPr algn="r"/>
            <a:r>
              <a:rPr lang="en-AU" sz="4400" b="1">
                <a:solidFill>
                  <a:srgbClr val="FF0000"/>
                </a:solidFill>
              </a:rPr>
              <a:t>Recognise </a:t>
            </a:r>
            <a:r>
              <a:rPr lang="en-AU" sz="4400" b="1" smtClean="0">
                <a:solidFill>
                  <a:srgbClr val="FF0000"/>
                </a:solidFill>
              </a:rPr>
              <a:t>healthy </a:t>
            </a:r>
            <a:r>
              <a:rPr lang="en-AU" sz="4400" b="1" dirty="0">
                <a:solidFill>
                  <a:srgbClr val="FF0000"/>
                </a:solidFill>
              </a:rPr>
              <a:t>body systems</a:t>
            </a:r>
            <a:endParaRPr lang="en-GB" sz="4400" dirty="0">
              <a:solidFill>
                <a:srgbClr val="FF0000"/>
              </a:solidFill>
            </a:endParaRPr>
          </a:p>
        </p:txBody>
      </p:sp>
      <p:pic>
        <p:nvPicPr>
          <p:cNvPr id="3" name="Picture 2" descr="C:\Users\Tom\Downloads\exercising_weights_heart_400_clr_13182.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14438" y="2852936"/>
            <a:ext cx="3810000" cy="35718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p:txBody>
          <a:bodyPr/>
          <a:lstStyle/>
          <a:p>
            <a:pPr eaLnBrk="1" hangingPunct="1"/>
            <a:r>
              <a:rPr lang="en-CA" dirty="0" smtClean="0">
                <a:solidFill>
                  <a:srgbClr val="FF0000"/>
                </a:solidFill>
              </a:rPr>
              <a:t>Housekeeping</a:t>
            </a:r>
          </a:p>
        </p:txBody>
      </p:sp>
      <p:sp>
        <p:nvSpPr>
          <p:cNvPr id="5123" name="Content Placeholder 2"/>
          <p:cNvSpPr>
            <a:spLocks noGrp="1"/>
          </p:cNvSpPr>
          <p:nvPr>
            <p:ph idx="1"/>
          </p:nvPr>
        </p:nvSpPr>
        <p:spPr/>
        <p:txBody>
          <a:bodyPr/>
          <a:lstStyle/>
          <a:p>
            <a:r>
              <a:rPr lang="en-AU" dirty="0" smtClean="0"/>
              <a:t>Emergency procedures</a:t>
            </a:r>
          </a:p>
          <a:p>
            <a:r>
              <a:rPr lang="en-AU" dirty="0" smtClean="0"/>
              <a:t>Mobiles and </a:t>
            </a:r>
            <a:r>
              <a:rPr lang="en-AU" smtClean="0"/>
              <a:t>security issues </a:t>
            </a:r>
            <a:endParaRPr lang="en-AU" dirty="0" smtClean="0"/>
          </a:p>
          <a:p>
            <a:r>
              <a:rPr lang="en-AU" dirty="0" smtClean="0"/>
              <a:t>Break times and smoking policy</a:t>
            </a:r>
          </a:p>
          <a:p>
            <a:r>
              <a:rPr lang="en-AU" dirty="0" smtClean="0"/>
              <a:t>This course is interactive – ask questions</a:t>
            </a:r>
          </a:p>
          <a:p>
            <a:r>
              <a:rPr lang="en-AU" dirty="0" smtClean="0"/>
              <a:t>Practise respect and confidentiality</a:t>
            </a:r>
          </a:p>
          <a:p>
            <a:r>
              <a:rPr lang="en-AU" dirty="0" smtClean="0"/>
              <a:t>Ground rules</a:t>
            </a:r>
            <a:endParaRPr lang="en-CA" dirty="0" smtClean="0"/>
          </a:p>
          <a:p>
            <a:pPr eaLnBrk="1" hangingPunct="1"/>
            <a:endParaRPr lang="en-US" dirty="0" smtClean="0"/>
          </a:p>
        </p:txBody>
      </p:sp>
      <p:pic>
        <p:nvPicPr>
          <p:cNvPr id="5124" name="Picture 5" descr="MLecturn.jpg"/>
          <p:cNvPicPr>
            <a:picLocks noChangeAspect="1"/>
          </p:cNvPicPr>
          <p:nvPr/>
        </p:nvPicPr>
        <p:blipFill>
          <a:blip r:embed="rId3" cstate="print"/>
          <a:srcRect/>
          <a:stretch>
            <a:fillRect/>
          </a:stretch>
        </p:blipFill>
        <p:spPr bwMode="auto">
          <a:xfrm>
            <a:off x="6075040" y="3789040"/>
            <a:ext cx="3068960" cy="306896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Objectives</a:t>
            </a:r>
            <a:endParaRPr lang="en-GB" dirty="0"/>
          </a:p>
        </p:txBody>
      </p:sp>
      <p:sp>
        <p:nvSpPr>
          <p:cNvPr id="5" name="Content Placeholder 4"/>
          <p:cNvSpPr>
            <a:spLocks noGrp="1"/>
          </p:cNvSpPr>
          <p:nvPr>
            <p:ph idx="1"/>
          </p:nvPr>
        </p:nvSpPr>
        <p:spPr>
          <a:xfrm>
            <a:off x="457200" y="1600200"/>
            <a:ext cx="8229600" cy="4925144"/>
          </a:xfrm>
        </p:spPr>
        <p:txBody>
          <a:bodyPr>
            <a:normAutofit/>
          </a:bodyPr>
          <a:lstStyle/>
          <a:p>
            <a:pPr lvl="0"/>
            <a:r>
              <a:rPr lang="en-AU" b="1" i="1" dirty="0"/>
              <a:t>Discover</a:t>
            </a:r>
            <a:r>
              <a:rPr lang="en-AU" b="1" dirty="0"/>
              <a:t> </a:t>
            </a:r>
            <a:r>
              <a:rPr lang="en-AU" dirty="0"/>
              <a:t>how to work with information about the human body</a:t>
            </a:r>
            <a:endParaRPr lang="en-GB" dirty="0"/>
          </a:p>
          <a:p>
            <a:pPr lvl="0"/>
            <a:r>
              <a:rPr lang="en-US" b="1" i="1" dirty="0"/>
              <a:t>Know</a:t>
            </a:r>
            <a:r>
              <a:rPr lang="en-US" dirty="0"/>
              <a:t> how to </a:t>
            </a:r>
            <a:r>
              <a:rPr lang="en-AU" dirty="0"/>
              <a:t>recognise and promote ways to support healthy functioning of the body</a:t>
            </a:r>
            <a:endParaRPr lang="en-GB" dirty="0"/>
          </a:p>
          <a:p>
            <a:pPr lvl="0"/>
            <a:r>
              <a:rPr lang="en-US" b="1" i="1" dirty="0"/>
              <a:t>Gain</a:t>
            </a:r>
            <a:r>
              <a:rPr lang="en-US" dirty="0"/>
              <a:t> skills and knowledge required for this unit </a:t>
            </a:r>
            <a:endParaRPr lang="en-GB"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p:txBody>
          <a:bodyPr>
            <a:normAutofit fontScale="90000"/>
          </a:bodyPr>
          <a:lstStyle/>
          <a:p>
            <a:r>
              <a:rPr lang="en-AU" dirty="0"/>
              <a:t>Work with information about the human body</a:t>
            </a:r>
            <a:endParaRPr lang="en-GB" dirty="0"/>
          </a:p>
        </p:txBody>
      </p:sp>
      <p:sp>
        <p:nvSpPr>
          <p:cNvPr id="6" name="TextBox 5"/>
          <p:cNvSpPr txBox="1"/>
          <p:nvPr/>
        </p:nvSpPr>
        <p:spPr>
          <a:xfrm>
            <a:off x="5220072" y="2043113"/>
            <a:ext cx="3744416" cy="4154984"/>
          </a:xfrm>
          <a:prstGeom prst="rect">
            <a:avLst/>
          </a:prstGeom>
          <a:noFill/>
        </p:spPr>
        <p:txBody>
          <a:bodyPr wrap="square" rtlCol="0">
            <a:spAutoFit/>
          </a:bodyPr>
          <a:lstStyle/>
          <a:p>
            <a:r>
              <a:rPr lang="en-AU" sz="2200" b="1" dirty="0" smtClean="0">
                <a:latin typeface="+mj-lt"/>
              </a:rPr>
              <a:t>1.1 </a:t>
            </a:r>
            <a:r>
              <a:rPr lang="en-AU" sz="2200" dirty="0"/>
              <a:t>Correctly use and interpret health terminology that describes the normal structure, function and location of the major body </a:t>
            </a:r>
            <a:r>
              <a:rPr lang="en-AU" sz="2200" dirty="0" smtClean="0"/>
              <a:t>systems</a:t>
            </a:r>
          </a:p>
          <a:p>
            <a:endParaRPr lang="en-AU" sz="2200" b="1" dirty="0">
              <a:latin typeface="+mj-lt"/>
            </a:endParaRPr>
          </a:p>
          <a:p>
            <a:r>
              <a:rPr lang="en-AU" sz="2200" b="1" dirty="0" smtClean="0">
                <a:latin typeface="+mj-lt"/>
              </a:rPr>
              <a:t>1.2 </a:t>
            </a:r>
            <a:r>
              <a:rPr lang="en-AU" sz="2200" dirty="0"/>
              <a:t>Correctly use and interpret information that relates to the interrelationships between major components of each body system and other structures</a:t>
            </a:r>
            <a:r>
              <a:rPr lang="en-AU" sz="2200" b="1" dirty="0" smtClean="0">
                <a:latin typeface="+mj-lt"/>
              </a:rPr>
              <a:t> </a:t>
            </a:r>
            <a:endParaRPr lang="en-AU" sz="2200" dirty="0" smtClean="0">
              <a:latin typeface="+mj-lt"/>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Cardiovascular system</a:t>
            </a:r>
            <a:endParaRPr lang="en-GB" dirty="0"/>
          </a:p>
        </p:txBody>
      </p:sp>
      <p:pic>
        <p:nvPicPr>
          <p:cNvPr id="4" name="Picture 3" descr="C:\Users\Tom\Downloads\oxygen cycle.jpg"/>
          <p:cNvPicPr/>
          <p:nvPr/>
        </p:nvPicPr>
        <p:blipFill>
          <a:blip r:embed="rId2" cstate="print"/>
          <a:srcRect/>
          <a:stretch>
            <a:fillRect/>
          </a:stretch>
        </p:blipFill>
        <p:spPr bwMode="auto">
          <a:xfrm>
            <a:off x="2267744" y="1392656"/>
            <a:ext cx="4608512" cy="4916664"/>
          </a:xfrm>
          <a:prstGeom prst="rect">
            <a:avLst/>
          </a:prstGeom>
          <a:noFill/>
          <a:ln w="9525">
            <a:noFill/>
            <a:miter lim="800000"/>
            <a:headEnd/>
            <a:tailEnd/>
          </a:ln>
        </p:spPr>
      </p:pic>
    </p:spTree>
    <p:extLst>
      <p:ext uri="{BB962C8B-B14F-4D97-AF65-F5344CB8AC3E}">
        <p14:creationId xmlns:p14="http://schemas.microsoft.com/office/powerpoint/2010/main" val="634024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Cardiovascular system</a:t>
            </a:r>
            <a:endParaRPr lang="en-GB" dirty="0"/>
          </a:p>
        </p:txBody>
      </p:sp>
      <p:pic>
        <p:nvPicPr>
          <p:cNvPr id="4" name="Picture 3" descr="C:\Users\Tom\Downloads\Shutterstock\heart.jpg"/>
          <p:cNvPicPr/>
          <p:nvPr/>
        </p:nvPicPr>
        <p:blipFill>
          <a:blip r:embed="rId2" cstate="print"/>
          <a:srcRect/>
          <a:stretch>
            <a:fillRect/>
          </a:stretch>
        </p:blipFill>
        <p:spPr bwMode="auto">
          <a:xfrm>
            <a:off x="2303748" y="1700808"/>
            <a:ext cx="4536504" cy="4896544"/>
          </a:xfrm>
          <a:prstGeom prst="rect">
            <a:avLst/>
          </a:prstGeom>
          <a:noFill/>
          <a:ln w="9525">
            <a:noFill/>
            <a:miter lim="800000"/>
            <a:headEnd/>
            <a:tailEnd/>
          </a:ln>
        </p:spPr>
      </p:pic>
    </p:spTree>
    <p:extLst>
      <p:ext uri="{BB962C8B-B14F-4D97-AF65-F5344CB8AC3E}">
        <p14:creationId xmlns:p14="http://schemas.microsoft.com/office/powerpoint/2010/main" val="23792119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Respiratory system</a:t>
            </a:r>
            <a:endParaRPr lang="en-GB" dirty="0"/>
          </a:p>
        </p:txBody>
      </p:sp>
      <p:pic>
        <p:nvPicPr>
          <p:cNvPr id="4" name="Picture 3" descr="C:\Users\Tom\Downloads\shutterstock_119606584.jpg"/>
          <p:cNvPicPr/>
          <p:nvPr/>
        </p:nvPicPr>
        <p:blipFill>
          <a:blip r:embed="rId2" cstate="print"/>
          <a:srcRect/>
          <a:stretch>
            <a:fillRect/>
          </a:stretch>
        </p:blipFill>
        <p:spPr bwMode="auto">
          <a:xfrm>
            <a:off x="2267744" y="1223962"/>
            <a:ext cx="4608512" cy="5445398"/>
          </a:xfrm>
          <a:prstGeom prst="rect">
            <a:avLst/>
          </a:prstGeom>
          <a:noFill/>
          <a:ln w="9525">
            <a:noFill/>
            <a:miter lim="800000"/>
            <a:headEnd/>
            <a:tailEnd/>
          </a:ln>
        </p:spPr>
      </p:pic>
    </p:spTree>
    <p:extLst>
      <p:ext uri="{BB962C8B-B14F-4D97-AF65-F5344CB8AC3E}">
        <p14:creationId xmlns:p14="http://schemas.microsoft.com/office/powerpoint/2010/main" val="15689491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err="1" smtClean="0"/>
              <a:t>Musculo</a:t>
            </a:r>
            <a:r>
              <a:rPr lang="en-GB" dirty="0" smtClean="0"/>
              <a:t>-skeletal system</a:t>
            </a:r>
            <a:endParaRPr lang="en-GB" dirty="0"/>
          </a:p>
        </p:txBody>
      </p:sp>
      <p:pic>
        <p:nvPicPr>
          <p:cNvPr id="4" name="Picture 3" descr="C:\Users\Tom\Downloads\musculoskeletal system front.jpg"/>
          <p:cNvPicPr/>
          <p:nvPr/>
        </p:nvPicPr>
        <p:blipFill>
          <a:blip r:embed="rId2" cstate="print"/>
          <a:srcRect/>
          <a:stretch>
            <a:fillRect/>
          </a:stretch>
        </p:blipFill>
        <p:spPr bwMode="auto">
          <a:xfrm>
            <a:off x="2072655" y="1196752"/>
            <a:ext cx="4998690" cy="5661248"/>
          </a:xfrm>
          <a:prstGeom prst="rect">
            <a:avLst/>
          </a:prstGeom>
          <a:noFill/>
          <a:ln w="9525">
            <a:noFill/>
            <a:miter lim="800000"/>
            <a:headEnd/>
            <a:tailEnd/>
          </a:ln>
        </p:spPr>
      </p:pic>
    </p:spTree>
    <p:extLst>
      <p:ext uri="{BB962C8B-B14F-4D97-AF65-F5344CB8AC3E}">
        <p14:creationId xmlns:p14="http://schemas.microsoft.com/office/powerpoint/2010/main" val="21106471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Musculo</a:t>
            </a:r>
            <a:r>
              <a:rPr lang="en-GB" dirty="0" smtClean="0"/>
              <a:t>-skeletal system</a:t>
            </a:r>
            <a:endParaRPr lang="en-GB" dirty="0"/>
          </a:p>
        </p:txBody>
      </p:sp>
      <p:pic>
        <p:nvPicPr>
          <p:cNvPr id="4" name="Picture 3" descr="C:\Users\Tom\Downloads\musculoskeletal system back.jpg"/>
          <p:cNvPicPr/>
          <p:nvPr/>
        </p:nvPicPr>
        <p:blipFill>
          <a:blip r:embed="rId2" cstate="print"/>
          <a:srcRect/>
          <a:stretch>
            <a:fillRect/>
          </a:stretch>
        </p:blipFill>
        <p:spPr bwMode="auto">
          <a:xfrm>
            <a:off x="1898109" y="1196752"/>
            <a:ext cx="5347782" cy="5661248"/>
          </a:xfrm>
          <a:prstGeom prst="rect">
            <a:avLst/>
          </a:prstGeom>
          <a:noFill/>
          <a:ln w="9525">
            <a:noFill/>
            <a:miter lim="800000"/>
            <a:headEnd/>
            <a:tailEnd/>
          </a:ln>
        </p:spPr>
      </p:pic>
    </p:spTree>
    <p:extLst>
      <p:ext uri="{BB962C8B-B14F-4D97-AF65-F5344CB8AC3E}">
        <p14:creationId xmlns:p14="http://schemas.microsoft.com/office/powerpoint/2010/main" val="1278990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Endocrine system</a:t>
            </a:r>
            <a:endParaRPr lang="en-GB" dirty="0"/>
          </a:p>
        </p:txBody>
      </p:sp>
      <p:pic>
        <p:nvPicPr>
          <p:cNvPr id="4" name="Picture 3" descr="C:\Users\Tom\Downloads\Shutterstock\endocrine system.jpg"/>
          <p:cNvPicPr/>
          <p:nvPr/>
        </p:nvPicPr>
        <p:blipFill>
          <a:blip r:embed="rId2" cstate="print"/>
          <a:srcRect/>
          <a:stretch>
            <a:fillRect/>
          </a:stretch>
        </p:blipFill>
        <p:spPr bwMode="auto">
          <a:xfrm>
            <a:off x="2087724" y="1196752"/>
            <a:ext cx="4968552" cy="5472608"/>
          </a:xfrm>
          <a:prstGeom prst="rect">
            <a:avLst/>
          </a:prstGeom>
          <a:noFill/>
          <a:ln w="9525">
            <a:noFill/>
            <a:miter lim="800000"/>
            <a:headEnd/>
            <a:tailEnd/>
          </a:ln>
        </p:spPr>
      </p:pic>
    </p:spTree>
    <p:extLst>
      <p:ext uri="{BB962C8B-B14F-4D97-AF65-F5344CB8AC3E}">
        <p14:creationId xmlns:p14="http://schemas.microsoft.com/office/powerpoint/2010/main" val="29551710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Nervous system</a:t>
            </a:r>
            <a:endParaRPr lang="en-GB" dirty="0"/>
          </a:p>
        </p:txBody>
      </p:sp>
      <p:pic>
        <p:nvPicPr>
          <p:cNvPr id="4" name="Picture 3" descr="C:\Users\Tom\Downloads\Shutterstock\brain.jpg"/>
          <p:cNvPicPr/>
          <p:nvPr/>
        </p:nvPicPr>
        <p:blipFill>
          <a:blip r:embed="rId2" cstate="print"/>
          <a:srcRect/>
          <a:stretch>
            <a:fillRect/>
          </a:stretch>
        </p:blipFill>
        <p:spPr bwMode="auto">
          <a:xfrm>
            <a:off x="1799692" y="1196752"/>
            <a:ext cx="5544616" cy="5472608"/>
          </a:xfrm>
          <a:prstGeom prst="rect">
            <a:avLst/>
          </a:prstGeom>
          <a:noFill/>
          <a:ln w="9525">
            <a:noFill/>
            <a:miter lim="800000"/>
            <a:headEnd/>
            <a:tailEnd/>
          </a:ln>
        </p:spPr>
      </p:pic>
    </p:spTree>
    <p:extLst>
      <p:ext uri="{BB962C8B-B14F-4D97-AF65-F5344CB8AC3E}">
        <p14:creationId xmlns:p14="http://schemas.microsoft.com/office/powerpoint/2010/main" val="10240123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Nervous system</a:t>
            </a:r>
            <a:endParaRPr lang="en-GB" dirty="0"/>
          </a:p>
        </p:txBody>
      </p:sp>
      <p:pic>
        <p:nvPicPr>
          <p:cNvPr id="4" name="Picture 3" descr="C:\Users\Tom\Downloads\Shutterstock\nerve anatomy.jpg"/>
          <p:cNvPicPr/>
          <p:nvPr/>
        </p:nvPicPr>
        <p:blipFill>
          <a:blip r:embed="rId2" cstate="print"/>
          <a:srcRect/>
          <a:stretch>
            <a:fillRect/>
          </a:stretch>
        </p:blipFill>
        <p:spPr bwMode="auto">
          <a:xfrm>
            <a:off x="1979712" y="1543050"/>
            <a:ext cx="5184576" cy="5126310"/>
          </a:xfrm>
          <a:prstGeom prst="rect">
            <a:avLst/>
          </a:prstGeom>
          <a:noFill/>
          <a:ln w="9525">
            <a:noFill/>
            <a:miter lim="800000"/>
            <a:headEnd/>
            <a:tailEnd/>
          </a:ln>
        </p:spPr>
      </p:pic>
    </p:spTree>
    <p:extLst>
      <p:ext uri="{BB962C8B-B14F-4D97-AF65-F5344CB8AC3E}">
        <p14:creationId xmlns:p14="http://schemas.microsoft.com/office/powerpoint/2010/main" val="400678469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Digestive system</a:t>
            </a:r>
            <a:endParaRPr lang="en-GB" dirty="0"/>
          </a:p>
        </p:txBody>
      </p:sp>
      <p:pic>
        <p:nvPicPr>
          <p:cNvPr id="4" name="Picture 3" descr="C:\Users\Tom\Downloads\Shutterstock\digestive system.jpg"/>
          <p:cNvPicPr/>
          <p:nvPr/>
        </p:nvPicPr>
        <p:blipFill>
          <a:blip r:embed="rId2" cstate="print"/>
          <a:srcRect/>
          <a:stretch>
            <a:fillRect/>
          </a:stretch>
        </p:blipFill>
        <p:spPr bwMode="auto">
          <a:xfrm>
            <a:off x="2267744" y="1235500"/>
            <a:ext cx="4608512" cy="5433860"/>
          </a:xfrm>
          <a:prstGeom prst="rect">
            <a:avLst/>
          </a:prstGeom>
          <a:noFill/>
          <a:ln w="9525">
            <a:noFill/>
            <a:miter lim="800000"/>
            <a:headEnd/>
            <a:tailEnd/>
          </a:ln>
        </p:spPr>
      </p:pic>
    </p:spTree>
    <p:extLst>
      <p:ext uri="{BB962C8B-B14F-4D97-AF65-F5344CB8AC3E}">
        <p14:creationId xmlns:p14="http://schemas.microsoft.com/office/powerpoint/2010/main" val="26469714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Urinary system</a:t>
            </a:r>
            <a:endParaRPr lang="en-GB" dirty="0"/>
          </a:p>
        </p:txBody>
      </p:sp>
      <p:pic>
        <p:nvPicPr>
          <p:cNvPr id="4" name="Picture 3" descr="C:\Users\Tom\Downloads\Shutterstock\urinary system.jpg"/>
          <p:cNvPicPr/>
          <p:nvPr/>
        </p:nvPicPr>
        <p:blipFill>
          <a:blip r:embed="rId2" cstate="print"/>
          <a:srcRect/>
          <a:stretch>
            <a:fillRect/>
          </a:stretch>
        </p:blipFill>
        <p:spPr bwMode="auto">
          <a:xfrm>
            <a:off x="2339752" y="1412776"/>
            <a:ext cx="4464496" cy="5256584"/>
          </a:xfrm>
          <a:prstGeom prst="rect">
            <a:avLst/>
          </a:prstGeom>
          <a:noFill/>
          <a:ln w="9525">
            <a:noFill/>
            <a:miter lim="800000"/>
            <a:headEnd/>
            <a:tailEnd/>
          </a:ln>
        </p:spPr>
      </p:pic>
    </p:spTree>
    <p:extLst>
      <p:ext uri="{BB962C8B-B14F-4D97-AF65-F5344CB8AC3E}">
        <p14:creationId xmlns:p14="http://schemas.microsoft.com/office/powerpoint/2010/main" val="4528158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Reproductive system</a:t>
            </a:r>
            <a:endParaRPr lang="en-GB" dirty="0"/>
          </a:p>
        </p:txBody>
      </p:sp>
      <p:pic>
        <p:nvPicPr>
          <p:cNvPr id="4" name="Picture 3" descr="C:\Users\Tom\Downloads\Shutterstock\male reproductive system.jpg"/>
          <p:cNvPicPr/>
          <p:nvPr/>
        </p:nvPicPr>
        <p:blipFill>
          <a:blip r:embed="rId2" cstate="print"/>
          <a:srcRect/>
          <a:stretch>
            <a:fillRect/>
          </a:stretch>
        </p:blipFill>
        <p:spPr bwMode="auto">
          <a:xfrm>
            <a:off x="1583668" y="1556792"/>
            <a:ext cx="5976664" cy="4896544"/>
          </a:xfrm>
          <a:prstGeom prst="rect">
            <a:avLst/>
          </a:prstGeom>
          <a:noFill/>
          <a:ln w="9525">
            <a:noFill/>
            <a:miter lim="800000"/>
            <a:headEnd/>
            <a:tailEnd/>
          </a:ln>
        </p:spPr>
      </p:pic>
    </p:spTree>
    <p:extLst>
      <p:ext uri="{BB962C8B-B14F-4D97-AF65-F5344CB8AC3E}">
        <p14:creationId xmlns:p14="http://schemas.microsoft.com/office/powerpoint/2010/main" val="554014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Reproductive system</a:t>
            </a:r>
            <a:endParaRPr lang="en-GB" dirty="0"/>
          </a:p>
        </p:txBody>
      </p:sp>
      <p:pic>
        <p:nvPicPr>
          <p:cNvPr id="4" name="Picture 3" descr="C:\Users\Tom\Downloads\Shutterstock\female reproductive system.jpg"/>
          <p:cNvPicPr/>
          <p:nvPr/>
        </p:nvPicPr>
        <p:blipFill>
          <a:blip r:embed="rId2" cstate="print"/>
          <a:srcRect/>
          <a:stretch>
            <a:fillRect/>
          </a:stretch>
        </p:blipFill>
        <p:spPr bwMode="auto">
          <a:xfrm>
            <a:off x="1511660" y="1412776"/>
            <a:ext cx="6120680" cy="5112568"/>
          </a:xfrm>
          <a:prstGeom prst="rect">
            <a:avLst/>
          </a:prstGeom>
          <a:noFill/>
          <a:ln w="9525">
            <a:noFill/>
            <a:miter lim="800000"/>
            <a:headEnd/>
            <a:tailEnd/>
          </a:ln>
        </p:spPr>
      </p:pic>
    </p:spTree>
    <p:extLst>
      <p:ext uri="{BB962C8B-B14F-4D97-AF65-F5344CB8AC3E}">
        <p14:creationId xmlns:p14="http://schemas.microsoft.com/office/powerpoint/2010/main" val="313710206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Integumentary system</a:t>
            </a:r>
            <a:endParaRPr lang="en-GB" dirty="0"/>
          </a:p>
        </p:txBody>
      </p:sp>
      <p:pic>
        <p:nvPicPr>
          <p:cNvPr id="4" name="Picture 3" descr="C:\Users\Tom\Downloads\Shutterstock\skin layers (3).jpg"/>
          <p:cNvPicPr/>
          <p:nvPr/>
        </p:nvPicPr>
        <p:blipFill>
          <a:blip r:embed="rId2" cstate="print"/>
          <a:srcRect/>
          <a:stretch>
            <a:fillRect/>
          </a:stretch>
        </p:blipFill>
        <p:spPr bwMode="auto">
          <a:xfrm>
            <a:off x="1583669" y="1385456"/>
            <a:ext cx="5976663" cy="5211896"/>
          </a:xfrm>
          <a:prstGeom prst="rect">
            <a:avLst/>
          </a:prstGeom>
          <a:noFill/>
          <a:ln w="9525">
            <a:noFill/>
            <a:miter lim="800000"/>
            <a:headEnd/>
            <a:tailEnd/>
          </a:ln>
        </p:spPr>
      </p:pic>
    </p:spTree>
    <p:extLst>
      <p:ext uri="{BB962C8B-B14F-4D97-AF65-F5344CB8AC3E}">
        <p14:creationId xmlns:p14="http://schemas.microsoft.com/office/powerpoint/2010/main" val="214020576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Lymphatic system</a:t>
            </a:r>
            <a:endParaRPr lang="en-GB" dirty="0"/>
          </a:p>
        </p:txBody>
      </p:sp>
      <p:pic>
        <p:nvPicPr>
          <p:cNvPr id="4" name="Picture 3" descr="C:\Users\Tom\Downloads\Shutterstock\lymphatic system (2).jpg"/>
          <p:cNvPicPr/>
          <p:nvPr/>
        </p:nvPicPr>
        <p:blipFill>
          <a:blip r:embed="rId2" cstate="print"/>
          <a:srcRect/>
          <a:stretch>
            <a:fillRect/>
          </a:stretch>
        </p:blipFill>
        <p:spPr bwMode="auto">
          <a:xfrm>
            <a:off x="2195736" y="1268760"/>
            <a:ext cx="4752528" cy="5589240"/>
          </a:xfrm>
          <a:prstGeom prst="rect">
            <a:avLst/>
          </a:prstGeom>
          <a:noFill/>
          <a:ln w="9525">
            <a:noFill/>
            <a:miter lim="800000"/>
            <a:headEnd/>
            <a:tailEnd/>
          </a:ln>
        </p:spPr>
      </p:pic>
    </p:spTree>
    <p:extLst>
      <p:ext uri="{BB962C8B-B14F-4D97-AF65-F5344CB8AC3E}">
        <p14:creationId xmlns:p14="http://schemas.microsoft.com/office/powerpoint/2010/main" val="48144108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The special senses – vision</a:t>
            </a:r>
            <a:endParaRPr lang="en-GB" dirty="0"/>
          </a:p>
        </p:txBody>
      </p:sp>
      <p:pic>
        <p:nvPicPr>
          <p:cNvPr id="4" name="Picture 3" descr="C:\Users\Tom\Downloads\Shutterstock\eye anatomy.jpg"/>
          <p:cNvPicPr/>
          <p:nvPr/>
        </p:nvPicPr>
        <p:blipFill>
          <a:blip r:embed="rId2" cstate="print"/>
          <a:srcRect/>
          <a:stretch>
            <a:fillRect/>
          </a:stretch>
        </p:blipFill>
        <p:spPr bwMode="auto">
          <a:xfrm>
            <a:off x="2123728" y="1352550"/>
            <a:ext cx="4896544" cy="5172794"/>
          </a:xfrm>
          <a:prstGeom prst="rect">
            <a:avLst/>
          </a:prstGeom>
          <a:noFill/>
          <a:ln w="9525">
            <a:noFill/>
            <a:miter lim="800000"/>
            <a:headEnd/>
            <a:tailEnd/>
          </a:ln>
        </p:spPr>
      </p:pic>
    </p:spTree>
    <p:extLst>
      <p:ext uri="{BB962C8B-B14F-4D97-AF65-F5344CB8AC3E}">
        <p14:creationId xmlns:p14="http://schemas.microsoft.com/office/powerpoint/2010/main" val="79157340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The special senses – hearing and equilibrium</a:t>
            </a:r>
            <a:endParaRPr lang="en-GB" dirty="0"/>
          </a:p>
        </p:txBody>
      </p:sp>
      <p:pic>
        <p:nvPicPr>
          <p:cNvPr id="4" name="Picture 3" descr="C:\Users\Tom\Downloads\Shutterstock\ear anatomy.jpg"/>
          <p:cNvPicPr/>
          <p:nvPr/>
        </p:nvPicPr>
        <p:blipFill>
          <a:blip r:embed="rId2" cstate="print"/>
          <a:srcRect/>
          <a:stretch>
            <a:fillRect/>
          </a:stretch>
        </p:blipFill>
        <p:spPr bwMode="auto">
          <a:xfrm>
            <a:off x="1907704" y="1484784"/>
            <a:ext cx="5328592" cy="5112568"/>
          </a:xfrm>
          <a:prstGeom prst="rect">
            <a:avLst/>
          </a:prstGeom>
          <a:noFill/>
          <a:ln w="9525">
            <a:noFill/>
            <a:miter lim="800000"/>
            <a:headEnd/>
            <a:tailEnd/>
          </a:ln>
        </p:spPr>
      </p:pic>
    </p:spTree>
    <p:extLst>
      <p:ext uri="{BB962C8B-B14F-4D97-AF65-F5344CB8AC3E}">
        <p14:creationId xmlns:p14="http://schemas.microsoft.com/office/powerpoint/2010/main" val="114322722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The special senses – smell</a:t>
            </a:r>
            <a:endParaRPr lang="en-GB" dirty="0"/>
          </a:p>
        </p:txBody>
      </p:sp>
      <p:pic>
        <p:nvPicPr>
          <p:cNvPr id="4" name="Picture 3" descr="C:\Users\Tom\Downloads\Shutterstock\nose anatomy.jpg"/>
          <p:cNvPicPr/>
          <p:nvPr/>
        </p:nvPicPr>
        <p:blipFill>
          <a:blip r:embed="rId2" cstate="print"/>
          <a:srcRect/>
          <a:stretch>
            <a:fillRect/>
          </a:stretch>
        </p:blipFill>
        <p:spPr bwMode="auto">
          <a:xfrm>
            <a:off x="1943708" y="1340768"/>
            <a:ext cx="5256584" cy="5256584"/>
          </a:xfrm>
          <a:prstGeom prst="rect">
            <a:avLst/>
          </a:prstGeom>
          <a:noFill/>
          <a:ln w="9525">
            <a:noFill/>
            <a:miter lim="800000"/>
            <a:headEnd/>
            <a:tailEnd/>
          </a:ln>
        </p:spPr>
      </p:pic>
    </p:spTree>
    <p:extLst>
      <p:ext uri="{BB962C8B-B14F-4D97-AF65-F5344CB8AC3E}">
        <p14:creationId xmlns:p14="http://schemas.microsoft.com/office/powerpoint/2010/main" val="123117929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The special senses – taste</a:t>
            </a:r>
            <a:endParaRPr lang="en-GB" dirty="0"/>
          </a:p>
        </p:txBody>
      </p:sp>
      <p:pic>
        <p:nvPicPr>
          <p:cNvPr id="4" name="Picture 3" descr="C:\Users\Tom\Downloads\Shutterstock\mouth_tongue.jpg"/>
          <p:cNvPicPr/>
          <p:nvPr/>
        </p:nvPicPr>
        <p:blipFill>
          <a:blip r:embed="rId2" cstate="print"/>
          <a:srcRect/>
          <a:stretch>
            <a:fillRect/>
          </a:stretch>
        </p:blipFill>
        <p:spPr bwMode="auto">
          <a:xfrm>
            <a:off x="1943708" y="1595437"/>
            <a:ext cx="5256584" cy="5073923"/>
          </a:xfrm>
          <a:prstGeom prst="rect">
            <a:avLst/>
          </a:prstGeom>
          <a:noFill/>
          <a:ln w="9525">
            <a:noFill/>
            <a:miter lim="800000"/>
            <a:headEnd/>
            <a:tailEnd/>
          </a:ln>
        </p:spPr>
      </p:pic>
    </p:spTree>
    <p:extLst>
      <p:ext uri="{BB962C8B-B14F-4D97-AF65-F5344CB8AC3E}">
        <p14:creationId xmlns:p14="http://schemas.microsoft.com/office/powerpoint/2010/main" val="327818912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Cells, tissues and organs</a:t>
            </a:r>
            <a:endParaRPr lang="en-GB" dirty="0"/>
          </a:p>
        </p:txBody>
      </p:sp>
      <p:pic>
        <p:nvPicPr>
          <p:cNvPr id="5" name="Picture 4" descr="C:\Users\Tom\Downloads\Shutterstock\cell structure.jpg"/>
          <p:cNvPicPr/>
          <p:nvPr/>
        </p:nvPicPr>
        <p:blipFill>
          <a:blip r:embed="rId2" cstate="print"/>
          <a:srcRect/>
          <a:stretch>
            <a:fillRect/>
          </a:stretch>
        </p:blipFill>
        <p:spPr bwMode="auto">
          <a:xfrm>
            <a:off x="1871700" y="1412776"/>
            <a:ext cx="5400600" cy="5184576"/>
          </a:xfrm>
          <a:prstGeom prst="rect">
            <a:avLst/>
          </a:prstGeom>
          <a:noFill/>
          <a:ln w="9525">
            <a:noFill/>
            <a:miter lim="800000"/>
            <a:headEnd/>
            <a:tailEnd/>
          </a:ln>
        </p:spPr>
      </p:pic>
    </p:spTree>
    <p:extLst>
      <p:ext uri="{BB962C8B-B14F-4D97-AF65-F5344CB8AC3E}">
        <p14:creationId xmlns:p14="http://schemas.microsoft.com/office/powerpoint/2010/main" val="45505231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Cells, tissues and organs</a:t>
            </a:r>
            <a:endParaRPr lang="en-GB" dirty="0"/>
          </a:p>
        </p:txBody>
      </p:sp>
      <p:pic>
        <p:nvPicPr>
          <p:cNvPr id="4" name="Picture 3" descr="C:\Users\Tom\Downloads\Shutterstock\organs.jpg"/>
          <p:cNvPicPr/>
          <p:nvPr/>
        </p:nvPicPr>
        <p:blipFill>
          <a:blip r:embed="rId2" cstate="print"/>
          <a:srcRect/>
          <a:stretch>
            <a:fillRect/>
          </a:stretch>
        </p:blipFill>
        <p:spPr bwMode="auto">
          <a:xfrm>
            <a:off x="1907704" y="1268760"/>
            <a:ext cx="5328592" cy="5400600"/>
          </a:xfrm>
          <a:prstGeom prst="rect">
            <a:avLst/>
          </a:prstGeom>
          <a:noFill/>
          <a:ln w="9525">
            <a:noFill/>
            <a:miter lim="800000"/>
            <a:headEnd/>
            <a:tailEnd/>
          </a:ln>
        </p:spPr>
      </p:pic>
    </p:spTree>
    <p:extLst>
      <p:ext uri="{BB962C8B-B14F-4D97-AF65-F5344CB8AC3E}">
        <p14:creationId xmlns:p14="http://schemas.microsoft.com/office/powerpoint/2010/main" val="116831572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1A</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5" name="Title 3"/>
          <p:cNvSpPr>
            <a:spLocks noGrp="1"/>
          </p:cNvSpPr>
          <p:nvPr>
            <p:ph type="title"/>
          </p:nvPr>
        </p:nvSpPr>
        <p:spPr>
          <a:xfrm>
            <a:off x="467544" y="476672"/>
            <a:ext cx="8229600" cy="1143000"/>
          </a:xfrm>
        </p:spPr>
        <p:txBody>
          <a:bodyPr>
            <a:normAutofit fontScale="90000"/>
          </a:bodyPr>
          <a:lstStyle/>
          <a:p>
            <a:r>
              <a:rPr lang="en-AU" dirty="0"/>
              <a:t>Recognise and promote ways to support healthy functioning of the body</a:t>
            </a:r>
            <a:endParaRPr lang="en-GB" dirty="0"/>
          </a:p>
        </p:txBody>
      </p:sp>
      <p:sp>
        <p:nvSpPr>
          <p:cNvPr id="6" name="TextBox 5"/>
          <p:cNvSpPr txBox="1"/>
          <p:nvPr/>
        </p:nvSpPr>
        <p:spPr>
          <a:xfrm>
            <a:off x="5220072" y="2492896"/>
            <a:ext cx="3744416" cy="1815882"/>
          </a:xfrm>
          <a:prstGeom prst="rect">
            <a:avLst/>
          </a:prstGeom>
          <a:noFill/>
        </p:spPr>
        <p:txBody>
          <a:bodyPr wrap="square" rtlCol="0">
            <a:spAutoFit/>
          </a:bodyPr>
          <a:lstStyle/>
          <a:p>
            <a:r>
              <a:rPr lang="en-AU" sz="2800" b="1" dirty="0" smtClean="0">
                <a:latin typeface="+mj-lt"/>
              </a:rPr>
              <a:t>2.1 </a:t>
            </a:r>
            <a:r>
              <a:rPr lang="en-AU" sz="2800" dirty="0"/>
              <a:t>Review factors that contribute to maintenance of a healthy body</a:t>
            </a:r>
            <a:r>
              <a:rPr lang="en-AU" sz="2800" b="1" dirty="0" smtClean="0">
                <a:latin typeface="+mj-lt"/>
              </a:rPr>
              <a:t> </a:t>
            </a:r>
            <a:endParaRPr lang="en-AU" sz="2800" dirty="0" smtClean="0">
              <a:latin typeface="+mj-lt"/>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Exercise</a:t>
            </a:r>
            <a:endParaRPr lang="en-GB" dirty="0"/>
          </a:p>
        </p:txBody>
      </p:sp>
      <p:sp>
        <p:nvSpPr>
          <p:cNvPr id="3" name="Content Placeholder 2"/>
          <p:cNvSpPr>
            <a:spLocks noGrp="1"/>
          </p:cNvSpPr>
          <p:nvPr>
            <p:ph idx="1"/>
          </p:nvPr>
        </p:nvSpPr>
        <p:spPr>
          <a:xfrm>
            <a:off x="457200" y="1600202"/>
            <a:ext cx="8229600" cy="5069158"/>
          </a:xfrm>
        </p:spPr>
        <p:txBody>
          <a:bodyPr>
            <a:normAutofit/>
          </a:bodyPr>
          <a:lstStyle/>
          <a:p>
            <a:r>
              <a:rPr lang="en-US" b="1" dirty="0" smtClean="0"/>
              <a:t>Active exercise – </a:t>
            </a:r>
            <a:r>
              <a:rPr lang="en-AU" dirty="0" smtClean="0"/>
              <a:t>this is where there is voluntary movement and force exerted by the muscles of someone – this includes anything from running, to weight lifting, to standing up.</a:t>
            </a:r>
            <a:endParaRPr lang="en-GB" b="1" dirty="0" smtClean="0"/>
          </a:p>
          <a:p>
            <a:r>
              <a:rPr lang="en-US" b="1" dirty="0" smtClean="0"/>
              <a:t>Passive exercise – </a:t>
            </a:r>
            <a:r>
              <a:rPr lang="en-AU" dirty="0" smtClean="0"/>
              <a:t>this is where there is force exerted on muscles involuntarily e.g. range of motion exercises, performed by a nurse or a physio.</a:t>
            </a:r>
            <a:endParaRPr lang="en-GB" b="1" dirty="0" smtClean="0"/>
          </a:p>
          <a:p>
            <a:r>
              <a:rPr lang="en-AU" b="1" dirty="0" smtClean="0"/>
              <a:t>Mental exercise – </a:t>
            </a:r>
            <a:r>
              <a:rPr lang="en-AU" dirty="0" smtClean="0"/>
              <a:t>this involves performing mentally stimulating exercises, and can be very effective at delaying the effects or presentation of Alzheimer's disease and dementia (however, it cannot prevent it).</a:t>
            </a:r>
            <a:endParaRPr lang="en-GB" dirty="0" smtClean="0"/>
          </a:p>
          <a:p>
            <a:endParaRPr lang="en-GB" b="1" dirty="0" smtClean="0"/>
          </a:p>
          <a:p>
            <a:endParaRPr lang="en-GB" dirty="0"/>
          </a:p>
        </p:txBody>
      </p:sp>
    </p:spTree>
    <p:extLst>
      <p:ext uri="{BB962C8B-B14F-4D97-AF65-F5344CB8AC3E}">
        <p14:creationId xmlns:p14="http://schemas.microsoft.com/office/powerpoint/2010/main" val="274499458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Medical check ups</a:t>
            </a:r>
            <a:endParaRPr lang="en-GB" dirty="0"/>
          </a:p>
        </p:txBody>
      </p:sp>
      <p:sp>
        <p:nvSpPr>
          <p:cNvPr id="3" name="Content Placeholder 2"/>
          <p:cNvSpPr>
            <a:spLocks noGrp="1"/>
          </p:cNvSpPr>
          <p:nvPr>
            <p:ph idx="1"/>
          </p:nvPr>
        </p:nvSpPr>
        <p:spPr>
          <a:xfrm>
            <a:off x="457200" y="1600202"/>
            <a:ext cx="8229600" cy="4997150"/>
          </a:xfrm>
        </p:spPr>
        <p:txBody>
          <a:bodyPr>
            <a:normAutofit/>
          </a:bodyPr>
          <a:lstStyle/>
          <a:p>
            <a:r>
              <a:rPr lang="en-AU" dirty="0" smtClean="0"/>
              <a:t>A complete physical </a:t>
            </a:r>
            <a:endParaRPr lang="en-GB" dirty="0" smtClean="0"/>
          </a:p>
          <a:p>
            <a:r>
              <a:rPr lang="en-AU" dirty="0" smtClean="0"/>
              <a:t>Dental checkups </a:t>
            </a:r>
            <a:endParaRPr lang="en-GB" dirty="0" smtClean="0"/>
          </a:p>
          <a:p>
            <a:r>
              <a:rPr lang="en-AU" dirty="0" smtClean="0"/>
              <a:t>Eye exam </a:t>
            </a:r>
            <a:endParaRPr lang="en-GB" dirty="0" smtClean="0"/>
          </a:p>
          <a:p>
            <a:r>
              <a:rPr lang="en-AU" dirty="0" smtClean="0"/>
              <a:t>Colon exam </a:t>
            </a:r>
            <a:endParaRPr lang="en-GB" dirty="0" smtClean="0"/>
          </a:p>
          <a:p>
            <a:r>
              <a:rPr lang="en-AU" dirty="0" smtClean="0"/>
              <a:t>Prostate check (for men) </a:t>
            </a:r>
            <a:endParaRPr lang="en-GB" dirty="0" smtClean="0"/>
          </a:p>
          <a:p>
            <a:r>
              <a:rPr lang="en-AU" dirty="0" smtClean="0"/>
              <a:t>Skin check </a:t>
            </a:r>
            <a:endParaRPr lang="en-GB" dirty="0" smtClean="0"/>
          </a:p>
          <a:p>
            <a:r>
              <a:rPr lang="en-AU" dirty="0" smtClean="0"/>
              <a:t>Blood pressure check </a:t>
            </a:r>
            <a:endParaRPr lang="en-GB" dirty="0" smtClean="0"/>
          </a:p>
          <a:p>
            <a:r>
              <a:rPr lang="en-AU" dirty="0" smtClean="0"/>
              <a:t>Electrocardiogram (to test for heart disease) </a:t>
            </a:r>
            <a:endParaRPr lang="en-GB" dirty="0" smtClean="0"/>
          </a:p>
          <a:p>
            <a:r>
              <a:rPr lang="en-AU" dirty="0" smtClean="0"/>
              <a:t>Cholesterol check </a:t>
            </a:r>
            <a:endParaRPr lang="en-GB" dirty="0" smtClean="0"/>
          </a:p>
          <a:p>
            <a:endParaRPr lang="en-GB" dirty="0"/>
          </a:p>
        </p:txBody>
      </p:sp>
      <p:pic>
        <p:nvPicPr>
          <p:cNvPr id="4" name="Picture 3" descr="C:\Users\Tom\Downloads\shutterstock_173449577.jpg"/>
          <p:cNvPicPr/>
          <p:nvPr/>
        </p:nvPicPr>
        <p:blipFill>
          <a:blip r:embed="rId2" cstate="print"/>
          <a:srcRect/>
          <a:stretch>
            <a:fillRect/>
          </a:stretch>
        </p:blipFill>
        <p:spPr bwMode="auto">
          <a:xfrm>
            <a:off x="5364088" y="1700808"/>
            <a:ext cx="2160240" cy="3168352"/>
          </a:xfrm>
          <a:prstGeom prst="rect">
            <a:avLst/>
          </a:prstGeom>
          <a:noFill/>
          <a:ln w="9525">
            <a:noFill/>
            <a:miter lim="800000"/>
            <a:headEnd/>
            <a:tailEnd/>
          </a:ln>
        </p:spPr>
      </p:pic>
    </p:spTree>
    <p:extLst>
      <p:ext uri="{BB962C8B-B14F-4D97-AF65-F5344CB8AC3E}">
        <p14:creationId xmlns:p14="http://schemas.microsoft.com/office/powerpoint/2010/main" val="145872274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Medical check ups</a:t>
            </a:r>
            <a:endParaRPr lang="en-GB" dirty="0"/>
          </a:p>
        </p:txBody>
      </p:sp>
      <p:sp>
        <p:nvSpPr>
          <p:cNvPr id="3" name="Content Placeholder 2"/>
          <p:cNvSpPr>
            <a:spLocks noGrp="1"/>
          </p:cNvSpPr>
          <p:nvPr>
            <p:ph idx="1"/>
          </p:nvPr>
        </p:nvSpPr>
        <p:spPr/>
        <p:txBody>
          <a:bodyPr/>
          <a:lstStyle/>
          <a:p>
            <a:r>
              <a:rPr lang="en-AU" dirty="0" smtClean="0"/>
              <a:t>C-Reactive Protein (CRP) </a:t>
            </a:r>
            <a:endParaRPr lang="en-GB" dirty="0" smtClean="0"/>
          </a:p>
          <a:p>
            <a:r>
              <a:rPr lang="en-AU" dirty="0" smtClean="0"/>
              <a:t>Mammogram (to detect breast cancer) </a:t>
            </a:r>
            <a:endParaRPr lang="en-GB" dirty="0" smtClean="0"/>
          </a:p>
          <a:p>
            <a:r>
              <a:rPr lang="en-AU" dirty="0" smtClean="0"/>
              <a:t>Pap smear and pelvic exam </a:t>
            </a:r>
            <a:endParaRPr lang="en-GB" dirty="0" smtClean="0"/>
          </a:p>
          <a:p>
            <a:r>
              <a:rPr lang="en-AU" dirty="0" smtClean="0"/>
              <a:t>Bone density </a:t>
            </a:r>
            <a:endParaRPr lang="en-GB" dirty="0" smtClean="0"/>
          </a:p>
          <a:p>
            <a:r>
              <a:rPr lang="en-AU" dirty="0" smtClean="0"/>
              <a:t>Immunisation</a:t>
            </a:r>
            <a:endParaRPr lang="en-GB" dirty="0" smtClean="0"/>
          </a:p>
          <a:p>
            <a:r>
              <a:rPr lang="en-AU" dirty="0" smtClean="0"/>
              <a:t>Diabetes check</a:t>
            </a:r>
            <a:endParaRPr lang="en-GB" dirty="0" smtClean="0"/>
          </a:p>
          <a:p>
            <a:r>
              <a:rPr lang="en-AU" dirty="0" smtClean="0"/>
              <a:t>Thyroid check </a:t>
            </a:r>
            <a:endParaRPr lang="en-GB" dirty="0" smtClean="0"/>
          </a:p>
          <a:p>
            <a:endParaRPr lang="en-GB" dirty="0"/>
          </a:p>
        </p:txBody>
      </p:sp>
      <p:pic>
        <p:nvPicPr>
          <p:cNvPr id="1026" name="Picture 2" descr="C:\Users\Tom\Desktop\ArtWork\MDoc.jpg"/>
          <p:cNvPicPr>
            <a:picLocks noChangeAspect="1" noChangeArrowheads="1"/>
          </p:cNvPicPr>
          <p:nvPr/>
        </p:nvPicPr>
        <p:blipFill>
          <a:blip r:embed="rId2" cstate="print"/>
          <a:srcRect/>
          <a:stretch>
            <a:fillRect/>
          </a:stretch>
        </p:blipFill>
        <p:spPr bwMode="auto">
          <a:xfrm>
            <a:off x="5292080" y="3140968"/>
            <a:ext cx="3228404" cy="3228404"/>
          </a:xfrm>
          <a:prstGeom prst="rect">
            <a:avLst/>
          </a:prstGeom>
          <a:ln>
            <a:noFill/>
          </a:ln>
          <a:effectLst>
            <a:softEdge rad="112500"/>
          </a:effectLst>
        </p:spPr>
      </p:pic>
    </p:spTree>
    <p:extLst>
      <p:ext uri="{BB962C8B-B14F-4D97-AF65-F5344CB8AC3E}">
        <p14:creationId xmlns:p14="http://schemas.microsoft.com/office/powerpoint/2010/main" val="9031722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Diet </a:t>
            </a:r>
            <a:endParaRPr lang="en-GB" dirty="0"/>
          </a:p>
        </p:txBody>
      </p:sp>
      <p:sp>
        <p:nvSpPr>
          <p:cNvPr id="3" name="Content Placeholder 2"/>
          <p:cNvSpPr>
            <a:spLocks noGrp="1"/>
          </p:cNvSpPr>
          <p:nvPr>
            <p:ph idx="1"/>
          </p:nvPr>
        </p:nvSpPr>
        <p:spPr/>
        <p:txBody>
          <a:bodyPr/>
          <a:lstStyle/>
          <a:p>
            <a:r>
              <a:rPr lang="en-GB" dirty="0" smtClean="0"/>
              <a:t>Carbohydrates</a:t>
            </a:r>
          </a:p>
          <a:p>
            <a:r>
              <a:rPr lang="en-GB" dirty="0" smtClean="0"/>
              <a:t>Protein </a:t>
            </a:r>
          </a:p>
          <a:p>
            <a:r>
              <a:rPr lang="en-GB" dirty="0" smtClean="0"/>
              <a:t>Fats</a:t>
            </a:r>
          </a:p>
          <a:p>
            <a:r>
              <a:rPr lang="en-GB" dirty="0" smtClean="0"/>
              <a:t>Vitamins</a:t>
            </a:r>
          </a:p>
          <a:p>
            <a:endParaRPr lang="en-GB" dirty="0"/>
          </a:p>
        </p:txBody>
      </p:sp>
      <p:pic>
        <p:nvPicPr>
          <p:cNvPr id="4" name="Picture 3" descr="C:\Users\Tom\Downloads\shutterstock_186205976.jpg"/>
          <p:cNvPicPr/>
          <p:nvPr/>
        </p:nvPicPr>
        <p:blipFill>
          <a:blip r:embed="rId2" cstate="print"/>
          <a:srcRect/>
          <a:stretch>
            <a:fillRect/>
          </a:stretch>
        </p:blipFill>
        <p:spPr bwMode="auto">
          <a:xfrm>
            <a:off x="4355976" y="2348880"/>
            <a:ext cx="3168352" cy="3384376"/>
          </a:xfrm>
          <a:prstGeom prst="rect">
            <a:avLst/>
          </a:prstGeom>
          <a:noFill/>
          <a:ln w="9525">
            <a:noFill/>
            <a:miter lim="800000"/>
            <a:headEnd/>
            <a:tailEnd/>
          </a:ln>
        </p:spPr>
      </p:pic>
    </p:spTree>
    <p:extLst>
      <p:ext uri="{BB962C8B-B14F-4D97-AF65-F5344CB8AC3E}">
        <p14:creationId xmlns:p14="http://schemas.microsoft.com/office/powerpoint/2010/main" val="411383769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Diet </a:t>
            </a:r>
            <a:endParaRPr lang="en-GB" dirty="0"/>
          </a:p>
        </p:txBody>
      </p:sp>
      <p:pic>
        <p:nvPicPr>
          <p:cNvPr id="2049" name="Picture 1"/>
          <p:cNvPicPr>
            <a:picLocks noChangeAspect="1" noChangeArrowheads="1"/>
          </p:cNvPicPr>
          <p:nvPr/>
        </p:nvPicPr>
        <p:blipFill>
          <a:blip r:embed="rId2" cstate="print"/>
          <a:srcRect/>
          <a:stretch>
            <a:fillRect/>
          </a:stretch>
        </p:blipFill>
        <p:spPr bwMode="auto">
          <a:xfrm>
            <a:off x="1115616" y="1268760"/>
            <a:ext cx="6912768" cy="5200303"/>
          </a:xfrm>
          <a:prstGeom prst="rect">
            <a:avLst/>
          </a:prstGeom>
          <a:noFill/>
          <a:ln w="9525">
            <a:noFill/>
            <a:miter lim="800000"/>
            <a:headEnd/>
            <a:tailEnd/>
          </a:ln>
        </p:spPr>
      </p:pic>
    </p:spTree>
    <p:extLst>
      <p:ext uri="{BB962C8B-B14F-4D97-AF65-F5344CB8AC3E}">
        <p14:creationId xmlns:p14="http://schemas.microsoft.com/office/powerpoint/2010/main" val="391697537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Maintenance of body temperature</a:t>
            </a:r>
            <a:endParaRPr lang="en-GB" dirty="0"/>
          </a:p>
        </p:txBody>
      </p:sp>
      <p:sp>
        <p:nvSpPr>
          <p:cNvPr id="3" name="Content Placeholder 2"/>
          <p:cNvSpPr>
            <a:spLocks noGrp="1"/>
          </p:cNvSpPr>
          <p:nvPr>
            <p:ph idx="1"/>
          </p:nvPr>
        </p:nvSpPr>
        <p:spPr>
          <a:xfrm>
            <a:off x="457200" y="1600202"/>
            <a:ext cx="8229600" cy="5069158"/>
          </a:xfrm>
        </p:spPr>
        <p:txBody>
          <a:bodyPr>
            <a:normAutofit lnSpcReduction="10000"/>
          </a:bodyPr>
          <a:lstStyle/>
          <a:p>
            <a:r>
              <a:rPr lang="en-GB" dirty="0" smtClean="0"/>
              <a:t>The body needs to maintain a core temperate of between 98 and 100 degrees Fahrenheit (36 to 38 degrees Celsius). </a:t>
            </a:r>
          </a:p>
          <a:p>
            <a:r>
              <a:rPr lang="en-GB" dirty="0" smtClean="0"/>
              <a:t>The body's temperature is controlled by the hypothalamus, which contains the control and sensory mechanisms for temperature. </a:t>
            </a:r>
          </a:p>
          <a:p>
            <a:r>
              <a:rPr lang="en-GB" dirty="0" smtClean="0"/>
              <a:t>Sweating begins at a skin temperature of 37 degrees Celsius – the rate of sweating rises rapidly as it goes above this temperature. The body's heat production remains constant as skin temperature goes up; if skin temperature drops below 37 degrees Celsius, the body initiates procedures to heat itself/retain heat</a:t>
            </a:r>
          </a:p>
          <a:p>
            <a:endParaRPr lang="en-GB" dirty="0"/>
          </a:p>
        </p:txBody>
      </p:sp>
    </p:spTree>
    <p:extLst>
      <p:ext uri="{BB962C8B-B14F-4D97-AF65-F5344CB8AC3E}">
        <p14:creationId xmlns:p14="http://schemas.microsoft.com/office/powerpoint/2010/main" val="365620409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Maintenance of blood pressure</a:t>
            </a:r>
            <a:endParaRPr lang="en-GB" dirty="0"/>
          </a:p>
        </p:txBody>
      </p:sp>
      <p:sp>
        <p:nvSpPr>
          <p:cNvPr id="3" name="Content Placeholder 2"/>
          <p:cNvSpPr>
            <a:spLocks noGrp="1"/>
          </p:cNvSpPr>
          <p:nvPr>
            <p:ph idx="1"/>
          </p:nvPr>
        </p:nvSpPr>
        <p:spPr>
          <a:xfrm>
            <a:off x="457200" y="1600202"/>
            <a:ext cx="8229600" cy="5069158"/>
          </a:xfrm>
        </p:spPr>
        <p:txBody>
          <a:bodyPr>
            <a:normAutofit fontScale="92500" lnSpcReduction="20000"/>
          </a:bodyPr>
          <a:lstStyle/>
          <a:p>
            <a:pPr>
              <a:buNone/>
            </a:pPr>
            <a:r>
              <a:rPr lang="en-AU" sz="3000" b="1" dirty="0" smtClean="0"/>
              <a:t>	To reduce high blood pressure:</a:t>
            </a:r>
            <a:endParaRPr lang="en-GB" sz="3000" dirty="0" smtClean="0"/>
          </a:p>
          <a:p>
            <a:r>
              <a:rPr lang="en-AU" sz="3000" dirty="0" smtClean="0"/>
              <a:t>Cut salt intake to less than six grams per day</a:t>
            </a:r>
            <a:endParaRPr lang="en-GB" sz="3000" dirty="0" smtClean="0"/>
          </a:p>
          <a:p>
            <a:r>
              <a:rPr lang="en-AU" sz="3000" dirty="0" smtClean="0"/>
              <a:t>Eat a healthy low fat diet, including lots of fruit and vegetables</a:t>
            </a:r>
            <a:endParaRPr lang="en-GB" sz="3000" dirty="0" smtClean="0"/>
          </a:p>
          <a:p>
            <a:r>
              <a:rPr lang="en-AU" sz="3000" dirty="0" smtClean="0"/>
              <a:t>Become more physically active</a:t>
            </a:r>
            <a:endParaRPr lang="en-GB" sz="3000" dirty="0" smtClean="0"/>
          </a:p>
          <a:p>
            <a:r>
              <a:rPr lang="en-AU" sz="3000" dirty="0" smtClean="0"/>
              <a:t>Cut down alcohol intake</a:t>
            </a:r>
            <a:endParaRPr lang="en-GB" sz="3000" dirty="0" smtClean="0"/>
          </a:p>
          <a:p>
            <a:r>
              <a:rPr lang="en-AU" sz="3000" dirty="0" smtClean="0"/>
              <a:t>Stop smoking</a:t>
            </a:r>
            <a:endParaRPr lang="en-GB" sz="3000" dirty="0" smtClean="0"/>
          </a:p>
          <a:p>
            <a:r>
              <a:rPr lang="en-AU" sz="3000" dirty="0" smtClean="0"/>
              <a:t>Lose weight</a:t>
            </a:r>
            <a:endParaRPr lang="en-GB" sz="3000" dirty="0" smtClean="0"/>
          </a:p>
          <a:p>
            <a:r>
              <a:rPr lang="en-AU" sz="3000" dirty="0" smtClean="0"/>
              <a:t>Drink less caffeine-rich drinks</a:t>
            </a:r>
            <a:endParaRPr lang="en-GB" sz="3000" dirty="0" smtClean="0"/>
          </a:p>
          <a:p>
            <a:r>
              <a:rPr lang="en-AU" sz="3000" dirty="0" smtClean="0"/>
              <a:t>Try relaxation therapies</a:t>
            </a:r>
            <a:endParaRPr lang="en-GB" sz="3000" dirty="0" smtClean="0"/>
          </a:p>
          <a:p>
            <a:r>
              <a:rPr lang="en-AU" sz="3000" dirty="0" smtClean="0"/>
              <a:t>Take high blood pressure medications</a:t>
            </a:r>
            <a:endParaRPr lang="en-GB" sz="3000" dirty="0" smtClean="0"/>
          </a:p>
          <a:p>
            <a:endParaRPr lang="en-GB" dirty="0"/>
          </a:p>
        </p:txBody>
      </p:sp>
      <p:pic>
        <p:nvPicPr>
          <p:cNvPr id="4" name="Picture 3" descr="C:\Users\Tom\Downloads\no smoking.jpg"/>
          <p:cNvPicPr/>
          <p:nvPr/>
        </p:nvPicPr>
        <p:blipFill>
          <a:blip r:embed="rId2" cstate="print"/>
          <a:srcRect/>
          <a:stretch>
            <a:fillRect/>
          </a:stretch>
        </p:blipFill>
        <p:spPr bwMode="auto">
          <a:xfrm>
            <a:off x="6228184" y="3356992"/>
            <a:ext cx="1980431" cy="1980431"/>
          </a:xfrm>
          <a:prstGeom prst="rect">
            <a:avLst/>
          </a:prstGeom>
          <a:noFill/>
          <a:ln w="9525">
            <a:noFill/>
            <a:miter lim="800000"/>
            <a:headEnd/>
            <a:tailEnd/>
          </a:ln>
        </p:spPr>
      </p:pic>
    </p:spTree>
    <p:extLst>
      <p:ext uri="{BB962C8B-B14F-4D97-AF65-F5344CB8AC3E}">
        <p14:creationId xmlns:p14="http://schemas.microsoft.com/office/powerpoint/2010/main" val="59268147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Maintaining the body</a:t>
            </a:r>
            <a:endParaRPr lang="en-GB" dirty="0"/>
          </a:p>
        </p:txBody>
      </p:sp>
      <p:sp>
        <p:nvSpPr>
          <p:cNvPr id="3" name="Content Placeholder 2"/>
          <p:cNvSpPr>
            <a:spLocks noGrp="1"/>
          </p:cNvSpPr>
          <p:nvPr>
            <p:ph idx="1"/>
          </p:nvPr>
        </p:nvSpPr>
        <p:spPr/>
        <p:txBody>
          <a:bodyPr/>
          <a:lstStyle/>
          <a:p>
            <a:pPr marL="0" indent="0">
              <a:buNone/>
            </a:pPr>
            <a:r>
              <a:rPr lang="en-AU" b="1" dirty="0" smtClean="0"/>
              <a:t>There are various strategies that can be employed; they include:</a:t>
            </a:r>
            <a:endParaRPr lang="en-GB" dirty="0" smtClean="0"/>
          </a:p>
          <a:p>
            <a:r>
              <a:rPr lang="en-AU" dirty="0" smtClean="0"/>
              <a:t>Nutrition</a:t>
            </a:r>
            <a:endParaRPr lang="en-GB" dirty="0" smtClean="0"/>
          </a:p>
          <a:p>
            <a:r>
              <a:rPr lang="en-AU" dirty="0" smtClean="0"/>
              <a:t>Physical exercise</a:t>
            </a:r>
            <a:endParaRPr lang="en-GB" dirty="0" smtClean="0"/>
          </a:p>
          <a:p>
            <a:r>
              <a:rPr lang="en-AU" dirty="0" smtClean="0"/>
              <a:t>Mental activity</a:t>
            </a:r>
            <a:endParaRPr lang="en-GB" dirty="0" smtClean="0"/>
          </a:p>
          <a:p>
            <a:r>
              <a:rPr lang="en-AU" dirty="0" smtClean="0"/>
              <a:t>Sleep</a:t>
            </a:r>
            <a:endParaRPr lang="en-GB" dirty="0" smtClean="0"/>
          </a:p>
          <a:p>
            <a:r>
              <a:rPr lang="en-AU" dirty="0" smtClean="0"/>
              <a:t>Relaxation </a:t>
            </a:r>
            <a:endParaRPr lang="en-GB" dirty="0" smtClean="0"/>
          </a:p>
          <a:p>
            <a:endParaRPr lang="en-GB" dirty="0"/>
          </a:p>
        </p:txBody>
      </p:sp>
      <p:pic>
        <p:nvPicPr>
          <p:cNvPr id="4" name="Picture 3" descr="C:\Users\Tom\Downloads\shutterstock_105410981.jpg"/>
          <p:cNvPicPr/>
          <p:nvPr/>
        </p:nvPicPr>
        <p:blipFill>
          <a:blip r:embed="rId2" cstate="print"/>
          <a:srcRect/>
          <a:stretch>
            <a:fillRect/>
          </a:stretch>
        </p:blipFill>
        <p:spPr bwMode="auto">
          <a:xfrm>
            <a:off x="4067944" y="2420888"/>
            <a:ext cx="3990950" cy="3232001"/>
          </a:xfrm>
          <a:prstGeom prst="rect">
            <a:avLst/>
          </a:prstGeom>
          <a:noFill/>
          <a:ln w="9525">
            <a:noFill/>
            <a:miter lim="800000"/>
            <a:headEnd/>
            <a:tailEnd/>
          </a:ln>
        </p:spPr>
      </p:pic>
    </p:spTree>
    <p:extLst>
      <p:ext uri="{BB962C8B-B14F-4D97-AF65-F5344CB8AC3E}">
        <p14:creationId xmlns:p14="http://schemas.microsoft.com/office/powerpoint/2010/main" val="20437458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2A</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8" name="TextBox 7"/>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2.2 </a:t>
            </a:r>
            <a:r>
              <a:rPr lang="en-AU" sz="2800" dirty="0"/>
              <a:t>Evaluate how the relationships between different body systems affect and support healthy functioning</a:t>
            </a:r>
            <a:r>
              <a:rPr lang="en-AU" sz="2800" b="1" dirty="0" smtClean="0">
                <a:latin typeface="+mj-lt"/>
              </a:rPr>
              <a:t> </a:t>
            </a:r>
            <a:endParaRPr lang="en-AU" sz="2800" dirty="0" smtClean="0">
              <a:latin typeface="+mj-lt"/>
            </a:endParaRPr>
          </a:p>
        </p:txBody>
      </p:sp>
      <p:sp>
        <p:nvSpPr>
          <p:cNvPr id="6" name="Title 3"/>
          <p:cNvSpPr>
            <a:spLocks noGrp="1"/>
          </p:cNvSpPr>
          <p:nvPr>
            <p:ph type="title"/>
          </p:nvPr>
        </p:nvSpPr>
        <p:spPr>
          <a:xfrm>
            <a:off x="467544" y="476672"/>
            <a:ext cx="8229600" cy="1143000"/>
          </a:xfrm>
        </p:spPr>
        <p:txBody>
          <a:bodyPr>
            <a:normAutofit fontScale="90000"/>
          </a:bodyPr>
          <a:lstStyle/>
          <a:p>
            <a:r>
              <a:rPr lang="en-AU" dirty="0"/>
              <a:t>Recognise and promote ways to support healthy functioning of the body</a:t>
            </a:r>
            <a:endParaRPr lang="en-GB" dirty="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The interdependency of body systems</a:t>
            </a:r>
            <a:endParaRPr lang="en-GB" dirty="0"/>
          </a:p>
        </p:txBody>
      </p:sp>
      <p:sp>
        <p:nvSpPr>
          <p:cNvPr id="3" name="Content Placeholder 2"/>
          <p:cNvSpPr>
            <a:spLocks noGrp="1"/>
          </p:cNvSpPr>
          <p:nvPr>
            <p:ph idx="1"/>
          </p:nvPr>
        </p:nvSpPr>
        <p:spPr>
          <a:xfrm>
            <a:off x="457200" y="1600202"/>
            <a:ext cx="6347048" cy="4525963"/>
          </a:xfrm>
        </p:spPr>
        <p:txBody>
          <a:bodyPr/>
          <a:lstStyle/>
          <a:p>
            <a:r>
              <a:rPr lang="en-AU" dirty="0" smtClean="0"/>
              <a:t>All of the body's systems work together in order to maintain a state of optimum health. While each system has its own respective job, they must cooperate and facilitate each other for the body to function and move properly. If one of the systems is not working right, it compromises the rest of the body's ability to function.</a:t>
            </a:r>
            <a:endParaRPr lang="en-GB" dirty="0" smtClean="0"/>
          </a:p>
          <a:p>
            <a:endParaRPr lang="en-GB" dirty="0"/>
          </a:p>
        </p:txBody>
      </p:sp>
      <p:pic>
        <p:nvPicPr>
          <p:cNvPr id="4" name="Picture 3" descr="C:\Users\Tom\Desktop\ArtWork\heart_in_crutches_400_clr_13175.png"/>
          <p:cNvPicPr/>
          <p:nvPr/>
        </p:nvPicPr>
        <p:blipFill>
          <a:blip r:embed="rId2" cstate="print"/>
          <a:srcRect/>
          <a:stretch>
            <a:fillRect/>
          </a:stretch>
        </p:blipFill>
        <p:spPr bwMode="auto">
          <a:xfrm>
            <a:off x="6804248" y="3212976"/>
            <a:ext cx="2002904" cy="2643361"/>
          </a:xfrm>
          <a:prstGeom prst="rect">
            <a:avLst/>
          </a:prstGeom>
          <a:noFill/>
          <a:ln w="9525">
            <a:noFill/>
            <a:miter lim="800000"/>
            <a:headEnd/>
            <a:tailEnd/>
          </a:ln>
        </p:spPr>
      </p:pic>
    </p:spTree>
    <p:extLst>
      <p:ext uri="{BB962C8B-B14F-4D97-AF65-F5344CB8AC3E}">
        <p14:creationId xmlns:p14="http://schemas.microsoft.com/office/powerpoint/2010/main" val="131822576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2B</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Fotolia_5090081_XS"/>
          <p:cNvPicPr>
            <a:picLocks noChangeAspect="1" noChangeArrowheads="1"/>
          </p:cNvPicPr>
          <p:nvPr/>
        </p:nvPicPr>
        <p:blipFill>
          <a:blip r:embed="rId3" cstate="print"/>
          <a:srcRect/>
          <a:stretch>
            <a:fillRect/>
          </a:stretch>
        </p:blipFill>
        <p:spPr bwMode="auto">
          <a:xfrm>
            <a:off x="0" y="2043113"/>
            <a:ext cx="4814888" cy="4814887"/>
          </a:xfrm>
          <a:prstGeom prst="rect">
            <a:avLst/>
          </a:prstGeom>
          <a:noFill/>
          <a:ln w="9525">
            <a:noFill/>
            <a:miter lim="800000"/>
            <a:headEnd/>
            <a:tailEnd/>
          </a:ln>
        </p:spPr>
      </p:pic>
      <p:sp>
        <p:nvSpPr>
          <p:cNvPr id="7" name="TextBox 6"/>
          <p:cNvSpPr txBox="1"/>
          <p:nvPr/>
        </p:nvSpPr>
        <p:spPr>
          <a:xfrm>
            <a:off x="5220072" y="2492896"/>
            <a:ext cx="3744416" cy="2246769"/>
          </a:xfrm>
          <a:prstGeom prst="rect">
            <a:avLst/>
          </a:prstGeom>
          <a:noFill/>
        </p:spPr>
        <p:txBody>
          <a:bodyPr wrap="square" rtlCol="0">
            <a:spAutoFit/>
          </a:bodyPr>
          <a:lstStyle/>
          <a:p>
            <a:r>
              <a:rPr lang="en-AU" sz="2800" b="1" dirty="0" smtClean="0">
                <a:latin typeface="+mj-lt"/>
              </a:rPr>
              <a:t>2.3 </a:t>
            </a:r>
            <a:r>
              <a:rPr lang="en-AU" sz="2800" dirty="0"/>
              <a:t>Enhance quality of work activities by using and sharing information about healthy functioning of the body</a:t>
            </a:r>
            <a:endParaRPr lang="en-AU" sz="2800" dirty="0" smtClean="0">
              <a:latin typeface="+mj-lt"/>
            </a:endParaRPr>
          </a:p>
        </p:txBody>
      </p:sp>
      <p:sp>
        <p:nvSpPr>
          <p:cNvPr id="6" name="Title 3"/>
          <p:cNvSpPr>
            <a:spLocks noGrp="1"/>
          </p:cNvSpPr>
          <p:nvPr>
            <p:ph type="title"/>
          </p:nvPr>
        </p:nvSpPr>
        <p:spPr>
          <a:xfrm>
            <a:off x="467544" y="476672"/>
            <a:ext cx="8229600" cy="1143000"/>
          </a:xfrm>
        </p:spPr>
        <p:txBody>
          <a:bodyPr>
            <a:normAutofit fontScale="90000"/>
          </a:bodyPr>
          <a:lstStyle/>
          <a:p>
            <a:r>
              <a:rPr lang="en-AU" dirty="0"/>
              <a:t>Recognise and promote ways to support healthy functioning of the body</a:t>
            </a:r>
            <a:endParaRPr lang="en-GB" dirty="0"/>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Using and sharing information about healthy functioning of the </a:t>
            </a:r>
            <a:r>
              <a:rPr lang="en-GB" dirty="0" smtClean="0"/>
              <a:t>body</a:t>
            </a:r>
            <a:endParaRPr lang="en-GB" dirty="0"/>
          </a:p>
        </p:txBody>
      </p:sp>
      <p:sp>
        <p:nvSpPr>
          <p:cNvPr id="3" name="Content Placeholder 2"/>
          <p:cNvSpPr>
            <a:spLocks noGrp="1"/>
          </p:cNvSpPr>
          <p:nvPr>
            <p:ph idx="1"/>
          </p:nvPr>
        </p:nvSpPr>
        <p:spPr/>
        <p:txBody>
          <a:bodyPr/>
          <a:lstStyle/>
          <a:p>
            <a:r>
              <a:rPr lang="en-GB" dirty="0"/>
              <a:t>Work activities can be greatly enhanced by using and sharing information about the healthy functioning of the body.</a:t>
            </a:r>
          </a:p>
          <a:p>
            <a:r>
              <a:rPr lang="en-GB" dirty="0"/>
              <a:t>This can be done via effective communication.</a:t>
            </a:r>
          </a:p>
          <a:p>
            <a:r>
              <a:rPr lang="en-GB" dirty="0"/>
              <a:t>It may be necessary to run training programs to educate colleagues about the </a:t>
            </a:r>
            <a:r>
              <a:rPr lang="en-AU" dirty="0"/>
              <a:t>healthy functioning of the body. This can be a refresher course, or when there is new information or updated treatment options become recommended.</a:t>
            </a:r>
            <a:endParaRPr lang="en-GB" dirty="0"/>
          </a:p>
          <a:p>
            <a:endParaRPr lang="en-GB" dirty="0"/>
          </a:p>
        </p:txBody>
      </p:sp>
      <p:pic>
        <p:nvPicPr>
          <p:cNvPr id="1026" name="Picture 2" descr="C:\Users\Tom\Desktop\Pictures\ArtWork\Fotolia_12295035_S.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948265" y="5188588"/>
            <a:ext cx="2200792" cy="165059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Activity 2C</a:t>
            </a:r>
            <a:r>
              <a:rPr lang="en-AU" sz="4900" dirty="0" smtClean="0"/>
              <a:t> </a:t>
            </a:r>
            <a:r>
              <a:rPr lang="en-AU" dirty="0" smtClean="0"/>
              <a:t/>
            </a:r>
            <a:br>
              <a:rPr lang="en-AU" dirty="0" smtClean="0"/>
            </a:br>
            <a:endParaRPr lang="en-CA" sz="3100" dirty="0" smtClean="0"/>
          </a:p>
        </p:txBody>
      </p:sp>
      <p:pic>
        <p:nvPicPr>
          <p:cNvPr id="5" name="Picture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Skills and </a:t>
            </a:r>
            <a:r>
              <a:rPr lang="en-GB" sz="4900" smtClean="0"/>
              <a:t>Knowledge Activity</a:t>
            </a:r>
            <a:r>
              <a:rPr lang="en-AU" dirty="0" smtClean="0"/>
              <a:t/>
            </a:r>
            <a:br>
              <a:rPr lang="en-AU" dirty="0" smtClean="0"/>
            </a:br>
            <a:endParaRPr lang="en-CA" sz="3100" dirty="0" smtClean="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itle 1"/>
          <p:cNvSpPr>
            <a:spLocks noGrp="1"/>
          </p:cNvSpPr>
          <p:nvPr>
            <p:ph type="title"/>
          </p:nvPr>
        </p:nvSpPr>
        <p:spPr/>
        <p:txBody>
          <a:bodyPr/>
          <a:lstStyle/>
          <a:p>
            <a:r>
              <a:rPr lang="en-US" dirty="0" smtClean="0">
                <a:solidFill>
                  <a:srgbClr val="FF0000"/>
                </a:solidFill>
              </a:rPr>
              <a:t>Major Activity</a:t>
            </a:r>
          </a:p>
        </p:txBody>
      </p:sp>
      <p:sp>
        <p:nvSpPr>
          <p:cNvPr id="75779" name="Content Placeholder 2"/>
          <p:cNvSpPr>
            <a:spLocks noGrp="1"/>
          </p:cNvSpPr>
          <p:nvPr>
            <p:ph idx="1"/>
          </p:nvPr>
        </p:nvSpPr>
        <p:spPr/>
        <p:txBody>
          <a:bodyPr/>
          <a:lstStyle/>
          <a:p>
            <a:r>
              <a:rPr lang="en-US" dirty="0" smtClean="0"/>
              <a:t>This activity should take anywhere between an 1-2 hours to complete and can be found at the end of your workbook.</a:t>
            </a:r>
          </a:p>
          <a:p>
            <a:pPr>
              <a:buFont typeface="Arial" charset="0"/>
              <a:buNone/>
            </a:pPr>
            <a:endParaRPr lang="en-US" dirty="0" smtClean="0"/>
          </a:p>
          <a:p>
            <a:r>
              <a:rPr lang="en-US" dirty="0" smtClean="0"/>
              <a:t>Your instructor will let you know whether they wish for you to complete it in session time or your own time.</a:t>
            </a:r>
          </a:p>
        </p:txBody>
      </p:sp>
      <p:pic>
        <p:nvPicPr>
          <p:cNvPr id="4" name="Content Placeholder 6" descr="Fotolia_2204087_XS"/>
          <p:cNvPicPr>
            <a:picLocks noChangeAspect="1" noChangeArrowheads="1"/>
          </p:cNvPicPr>
          <p:nvPr/>
        </p:nvPicPr>
        <p:blipFill>
          <a:blip r:embed="rId2" cstate="print"/>
          <a:srcRect/>
          <a:stretch>
            <a:fillRect/>
          </a:stretch>
        </p:blipFill>
        <p:spPr bwMode="auto">
          <a:xfrm>
            <a:off x="3043423" y="4518813"/>
            <a:ext cx="3057155" cy="2339187"/>
          </a:xfrm>
          <a:prstGeom prst="rect">
            <a:avLst/>
          </a:prstGeom>
          <a:noFill/>
          <a:ln w="9525">
            <a:noFill/>
            <a:miter lim="800000"/>
            <a:headEnd/>
            <a:tailEnd/>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Title 3"/>
          <p:cNvSpPr>
            <a:spLocks noGrp="1"/>
          </p:cNvSpPr>
          <p:nvPr>
            <p:ph type="title"/>
          </p:nvPr>
        </p:nvSpPr>
        <p:spPr>
          <a:xfrm>
            <a:off x="1476375" y="260350"/>
            <a:ext cx="6400800" cy="1143000"/>
          </a:xfrm>
        </p:spPr>
        <p:txBody>
          <a:bodyPr/>
          <a:lstStyle/>
          <a:p>
            <a:pPr eaLnBrk="1" hangingPunct="1"/>
            <a:r>
              <a:rPr lang="en-AU" smtClean="0"/>
              <a:t>Summary and Feedback</a:t>
            </a:r>
            <a:endParaRPr lang="en-CA" smtClean="0"/>
          </a:p>
        </p:txBody>
      </p:sp>
      <p:sp>
        <p:nvSpPr>
          <p:cNvPr id="178179" name="Content Placeholder 3"/>
          <p:cNvSpPr>
            <a:spLocks noGrp="1"/>
          </p:cNvSpPr>
          <p:nvPr>
            <p:ph idx="1"/>
          </p:nvPr>
        </p:nvSpPr>
        <p:spPr/>
        <p:txBody>
          <a:bodyPr>
            <a:normAutofit/>
          </a:bodyPr>
          <a:lstStyle/>
          <a:p>
            <a:r>
              <a:rPr lang="en-US" sz="2800" dirty="0" smtClean="0"/>
              <a:t>Did we meet our objectives?</a:t>
            </a:r>
          </a:p>
          <a:p>
            <a:r>
              <a:rPr lang="en-US" sz="2800" dirty="0" smtClean="0"/>
              <a:t>How did you find this session?</a:t>
            </a:r>
          </a:p>
          <a:p>
            <a:r>
              <a:rPr lang="en-US" sz="2800" dirty="0" smtClean="0"/>
              <a:t>Any questions?</a:t>
            </a:r>
          </a:p>
        </p:txBody>
      </p:sp>
      <p:pic>
        <p:nvPicPr>
          <p:cNvPr id="178180" name="Picture 3" descr="Fotolia_24005805_S.jpg"/>
          <p:cNvPicPr>
            <a:picLocks noChangeAspect="1"/>
          </p:cNvPicPr>
          <p:nvPr/>
        </p:nvPicPr>
        <p:blipFill>
          <a:blip r:embed="rId3" cstate="print"/>
          <a:srcRect/>
          <a:stretch>
            <a:fillRect/>
          </a:stretch>
        </p:blipFill>
        <p:spPr bwMode="auto">
          <a:xfrm>
            <a:off x="1854200" y="3141663"/>
            <a:ext cx="5435600" cy="24987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6" name="Picture 3" descr="c:\Users\Sophie\Desktop\ArtWork\Fotolia_10056570_S.jpg"/>
          <p:cNvPicPr>
            <a:picLocks noChangeAspect="1" noChangeArrowheads="1"/>
          </p:cNvPicPr>
          <p:nvPr/>
        </p:nvPicPr>
        <p:blipFill>
          <a:blip r:embed="rId3" cstate="print"/>
          <a:srcRect/>
          <a:stretch>
            <a:fillRect/>
          </a:stretch>
        </p:blipFill>
        <p:spPr bwMode="auto">
          <a:xfrm>
            <a:off x="1547813" y="549275"/>
            <a:ext cx="6308725" cy="6308725"/>
          </a:xfrm>
          <a:prstGeom prst="rect">
            <a:avLst/>
          </a:prstGeom>
          <a:noFill/>
          <a:ln w="9525">
            <a:noFill/>
            <a:miter lim="800000"/>
            <a:headEnd/>
            <a:tailEnd/>
          </a:ln>
        </p:spPr>
      </p:pic>
      <p:sp>
        <p:nvSpPr>
          <p:cNvPr id="77827" name="Title 1"/>
          <p:cNvSpPr>
            <a:spLocks noGrp="1"/>
          </p:cNvSpPr>
          <p:nvPr>
            <p:ph type="title"/>
          </p:nvPr>
        </p:nvSpPr>
        <p:spPr/>
        <p:txBody>
          <a:bodyPr/>
          <a:lstStyle/>
          <a:p>
            <a:r>
              <a:rPr lang="en-US" smtClean="0">
                <a:solidFill>
                  <a:srgbClr val="FF0000"/>
                </a:solidFill>
              </a:rPr>
              <a:t>Congratulations!</a:t>
            </a:r>
          </a:p>
        </p:txBody>
      </p:sp>
      <p:sp>
        <p:nvSpPr>
          <p:cNvPr id="77828" name="Content Placeholder 4"/>
          <p:cNvSpPr>
            <a:spLocks noGrp="1"/>
          </p:cNvSpPr>
          <p:nvPr>
            <p:ph idx="1"/>
          </p:nvPr>
        </p:nvSpPr>
        <p:spPr>
          <a:xfrm>
            <a:off x="457200" y="1600200"/>
            <a:ext cx="8435975" cy="4525963"/>
          </a:xfrm>
        </p:spPr>
        <p:txBody>
          <a:bodyPr/>
          <a:lstStyle/>
          <a:p>
            <a:pPr algn="ctr">
              <a:buFont typeface="Arial" charset="0"/>
              <a:buNone/>
            </a:pPr>
            <a:endParaRPr lang="en-US" dirty="0" smtClean="0"/>
          </a:p>
          <a:p>
            <a:pPr algn="ctr">
              <a:buFont typeface="Arial" charset="0"/>
              <a:buNone/>
            </a:pPr>
            <a:endParaRPr lang="en-US" dirty="0" smtClean="0"/>
          </a:p>
          <a:p>
            <a:pPr algn="ctr">
              <a:buFont typeface="Arial" charset="0"/>
              <a:buNone/>
            </a:pPr>
            <a:r>
              <a:rPr lang="en-US" dirty="0" smtClean="0"/>
              <a:t>You have now finished the unit…</a:t>
            </a:r>
          </a:p>
          <a:p>
            <a:pPr algn="ctr">
              <a:buFont typeface="Arial" charset="0"/>
              <a:buNone/>
            </a:pPr>
            <a:endParaRPr lang="en-US" dirty="0" smtClean="0"/>
          </a:p>
          <a:p>
            <a:pPr algn="ctr">
              <a:buFont typeface="Arial" charset="0"/>
              <a:buNone/>
            </a:pPr>
            <a:r>
              <a:rPr lang="en-US" dirty="0" smtClean="0"/>
              <a:t>‘</a:t>
            </a:r>
            <a:r>
              <a:rPr lang="en-US" dirty="0" err="1" smtClean="0"/>
              <a:t>Recognise</a:t>
            </a:r>
            <a:r>
              <a:rPr lang="en-US" dirty="0" smtClean="0"/>
              <a:t> healthy body systems’</a:t>
            </a:r>
            <a:endParaRPr lang="en-AU" sz="2000" b="1" dirty="0" smtClean="0">
              <a:solidFill>
                <a:srgbClr val="FF0000"/>
              </a:solidFill>
            </a:endParaRPr>
          </a:p>
          <a:p>
            <a:pPr algn="r">
              <a:buFont typeface="Arial" charset="0"/>
              <a:buNone/>
            </a:pPr>
            <a:endParaRPr lang="en-US" dirty="0" smtClean="0"/>
          </a:p>
          <a:p>
            <a:pPr>
              <a:buFont typeface="Arial" charset="0"/>
              <a:buNone/>
            </a:pPr>
            <a:endParaRPr lang="en-US" dirty="0" smtClean="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836</TotalTime>
  <Words>770</Words>
  <Application>Microsoft Office PowerPoint</Application>
  <PresentationFormat>On-screen Show (4:3)</PresentationFormat>
  <Paragraphs>131</Paragraphs>
  <Slides>45</Slides>
  <Notes>13</Notes>
  <HiddenSlides>0</HiddenSlides>
  <MMClips>0</MMClips>
  <ScaleCrop>false</ScaleCrop>
  <HeadingPairs>
    <vt:vector size="4" baseType="variant">
      <vt:variant>
        <vt:lpstr>Theme</vt:lpstr>
      </vt:variant>
      <vt:variant>
        <vt:i4>1</vt:i4>
      </vt:variant>
      <vt:variant>
        <vt:lpstr>Slide Titles</vt:lpstr>
      </vt:variant>
      <vt:variant>
        <vt:i4>45</vt:i4>
      </vt:variant>
    </vt:vector>
  </HeadingPairs>
  <TitlesOfParts>
    <vt:vector size="46" baseType="lpstr">
      <vt:lpstr>Office Theme</vt:lpstr>
      <vt:lpstr>PowerPoint Presentation</vt:lpstr>
      <vt:lpstr>Housekeeping</vt:lpstr>
      <vt:lpstr>Objectives</vt:lpstr>
      <vt:lpstr>Work with information about the human body</vt:lpstr>
      <vt:lpstr>Cardiovascular system</vt:lpstr>
      <vt:lpstr>Cardiovascular system</vt:lpstr>
      <vt:lpstr>Respiratory system</vt:lpstr>
      <vt:lpstr>Musculo-skeletal system</vt:lpstr>
      <vt:lpstr>Musculo-skeletal system</vt:lpstr>
      <vt:lpstr>Endocrine system</vt:lpstr>
      <vt:lpstr>Nervous system</vt:lpstr>
      <vt:lpstr>Nervous system</vt:lpstr>
      <vt:lpstr>Digestive system</vt:lpstr>
      <vt:lpstr>Urinary system</vt:lpstr>
      <vt:lpstr>Reproductive system</vt:lpstr>
      <vt:lpstr>Reproductive system</vt:lpstr>
      <vt:lpstr>Integumentary system</vt:lpstr>
      <vt:lpstr>Lymphatic system</vt:lpstr>
      <vt:lpstr>The special senses – vision</vt:lpstr>
      <vt:lpstr>The special senses – hearing and equilibrium</vt:lpstr>
      <vt:lpstr>The special senses – smell</vt:lpstr>
      <vt:lpstr>The special senses – taste</vt:lpstr>
      <vt:lpstr>Cells, tissues and organs</vt:lpstr>
      <vt:lpstr>Cells, tissues and organs</vt:lpstr>
      <vt:lpstr> Activity 1A  </vt:lpstr>
      <vt:lpstr>Recognise and promote ways to support healthy functioning of the body</vt:lpstr>
      <vt:lpstr>Exercise</vt:lpstr>
      <vt:lpstr>Medical check ups</vt:lpstr>
      <vt:lpstr>Medical check ups</vt:lpstr>
      <vt:lpstr>Diet </vt:lpstr>
      <vt:lpstr>Diet </vt:lpstr>
      <vt:lpstr>Maintenance of body temperature</vt:lpstr>
      <vt:lpstr>Maintenance of blood pressure</vt:lpstr>
      <vt:lpstr>Maintaining the body</vt:lpstr>
      <vt:lpstr> Activity 2A  </vt:lpstr>
      <vt:lpstr>Recognise and promote ways to support healthy functioning of the body</vt:lpstr>
      <vt:lpstr>The interdependency of body systems</vt:lpstr>
      <vt:lpstr> Activity 2B  </vt:lpstr>
      <vt:lpstr>Recognise and promote ways to support healthy functioning of the body</vt:lpstr>
      <vt:lpstr>Using and sharing information about healthy functioning of the body</vt:lpstr>
      <vt:lpstr> Activity 2C  </vt:lpstr>
      <vt:lpstr> Skills and Knowledge Activity </vt:lpstr>
      <vt:lpstr>Major Activity</vt:lpstr>
      <vt:lpstr>Summary and Feedback</vt:lpstr>
      <vt:lpstr>Congratulations!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Tom; Chloe</dc:creator>
  <cp:lastModifiedBy>Tom</cp:lastModifiedBy>
  <cp:revision>241</cp:revision>
  <dcterms:created xsi:type="dcterms:W3CDTF">2011-08-26T06:48:04Z</dcterms:created>
  <dcterms:modified xsi:type="dcterms:W3CDTF">2015-09-08T12:38:57Z</dcterms:modified>
</cp:coreProperties>
</file>