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7" r:id="rId2"/>
    <p:sldId id="436" r:id="rId3"/>
    <p:sldId id="437" r:id="rId4"/>
    <p:sldId id="438" r:id="rId5"/>
    <p:sldId id="439" r:id="rId6"/>
    <p:sldId id="440" r:id="rId7"/>
    <p:sldId id="441" r:id="rId8"/>
    <p:sldId id="442" r:id="rId9"/>
    <p:sldId id="443" r:id="rId10"/>
    <p:sldId id="444" r:id="rId11"/>
    <p:sldId id="445" r:id="rId12"/>
    <p:sldId id="446" r:id="rId13"/>
    <p:sldId id="447" r:id="rId14"/>
    <p:sldId id="448" r:id="rId15"/>
    <p:sldId id="449" r:id="rId16"/>
    <p:sldId id="450" r:id="rId17"/>
    <p:sldId id="451" r:id="rId18"/>
    <p:sldId id="452" r:id="rId19"/>
    <p:sldId id="453" r:id="rId20"/>
    <p:sldId id="454" r:id="rId21"/>
    <p:sldId id="455" r:id="rId22"/>
    <p:sldId id="456" r:id="rId23"/>
    <p:sldId id="457" r:id="rId24"/>
    <p:sldId id="458" r:id="rId25"/>
    <p:sldId id="459" r:id="rId26"/>
    <p:sldId id="460" r:id="rId27"/>
    <p:sldId id="461" r:id="rId28"/>
    <p:sldId id="462" r:id="rId29"/>
    <p:sldId id="463" r:id="rId30"/>
    <p:sldId id="464" r:id="rId31"/>
    <p:sldId id="465" r:id="rId32"/>
    <p:sldId id="466" r:id="rId33"/>
    <p:sldId id="467" r:id="rId34"/>
    <p:sldId id="468" r:id="rId35"/>
    <p:sldId id="469" r:id="rId36"/>
    <p:sldId id="470" r:id="rId37"/>
    <p:sldId id="471" r:id="rId38"/>
    <p:sldId id="472" r:id="rId39"/>
    <p:sldId id="473" r:id="rId40"/>
    <p:sldId id="474" r:id="rId41"/>
    <p:sldId id="475" r:id="rId42"/>
    <p:sldId id="476" r:id="rId43"/>
    <p:sldId id="484" r:id="rId44"/>
    <p:sldId id="479" r:id="rId45"/>
    <p:sldId id="481" r:id="rId46"/>
    <p:sldId id="482" r:id="rId47"/>
    <p:sldId id="483" r:id="rId48"/>
    <p:sldId id="435" r:id="rId49"/>
    <p:sldId id="418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 varScale="1">
        <p:scale>
          <a:sx n="107" d="100"/>
          <a:sy n="107" d="100"/>
        </p:scale>
        <p:origin x="-20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23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27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28</a:t>
            </a:fld>
            <a:endParaRPr lang="en-A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32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35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36</a:t>
            </a:fld>
            <a:endParaRPr lang="en-A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41</a:t>
            </a:fld>
            <a:endParaRPr lang="en-A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49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8/02/2018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87539"/>
            <a:ext cx="5105400" cy="2408684"/>
          </a:xfrm>
          <a:prstGeom prst="rect">
            <a:avLst/>
          </a:prstGeom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475656" y="692696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800" b="1" dirty="0">
                <a:solidFill>
                  <a:srgbClr val="FF0000"/>
                </a:solidFill>
              </a:rPr>
              <a:t>CHCECE026</a:t>
            </a:r>
            <a:r>
              <a:rPr lang="en-AU" sz="4400" b="1" dirty="0">
                <a:solidFill>
                  <a:srgbClr val="FF0000"/>
                </a:solidFill>
              </a:rPr>
              <a:t> 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>
                <a:solidFill>
                  <a:srgbClr val="FF0000"/>
                </a:solidFill>
              </a:rPr>
              <a:t>Work in partnership with families to provide </a:t>
            </a:r>
          </a:p>
          <a:p>
            <a:pPr algn="r"/>
            <a:r>
              <a:rPr lang="en-AU" sz="4400" b="1" dirty="0">
                <a:solidFill>
                  <a:srgbClr val="FF0000"/>
                </a:solidFill>
              </a:rPr>
              <a:t>appropriate education and care for children</a:t>
            </a:r>
            <a:endParaRPr lang="en-GB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families with opportunities to be involved in the service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193754" y="2634674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 </a:t>
            </a:r>
            <a:r>
              <a:rPr lang="en-AU" sz="2800" dirty="0"/>
              <a:t>Create a welcoming environment for all families using the service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7880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Creating a welcoming environment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152" y="4149080"/>
            <a:ext cx="2060848" cy="206084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Important that environment is </a:t>
            </a:r>
            <a:r>
              <a:rPr lang="en-AU" dirty="0"/>
              <a:t>pleasant and </a:t>
            </a:r>
            <a:r>
              <a:rPr lang="en-AU" dirty="0" smtClean="0"/>
              <a:t>welcoming</a:t>
            </a:r>
          </a:p>
          <a:p>
            <a:r>
              <a:rPr lang="en-AU" dirty="0" smtClean="0"/>
              <a:t>Take </a:t>
            </a:r>
            <a:r>
              <a:rPr lang="en-AU" dirty="0"/>
              <a:t>a moment to think about your current </a:t>
            </a:r>
            <a:r>
              <a:rPr lang="en-AU" dirty="0" smtClean="0"/>
              <a:t>workplace</a:t>
            </a:r>
          </a:p>
          <a:p>
            <a:r>
              <a:rPr lang="en-AU" dirty="0" smtClean="0"/>
              <a:t>How </a:t>
            </a:r>
            <a:r>
              <a:rPr lang="en-AU" dirty="0"/>
              <a:t>welcoming do you think the service is when used for the first time? </a:t>
            </a:r>
            <a:endParaRPr lang="en-AU" dirty="0" smtClean="0"/>
          </a:p>
          <a:p>
            <a:r>
              <a:rPr lang="en-AU" dirty="0" smtClean="0"/>
              <a:t>Do </a:t>
            </a:r>
            <a:r>
              <a:rPr lang="en-AU" dirty="0"/>
              <a:t>you think that it could be improved? </a:t>
            </a:r>
            <a:endParaRPr lang="en-AU" dirty="0" smtClean="0"/>
          </a:p>
          <a:p>
            <a:r>
              <a:rPr lang="en-AU" dirty="0" smtClean="0"/>
              <a:t>How </a:t>
            </a:r>
            <a:r>
              <a:rPr lang="en-AU" dirty="0"/>
              <a:t>does your service ensure a welcoming environment following a family’s initial visit?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1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Ways to create an initial welcoming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AU" dirty="0" smtClean="0"/>
              <a:t>Provide refreshments</a:t>
            </a:r>
            <a:endParaRPr lang="en-GB" dirty="0"/>
          </a:p>
          <a:p>
            <a:pPr lvl="0"/>
            <a:r>
              <a:rPr lang="en-AU" dirty="0" smtClean="0"/>
              <a:t>Use </a:t>
            </a:r>
            <a:r>
              <a:rPr lang="en-AU" dirty="0"/>
              <a:t>icebreakers</a:t>
            </a:r>
            <a:endParaRPr lang="en-GB" dirty="0"/>
          </a:p>
          <a:p>
            <a:pPr lvl="0"/>
            <a:r>
              <a:rPr lang="en-AU" dirty="0" smtClean="0"/>
              <a:t>Encourage and respond to questions</a:t>
            </a:r>
            <a:endParaRPr lang="en-GB" dirty="0"/>
          </a:p>
          <a:p>
            <a:pPr lvl="0"/>
            <a:r>
              <a:rPr lang="en-AU" dirty="0" smtClean="0"/>
              <a:t>Have </a:t>
            </a:r>
            <a:r>
              <a:rPr lang="en-AU" dirty="0"/>
              <a:t>clear signs </a:t>
            </a:r>
            <a:endParaRPr lang="en-AU" dirty="0" smtClean="0"/>
          </a:p>
          <a:p>
            <a:pPr lvl="0"/>
            <a:r>
              <a:rPr lang="en-AU" dirty="0" smtClean="0"/>
              <a:t>Allocate </a:t>
            </a:r>
            <a:r>
              <a:rPr lang="en-AU" dirty="0"/>
              <a:t>space for each child’s belongings</a:t>
            </a:r>
            <a:endParaRPr lang="en-GB" dirty="0"/>
          </a:p>
          <a:p>
            <a:pPr lvl="0"/>
            <a:r>
              <a:rPr lang="en-AU" dirty="0" smtClean="0"/>
              <a:t>Ensure </a:t>
            </a:r>
            <a:r>
              <a:rPr lang="en-AU" dirty="0"/>
              <a:t>the décor is appropriate</a:t>
            </a:r>
            <a:endParaRPr lang="en-GB" dirty="0"/>
          </a:p>
          <a:p>
            <a:pPr lvl="0"/>
            <a:r>
              <a:rPr lang="en-AU" dirty="0" smtClean="0"/>
              <a:t>Use </a:t>
            </a:r>
            <a:r>
              <a:rPr lang="en-AU" dirty="0"/>
              <a:t>a location that is accessible.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509120"/>
            <a:ext cx="2888298" cy="180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37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Ways to maintain a welcoming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AU" dirty="0" smtClean="0"/>
              <a:t>Remember/use name </a:t>
            </a:r>
            <a:r>
              <a:rPr lang="en-AU" dirty="0"/>
              <a:t>of each child and parent </a:t>
            </a:r>
            <a:endParaRPr lang="en-GB" dirty="0"/>
          </a:p>
          <a:p>
            <a:pPr lvl="0"/>
            <a:r>
              <a:rPr lang="en-AU" dirty="0" smtClean="0"/>
              <a:t>Identify </a:t>
            </a:r>
            <a:r>
              <a:rPr lang="en-AU" dirty="0"/>
              <a:t>and </a:t>
            </a:r>
            <a:r>
              <a:rPr lang="en-AU" dirty="0" smtClean="0"/>
              <a:t>meet </a:t>
            </a:r>
            <a:r>
              <a:rPr lang="en-AU" dirty="0"/>
              <a:t>needs of each </a:t>
            </a:r>
            <a:r>
              <a:rPr lang="en-AU" dirty="0" smtClean="0"/>
              <a:t>family</a:t>
            </a:r>
            <a:endParaRPr lang="en-GB" dirty="0"/>
          </a:p>
          <a:p>
            <a:pPr lvl="0"/>
            <a:r>
              <a:rPr lang="en-AU" dirty="0" smtClean="0"/>
              <a:t>Create calm </a:t>
            </a:r>
            <a:r>
              <a:rPr lang="en-AU" dirty="0"/>
              <a:t>and respectful environment</a:t>
            </a:r>
            <a:endParaRPr lang="en-GB" dirty="0"/>
          </a:p>
          <a:p>
            <a:pPr lvl="0"/>
            <a:r>
              <a:rPr lang="en-AU" dirty="0" smtClean="0"/>
              <a:t>Have area for </a:t>
            </a:r>
            <a:r>
              <a:rPr lang="en-AU" dirty="0"/>
              <a:t>confidential discussions</a:t>
            </a:r>
            <a:endParaRPr lang="en-GB" dirty="0"/>
          </a:p>
          <a:p>
            <a:pPr lvl="0"/>
            <a:r>
              <a:rPr lang="en-AU" dirty="0" smtClean="0"/>
              <a:t>Send </a:t>
            </a:r>
            <a:r>
              <a:rPr lang="en-AU" dirty="0"/>
              <a:t>out regular newsletters </a:t>
            </a:r>
            <a:endParaRPr lang="en-GB" dirty="0"/>
          </a:p>
          <a:p>
            <a:pPr lvl="0"/>
            <a:r>
              <a:rPr lang="en-AU" dirty="0" smtClean="0"/>
              <a:t>Create </a:t>
            </a:r>
            <a:r>
              <a:rPr lang="en-AU" dirty="0"/>
              <a:t>displays </a:t>
            </a:r>
            <a:r>
              <a:rPr lang="en-AU" dirty="0" smtClean="0"/>
              <a:t>news</a:t>
            </a:r>
            <a:r>
              <a:rPr lang="en-AU" dirty="0"/>
              <a:t>, celebrations, photos and paintings</a:t>
            </a:r>
            <a:endParaRPr lang="en-GB" dirty="0"/>
          </a:p>
          <a:p>
            <a:pPr lvl="0"/>
            <a:r>
              <a:rPr lang="en-AU" dirty="0" smtClean="0"/>
              <a:t>Allow </a:t>
            </a:r>
            <a:r>
              <a:rPr lang="en-AU" dirty="0"/>
              <a:t>parents to have a role within </a:t>
            </a:r>
            <a:r>
              <a:rPr lang="en-AU" dirty="0" smtClean="0"/>
              <a:t>service</a:t>
            </a:r>
            <a:endParaRPr lang="en-GB" dirty="0"/>
          </a:p>
          <a:p>
            <a:pPr lvl="0"/>
            <a:r>
              <a:rPr lang="en-AU" dirty="0" smtClean="0"/>
              <a:t>Show </a:t>
            </a:r>
            <a:r>
              <a:rPr lang="en-AU" dirty="0"/>
              <a:t>parents </a:t>
            </a:r>
            <a:r>
              <a:rPr lang="en-AU" dirty="0" smtClean="0"/>
              <a:t>work </a:t>
            </a:r>
            <a:r>
              <a:rPr lang="en-AU" dirty="0"/>
              <a:t>that their child has done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2708920"/>
            <a:ext cx="1695450" cy="115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49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Diversity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No two families are identical</a:t>
            </a:r>
            <a:endParaRPr lang="en-GB" dirty="0"/>
          </a:p>
          <a:p>
            <a:r>
              <a:rPr lang="en-GB" dirty="0" smtClean="0"/>
              <a:t>Diversity should be respected in order to create a welcoming environment for all families</a:t>
            </a:r>
          </a:p>
          <a:p>
            <a:r>
              <a:rPr lang="en-GB" dirty="0" smtClean="0"/>
              <a:t>Differences may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c</a:t>
            </a:r>
            <a:r>
              <a:rPr lang="en-GB" dirty="0" smtClean="0"/>
              <a:t>ulture/religion/language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v</a:t>
            </a:r>
            <a:r>
              <a:rPr lang="en-GB" dirty="0" smtClean="0"/>
              <a:t>alues/beliefs/aspirations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f</a:t>
            </a:r>
            <a:r>
              <a:rPr lang="en-GB" dirty="0" smtClean="0"/>
              <a:t>amily structure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d</a:t>
            </a:r>
            <a:r>
              <a:rPr lang="en-GB" dirty="0" smtClean="0"/>
              <a:t>isabilities/impairments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e</a:t>
            </a:r>
            <a:r>
              <a:rPr lang="en-GB" dirty="0" smtClean="0"/>
              <a:t>conomic background.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212976"/>
            <a:ext cx="2891531" cy="25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639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7892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families with opportunities to be involved in the service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634674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Respond to families’ questions, concerns and requests in a prompt and courteous way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3334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Questions, concerns and requests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/>
              <a:t>Families will want to know </a:t>
            </a:r>
            <a:r>
              <a:rPr lang="en-AU" dirty="0" smtClean="0"/>
              <a:t>their </a:t>
            </a:r>
            <a:r>
              <a:rPr lang="en-AU" dirty="0"/>
              <a:t>child will be happy </a:t>
            </a:r>
            <a:r>
              <a:rPr lang="en-AU" dirty="0" smtClean="0"/>
              <a:t>and their </a:t>
            </a:r>
            <a:r>
              <a:rPr lang="en-AU" dirty="0"/>
              <a:t>needs will be catered </a:t>
            </a:r>
            <a:r>
              <a:rPr lang="en-AU" dirty="0" smtClean="0"/>
              <a:t>for</a:t>
            </a:r>
          </a:p>
          <a:p>
            <a:r>
              <a:rPr lang="en-AU" dirty="0" smtClean="0"/>
              <a:t>This means each </a:t>
            </a:r>
            <a:r>
              <a:rPr lang="en-AU" dirty="0"/>
              <a:t>family will have </a:t>
            </a:r>
            <a:r>
              <a:rPr lang="en-AU" dirty="0" smtClean="0"/>
              <a:t>own </a:t>
            </a:r>
            <a:r>
              <a:rPr lang="en-AU" dirty="0"/>
              <a:t>questions, concerns and requests </a:t>
            </a:r>
            <a:r>
              <a:rPr lang="en-AU" dirty="0" smtClean="0"/>
              <a:t>they want </a:t>
            </a:r>
            <a:r>
              <a:rPr lang="en-AU" dirty="0"/>
              <a:t>to </a:t>
            </a:r>
            <a:r>
              <a:rPr lang="en-AU" dirty="0" smtClean="0"/>
              <a:t>mention</a:t>
            </a:r>
          </a:p>
          <a:p>
            <a:r>
              <a:rPr lang="en-AU" dirty="0" smtClean="0"/>
              <a:t>Questions</a:t>
            </a:r>
            <a:r>
              <a:rPr lang="en-AU" dirty="0"/>
              <a:t>, concerns and requests may refer to many </a:t>
            </a:r>
            <a:r>
              <a:rPr lang="en-AU" dirty="0" smtClean="0"/>
              <a:t>topics</a:t>
            </a:r>
            <a:endParaRPr lang="en-GB" dirty="0"/>
          </a:p>
          <a:p>
            <a:pPr lvl="0"/>
            <a:r>
              <a:rPr lang="en-AU" dirty="0" smtClean="0"/>
              <a:t>Example: hours - what </a:t>
            </a:r>
            <a:r>
              <a:rPr lang="en-AU" dirty="0"/>
              <a:t>time can the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child </a:t>
            </a:r>
            <a:r>
              <a:rPr lang="en-AU" dirty="0"/>
              <a:t>be dropped off and picked up?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910" y="4437112"/>
            <a:ext cx="2522388" cy="191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288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752" y="4292352"/>
            <a:ext cx="2032248" cy="2565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Responding to questions, concerns and requests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/>
          </a:bodyPr>
          <a:lstStyle/>
          <a:p>
            <a:r>
              <a:rPr lang="en-AU" dirty="0"/>
              <a:t>Effective communication between you and the families using </a:t>
            </a:r>
            <a:r>
              <a:rPr lang="en-AU" dirty="0" smtClean="0"/>
              <a:t>service </a:t>
            </a:r>
            <a:r>
              <a:rPr lang="en-AU" dirty="0"/>
              <a:t>is </a:t>
            </a:r>
            <a:r>
              <a:rPr lang="en-AU" dirty="0" smtClean="0"/>
              <a:t>essential</a:t>
            </a:r>
          </a:p>
          <a:p>
            <a:r>
              <a:rPr lang="en-AU" dirty="0" smtClean="0"/>
              <a:t>They should </a:t>
            </a:r>
            <a:r>
              <a:rPr lang="en-AU" dirty="0"/>
              <a:t>feel like they can ask </a:t>
            </a:r>
            <a:r>
              <a:rPr lang="en-AU" dirty="0" smtClean="0"/>
              <a:t>anything</a:t>
            </a:r>
          </a:p>
          <a:p>
            <a:r>
              <a:rPr lang="en-AU" dirty="0" smtClean="0"/>
              <a:t>Your </a:t>
            </a:r>
            <a:r>
              <a:rPr lang="en-AU" dirty="0"/>
              <a:t>response should be courteous and </a:t>
            </a:r>
            <a:r>
              <a:rPr lang="en-AU" dirty="0" smtClean="0"/>
              <a:t>prompt</a:t>
            </a:r>
          </a:p>
          <a:p>
            <a:r>
              <a:rPr lang="en-AU" dirty="0" smtClean="0"/>
              <a:t>Don’t let </a:t>
            </a:r>
            <a:r>
              <a:rPr lang="en-AU" dirty="0"/>
              <a:t>the family think that you are not interested or ignoring </a:t>
            </a:r>
            <a:r>
              <a:rPr lang="en-AU" dirty="0" smtClean="0"/>
              <a:t>them</a:t>
            </a:r>
          </a:p>
          <a:p>
            <a:r>
              <a:rPr lang="en-AU" dirty="0" smtClean="0"/>
              <a:t>Be honest</a:t>
            </a:r>
            <a:r>
              <a:rPr lang="en-AU" dirty="0"/>
              <a:t>, be accurate and be thorough.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1875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057" y="4581128"/>
            <a:ext cx="3017912" cy="20748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Encouraging questions/concerns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Ways to encourage families to ask questions and raise concerns may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m</a:t>
            </a:r>
            <a:r>
              <a:rPr lang="en-AU" dirty="0" smtClean="0"/>
              <a:t>onthly parent meetings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p</a:t>
            </a:r>
            <a:r>
              <a:rPr lang="en-AU" dirty="0" smtClean="0"/>
              <a:t>arent’s evenings</a:t>
            </a:r>
          </a:p>
          <a:p>
            <a:r>
              <a:rPr lang="en-AU" dirty="0" smtClean="0"/>
              <a:t>Whatever </a:t>
            </a:r>
            <a:r>
              <a:rPr lang="en-AU" dirty="0"/>
              <a:t>your chosen method, the families using your service should feel like they can approach you with any question or concern,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should </a:t>
            </a:r>
            <a:r>
              <a:rPr lang="en-AU" dirty="0"/>
              <a:t>it arise.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952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10638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families with opportunities to be involved in the service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076056" y="2204864"/>
            <a:ext cx="3744416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+mj-lt"/>
              </a:rPr>
              <a:t>1.3 </a:t>
            </a:r>
            <a:r>
              <a:rPr lang="en-AU" sz="2600" dirty="0"/>
              <a:t>Encourage families to share their knowledge, skills, expertise and aspects of their family life and </a:t>
            </a:r>
            <a:r>
              <a:rPr lang="en-AU" sz="2600" dirty="0" smtClean="0"/>
              <a:t>culture</a:t>
            </a:r>
            <a:endParaRPr lang="en-AU" sz="2600" dirty="0">
              <a:latin typeface="+mj-lt"/>
            </a:endParaRPr>
          </a:p>
          <a:p>
            <a:r>
              <a:rPr lang="en-AU" sz="2600" b="1" dirty="0"/>
              <a:t>1.4 </a:t>
            </a:r>
            <a:r>
              <a:rPr lang="en-AU" sz="2600" dirty="0"/>
              <a:t>Inform and create opportunities for families to contribute to the operation of the service in an advisory, consultative or decision-making role</a:t>
            </a:r>
            <a:r>
              <a:rPr lang="en-AU" sz="2600" b="1" dirty="0"/>
              <a:t> </a:t>
            </a:r>
            <a:endParaRPr lang="en-AU" sz="2600" dirty="0"/>
          </a:p>
          <a:p>
            <a:endParaRPr lang="en-AU" sz="24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4659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Encouraging families to share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124024"/>
            <a:ext cx="3333267" cy="24999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/>
              <a:t>A child’s first </a:t>
            </a:r>
            <a:r>
              <a:rPr lang="en-AU" dirty="0" smtClean="0"/>
              <a:t>carers/educators </a:t>
            </a:r>
            <a:r>
              <a:rPr lang="en-AU" dirty="0"/>
              <a:t>are their </a:t>
            </a:r>
            <a:r>
              <a:rPr lang="en-AU" dirty="0" smtClean="0"/>
              <a:t>family</a:t>
            </a:r>
          </a:p>
          <a:p>
            <a:r>
              <a:rPr lang="en-AU" dirty="0" smtClean="0"/>
              <a:t>Their knowledge</a:t>
            </a:r>
            <a:r>
              <a:rPr lang="en-AU" dirty="0"/>
              <a:t>, skills, expertise and aspects of family life and culture are beneficial </a:t>
            </a:r>
            <a:endParaRPr lang="en-AU" dirty="0" smtClean="0"/>
          </a:p>
          <a:p>
            <a:r>
              <a:rPr lang="en-AU" dirty="0" smtClean="0"/>
              <a:t>Families </a:t>
            </a:r>
            <a:r>
              <a:rPr lang="en-AU" dirty="0"/>
              <a:t>may not always be aware of the information that you need; it is your responsibility to find out what you need to </a:t>
            </a:r>
            <a:r>
              <a:rPr lang="en-AU" dirty="0" smtClean="0"/>
              <a:t>know</a:t>
            </a:r>
          </a:p>
          <a:p>
            <a:r>
              <a:rPr lang="en-AU" dirty="0" smtClean="0"/>
              <a:t>Families </a:t>
            </a:r>
            <a:r>
              <a:rPr lang="en-AU" dirty="0"/>
              <a:t>should be encouraged to share any details that can help you to give their child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 </a:t>
            </a:r>
            <a:r>
              <a:rPr lang="en-AU" dirty="0"/>
              <a:t>better </a:t>
            </a:r>
            <a:r>
              <a:rPr lang="en-AU" dirty="0" smtClean="0"/>
              <a:t>experience.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6004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Perhaps one child’s family member is in the </a:t>
            </a:r>
            <a:r>
              <a:rPr lang="en-AU" dirty="0" smtClean="0"/>
              <a:t>army</a:t>
            </a:r>
          </a:p>
          <a:p>
            <a:r>
              <a:rPr lang="en-AU" dirty="0" smtClean="0"/>
              <a:t>Perhaps </a:t>
            </a:r>
            <a:r>
              <a:rPr lang="en-AU" dirty="0"/>
              <a:t>another child’s family member is a </a:t>
            </a:r>
            <a:r>
              <a:rPr lang="en-AU" dirty="0" smtClean="0"/>
              <a:t>fireman</a:t>
            </a:r>
          </a:p>
          <a:p>
            <a:r>
              <a:rPr lang="en-AU" dirty="0" smtClean="0"/>
              <a:t>How can </a:t>
            </a:r>
            <a:r>
              <a:rPr lang="en-AU" dirty="0"/>
              <a:t>this be introduced to the service as a learning topic</a:t>
            </a:r>
            <a:r>
              <a:rPr lang="en-AU" dirty="0" smtClean="0"/>
              <a:t>?</a:t>
            </a:r>
          </a:p>
          <a:p>
            <a:r>
              <a:rPr lang="en-AU" dirty="0" smtClean="0"/>
              <a:t>How can they be involved?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717032"/>
            <a:ext cx="3147156" cy="222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67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Opportunities to contribute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Create a </a:t>
            </a:r>
            <a:r>
              <a:rPr lang="en-AU" dirty="0"/>
              <a:t>variety of opportunities in which families can contribute to </a:t>
            </a:r>
            <a:r>
              <a:rPr lang="en-AU" dirty="0" smtClean="0"/>
              <a:t>operation </a:t>
            </a:r>
            <a:r>
              <a:rPr lang="en-AU" dirty="0"/>
              <a:t>of </a:t>
            </a:r>
            <a:r>
              <a:rPr lang="en-AU" dirty="0" smtClean="0"/>
              <a:t>service</a:t>
            </a:r>
          </a:p>
          <a:p>
            <a:r>
              <a:rPr lang="en-AU" dirty="0" smtClean="0"/>
              <a:t>By </a:t>
            </a:r>
            <a:r>
              <a:rPr lang="en-AU" dirty="0"/>
              <a:t>involving </a:t>
            </a:r>
            <a:r>
              <a:rPr lang="en-AU" dirty="0" smtClean="0"/>
              <a:t>them, </a:t>
            </a:r>
            <a:r>
              <a:rPr lang="en-AU" dirty="0"/>
              <a:t>you can ensure </a:t>
            </a:r>
            <a:r>
              <a:rPr lang="en-AU" dirty="0" smtClean="0"/>
              <a:t>the </a:t>
            </a:r>
            <a:r>
              <a:rPr lang="en-AU" dirty="0"/>
              <a:t>environment is as good as it can possibly </a:t>
            </a:r>
            <a:r>
              <a:rPr lang="en-AU" dirty="0" smtClean="0"/>
              <a:t>be</a:t>
            </a:r>
          </a:p>
          <a:p>
            <a:r>
              <a:rPr lang="en-AU" dirty="0" smtClean="0"/>
              <a:t>Families </a:t>
            </a:r>
            <a:r>
              <a:rPr lang="en-AU" dirty="0"/>
              <a:t>should be engaged consistently in the </a:t>
            </a:r>
            <a:r>
              <a:rPr lang="en-AU" dirty="0" smtClean="0"/>
              <a:t>operation </a:t>
            </a:r>
            <a:r>
              <a:rPr lang="en-AU" dirty="0"/>
              <a:t>of the </a:t>
            </a:r>
            <a:r>
              <a:rPr lang="en-AU" dirty="0" smtClean="0"/>
              <a:t>service.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293096"/>
            <a:ext cx="2514504" cy="209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3957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could get families to: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Give </a:t>
            </a:r>
            <a:r>
              <a:rPr lang="en-AU" dirty="0" smtClean="0"/>
              <a:t>advice</a:t>
            </a:r>
          </a:p>
          <a:p>
            <a:pPr lvl="0"/>
            <a:r>
              <a:rPr lang="en-AU" dirty="0" smtClean="0"/>
              <a:t>Contribute </a:t>
            </a:r>
            <a:r>
              <a:rPr lang="en-AU" dirty="0"/>
              <a:t>to the </a:t>
            </a:r>
            <a:r>
              <a:rPr lang="en-AU" dirty="0" smtClean="0"/>
              <a:t>curriculum</a:t>
            </a:r>
          </a:p>
          <a:p>
            <a:pPr lvl="0"/>
            <a:r>
              <a:rPr lang="en-AU" dirty="0" smtClean="0"/>
              <a:t>Help </a:t>
            </a:r>
            <a:r>
              <a:rPr lang="en-AU" dirty="0"/>
              <a:t>make important </a:t>
            </a:r>
            <a:r>
              <a:rPr lang="en-AU" dirty="0" smtClean="0"/>
              <a:t>decisions</a:t>
            </a:r>
            <a:endParaRPr lang="en-GB" dirty="0"/>
          </a:p>
          <a:p>
            <a:pPr lvl="0"/>
            <a:r>
              <a:rPr lang="en-AU" dirty="0"/>
              <a:t>Volunteer for day trips</a:t>
            </a:r>
            <a:endParaRPr lang="en-GB" dirty="0"/>
          </a:p>
          <a:p>
            <a:pPr lvl="0"/>
            <a:r>
              <a:rPr lang="en-AU" dirty="0"/>
              <a:t>Share recipes and stories related to their culture</a:t>
            </a:r>
            <a:endParaRPr lang="en-GB" dirty="0"/>
          </a:p>
          <a:p>
            <a:pPr lvl="0"/>
            <a:r>
              <a:rPr lang="en-AU" dirty="0"/>
              <a:t>Assist in </a:t>
            </a:r>
            <a:r>
              <a:rPr lang="en-AU" dirty="0" smtClean="0"/>
              <a:t>activities</a:t>
            </a:r>
          </a:p>
          <a:p>
            <a:pPr lvl="0"/>
            <a:r>
              <a:rPr lang="en-AU" dirty="0" smtClean="0"/>
              <a:t>Help </a:t>
            </a:r>
            <a:r>
              <a:rPr lang="en-AU" dirty="0"/>
              <a:t>plan special </a:t>
            </a:r>
            <a:r>
              <a:rPr lang="en-AU" dirty="0" smtClean="0"/>
              <a:t>occasions</a:t>
            </a:r>
          </a:p>
          <a:p>
            <a:pPr lvl="0"/>
            <a:r>
              <a:rPr lang="en-AU" dirty="0" smtClean="0"/>
              <a:t>Donate </a:t>
            </a:r>
            <a:r>
              <a:rPr lang="en-AU" dirty="0"/>
              <a:t>things to the service </a:t>
            </a:r>
            <a:endParaRPr lang="en-AU" dirty="0" smtClean="0"/>
          </a:p>
          <a:p>
            <a:pPr lvl="0"/>
            <a:r>
              <a:rPr lang="en-AU" dirty="0" smtClean="0"/>
              <a:t>Visit </a:t>
            </a:r>
            <a:r>
              <a:rPr lang="en-AU" dirty="0"/>
              <a:t>the group to share </a:t>
            </a:r>
            <a:r>
              <a:rPr lang="en-AU" dirty="0" smtClean="0"/>
              <a:t>information.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221088"/>
            <a:ext cx="2697088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566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53173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information to families about their child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Share information with families about children’s progress, relationships, interests and experiences both in and outside the service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8096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Sharing with families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Important that information is shared</a:t>
            </a:r>
          </a:p>
          <a:p>
            <a:r>
              <a:rPr lang="en-AU" dirty="0" smtClean="0"/>
              <a:t>Can lead to better outcomes for children</a:t>
            </a:r>
          </a:p>
          <a:p>
            <a:r>
              <a:rPr lang="en-AU" dirty="0" smtClean="0"/>
              <a:t>Keep families up-to-date on child’s progress</a:t>
            </a:r>
          </a:p>
          <a:p>
            <a:r>
              <a:rPr lang="en-AU" dirty="0" smtClean="0"/>
              <a:t>Families will want to know everything</a:t>
            </a:r>
          </a:p>
          <a:p>
            <a:r>
              <a:rPr lang="en-AU" dirty="0" smtClean="0"/>
              <a:t>Examples: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d</a:t>
            </a:r>
            <a:r>
              <a:rPr lang="en-AU" dirty="0" smtClean="0"/>
              <a:t>iaries/notes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m</a:t>
            </a:r>
            <a:r>
              <a:rPr lang="en-AU" dirty="0" smtClean="0"/>
              <a:t>eetings/phone calls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h</a:t>
            </a:r>
            <a:r>
              <a:rPr lang="en-AU" dirty="0" smtClean="0"/>
              <a:t>ome visits/workshops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n</a:t>
            </a:r>
            <a:r>
              <a:rPr lang="en-AU" dirty="0" smtClean="0"/>
              <a:t>ewsletters/bulletin boards.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501008"/>
            <a:ext cx="2456854" cy="268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542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Two-way 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You want families to </a:t>
            </a:r>
            <a:r>
              <a:rPr lang="en-AU" dirty="0"/>
              <a:t>share </a:t>
            </a:r>
            <a:r>
              <a:rPr lang="en-AU" dirty="0" smtClean="0"/>
              <a:t>what’s </a:t>
            </a:r>
            <a:r>
              <a:rPr lang="en-AU" dirty="0"/>
              <a:t>happening at </a:t>
            </a:r>
            <a:r>
              <a:rPr lang="en-AU" dirty="0" smtClean="0"/>
              <a:t>home</a:t>
            </a:r>
          </a:p>
          <a:p>
            <a:r>
              <a:rPr lang="en-AU" dirty="0" smtClean="0"/>
              <a:t>Need to </a:t>
            </a:r>
            <a:r>
              <a:rPr lang="en-AU" dirty="0"/>
              <a:t>know </a:t>
            </a:r>
            <a:r>
              <a:rPr lang="en-AU" dirty="0" smtClean="0"/>
              <a:t>what child </a:t>
            </a:r>
            <a:r>
              <a:rPr lang="en-AU" dirty="0"/>
              <a:t>is achieving outside </a:t>
            </a:r>
            <a:r>
              <a:rPr lang="en-AU" dirty="0" smtClean="0"/>
              <a:t>service</a:t>
            </a:r>
          </a:p>
          <a:p>
            <a:r>
              <a:rPr lang="en-AU" dirty="0" smtClean="0"/>
              <a:t>You can </a:t>
            </a:r>
            <a:r>
              <a:rPr lang="en-AU" dirty="0"/>
              <a:t>continue this when they are with </a:t>
            </a:r>
            <a:r>
              <a:rPr lang="en-AU" dirty="0" smtClean="0"/>
              <a:t>you</a:t>
            </a:r>
          </a:p>
          <a:p>
            <a:r>
              <a:rPr lang="en-AU" dirty="0" smtClean="0"/>
              <a:t>If </a:t>
            </a:r>
            <a:r>
              <a:rPr lang="en-AU" dirty="0"/>
              <a:t>a child is learning something new at home in a particular way, you can try and incorporate this into the daily activities within your service.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437112"/>
            <a:ext cx="2135882" cy="201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4487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Partnerships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/>
              <a:t>The more information </a:t>
            </a:r>
            <a:r>
              <a:rPr lang="en-AU" dirty="0" smtClean="0"/>
              <a:t>shared, </a:t>
            </a:r>
            <a:r>
              <a:rPr lang="en-AU" dirty="0"/>
              <a:t>the better </a:t>
            </a:r>
            <a:r>
              <a:rPr lang="en-AU" dirty="0" smtClean="0"/>
              <a:t>outcome </a:t>
            </a:r>
          </a:p>
          <a:p>
            <a:r>
              <a:rPr lang="en-AU" dirty="0" smtClean="0"/>
              <a:t>Important </a:t>
            </a:r>
            <a:r>
              <a:rPr lang="en-AU" dirty="0"/>
              <a:t>to build and </a:t>
            </a:r>
            <a:r>
              <a:rPr lang="en-AU" dirty="0" smtClean="0"/>
              <a:t>maintain </a:t>
            </a:r>
            <a:r>
              <a:rPr lang="en-AU" dirty="0"/>
              <a:t>partnership </a:t>
            </a:r>
            <a:endParaRPr lang="en-AU" dirty="0" smtClean="0"/>
          </a:p>
          <a:p>
            <a:r>
              <a:rPr lang="en-AU" dirty="0" smtClean="0"/>
              <a:t>Families </a:t>
            </a:r>
            <a:r>
              <a:rPr lang="en-AU" dirty="0"/>
              <a:t>have a powerful effect on </a:t>
            </a:r>
            <a:r>
              <a:rPr lang="en-AU" dirty="0" smtClean="0"/>
              <a:t>children </a:t>
            </a:r>
          </a:p>
          <a:p>
            <a:r>
              <a:rPr lang="en-AU" dirty="0" smtClean="0"/>
              <a:t>Home environment plays </a:t>
            </a:r>
            <a:r>
              <a:rPr lang="en-AU" dirty="0"/>
              <a:t>a role i</a:t>
            </a:r>
            <a:r>
              <a:rPr lang="en-AU" dirty="0" smtClean="0"/>
              <a:t>n child’s experience </a:t>
            </a:r>
          </a:p>
          <a:p>
            <a:r>
              <a:rPr lang="en-AU" dirty="0" smtClean="0"/>
              <a:t>Continuously interact </a:t>
            </a:r>
            <a:r>
              <a:rPr lang="en-AU" dirty="0"/>
              <a:t>with </a:t>
            </a:r>
            <a:r>
              <a:rPr lang="en-AU" dirty="0" smtClean="0"/>
              <a:t>families</a:t>
            </a:r>
          </a:p>
          <a:p>
            <a:r>
              <a:rPr lang="en-AU" dirty="0" smtClean="0"/>
              <a:t>Learn from </a:t>
            </a:r>
            <a:r>
              <a:rPr lang="en-AU" dirty="0"/>
              <a:t>each other and </a:t>
            </a:r>
            <a:r>
              <a:rPr lang="en-AU" dirty="0" smtClean="0"/>
              <a:t>combine strengths</a:t>
            </a:r>
            <a:endParaRPr lang="en-AU" dirty="0"/>
          </a:p>
          <a:p>
            <a:r>
              <a:rPr lang="en-AU" dirty="0" smtClean="0"/>
              <a:t>You will </a:t>
            </a:r>
            <a:r>
              <a:rPr lang="en-AU" dirty="0"/>
              <a:t>be able to create or achieve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something </a:t>
            </a:r>
            <a:r>
              <a:rPr lang="en-AU" dirty="0"/>
              <a:t>that neither of you could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do </a:t>
            </a:r>
            <a:r>
              <a:rPr lang="en-AU" dirty="0"/>
              <a:t>alone.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437112"/>
            <a:ext cx="2036618" cy="230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5876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0853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information to families about their child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Inform families promptly and sensitively of any incidents affecting their child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5587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Incidents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Incidents in care or education settings are inevitable</a:t>
            </a:r>
          </a:p>
          <a:p>
            <a:r>
              <a:rPr lang="en-GB" dirty="0" smtClean="0"/>
              <a:t>Examples: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</a:t>
            </a:r>
            <a:r>
              <a:rPr lang="en-GB" dirty="0" smtClean="0"/>
              <a:t>erious (e.g. head injury or a broken bone)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n</a:t>
            </a:r>
            <a:r>
              <a:rPr lang="en-GB" dirty="0" smtClean="0"/>
              <a:t>ot serious (e.g. a bumped head or trapped fingers)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b</a:t>
            </a:r>
            <a:r>
              <a:rPr lang="en-GB" dirty="0" smtClean="0"/>
              <a:t>ehavioural incidents (e.g. biting or </a:t>
            </a:r>
            <a:br>
              <a:rPr lang="en-GB" dirty="0" smtClean="0"/>
            </a:br>
            <a:r>
              <a:rPr lang="en-GB" dirty="0" smtClean="0"/>
              <a:t>swearing).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861048"/>
            <a:ext cx="936104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3289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Informing families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Families need to be informed about any incident involving their child</a:t>
            </a:r>
          </a:p>
          <a:p>
            <a:r>
              <a:rPr lang="en-GB" dirty="0" smtClean="0"/>
              <a:t>Need to know the nature of incident and how it was dealt with </a:t>
            </a:r>
          </a:p>
          <a:p>
            <a:r>
              <a:rPr lang="en-GB" dirty="0" smtClean="0"/>
              <a:t>Be prompt (e.g. immediate phone call </a:t>
            </a:r>
            <a:br>
              <a:rPr lang="en-GB" dirty="0" smtClean="0"/>
            </a:br>
            <a:r>
              <a:rPr lang="en-GB" dirty="0" smtClean="0"/>
              <a:t>or a chat at the end of the day)</a:t>
            </a:r>
          </a:p>
          <a:p>
            <a:r>
              <a:rPr lang="en-GB" dirty="0" smtClean="0"/>
              <a:t>Be calm (e.g. don’t let them panic or </a:t>
            </a:r>
            <a:br>
              <a:rPr lang="en-GB" dirty="0" smtClean="0"/>
            </a:br>
            <a:r>
              <a:rPr lang="en-GB" dirty="0" smtClean="0"/>
              <a:t>become hysterical)</a:t>
            </a:r>
          </a:p>
          <a:p>
            <a:r>
              <a:rPr lang="en-GB" dirty="0" smtClean="0"/>
              <a:t>Be sensitive (e.g. don’t judge; reassure them).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284983"/>
            <a:ext cx="2245390" cy="276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599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262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information to families about their child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Demonstrate an understanding of each child and their family and community context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1671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Demonstrating an understanding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Need to </a:t>
            </a:r>
            <a:r>
              <a:rPr lang="en-AU" dirty="0"/>
              <a:t>allow children to develop to their fullest </a:t>
            </a:r>
            <a:r>
              <a:rPr lang="en-AU" dirty="0" smtClean="0"/>
              <a:t>potential</a:t>
            </a:r>
          </a:p>
          <a:p>
            <a:r>
              <a:rPr lang="en-AU" dirty="0" smtClean="0"/>
              <a:t>Need to understand each child individually</a:t>
            </a:r>
          </a:p>
          <a:p>
            <a:r>
              <a:rPr lang="en-AU" dirty="0" smtClean="0"/>
              <a:t>Each child is unique</a:t>
            </a:r>
          </a:p>
          <a:p>
            <a:r>
              <a:rPr lang="en-AU" dirty="0" smtClean="0"/>
              <a:t>They have </a:t>
            </a:r>
            <a:r>
              <a:rPr lang="en-AU" dirty="0"/>
              <a:t>different abilities, interests, needs, temperaments and learn in different </a:t>
            </a:r>
            <a:r>
              <a:rPr lang="en-AU" dirty="0" smtClean="0"/>
              <a:t>ways</a:t>
            </a:r>
          </a:p>
          <a:p>
            <a:r>
              <a:rPr lang="en-AU" dirty="0" smtClean="0"/>
              <a:t>Their family </a:t>
            </a:r>
            <a:r>
              <a:rPr lang="en-AU" dirty="0"/>
              <a:t>and community context will play a </a:t>
            </a:r>
            <a:r>
              <a:rPr lang="en-AU" dirty="0" smtClean="0"/>
              <a:t>role too – need to </a:t>
            </a:r>
            <a:r>
              <a:rPr lang="en-GB" dirty="0" smtClean="0"/>
              <a:t>understand this too.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5085184"/>
            <a:ext cx="2171733" cy="16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9138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Gaining this understanding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3" y="2708920"/>
            <a:ext cx="2387757" cy="179081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Ways to gain this understanding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</a:t>
            </a:r>
            <a:r>
              <a:rPr lang="en-AU" dirty="0" smtClean="0"/>
              <a:t>n initial meeting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</a:t>
            </a:r>
            <a:r>
              <a:rPr lang="en-AU" dirty="0" smtClean="0"/>
              <a:t> form </a:t>
            </a:r>
            <a:r>
              <a:rPr lang="en-AU" dirty="0"/>
              <a:t>that families can fill in </a:t>
            </a:r>
            <a:endParaRPr lang="en-AU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o</a:t>
            </a:r>
            <a:r>
              <a:rPr lang="en-AU" dirty="0" smtClean="0"/>
              <a:t>bserve </a:t>
            </a:r>
            <a:r>
              <a:rPr lang="en-AU" dirty="0"/>
              <a:t>the child in their daily </a:t>
            </a:r>
            <a:r>
              <a:rPr lang="en-AU" dirty="0" smtClean="0"/>
              <a:t>activities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l</a:t>
            </a:r>
            <a:r>
              <a:rPr lang="en-AU" dirty="0" smtClean="0"/>
              <a:t>isten to them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</a:t>
            </a:r>
            <a:r>
              <a:rPr lang="en-AU" dirty="0" smtClean="0"/>
              <a:t>nteract with them</a:t>
            </a:r>
          </a:p>
          <a:p>
            <a:r>
              <a:rPr lang="en-AU" dirty="0" smtClean="0"/>
              <a:t>Take notes and reflect on them, </a:t>
            </a:r>
            <a:r>
              <a:rPr lang="en-AU" dirty="0"/>
              <a:t>along with the notes from your original meetings with the children’s families when planning your sessions</a:t>
            </a:r>
            <a:r>
              <a:rPr lang="en-AU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2855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your understanding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Ensure daily </a:t>
            </a:r>
            <a:r>
              <a:rPr lang="en-AU" dirty="0"/>
              <a:t>activities are suitable for each individual </a:t>
            </a:r>
            <a:r>
              <a:rPr lang="en-AU" dirty="0" smtClean="0"/>
              <a:t>child</a:t>
            </a:r>
          </a:p>
          <a:p>
            <a:r>
              <a:rPr lang="en-AU" dirty="0" smtClean="0"/>
              <a:t>Important each </a:t>
            </a:r>
            <a:r>
              <a:rPr lang="en-AU" dirty="0"/>
              <a:t>member of staff understands and responds to each child’s abilities, interests and </a:t>
            </a:r>
            <a:r>
              <a:rPr lang="en-AU" dirty="0" smtClean="0"/>
              <a:t>needs</a:t>
            </a:r>
          </a:p>
          <a:p>
            <a:r>
              <a:rPr lang="en-AU" dirty="0" smtClean="0"/>
              <a:t>Involves designing </a:t>
            </a:r>
            <a:r>
              <a:rPr lang="en-AU" dirty="0"/>
              <a:t>interactions, experiences, activities and environments to suit and benefit each individual child individually as well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as </a:t>
            </a:r>
            <a:r>
              <a:rPr lang="en-AU" dirty="0"/>
              <a:t>the whole group.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365104"/>
            <a:ext cx="2237234" cy="223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703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66588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information to families about their child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Implement strategies that facilitate shared decision-making with families</a:t>
            </a:r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89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Decision making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Families make continuous decisions for their child</a:t>
            </a:r>
          </a:p>
          <a:p>
            <a:r>
              <a:rPr lang="en-GB" dirty="0" smtClean="0"/>
              <a:t>They have valuable information</a:t>
            </a:r>
            <a:r>
              <a:rPr lang="en-GB" dirty="0"/>
              <a:t> </a:t>
            </a:r>
            <a:r>
              <a:rPr lang="en-GB" dirty="0" smtClean="0"/>
              <a:t>that can help tailor your service and daily activities</a:t>
            </a:r>
          </a:p>
          <a:p>
            <a:r>
              <a:rPr lang="en-GB" dirty="0" smtClean="0"/>
              <a:t>Families should assist you when decisions are being made</a:t>
            </a:r>
          </a:p>
          <a:p>
            <a:r>
              <a:rPr lang="en-GB" dirty="0" smtClean="0"/>
              <a:t>Making decisions together leads to children’s needs being better met</a:t>
            </a:r>
          </a:p>
          <a:p>
            <a:r>
              <a:rPr lang="en-GB" dirty="0" smtClean="0"/>
              <a:t>E.g. altering or adding to the </a:t>
            </a:r>
            <a:br>
              <a:rPr lang="en-GB" dirty="0" smtClean="0"/>
            </a:br>
            <a:r>
              <a:rPr lang="en-GB" dirty="0" smtClean="0"/>
              <a:t>curriculum.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653136"/>
            <a:ext cx="2664296" cy="158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357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55078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information to families about the service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073632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Make information about the operation of the service available to </a:t>
            </a:r>
            <a:r>
              <a:rPr lang="en-AU" sz="2800" dirty="0" smtClean="0"/>
              <a:t>families</a:t>
            </a:r>
            <a:endParaRPr lang="en-AU" sz="2800" dirty="0">
              <a:latin typeface="+mj-lt"/>
            </a:endParaRPr>
          </a:p>
          <a:p>
            <a:r>
              <a:rPr lang="en-AU" sz="2800" b="1" dirty="0"/>
              <a:t>3.2 </a:t>
            </a:r>
            <a:r>
              <a:rPr lang="en-AU" sz="2800" dirty="0"/>
              <a:t>Provide information about the service in the main languages used in the community</a:t>
            </a:r>
          </a:p>
          <a:p>
            <a:endParaRPr lang="en-AU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3948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What information should you provide?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AU" b="1" dirty="0"/>
              <a:t>Information that should be </a:t>
            </a:r>
            <a:r>
              <a:rPr lang="en-AU" b="1" dirty="0" smtClean="0"/>
              <a:t>available may </a:t>
            </a:r>
            <a:r>
              <a:rPr lang="en-AU" b="1" dirty="0"/>
              <a:t>include:</a:t>
            </a:r>
            <a:endParaRPr lang="en-GB" b="1" dirty="0"/>
          </a:p>
          <a:p>
            <a:pPr lvl="0"/>
            <a:r>
              <a:rPr lang="en-AU" dirty="0"/>
              <a:t>Visions/missions</a:t>
            </a:r>
            <a:endParaRPr lang="en-GB" dirty="0"/>
          </a:p>
          <a:p>
            <a:pPr lvl="0"/>
            <a:r>
              <a:rPr lang="en-AU" dirty="0"/>
              <a:t>Meal </a:t>
            </a:r>
            <a:r>
              <a:rPr lang="en-AU" dirty="0" smtClean="0"/>
              <a:t>plans/curriculum </a:t>
            </a:r>
            <a:endParaRPr lang="en-GB" dirty="0"/>
          </a:p>
          <a:p>
            <a:pPr lvl="0"/>
            <a:r>
              <a:rPr lang="en-AU" dirty="0"/>
              <a:t>Planned </a:t>
            </a:r>
            <a:r>
              <a:rPr lang="en-AU" dirty="0" smtClean="0"/>
              <a:t>trips/upcoming events/major changes</a:t>
            </a:r>
            <a:endParaRPr lang="en-GB" dirty="0"/>
          </a:p>
          <a:p>
            <a:pPr lvl="0"/>
            <a:r>
              <a:rPr lang="en-AU" dirty="0" smtClean="0"/>
              <a:t>Policies/procedures</a:t>
            </a:r>
            <a:endParaRPr lang="en-GB" dirty="0"/>
          </a:p>
          <a:p>
            <a:pPr lvl="0"/>
            <a:r>
              <a:rPr lang="en-AU" dirty="0" smtClean="0"/>
              <a:t>Contracts/reports</a:t>
            </a:r>
            <a:endParaRPr lang="en-GB" dirty="0"/>
          </a:p>
          <a:p>
            <a:pPr lvl="0"/>
            <a:r>
              <a:rPr lang="en-AU" dirty="0"/>
              <a:t>Staff training and qualifications</a:t>
            </a:r>
            <a:endParaRPr lang="en-GB" dirty="0"/>
          </a:p>
          <a:p>
            <a:pPr lvl="0"/>
            <a:r>
              <a:rPr lang="en-AU" dirty="0" smtClean="0"/>
              <a:t>Fees.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933056"/>
            <a:ext cx="2430388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2844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How should you display this information?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/>
              <a:t>The different ways to display </a:t>
            </a:r>
            <a:r>
              <a:rPr lang="en-AU" b="1" dirty="0" smtClean="0"/>
              <a:t>information </a:t>
            </a:r>
            <a:r>
              <a:rPr lang="en-AU" b="1" dirty="0"/>
              <a:t>may include:</a:t>
            </a:r>
            <a:endParaRPr lang="en-GB" b="1" dirty="0"/>
          </a:p>
          <a:p>
            <a:pPr lvl="0"/>
            <a:r>
              <a:rPr lang="en-AU" dirty="0"/>
              <a:t>Sending out newsletters</a:t>
            </a:r>
            <a:endParaRPr lang="en-GB" dirty="0"/>
          </a:p>
          <a:p>
            <a:pPr lvl="0"/>
            <a:r>
              <a:rPr lang="en-AU" dirty="0"/>
              <a:t>Creating handbooks </a:t>
            </a:r>
            <a:endParaRPr lang="en-GB" dirty="0"/>
          </a:p>
          <a:p>
            <a:pPr lvl="0"/>
            <a:r>
              <a:rPr lang="en-AU" dirty="0"/>
              <a:t>Holding </a:t>
            </a:r>
            <a:r>
              <a:rPr lang="en-AU" dirty="0" smtClean="0"/>
              <a:t>meetings/creating </a:t>
            </a:r>
            <a:r>
              <a:rPr lang="en-AU" dirty="0"/>
              <a:t>committees</a:t>
            </a:r>
            <a:endParaRPr lang="en-GB" dirty="0"/>
          </a:p>
          <a:p>
            <a:pPr lvl="0"/>
            <a:r>
              <a:rPr lang="en-AU" dirty="0"/>
              <a:t>Making phone calls</a:t>
            </a:r>
            <a:endParaRPr lang="en-GB" dirty="0"/>
          </a:p>
          <a:p>
            <a:pPr lvl="0"/>
            <a:r>
              <a:rPr lang="en-AU" dirty="0"/>
              <a:t>Sending out </a:t>
            </a:r>
            <a:r>
              <a:rPr lang="en-AU" dirty="0" smtClean="0"/>
              <a:t>emails and text </a:t>
            </a:r>
            <a:r>
              <a:rPr lang="en-AU" dirty="0"/>
              <a:t>messages</a:t>
            </a:r>
            <a:endParaRPr lang="en-GB" dirty="0"/>
          </a:p>
          <a:p>
            <a:pPr lvl="0"/>
            <a:r>
              <a:rPr lang="en-AU" dirty="0"/>
              <a:t>Creating and maintaining a website</a:t>
            </a:r>
            <a:endParaRPr lang="en-GB" dirty="0"/>
          </a:p>
          <a:p>
            <a:pPr lvl="0"/>
            <a:r>
              <a:rPr lang="en-AU" dirty="0"/>
              <a:t>Using social media</a:t>
            </a:r>
            <a:endParaRPr lang="en-GB" dirty="0"/>
          </a:p>
          <a:p>
            <a:pPr lvl="0"/>
            <a:r>
              <a:rPr lang="en-AU" dirty="0"/>
              <a:t>Displaying a notice board.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077073"/>
            <a:ext cx="1703065" cy="2229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995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Accessible forms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825417"/>
            <a:ext cx="2627784" cy="175185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Information needs </a:t>
            </a:r>
            <a:r>
              <a:rPr lang="en-AU" dirty="0"/>
              <a:t>to be provided in an accessible form for </a:t>
            </a:r>
            <a:r>
              <a:rPr lang="en-AU" dirty="0" smtClean="0"/>
              <a:t>everyone</a:t>
            </a:r>
          </a:p>
          <a:p>
            <a:r>
              <a:rPr lang="en-AU" dirty="0" smtClean="0"/>
              <a:t>Think of </a:t>
            </a:r>
            <a:r>
              <a:rPr lang="en-AU" dirty="0"/>
              <a:t>how families with literacy difficulties, sensory impairments or language differences will need your </a:t>
            </a:r>
            <a:r>
              <a:rPr lang="en-AU" dirty="0" smtClean="0"/>
              <a:t>information (e.g</a:t>
            </a:r>
            <a:r>
              <a:rPr lang="en-AU" dirty="0"/>
              <a:t>. </a:t>
            </a:r>
            <a:r>
              <a:rPr lang="en-AU" dirty="0" smtClean="0"/>
              <a:t>braille)</a:t>
            </a:r>
          </a:p>
          <a:p>
            <a:r>
              <a:rPr lang="en-AU" dirty="0" smtClean="0"/>
              <a:t>Need to </a:t>
            </a:r>
            <a:r>
              <a:rPr lang="en-AU" dirty="0"/>
              <a:t>provide all of this information in the main languages used within the </a:t>
            </a:r>
            <a:r>
              <a:rPr lang="en-AU" dirty="0" smtClean="0"/>
              <a:t>community</a:t>
            </a:r>
          </a:p>
          <a:p>
            <a:r>
              <a:rPr lang="en-AU" dirty="0" smtClean="0"/>
              <a:t>If </a:t>
            </a:r>
            <a:r>
              <a:rPr lang="en-AU" dirty="0"/>
              <a:t>this is something that you are not able to do personally, hire a translator.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22279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86222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information about community services and resources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76056" y="2204864"/>
            <a:ext cx="374441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Make information available to families about community services and </a:t>
            </a:r>
            <a:r>
              <a:rPr lang="en-AU" sz="2800" dirty="0" smtClean="0"/>
              <a:t>resources</a:t>
            </a:r>
            <a:endParaRPr lang="en-AU" sz="2800" dirty="0">
              <a:latin typeface="+mj-lt"/>
            </a:endParaRPr>
          </a:p>
          <a:p>
            <a:r>
              <a:rPr lang="en-AU" sz="2800" b="1" dirty="0"/>
              <a:t>4.2 </a:t>
            </a:r>
            <a:r>
              <a:rPr lang="en-AU" sz="2800" dirty="0"/>
              <a:t>Ensure that there are processes in place to maintain current contact details of community services and resources</a:t>
            </a:r>
          </a:p>
          <a:p>
            <a:endParaRPr lang="en-AU" sz="2000" dirty="0" smtClean="0">
              <a:latin typeface="+mj-lt"/>
            </a:endParaRPr>
          </a:p>
          <a:p>
            <a:endParaRPr lang="en-A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6858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Community services and 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Make a range of information available for families </a:t>
            </a:r>
          </a:p>
          <a:p>
            <a:r>
              <a:rPr lang="en-AU" dirty="0"/>
              <a:t>This information could be related to: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</a:t>
            </a:r>
            <a:r>
              <a:rPr lang="en-AU" dirty="0" smtClean="0"/>
              <a:t>pecialist </a:t>
            </a:r>
            <a:r>
              <a:rPr lang="en-AU" dirty="0"/>
              <a:t>care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h</a:t>
            </a:r>
            <a:r>
              <a:rPr lang="en-AU" dirty="0" smtClean="0"/>
              <a:t>ousing </a:t>
            </a:r>
            <a:r>
              <a:rPr lang="en-AU" dirty="0"/>
              <a:t>support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f</a:t>
            </a:r>
            <a:r>
              <a:rPr lang="en-AU" dirty="0" smtClean="0"/>
              <a:t>inancial </a:t>
            </a:r>
            <a:r>
              <a:rPr lang="en-AU" dirty="0"/>
              <a:t>support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p</a:t>
            </a:r>
            <a:r>
              <a:rPr lang="en-AU" dirty="0" smtClean="0"/>
              <a:t>arenting </a:t>
            </a:r>
            <a:r>
              <a:rPr lang="en-AU" dirty="0"/>
              <a:t>issues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m</a:t>
            </a:r>
            <a:r>
              <a:rPr lang="en-AU" dirty="0" smtClean="0"/>
              <a:t>edical </a:t>
            </a:r>
            <a:r>
              <a:rPr lang="en-AU" dirty="0"/>
              <a:t>services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f</a:t>
            </a:r>
            <a:r>
              <a:rPr lang="en-AU" dirty="0" smtClean="0"/>
              <a:t>urthering </a:t>
            </a:r>
            <a:r>
              <a:rPr lang="en-AU" dirty="0"/>
              <a:t>their education.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564904"/>
            <a:ext cx="2391730" cy="361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5909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Maintaining contact </a:t>
            </a:r>
            <a:r>
              <a:rPr lang="en-GB" dirty="0" smtClean="0"/>
              <a:t>details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Think about creating a database with the contact details of the community services and resources that are relevant to your service. This will allow you to access this information quickly whenever you require it.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17032"/>
            <a:ext cx="2913757" cy="28417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40481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54627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Provide information about community services and resources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76056" y="2443143"/>
            <a:ext cx="37444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/>
              <a:t>4.3 </a:t>
            </a:r>
            <a:r>
              <a:rPr lang="en-AU" sz="2800" dirty="0"/>
              <a:t>Assist families to locate and contact and/or access community services and resources as required</a:t>
            </a:r>
          </a:p>
          <a:p>
            <a:endParaRPr lang="en-A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2226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How can you make this information available?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/>
              <a:t>What would </a:t>
            </a:r>
            <a:r>
              <a:rPr lang="en-AU" b="1" dirty="0"/>
              <a:t>be useful for </a:t>
            </a:r>
            <a:r>
              <a:rPr lang="en-AU" b="1" dirty="0" smtClean="0"/>
              <a:t>families? </a:t>
            </a:r>
            <a:endParaRPr lang="en-GB" b="1" dirty="0"/>
          </a:p>
          <a:p>
            <a:pPr lvl="0"/>
            <a:r>
              <a:rPr lang="en-AU" dirty="0" smtClean="0"/>
              <a:t>Posters</a:t>
            </a:r>
            <a:endParaRPr lang="en-GB" dirty="0"/>
          </a:p>
          <a:p>
            <a:pPr lvl="0"/>
            <a:r>
              <a:rPr lang="en-AU" dirty="0" smtClean="0"/>
              <a:t>Brochures, </a:t>
            </a:r>
            <a:r>
              <a:rPr lang="en-AU" dirty="0"/>
              <a:t>leaflets and pamphlets </a:t>
            </a:r>
            <a:endParaRPr lang="en-GB" dirty="0"/>
          </a:p>
          <a:p>
            <a:pPr lvl="0"/>
            <a:r>
              <a:rPr lang="en-AU" dirty="0" smtClean="0"/>
              <a:t>Notice boards</a:t>
            </a:r>
            <a:endParaRPr lang="en-GB" dirty="0"/>
          </a:p>
          <a:p>
            <a:pPr lvl="0"/>
            <a:r>
              <a:rPr lang="en-AU" dirty="0" smtClean="0"/>
              <a:t>Resource folders</a:t>
            </a:r>
            <a:endParaRPr lang="en-GB" dirty="0"/>
          </a:p>
          <a:p>
            <a:pPr lvl="0"/>
            <a:r>
              <a:rPr lang="en-AU" dirty="0" smtClean="0"/>
              <a:t>Newsletter </a:t>
            </a:r>
          </a:p>
          <a:p>
            <a:pPr lvl="0"/>
            <a:r>
              <a:rPr lang="en-AU" dirty="0" smtClean="0"/>
              <a:t>Emails</a:t>
            </a:r>
            <a:endParaRPr lang="en-GB" dirty="0"/>
          </a:p>
          <a:p>
            <a:pPr lvl="0"/>
            <a:r>
              <a:rPr lang="en-AU" dirty="0" smtClean="0"/>
              <a:t>‘Tip’ sheets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789040"/>
            <a:ext cx="2677723" cy="234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683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Offering more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 smtClean="0"/>
              <a:t>How can you offer more </a:t>
            </a:r>
            <a:r>
              <a:rPr lang="en-AU" b="1" dirty="0"/>
              <a:t>support within your </a:t>
            </a:r>
            <a:r>
              <a:rPr lang="en-AU" b="1" dirty="0" smtClean="0"/>
              <a:t>service?</a:t>
            </a:r>
          </a:p>
          <a:p>
            <a:r>
              <a:rPr lang="en-AU" dirty="0" smtClean="0"/>
              <a:t>Support meetings</a:t>
            </a:r>
          </a:p>
          <a:p>
            <a:r>
              <a:rPr lang="en-AU" dirty="0" smtClean="0"/>
              <a:t>Workshops</a:t>
            </a:r>
          </a:p>
          <a:p>
            <a:r>
              <a:rPr lang="en-AU" dirty="0" smtClean="0"/>
              <a:t>Social events</a:t>
            </a:r>
          </a:p>
          <a:p>
            <a:r>
              <a:rPr lang="en-AU" dirty="0" smtClean="0"/>
              <a:t>‘Family room’</a:t>
            </a:r>
          </a:p>
          <a:p>
            <a:r>
              <a:rPr lang="en-AU" dirty="0" smtClean="0"/>
              <a:t>Assisting families.</a:t>
            </a:r>
            <a:endParaRPr lang="en-GB" dirty="0"/>
          </a:p>
        </p:txBody>
      </p:sp>
      <p:pic>
        <p:nvPicPr>
          <p:cNvPr id="5" name="Picture 4" descr="ID# 7511 - Sharing The Load Of The Puzzle - Presentation Clipar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60848"/>
            <a:ext cx="3058785" cy="29867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04073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</TotalTime>
  <Words>1591</Words>
  <Application>Microsoft Office PowerPoint</Application>
  <PresentationFormat>On-screen Show (4:3)</PresentationFormat>
  <Paragraphs>249</Paragraphs>
  <Slides>49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PowerPoint Presentation</vt:lpstr>
      <vt:lpstr>Provide families with opportunities to be involved in the service</vt:lpstr>
      <vt:lpstr>Creating a welcoming environment</vt:lpstr>
      <vt:lpstr>Ways to create an initial welcoming environment</vt:lpstr>
      <vt:lpstr>Ways to maintain a welcoming environment</vt:lpstr>
      <vt:lpstr>Diversity </vt:lpstr>
      <vt:lpstr> Activity 1A  </vt:lpstr>
      <vt:lpstr>Provide families with opportunities to be involved in the service</vt:lpstr>
      <vt:lpstr>Questions, concerns and requests</vt:lpstr>
      <vt:lpstr>Responding to questions, concerns and requests</vt:lpstr>
      <vt:lpstr>Encouraging questions/concerns</vt:lpstr>
      <vt:lpstr> Activity 1B  </vt:lpstr>
      <vt:lpstr>Provide families with opportunities to be involved in the service</vt:lpstr>
      <vt:lpstr>Encouraging families to share</vt:lpstr>
      <vt:lpstr>Examples </vt:lpstr>
      <vt:lpstr>Opportunities to contribute</vt:lpstr>
      <vt:lpstr>You could get families to:</vt:lpstr>
      <vt:lpstr> Activity 1C  </vt:lpstr>
      <vt:lpstr>Provide information to families about their child</vt:lpstr>
      <vt:lpstr>Sharing with families</vt:lpstr>
      <vt:lpstr>Two-way communication</vt:lpstr>
      <vt:lpstr>Partnerships </vt:lpstr>
      <vt:lpstr> Activity 2A  </vt:lpstr>
      <vt:lpstr>Provide information to families about their child</vt:lpstr>
      <vt:lpstr>Incidents </vt:lpstr>
      <vt:lpstr>Informing families</vt:lpstr>
      <vt:lpstr> Activity 2B  </vt:lpstr>
      <vt:lpstr>Provide information to families about their child</vt:lpstr>
      <vt:lpstr>Demonstrating an understanding</vt:lpstr>
      <vt:lpstr>Gaining this understanding</vt:lpstr>
      <vt:lpstr>Using your understanding </vt:lpstr>
      <vt:lpstr> Activity 2C  </vt:lpstr>
      <vt:lpstr>Provide information to families about their child</vt:lpstr>
      <vt:lpstr>Decision making</vt:lpstr>
      <vt:lpstr> Activity 2D  </vt:lpstr>
      <vt:lpstr>Provide information to families about the service</vt:lpstr>
      <vt:lpstr>What information should you provide?</vt:lpstr>
      <vt:lpstr>How should you display this information?</vt:lpstr>
      <vt:lpstr>Accessible forms</vt:lpstr>
      <vt:lpstr> Activity 3A  </vt:lpstr>
      <vt:lpstr>Provide information about community services and resources</vt:lpstr>
      <vt:lpstr>Community services and resources</vt:lpstr>
      <vt:lpstr>Maintaining contact details</vt:lpstr>
      <vt:lpstr> Activity 4A  </vt:lpstr>
      <vt:lpstr>Provide information about community services and resources</vt:lpstr>
      <vt:lpstr>How can you make this information available?</vt:lpstr>
      <vt:lpstr>Offering more support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HP</cp:lastModifiedBy>
  <cp:revision>253</cp:revision>
  <dcterms:created xsi:type="dcterms:W3CDTF">2011-08-26T06:48:04Z</dcterms:created>
  <dcterms:modified xsi:type="dcterms:W3CDTF">2018-02-08T16:57:36Z</dcterms:modified>
</cp:coreProperties>
</file>