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7" r:id="rId2"/>
    <p:sldId id="420" r:id="rId3"/>
    <p:sldId id="412" r:id="rId4"/>
    <p:sldId id="309" r:id="rId5"/>
    <p:sldId id="346" r:id="rId6"/>
    <p:sldId id="393" r:id="rId7"/>
    <p:sldId id="348" r:id="rId8"/>
    <p:sldId id="394" r:id="rId9"/>
    <p:sldId id="345" r:id="rId10"/>
    <p:sldId id="349" r:id="rId11"/>
    <p:sldId id="395" r:id="rId12"/>
    <p:sldId id="396" r:id="rId13"/>
    <p:sldId id="351" r:id="rId14"/>
    <p:sldId id="397" r:id="rId15"/>
    <p:sldId id="352" r:id="rId16"/>
    <p:sldId id="398" r:id="rId17"/>
    <p:sldId id="353" r:id="rId18"/>
    <p:sldId id="354" r:id="rId19"/>
    <p:sldId id="356" r:id="rId20"/>
    <p:sldId id="399" r:id="rId21"/>
    <p:sldId id="358" r:id="rId22"/>
    <p:sldId id="359" r:id="rId23"/>
    <p:sldId id="400" r:id="rId24"/>
    <p:sldId id="401" r:id="rId25"/>
    <p:sldId id="402" r:id="rId26"/>
    <p:sldId id="403" r:id="rId27"/>
    <p:sldId id="360" r:id="rId28"/>
    <p:sldId id="361" r:id="rId29"/>
    <p:sldId id="362" r:id="rId30"/>
    <p:sldId id="363" r:id="rId31"/>
    <p:sldId id="364" r:id="rId32"/>
    <p:sldId id="365" r:id="rId33"/>
    <p:sldId id="404" r:id="rId34"/>
    <p:sldId id="405" r:id="rId35"/>
    <p:sldId id="366" r:id="rId36"/>
    <p:sldId id="367" r:id="rId37"/>
    <p:sldId id="406" r:id="rId38"/>
    <p:sldId id="368" r:id="rId39"/>
    <p:sldId id="407" r:id="rId40"/>
    <p:sldId id="369" r:id="rId41"/>
    <p:sldId id="408" r:id="rId42"/>
    <p:sldId id="370" r:id="rId43"/>
    <p:sldId id="409" r:id="rId44"/>
    <p:sldId id="371" r:id="rId45"/>
    <p:sldId id="372" r:id="rId46"/>
    <p:sldId id="373" r:id="rId47"/>
    <p:sldId id="374" r:id="rId48"/>
    <p:sldId id="410" r:id="rId49"/>
    <p:sldId id="376" r:id="rId50"/>
    <p:sldId id="421" r:id="rId51"/>
    <p:sldId id="411" r:id="rId52"/>
    <p:sldId id="375" r:id="rId53"/>
    <p:sldId id="378" r:id="rId54"/>
    <p:sldId id="377" r:id="rId55"/>
    <p:sldId id="379" r:id="rId56"/>
    <p:sldId id="382" r:id="rId57"/>
    <p:sldId id="387" r:id="rId58"/>
    <p:sldId id="388" r:id="rId59"/>
    <p:sldId id="422" r:id="rId60"/>
    <p:sldId id="392" r:id="rId61"/>
    <p:sldId id="423" r:id="rId62"/>
    <p:sldId id="431" r:id="rId63"/>
    <p:sldId id="424" r:id="rId64"/>
    <p:sldId id="425" r:id="rId65"/>
    <p:sldId id="432" r:id="rId66"/>
    <p:sldId id="433" r:id="rId67"/>
    <p:sldId id="426" r:id="rId68"/>
    <p:sldId id="427" r:id="rId69"/>
    <p:sldId id="434" r:id="rId70"/>
    <p:sldId id="435" r:id="rId71"/>
    <p:sldId id="428" r:id="rId72"/>
    <p:sldId id="429" r:id="rId73"/>
    <p:sldId id="436" r:id="rId74"/>
    <p:sldId id="437" r:id="rId75"/>
    <p:sldId id="430" r:id="rId76"/>
    <p:sldId id="418" r:id="rId77"/>
    <p:sldId id="419" r:id="rId78"/>
    <p:sldId id="415" r:id="rId79"/>
    <p:sldId id="416" r:id="rId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60" d="100"/>
          <a:sy n="60" d="100"/>
        </p:scale>
        <p:origin x="-1626" y="-27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21/04/2016</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328369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38</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56</a:t>
            </a:fld>
            <a:endParaRPr lang="en-CA"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57</a:t>
            </a:fld>
            <a:endParaRPr lang="en-AU"/>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67</a:t>
            </a:fld>
            <a:endParaRPr lang="en-CA"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a:p>
        </p:txBody>
      </p:sp>
    </p:spTree>
    <p:extLst>
      <p:ext uri="{BB962C8B-B14F-4D97-AF65-F5344CB8AC3E}">
        <p14:creationId xmlns:p14="http://schemas.microsoft.com/office/powerpoint/2010/main" val="152570249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75</a:t>
            </a:fld>
            <a:endParaRPr lang="en-CA"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96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0138B1-B4AD-4BE9-A082-8BDADA586007}" type="slidenum">
              <a:rPr lang="en-CA" smtClean="0"/>
              <a:pPr/>
              <a:t>76</a:t>
            </a:fld>
            <a:endParaRPr lang="en-CA"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78</a:t>
            </a:fld>
            <a:endParaRPr lang="en-CA"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79</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21/04/2016</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i="0" kern="1200" baseline="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3200" kern="1200" baseline="0">
          <a:solidFill>
            <a:schemeClr val="tx1"/>
          </a:solidFill>
          <a:latin typeface="Calibri" pitchFamily="34" charset="0"/>
          <a:ea typeface="+mn-ea"/>
          <a:cs typeface="+mn-cs"/>
        </a:defRPr>
      </a:lvl1pPr>
      <a:lvl2pPr marL="742950" indent="-285750" algn="l" defTabSz="914400" rtl="0" eaLnBrk="1" latinLnBrk="0" hangingPunct="1">
        <a:spcBef>
          <a:spcPct val="20000"/>
        </a:spcBef>
        <a:buFont typeface="Courier New" pitchFamily="49" charset="0"/>
        <a:buChar char="o"/>
        <a:defRPr sz="2800" kern="1200" baseline="0">
          <a:solidFill>
            <a:schemeClr val="tx1"/>
          </a:solidFill>
          <a:latin typeface="Calibri"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Calibri"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Calibri"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baseline="0">
          <a:solidFill>
            <a:schemeClr val="tx1"/>
          </a:solidFill>
          <a:latin typeface="Calibri"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9.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oo_many_cooks_800_wht.png"/>
          <p:cNvPicPr/>
          <p:nvPr/>
        </p:nvPicPr>
        <p:blipFill>
          <a:blip r:embed="rId3" cstate="print"/>
          <a:stretch>
            <a:fillRect/>
          </a:stretch>
        </p:blipFill>
        <p:spPr>
          <a:xfrm>
            <a:off x="539552" y="2996952"/>
            <a:ext cx="3397888" cy="3356992"/>
          </a:xfrm>
          <a:prstGeom prst="rect">
            <a:avLst/>
          </a:prstGeom>
        </p:spPr>
      </p:pic>
      <p:sp>
        <p:nvSpPr>
          <p:cNvPr id="4099" name="Text Box 6"/>
          <p:cNvSpPr txBox="1">
            <a:spLocks noChangeArrowheads="1"/>
          </p:cNvSpPr>
          <p:nvPr/>
        </p:nvSpPr>
        <p:spPr bwMode="auto">
          <a:xfrm>
            <a:off x="1691680" y="548680"/>
            <a:ext cx="7000875" cy="4643437"/>
          </a:xfrm>
          <a:prstGeom prst="rect">
            <a:avLst/>
          </a:prstGeom>
          <a:noFill/>
          <a:ln w="9525">
            <a:noFill/>
            <a:miter lim="800000"/>
            <a:headEnd/>
            <a:tailEnd/>
          </a:ln>
        </p:spPr>
        <p:txBody>
          <a:bodyPr/>
          <a:lstStyle/>
          <a:p>
            <a:pPr algn="r"/>
            <a:endParaRPr lang="en-AU" sz="4400" b="1" dirty="0" smtClean="0">
              <a:solidFill>
                <a:srgbClr val="FF0000"/>
              </a:solidFill>
            </a:endParaRPr>
          </a:p>
          <a:p>
            <a:pPr algn="r"/>
            <a:r>
              <a:rPr lang="en-AU" sz="4400" b="1" dirty="0" smtClean="0">
                <a:solidFill>
                  <a:srgbClr val="FF0000"/>
                </a:solidFill>
              </a:rPr>
              <a:t>BSBSMB401 </a:t>
            </a:r>
          </a:p>
          <a:p>
            <a:pPr algn="r"/>
            <a:r>
              <a:rPr lang="en-AU" sz="4400" b="1" dirty="0" smtClean="0">
                <a:solidFill>
                  <a:srgbClr val="FF0000"/>
                </a:solidFill>
              </a:rPr>
              <a:t>Establish legal and </a:t>
            </a:r>
          </a:p>
          <a:p>
            <a:pPr algn="r"/>
            <a:r>
              <a:rPr lang="en-AU" sz="4400" b="1" dirty="0" smtClean="0">
                <a:solidFill>
                  <a:srgbClr val="FF0000"/>
                </a:solidFill>
              </a:rPr>
              <a:t>risk management requirements of </a:t>
            </a:r>
          </a:p>
          <a:p>
            <a:pPr algn="r"/>
            <a:r>
              <a:rPr lang="en-AU" sz="4400" b="1" dirty="0" smtClean="0">
                <a:solidFill>
                  <a:srgbClr val="FF0000"/>
                </a:solidFill>
              </a:rPr>
              <a:t>small business</a:t>
            </a:r>
            <a:endParaRPr lang="en-US" sz="4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dirty="0" smtClean="0"/>
              <a:t>Housekeeping</a:t>
            </a:r>
          </a:p>
        </p:txBody>
      </p:sp>
      <p:sp>
        <p:nvSpPr>
          <p:cNvPr id="5123" name="Content Placeholder 2"/>
          <p:cNvSpPr>
            <a:spLocks noGrp="1"/>
          </p:cNvSpPr>
          <p:nvPr>
            <p:ph idx="1"/>
          </p:nvPr>
        </p:nvSpPr>
        <p:spPr>
          <a:xfrm>
            <a:off x="428625" y="1331913"/>
            <a:ext cx="8358188" cy="4525962"/>
          </a:xfrm>
        </p:spPr>
        <p:txBody>
          <a:bodyPr/>
          <a:lstStyle/>
          <a:p>
            <a:r>
              <a:rPr lang="en-AU" sz="2800" dirty="0" smtClean="0"/>
              <a:t>Emergency procedures</a:t>
            </a:r>
          </a:p>
          <a:p>
            <a:r>
              <a:rPr lang="en-AU" sz="2800" dirty="0" smtClean="0"/>
              <a:t>Mobiles and security issues </a:t>
            </a:r>
          </a:p>
          <a:p>
            <a:r>
              <a:rPr lang="en-AU" sz="2800" dirty="0" smtClean="0"/>
              <a:t>Break times and smoking policy</a:t>
            </a:r>
          </a:p>
          <a:p>
            <a:r>
              <a:rPr lang="en-AU" sz="2800" dirty="0" smtClean="0"/>
              <a:t>This course is interactive – ask questions</a:t>
            </a:r>
          </a:p>
          <a:p>
            <a:r>
              <a:rPr lang="en-AU" sz="2800" dirty="0" smtClean="0"/>
              <a:t>Practise respect and confidentiality</a:t>
            </a:r>
          </a:p>
          <a:p>
            <a:r>
              <a:rPr lang="en-AU" sz="2800" dirty="0" smtClean="0"/>
              <a:t>Ground rules</a:t>
            </a:r>
            <a:endParaRPr lang="en-CA" sz="2800"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02462" y="3356992"/>
            <a:ext cx="3141538" cy="31415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normAutofit/>
          </a:bodyPr>
          <a:lstStyle/>
          <a:p>
            <a:r>
              <a:rPr lang="en-GB" sz="2800" b="1" dirty="0" smtClean="0"/>
              <a:t>Know</a:t>
            </a:r>
            <a:r>
              <a:rPr lang="en-GB" sz="2800" dirty="0" smtClean="0"/>
              <a:t> how to </a:t>
            </a:r>
            <a:r>
              <a:rPr lang="en-AU" sz="2800" dirty="0" smtClean="0"/>
              <a:t>identify and implement business legal requirements</a:t>
            </a:r>
            <a:endParaRPr lang="en-GB" sz="2800" dirty="0" smtClean="0"/>
          </a:p>
          <a:p>
            <a:r>
              <a:rPr lang="en-GB" sz="2800" b="1" dirty="0" smtClean="0"/>
              <a:t>Learn</a:t>
            </a:r>
            <a:r>
              <a:rPr lang="en-GB" sz="2800" dirty="0" smtClean="0"/>
              <a:t> how to </a:t>
            </a:r>
            <a:r>
              <a:rPr lang="en-AU" sz="2800" dirty="0" smtClean="0"/>
              <a:t>comply with legislation, codes and regulatory requirements</a:t>
            </a:r>
            <a:endParaRPr lang="en-GB" sz="2800" dirty="0" smtClean="0"/>
          </a:p>
          <a:p>
            <a:r>
              <a:rPr lang="en-GB" sz="2800" b="1" dirty="0" smtClean="0"/>
              <a:t>Understand</a:t>
            </a:r>
            <a:r>
              <a:rPr lang="en-GB" sz="2800" dirty="0" smtClean="0"/>
              <a:t> how to </a:t>
            </a:r>
            <a:r>
              <a:rPr lang="en-AU" sz="2800" dirty="0" smtClean="0"/>
              <a:t>negotiate and arrange contracts</a:t>
            </a:r>
          </a:p>
          <a:p>
            <a:r>
              <a:rPr lang="en-AU" sz="2800" b="1" dirty="0" smtClean="0"/>
              <a:t>Identify</a:t>
            </a:r>
            <a:r>
              <a:rPr lang="en-AU" sz="2800" dirty="0" smtClean="0"/>
              <a:t> how to identify and treat business risks</a:t>
            </a:r>
            <a:endParaRPr lang="en-GB" sz="2800" b="1" dirty="0" smtClean="0"/>
          </a:p>
          <a:p>
            <a:r>
              <a:rPr lang="en-GB" sz="2800" b="1" dirty="0" smtClean="0"/>
              <a:t>Gain</a:t>
            </a:r>
            <a:r>
              <a:rPr lang="en-GB" sz="2800" dirty="0" smtClean="0"/>
              <a:t> skills and knowledge required to complete this unit</a:t>
            </a:r>
            <a:endParaRPr lang="en-GB"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0284" cy="4391247"/>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Identify and implement business legal requirements</a:t>
            </a:r>
            <a:endParaRPr lang="en-US" dirty="0"/>
          </a:p>
        </p:txBody>
      </p:sp>
      <p:sp>
        <p:nvSpPr>
          <p:cNvPr id="7" name="Content Placeholder 6"/>
          <p:cNvSpPr>
            <a:spLocks noGrp="1"/>
          </p:cNvSpPr>
          <p:nvPr>
            <p:ph idx="1"/>
          </p:nvPr>
        </p:nvSpPr>
        <p:spPr>
          <a:xfrm>
            <a:off x="457200" y="2276872"/>
            <a:ext cx="8229600" cy="3849291"/>
          </a:xfrm>
        </p:spPr>
        <p:txBody>
          <a:bodyPr/>
          <a:lstStyle/>
          <a:p>
            <a:pPr lvl="8">
              <a:buNone/>
            </a:pPr>
            <a:r>
              <a:rPr lang="en-AU" sz="2800" b="1" dirty="0" smtClean="0"/>
              <a:t>	1.1. </a:t>
            </a:r>
            <a:r>
              <a:rPr lang="en-AU" sz="2800" dirty="0" smtClean="0"/>
              <a:t>Identify and research possible options for the business legal structure using appropriate sources</a:t>
            </a:r>
          </a:p>
          <a:p>
            <a:pPr lvl="1"/>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7858125" cy="1143000"/>
          </a:xfrm>
        </p:spPr>
        <p:txBody>
          <a:bodyPr>
            <a:noAutofit/>
          </a:bodyPr>
          <a:lstStyle/>
          <a:p>
            <a:r>
              <a:rPr lang="en-US" dirty="0" smtClean="0">
                <a:solidFill>
                  <a:srgbClr val="FF0000"/>
                </a:solidFill>
              </a:rPr>
              <a:t>Options for the business legal structure</a:t>
            </a:r>
            <a:endParaRPr lang="en-US" dirty="0">
              <a:solidFill>
                <a:srgbClr val="FF0000"/>
              </a:solidFill>
            </a:endParaRPr>
          </a:p>
        </p:txBody>
      </p:sp>
      <p:sp>
        <p:nvSpPr>
          <p:cNvPr id="4" name="Content Placeholder 6"/>
          <p:cNvSpPr>
            <a:spLocks noGrp="1"/>
          </p:cNvSpPr>
          <p:nvPr>
            <p:ph idx="1"/>
          </p:nvPr>
        </p:nvSpPr>
        <p:spPr>
          <a:xfrm>
            <a:off x="457200" y="1855365"/>
            <a:ext cx="8229600" cy="4525963"/>
          </a:xfrm>
        </p:spPr>
        <p:txBody>
          <a:bodyPr>
            <a:normAutofit lnSpcReduction="10000"/>
          </a:bodyPr>
          <a:lstStyle/>
          <a:p>
            <a:pPr marL="0" indent="0">
              <a:buNone/>
            </a:pPr>
            <a:r>
              <a:rPr lang="en-AU" sz="2800" b="1" dirty="0"/>
              <a:t>Options for the business legal structures may include:</a:t>
            </a:r>
            <a:endParaRPr lang="en-GB" sz="2800" b="1" dirty="0"/>
          </a:p>
          <a:p>
            <a:pPr lvl="0"/>
            <a:r>
              <a:rPr lang="en-AU" sz="2800" dirty="0"/>
              <a:t>Company</a:t>
            </a:r>
            <a:endParaRPr lang="en-GB" sz="2800" dirty="0"/>
          </a:p>
          <a:p>
            <a:pPr lvl="0"/>
            <a:r>
              <a:rPr lang="en-AU" sz="2800" dirty="0"/>
              <a:t>Cooperative</a:t>
            </a:r>
            <a:endParaRPr lang="en-GB" sz="2800" dirty="0"/>
          </a:p>
          <a:p>
            <a:pPr lvl="0"/>
            <a:r>
              <a:rPr lang="en-AU" sz="2800" dirty="0"/>
              <a:t>Corporation</a:t>
            </a:r>
            <a:endParaRPr lang="en-GB" sz="2800" dirty="0"/>
          </a:p>
          <a:p>
            <a:pPr lvl="0"/>
            <a:r>
              <a:rPr lang="en-AU" sz="2800" dirty="0" smtClean="0"/>
              <a:t>Partnership</a:t>
            </a:r>
            <a:endParaRPr lang="en-GB" sz="2800" dirty="0"/>
          </a:p>
          <a:p>
            <a:pPr lvl="0"/>
            <a:r>
              <a:rPr lang="en-AU" sz="2800" dirty="0" smtClean="0"/>
              <a:t>Sole </a:t>
            </a:r>
            <a:r>
              <a:rPr lang="en-AU" sz="2800" dirty="0"/>
              <a:t>trader</a:t>
            </a:r>
            <a:endParaRPr lang="en-GB" sz="2800" dirty="0"/>
          </a:p>
          <a:p>
            <a:r>
              <a:rPr lang="en-AU" sz="2800" dirty="0" smtClean="0"/>
              <a:t>Trust</a:t>
            </a:r>
          </a:p>
          <a:p>
            <a:pPr lvl="0"/>
            <a:r>
              <a:rPr lang="en-AU" sz="2800" dirty="0"/>
              <a:t>Government owned enterprise</a:t>
            </a:r>
            <a:endParaRPr lang="en-GB" sz="2800" dirty="0"/>
          </a:p>
          <a:p>
            <a:r>
              <a:rPr lang="en-AU" sz="2800" dirty="0" smtClean="0"/>
              <a:t>Profit </a:t>
            </a:r>
            <a:r>
              <a:rPr lang="en-AU" sz="2800" dirty="0"/>
              <a:t>or not-for-profit legal structure</a:t>
            </a:r>
            <a:endParaRPr lang="en-GB" sz="2800" dirty="0"/>
          </a:p>
          <a:p>
            <a:pPr lvl="0"/>
            <a:endParaRPr lang="en-GB" sz="2800" dirty="0"/>
          </a:p>
          <a:p>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0072" y="2564904"/>
            <a:ext cx="3734698" cy="256947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10056459_XS.jpg"/>
          <p:cNvPicPr>
            <a:picLocks noChangeAspect="1"/>
          </p:cNvPicPr>
          <p:nvPr/>
        </p:nvPicPr>
        <p:blipFill>
          <a:blip r:embed="rId3" cstate="print"/>
          <a:stretch>
            <a:fillRect/>
          </a:stretch>
        </p:blipFill>
        <p:spPr>
          <a:xfrm>
            <a:off x="5214942" y="3596386"/>
            <a:ext cx="2928958" cy="2928958"/>
          </a:xfrm>
          <a:prstGeom prst="rect">
            <a:avLst/>
          </a:prstGeom>
          <a:ln>
            <a:noFill/>
          </a:ln>
          <a:effectLst>
            <a:softEdge rad="112500"/>
          </a:effectLst>
        </p:spPr>
      </p:pic>
      <p:sp>
        <p:nvSpPr>
          <p:cNvPr id="5" name="Title 3"/>
          <p:cNvSpPr>
            <a:spLocks noGrp="1"/>
          </p:cNvSpPr>
          <p:nvPr>
            <p:ph type="title"/>
          </p:nvPr>
        </p:nvSpPr>
        <p:spPr/>
        <p:txBody>
          <a:bodyPr>
            <a:noAutofit/>
          </a:bodyPr>
          <a:lstStyle/>
          <a:p>
            <a:pPr marL="177800" indent="-177800"/>
            <a:r>
              <a:rPr lang="en-AU" dirty="0" smtClean="0"/>
              <a:t>Choosing the best legal structure for your business </a:t>
            </a:r>
          </a:p>
        </p:txBody>
      </p:sp>
      <p:sp>
        <p:nvSpPr>
          <p:cNvPr id="7" name="Content Placeholder 6"/>
          <p:cNvSpPr>
            <a:spLocks noGrp="1"/>
          </p:cNvSpPr>
          <p:nvPr>
            <p:ph idx="1"/>
          </p:nvPr>
        </p:nvSpPr>
        <p:spPr/>
        <p:txBody>
          <a:bodyPr/>
          <a:lstStyle/>
          <a:p>
            <a:pPr marL="0" indent="0">
              <a:buNone/>
            </a:pPr>
            <a:r>
              <a:rPr lang="en-AU" sz="2800" dirty="0" smtClean="0"/>
              <a:t>In the first instance, this question and its appropriate answer would be sought through the examples given of the appropriate advisors and qualified experts to provide such advice.</a:t>
            </a:r>
            <a:endParaRPr lang="en-GB" sz="2800" dirty="0" smtClean="0"/>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pPr marL="177800" indent="-177800"/>
            <a:r>
              <a:rPr lang="en-AU" dirty="0" smtClean="0"/>
              <a:t>Types of business structure</a:t>
            </a:r>
          </a:p>
        </p:txBody>
      </p:sp>
      <p:sp>
        <p:nvSpPr>
          <p:cNvPr id="4" name="Content Placeholder 3"/>
          <p:cNvSpPr>
            <a:spLocks noGrp="1"/>
          </p:cNvSpPr>
          <p:nvPr>
            <p:ph idx="1"/>
          </p:nvPr>
        </p:nvSpPr>
        <p:spPr>
          <a:xfrm>
            <a:off x="395536" y="1412776"/>
            <a:ext cx="8229600" cy="4929411"/>
          </a:xfrm>
        </p:spPr>
        <p:txBody>
          <a:bodyPr/>
          <a:lstStyle/>
          <a:p>
            <a:pPr marL="0" indent="0">
              <a:buNone/>
            </a:pPr>
            <a:r>
              <a:rPr lang="en-AU" b="1" dirty="0" smtClean="0"/>
              <a:t>Types of legal structures include:</a:t>
            </a:r>
            <a:endParaRPr lang="en-AU" b="1" dirty="0"/>
          </a:p>
          <a:p>
            <a:pPr marL="177800" indent="-177800"/>
            <a:r>
              <a:rPr lang="en-AU" sz="2800" dirty="0" smtClean="0"/>
              <a:t>Sole Trader</a:t>
            </a:r>
          </a:p>
          <a:p>
            <a:pPr marL="177800" indent="-177800"/>
            <a:r>
              <a:rPr lang="en-AU" sz="2800" dirty="0" smtClean="0"/>
              <a:t> Partnership</a:t>
            </a:r>
          </a:p>
          <a:p>
            <a:pPr marL="177800" indent="-177800"/>
            <a:r>
              <a:rPr lang="en-AU" sz="2800" dirty="0" smtClean="0"/>
              <a:t> Proprietary Limited </a:t>
            </a:r>
            <a:r>
              <a:rPr lang="en-AU" sz="2800" dirty="0" smtClean="0"/>
              <a:t>company.</a:t>
            </a:r>
            <a:endParaRPr lang="en-AU" sz="2800" dirty="0" smtClean="0"/>
          </a:p>
          <a:p>
            <a:endParaRPr lang="en-GB" sz="2800" dirty="0"/>
          </a:p>
        </p:txBody>
      </p:sp>
      <p:pic>
        <p:nvPicPr>
          <p:cNvPr id="7" name="Picture 6" descr="one_on_one_interview_hand_shake.png"/>
          <p:cNvPicPr/>
          <p:nvPr/>
        </p:nvPicPr>
        <p:blipFill>
          <a:blip r:embed="rId3" cstate="print"/>
          <a:stretch>
            <a:fillRect/>
          </a:stretch>
        </p:blipFill>
        <p:spPr>
          <a:xfrm>
            <a:off x="5360066" y="2780928"/>
            <a:ext cx="3783934" cy="344954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rPr>
              <a:t>Identify and implement business legal requirements</a:t>
            </a:r>
            <a:endParaRPr lang="en-US" dirty="0"/>
          </a:p>
        </p:txBody>
      </p:sp>
      <p:sp>
        <p:nvSpPr>
          <p:cNvPr id="4" name="Content Placeholder 3"/>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3" cstate="print"/>
          <a:srcRect/>
          <a:stretch>
            <a:fillRect/>
          </a:stretch>
        </p:blipFill>
        <p:spPr bwMode="auto">
          <a:xfrm>
            <a:off x="357158" y="1571612"/>
            <a:ext cx="8286808" cy="466508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1A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0284" cy="4391247"/>
          </a:xfrm>
          <a:prstGeom prst="rect">
            <a:avLst/>
          </a:prstGeom>
        </p:spPr>
      </p:pic>
      <p:sp>
        <p:nvSpPr>
          <p:cNvPr id="5" name="Title 3"/>
          <p:cNvSpPr>
            <a:spLocks noGrp="1"/>
          </p:cNvSpPr>
          <p:nvPr>
            <p:ph type="title"/>
          </p:nvPr>
        </p:nvSpPr>
        <p:spPr>
          <a:xfrm>
            <a:off x="467544" y="620688"/>
            <a:ext cx="7858125" cy="1143000"/>
          </a:xfrm>
        </p:spPr>
        <p:txBody>
          <a:bodyPr>
            <a:noAutofit/>
          </a:bodyPr>
          <a:lstStyle/>
          <a:p>
            <a:r>
              <a:rPr lang="en-AU" dirty="0" smtClean="0">
                <a:solidFill>
                  <a:srgbClr val="FF0000"/>
                </a:solidFill>
              </a:rPr>
              <a:t>Identify and implement business legal requirements</a:t>
            </a:r>
            <a:endParaRPr lang="en-US" dirty="0"/>
          </a:p>
        </p:txBody>
      </p:sp>
      <p:sp>
        <p:nvSpPr>
          <p:cNvPr id="6" name="TextBox 5"/>
          <p:cNvSpPr txBox="1"/>
          <p:nvPr/>
        </p:nvSpPr>
        <p:spPr>
          <a:xfrm>
            <a:off x="4572000" y="2996952"/>
            <a:ext cx="4248472" cy="2246769"/>
          </a:xfrm>
          <a:prstGeom prst="rect">
            <a:avLst/>
          </a:prstGeom>
          <a:noFill/>
        </p:spPr>
        <p:txBody>
          <a:bodyPr wrap="square" rtlCol="0">
            <a:spAutoFit/>
          </a:bodyPr>
          <a:lstStyle/>
          <a:p>
            <a:pPr marL="177800" indent="-177800"/>
            <a:r>
              <a:rPr lang="en-AU" sz="2800" b="1" dirty="0" smtClean="0">
                <a:latin typeface="+mj-lt"/>
              </a:rPr>
              <a:t>	1.2. </a:t>
            </a:r>
            <a:r>
              <a:rPr lang="en-AU" sz="2800" dirty="0" smtClean="0">
                <a:latin typeface="+mj-lt"/>
              </a:rPr>
              <a:t>Determine legislation and regulatory requirements affecting operations of the business under its chosen structure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Some basic regulations affecting companies</a:t>
            </a:r>
            <a:endParaRPr lang="en-US" dirty="0"/>
          </a:p>
        </p:txBody>
      </p:sp>
      <p:sp>
        <p:nvSpPr>
          <p:cNvPr id="4" name="Content Placeholder 3"/>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3" cstate="print"/>
          <a:srcRect/>
          <a:stretch>
            <a:fillRect/>
          </a:stretch>
        </p:blipFill>
        <p:spPr bwMode="auto">
          <a:xfrm>
            <a:off x="428596" y="1571612"/>
            <a:ext cx="8358246" cy="473770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wo_stick_figures_coffee_pc_800_wht.png"/>
          <p:cNvPicPr/>
          <p:nvPr/>
        </p:nvPicPr>
        <p:blipFill>
          <a:blip r:embed="rId3" cstate="print"/>
          <a:stretch>
            <a:fillRect/>
          </a:stretch>
        </p:blipFill>
        <p:spPr>
          <a:xfrm>
            <a:off x="4932040" y="3284984"/>
            <a:ext cx="2742875" cy="3211032"/>
          </a:xfrm>
          <a:prstGeom prst="rect">
            <a:avLst/>
          </a:prstGeom>
        </p:spPr>
      </p:pic>
      <p:sp>
        <p:nvSpPr>
          <p:cNvPr id="5" name="Title 3"/>
          <p:cNvSpPr>
            <a:spLocks noGrp="1"/>
          </p:cNvSpPr>
          <p:nvPr>
            <p:ph type="title"/>
          </p:nvPr>
        </p:nvSpPr>
        <p:spPr/>
        <p:txBody>
          <a:bodyPr>
            <a:normAutofit/>
          </a:bodyPr>
          <a:lstStyle/>
          <a:p>
            <a:r>
              <a:rPr lang="en-AU" dirty="0" smtClean="0"/>
              <a:t>Type of company</a:t>
            </a:r>
            <a:endParaRPr lang="en-US" dirty="0"/>
          </a:p>
        </p:txBody>
      </p:sp>
      <p:sp>
        <p:nvSpPr>
          <p:cNvPr id="8" name="Content Placeholder 7"/>
          <p:cNvSpPr>
            <a:spLocks noGrp="1"/>
          </p:cNvSpPr>
          <p:nvPr>
            <p:ph idx="1"/>
          </p:nvPr>
        </p:nvSpPr>
        <p:spPr/>
        <p:txBody>
          <a:bodyPr/>
          <a:lstStyle/>
          <a:p>
            <a:pPr marL="0" indent="0">
              <a:buNone/>
            </a:pPr>
            <a:r>
              <a:rPr lang="en-AU" sz="2800" dirty="0" smtClean="0"/>
              <a:t>The type of company, its structure and its activities will determine some of the suggested legislative and regulatory requirements.</a:t>
            </a:r>
            <a:endParaRPr lang="en-GB" sz="2800" dirty="0" smtClean="0"/>
          </a:p>
          <a:p>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753"/>
            <a:ext cx="4400284" cy="4391247"/>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Identify and implement business legal requirements</a:t>
            </a:r>
            <a:endParaRPr lang="en-US" dirty="0"/>
          </a:p>
        </p:txBody>
      </p:sp>
      <p:sp>
        <p:nvSpPr>
          <p:cNvPr id="7" name="Content Placeholder 6"/>
          <p:cNvSpPr>
            <a:spLocks noGrp="1"/>
          </p:cNvSpPr>
          <p:nvPr>
            <p:ph idx="1"/>
          </p:nvPr>
        </p:nvSpPr>
        <p:spPr/>
        <p:txBody>
          <a:bodyPr/>
          <a:lstStyle/>
          <a:p>
            <a:pPr lvl="8">
              <a:buNone/>
            </a:pPr>
            <a:r>
              <a:rPr lang="en-AU" sz="2800" dirty="0" smtClean="0"/>
              <a:t>	</a:t>
            </a:r>
          </a:p>
          <a:p>
            <a:pPr lvl="8">
              <a:buNone/>
            </a:pPr>
            <a:endParaRPr lang="en-AU" sz="2800" dirty="0" smtClean="0"/>
          </a:p>
          <a:p>
            <a:pPr lvl="8">
              <a:buNone/>
            </a:pPr>
            <a:r>
              <a:rPr lang="en-AU" sz="2800" b="1" dirty="0" smtClean="0"/>
              <a:t>	1.3. </a:t>
            </a:r>
            <a:r>
              <a:rPr lang="en-AU" sz="2800" dirty="0" smtClean="0"/>
              <a:t>Develop and implement procedures to ensure full compliance with relevant legislation and regulatory requirements </a:t>
            </a:r>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otolia_16208523_S.jpg"/>
          <p:cNvPicPr/>
          <p:nvPr/>
        </p:nvPicPr>
        <p:blipFill>
          <a:blip r:embed="rId3" cstate="print"/>
          <a:stretch>
            <a:fillRect/>
          </a:stretch>
        </p:blipFill>
        <p:spPr>
          <a:xfrm>
            <a:off x="5429256" y="4098732"/>
            <a:ext cx="2928958" cy="2714644"/>
          </a:xfrm>
          <a:prstGeom prst="rect">
            <a:avLst/>
          </a:prstGeom>
        </p:spPr>
      </p:pic>
      <p:sp>
        <p:nvSpPr>
          <p:cNvPr id="5" name="Title 3"/>
          <p:cNvSpPr>
            <a:spLocks noGrp="1"/>
          </p:cNvSpPr>
          <p:nvPr>
            <p:ph type="title"/>
          </p:nvPr>
        </p:nvSpPr>
        <p:spPr/>
        <p:txBody>
          <a:bodyPr>
            <a:normAutofit/>
          </a:bodyPr>
          <a:lstStyle/>
          <a:p>
            <a:r>
              <a:rPr lang="en-AU" dirty="0" smtClean="0"/>
              <a:t>Comply with general reporting </a:t>
            </a:r>
            <a:endParaRPr lang="en-US" dirty="0"/>
          </a:p>
        </p:txBody>
      </p:sp>
      <p:sp>
        <p:nvSpPr>
          <p:cNvPr id="4" name="Content Placeholder 3"/>
          <p:cNvSpPr>
            <a:spLocks noGrp="1"/>
          </p:cNvSpPr>
          <p:nvPr>
            <p:ph idx="1"/>
          </p:nvPr>
        </p:nvSpPr>
        <p:spPr/>
        <p:txBody>
          <a:bodyPr/>
          <a:lstStyle/>
          <a:p>
            <a:pPr marL="0">
              <a:buNone/>
            </a:pPr>
            <a:r>
              <a:rPr lang="en-GB" sz="2800" b="1" dirty="0" smtClean="0"/>
              <a:t>To comply with general reporting and submitting regulatory returns and documents, you should:</a:t>
            </a:r>
            <a:endParaRPr lang="en-GB" b="1" dirty="0" smtClean="0"/>
          </a:p>
          <a:p>
            <a:r>
              <a:rPr lang="en-AU" sz="2800" dirty="0" smtClean="0"/>
              <a:t>Maintain a register of its members</a:t>
            </a:r>
            <a:endParaRPr lang="en-GB" sz="2800" dirty="0" smtClean="0"/>
          </a:p>
          <a:p>
            <a:r>
              <a:rPr lang="en-AU" sz="2800" dirty="0" smtClean="0"/>
              <a:t>Keep a record of all directors and members</a:t>
            </a:r>
          </a:p>
          <a:p>
            <a:r>
              <a:rPr lang="en-AU" sz="2800" dirty="0" smtClean="0"/>
              <a:t>Record all meeting minutes and resolutions.</a:t>
            </a:r>
          </a:p>
          <a:p>
            <a:pPr lvl="1">
              <a:buNone/>
            </a:pPr>
            <a:endParaRPr lang="en-GB" dirty="0" smtClean="0"/>
          </a:p>
          <a:p>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ustralain_money_squeeze_800_wht.png"/>
          <p:cNvPicPr>
            <a:picLocks noChangeAspect="1"/>
          </p:cNvPicPr>
          <p:nvPr/>
        </p:nvPicPr>
        <p:blipFill>
          <a:blip r:embed="rId3" cstate="print"/>
          <a:stretch>
            <a:fillRect/>
          </a:stretch>
        </p:blipFill>
        <p:spPr>
          <a:xfrm>
            <a:off x="5002610" y="3070980"/>
            <a:ext cx="1515619" cy="3001226"/>
          </a:xfrm>
          <a:prstGeom prst="rect">
            <a:avLst/>
          </a:prstGeom>
        </p:spPr>
      </p:pic>
      <p:sp>
        <p:nvSpPr>
          <p:cNvPr id="5" name="Title 3"/>
          <p:cNvSpPr>
            <a:spLocks noGrp="1"/>
          </p:cNvSpPr>
          <p:nvPr>
            <p:ph type="title"/>
          </p:nvPr>
        </p:nvSpPr>
        <p:spPr/>
        <p:txBody>
          <a:bodyPr>
            <a:normAutofit/>
          </a:bodyPr>
          <a:lstStyle/>
          <a:p>
            <a:r>
              <a:rPr lang="en-GB" dirty="0" smtClean="0"/>
              <a:t>Financial reporting</a:t>
            </a:r>
            <a:endParaRPr lang="en-GB" dirty="0"/>
          </a:p>
        </p:txBody>
      </p:sp>
      <p:sp>
        <p:nvSpPr>
          <p:cNvPr id="7" name="Content Placeholder 6"/>
          <p:cNvSpPr>
            <a:spLocks noGrp="1"/>
          </p:cNvSpPr>
          <p:nvPr>
            <p:ph idx="1"/>
          </p:nvPr>
        </p:nvSpPr>
        <p:spPr/>
        <p:txBody>
          <a:bodyPr/>
          <a:lstStyle/>
          <a:p>
            <a:pPr marL="0" indent="0">
              <a:buNone/>
            </a:pPr>
            <a:r>
              <a:rPr lang="en-AU" sz="2800" dirty="0" smtClean="0"/>
              <a:t>Financial reporting for companies, registered schemes and disclosing entities in Australia is governed by the Corporations Act 2001.</a:t>
            </a:r>
            <a:endParaRPr lang="en-GB" sz="2800" dirty="0" smtClean="0"/>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Ensure full compliance</a:t>
            </a:r>
            <a:endParaRPr lang="en-GB" dirty="0"/>
          </a:p>
        </p:txBody>
      </p:sp>
      <p:sp>
        <p:nvSpPr>
          <p:cNvPr id="7" name="Content Placeholder 6"/>
          <p:cNvSpPr>
            <a:spLocks noGrp="1"/>
          </p:cNvSpPr>
          <p:nvPr>
            <p:ph idx="1"/>
          </p:nvPr>
        </p:nvSpPr>
        <p:spPr/>
        <p:txBody>
          <a:bodyPr/>
          <a:lstStyle/>
          <a:p>
            <a:pPr marL="0" indent="0">
              <a:buNone/>
            </a:pPr>
            <a:r>
              <a:rPr lang="en-GB" sz="2800" dirty="0" smtClean="0"/>
              <a:t>Develop and implement procedures to ensure full compliance:</a:t>
            </a:r>
          </a:p>
          <a:p>
            <a:endParaRPr lang="en-GB" dirty="0"/>
          </a:p>
        </p:txBody>
      </p:sp>
      <p:pic>
        <p:nvPicPr>
          <p:cNvPr id="4098" name="Picture 2"/>
          <p:cNvPicPr>
            <a:picLocks noChangeAspect="1" noChangeArrowheads="1"/>
          </p:cNvPicPr>
          <p:nvPr/>
        </p:nvPicPr>
        <p:blipFill>
          <a:blip r:embed="rId3" cstate="print"/>
          <a:srcRect/>
          <a:stretch>
            <a:fillRect/>
          </a:stretch>
        </p:blipFill>
        <p:spPr bwMode="auto">
          <a:xfrm>
            <a:off x="3500430" y="2049358"/>
            <a:ext cx="5055000" cy="45943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1B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457200" y="1916832"/>
            <a:ext cx="8229600" cy="4209331"/>
          </a:xfrm>
        </p:spPr>
        <p:txBody>
          <a:bodyPr>
            <a:normAutofit lnSpcReduction="10000"/>
          </a:bodyPr>
          <a:lstStyle/>
          <a:p>
            <a:pPr lvl="8">
              <a:buNone/>
            </a:pPr>
            <a:r>
              <a:rPr lang="en-AU" sz="2800" b="1" dirty="0" smtClean="0"/>
              <a:t>	2.1. </a:t>
            </a:r>
            <a:r>
              <a:rPr lang="en-AU" sz="2800" dirty="0" smtClean="0"/>
              <a:t>Establish systems to ensure legal rights and responsibilities of the business are identified and the business is adequately protected, specifically in relation to work health and safety (WHS), business registration and environmental requirements</a:t>
            </a:r>
            <a:endParaRPr lang="en-GB" sz="2800" dirty="0"/>
          </a:p>
        </p:txBody>
      </p:sp>
      <p:sp>
        <p:nvSpPr>
          <p:cNvPr id="6" name="TextBox 5"/>
          <p:cNvSpPr txBox="1"/>
          <p:nvPr/>
        </p:nvSpPr>
        <p:spPr>
          <a:xfrm>
            <a:off x="3275856" y="2636912"/>
            <a:ext cx="5688632" cy="461665"/>
          </a:xfrm>
          <a:prstGeom prst="rect">
            <a:avLst/>
          </a:prstGeom>
          <a:noFill/>
        </p:spPr>
        <p:txBody>
          <a:bodyPr wrap="square" rtlCol="0">
            <a:spAutoFit/>
          </a:bodyPr>
          <a:lstStyle/>
          <a:p>
            <a:pPr marL="355600" indent="-355600"/>
            <a:r>
              <a:rPr lang="en-AU" sz="2400" dirty="0" smtClean="0">
                <a:latin typeface="+mj-lt"/>
              </a:rPr>
              <a:t>	</a:t>
            </a:r>
          </a:p>
        </p:txBody>
      </p:sp>
      <p:pic>
        <p:nvPicPr>
          <p:cNvPr id="8" name="Picture 7" descr="Fotolia_5090081_XS.jpg"/>
          <p:cNvPicPr/>
          <p:nvPr/>
        </p:nvPicPr>
        <p:blipFill>
          <a:blip r:embed="rId3" cstate="print"/>
          <a:stretch>
            <a:fillRect/>
          </a:stretch>
        </p:blipFill>
        <p:spPr>
          <a:xfrm>
            <a:off x="0" y="2466753"/>
            <a:ext cx="4400284" cy="4391247"/>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usiness_conference_800_wht.png"/>
          <p:cNvPicPr/>
          <p:nvPr/>
        </p:nvPicPr>
        <p:blipFill>
          <a:blip r:embed="rId3" cstate="print">
            <a:lum bright="12000"/>
          </a:blip>
          <a:stretch>
            <a:fillRect/>
          </a:stretch>
        </p:blipFill>
        <p:spPr>
          <a:xfrm>
            <a:off x="2771800" y="4293096"/>
            <a:ext cx="4320480" cy="2564904"/>
          </a:xfrm>
          <a:prstGeom prst="rect">
            <a:avLst/>
          </a:prstGeom>
        </p:spPr>
      </p:pic>
      <p:sp>
        <p:nvSpPr>
          <p:cNvPr id="5" name="Title 3"/>
          <p:cNvSpPr>
            <a:spLocks noGrp="1"/>
          </p:cNvSpPr>
          <p:nvPr>
            <p:ph type="title"/>
          </p:nvPr>
        </p:nvSpPr>
        <p:spPr/>
        <p:txBody>
          <a:bodyPr>
            <a:normAutofit/>
          </a:bodyPr>
          <a:lstStyle/>
          <a:p>
            <a:r>
              <a:rPr lang="en-AU" dirty="0" smtClean="0"/>
              <a:t>Establish systems</a:t>
            </a:r>
            <a:endParaRPr lang="en-US" dirty="0"/>
          </a:p>
        </p:txBody>
      </p:sp>
      <p:sp>
        <p:nvSpPr>
          <p:cNvPr id="7" name="Content Placeholder 6"/>
          <p:cNvSpPr>
            <a:spLocks noGrp="1"/>
          </p:cNvSpPr>
          <p:nvPr>
            <p:ph idx="1"/>
          </p:nvPr>
        </p:nvSpPr>
        <p:spPr/>
        <p:txBody>
          <a:bodyPr>
            <a:normAutofit/>
          </a:bodyPr>
          <a:lstStyle/>
          <a:p>
            <a:pPr marL="0" indent="0">
              <a:buNone/>
            </a:pPr>
            <a:r>
              <a:rPr lang="en-AU" sz="2800" dirty="0" smtClean="0"/>
              <a:t>Establishing systems to ensure the legal rights and responsibilities of the business would require those people tasked with that responsibility to implement systems.</a:t>
            </a:r>
            <a:endParaRPr lang="en-GB" sz="2800" dirty="0" smtClean="0"/>
          </a:p>
          <a:p>
            <a:pPr marL="0" indent="0">
              <a:buNone/>
            </a:pPr>
            <a:r>
              <a:rPr lang="en-AU" sz="2800" dirty="0" smtClean="0"/>
              <a:t>An effective system includes a group of interacting, interrelated or interdependent elements forming a complex whole.</a:t>
            </a:r>
            <a:endParaRPr lang="en-GB" sz="2800" dirty="0"/>
          </a:p>
        </p:txBody>
      </p:sp>
      <p:sp>
        <p:nvSpPr>
          <p:cNvPr id="6" name="TextBox 5"/>
          <p:cNvSpPr txBox="1"/>
          <p:nvPr/>
        </p:nvSpPr>
        <p:spPr>
          <a:xfrm>
            <a:off x="287016" y="1484784"/>
            <a:ext cx="8677472" cy="400110"/>
          </a:xfrm>
          <a:prstGeom prst="rect">
            <a:avLst/>
          </a:prstGeom>
          <a:noFill/>
        </p:spPr>
        <p:txBody>
          <a:bodyPr wrap="square" rtlCol="0">
            <a:spAutoFit/>
          </a:bodyPr>
          <a:lstStyle/>
          <a:p>
            <a:r>
              <a:rPr lang="en-AU" sz="2000" i="1" dirty="0" smtClean="0"/>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lder_lock_key_800_wht.png"/>
          <p:cNvPicPr/>
          <p:nvPr/>
        </p:nvPicPr>
        <p:blipFill>
          <a:blip r:embed="rId3" cstate="print"/>
          <a:stretch>
            <a:fillRect/>
          </a:stretch>
        </p:blipFill>
        <p:spPr>
          <a:xfrm>
            <a:off x="2915816" y="4005064"/>
            <a:ext cx="3600400" cy="2852936"/>
          </a:xfrm>
          <a:prstGeom prst="rect">
            <a:avLst/>
          </a:prstGeom>
        </p:spPr>
      </p:pic>
      <p:sp>
        <p:nvSpPr>
          <p:cNvPr id="5" name="Title 3"/>
          <p:cNvSpPr>
            <a:spLocks noGrp="1"/>
          </p:cNvSpPr>
          <p:nvPr>
            <p:ph type="title"/>
          </p:nvPr>
        </p:nvSpPr>
        <p:spPr/>
        <p:txBody>
          <a:bodyPr>
            <a:normAutofit/>
          </a:bodyPr>
          <a:lstStyle/>
          <a:p>
            <a:r>
              <a:rPr lang="en-GB" dirty="0" smtClean="0"/>
              <a:t>Consumer legislation - ACCC</a:t>
            </a:r>
            <a:endParaRPr lang="en-GB" dirty="0"/>
          </a:p>
        </p:txBody>
      </p:sp>
      <p:sp>
        <p:nvSpPr>
          <p:cNvPr id="7" name="Content Placeholder 6"/>
          <p:cNvSpPr>
            <a:spLocks noGrp="1"/>
          </p:cNvSpPr>
          <p:nvPr>
            <p:ph idx="1"/>
          </p:nvPr>
        </p:nvSpPr>
        <p:spPr/>
        <p:txBody>
          <a:bodyPr/>
          <a:lstStyle/>
          <a:p>
            <a:pPr marL="0" indent="0">
              <a:buNone/>
            </a:pPr>
            <a:r>
              <a:rPr lang="en-AU" sz="2800" dirty="0" smtClean="0"/>
              <a:t>Companies are required to maintain a number of books, registers, accounts and records. These records must be kept for seven years and be available for inspection by any authorised person within certain time limits</a:t>
            </a:r>
            <a:r>
              <a:rPr lang="en-AU" dirty="0" smtClean="0"/>
              <a:t>. </a:t>
            </a:r>
            <a:endParaRPr lang="en-AU" i="1" dirty="0" smtClean="0"/>
          </a:p>
          <a:p>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GB" dirty="0" smtClean="0"/>
              <a:t>Operating the business with a duty of care (Law of Torts)</a:t>
            </a:r>
            <a:endParaRPr lang="en-GB" dirty="0"/>
          </a:p>
        </p:txBody>
      </p:sp>
      <p:sp>
        <p:nvSpPr>
          <p:cNvPr id="4" name="Content Placeholder 3"/>
          <p:cNvSpPr>
            <a:spLocks noGrp="1"/>
          </p:cNvSpPr>
          <p:nvPr>
            <p:ph idx="1"/>
          </p:nvPr>
        </p:nvSpPr>
        <p:spPr/>
        <p:txBody>
          <a:bodyPr/>
          <a:lstStyle/>
          <a:p>
            <a:pPr marL="0" indent="0">
              <a:buNone/>
            </a:pPr>
            <a:r>
              <a:rPr lang="en-AU" sz="2800" dirty="0" smtClean="0"/>
              <a:t>Civil claims are known as torts and are to be distinguished from criminal wrongs. A tort is not a crime, but rather it is an infringement against a person’s individual rights, e.g</a:t>
            </a:r>
            <a:r>
              <a:rPr lang="en-AU" sz="2800" dirty="0" smtClean="0"/>
              <a:t>. </a:t>
            </a:r>
            <a:r>
              <a:rPr lang="en-AU" sz="2800" dirty="0" smtClean="0"/>
              <a:t>a breach of duty of care. </a:t>
            </a:r>
            <a:endParaRPr lang="en-GB" sz="2800" dirty="0" smtClean="0"/>
          </a:p>
          <a:p>
            <a:pPr>
              <a:buNone/>
            </a:pPr>
            <a:endParaRPr lang="en-GB" dirty="0"/>
          </a:p>
        </p:txBody>
      </p:sp>
      <p:pic>
        <p:nvPicPr>
          <p:cNvPr id="7" name="Picture 6" descr="explaining_something_PA.gif"/>
          <p:cNvPicPr>
            <a:picLocks noChangeAspect="1"/>
          </p:cNvPicPr>
          <p:nvPr/>
        </p:nvPicPr>
        <p:blipFill>
          <a:blip r:embed="rId3" cstate="print"/>
          <a:stretch>
            <a:fillRect/>
          </a:stretch>
        </p:blipFill>
        <p:spPr>
          <a:xfrm>
            <a:off x="5000627" y="3836305"/>
            <a:ext cx="2071703" cy="2725924"/>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Company management templates</a:t>
            </a:r>
            <a:endParaRPr lang="en-GB" dirty="0"/>
          </a:p>
        </p:txBody>
      </p:sp>
      <p:pic>
        <p:nvPicPr>
          <p:cNvPr id="6" name="Picture 2"/>
          <p:cNvPicPr>
            <a:picLocks noGrp="1" noChangeAspect="1" noChangeArrowheads="1"/>
          </p:cNvPicPr>
          <p:nvPr>
            <p:ph idx="1"/>
          </p:nvPr>
        </p:nvPicPr>
        <p:blipFill>
          <a:blip r:embed="rId3" cstate="print"/>
          <a:srcRect/>
          <a:stretch>
            <a:fillRect/>
          </a:stretch>
        </p:blipFill>
        <p:spPr bwMode="auto">
          <a:xfrm>
            <a:off x="1907704" y="1196752"/>
            <a:ext cx="5371362" cy="534294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Company management templates</a:t>
            </a:r>
            <a:endParaRPr lang="en-GB" dirty="0"/>
          </a:p>
        </p:txBody>
      </p:sp>
      <p:pic>
        <p:nvPicPr>
          <p:cNvPr id="6" name="Picture 2"/>
          <p:cNvPicPr>
            <a:picLocks noGrp="1" noChangeAspect="1" noChangeArrowheads="1"/>
          </p:cNvPicPr>
          <p:nvPr>
            <p:ph idx="1"/>
          </p:nvPr>
        </p:nvPicPr>
        <p:blipFill>
          <a:blip r:embed="rId3" cstate="print"/>
          <a:srcRect/>
          <a:stretch>
            <a:fillRect/>
          </a:stretch>
        </p:blipFill>
        <p:spPr bwMode="auto">
          <a:xfrm>
            <a:off x="1691680" y="1268760"/>
            <a:ext cx="5616073" cy="534958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Risks associated with workplace hazards</a:t>
            </a:r>
            <a:endParaRPr lang="en-GB" dirty="0"/>
          </a:p>
        </p:txBody>
      </p:sp>
      <p:sp>
        <p:nvSpPr>
          <p:cNvPr id="4" name="Content Placeholder 3"/>
          <p:cNvSpPr>
            <a:spLocks noGrp="1"/>
          </p:cNvSpPr>
          <p:nvPr>
            <p:ph idx="1"/>
          </p:nvPr>
        </p:nvSpPr>
        <p:spPr/>
        <p:txBody>
          <a:bodyPr/>
          <a:lstStyle/>
          <a:p>
            <a:endParaRPr lang="en-GB"/>
          </a:p>
        </p:txBody>
      </p:sp>
      <p:pic>
        <p:nvPicPr>
          <p:cNvPr id="7171" name="Picture 3"/>
          <p:cNvPicPr>
            <a:picLocks noChangeAspect="1" noChangeArrowheads="1"/>
          </p:cNvPicPr>
          <p:nvPr/>
        </p:nvPicPr>
        <p:blipFill>
          <a:blip r:embed="rId3" cstate="print"/>
          <a:srcRect/>
          <a:stretch>
            <a:fillRect/>
          </a:stretch>
        </p:blipFill>
        <p:spPr bwMode="auto">
          <a:xfrm>
            <a:off x="395536" y="1556792"/>
            <a:ext cx="8286808" cy="480551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When designing policies</a:t>
            </a:r>
            <a:endParaRPr lang="en-GB" dirty="0"/>
          </a:p>
        </p:txBody>
      </p:sp>
      <p:sp>
        <p:nvSpPr>
          <p:cNvPr id="7" name="Content Placeholder 6"/>
          <p:cNvSpPr>
            <a:spLocks noGrp="1"/>
          </p:cNvSpPr>
          <p:nvPr>
            <p:ph idx="1"/>
          </p:nvPr>
        </p:nvSpPr>
        <p:spPr/>
        <p:txBody>
          <a:bodyPr/>
          <a:lstStyle/>
          <a:p>
            <a:pPr marL="0" indent="0">
              <a:buNone/>
            </a:pPr>
            <a:r>
              <a:rPr lang="en-AU" sz="2800" dirty="0" smtClean="0"/>
              <a:t>Such as controlling safety and risk/hazard identification, it is important that these documents are clearly understood and what the organisation expects and is trying to achieve.</a:t>
            </a:r>
            <a:endParaRPr lang="en-GB" sz="2800" dirty="0" smtClean="0"/>
          </a:p>
          <a:p>
            <a:endParaRPr lang="en-GB" dirty="0"/>
          </a:p>
        </p:txBody>
      </p:sp>
      <p:pic>
        <p:nvPicPr>
          <p:cNvPr id="8194" name="Picture 2"/>
          <p:cNvPicPr>
            <a:picLocks noChangeAspect="1" noChangeArrowheads="1"/>
          </p:cNvPicPr>
          <p:nvPr/>
        </p:nvPicPr>
        <p:blipFill>
          <a:blip r:embed="rId3" cstate="print"/>
          <a:srcRect/>
          <a:stretch>
            <a:fillRect/>
          </a:stretch>
        </p:blipFill>
        <p:spPr bwMode="auto">
          <a:xfrm>
            <a:off x="971600" y="3501008"/>
            <a:ext cx="7139176" cy="28860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ustrailian_flag_flying_500_wht.gif"/>
          <p:cNvPicPr>
            <a:picLocks noChangeAspect="1"/>
          </p:cNvPicPr>
          <p:nvPr/>
        </p:nvPicPr>
        <p:blipFill>
          <a:blip r:embed="rId3" cstate="print">
            <a:lum bright="52000" contrast="28000"/>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5364088" y="3850140"/>
            <a:ext cx="2195737" cy="3007859"/>
          </a:xfrm>
          <a:prstGeom prst="rect">
            <a:avLst/>
          </a:prstGeom>
          <a:ln>
            <a:noFill/>
          </a:ln>
          <a:effectLst>
            <a:softEdge rad="112500"/>
          </a:effectLst>
        </p:spPr>
      </p:pic>
      <p:sp>
        <p:nvSpPr>
          <p:cNvPr id="5" name="Title 3"/>
          <p:cNvSpPr>
            <a:spLocks noGrp="1"/>
          </p:cNvSpPr>
          <p:nvPr>
            <p:ph type="title"/>
          </p:nvPr>
        </p:nvSpPr>
        <p:spPr/>
        <p:txBody>
          <a:bodyPr>
            <a:normAutofit/>
          </a:bodyPr>
          <a:lstStyle/>
          <a:p>
            <a:r>
              <a:rPr lang="en-GB" dirty="0" smtClean="0"/>
              <a:t>Environmental requirements</a:t>
            </a:r>
            <a:endParaRPr lang="en-GB" dirty="0"/>
          </a:p>
        </p:txBody>
      </p:sp>
      <p:sp>
        <p:nvSpPr>
          <p:cNvPr id="8" name="Content Placeholder 7"/>
          <p:cNvSpPr>
            <a:spLocks noGrp="1"/>
          </p:cNvSpPr>
          <p:nvPr>
            <p:ph idx="1"/>
          </p:nvPr>
        </p:nvSpPr>
        <p:spPr/>
        <p:txBody>
          <a:bodyPr/>
          <a:lstStyle/>
          <a:p>
            <a:pPr marL="0" indent="0">
              <a:buNone/>
            </a:pPr>
            <a:r>
              <a:rPr lang="en-AU" sz="2800" dirty="0" smtClean="0"/>
              <a:t>As previously mentioned, it is impossible to group many of these elements under the banner of “small business” as such areas as the environment will impact all Australian businesses who in turn can play a part in environmental management.</a:t>
            </a:r>
            <a:endParaRPr lang="en-GB" sz="2800" dirty="0" smtClean="0"/>
          </a:p>
          <a:p>
            <a:endParaRPr lang="en-GB"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2A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132856"/>
            <a:ext cx="4572000" cy="4725144"/>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457200" y="2420888"/>
            <a:ext cx="8229600" cy="3705275"/>
          </a:xfrm>
        </p:spPr>
        <p:txBody>
          <a:bodyPr/>
          <a:lstStyle/>
          <a:p>
            <a:pPr lvl="8">
              <a:buNone/>
            </a:pPr>
            <a:r>
              <a:rPr lang="en-AU" sz="2800" b="1" dirty="0" smtClean="0"/>
              <a:t>	2.2. </a:t>
            </a:r>
            <a:r>
              <a:rPr lang="en-AU" sz="2800" dirty="0" smtClean="0"/>
              <a:t>Identify taxation principles and requirements relevant to the business, and follow procedures to ensure compliance</a:t>
            </a:r>
            <a:endParaRPr lang="en-AU" sz="2800" i="1" dirty="0" smtClean="0"/>
          </a:p>
          <a:p>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239774_S.jpg"/>
          <p:cNvPicPr>
            <a:picLocks noChangeAspect="1"/>
          </p:cNvPicPr>
          <p:nvPr/>
        </p:nvPicPr>
        <p:blipFill>
          <a:blip r:embed="rId3" cstate="print"/>
          <a:stretch>
            <a:fillRect/>
          </a:stretch>
        </p:blipFill>
        <p:spPr>
          <a:xfrm>
            <a:off x="5004048" y="3573016"/>
            <a:ext cx="3068960" cy="3068960"/>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457200" y="1600201"/>
            <a:ext cx="8229600" cy="3147256"/>
          </a:xfrm>
        </p:spPr>
        <p:txBody>
          <a:bodyPr/>
          <a:lstStyle/>
          <a:p>
            <a:pPr marL="0" indent="0">
              <a:buNone/>
            </a:pPr>
            <a:r>
              <a:rPr lang="en-AU" sz="2800" dirty="0"/>
              <a:t>Taxation principles and requirements may include relevant taxation requirements/obligations for business, tax file number, Australian business number, goods and services tax registration, PAYG and withholding arrangements.</a:t>
            </a:r>
            <a:endParaRPr lang="en-GB" sz="2800" dirty="0"/>
          </a:p>
          <a:p>
            <a:pPr>
              <a:buNone/>
            </a:pP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132856"/>
            <a:ext cx="4572000" cy="4725144"/>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1115616" y="1600200"/>
            <a:ext cx="7571184" cy="4525963"/>
          </a:xfrm>
        </p:spPr>
        <p:txBody>
          <a:bodyPr>
            <a:normAutofit lnSpcReduction="10000"/>
          </a:bodyPr>
          <a:lstStyle/>
          <a:p>
            <a:pPr lvl="8">
              <a:buNone/>
            </a:pPr>
            <a:r>
              <a:rPr lang="en-AU" sz="2800" dirty="0" smtClean="0"/>
              <a:t>	</a:t>
            </a:r>
          </a:p>
          <a:p>
            <a:pPr lvl="8">
              <a:buNone/>
            </a:pPr>
            <a:endParaRPr lang="en-AU" sz="2800" dirty="0" smtClean="0"/>
          </a:p>
          <a:p>
            <a:pPr lvl="8">
              <a:buNone/>
            </a:pPr>
            <a:r>
              <a:rPr lang="en-AU" sz="2800" b="1" dirty="0" smtClean="0"/>
              <a:t>	2.3. </a:t>
            </a:r>
            <a:r>
              <a:rPr lang="en-AU" sz="2800" dirty="0" smtClean="0"/>
              <a:t>Identify and carefully maintain legal documents and maintain and update relevant records to ensure their ongoing security and accessibility</a:t>
            </a:r>
            <a:endParaRPr lang="en-AU" sz="2800" i="1" dirty="0" smtClean="0"/>
          </a:p>
          <a:p>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Gab.jpg"/>
          <p:cNvPicPr/>
          <p:nvPr/>
        </p:nvPicPr>
        <p:blipFill>
          <a:blip r:embed="rId3" cstate="print"/>
          <a:stretch>
            <a:fillRect/>
          </a:stretch>
        </p:blipFill>
        <p:spPr>
          <a:xfrm>
            <a:off x="6732240" y="2348880"/>
            <a:ext cx="2411760" cy="2952328"/>
          </a:xfrm>
          <a:prstGeom prst="rect">
            <a:avLst/>
          </a:prstGeom>
          <a:ln>
            <a:noFill/>
          </a:ln>
          <a:effectLst>
            <a:softEdge rad="112500"/>
          </a:effectLst>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457200" y="1700808"/>
            <a:ext cx="6491064" cy="4425355"/>
          </a:xfrm>
        </p:spPr>
        <p:txBody>
          <a:bodyPr>
            <a:normAutofit lnSpcReduction="10000"/>
          </a:bodyPr>
          <a:lstStyle/>
          <a:p>
            <a:pPr marL="0" indent="0">
              <a:buNone/>
            </a:pPr>
            <a:r>
              <a:rPr lang="en-AU" sz="2800" b="1" dirty="0"/>
              <a:t>The law says you need to keep some records for:</a:t>
            </a:r>
            <a:endParaRPr lang="en-GB" sz="2800" b="1" dirty="0"/>
          </a:p>
          <a:p>
            <a:pPr lvl="0"/>
            <a:r>
              <a:rPr lang="en-AU" sz="2800" dirty="0"/>
              <a:t>Five years for non-company financial records </a:t>
            </a:r>
            <a:endParaRPr lang="en-GB" sz="2800" dirty="0"/>
          </a:p>
          <a:p>
            <a:pPr lvl="0"/>
            <a:r>
              <a:rPr lang="en-AU" sz="2800" dirty="0"/>
              <a:t>Seven years for financial records for companies, most employee </a:t>
            </a:r>
            <a:r>
              <a:rPr lang="en-AU" sz="2800" dirty="0" smtClean="0"/>
              <a:t>records</a:t>
            </a:r>
          </a:p>
          <a:p>
            <a:pPr lvl="0"/>
            <a:r>
              <a:rPr lang="en-AU" sz="2800" dirty="0" smtClean="0"/>
              <a:t>If </a:t>
            </a:r>
            <a:r>
              <a:rPr lang="en-AU" sz="2800" dirty="0"/>
              <a:t>you store financial records electronically, you must be able to produce a hard copy if the Tax Office or ASIC request it.</a:t>
            </a:r>
            <a:endParaRPr lang="en-GB" sz="2800" dirty="0"/>
          </a:p>
          <a:p>
            <a:pPr>
              <a:buNone/>
            </a:pPr>
            <a:endParaRPr lang="en-GB"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arrying_box_of_files_pc_800_wht.png"/>
          <p:cNvPicPr/>
          <p:nvPr/>
        </p:nvPicPr>
        <p:blipFill>
          <a:blip r:embed="rId3" cstate="print"/>
          <a:stretch>
            <a:fillRect/>
          </a:stretch>
        </p:blipFill>
        <p:spPr>
          <a:xfrm>
            <a:off x="5148064" y="2636912"/>
            <a:ext cx="2699792" cy="3933056"/>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p:txBody>
          <a:bodyPr/>
          <a:lstStyle/>
          <a:p>
            <a:pPr marL="0" indent="0">
              <a:buNone/>
            </a:pPr>
            <a:r>
              <a:rPr lang="en-AU" sz="2800" dirty="0" smtClean="0"/>
              <a:t>Update relevant records to ensure their ongoing security and accessibility.</a:t>
            </a:r>
            <a:endParaRPr lang="en-AU" sz="2800" i="1" dirty="0" smtClean="0"/>
          </a:p>
          <a:p>
            <a:endParaRPr lang="en-GB"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Types of records</a:t>
            </a:r>
            <a:endParaRPr lang="en-GB" dirty="0"/>
          </a:p>
        </p:txBody>
      </p:sp>
      <p:pic>
        <p:nvPicPr>
          <p:cNvPr id="5" name="Picture 2"/>
          <p:cNvPicPr>
            <a:picLocks noGrp="1" noChangeAspect="1" noChangeArrowheads="1"/>
          </p:cNvPicPr>
          <p:nvPr>
            <p:ph idx="1"/>
          </p:nvPr>
        </p:nvPicPr>
        <p:blipFill>
          <a:blip r:embed="rId3" cstate="print"/>
          <a:srcRect/>
          <a:stretch>
            <a:fillRect/>
          </a:stretch>
        </p:blipFill>
        <p:spPr bwMode="auto">
          <a:xfrm>
            <a:off x="2051721" y="1600200"/>
            <a:ext cx="5256584" cy="494956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68571"/>
            <a:ext cx="8229600" cy="1045851"/>
          </a:xfrm>
        </p:spPr>
        <p:txBody>
          <a:bodyPr>
            <a:normAutofit/>
          </a:bodyPr>
          <a:lstStyle/>
          <a:p>
            <a:r>
              <a:rPr lang="en-GB" dirty="0" smtClean="0"/>
              <a:t>Types of </a:t>
            </a:r>
            <a:r>
              <a:rPr lang="en-GB" dirty="0" smtClean="0"/>
              <a:t>records</a:t>
            </a:r>
            <a:endParaRPr lang="en-GB" dirty="0"/>
          </a:p>
        </p:txBody>
      </p:sp>
      <p:pic>
        <p:nvPicPr>
          <p:cNvPr id="5" name="Picture 2"/>
          <p:cNvPicPr>
            <a:picLocks noGrp="1" noChangeAspect="1" noChangeArrowheads="1"/>
          </p:cNvPicPr>
          <p:nvPr>
            <p:ph idx="1"/>
          </p:nvPr>
        </p:nvPicPr>
        <p:blipFill>
          <a:blip r:embed="rId3" cstate="print"/>
          <a:srcRect/>
          <a:stretch>
            <a:fillRect/>
          </a:stretch>
        </p:blipFill>
        <p:spPr bwMode="auto">
          <a:xfrm>
            <a:off x="2339752" y="1196752"/>
            <a:ext cx="4443248" cy="534443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2B</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132856"/>
            <a:ext cx="4572000" cy="4725144"/>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1403648" y="2492896"/>
            <a:ext cx="7509520" cy="3633267"/>
          </a:xfrm>
        </p:spPr>
        <p:txBody>
          <a:bodyPr/>
          <a:lstStyle/>
          <a:p>
            <a:pPr lvl="8">
              <a:buNone/>
            </a:pPr>
            <a:r>
              <a:rPr lang="en-AU" sz="2800" b="1" dirty="0" smtClean="0"/>
              <a:t>	2.4. </a:t>
            </a:r>
            <a:r>
              <a:rPr lang="en-AU" sz="2800" dirty="0" smtClean="0"/>
              <a:t>Monitor provision of products and services of the business to protect legal rights and to comply with legal responsibilities</a:t>
            </a:r>
            <a:endParaRPr lang="en-AU" sz="2800" i="1" dirty="0" smtClean="0"/>
          </a:p>
          <a:p>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Monitor the provision of products and services</a:t>
            </a:r>
            <a:endParaRPr lang="en-US" dirty="0"/>
          </a:p>
        </p:txBody>
      </p:sp>
      <p:sp>
        <p:nvSpPr>
          <p:cNvPr id="8" name="Content Placeholder 7"/>
          <p:cNvSpPr>
            <a:spLocks noGrp="1"/>
          </p:cNvSpPr>
          <p:nvPr>
            <p:ph idx="1"/>
          </p:nvPr>
        </p:nvSpPr>
        <p:spPr>
          <a:xfrm>
            <a:off x="457200" y="1600200"/>
            <a:ext cx="5410944" cy="4525963"/>
          </a:xfrm>
        </p:spPr>
        <p:txBody>
          <a:bodyPr>
            <a:normAutofit/>
          </a:bodyPr>
          <a:lstStyle/>
          <a:p>
            <a:pPr marL="0" indent="0">
              <a:buNone/>
            </a:pPr>
            <a:r>
              <a:rPr lang="en-AU" sz="2800" b="1" dirty="0"/>
              <a:t>Monitoring may include:</a:t>
            </a:r>
            <a:endParaRPr lang="en-GB" sz="2800" b="1" dirty="0"/>
          </a:p>
          <a:p>
            <a:pPr lvl="0"/>
            <a:r>
              <a:rPr lang="en-AU" sz="2800" dirty="0"/>
              <a:t>Reviewing on a continuous basis</a:t>
            </a:r>
            <a:endParaRPr lang="en-GB" sz="2800" dirty="0"/>
          </a:p>
          <a:p>
            <a:pPr lvl="0"/>
            <a:r>
              <a:rPr lang="en-AU" sz="2800" dirty="0"/>
              <a:t>Monitoring the provision of products and services of the business to protect legal </a:t>
            </a:r>
            <a:r>
              <a:rPr lang="en-AU" sz="2800" dirty="0" smtClean="0"/>
              <a:t>rights</a:t>
            </a:r>
          </a:p>
          <a:p>
            <a:pPr lvl="0"/>
            <a:r>
              <a:rPr lang="en-AU" sz="2800" dirty="0" smtClean="0"/>
              <a:t>Reviewing </a:t>
            </a:r>
            <a:r>
              <a:rPr lang="en-AU" sz="2800" dirty="0"/>
              <a:t>the organisations activity or specifics as required, e.g</a:t>
            </a:r>
            <a:r>
              <a:rPr lang="en-AU" sz="2800" dirty="0" smtClean="0"/>
              <a:t>. </a:t>
            </a:r>
            <a:r>
              <a:rPr lang="en-AU" sz="2800" dirty="0"/>
              <a:t>legal compliance</a:t>
            </a:r>
            <a:endParaRPr lang="en-GB" sz="2800" dirty="0"/>
          </a:p>
          <a:p>
            <a:pPr lvl="0"/>
            <a:r>
              <a:rPr lang="en-AU" sz="2800" dirty="0"/>
              <a:t>Taking corrective actions.</a:t>
            </a:r>
            <a:endParaRPr lang="en-GB" sz="2800" dirty="0"/>
          </a:p>
          <a:p>
            <a:endParaRPr lang="en-GB" sz="28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2425700"/>
            <a:ext cx="2857500" cy="2006600"/>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tract_salesman_signature_800_wht.png"/>
          <p:cNvPicPr/>
          <p:nvPr/>
        </p:nvPicPr>
        <p:blipFill>
          <a:blip r:embed="rId3" cstate="print"/>
          <a:stretch>
            <a:fillRect/>
          </a:stretch>
        </p:blipFill>
        <p:spPr>
          <a:xfrm>
            <a:off x="4427984" y="3284984"/>
            <a:ext cx="2808312" cy="3072974"/>
          </a:xfrm>
          <a:prstGeom prst="rect">
            <a:avLst/>
          </a:prstGeom>
        </p:spPr>
      </p:pic>
      <p:sp>
        <p:nvSpPr>
          <p:cNvPr id="5" name="Title 3"/>
          <p:cNvSpPr>
            <a:spLocks noGrp="1"/>
          </p:cNvSpPr>
          <p:nvPr>
            <p:ph type="title"/>
          </p:nvPr>
        </p:nvSpPr>
        <p:spPr/>
        <p:txBody>
          <a:bodyPr>
            <a:normAutofit/>
          </a:bodyPr>
          <a:lstStyle/>
          <a:p>
            <a:r>
              <a:rPr lang="en-AU" dirty="0" smtClean="0"/>
              <a:t>What is a contract?</a:t>
            </a:r>
          </a:p>
        </p:txBody>
      </p:sp>
      <p:sp>
        <p:nvSpPr>
          <p:cNvPr id="7" name="Content Placeholder 6"/>
          <p:cNvSpPr>
            <a:spLocks noGrp="1"/>
          </p:cNvSpPr>
          <p:nvPr>
            <p:ph idx="1"/>
          </p:nvPr>
        </p:nvSpPr>
        <p:spPr/>
        <p:txBody>
          <a:bodyPr>
            <a:normAutofit/>
          </a:bodyPr>
          <a:lstStyle/>
          <a:p>
            <a:pPr marL="0" indent="0">
              <a:buNone/>
            </a:pPr>
            <a:r>
              <a:rPr lang="en-AU" sz="2800" dirty="0" smtClean="0"/>
              <a:t>A contract is an agreement between two or more parties by which legal rights and obligations are created, which the law will enforce.</a:t>
            </a:r>
            <a:endParaRPr lang="en-GB" sz="2800" dirty="0"/>
          </a:p>
        </p:txBody>
      </p:sp>
      <p:sp>
        <p:nvSpPr>
          <p:cNvPr id="6" name="TextBox 5"/>
          <p:cNvSpPr txBox="1"/>
          <p:nvPr/>
        </p:nvSpPr>
        <p:spPr>
          <a:xfrm>
            <a:off x="467544" y="1556792"/>
            <a:ext cx="7848872" cy="954107"/>
          </a:xfrm>
          <a:prstGeom prst="rect">
            <a:avLst/>
          </a:prstGeom>
          <a:noFill/>
        </p:spPr>
        <p:txBody>
          <a:bodyPr wrap="square" rtlCol="0">
            <a:spAutoFit/>
          </a:bodyPr>
          <a:lstStyle/>
          <a:p>
            <a:endParaRPr lang="en-GB" sz="2800" dirty="0" smtClean="0"/>
          </a:p>
          <a:p>
            <a:endParaRPr lang="en-AU" sz="2800" dirty="0" smtClean="0">
              <a:latin typeface="+mj-lt"/>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Elements of a contract</a:t>
            </a:r>
          </a:p>
        </p:txBody>
      </p:sp>
      <p:sp>
        <p:nvSpPr>
          <p:cNvPr id="7" name="Content Placeholder 6"/>
          <p:cNvSpPr>
            <a:spLocks noGrp="1"/>
          </p:cNvSpPr>
          <p:nvPr>
            <p:ph idx="1"/>
          </p:nvPr>
        </p:nvSpPr>
        <p:spPr>
          <a:xfrm>
            <a:off x="457200" y="1600200"/>
            <a:ext cx="6707088" cy="4925144"/>
          </a:xfrm>
        </p:spPr>
        <p:txBody>
          <a:bodyPr>
            <a:normAutofit fontScale="92500" lnSpcReduction="10000"/>
          </a:bodyPr>
          <a:lstStyle/>
          <a:p>
            <a:pPr marL="0">
              <a:buNone/>
            </a:pPr>
            <a:r>
              <a:rPr lang="en-AU" sz="3300" b="1" dirty="0" smtClean="0"/>
              <a:t>For a legally enforceable contract to be formed, a number of elements must exist:</a:t>
            </a:r>
          </a:p>
          <a:p>
            <a:pPr lvl="0"/>
            <a:r>
              <a:rPr lang="en-AU" sz="3300" dirty="0" smtClean="0"/>
              <a:t>There must be an offer by one party and its acceptance by the other</a:t>
            </a:r>
            <a:endParaRPr lang="en-GB" sz="3300" dirty="0" smtClean="0"/>
          </a:p>
          <a:p>
            <a:pPr lvl="0"/>
            <a:r>
              <a:rPr lang="en-AU" sz="3300" dirty="0" smtClean="0"/>
              <a:t>There must be valuable consideration</a:t>
            </a:r>
            <a:endParaRPr lang="en-GB" sz="3300" dirty="0" smtClean="0"/>
          </a:p>
          <a:p>
            <a:pPr lvl="0"/>
            <a:r>
              <a:rPr lang="en-AU" sz="3300" dirty="0" smtClean="0"/>
              <a:t>There must be certainty as to key terms</a:t>
            </a:r>
            <a:endParaRPr lang="en-GB" sz="3300" dirty="0" smtClean="0"/>
          </a:p>
          <a:p>
            <a:pPr lvl="0"/>
            <a:r>
              <a:rPr lang="en-AU" sz="3300" dirty="0" smtClean="0"/>
              <a:t>The matters agreed must be for a lawful purpose.</a:t>
            </a:r>
            <a:endParaRPr lang="en-GB" dirty="0" smtClean="0"/>
          </a:p>
          <a:p>
            <a:endParaRPr lang="en-GB" dirty="0" smtClean="0"/>
          </a:p>
          <a:p>
            <a:endParaRPr lang="en-GB"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7754" y="3140968"/>
            <a:ext cx="1944216" cy="194421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usiness_meeting_shaking_hands_500_wht.gif"/>
          <p:cNvPicPr>
            <a:picLocks noChangeAspect="1"/>
          </p:cNvPicPr>
          <p:nvPr/>
        </p:nvPicPr>
        <p:blipFill>
          <a:blip r:embed="rId3" cstate="print">
            <a:lum bright="10000" contrast="5000"/>
          </a:blip>
          <a:stretch>
            <a:fillRect/>
          </a:stretch>
        </p:blipFill>
        <p:spPr>
          <a:xfrm>
            <a:off x="5498783" y="4005064"/>
            <a:ext cx="2790249" cy="2790249"/>
          </a:xfrm>
          <a:prstGeom prst="rect">
            <a:avLst/>
          </a:prstGeom>
        </p:spPr>
      </p:pic>
      <p:sp>
        <p:nvSpPr>
          <p:cNvPr id="5" name="Title 3"/>
          <p:cNvSpPr>
            <a:spLocks noGrp="1"/>
          </p:cNvSpPr>
          <p:nvPr>
            <p:ph type="title"/>
          </p:nvPr>
        </p:nvSpPr>
        <p:spPr/>
        <p:txBody>
          <a:bodyPr>
            <a:noAutofit/>
          </a:bodyPr>
          <a:lstStyle/>
          <a:p>
            <a:r>
              <a:rPr lang="en-AU" dirty="0" smtClean="0"/>
              <a:t>The provision of products and services</a:t>
            </a:r>
          </a:p>
        </p:txBody>
      </p:sp>
      <p:sp>
        <p:nvSpPr>
          <p:cNvPr id="7" name="Content Placeholder 6"/>
          <p:cNvSpPr>
            <a:spLocks noGrp="1"/>
          </p:cNvSpPr>
          <p:nvPr>
            <p:ph idx="1"/>
          </p:nvPr>
        </p:nvSpPr>
        <p:spPr/>
        <p:txBody>
          <a:bodyPr>
            <a:noAutofit/>
          </a:bodyPr>
          <a:lstStyle/>
          <a:p>
            <a:pPr>
              <a:spcBef>
                <a:spcPts val="0"/>
              </a:spcBef>
              <a:buNone/>
            </a:pPr>
            <a:r>
              <a:rPr lang="en-AU" sz="2800" dirty="0" smtClean="0"/>
              <a:t>The provision of products and services are often </a:t>
            </a:r>
          </a:p>
          <a:p>
            <a:pPr>
              <a:spcBef>
                <a:spcPts val="0"/>
              </a:spcBef>
              <a:buNone/>
            </a:pPr>
            <a:r>
              <a:rPr lang="en-AU" sz="2800" dirty="0" smtClean="0"/>
              <a:t>subject to tendering arrangements and in </a:t>
            </a:r>
          </a:p>
          <a:p>
            <a:pPr>
              <a:spcBef>
                <a:spcPts val="0"/>
              </a:spcBef>
              <a:buNone/>
            </a:pPr>
            <a:r>
              <a:rPr lang="en-AU" sz="2800" dirty="0" smtClean="0"/>
              <a:t>many cases, councils or statutory bodies are </a:t>
            </a:r>
          </a:p>
          <a:p>
            <a:pPr>
              <a:spcBef>
                <a:spcPts val="0"/>
              </a:spcBef>
              <a:buNone/>
            </a:pPr>
            <a:r>
              <a:rPr lang="en-AU" sz="2800" dirty="0" smtClean="0"/>
              <a:t>required to issue tenders for contracts over a </a:t>
            </a:r>
          </a:p>
          <a:p>
            <a:pPr>
              <a:spcBef>
                <a:spcPts val="0"/>
              </a:spcBef>
              <a:buNone/>
            </a:pPr>
            <a:r>
              <a:rPr lang="en-AU" sz="2800" dirty="0" smtClean="0"/>
              <a:t>certain monetary amount.</a:t>
            </a:r>
            <a:endParaRPr lang="en-GB" sz="2800" dirty="0" smtClean="0"/>
          </a:p>
          <a:p>
            <a:endParaRPr lang="en-GB" sz="28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Statutes which impact on contracts</a:t>
            </a:r>
          </a:p>
        </p:txBody>
      </p:sp>
      <p:sp>
        <p:nvSpPr>
          <p:cNvPr id="8" name="Content Placeholder 7"/>
          <p:cNvSpPr>
            <a:spLocks noGrp="1"/>
          </p:cNvSpPr>
          <p:nvPr>
            <p:ph idx="1"/>
          </p:nvPr>
        </p:nvSpPr>
        <p:spPr/>
        <p:txBody>
          <a:bodyPr>
            <a:normAutofit/>
          </a:bodyPr>
          <a:lstStyle/>
          <a:p>
            <a:pPr>
              <a:spcBef>
                <a:spcPts val="0"/>
              </a:spcBef>
              <a:buNone/>
            </a:pPr>
            <a:r>
              <a:rPr lang="en-AU" sz="2800" dirty="0" smtClean="0"/>
              <a:t>There are many statutes which impact on contracts </a:t>
            </a:r>
          </a:p>
          <a:p>
            <a:pPr>
              <a:spcBef>
                <a:spcPts val="0"/>
              </a:spcBef>
              <a:buNone/>
            </a:pPr>
            <a:r>
              <a:rPr lang="en-AU" sz="2800" dirty="0" smtClean="0"/>
              <a:t>entered into for the legal provision of products and </a:t>
            </a:r>
          </a:p>
          <a:p>
            <a:pPr>
              <a:spcBef>
                <a:spcPts val="0"/>
              </a:spcBef>
              <a:buNone/>
            </a:pPr>
            <a:r>
              <a:rPr lang="en-AU" sz="2800" dirty="0" smtClean="0"/>
              <a:t>services of the business.</a:t>
            </a:r>
            <a:endParaRPr lang="en-GB" sz="2800" dirty="0"/>
          </a:p>
        </p:txBody>
      </p:sp>
      <p:pic>
        <p:nvPicPr>
          <p:cNvPr id="7" name="Picture 6" descr="disability_diversity.png"/>
          <p:cNvPicPr/>
          <p:nvPr/>
        </p:nvPicPr>
        <p:blipFill>
          <a:blip r:embed="rId3" cstate="print"/>
          <a:stretch>
            <a:fillRect/>
          </a:stretch>
        </p:blipFill>
        <p:spPr>
          <a:xfrm>
            <a:off x="1979712" y="3501008"/>
            <a:ext cx="5730949" cy="3221666"/>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132856"/>
            <a:ext cx="4572000" cy="4725144"/>
          </a:xfrm>
          <a:prstGeom prst="rect">
            <a:avLst/>
          </a:prstGeom>
        </p:spPr>
      </p:pic>
      <p:sp>
        <p:nvSpPr>
          <p:cNvPr id="5" name="Title 3"/>
          <p:cNvSpPr>
            <a:spLocks noGrp="1"/>
          </p:cNvSpPr>
          <p:nvPr>
            <p:ph type="title"/>
          </p:nvPr>
        </p:nvSpPr>
        <p:spPr/>
        <p:txBody>
          <a:bodyPr>
            <a:noAutofit/>
          </a:bodyPr>
          <a:lstStyle/>
          <a:p>
            <a:r>
              <a:rPr lang="en-AU" dirty="0" smtClean="0">
                <a:solidFill>
                  <a:srgbClr val="FF0000"/>
                </a:solidFill>
              </a:rPr>
              <a:t>Comply with legislation, codes and regulatory requirements</a:t>
            </a:r>
            <a:endParaRPr lang="en-US" dirty="0"/>
          </a:p>
        </p:txBody>
      </p:sp>
      <p:sp>
        <p:nvSpPr>
          <p:cNvPr id="7" name="Content Placeholder 6"/>
          <p:cNvSpPr>
            <a:spLocks noGrp="1"/>
          </p:cNvSpPr>
          <p:nvPr>
            <p:ph idx="1"/>
          </p:nvPr>
        </p:nvSpPr>
        <p:spPr>
          <a:xfrm>
            <a:off x="1043608" y="2420888"/>
            <a:ext cx="7643192" cy="3705275"/>
          </a:xfrm>
        </p:spPr>
        <p:txBody>
          <a:bodyPr/>
          <a:lstStyle/>
          <a:p>
            <a:pPr lvl="8">
              <a:buNone/>
            </a:pPr>
            <a:r>
              <a:rPr lang="en-AU" sz="2800" b="1" dirty="0" smtClean="0"/>
              <a:t>	2.5. </a:t>
            </a:r>
            <a:r>
              <a:rPr lang="en-AU" sz="2800" dirty="0" smtClean="0"/>
              <a:t>Conduct investigations to identify areas of non-compliance with legal and regulatory requirements, and take corrective action where necessary</a:t>
            </a:r>
          </a:p>
          <a:p>
            <a:endParaRPr lang="en-GB"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eck_it_off_your_list_500_wht.gif"/>
          <p:cNvPicPr>
            <a:picLocks noChangeAspect="1"/>
          </p:cNvPicPr>
          <p:nvPr/>
        </p:nvPicPr>
        <p:blipFill>
          <a:blip r:embed="rId3" cstate="print"/>
          <a:stretch>
            <a:fillRect/>
          </a:stretch>
        </p:blipFill>
        <p:spPr>
          <a:xfrm>
            <a:off x="3203848" y="3048000"/>
            <a:ext cx="4762500" cy="3810000"/>
          </a:xfrm>
          <a:prstGeom prst="rect">
            <a:avLst/>
          </a:prstGeom>
        </p:spPr>
      </p:pic>
      <p:sp>
        <p:nvSpPr>
          <p:cNvPr id="5" name="Title 3"/>
          <p:cNvSpPr>
            <a:spLocks noGrp="1"/>
          </p:cNvSpPr>
          <p:nvPr>
            <p:ph type="title"/>
          </p:nvPr>
        </p:nvSpPr>
        <p:spPr/>
        <p:txBody>
          <a:bodyPr>
            <a:noAutofit/>
          </a:bodyPr>
          <a:lstStyle/>
          <a:p>
            <a:r>
              <a:rPr lang="en-AU" dirty="0" smtClean="0"/>
              <a:t>Encouraging compliance with employees</a:t>
            </a:r>
            <a:endParaRPr lang="en-US" dirty="0"/>
          </a:p>
        </p:txBody>
      </p:sp>
      <p:sp>
        <p:nvSpPr>
          <p:cNvPr id="7" name="Content Placeholder 6"/>
          <p:cNvSpPr>
            <a:spLocks noGrp="1"/>
          </p:cNvSpPr>
          <p:nvPr>
            <p:ph idx="1"/>
          </p:nvPr>
        </p:nvSpPr>
        <p:spPr>
          <a:xfrm>
            <a:off x="428596" y="1643050"/>
            <a:ext cx="8229600" cy="4525963"/>
          </a:xfrm>
        </p:spPr>
        <p:txBody>
          <a:bodyPr/>
          <a:lstStyle/>
          <a:p>
            <a:pPr>
              <a:spcBef>
                <a:spcPts val="0"/>
              </a:spcBef>
              <a:buNone/>
            </a:pPr>
            <a:r>
              <a:rPr lang="en-AU" sz="2800" dirty="0" smtClean="0"/>
              <a:t>A good compliance culture is shown by the promotion </a:t>
            </a:r>
          </a:p>
          <a:p>
            <a:pPr>
              <a:spcBef>
                <a:spcPts val="0"/>
              </a:spcBef>
              <a:buNone/>
            </a:pPr>
            <a:r>
              <a:rPr lang="en-AU" sz="2800" dirty="0" smtClean="0"/>
              <a:t>of a positive attitude towards legal compliance activity </a:t>
            </a:r>
          </a:p>
          <a:p>
            <a:pPr>
              <a:spcBef>
                <a:spcPts val="0"/>
              </a:spcBef>
              <a:buNone/>
            </a:pPr>
            <a:r>
              <a:rPr lang="en-AU" sz="2800" dirty="0" smtClean="0"/>
              <a:t>at all levels within an organisation. </a:t>
            </a:r>
            <a:endParaRPr lang="en-GB" sz="2800" dirty="0" smtClean="0"/>
          </a:p>
          <a:p>
            <a:endParaRPr lang="en-GB"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sz="4000" dirty="0" smtClean="0"/>
              <a:t>Develop and implement procedures to ensure full compliance</a:t>
            </a:r>
          </a:p>
        </p:txBody>
      </p:sp>
      <p:pic>
        <p:nvPicPr>
          <p:cNvPr id="6" name="Picture 2"/>
          <p:cNvPicPr>
            <a:picLocks noGrp="1" noChangeAspect="1" noChangeArrowheads="1"/>
          </p:cNvPicPr>
          <p:nvPr>
            <p:ph idx="1"/>
          </p:nvPr>
        </p:nvPicPr>
        <p:blipFill>
          <a:blip r:embed="rId3" cstate="print"/>
          <a:srcRect/>
          <a:stretch>
            <a:fillRect/>
          </a:stretch>
        </p:blipFill>
        <p:spPr bwMode="auto">
          <a:xfrm>
            <a:off x="2770318" y="1600200"/>
            <a:ext cx="3961922" cy="497632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2C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rPr>
              <a:t>Negotiate and arrange contracts</a:t>
            </a:r>
            <a:endParaRPr lang="en-US" dirty="0"/>
          </a:p>
        </p:txBody>
      </p:sp>
      <p:sp>
        <p:nvSpPr>
          <p:cNvPr id="6" name="TextBox 5"/>
          <p:cNvSpPr txBox="1"/>
          <p:nvPr/>
        </p:nvSpPr>
        <p:spPr>
          <a:xfrm>
            <a:off x="4499992" y="3264612"/>
            <a:ext cx="4392488" cy="2677656"/>
          </a:xfrm>
          <a:prstGeom prst="rect">
            <a:avLst/>
          </a:prstGeom>
          <a:noFill/>
        </p:spPr>
        <p:txBody>
          <a:bodyPr wrap="square" rtlCol="0">
            <a:spAutoFit/>
          </a:bodyPr>
          <a:lstStyle/>
          <a:p>
            <a:r>
              <a:rPr lang="en-AU" sz="2800" b="1" dirty="0" smtClean="0"/>
              <a:t>3.1. </a:t>
            </a:r>
            <a:r>
              <a:rPr lang="en-AU" sz="2800" dirty="0" smtClean="0"/>
              <a:t>Seek legal advice on contractual rights and obligations, if required, to clarify business liabilities</a:t>
            </a:r>
          </a:p>
          <a:p>
            <a:endParaRPr lang="en-AU" sz="2800" dirty="0" smtClean="0"/>
          </a:p>
          <a:p>
            <a:endParaRPr lang="en-AU" sz="2800" dirty="0" smtClean="0">
              <a:latin typeface="+mj-l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rPr>
              <a:t>Negotiate and arrange contracts</a:t>
            </a:r>
            <a:endParaRPr lang="en-US" dirty="0"/>
          </a:p>
        </p:txBody>
      </p:sp>
      <p:sp>
        <p:nvSpPr>
          <p:cNvPr id="6" name="Content Placeholder 5"/>
          <p:cNvSpPr>
            <a:spLocks noGrp="1"/>
          </p:cNvSpPr>
          <p:nvPr>
            <p:ph idx="1"/>
          </p:nvPr>
        </p:nvSpPr>
        <p:spPr/>
        <p:txBody>
          <a:bodyPr>
            <a:normAutofit lnSpcReduction="10000"/>
          </a:bodyPr>
          <a:lstStyle/>
          <a:p>
            <a:pPr marL="0" indent="0">
              <a:buNone/>
            </a:pPr>
            <a:r>
              <a:rPr lang="en-AU" b="1" dirty="0" smtClean="0"/>
              <a:t>Contractual obligations may include:</a:t>
            </a:r>
            <a:endParaRPr lang="en-GB" b="1" dirty="0"/>
          </a:p>
          <a:p>
            <a:pPr lvl="0"/>
            <a:r>
              <a:rPr lang="en-AU" dirty="0" smtClean="0"/>
              <a:t>Purchase orders</a:t>
            </a:r>
          </a:p>
          <a:p>
            <a:pPr lvl="0"/>
            <a:r>
              <a:rPr lang="en-AU" dirty="0" smtClean="0"/>
              <a:t>Supply contracts</a:t>
            </a:r>
          </a:p>
          <a:p>
            <a:pPr lvl="0"/>
            <a:r>
              <a:rPr lang="en-AU" dirty="0" smtClean="0"/>
              <a:t>Exclusive agency agreements</a:t>
            </a:r>
          </a:p>
          <a:p>
            <a:pPr lvl="0"/>
            <a:r>
              <a:rPr lang="en-AU" dirty="0" smtClean="0"/>
              <a:t>Partnership agreements </a:t>
            </a:r>
          </a:p>
          <a:p>
            <a:pPr lvl="0"/>
            <a:r>
              <a:rPr lang="en-AU" dirty="0" smtClean="0"/>
              <a:t>Franchise agreements</a:t>
            </a:r>
          </a:p>
          <a:p>
            <a:pPr lvl="0"/>
            <a:r>
              <a:rPr lang="en-AU" dirty="0" smtClean="0"/>
              <a:t>Leases</a:t>
            </a:r>
            <a:endParaRPr lang="en-GB" dirty="0"/>
          </a:p>
          <a:p>
            <a:pPr>
              <a:buNone/>
            </a:pPr>
            <a:r>
              <a:rPr lang="en-GB" dirty="0" smtClean="0"/>
              <a:t>You may need to seek legal advice about them.</a:t>
            </a:r>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6136" y="2420888"/>
            <a:ext cx="3358562" cy="237626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otolia_22893508_S.jpg"/>
          <p:cNvPicPr/>
          <p:nvPr/>
        </p:nvPicPr>
        <p:blipFill>
          <a:blip r:embed="rId3" cstate="print">
            <a:lum bright="12000" contrast="31000"/>
          </a:blip>
          <a:stretch>
            <a:fillRect/>
          </a:stretch>
        </p:blipFill>
        <p:spPr>
          <a:xfrm>
            <a:off x="5724128" y="4005064"/>
            <a:ext cx="2131740" cy="2736304"/>
          </a:xfrm>
          <a:prstGeom prst="rect">
            <a:avLst/>
          </a:prstGeom>
        </p:spPr>
      </p:pic>
      <p:sp>
        <p:nvSpPr>
          <p:cNvPr id="5" name="Title 3"/>
          <p:cNvSpPr>
            <a:spLocks noGrp="1"/>
          </p:cNvSpPr>
          <p:nvPr>
            <p:ph type="title"/>
          </p:nvPr>
        </p:nvSpPr>
        <p:spPr/>
        <p:txBody>
          <a:bodyPr>
            <a:normAutofit/>
          </a:bodyPr>
          <a:lstStyle/>
          <a:p>
            <a:r>
              <a:rPr lang="en-GB" dirty="0" smtClean="0"/>
              <a:t>The Plain Language Movement</a:t>
            </a:r>
            <a:endParaRPr lang="en-GB" dirty="0"/>
          </a:p>
        </p:txBody>
      </p:sp>
      <p:sp>
        <p:nvSpPr>
          <p:cNvPr id="7" name="Content Placeholder 6"/>
          <p:cNvSpPr>
            <a:spLocks noGrp="1"/>
          </p:cNvSpPr>
          <p:nvPr>
            <p:ph idx="1"/>
          </p:nvPr>
        </p:nvSpPr>
        <p:spPr/>
        <p:txBody>
          <a:bodyPr>
            <a:normAutofit/>
          </a:bodyPr>
          <a:lstStyle/>
          <a:p>
            <a:pPr marL="0" indent="0">
              <a:buNone/>
            </a:pPr>
            <a:r>
              <a:rPr lang="en-AU" sz="2800" dirty="0" smtClean="0"/>
              <a:t>The movement focuses attention on the information needs and the reading abilities of the reader and opposes writer-based prose, which is the tendency to use long sentences, jargon and a formal style as a way to acquire authority, power and credibility.</a:t>
            </a:r>
            <a:endParaRPr lang="en-GB" sz="28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3A</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rPr>
              <a:t>Negotiate and arrange contracts</a:t>
            </a:r>
            <a:endParaRPr lang="en-US" dirty="0"/>
          </a:p>
        </p:txBody>
      </p:sp>
      <p:sp>
        <p:nvSpPr>
          <p:cNvPr id="6" name="TextBox 5"/>
          <p:cNvSpPr txBox="1"/>
          <p:nvPr/>
        </p:nvSpPr>
        <p:spPr>
          <a:xfrm>
            <a:off x="4355976" y="2564904"/>
            <a:ext cx="4608512" cy="2677656"/>
          </a:xfrm>
          <a:prstGeom prst="rect">
            <a:avLst/>
          </a:prstGeom>
          <a:noFill/>
        </p:spPr>
        <p:txBody>
          <a:bodyPr wrap="square" rtlCol="0">
            <a:spAutoFit/>
          </a:bodyPr>
          <a:lstStyle/>
          <a:p>
            <a:r>
              <a:rPr lang="en-AU" sz="2800" b="1" dirty="0" smtClean="0">
                <a:latin typeface="+mj-lt"/>
              </a:rPr>
              <a:t>3.2</a:t>
            </a:r>
            <a:r>
              <a:rPr lang="en-AU" sz="2800" dirty="0" smtClean="0">
                <a:latin typeface="+mj-lt"/>
              </a:rPr>
              <a:t>. </a:t>
            </a:r>
            <a:r>
              <a:rPr lang="en-AU" sz="2800" dirty="0"/>
              <a:t>Investigate and assess potential products or services to determine procurement rights and </a:t>
            </a:r>
            <a:r>
              <a:rPr lang="en-AU" sz="2800" dirty="0" smtClean="0"/>
              <a:t>ensure </a:t>
            </a:r>
            <a:r>
              <a:rPr lang="en-AU" sz="2800" dirty="0"/>
              <a:t>protection of business interests where applicable</a:t>
            </a:r>
            <a:endParaRPr lang="en-AU" sz="2800" dirty="0" smtClean="0">
              <a:latin typeface="+mj-lt"/>
            </a:endParaRPr>
          </a:p>
        </p:txBody>
      </p:sp>
    </p:spTree>
    <p:extLst>
      <p:ext uri="{BB962C8B-B14F-4D97-AF65-F5344CB8AC3E}">
        <p14:creationId xmlns:p14="http://schemas.microsoft.com/office/powerpoint/2010/main" val="200445529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Procurement rights</a:t>
            </a:r>
          </a:p>
        </p:txBody>
      </p:sp>
      <p:sp>
        <p:nvSpPr>
          <p:cNvPr id="6" name="Content Placeholder 5"/>
          <p:cNvSpPr>
            <a:spLocks noGrp="1"/>
          </p:cNvSpPr>
          <p:nvPr>
            <p:ph idx="1"/>
          </p:nvPr>
        </p:nvSpPr>
        <p:spPr/>
        <p:txBody>
          <a:bodyPr/>
          <a:lstStyle/>
          <a:p>
            <a:pPr marL="0" indent="0">
              <a:buNone/>
            </a:pPr>
            <a:r>
              <a:rPr lang="en-AU" dirty="0"/>
              <a:t>Procurement is the process of identifying and obtaining goods and services. It includes sourcing, purchasing and covers all activities from identifying potential suppliers through to delivery from supplier to the users or beneficiary.</a:t>
            </a:r>
            <a:endParaRPr lang="en-GB" dirty="0"/>
          </a:p>
          <a:p>
            <a:pPr marL="0" indent="0">
              <a:buNone/>
            </a:pPr>
            <a:endParaRPr lang="en-GB" dirty="0"/>
          </a:p>
        </p:txBody>
      </p:sp>
      <p:pic>
        <p:nvPicPr>
          <p:cNvPr id="7" name="Picture 6" descr="figure_with_shopping_cart_800_wht.png"/>
          <p:cNvPicPr/>
          <p:nvPr/>
        </p:nvPicPr>
        <p:blipFill>
          <a:blip r:embed="rId3" cstate="print"/>
          <a:stretch>
            <a:fillRect/>
          </a:stretch>
        </p:blipFill>
        <p:spPr>
          <a:xfrm>
            <a:off x="5940152" y="4143356"/>
            <a:ext cx="2571768" cy="2714644"/>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Procurement considerations:</a:t>
            </a:r>
            <a:endParaRPr lang="en-GB" dirty="0"/>
          </a:p>
        </p:txBody>
      </p:sp>
      <p:pic>
        <p:nvPicPr>
          <p:cNvPr id="6" name="Picture 3"/>
          <p:cNvPicPr>
            <a:picLocks noGrp="1" noChangeAspect="1" noChangeArrowheads="1"/>
          </p:cNvPicPr>
          <p:nvPr>
            <p:ph idx="1"/>
          </p:nvPr>
        </p:nvPicPr>
        <p:blipFill>
          <a:blip r:embed="rId3" cstate="print"/>
          <a:srcRect/>
          <a:stretch>
            <a:fillRect/>
          </a:stretch>
        </p:blipFill>
        <p:spPr bwMode="auto">
          <a:xfrm>
            <a:off x="1187624" y="1988839"/>
            <a:ext cx="6840760" cy="354511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3B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rPr>
              <a:t>Negotiate and arrange contracts</a:t>
            </a:r>
            <a:endParaRPr lang="en-US" dirty="0"/>
          </a:p>
        </p:txBody>
      </p:sp>
      <p:sp>
        <p:nvSpPr>
          <p:cNvPr id="6" name="TextBox 5"/>
          <p:cNvSpPr txBox="1"/>
          <p:nvPr/>
        </p:nvSpPr>
        <p:spPr>
          <a:xfrm>
            <a:off x="4355976" y="2564904"/>
            <a:ext cx="4608512" cy="3108543"/>
          </a:xfrm>
          <a:prstGeom prst="rect">
            <a:avLst/>
          </a:prstGeom>
          <a:noFill/>
        </p:spPr>
        <p:txBody>
          <a:bodyPr wrap="square" rtlCol="0">
            <a:spAutoFit/>
          </a:bodyPr>
          <a:lstStyle/>
          <a:p>
            <a:r>
              <a:rPr lang="en-AU" sz="2800" b="1" dirty="0" smtClean="0">
                <a:latin typeface="+mj-lt"/>
              </a:rPr>
              <a:t>3.3. </a:t>
            </a:r>
            <a:r>
              <a:rPr lang="en-AU" sz="2800" dirty="0" smtClean="0">
                <a:latin typeface="+mj-lt"/>
              </a:rPr>
              <a:t>Negotiate and secure contractual procurement rights for goods and services including contracts with relevant people, as required, in accordance with the business plan</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nickel_and_dimed_800_wht.png"/>
          <p:cNvPicPr>
            <a:picLocks noChangeAspect="1"/>
          </p:cNvPicPr>
          <p:nvPr/>
        </p:nvPicPr>
        <p:blipFill>
          <a:blip r:embed="rId3" cstate="print"/>
          <a:stretch>
            <a:fillRect/>
          </a:stretch>
        </p:blipFill>
        <p:spPr>
          <a:xfrm>
            <a:off x="5000628" y="4035084"/>
            <a:ext cx="3571900" cy="2634276"/>
          </a:xfrm>
          <a:prstGeom prst="rect">
            <a:avLst/>
          </a:prstGeom>
        </p:spPr>
      </p:pic>
      <p:sp>
        <p:nvSpPr>
          <p:cNvPr id="5" name="Title 3"/>
          <p:cNvSpPr>
            <a:spLocks noGrp="1"/>
          </p:cNvSpPr>
          <p:nvPr>
            <p:ph type="title"/>
          </p:nvPr>
        </p:nvSpPr>
        <p:spPr/>
        <p:txBody>
          <a:bodyPr>
            <a:noAutofit/>
          </a:bodyPr>
          <a:lstStyle/>
          <a:p>
            <a:r>
              <a:rPr lang="en-GB" dirty="0" smtClean="0"/>
              <a:t>Contracts</a:t>
            </a:r>
            <a:endParaRPr lang="en-GB" dirty="0"/>
          </a:p>
        </p:txBody>
      </p:sp>
      <p:sp>
        <p:nvSpPr>
          <p:cNvPr id="8" name="Content Placeholder 7"/>
          <p:cNvSpPr>
            <a:spLocks noGrp="1"/>
          </p:cNvSpPr>
          <p:nvPr>
            <p:ph idx="1"/>
          </p:nvPr>
        </p:nvSpPr>
        <p:spPr/>
        <p:txBody>
          <a:bodyPr/>
          <a:lstStyle/>
          <a:p>
            <a:pPr marL="0" indent="0">
              <a:buNone/>
            </a:pPr>
            <a:r>
              <a:rPr lang="en-AU" sz="2800" b="1" dirty="0" smtClean="0"/>
              <a:t>The organisation may have contracts with:</a:t>
            </a:r>
          </a:p>
          <a:p>
            <a:r>
              <a:rPr lang="en-AU" sz="2800" dirty="0" smtClean="0"/>
              <a:t>Any person with whom the business has, or seeks to have, a performance-based relationship</a:t>
            </a:r>
          </a:p>
          <a:p>
            <a:r>
              <a:rPr lang="en-AU" sz="2800" dirty="0" smtClean="0"/>
              <a:t>Owners, suppliers, employees, landlords, agents, distributors and customers. </a:t>
            </a:r>
            <a:endParaRPr lang="en-GB" sz="2800" dirty="0" smtClean="0"/>
          </a:p>
          <a:p>
            <a:endParaRPr lang="en-GB"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3C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rPr>
              <a:t>Negotiate and arrange contracts</a:t>
            </a:r>
            <a:endParaRPr lang="en-US" dirty="0"/>
          </a:p>
        </p:txBody>
      </p:sp>
      <p:sp>
        <p:nvSpPr>
          <p:cNvPr id="6" name="TextBox 5"/>
          <p:cNvSpPr txBox="1"/>
          <p:nvPr/>
        </p:nvSpPr>
        <p:spPr>
          <a:xfrm>
            <a:off x="4644008" y="2132856"/>
            <a:ext cx="4032448" cy="3108543"/>
          </a:xfrm>
          <a:prstGeom prst="rect">
            <a:avLst/>
          </a:prstGeom>
          <a:noFill/>
        </p:spPr>
        <p:txBody>
          <a:bodyPr wrap="square" rtlCol="0">
            <a:spAutoFit/>
          </a:bodyPr>
          <a:lstStyle/>
          <a:p>
            <a:r>
              <a:rPr lang="en-AU" sz="2800" b="1" dirty="0" smtClean="0">
                <a:latin typeface="+mj-lt"/>
              </a:rPr>
              <a:t>3.4. </a:t>
            </a:r>
            <a:r>
              <a:rPr lang="en-AU" sz="2800" dirty="0" smtClean="0">
                <a:latin typeface="+mj-lt"/>
              </a:rPr>
              <a:t>Identify options for leasing/ownership of business premises and complete contractual arrangements in accordance with the business plan</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arrying_house_pc_800_wht.png"/>
          <p:cNvPicPr>
            <a:picLocks noChangeAspect="1"/>
          </p:cNvPicPr>
          <p:nvPr/>
        </p:nvPicPr>
        <p:blipFill>
          <a:blip r:embed="rId3" cstate="print"/>
          <a:stretch>
            <a:fillRect/>
          </a:stretch>
        </p:blipFill>
        <p:spPr>
          <a:xfrm>
            <a:off x="5868144" y="2060848"/>
            <a:ext cx="3013597" cy="3790688"/>
          </a:xfrm>
          <a:prstGeom prst="rect">
            <a:avLst/>
          </a:prstGeom>
        </p:spPr>
      </p:pic>
      <p:sp>
        <p:nvSpPr>
          <p:cNvPr id="5" name="Title 3"/>
          <p:cNvSpPr>
            <a:spLocks noGrp="1"/>
          </p:cNvSpPr>
          <p:nvPr>
            <p:ph type="title"/>
          </p:nvPr>
        </p:nvSpPr>
        <p:spPr/>
        <p:txBody>
          <a:bodyPr>
            <a:normAutofit/>
          </a:bodyPr>
          <a:lstStyle/>
          <a:p>
            <a:r>
              <a:rPr lang="en-AU" dirty="0" smtClean="0"/>
              <a:t>Seek legal advice</a:t>
            </a:r>
            <a:endParaRPr lang="en-AU" dirty="0"/>
          </a:p>
        </p:txBody>
      </p:sp>
      <p:sp>
        <p:nvSpPr>
          <p:cNvPr id="9" name="Content Placeholder 8"/>
          <p:cNvSpPr txBox="1">
            <a:spLocks noGrp="1"/>
          </p:cNvSpPr>
          <p:nvPr>
            <p:ph idx="1"/>
          </p:nvPr>
        </p:nvSpPr>
        <p:spPr>
          <a:xfrm>
            <a:off x="457200" y="1600200"/>
            <a:ext cx="5043494" cy="4487382"/>
          </a:xfrm>
          <a:prstGeom prst="rect">
            <a:avLst/>
          </a:prstGeom>
          <a:noFill/>
        </p:spPr>
        <p:txBody>
          <a:bodyPr wrap="square" rtlCol="0">
            <a:spAutoFit/>
          </a:bodyPr>
          <a:lstStyle/>
          <a:p>
            <a:pPr marL="0" indent="0">
              <a:buNone/>
            </a:pPr>
            <a:r>
              <a:rPr lang="en-AU" sz="2800" dirty="0" smtClean="0">
                <a:latin typeface="+mj-lt"/>
              </a:rPr>
              <a:t>It is suggested by the experts in this field that you make the choice to either lease or buy before you actually start looking for premises.</a:t>
            </a:r>
          </a:p>
          <a:p>
            <a:pPr marL="0" indent="0">
              <a:buNone/>
            </a:pPr>
            <a:r>
              <a:rPr lang="en-AU" sz="2800" dirty="0"/>
              <a:t>A lease is a legally binding agreement between a landlord and tenant. Leases are generally the most popular choice when it comes to starting a new business. </a:t>
            </a:r>
            <a:endParaRPr lang="en-AU" sz="2800" dirty="0" smtClean="0">
              <a:latin typeface="+mj-l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leasing</a:t>
            </a:r>
            <a:endParaRPr lang="en-GB" dirty="0"/>
          </a:p>
        </p:txBody>
      </p:sp>
      <p:sp>
        <p:nvSpPr>
          <p:cNvPr id="3" name="Content Placeholder 2"/>
          <p:cNvSpPr>
            <a:spLocks noGrp="1"/>
          </p:cNvSpPr>
          <p:nvPr>
            <p:ph idx="1"/>
          </p:nvPr>
        </p:nvSpPr>
        <p:spPr/>
        <p:txBody>
          <a:bodyPr/>
          <a:lstStyle/>
          <a:p>
            <a:pPr marL="0" indent="0">
              <a:buNone/>
            </a:pPr>
            <a:r>
              <a:rPr lang="en-AU" sz="2800" dirty="0"/>
              <a:t>Together with legal and financial advice, you should also seek business and property advice in order to ensure the lease is based on sound business and property principles.</a:t>
            </a:r>
            <a:endParaRPr lang="en-GB" sz="2800" dirty="0"/>
          </a:p>
          <a:p>
            <a:pPr marL="0" indent="0">
              <a:buNone/>
            </a:pPr>
            <a:r>
              <a:rPr lang="en-AU" sz="2800" dirty="0"/>
              <a:t>Leasing is not necessarily a long-term financial commitment, which is beneficial if you are just starting out. </a:t>
            </a:r>
            <a:endParaRPr lang="en-GB" sz="2800"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5896" y="4380611"/>
            <a:ext cx="2492896" cy="2492896"/>
          </a:xfrm>
          <a:prstGeom prst="rect">
            <a:avLst/>
          </a:prstGeom>
          <a:ln>
            <a:noFill/>
          </a:ln>
          <a:effectLst>
            <a:softEdge rad="112500"/>
          </a:effectLst>
        </p:spPr>
      </p:pic>
    </p:spTree>
    <p:extLst>
      <p:ext uri="{BB962C8B-B14F-4D97-AF65-F5344CB8AC3E}">
        <p14:creationId xmlns:p14="http://schemas.microsoft.com/office/powerpoint/2010/main" val="35342052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3D</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fontScale="90000"/>
          </a:bodyPr>
          <a:lstStyle/>
          <a:p>
            <a:r>
              <a:rPr lang="en-AU" dirty="0"/>
              <a:t>Identify potential internal and external risks to the business</a:t>
            </a:r>
            <a:endParaRPr lang="en-US" dirty="0"/>
          </a:p>
        </p:txBody>
      </p:sp>
      <p:sp>
        <p:nvSpPr>
          <p:cNvPr id="6" name="TextBox 5"/>
          <p:cNvSpPr txBox="1"/>
          <p:nvPr/>
        </p:nvSpPr>
        <p:spPr>
          <a:xfrm>
            <a:off x="4644008" y="2132856"/>
            <a:ext cx="4032448" cy="1384995"/>
          </a:xfrm>
          <a:prstGeom prst="rect">
            <a:avLst/>
          </a:prstGeom>
          <a:noFill/>
        </p:spPr>
        <p:txBody>
          <a:bodyPr wrap="square" rtlCol="0">
            <a:spAutoFit/>
          </a:bodyPr>
          <a:lstStyle/>
          <a:p>
            <a:r>
              <a:rPr lang="en-AU" sz="2800" b="1" dirty="0" smtClean="0">
                <a:latin typeface="+mj-lt"/>
              </a:rPr>
              <a:t>4.1. </a:t>
            </a:r>
            <a:r>
              <a:rPr lang="en-AU" sz="2800" dirty="0"/>
              <a:t>Identify potential internal and external risks to the business</a:t>
            </a:r>
            <a:endParaRPr lang="en-AU" sz="2800" dirty="0" smtClean="0">
              <a:latin typeface="+mj-lt"/>
            </a:endParaRPr>
          </a:p>
        </p:txBody>
      </p:sp>
    </p:spTree>
    <p:extLst>
      <p:ext uri="{BB962C8B-B14F-4D97-AF65-F5344CB8AC3E}">
        <p14:creationId xmlns:p14="http://schemas.microsoft.com/office/powerpoint/2010/main" val="108283838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and external risks</a:t>
            </a:r>
            <a:endParaRPr lang="en-GB" dirty="0"/>
          </a:p>
        </p:txBody>
      </p:sp>
      <p:sp>
        <p:nvSpPr>
          <p:cNvPr id="3" name="Content Placeholder 2"/>
          <p:cNvSpPr>
            <a:spLocks noGrp="1"/>
          </p:cNvSpPr>
          <p:nvPr>
            <p:ph idx="1"/>
          </p:nvPr>
        </p:nvSpPr>
        <p:spPr/>
        <p:txBody>
          <a:bodyPr>
            <a:normAutofit/>
          </a:bodyPr>
          <a:lstStyle/>
          <a:p>
            <a:pPr marL="0" indent="0">
              <a:buNone/>
            </a:pPr>
            <a:r>
              <a:rPr lang="en-GB" sz="2800" dirty="0"/>
              <a:t>Internal risks are ones that arise due to the organisation’s normal processes. It typically relates to human factors, technology and physical factors.</a:t>
            </a:r>
          </a:p>
          <a:p>
            <a:pPr marL="0" indent="0">
              <a:buNone/>
            </a:pPr>
            <a:r>
              <a:rPr lang="en-AU" sz="2800" dirty="0"/>
              <a:t>External risks are ones that imposed on the organisation from without, such as economic changes, natural disasters or political factors. </a:t>
            </a:r>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4664968"/>
            <a:ext cx="2193032" cy="2193032"/>
          </a:xfrm>
          <a:prstGeom prst="rect">
            <a:avLst/>
          </a:prstGeom>
        </p:spPr>
      </p:pic>
    </p:spTree>
    <p:extLst>
      <p:ext uri="{BB962C8B-B14F-4D97-AF65-F5344CB8AC3E}">
        <p14:creationId xmlns:p14="http://schemas.microsoft.com/office/powerpoint/2010/main" val="223262839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4A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316000704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fontScale="90000"/>
          </a:bodyPr>
          <a:lstStyle/>
          <a:p>
            <a:r>
              <a:rPr lang="en-AU" dirty="0"/>
              <a:t>Identify potential internal and external risks to the business</a:t>
            </a:r>
            <a:endParaRPr lang="en-US" dirty="0"/>
          </a:p>
        </p:txBody>
      </p:sp>
      <p:sp>
        <p:nvSpPr>
          <p:cNvPr id="6" name="TextBox 5"/>
          <p:cNvSpPr txBox="1"/>
          <p:nvPr/>
        </p:nvSpPr>
        <p:spPr>
          <a:xfrm>
            <a:off x="4615408" y="3207191"/>
            <a:ext cx="4032448" cy="1384995"/>
          </a:xfrm>
          <a:prstGeom prst="rect">
            <a:avLst/>
          </a:prstGeom>
          <a:noFill/>
        </p:spPr>
        <p:txBody>
          <a:bodyPr wrap="square" rtlCol="0">
            <a:spAutoFit/>
          </a:bodyPr>
          <a:lstStyle/>
          <a:p>
            <a:r>
              <a:rPr lang="en-AU" sz="2800" b="1" dirty="0" smtClean="0">
                <a:latin typeface="+mj-lt"/>
              </a:rPr>
              <a:t>4.2. </a:t>
            </a:r>
            <a:r>
              <a:rPr lang="en-AU" sz="2800" dirty="0"/>
              <a:t>Assess the probability and impact of identified risks</a:t>
            </a:r>
            <a:endParaRPr lang="en-AU" sz="2800" dirty="0" smtClean="0">
              <a:latin typeface="+mj-lt"/>
            </a:endParaRPr>
          </a:p>
        </p:txBody>
      </p:sp>
    </p:spTree>
    <p:extLst>
      <p:ext uri="{BB962C8B-B14F-4D97-AF65-F5344CB8AC3E}">
        <p14:creationId xmlns:p14="http://schemas.microsoft.com/office/powerpoint/2010/main" val="108283838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Probability of risks</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AU" b="1" dirty="0"/>
              <a:t>You could divide risk probability into categories such as:</a:t>
            </a:r>
            <a:endParaRPr lang="en-GB" b="1" dirty="0"/>
          </a:p>
          <a:p>
            <a:pPr lvl="0"/>
            <a:r>
              <a:rPr lang="en-AU" b="1" dirty="0"/>
              <a:t>Highly unlikely</a:t>
            </a:r>
            <a:r>
              <a:rPr lang="en-AU" dirty="0"/>
              <a:t>: Could occur in exceptional circumstances, but there is a good chance it never will</a:t>
            </a:r>
            <a:endParaRPr lang="en-GB" dirty="0"/>
          </a:p>
          <a:p>
            <a:pPr lvl="0"/>
            <a:r>
              <a:rPr lang="en-AU" b="1" dirty="0"/>
              <a:t>Unlikely</a:t>
            </a:r>
            <a:r>
              <a:rPr lang="en-AU" dirty="0"/>
              <a:t>: Unexpected but there is a slight possibility</a:t>
            </a:r>
            <a:endParaRPr lang="en-GB" dirty="0"/>
          </a:p>
          <a:p>
            <a:pPr lvl="0"/>
            <a:r>
              <a:rPr lang="en-AU" b="1" dirty="0"/>
              <a:t>Possible</a:t>
            </a:r>
            <a:r>
              <a:rPr lang="en-AU" dirty="0"/>
              <a:t>:</a:t>
            </a:r>
            <a:r>
              <a:rPr lang="en-AU" b="1" dirty="0"/>
              <a:t> </a:t>
            </a:r>
            <a:r>
              <a:rPr lang="en-AU" dirty="0"/>
              <a:t>There is a chance of it occurring and similar incidents have occurred in the past</a:t>
            </a:r>
            <a:endParaRPr lang="en-GB" dirty="0"/>
          </a:p>
          <a:p>
            <a:pPr lvl="0"/>
            <a:r>
              <a:rPr lang="en-AU" b="1" dirty="0"/>
              <a:t>Likely</a:t>
            </a:r>
            <a:r>
              <a:rPr lang="en-AU" dirty="0"/>
              <a:t>: A strong possibility that it will occur in some form</a:t>
            </a:r>
            <a:endParaRPr lang="en-GB" dirty="0"/>
          </a:p>
          <a:p>
            <a:pPr lvl="0"/>
            <a:r>
              <a:rPr lang="en-AU" b="1" dirty="0"/>
              <a:t>Certainty: </a:t>
            </a:r>
            <a:r>
              <a:rPr lang="en-AU" dirty="0"/>
              <a:t>Expected to occur due to past events and is planned around.</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5247633"/>
            <a:ext cx="3057128" cy="1719635"/>
          </a:xfrm>
          <a:prstGeom prst="rect">
            <a:avLst/>
          </a:prstGeom>
        </p:spPr>
      </p:pic>
    </p:spTree>
    <p:extLst>
      <p:ext uri="{BB962C8B-B14F-4D97-AF65-F5344CB8AC3E}">
        <p14:creationId xmlns:p14="http://schemas.microsoft.com/office/powerpoint/2010/main" val="23298700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risks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58069220"/>
              </p:ext>
            </p:extLst>
          </p:nvPr>
        </p:nvGraphicFramePr>
        <p:xfrm>
          <a:off x="467544" y="1484784"/>
          <a:ext cx="8136906" cy="4956866"/>
        </p:xfrm>
        <a:graphic>
          <a:graphicData uri="http://schemas.openxmlformats.org/drawingml/2006/table">
            <a:tbl>
              <a:tblPr firstRow="1" firstCol="1" bandRow="1">
                <a:tableStyleId>{5C22544A-7EE6-4342-B048-85BDC9FD1C3A}</a:tableStyleId>
              </a:tblPr>
              <a:tblGrid>
                <a:gridCol w="2033786"/>
                <a:gridCol w="2033786"/>
                <a:gridCol w="2034667"/>
                <a:gridCol w="2034667"/>
              </a:tblGrid>
              <a:tr h="276526">
                <a:tc>
                  <a:txBody>
                    <a:bodyPr/>
                    <a:lstStyle/>
                    <a:p>
                      <a:pPr>
                        <a:lnSpc>
                          <a:spcPct val="115000"/>
                        </a:lnSpc>
                        <a:spcBef>
                          <a:spcPts val="600"/>
                        </a:spcBef>
                        <a:spcAft>
                          <a:spcPts val="600"/>
                        </a:spcAft>
                      </a:pPr>
                      <a:r>
                        <a:rPr lang="en-AU" sz="2000" dirty="0">
                          <a:solidFill>
                            <a:sysClr val="windowText" lastClr="000000"/>
                          </a:solidFill>
                          <a:effectLst/>
                        </a:rPr>
                        <a:t>Impact category</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Financial impact</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Health impact</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Business impact</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570311">
                <a:tc>
                  <a:txBody>
                    <a:bodyPr/>
                    <a:lstStyle/>
                    <a:p>
                      <a:pPr>
                        <a:lnSpc>
                          <a:spcPct val="115000"/>
                        </a:lnSpc>
                        <a:spcBef>
                          <a:spcPts val="600"/>
                        </a:spcBef>
                        <a:spcAft>
                          <a:spcPts val="600"/>
                        </a:spcAft>
                      </a:pPr>
                      <a:r>
                        <a:rPr lang="en-AU" sz="2000">
                          <a:solidFill>
                            <a:sysClr val="windowText" lastClr="000000"/>
                          </a:solidFill>
                          <a:effectLst/>
                        </a:rPr>
                        <a:t>Minor</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Minimal financial loss</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First Aid needed; no days lost</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Barely any impact</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64096">
                <a:tc>
                  <a:txBody>
                    <a:bodyPr/>
                    <a:lstStyle/>
                    <a:p>
                      <a:pPr>
                        <a:lnSpc>
                          <a:spcPct val="115000"/>
                        </a:lnSpc>
                        <a:spcBef>
                          <a:spcPts val="600"/>
                        </a:spcBef>
                        <a:spcAft>
                          <a:spcPts val="600"/>
                        </a:spcAft>
                      </a:pPr>
                      <a:r>
                        <a:rPr lang="en-AU" sz="2000">
                          <a:solidFill>
                            <a:sysClr val="windowText" lastClr="000000"/>
                          </a:solidFill>
                          <a:effectLst/>
                        </a:rPr>
                        <a:t>Moderate</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Some financial loss, may disrupt business</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Medical treatment and days lost</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Short-term delays and problems (several days)</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157881">
                <a:tc>
                  <a:txBody>
                    <a:bodyPr/>
                    <a:lstStyle/>
                    <a:p>
                      <a:pPr>
                        <a:lnSpc>
                          <a:spcPct val="115000"/>
                        </a:lnSpc>
                        <a:spcBef>
                          <a:spcPts val="600"/>
                        </a:spcBef>
                        <a:spcAft>
                          <a:spcPts val="600"/>
                        </a:spcAft>
                      </a:pPr>
                      <a:r>
                        <a:rPr lang="en-AU" sz="2000">
                          <a:solidFill>
                            <a:sysClr val="windowText" lastClr="000000"/>
                          </a:solidFill>
                          <a:effectLst/>
                        </a:rPr>
                        <a:t>Major</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Large financial loss, unlikely to be covered by insurance</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Hospitalisation or permeant injury; large amount of days lost</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Delays and problems for up to weeks</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1451666">
                <a:tc>
                  <a:txBody>
                    <a:bodyPr/>
                    <a:lstStyle/>
                    <a:p>
                      <a:pPr>
                        <a:lnSpc>
                          <a:spcPct val="115000"/>
                        </a:lnSpc>
                        <a:spcBef>
                          <a:spcPts val="600"/>
                        </a:spcBef>
                        <a:spcAft>
                          <a:spcPts val="600"/>
                        </a:spcAft>
                      </a:pPr>
                      <a:r>
                        <a:rPr lang="en-AU" sz="2000" dirty="0">
                          <a:solidFill>
                            <a:sysClr val="windowText" lastClr="000000"/>
                          </a:solidFill>
                          <a:effectLst/>
                        </a:rPr>
                        <a:t>Catastrophic</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Complete financial loss </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Death or severe, permanent </a:t>
                      </a:r>
                      <a:r>
                        <a:rPr lang="en-AU" sz="2000" dirty="0" smtClean="0">
                          <a:solidFill>
                            <a:sysClr val="windowText" lastClr="000000"/>
                          </a:solidFill>
                          <a:effectLst/>
                        </a:rPr>
                        <a:t>injury/disability.</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Delays or problems for </a:t>
                      </a:r>
                      <a:r>
                        <a:rPr lang="en-AU" sz="2000" dirty="0" smtClean="0">
                          <a:solidFill>
                            <a:sysClr val="windowText" lastClr="000000"/>
                          </a:solidFill>
                          <a:effectLst/>
                        </a:rPr>
                        <a:t>long-term.</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3688251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4B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31600070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fontScale="90000"/>
          </a:bodyPr>
          <a:lstStyle/>
          <a:p>
            <a:r>
              <a:rPr lang="en-AU" dirty="0"/>
              <a:t>Identify potential internal and external risks to the business</a:t>
            </a:r>
            <a:endParaRPr lang="en-US" dirty="0"/>
          </a:p>
        </p:txBody>
      </p:sp>
      <p:sp>
        <p:nvSpPr>
          <p:cNvPr id="7" name="Content Placeholder 6"/>
          <p:cNvSpPr>
            <a:spLocks noGrp="1"/>
          </p:cNvSpPr>
          <p:nvPr>
            <p:ph idx="1"/>
          </p:nvPr>
        </p:nvSpPr>
        <p:spPr/>
        <p:txBody>
          <a:bodyPr/>
          <a:lstStyle/>
          <a:p>
            <a:pPr>
              <a:buNone/>
            </a:pPr>
            <a:endParaRPr lang="en-GB" dirty="0"/>
          </a:p>
        </p:txBody>
      </p:sp>
      <p:sp>
        <p:nvSpPr>
          <p:cNvPr id="6" name="TextBox 5"/>
          <p:cNvSpPr txBox="1"/>
          <p:nvPr/>
        </p:nvSpPr>
        <p:spPr>
          <a:xfrm>
            <a:off x="4659773" y="3299505"/>
            <a:ext cx="4032448" cy="954107"/>
          </a:xfrm>
          <a:prstGeom prst="rect">
            <a:avLst/>
          </a:prstGeom>
          <a:noFill/>
        </p:spPr>
        <p:txBody>
          <a:bodyPr wrap="square" rtlCol="0">
            <a:spAutoFit/>
          </a:bodyPr>
          <a:lstStyle/>
          <a:p>
            <a:r>
              <a:rPr lang="en-AU" sz="2800" b="1" dirty="0" smtClean="0">
                <a:latin typeface="+mj-lt"/>
              </a:rPr>
              <a:t>4.3. </a:t>
            </a:r>
            <a:r>
              <a:rPr lang="en-AU" sz="2800" dirty="0"/>
              <a:t>Prioritise risks for treatment</a:t>
            </a:r>
            <a:endParaRPr lang="en-AU" sz="2800" dirty="0" smtClean="0">
              <a:latin typeface="+mj-lt"/>
            </a:endParaRPr>
          </a:p>
        </p:txBody>
      </p:sp>
    </p:spTree>
    <p:extLst>
      <p:ext uri="{BB962C8B-B14F-4D97-AF65-F5344CB8AC3E}">
        <p14:creationId xmlns:p14="http://schemas.microsoft.com/office/powerpoint/2010/main" val="108283838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Prioritising risks</a:t>
            </a:r>
            <a:endParaRPr lang="en-GB" dirty="0"/>
          </a:p>
        </p:txBody>
      </p:sp>
      <p:sp>
        <p:nvSpPr>
          <p:cNvPr id="3" name="Content Placeholder 2"/>
          <p:cNvSpPr>
            <a:spLocks noGrp="1"/>
          </p:cNvSpPr>
          <p:nvPr>
            <p:ph idx="1"/>
          </p:nvPr>
        </p:nvSpPr>
        <p:spPr/>
        <p:txBody>
          <a:bodyPr>
            <a:normAutofit/>
          </a:bodyPr>
          <a:lstStyle/>
          <a:p>
            <a:pPr marL="0" indent="0">
              <a:buNone/>
            </a:pPr>
            <a:r>
              <a:rPr lang="en-AU" dirty="0"/>
              <a:t>One method of prioritising risks is a probability-impact matrix (or PIM). This allows you to mathematically calculate which risks need insurance and prevention methods most.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131982730"/>
              </p:ext>
            </p:extLst>
          </p:nvPr>
        </p:nvGraphicFramePr>
        <p:xfrm>
          <a:off x="395532" y="3789040"/>
          <a:ext cx="8280923" cy="2804160"/>
        </p:xfrm>
        <a:graphic>
          <a:graphicData uri="http://schemas.openxmlformats.org/drawingml/2006/table">
            <a:tbl>
              <a:tblPr firstRow="1" firstCol="1" bandRow="1">
                <a:tableStyleId>{5C22544A-7EE6-4342-B048-85BDC9FD1C3A}</a:tableStyleId>
              </a:tblPr>
              <a:tblGrid>
                <a:gridCol w="1655451"/>
                <a:gridCol w="1656368"/>
                <a:gridCol w="1656368"/>
                <a:gridCol w="1656368"/>
                <a:gridCol w="1656368"/>
              </a:tblGrid>
              <a:tr h="0">
                <a:tc>
                  <a:txBody>
                    <a:bodyPr/>
                    <a:lstStyle/>
                    <a:p>
                      <a:pPr>
                        <a:lnSpc>
                          <a:spcPct val="115000"/>
                        </a:lnSpc>
                        <a:spcBef>
                          <a:spcPts val="600"/>
                        </a:spcBef>
                        <a:spcAft>
                          <a:spcPts val="600"/>
                        </a:spcAft>
                      </a:pPr>
                      <a:r>
                        <a:rPr lang="en-AU"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Minor (0.2)</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Moderate (0.4)</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Major (0.6)</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Catastrophic (0.8)</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0">
                <a:tc>
                  <a:txBody>
                    <a:bodyPr/>
                    <a:lstStyle/>
                    <a:p>
                      <a:pPr>
                        <a:lnSpc>
                          <a:spcPct val="115000"/>
                        </a:lnSpc>
                        <a:spcBef>
                          <a:spcPts val="600"/>
                        </a:spcBef>
                        <a:spcAft>
                          <a:spcPts val="600"/>
                        </a:spcAft>
                      </a:pPr>
                      <a:r>
                        <a:rPr lang="en-AU" sz="2000" dirty="0">
                          <a:solidFill>
                            <a:sysClr val="windowText" lastClr="000000"/>
                          </a:solidFill>
                          <a:effectLst/>
                        </a:rPr>
                        <a:t>Highly likely (0.9)</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0.18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0.36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0.54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0.72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Unlikely (0.7)</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0.14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0.56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Possible (0.5)</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0.1</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0.3</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Likely (0.3)</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0.6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0.12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0.18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Certainly (0.1)</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0.2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0.8</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28240286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Prioritising risks</a:t>
            </a:r>
            <a:endParaRPr lang="en-GB" dirty="0"/>
          </a:p>
        </p:txBody>
      </p:sp>
      <p:sp>
        <p:nvSpPr>
          <p:cNvPr id="3" name="Content Placeholder 2"/>
          <p:cNvSpPr>
            <a:spLocks noGrp="1"/>
          </p:cNvSpPr>
          <p:nvPr>
            <p:ph idx="1"/>
          </p:nvPr>
        </p:nvSpPr>
        <p:spPr/>
        <p:txBody>
          <a:bodyPr/>
          <a:lstStyle/>
          <a:p>
            <a:pPr marL="0" indent="0">
              <a:buNone/>
            </a:pPr>
            <a:r>
              <a:rPr lang="en-AU" dirty="0"/>
              <a:t>To establish a PIM, assign each risk probability and impact category a number. For example, minor, moderate, major and catastrophic could be 0.2, 0.4, 0.6 and 0.8. It is important to choose accurate values which reflect the reality of the organisation. Risks can then be plotted accordingly. </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7334" y="4725144"/>
            <a:ext cx="2470466" cy="2164128"/>
          </a:xfrm>
          <a:prstGeom prst="rect">
            <a:avLst/>
          </a:prstGeom>
        </p:spPr>
      </p:pic>
    </p:spTree>
    <p:extLst>
      <p:ext uri="{BB962C8B-B14F-4D97-AF65-F5344CB8AC3E}">
        <p14:creationId xmlns:p14="http://schemas.microsoft.com/office/powerpoint/2010/main" val="200356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4C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316000704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348880"/>
            <a:ext cx="4283968" cy="4509120"/>
          </a:xfrm>
          <a:prstGeom prst="rect">
            <a:avLst/>
          </a:prstGeom>
        </p:spPr>
      </p:pic>
      <p:sp>
        <p:nvSpPr>
          <p:cNvPr id="5" name="Title 3"/>
          <p:cNvSpPr>
            <a:spLocks noGrp="1"/>
          </p:cNvSpPr>
          <p:nvPr>
            <p:ph type="title"/>
          </p:nvPr>
        </p:nvSpPr>
        <p:spPr/>
        <p:txBody>
          <a:bodyPr>
            <a:normAutofit fontScale="90000"/>
          </a:bodyPr>
          <a:lstStyle/>
          <a:p>
            <a:r>
              <a:rPr lang="en-AU" dirty="0"/>
              <a:t>Identify potential internal and external risks to the business</a:t>
            </a:r>
            <a:endParaRPr lang="en-US" dirty="0"/>
          </a:p>
        </p:txBody>
      </p:sp>
      <p:sp>
        <p:nvSpPr>
          <p:cNvPr id="7" name="Content Placeholder 6"/>
          <p:cNvSpPr>
            <a:spLocks noGrp="1"/>
          </p:cNvSpPr>
          <p:nvPr>
            <p:ph idx="1"/>
          </p:nvPr>
        </p:nvSpPr>
        <p:spPr/>
        <p:txBody>
          <a:bodyPr/>
          <a:lstStyle/>
          <a:p>
            <a:pPr>
              <a:buNone/>
            </a:pPr>
            <a:endParaRPr lang="en-GB" dirty="0"/>
          </a:p>
        </p:txBody>
      </p:sp>
      <p:sp>
        <p:nvSpPr>
          <p:cNvPr id="6" name="TextBox 5"/>
          <p:cNvSpPr txBox="1"/>
          <p:nvPr/>
        </p:nvSpPr>
        <p:spPr>
          <a:xfrm>
            <a:off x="4644008" y="2996952"/>
            <a:ext cx="4032448" cy="2246769"/>
          </a:xfrm>
          <a:prstGeom prst="rect">
            <a:avLst/>
          </a:prstGeom>
          <a:noFill/>
        </p:spPr>
        <p:txBody>
          <a:bodyPr wrap="square" rtlCol="0">
            <a:spAutoFit/>
          </a:bodyPr>
          <a:lstStyle/>
          <a:p>
            <a:r>
              <a:rPr lang="en-AU" sz="2800" b="1" dirty="0">
                <a:latin typeface="+mj-lt"/>
              </a:rPr>
              <a:t>4</a:t>
            </a:r>
            <a:r>
              <a:rPr lang="en-AU" sz="2800" b="1" dirty="0" smtClean="0">
                <a:latin typeface="+mj-lt"/>
              </a:rPr>
              <a:t>.4. </a:t>
            </a:r>
            <a:r>
              <a:rPr lang="en-AU" sz="2800" dirty="0"/>
              <a:t>Develop actions to mitigate risks including identifying insurance requirements and adequate cover </a:t>
            </a:r>
            <a:endParaRPr lang="en-AU" sz="2800" dirty="0" smtClean="0">
              <a:latin typeface="+mj-lt"/>
            </a:endParaRPr>
          </a:p>
        </p:txBody>
      </p:sp>
    </p:spTree>
    <p:extLst>
      <p:ext uri="{BB962C8B-B14F-4D97-AF65-F5344CB8AC3E}">
        <p14:creationId xmlns:p14="http://schemas.microsoft.com/office/powerpoint/2010/main" val="108283838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Insurance requirements</a:t>
            </a:r>
            <a:endParaRPr lang="en-GB" dirty="0"/>
          </a:p>
        </p:txBody>
      </p:sp>
      <p:sp>
        <p:nvSpPr>
          <p:cNvPr id="3" name="Content Placeholder 2"/>
          <p:cNvSpPr>
            <a:spLocks noGrp="1"/>
          </p:cNvSpPr>
          <p:nvPr>
            <p:ph idx="1"/>
          </p:nvPr>
        </p:nvSpPr>
        <p:spPr/>
        <p:txBody>
          <a:bodyPr>
            <a:normAutofit/>
          </a:bodyPr>
          <a:lstStyle/>
          <a:p>
            <a:pPr marL="0" indent="0">
              <a:buNone/>
            </a:pPr>
            <a:r>
              <a:rPr lang="en-AU" b="1" dirty="0"/>
              <a:t>Insurance requirements may include:</a:t>
            </a:r>
            <a:endParaRPr lang="en-GB" b="1" dirty="0"/>
          </a:p>
          <a:p>
            <a:pPr lvl="0"/>
            <a:r>
              <a:rPr lang="en-AU" dirty="0"/>
              <a:t>Comprehensive insurance for vehicles/property</a:t>
            </a:r>
            <a:endParaRPr lang="en-GB" dirty="0"/>
          </a:p>
          <a:p>
            <a:pPr lvl="0"/>
            <a:r>
              <a:rPr lang="en-AU" dirty="0"/>
              <a:t>Professional indemnity insurance</a:t>
            </a:r>
            <a:endParaRPr lang="en-GB" dirty="0"/>
          </a:p>
          <a:p>
            <a:pPr lvl="0"/>
            <a:r>
              <a:rPr lang="en-AU" dirty="0"/>
              <a:t>Public liability insurance</a:t>
            </a:r>
            <a:endParaRPr lang="en-GB" dirty="0"/>
          </a:p>
          <a:p>
            <a:pPr lvl="0"/>
            <a:r>
              <a:rPr lang="en-AU" dirty="0"/>
              <a:t>Third party insurance on motor vehicles</a:t>
            </a:r>
            <a:endParaRPr lang="en-GB" dirty="0"/>
          </a:p>
          <a:p>
            <a:pPr lvl="0"/>
            <a:r>
              <a:rPr lang="en-AU" dirty="0"/>
              <a:t>Workers’ </a:t>
            </a:r>
            <a:r>
              <a:rPr lang="en-AU" dirty="0" smtClean="0"/>
              <a:t>compensation.</a:t>
            </a:r>
            <a:endParaRPr lang="en-GB"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2276872"/>
            <a:ext cx="2400267" cy="1800200"/>
          </a:xfrm>
          <a:prstGeom prst="rect">
            <a:avLst/>
          </a:prstGeom>
          <a:ln>
            <a:noFill/>
          </a:ln>
          <a:effectLst>
            <a:softEdge rad="112500"/>
          </a:effectLst>
        </p:spPr>
      </p:pic>
    </p:spTree>
    <p:extLst>
      <p:ext uri="{BB962C8B-B14F-4D97-AF65-F5344CB8AC3E}">
        <p14:creationId xmlns:p14="http://schemas.microsoft.com/office/powerpoint/2010/main" val="27518355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Insurance requirements</a:t>
            </a:r>
            <a:endParaRPr lang="en-GB" dirty="0"/>
          </a:p>
        </p:txBody>
      </p:sp>
      <p:sp>
        <p:nvSpPr>
          <p:cNvPr id="3" name="Content Placeholder 2"/>
          <p:cNvSpPr>
            <a:spLocks noGrp="1"/>
          </p:cNvSpPr>
          <p:nvPr>
            <p:ph idx="1"/>
          </p:nvPr>
        </p:nvSpPr>
        <p:spPr/>
        <p:txBody>
          <a:bodyPr/>
          <a:lstStyle/>
          <a:p>
            <a:pPr marL="0" indent="0">
              <a:buNone/>
            </a:pPr>
            <a:r>
              <a:rPr lang="en-GB" b="1" dirty="0" smtClean="0"/>
              <a:t>Common types of insurance include:</a:t>
            </a:r>
          </a:p>
          <a:p>
            <a:r>
              <a:rPr lang="en-GB" dirty="0" smtClean="0"/>
              <a:t>Burglary</a:t>
            </a:r>
          </a:p>
          <a:p>
            <a:r>
              <a:rPr lang="en-GB" dirty="0" smtClean="0"/>
              <a:t>Contract works</a:t>
            </a:r>
          </a:p>
          <a:p>
            <a:r>
              <a:rPr lang="en-GB" dirty="0" smtClean="0"/>
              <a:t>Corporate travel</a:t>
            </a:r>
          </a:p>
          <a:p>
            <a:r>
              <a:rPr lang="en-GB" dirty="0" smtClean="0"/>
              <a:t>Director’s liability</a:t>
            </a:r>
          </a:p>
          <a:p>
            <a:r>
              <a:rPr lang="en-GB" dirty="0" smtClean="0"/>
              <a:t>Fidelity guarantee</a:t>
            </a:r>
          </a:p>
          <a:p>
            <a:r>
              <a:rPr lang="en-GB" dirty="0" smtClean="0"/>
              <a:t>Industrial special risks.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6056" y="2348880"/>
            <a:ext cx="2859782" cy="3813043"/>
          </a:xfrm>
          <a:prstGeom prst="rect">
            <a:avLst/>
          </a:prstGeom>
        </p:spPr>
      </p:pic>
    </p:spTree>
    <p:extLst>
      <p:ext uri="{BB962C8B-B14F-4D97-AF65-F5344CB8AC3E}">
        <p14:creationId xmlns:p14="http://schemas.microsoft.com/office/powerpoint/2010/main" val="13433743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a:t>4</a:t>
            </a:r>
            <a:r>
              <a:rPr lang="en-GB" dirty="0" smtClean="0"/>
              <a:t>D</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316000704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GB" dirty="0" smtClean="0"/>
              <a:t>Skills and Knowledge Activity</a:t>
            </a:r>
            <a:endParaRPr lang="en-CA" dirty="0" smtClean="0"/>
          </a:p>
        </p:txBody>
      </p:sp>
      <p:pic>
        <p:nvPicPr>
          <p:cNvPr id="34819" name="Picture 6" descr="Fotolia_2204087_XS"/>
          <p:cNvPicPr>
            <a:picLocks noChangeAspect="1" noChangeArrowheads="1"/>
          </p:cNvPicPr>
          <p:nvPr/>
        </p:nvPicPr>
        <p:blipFill>
          <a:blip r:embed="rId3" cstate="print"/>
          <a:srcRect/>
          <a:stretch>
            <a:fillRect/>
          </a:stretch>
        </p:blipFill>
        <p:spPr bwMode="auto">
          <a:xfrm>
            <a:off x="1893094" y="1785938"/>
            <a:ext cx="5357812" cy="4208462"/>
          </a:xfrm>
          <a:prstGeom prst="rect">
            <a:avLst/>
          </a:prstGeom>
          <a:ln>
            <a:noFill/>
          </a:ln>
          <a:effectLst>
            <a:softEdge rad="112500"/>
          </a:effec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Activity</a:t>
            </a:r>
            <a:endParaRPr lang="en-US" dirty="0"/>
          </a:p>
        </p:txBody>
      </p:sp>
      <p:sp>
        <p:nvSpPr>
          <p:cNvPr id="3" name="Content Placeholder 2"/>
          <p:cNvSpPr>
            <a:spLocks noGrp="1"/>
          </p:cNvSpPr>
          <p:nvPr>
            <p:ph idx="1"/>
          </p:nvPr>
        </p:nvSpPr>
        <p:spPr/>
        <p:txBody>
          <a:bodyPr>
            <a:normAutofit/>
          </a:bodyPr>
          <a:lstStyle/>
          <a:p>
            <a:r>
              <a:rPr lang="en-US" sz="2800" dirty="0" smtClean="0"/>
              <a:t>This activity should take 1-2 hours to complete and can be found at the end of your workbook.</a:t>
            </a:r>
          </a:p>
          <a:p>
            <a:r>
              <a:rPr lang="en-US" sz="2800" dirty="0" smtClean="0"/>
              <a:t>Your instructor will let you know whether they wish for you to complete it in session time or your own time.</a:t>
            </a:r>
            <a:endParaRPr lang="en-US" sz="2800" dirty="0"/>
          </a:p>
        </p:txBody>
      </p:sp>
      <p:pic>
        <p:nvPicPr>
          <p:cNvPr id="4" name="Picture 6" descr="Fotolia_2204087_XS"/>
          <p:cNvPicPr>
            <a:picLocks noChangeAspect="1" noChangeArrowheads="1"/>
          </p:cNvPicPr>
          <p:nvPr/>
        </p:nvPicPr>
        <p:blipFill>
          <a:blip r:embed="rId2" cstate="print"/>
          <a:srcRect/>
          <a:stretch>
            <a:fillRect/>
          </a:stretch>
        </p:blipFill>
        <p:spPr bwMode="auto">
          <a:xfrm>
            <a:off x="2728491" y="3645024"/>
            <a:ext cx="3687018" cy="2896084"/>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dirty="0" smtClean="0">
                <a:solidFill>
                  <a:srgbClr val="FF0000"/>
                </a:solidFill>
              </a:rPr>
              <a:t>Congratulations!</a:t>
            </a:r>
          </a:p>
        </p:txBody>
      </p:sp>
      <p:sp>
        <p:nvSpPr>
          <p:cNvPr id="77828" name="Content Placeholder 4"/>
          <p:cNvSpPr>
            <a:spLocks noGrp="1"/>
          </p:cNvSpPr>
          <p:nvPr>
            <p:ph idx="1"/>
          </p:nvPr>
        </p:nvSpPr>
        <p:spPr/>
        <p:txBody>
          <a:bodyPr/>
          <a:lstStyle/>
          <a:p>
            <a:pPr>
              <a:buFont typeface="Arial" charset="0"/>
              <a:buNone/>
            </a:pPr>
            <a:endParaRPr lang="en-US" dirty="0" smtClean="0"/>
          </a:p>
          <a:p>
            <a:pPr>
              <a:buFont typeface="Arial" charset="0"/>
              <a:buNone/>
            </a:pPr>
            <a:endParaRPr lang="en-US" sz="2800" dirty="0" smtClean="0"/>
          </a:p>
          <a:p>
            <a:pPr>
              <a:buFont typeface="Arial" charset="0"/>
              <a:buNone/>
            </a:pPr>
            <a:r>
              <a:rPr lang="en-US" sz="2800" dirty="0" smtClean="0"/>
              <a:t>You have now finished the unit…</a:t>
            </a:r>
          </a:p>
          <a:p>
            <a:pPr algn="ctr">
              <a:buFont typeface="Arial" charset="0"/>
              <a:buNone/>
            </a:pPr>
            <a:endParaRPr lang="en-US" sz="2800" dirty="0" smtClean="0"/>
          </a:p>
          <a:p>
            <a:pPr algn="ctr">
              <a:buFont typeface="Arial" charset="0"/>
              <a:buNone/>
            </a:pPr>
            <a:r>
              <a:rPr lang="en-US" sz="2800" dirty="0" smtClean="0"/>
              <a:t>‘</a:t>
            </a:r>
            <a:r>
              <a:rPr lang="en-AU" sz="2800" dirty="0" smtClean="0"/>
              <a:t>Establish legal and risk management requirements of small business</a:t>
            </a:r>
            <a:r>
              <a:rPr lang="en-US" sz="2800" dirty="0" smtClean="0"/>
              <a:t>’</a:t>
            </a:r>
            <a:endParaRPr lang="en-AU" sz="28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1102</TotalTime>
  <Words>1986</Words>
  <Application>Microsoft Office PowerPoint</Application>
  <PresentationFormat>On-screen Show (4:3)</PresentationFormat>
  <Paragraphs>341</Paragraphs>
  <Slides>79</Slides>
  <Notes>70</Notes>
  <HiddenSlides>0</HiddenSlides>
  <MMClips>0</MMClips>
  <ScaleCrop>false</ScaleCrop>
  <HeadingPairs>
    <vt:vector size="4" baseType="variant">
      <vt:variant>
        <vt:lpstr>Theme</vt:lpstr>
      </vt:variant>
      <vt:variant>
        <vt:i4>1</vt:i4>
      </vt:variant>
      <vt:variant>
        <vt:lpstr>Slide Titles</vt:lpstr>
      </vt:variant>
      <vt:variant>
        <vt:i4>79</vt:i4>
      </vt:variant>
    </vt:vector>
  </HeadingPairs>
  <TitlesOfParts>
    <vt:vector size="80" baseType="lpstr">
      <vt:lpstr>Office Theme</vt:lpstr>
      <vt:lpstr>PowerPoint Presentation</vt:lpstr>
      <vt:lpstr>Housekeeping</vt:lpstr>
      <vt:lpstr>Objectives</vt:lpstr>
      <vt:lpstr>Identify and implement business legal requirements</vt:lpstr>
      <vt:lpstr>Options for the business legal structure</vt:lpstr>
      <vt:lpstr>Choosing the best legal structure for your business </vt:lpstr>
      <vt:lpstr>Types of business structure</vt:lpstr>
      <vt:lpstr>Identify and implement business legal requirements</vt:lpstr>
      <vt:lpstr>Activity 1A</vt:lpstr>
      <vt:lpstr>Identify and implement business legal requirements</vt:lpstr>
      <vt:lpstr>Some basic regulations affecting companies</vt:lpstr>
      <vt:lpstr>Type of company</vt:lpstr>
      <vt:lpstr>Identify and implement business legal requirements</vt:lpstr>
      <vt:lpstr>Comply with general reporting </vt:lpstr>
      <vt:lpstr>Financial reporting</vt:lpstr>
      <vt:lpstr>Ensure full compliance</vt:lpstr>
      <vt:lpstr>Activity 1B</vt:lpstr>
      <vt:lpstr>Comply with legislation, codes and regulatory requirements</vt:lpstr>
      <vt:lpstr>Establish systems</vt:lpstr>
      <vt:lpstr>Consumer legislation - ACCC</vt:lpstr>
      <vt:lpstr>Operating the business with a duty of care (Law of Torts)</vt:lpstr>
      <vt:lpstr>Company management templates</vt:lpstr>
      <vt:lpstr>Company management templates</vt:lpstr>
      <vt:lpstr>Risks associated with workplace hazards</vt:lpstr>
      <vt:lpstr>When designing policies</vt:lpstr>
      <vt:lpstr>Environmental requirements</vt:lpstr>
      <vt:lpstr>Activity 2A</vt:lpstr>
      <vt:lpstr>Comply with legislation, codes and regulatory requirements</vt:lpstr>
      <vt:lpstr>Comply with legislation, codes and regulatory requirements</vt:lpstr>
      <vt:lpstr>Comply with legislation, codes and regulatory requirements</vt:lpstr>
      <vt:lpstr>Comply with legislation, codes and regulatory requirements</vt:lpstr>
      <vt:lpstr>Comply with legislation, codes and regulatory requirements</vt:lpstr>
      <vt:lpstr>Types of records</vt:lpstr>
      <vt:lpstr>Types of records</vt:lpstr>
      <vt:lpstr> Activity 2B</vt:lpstr>
      <vt:lpstr>Comply with legislation, codes and regulatory requirements</vt:lpstr>
      <vt:lpstr>Monitor the provision of products and services</vt:lpstr>
      <vt:lpstr>What is a contract?</vt:lpstr>
      <vt:lpstr>Elements of a contract</vt:lpstr>
      <vt:lpstr>The provision of products and services</vt:lpstr>
      <vt:lpstr>Statutes which impact on contracts</vt:lpstr>
      <vt:lpstr>Comply with legislation, codes and regulatory requirements</vt:lpstr>
      <vt:lpstr>Encouraging compliance with employees</vt:lpstr>
      <vt:lpstr>Develop and implement procedures to ensure full compliance</vt:lpstr>
      <vt:lpstr> Activity 2C</vt:lpstr>
      <vt:lpstr>Negotiate and arrange contracts</vt:lpstr>
      <vt:lpstr>Negotiate and arrange contracts</vt:lpstr>
      <vt:lpstr>The Plain Language Movement</vt:lpstr>
      <vt:lpstr> Activity 3A</vt:lpstr>
      <vt:lpstr>Negotiate and arrange contracts</vt:lpstr>
      <vt:lpstr>Procurement rights</vt:lpstr>
      <vt:lpstr>Procurement considerations:</vt:lpstr>
      <vt:lpstr> Activity 3B</vt:lpstr>
      <vt:lpstr>Negotiate and arrange contracts</vt:lpstr>
      <vt:lpstr>Contracts</vt:lpstr>
      <vt:lpstr> Activity 3C</vt:lpstr>
      <vt:lpstr>Negotiate and arrange contracts</vt:lpstr>
      <vt:lpstr>Seek legal advice</vt:lpstr>
      <vt:lpstr>Benefits of leasing</vt:lpstr>
      <vt:lpstr> Activity 3D</vt:lpstr>
      <vt:lpstr>Identify potential internal and external risks to the business</vt:lpstr>
      <vt:lpstr>Internal and external risks</vt:lpstr>
      <vt:lpstr> Activity 4A</vt:lpstr>
      <vt:lpstr>Identify potential internal and external risks to the business</vt:lpstr>
      <vt:lpstr>Probability of risks</vt:lpstr>
      <vt:lpstr>Impact of risks</vt:lpstr>
      <vt:lpstr> Activity 4B</vt:lpstr>
      <vt:lpstr>Identify potential internal and external risks to the business</vt:lpstr>
      <vt:lpstr>Prioritising risks</vt:lpstr>
      <vt:lpstr>Prioritising risks</vt:lpstr>
      <vt:lpstr> Activity 4C</vt:lpstr>
      <vt:lpstr>Identify potential internal and external risks to the business</vt:lpstr>
      <vt:lpstr>Insurance requirements</vt:lpstr>
      <vt:lpstr>Insurance requirements</vt:lpstr>
      <vt:lpstr> Activity 4D</vt:lpstr>
      <vt:lpstr>Skills and Knowledge Activity</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dc:creator>
  <cp:lastModifiedBy>Jamie Waller</cp:lastModifiedBy>
  <cp:revision>245</cp:revision>
  <dcterms:created xsi:type="dcterms:W3CDTF">2011-08-26T06:48:04Z</dcterms:created>
  <dcterms:modified xsi:type="dcterms:W3CDTF">2016-04-21T10:45:46Z</dcterms:modified>
</cp:coreProperties>
</file>