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4" r:id="rId4"/>
    <p:sldId id="265" r:id="rId5"/>
    <p:sldId id="266" r:id="rId6"/>
    <p:sldId id="261" r:id="rId7"/>
    <p:sldId id="262" r:id="rId8"/>
    <p:sldId id="263" r:id="rId9"/>
    <p:sldId id="269" r:id="rId10"/>
    <p:sldId id="267" r:id="rId11"/>
    <p:sldId id="268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77"/>
  </p:normalViewPr>
  <p:slideViewPr>
    <p:cSldViewPr snapToGrid="0" snapToObjects="1">
      <p:cViewPr varScale="1">
        <p:scale>
          <a:sx n="99" d="100"/>
          <a:sy n="99" d="100"/>
        </p:scale>
        <p:origin x="113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8/9/2018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09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2400" y="2717800"/>
            <a:ext cx="82677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800" dirty="0"/>
          </a:p>
          <a:p>
            <a:r>
              <a:rPr lang="en-AU" sz="2800" dirty="0" smtClean="0"/>
              <a:t>OCCUPATIONAL HAZARDS - ALCOHOL </a:t>
            </a:r>
            <a:r>
              <a:rPr lang="en-AU" sz="2800" dirty="0" smtClean="0"/>
              <a:t>AND DRUG USE</a:t>
            </a:r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r>
              <a:rPr lang="en-AU" sz="2800" smtClean="0"/>
              <a:t>WORK </a:t>
            </a:r>
            <a:r>
              <a:rPr lang="en-AU" sz="2800" dirty="0" smtClean="0"/>
              <a:t>HEALTH AND SAFETY OFFICER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Describe key components of a workplace policy focused on alcohol and drug use</a:t>
            </a:r>
          </a:p>
          <a:p>
            <a:endParaRPr lang="en-AU" altLang="en-US" dirty="0"/>
          </a:p>
          <a:p>
            <a:r>
              <a:rPr lang="en-AU" altLang="en-US" dirty="0"/>
              <a:t>Understand processes for eliminating and minimising risks associated with alcohol and drug use</a:t>
            </a:r>
          </a:p>
        </p:txBody>
      </p:sp>
    </p:spTree>
    <p:extLst>
      <p:ext uri="{BB962C8B-B14F-4D97-AF65-F5344CB8AC3E}">
        <p14:creationId xmlns:p14="http://schemas.microsoft.com/office/powerpoint/2010/main" val="1285722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Alcohol and drug use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dirty="0"/>
              <a:t>Among the significant negative impacts of alcohol and drug use are:</a:t>
            </a:r>
          </a:p>
          <a:p>
            <a:pPr>
              <a:defRPr/>
            </a:pPr>
            <a:r>
              <a:rPr lang="en-AU" dirty="0"/>
              <a:t>Accidents and injury</a:t>
            </a:r>
          </a:p>
          <a:p>
            <a:pPr>
              <a:defRPr/>
            </a:pPr>
            <a:r>
              <a:rPr lang="en-AU" dirty="0"/>
              <a:t>Absenteeism</a:t>
            </a:r>
          </a:p>
          <a:p>
            <a:pPr>
              <a:defRPr/>
            </a:pPr>
            <a:r>
              <a:rPr lang="en-AU" dirty="0"/>
              <a:t>Lower productivity</a:t>
            </a:r>
          </a:p>
          <a:p>
            <a:pPr>
              <a:defRPr/>
            </a:pPr>
            <a:r>
              <a:rPr lang="en-AU" dirty="0"/>
              <a:t>Staff turnover</a:t>
            </a:r>
          </a:p>
          <a:p>
            <a:pPr>
              <a:defRPr/>
            </a:pPr>
            <a:r>
              <a:rPr lang="en-AU" dirty="0"/>
              <a:t>Poor morale and working relationships. </a:t>
            </a:r>
          </a:p>
          <a:p>
            <a:endParaRPr lang="en-AU" dirty="0"/>
          </a:p>
        </p:txBody>
      </p:sp>
      <p:sp>
        <p:nvSpPr>
          <p:cNvPr id="4" name="Rounded Rectangle 3"/>
          <p:cNvSpPr/>
          <p:nvPr/>
        </p:nvSpPr>
        <p:spPr>
          <a:xfrm>
            <a:off x="4745676" y="3124993"/>
            <a:ext cx="3838575" cy="14763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AU" dirty="0"/>
              <a:t>Alcohol and drug use presents significant  risks to workplace health and safety</a:t>
            </a:r>
          </a:p>
        </p:txBody>
      </p:sp>
    </p:spTree>
    <p:extLst>
      <p:ext uri="{BB962C8B-B14F-4D97-AF65-F5344CB8AC3E}">
        <p14:creationId xmlns:p14="http://schemas.microsoft.com/office/powerpoint/2010/main" val="4216503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Factors that increase risk</a:t>
            </a:r>
            <a:endParaRPr lang="en-AU" dirty="0"/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735679" y="1905089"/>
            <a:ext cx="202247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Work related stress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Lack of job security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Poor industrial relations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Poor pay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Boredom</a:t>
            </a: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656825" y="1791457"/>
            <a:ext cx="1854200" cy="1223962"/>
            <a:chOff x="3437392" y="2697720"/>
            <a:chExt cx="1962745" cy="129564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437392" y="2697720"/>
              <a:ext cx="970102" cy="970102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9452" y="2862681"/>
              <a:ext cx="1130685" cy="1130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8383" y="1867783"/>
            <a:ext cx="1460500" cy="146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879112" y="2335629"/>
            <a:ext cx="20034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1400"/>
              <a:t>Shiftwork and long working hours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/>
              <a:t>Limited supervision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/>
              <a:t>Difficult and dangerous work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/>
              <a:t>Availability of alcohol and drugs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76947" y="4212614"/>
            <a:ext cx="1736655" cy="1736655"/>
          </a:xfrm>
          <a:prstGeom prst="rect">
            <a:avLst/>
          </a:prstGeom>
        </p:spPr>
      </p:pic>
      <p:sp>
        <p:nvSpPr>
          <p:cNvPr id="11" name="TextBox 14"/>
          <p:cNvSpPr txBox="1">
            <a:spLocks noChangeArrowheads="1"/>
          </p:cNvSpPr>
          <p:nvPr/>
        </p:nvSpPr>
        <p:spPr bwMode="auto">
          <a:xfrm>
            <a:off x="4137470" y="4711448"/>
            <a:ext cx="19018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Younger age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Male gender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z="1400" dirty="0"/>
              <a:t>Worker attitudes and beliefs</a:t>
            </a:r>
          </a:p>
        </p:txBody>
      </p:sp>
    </p:spTree>
    <p:extLst>
      <p:ext uri="{BB962C8B-B14F-4D97-AF65-F5344CB8AC3E}">
        <p14:creationId xmlns:p14="http://schemas.microsoft.com/office/powerpoint/2010/main" val="575313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Drugs and alcohol policy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627406" cy="4525963"/>
          </a:xfrm>
        </p:spPr>
        <p:txBody>
          <a:bodyPr>
            <a:normAutofit fontScale="77500" lnSpcReduction="20000"/>
          </a:bodyPr>
          <a:lstStyle/>
          <a:p>
            <a:r>
              <a:rPr lang="en-AU" altLang="en-US" dirty="0"/>
              <a:t>Aims and objectives </a:t>
            </a:r>
          </a:p>
          <a:p>
            <a:r>
              <a:rPr lang="en-AU" altLang="en-US" dirty="0"/>
              <a:t>Scope  </a:t>
            </a:r>
          </a:p>
          <a:p>
            <a:r>
              <a:rPr lang="en-AU" altLang="en-US" dirty="0"/>
              <a:t>Workplace specific content and details </a:t>
            </a:r>
          </a:p>
          <a:p>
            <a:r>
              <a:rPr lang="en-AU" altLang="en-US" dirty="0"/>
              <a:t>Work sponsored functions </a:t>
            </a:r>
          </a:p>
          <a:p>
            <a:r>
              <a:rPr lang="en-AU" altLang="en-US" dirty="0"/>
              <a:t>Identification of an affected person  </a:t>
            </a:r>
          </a:p>
          <a:p>
            <a:r>
              <a:rPr lang="en-AU" altLang="en-US" dirty="0"/>
              <a:t>Criteria for identification </a:t>
            </a:r>
          </a:p>
          <a:p>
            <a:r>
              <a:rPr lang="en-AU" altLang="en-US" dirty="0"/>
              <a:t>Who will identify an affected person  </a:t>
            </a:r>
          </a:p>
          <a:p>
            <a:r>
              <a:rPr lang="en-AU" altLang="en-US" dirty="0"/>
              <a:t>Training </a:t>
            </a:r>
          </a:p>
          <a:p>
            <a:r>
              <a:rPr lang="en-AU" altLang="en-US" dirty="0"/>
              <a:t>Procedures </a:t>
            </a:r>
          </a:p>
          <a:p>
            <a:r>
              <a:rPr lang="en-AU" altLang="en-US" dirty="0"/>
              <a:t>Self-assessment by workers.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127226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5473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Risk Assessment</a:t>
            </a:r>
            <a:endParaRPr lang="en-AU" dirty="0"/>
          </a:p>
        </p:txBody>
      </p:sp>
      <p:pic>
        <p:nvPicPr>
          <p:cNvPr id="6" name="Picture 2" descr="C:\Users\Heather\AppData\Local\Temp\140715 Psychosocial risk management process Diagram DCU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189" y="1516552"/>
            <a:ext cx="4361726" cy="434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3641221" y="2803021"/>
            <a:ext cx="1896454" cy="139087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789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Consultation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AU" dirty="0"/>
              <a:t>Steering committee/working group</a:t>
            </a:r>
          </a:p>
          <a:p>
            <a:pPr>
              <a:defRPr/>
            </a:pPr>
            <a:r>
              <a:rPr lang="en-AU" dirty="0"/>
              <a:t>Health and safety committee</a:t>
            </a:r>
          </a:p>
          <a:p>
            <a:pPr>
              <a:defRPr/>
            </a:pPr>
            <a:r>
              <a:rPr lang="en-AU" dirty="0"/>
              <a:t>Toolbox talks.</a:t>
            </a:r>
          </a:p>
          <a:p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420" y="3188916"/>
            <a:ext cx="2379663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727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Training and education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600200"/>
            <a:ext cx="6447802" cy="4525963"/>
          </a:xfrm>
        </p:spPr>
        <p:txBody>
          <a:bodyPr>
            <a:normAutofit fontScale="85000" lnSpcReduction="10000"/>
          </a:bodyPr>
          <a:lstStyle/>
          <a:p>
            <a:r>
              <a:rPr lang="en-AU" altLang="en-US" dirty="0"/>
              <a:t>Targeted information and education resources </a:t>
            </a:r>
          </a:p>
          <a:p>
            <a:r>
              <a:rPr lang="en-AU" altLang="en-US" dirty="0"/>
              <a:t>Information about services, programs and assistance available either at the workplace or by external agencies for workers seeking support</a:t>
            </a:r>
          </a:p>
          <a:p>
            <a:r>
              <a:rPr lang="en-AU" altLang="en-US" dirty="0"/>
              <a:t>Copies of policy should be readily available at the workplace and widely publicised</a:t>
            </a:r>
          </a:p>
          <a:p>
            <a:r>
              <a:rPr lang="en-AU" altLang="en-US" dirty="0"/>
              <a:t>Information and training sessions at the workplace on the policy. </a:t>
            </a:r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701" y="4674001"/>
            <a:ext cx="204311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6453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Testing regime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altLang="en-US" dirty="0"/>
              <a:t>Voluntary self-testing </a:t>
            </a:r>
          </a:p>
          <a:p>
            <a:r>
              <a:rPr lang="en-AU" altLang="en-US" dirty="0"/>
              <a:t>Random testing </a:t>
            </a:r>
          </a:p>
          <a:p>
            <a:r>
              <a:rPr lang="en-AU" altLang="en-US" dirty="0"/>
              <a:t>Upon reasonable belief </a:t>
            </a:r>
          </a:p>
          <a:p>
            <a:r>
              <a:rPr lang="en-AU" altLang="en-US" dirty="0"/>
              <a:t>Testing after a workplace health and safety incident.</a:t>
            </a:r>
          </a:p>
        </p:txBody>
      </p:sp>
    </p:spTree>
    <p:extLst>
      <p:ext uri="{BB962C8B-B14F-4D97-AF65-F5344CB8AC3E}">
        <p14:creationId xmlns:p14="http://schemas.microsoft.com/office/powerpoint/2010/main" val="4182632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Activity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AU" i="1" dirty="0"/>
              <a:t>Working in pairs, develop a </a:t>
            </a:r>
            <a:r>
              <a:rPr lang="en-AU" b="1" i="1" dirty="0"/>
              <a:t>flow chart </a:t>
            </a:r>
            <a:r>
              <a:rPr lang="en-AU" i="1" dirty="0"/>
              <a:t>on how you will go about developing and implementing an alcohol and drugs policy in your organisation. 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endParaRPr lang="en-AU" i="1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AU" i="1" dirty="0"/>
              <a:t>Remember to include relevant stakeholders and key steps that may be included in the policy i.e. risk assessment, employee assistance etc. </a:t>
            </a:r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9634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altLang="en-US" dirty="0"/>
              <a:t>Activity debrief</a:t>
            </a:r>
            <a:endParaRPr lang="en-AU" dirty="0"/>
          </a:p>
        </p:txBody>
      </p:sp>
      <p:pic>
        <p:nvPicPr>
          <p:cNvPr id="4" name="Picture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461" y="1307506"/>
            <a:ext cx="5663078" cy="5195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3674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</TotalTime>
  <Words>295</Words>
  <Application>Microsoft Office PowerPoint</Application>
  <PresentationFormat>On-screen Show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Office Theme</vt:lpstr>
      <vt:lpstr>PowerPoint Presentation</vt:lpstr>
      <vt:lpstr>Assessment criteria</vt:lpstr>
      <vt:lpstr>Alcohol and drug use</vt:lpstr>
      <vt:lpstr>Factors that increase risk</vt:lpstr>
      <vt:lpstr>Drugs and alcohol policy</vt:lpstr>
      <vt:lpstr>Risk Assessment</vt:lpstr>
      <vt:lpstr>Consultation</vt:lpstr>
      <vt:lpstr>Training and education</vt:lpstr>
      <vt:lpstr>Testing regime</vt:lpstr>
      <vt:lpstr>Activity</vt:lpstr>
      <vt:lpstr>Activity debrief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Alfred Weller</cp:lastModifiedBy>
  <cp:revision>13</cp:revision>
  <dcterms:created xsi:type="dcterms:W3CDTF">2018-06-15T02:04:24Z</dcterms:created>
  <dcterms:modified xsi:type="dcterms:W3CDTF">2018-08-09T04:07:36Z</dcterms:modified>
</cp:coreProperties>
</file>