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2"/>
  </p:notesMasterIdLst>
  <p:handoutMasterIdLst>
    <p:handoutMasterId r:id="rId103"/>
  </p:handoutMasterIdLst>
  <p:sldIdLst>
    <p:sldId id="324" r:id="rId2"/>
    <p:sldId id="491" r:id="rId3"/>
    <p:sldId id="266" r:id="rId4"/>
    <p:sldId id="300" r:id="rId5"/>
    <p:sldId id="286" r:id="rId6"/>
    <p:sldId id="280" r:id="rId7"/>
    <p:sldId id="278" r:id="rId8"/>
    <p:sldId id="438" r:id="rId9"/>
    <p:sldId id="281" r:id="rId10"/>
    <p:sldId id="283" r:id="rId11"/>
    <p:sldId id="282" r:id="rId12"/>
    <p:sldId id="284" r:id="rId13"/>
    <p:sldId id="329" r:id="rId14"/>
    <p:sldId id="290" r:id="rId15"/>
    <p:sldId id="291" r:id="rId16"/>
    <p:sldId id="293" r:id="rId17"/>
    <p:sldId id="295" r:id="rId18"/>
    <p:sldId id="292" r:id="rId19"/>
    <p:sldId id="294" r:id="rId20"/>
    <p:sldId id="296" r:id="rId21"/>
    <p:sldId id="299" r:id="rId22"/>
    <p:sldId id="285" r:id="rId23"/>
    <p:sldId id="439" r:id="rId24"/>
    <p:sldId id="384" r:id="rId25"/>
    <p:sldId id="386" r:id="rId26"/>
    <p:sldId id="387" r:id="rId27"/>
    <p:sldId id="456" r:id="rId28"/>
    <p:sldId id="457" r:id="rId29"/>
    <p:sldId id="458" r:id="rId30"/>
    <p:sldId id="459" r:id="rId31"/>
    <p:sldId id="390" r:id="rId32"/>
    <p:sldId id="397" r:id="rId33"/>
    <p:sldId id="461" r:id="rId34"/>
    <p:sldId id="460" r:id="rId35"/>
    <p:sldId id="464" r:id="rId36"/>
    <p:sldId id="391" r:id="rId37"/>
    <p:sldId id="465" r:id="rId38"/>
    <p:sldId id="446" r:id="rId39"/>
    <p:sldId id="463" r:id="rId40"/>
    <p:sldId id="466" r:id="rId41"/>
    <p:sldId id="462" r:id="rId42"/>
    <p:sldId id="398" r:id="rId43"/>
    <p:sldId id="447" r:id="rId44"/>
    <p:sldId id="361" r:id="rId45"/>
    <p:sldId id="467" r:id="rId46"/>
    <p:sldId id="359" r:id="rId47"/>
    <p:sldId id="360" r:id="rId48"/>
    <p:sldId id="362" r:id="rId49"/>
    <p:sldId id="363" r:id="rId50"/>
    <p:sldId id="364" r:id="rId51"/>
    <p:sldId id="468" r:id="rId52"/>
    <p:sldId id="450" r:id="rId53"/>
    <p:sldId id="451" r:id="rId54"/>
    <p:sldId id="389" r:id="rId55"/>
    <p:sldId id="469" r:id="rId56"/>
    <p:sldId id="395" r:id="rId57"/>
    <p:sldId id="470" r:id="rId58"/>
    <p:sldId id="484" r:id="rId59"/>
    <p:sldId id="452" r:id="rId60"/>
    <p:sldId id="471" r:id="rId61"/>
    <p:sldId id="396" r:id="rId62"/>
    <p:sldId id="489" r:id="rId63"/>
    <p:sldId id="490" r:id="rId64"/>
    <p:sldId id="472" r:id="rId65"/>
    <p:sldId id="473" r:id="rId66"/>
    <p:sldId id="474" r:id="rId67"/>
    <p:sldId id="412" r:id="rId68"/>
    <p:sldId id="475" r:id="rId69"/>
    <p:sldId id="485" r:id="rId70"/>
    <p:sldId id="486" r:id="rId71"/>
    <p:sldId id="477" r:id="rId72"/>
    <p:sldId id="482" r:id="rId73"/>
    <p:sldId id="483" r:id="rId74"/>
    <p:sldId id="478" r:id="rId75"/>
    <p:sldId id="479" r:id="rId76"/>
    <p:sldId id="481" r:id="rId77"/>
    <p:sldId id="476" r:id="rId78"/>
    <p:sldId id="413" r:id="rId79"/>
    <p:sldId id="414" r:id="rId80"/>
    <p:sldId id="415" r:id="rId81"/>
    <p:sldId id="416" r:id="rId82"/>
    <p:sldId id="417" r:id="rId83"/>
    <p:sldId id="418" r:id="rId84"/>
    <p:sldId id="419" r:id="rId85"/>
    <p:sldId id="426" r:id="rId86"/>
    <p:sldId id="427" r:id="rId87"/>
    <p:sldId id="428" r:id="rId88"/>
    <p:sldId id="429" r:id="rId89"/>
    <p:sldId id="430" r:id="rId90"/>
    <p:sldId id="431" r:id="rId91"/>
    <p:sldId id="432" r:id="rId92"/>
    <p:sldId id="433" r:id="rId93"/>
    <p:sldId id="487" r:id="rId94"/>
    <p:sldId id="405" r:id="rId95"/>
    <p:sldId id="480" r:id="rId96"/>
    <p:sldId id="393" r:id="rId97"/>
    <p:sldId id="455" r:id="rId98"/>
    <p:sldId id="488" r:id="rId99"/>
    <p:sldId id="406" r:id="rId100"/>
    <p:sldId id="407" r:id="rId10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176" autoAdjust="0"/>
    <p:restoredTop sz="71185" autoAdjust="0"/>
  </p:normalViewPr>
  <p:slideViewPr>
    <p:cSldViewPr snapToGrid="0">
      <p:cViewPr varScale="1">
        <p:scale>
          <a:sx n="82" d="100"/>
          <a:sy n="82" d="100"/>
        </p:scale>
        <p:origin x="2058" y="84"/>
      </p:cViewPr>
      <p:guideLst/>
    </p:cSldViewPr>
  </p:slideViewPr>
  <p:outlineViewPr>
    <p:cViewPr>
      <p:scale>
        <a:sx n="33" d="100"/>
        <a:sy n="33" d="100"/>
      </p:scale>
      <p:origin x="0" y="-116346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11472"/>
    </p:cViewPr>
  </p:sorterViewPr>
  <p:notesViewPr>
    <p:cSldViewPr snapToGrid="0">
      <p:cViewPr varScale="1">
        <p:scale>
          <a:sx n="57" d="100"/>
          <a:sy n="57" d="100"/>
        </p:scale>
        <p:origin x="2754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07" Type="http://schemas.openxmlformats.org/officeDocument/2006/relationships/tableStyles" Target="tableStyles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handoutMaster" Target="handoutMasters/handout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AU" dirty="0"/>
              <a:t>SISFFIT017 Instruct long term exercise programs</a:t>
            </a:r>
          </a:p>
          <a:p>
            <a:endParaRPr lang="en-AU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8CCB39-DF5D-4E29-9108-62A8B48E1F47}" type="datetimeFigureOut">
              <a:rPr lang="en-AU" smtClean="0"/>
              <a:t>20/01/2016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205B25-BE80-4ABB-A4F7-C90A23C962FE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24530770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AU" sz="1200" dirty="0" smtClean="0"/>
              <a:t>SISFFIT017 Instruct long term exercise programs</a:t>
            </a:r>
          </a:p>
          <a:p>
            <a:endParaRPr lang="en-AU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5618F0-7C1A-4C5A-BCA2-0CAA40CC17B4}" type="datetimeFigureOut">
              <a:rPr lang="en-AU" smtClean="0"/>
              <a:t>20/01/2016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21DDD2-5ACD-448C-86B8-4E5A7F13556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42837266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9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US"/>
              <a:t>Resistance Training Prescription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The WISE Academy, 2007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38A26D0-8EA8-414D-AF62-B06495752003}" type="slidenum">
              <a:rPr lang="en-US"/>
              <a:pPr/>
              <a:t>2</a:t>
            </a:fld>
            <a:endParaRPr lang="en-US"/>
          </a:p>
        </p:txBody>
      </p:sp>
      <p:sp>
        <p:nvSpPr>
          <p:cNvPr id="839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34653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987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AU" smtClean="0">
              <a:latin typeface="Arial" panose="020B0604020202020204" pitchFamily="34" charset="0"/>
            </a:endParaRPr>
          </a:p>
        </p:txBody>
      </p:sp>
      <p:sp>
        <p:nvSpPr>
          <p:cNvPr id="79876" name="Header Placeholder 3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r>
              <a:rPr lang="en-US" smtClean="0">
                <a:latin typeface="Arial" panose="020B0604020202020204" pitchFamily="34" charset="0"/>
              </a:rPr>
              <a:t>Anatomy Review</a:t>
            </a:r>
          </a:p>
        </p:txBody>
      </p:sp>
      <p:sp>
        <p:nvSpPr>
          <p:cNvPr id="79877" name="Footer Placeholder 4"/>
          <p:cNvSpPr>
            <a:spLocks noGrp="1"/>
          </p:cNvSpPr>
          <p:nvPr>
            <p:ph type="ftr" sz="quarter" idx="4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r>
              <a:rPr lang="en-US" smtClean="0">
                <a:latin typeface="Arial" panose="020B0604020202020204" pitchFamily="34" charset="0"/>
              </a:rPr>
              <a:t>(c) The WISE Academy, 2007</a:t>
            </a:r>
          </a:p>
        </p:txBody>
      </p:sp>
      <p:sp>
        <p:nvSpPr>
          <p:cNvPr id="79878" name="Slide Number Placeholder 5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fld id="{A093860B-9443-4731-8C1E-D5A53C9130E1}" type="slidenum">
              <a:rPr lang="en-US">
                <a:latin typeface="Arial" panose="020B0604020202020204" pitchFamily="34" charset="0"/>
              </a:rPr>
              <a:pPr/>
              <a:t>3</a:t>
            </a:fld>
            <a:endParaRPr 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18145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469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AU" smtClean="0">
              <a:latin typeface="Arial" panose="020B0604020202020204" pitchFamily="34" charset="0"/>
            </a:endParaRPr>
          </a:p>
        </p:txBody>
      </p:sp>
      <p:sp>
        <p:nvSpPr>
          <p:cNvPr id="114692" name="Header Placeholder 3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r>
              <a:rPr lang="en-US" smtClean="0">
                <a:latin typeface="Arial" panose="020B0604020202020204" pitchFamily="34" charset="0"/>
              </a:rPr>
              <a:t>Anatomy Review</a:t>
            </a:r>
          </a:p>
        </p:txBody>
      </p:sp>
      <p:sp>
        <p:nvSpPr>
          <p:cNvPr id="114693" name="Footer Placeholder 4"/>
          <p:cNvSpPr>
            <a:spLocks noGrp="1"/>
          </p:cNvSpPr>
          <p:nvPr>
            <p:ph type="ftr" sz="quarter" idx="4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r>
              <a:rPr lang="en-US" smtClean="0">
                <a:latin typeface="Arial" panose="020B0604020202020204" pitchFamily="34" charset="0"/>
              </a:rPr>
              <a:t>(c) The WISE Academy, 2007</a:t>
            </a:r>
          </a:p>
        </p:txBody>
      </p:sp>
      <p:sp>
        <p:nvSpPr>
          <p:cNvPr id="114694" name="Slide Number Placeholder 5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fld id="{2E30C643-E1E2-4A28-A85B-07119D87666E}" type="slidenum">
              <a:rPr lang="en-US">
                <a:latin typeface="Arial" panose="020B0604020202020204" pitchFamily="34" charset="0"/>
              </a:rPr>
              <a:pPr/>
              <a:t>4</a:t>
            </a:fld>
            <a:endParaRPr 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03089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035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AU" smtClean="0">
              <a:latin typeface="Arial" panose="020B0604020202020204" pitchFamily="34" charset="0"/>
            </a:endParaRPr>
          </a:p>
        </p:txBody>
      </p:sp>
      <p:sp>
        <p:nvSpPr>
          <p:cNvPr id="100356" name="Header Placeholder 3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r>
              <a:rPr lang="en-US" smtClean="0">
                <a:latin typeface="Arial" panose="020B0604020202020204" pitchFamily="34" charset="0"/>
              </a:rPr>
              <a:t>Anatomy Review</a:t>
            </a:r>
          </a:p>
        </p:txBody>
      </p:sp>
      <p:sp>
        <p:nvSpPr>
          <p:cNvPr id="100357" name="Footer Placeholder 4"/>
          <p:cNvSpPr>
            <a:spLocks noGrp="1"/>
          </p:cNvSpPr>
          <p:nvPr>
            <p:ph type="ftr" sz="quarter" idx="4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r>
              <a:rPr lang="en-US" smtClean="0">
                <a:latin typeface="Arial" panose="020B0604020202020204" pitchFamily="34" charset="0"/>
              </a:rPr>
              <a:t>(c) The WISE Academy, 2007</a:t>
            </a:r>
          </a:p>
        </p:txBody>
      </p:sp>
      <p:sp>
        <p:nvSpPr>
          <p:cNvPr id="100358" name="Slide Number Placeholder 5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fld id="{648AE7EA-BA4C-403E-BDE3-9AB337D6D414}" type="slidenum">
              <a:rPr lang="en-US">
                <a:latin typeface="Arial" panose="020B0604020202020204" pitchFamily="34" charset="0"/>
              </a:rPr>
              <a:pPr/>
              <a:t>5</a:t>
            </a:fld>
            <a:endParaRPr 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96494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421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AU" smtClean="0">
              <a:latin typeface="Arial" panose="020B0604020202020204" pitchFamily="34" charset="0"/>
            </a:endParaRPr>
          </a:p>
        </p:txBody>
      </p:sp>
      <p:sp>
        <p:nvSpPr>
          <p:cNvPr id="94212" name="Header Placeholder 3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r>
              <a:rPr lang="en-US" smtClean="0">
                <a:latin typeface="Arial" panose="020B0604020202020204" pitchFamily="34" charset="0"/>
              </a:rPr>
              <a:t>Anatomy Review</a:t>
            </a:r>
          </a:p>
        </p:txBody>
      </p:sp>
      <p:sp>
        <p:nvSpPr>
          <p:cNvPr id="94213" name="Footer Placeholder 4"/>
          <p:cNvSpPr>
            <a:spLocks noGrp="1"/>
          </p:cNvSpPr>
          <p:nvPr>
            <p:ph type="ftr" sz="quarter" idx="4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r>
              <a:rPr lang="en-US" smtClean="0">
                <a:latin typeface="Arial" panose="020B0604020202020204" pitchFamily="34" charset="0"/>
              </a:rPr>
              <a:t>(c) The WISE Academy, 2007</a:t>
            </a:r>
          </a:p>
        </p:txBody>
      </p:sp>
      <p:sp>
        <p:nvSpPr>
          <p:cNvPr id="94214" name="Slide Number Placeholder 5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fld id="{3A756F9D-234E-4089-9FAA-5A9D1853ED6A}" type="slidenum">
              <a:rPr lang="en-US">
                <a:latin typeface="Arial" panose="020B0604020202020204" pitchFamily="34" charset="0"/>
              </a:rPr>
              <a:pPr/>
              <a:t>6</a:t>
            </a:fld>
            <a:endParaRPr 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60066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216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AU" smtClean="0">
              <a:latin typeface="Arial" panose="020B0604020202020204" pitchFamily="34" charset="0"/>
            </a:endParaRPr>
          </a:p>
        </p:txBody>
      </p:sp>
      <p:sp>
        <p:nvSpPr>
          <p:cNvPr id="92164" name="Header Placeholder 3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r>
              <a:rPr lang="en-US" smtClean="0">
                <a:latin typeface="Arial" panose="020B0604020202020204" pitchFamily="34" charset="0"/>
              </a:rPr>
              <a:t>Anatomy Review</a:t>
            </a:r>
          </a:p>
        </p:txBody>
      </p:sp>
      <p:sp>
        <p:nvSpPr>
          <p:cNvPr id="92165" name="Footer Placeholder 4"/>
          <p:cNvSpPr>
            <a:spLocks noGrp="1"/>
          </p:cNvSpPr>
          <p:nvPr>
            <p:ph type="ftr" sz="quarter" idx="4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r>
              <a:rPr lang="en-US" smtClean="0">
                <a:latin typeface="Arial" panose="020B0604020202020204" pitchFamily="34" charset="0"/>
              </a:rPr>
              <a:t>(c) The WISE Academy, 2007</a:t>
            </a:r>
          </a:p>
        </p:txBody>
      </p:sp>
      <p:sp>
        <p:nvSpPr>
          <p:cNvPr id="92166" name="Slide Number Placeholder 5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fld id="{4E77F52F-E2B4-40F9-8D01-5988AFABD83B}" type="slidenum">
              <a:rPr lang="en-US">
                <a:latin typeface="Arial" panose="020B0604020202020204" pitchFamily="34" charset="0"/>
              </a:rPr>
              <a:pPr/>
              <a:t>7</a:t>
            </a:fld>
            <a:endParaRPr 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89308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216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AU" smtClean="0">
              <a:latin typeface="Arial" panose="020B0604020202020204" pitchFamily="34" charset="0"/>
            </a:endParaRPr>
          </a:p>
        </p:txBody>
      </p:sp>
      <p:sp>
        <p:nvSpPr>
          <p:cNvPr id="92164" name="Header Placeholder 3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r>
              <a:rPr lang="en-US" smtClean="0">
                <a:latin typeface="Arial" panose="020B0604020202020204" pitchFamily="34" charset="0"/>
              </a:rPr>
              <a:t>Anatomy Review</a:t>
            </a:r>
          </a:p>
        </p:txBody>
      </p:sp>
      <p:sp>
        <p:nvSpPr>
          <p:cNvPr id="92165" name="Footer Placeholder 4"/>
          <p:cNvSpPr>
            <a:spLocks noGrp="1"/>
          </p:cNvSpPr>
          <p:nvPr>
            <p:ph type="ftr" sz="quarter" idx="4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r>
              <a:rPr lang="en-US" smtClean="0">
                <a:latin typeface="Arial" panose="020B0604020202020204" pitchFamily="34" charset="0"/>
              </a:rPr>
              <a:t>(c) The WISE Academy, 2007</a:t>
            </a:r>
          </a:p>
        </p:txBody>
      </p:sp>
      <p:sp>
        <p:nvSpPr>
          <p:cNvPr id="92166" name="Slide Number Placeholder 5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fld id="{4E77F52F-E2B4-40F9-8D01-5988AFABD83B}" type="slidenum">
              <a:rPr lang="en-US">
                <a:latin typeface="Arial" panose="020B0604020202020204" pitchFamily="34" charset="0"/>
              </a:rPr>
              <a:pPr/>
              <a:t>8</a:t>
            </a:fld>
            <a:endParaRPr 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1235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523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AU" smtClean="0">
              <a:latin typeface="Arial" panose="020B0604020202020204" pitchFamily="34" charset="0"/>
            </a:endParaRPr>
          </a:p>
        </p:txBody>
      </p:sp>
      <p:sp>
        <p:nvSpPr>
          <p:cNvPr id="95236" name="Header Placeholder 3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r>
              <a:rPr lang="en-US" smtClean="0">
                <a:latin typeface="Arial" panose="020B0604020202020204" pitchFamily="34" charset="0"/>
              </a:rPr>
              <a:t>Anatomy Review</a:t>
            </a:r>
          </a:p>
        </p:txBody>
      </p:sp>
      <p:sp>
        <p:nvSpPr>
          <p:cNvPr id="95237" name="Footer Placeholder 4"/>
          <p:cNvSpPr>
            <a:spLocks noGrp="1"/>
          </p:cNvSpPr>
          <p:nvPr>
            <p:ph type="ftr" sz="quarter" idx="4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r>
              <a:rPr lang="en-US" smtClean="0">
                <a:latin typeface="Arial" panose="020B0604020202020204" pitchFamily="34" charset="0"/>
              </a:rPr>
              <a:t>(c) The WISE Academy, 2007</a:t>
            </a:r>
          </a:p>
        </p:txBody>
      </p:sp>
      <p:sp>
        <p:nvSpPr>
          <p:cNvPr id="95238" name="Slide Number Placeholder 5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fld id="{E9850EC0-A2BF-4977-B03D-4D8D865FA46B}" type="slidenum">
              <a:rPr lang="en-US">
                <a:latin typeface="Arial" panose="020B0604020202020204" pitchFamily="34" charset="0"/>
              </a:rPr>
              <a:pPr/>
              <a:t>9</a:t>
            </a:fld>
            <a:endParaRPr 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13626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728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AU" smtClean="0">
              <a:latin typeface="Arial" panose="020B0604020202020204" pitchFamily="34" charset="0"/>
            </a:endParaRPr>
          </a:p>
        </p:txBody>
      </p:sp>
      <p:sp>
        <p:nvSpPr>
          <p:cNvPr id="97284" name="Header Placeholder 3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r>
              <a:rPr lang="en-US" smtClean="0">
                <a:latin typeface="Arial" panose="020B0604020202020204" pitchFamily="34" charset="0"/>
              </a:rPr>
              <a:t>Anatomy Review</a:t>
            </a:r>
          </a:p>
        </p:txBody>
      </p:sp>
      <p:sp>
        <p:nvSpPr>
          <p:cNvPr id="97285" name="Footer Placeholder 4"/>
          <p:cNvSpPr>
            <a:spLocks noGrp="1"/>
          </p:cNvSpPr>
          <p:nvPr>
            <p:ph type="ftr" sz="quarter" idx="4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r>
              <a:rPr lang="en-US" smtClean="0">
                <a:latin typeface="Arial" panose="020B0604020202020204" pitchFamily="34" charset="0"/>
              </a:rPr>
              <a:t>(c) The WISE Academy, 2007</a:t>
            </a:r>
          </a:p>
        </p:txBody>
      </p:sp>
      <p:sp>
        <p:nvSpPr>
          <p:cNvPr id="97286" name="Slide Number Placeholder 5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fld id="{94E7E556-8D9B-4F17-B4CB-36E79F1865DA}" type="slidenum">
              <a:rPr lang="en-US">
                <a:latin typeface="Arial" panose="020B0604020202020204" pitchFamily="34" charset="0"/>
              </a:rPr>
              <a:pPr/>
              <a:t>10</a:t>
            </a:fld>
            <a:endParaRPr 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56828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62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AU" smtClean="0">
              <a:latin typeface="Arial" panose="020B0604020202020204" pitchFamily="34" charset="0"/>
            </a:endParaRPr>
          </a:p>
        </p:txBody>
      </p:sp>
      <p:sp>
        <p:nvSpPr>
          <p:cNvPr id="96260" name="Header Placeholder 3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r>
              <a:rPr lang="en-US" smtClean="0">
                <a:latin typeface="Arial" panose="020B0604020202020204" pitchFamily="34" charset="0"/>
              </a:rPr>
              <a:t>Anatomy Review</a:t>
            </a:r>
          </a:p>
        </p:txBody>
      </p:sp>
      <p:sp>
        <p:nvSpPr>
          <p:cNvPr id="96261" name="Footer Placeholder 4"/>
          <p:cNvSpPr>
            <a:spLocks noGrp="1"/>
          </p:cNvSpPr>
          <p:nvPr>
            <p:ph type="ftr" sz="quarter" idx="4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r>
              <a:rPr lang="en-US" smtClean="0">
                <a:latin typeface="Arial" panose="020B0604020202020204" pitchFamily="34" charset="0"/>
              </a:rPr>
              <a:t>(c) The WISE Academy, 2007</a:t>
            </a:r>
          </a:p>
        </p:txBody>
      </p:sp>
      <p:sp>
        <p:nvSpPr>
          <p:cNvPr id="96262" name="Slide Number Placeholder 5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fld id="{E73EC430-2FF2-4E8D-8634-F87275EE2096}" type="slidenum">
              <a:rPr lang="en-US">
                <a:latin typeface="Arial" panose="020B0604020202020204" pitchFamily="34" charset="0"/>
              </a:rPr>
              <a:pPr/>
              <a:t>11</a:t>
            </a:fld>
            <a:endParaRPr 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18791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830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AU" smtClean="0">
              <a:latin typeface="Arial" panose="020B0604020202020204" pitchFamily="34" charset="0"/>
            </a:endParaRPr>
          </a:p>
        </p:txBody>
      </p:sp>
      <p:sp>
        <p:nvSpPr>
          <p:cNvPr id="98308" name="Header Placeholder 3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r>
              <a:rPr lang="en-US" smtClean="0">
                <a:latin typeface="Arial" panose="020B0604020202020204" pitchFamily="34" charset="0"/>
              </a:rPr>
              <a:t>Anatomy Review</a:t>
            </a:r>
          </a:p>
        </p:txBody>
      </p:sp>
      <p:sp>
        <p:nvSpPr>
          <p:cNvPr id="98309" name="Footer Placeholder 4"/>
          <p:cNvSpPr>
            <a:spLocks noGrp="1"/>
          </p:cNvSpPr>
          <p:nvPr>
            <p:ph type="ftr" sz="quarter" idx="4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r>
              <a:rPr lang="en-US" smtClean="0">
                <a:latin typeface="Arial" panose="020B0604020202020204" pitchFamily="34" charset="0"/>
              </a:rPr>
              <a:t>(c) The WISE Academy, 2007</a:t>
            </a:r>
          </a:p>
        </p:txBody>
      </p:sp>
      <p:sp>
        <p:nvSpPr>
          <p:cNvPr id="98310" name="Slide Number Placeholder 5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fld id="{04307B55-3B47-4C4A-9061-DA19030C489B}" type="slidenum">
              <a:rPr lang="en-US">
                <a:latin typeface="Arial" panose="020B0604020202020204" pitchFamily="34" charset="0"/>
              </a:rPr>
              <a:pPr/>
              <a:t>12</a:t>
            </a:fld>
            <a:endParaRPr 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87591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445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AU" smtClean="0">
              <a:latin typeface="Arial" panose="020B0604020202020204" pitchFamily="34" charset="0"/>
            </a:endParaRPr>
          </a:p>
        </p:txBody>
      </p:sp>
      <p:sp>
        <p:nvSpPr>
          <p:cNvPr id="104452" name="Header Placeholder 3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r>
              <a:rPr lang="en-US" smtClean="0">
                <a:latin typeface="Arial" panose="020B0604020202020204" pitchFamily="34" charset="0"/>
              </a:rPr>
              <a:t>Anatomy Review</a:t>
            </a:r>
          </a:p>
        </p:txBody>
      </p:sp>
      <p:sp>
        <p:nvSpPr>
          <p:cNvPr id="104453" name="Footer Placeholder 4"/>
          <p:cNvSpPr>
            <a:spLocks noGrp="1"/>
          </p:cNvSpPr>
          <p:nvPr>
            <p:ph type="ftr" sz="quarter" idx="4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r>
              <a:rPr lang="en-US" smtClean="0">
                <a:latin typeface="Arial" panose="020B0604020202020204" pitchFamily="34" charset="0"/>
              </a:rPr>
              <a:t>(c) The WISE Academy, 2007</a:t>
            </a:r>
          </a:p>
        </p:txBody>
      </p:sp>
      <p:sp>
        <p:nvSpPr>
          <p:cNvPr id="104454" name="Slide Number Placeholder 5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fld id="{D8F17027-56D8-4E47-AE3A-2BB585D68ABA}" type="slidenum">
              <a:rPr lang="en-US">
                <a:latin typeface="Arial" panose="020B0604020202020204" pitchFamily="34" charset="0"/>
              </a:rPr>
              <a:pPr/>
              <a:t>14</a:t>
            </a:fld>
            <a:endParaRPr 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7101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547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AU" smtClean="0">
              <a:latin typeface="Arial" panose="020B0604020202020204" pitchFamily="34" charset="0"/>
            </a:endParaRPr>
          </a:p>
        </p:txBody>
      </p:sp>
      <p:sp>
        <p:nvSpPr>
          <p:cNvPr id="105476" name="Header Placeholder 3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r>
              <a:rPr lang="en-US" smtClean="0">
                <a:latin typeface="Arial" panose="020B0604020202020204" pitchFamily="34" charset="0"/>
              </a:rPr>
              <a:t>Anatomy Review</a:t>
            </a:r>
          </a:p>
        </p:txBody>
      </p:sp>
      <p:sp>
        <p:nvSpPr>
          <p:cNvPr id="105477" name="Footer Placeholder 4"/>
          <p:cNvSpPr>
            <a:spLocks noGrp="1"/>
          </p:cNvSpPr>
          <p:nvPr>
            <p:ph type="ftr" sz="quarter" idx="4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r>
              <a:rPr lang="en-US" smtClean="0">
                <a:latin typeface="Arial" panose="020B0604020202020204" pitchFamily="34" charset="0"/>
              </a:rPr>
              <a:t>(c) The WISE Academy, 2007</a:t>
            </a:r>
          </a:p>
        </p:txBody>
      </p:sp>
      <p:sp>
        <p:nvSpPr>
          <p:cNvPr id="105478" name="Slide Number Placeholder 5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fld id="{BAE54815-193B-4006-884B-32C3E7A7E0E0}" type="slidenum">
              <a:rPr lang="en-US">
                <a:latin typeface="Arial" panose="020B0604020202020204" pitchFamily="34" charset="0"/>
              </a:rPr>
              <a:pPr/>
              <a:t>15</a:t>
            </a:fld>
            <a:endParaRPr 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909838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752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AU" smtClean="0">
              <a:latin typeface="Arial" panose="020B0604020202020204" pitchFamily="34" charset="0"/>
            </a:endParaRPr>
          </a:p>
        </p:txBody>
      </p:sp>
      <p:sp>
        <p:nvSpPr>
          <p:cNvPr id="107524" name="Header Placeholder 3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r>
              <a:rPr lang="en-US" smtClean="0">
                <a:latin typeface="Arial" panose="020B0604020202020204" pitchFamily="34" charset="0"/>
              </a:rPr>
              <a:t>Anatomy Review</a:t>
            </a:r>
          </a:p>
        </p:txBody>
      </p:sp>
      <p:sp>
        <p:nvSpPr>
          <p:cNvPr id="107525" name="Footer Placeholder 4"/>
          <p:cNvSpPr>
            <a:spLocks noGrp="1"/>
          </p:cNvSpPr>
          <p:nvPr>
            <p:ph type="ftr" sz="quarter" idx="4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r>
              <a:rPr lang="en-US" smtClean="0">
                <a:latin typeface="Arial" panose="020B0604020202020204" pitchFamily="34" charset="0"/>
              </a:rPr>
              <a:t>(c) The WISE Academy, 2007</a:t>
            </a:r>
          </a:p>
        </p:txBody>
      </p:sp>
      <p:sp>
        <p:nvSpPr>
          <p:cNvPr id="107526" name="Slide Number Placeholder 5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fld id="{D44905BE-AF74-4A0E-95C3-E5B36E061D9A}" type="slidenum">
              <a:rPr lang="en-US">
                <a:latin typeface="Arial" panose="020B0604020202020204" pitchFamily="34" charset="0"/>
              </a:rPr>
              <a:pPr/>
              <a:t>16</a:t>
            </a:fld>
            <a:endParaRPr 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31513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957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AU" smtClean="0">
              <a:latin typeface="Arial" panose="020B0604020202020204" pitchFamily="34" charset="0"/>
            </a:endParaRPr>
          </a:p>
        </p:txBody>
      </p:sp>
      <p:sp>
        <p:nvSpPr>
          <p:cNvPr id="109572" name="Header Placeholder 3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r>
              <a:rPr lang="en-US" smtClean="0">
                <a:latin typeface="Arial" panose="020B0604020202020204" pitchFamily="34" charset="0"/>
              </a:rPr>
              <a:t>Anatomy Review</a:t>
            </a:r>
          </a:p>
        </p:txBody>
      </p:sp>
      <p:sp>
        <p:nvSpPr>
          <p:cNvPr id="109573" name="Footer Placeholder 4"/>
          <p:cNvSpPr>
            <a:spLocks noGrp="1"/>
          </p:cNvSpPr>
          <p:nvPr>
            <p:ph type="ftr" sz="quarter" idx="4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r>
              <a:rPr lang="en-US" smtClean="0">
                <a:latin typeface="Arial" panose="020B0604020202020204" pitchFamily="34" charset="0"/>
              </a:rPr>
              <a:t>(c) The WISE Academy, 2007</a:t>
            </a:r>
          </a:p>
        </p:txBody>
      </p:sp>
      <p:sp>
        <p:nvSpPr>
          <p:cNvPr id="109574" name="Slide Number Placeholder 5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fld id="{EC135B71-016D-4C92-8214-B5F50BFC7EB8}" type="slidenum">
              <a:rPr lang="en-US">
                <a:latin typeface="Arial" panose="020B0604020202020204" pitchFamily="34" charset="0"/>
              </a:rPr>
              <a:pPr/>
              <a:t>17</a:t>
            </a:fld>
            <a:endParaRPr 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946149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64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AU" smtClean="0">
              <a:latin typeface="Arial" panose="020B0604020202020204" pitchFamily="34" charset="0"/>
            </a:endParaRPr>
          </a:p>
        </p:txBody>
      </p:sp>
      <p:sp>
        <p:nvSpPr>
          <p:cNvPr id="106500" name="Header Placeholder 3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r>
              <a:rPr lang="en-US" smtClean="0">
                <a:latin typeface="Arial" panose="020B0604020202020204" pitchFamily="34" charset="0"/>
              </a:rPr>
              <a:t>Anatomy Review</a:t>
            </a:r>
          </a:p>
        </p:txBody>
      </p:sp>
      <p:sp>
        <p:nvSpPr>
          <p:cNvPr id="106501" name="Footer Placeholder 4"/>
          <p:cNvSpPr>
            <a:spLocks noGrp="1"/>
          </p:cNvSpPr>
          <p:nvPr>
            <p:ph type="ftr" sz="quarter" idx="4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r>
              <a:rPr lang="en-US" smtClean="0">
                <a:latin typeface="Arial" panose="020B0604020202020204" pitchFamily="34" charset="0"/>
              </a:rPr>
              <a:t>(c) The WISE Academy, 2007</a:t>
            </a:r>
          </a:p>
        </p:txBody>
      </p:sp>
      <p:sp>
        <p:nvSpPr>
          <p:cNvPr id="106502" name="Slide Number Placeholder 5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fld id="{B3D2CA57-81D2-406B-80BA-D49C48F377E4}" type="slidenum">
              <a:rPr lang="en-US">
                <a:latin typeface="Arial" panose="020B0604020202020204" pitchFamily="34" charset="0"/>
              </a:rPr>
              <a:pPr/>
              <a:t>18</a:t>
            </a:fld>
            <a:endParaRPr 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35573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854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AU" smtClean="0">
              <a:latin typeface="Arial" panose="020B0604020202020204" pitchFamily="34" charset="0"/>
            </a:endParaRPr>
          </a:p>
        </p:txBody>
      </p:sp>
      <p:sp>
        <p:nvSpPr>
          <p:cNvPr id="108548" name="Header Placeholder 3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r>
              <a:rPr lang="en-US" smtClean="0">
                <a:latin typeface="Arial" panose="020B0604020202020204" pitchFamily="34" charset="0"/>
              </a:rPr>
              <a:t>Anatomy Review</a:t>
            </a:r>
          </a:p>
        </p:txBody>
      </p:sp>
      <p:sp>
        <p:nvSpPr>
          <p:cNvPr id="108549" name="Footer Placeholder 4"/>
          <p:cNvSpPr>
            <a:spLocks noGrp="1"/>
          </p:cNvSpPr>
          <p:nvPr>
            <p:ph type="ftr" sz="quarter" idx="4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r>
              <a:rPr lang="en-US" smtClean="0">
                <a:latin typeface="Arial" panose="020B0604020202020204" pitchFamily="34" charset="0"/>
              </a:rPr>
              <a:t>(c) The WISE Academy, 2007</a:t>
            </a:r>
          </a:p>
        </p:txBody>
      </p:sp>
      <p:sp>
        <p:nvSpPr>
          <p:cNvPr id="108550" name="Slide Number Placeholder 5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fld id="{2571C65F-B3FD-4217-A369-3B395C55CF54}" type="slidenum">
              <a:rPr lang="en-US">
                <a:latin typeface="Arial" panose="020B0604020202020204" pitchFamily="34" charset="0"/>
              </a:rPr>
              <a:pPr/>
              <a:t>19</a:t>
            </a:fld>
            <a:endParaRPr 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87986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059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AU" smtClean="0">
              <a:latin typeface="Arial" panose="020B0604020202020204" pitchFamily="34" charset="0"/>
            </a:endParaRPr>
          </a:p>
        </p:txBody>
      </p:sp>
      <p:sp>
        <p:nvSpPr>
          <p:cNvPr id="110596" name="Header Placeholder 3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r>
              <a:rPr lang="en-US" smtClean="0">
                <a:latin typeface="Arial" panose="020B0604020202020204" pitchFamily="34" charset="0"/>
              </a:rPr>
              <a:t>Anatomy Review</a:t>
            </a:r>
          </a:p>
        </p:txBody>
      </p:sp>
      <p:sp>
        <p:nvSpPr>
          <p:cNvPr id="110597" name="Footer Placeholder 4"/>
          <p:cNvSpPr>
            <a:spLocks noGrp="1"/>
          </p:cNvSpPr>
          <p:nvPr>
            <p:ph type="ftr" sz="quarter" idx="4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r>
              <a:rPr lang="en-US" smtClean="0">
                <a:latin typeface="Arial" panose="020B0604020202020204" pitchFamily="34" charset="0"/>
              </a:rPr>
              <a:t>(c) The WISE Academy, 2007</a:t>
            </a:r>
          </a:p>
        </p:txBody>
      </p:sp>
      <p:sp>
        <p:nvSpPr>
          <p:cNvPr id="110598" name="Slide Number Placeholder 5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fld id="{86985F44-0CE0-4B68-8EFA-E23641517536}" type="slidenum">
              <a:rPr lang="en-US">
                <a:latin typeface="Arial" panose="020B0604020202020204" pitchFamily="34" charset="0"/>
              </a:rPr>
              <a:pPr/>
              <a:t>20</a:t>
            </a:fld>
            <a:endParaRPr 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983749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366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AU" smtClean="0">
              <a:latin typeface="Arial" panose="020B0604020202020204" pitchFamily="34" charset="0"/>
            </a:endParaRPr>
          </a:p>
        </p:txBody>
      </p:sp>
      <p:sp>
        <p:nvSpPr>
          <p:cNvPr id="113668" name="Header Placeholder 3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r>
              <a:rPr lang="en-US" smtClean="0">
                <a:latin typeface="Arial" panose="020B0604020202020204" pitchFamily="34" charset="0"/>
              </a:rPr>
              <a:t>Anatomy Review</a:t>
            </a:r>
          </a:p>
        </p:txBody>
      </p:sp>
      <p:sp>
        <p:nvSpPr>
          <p:cNvPr id="113669" name="Footer Placeholder 4"/>
          <p:cNvSpPr>
            <a:spLocks noGrp="1"/>
          </p:cNvSpPr>
          <p:nvPr>
            <p:ph type="ftr" sz="quarter" idx="4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r>
              <a:rPr lang="en-US" smtClean="0">
                <a:latin typeface="Arial" panose="020B0604020202020204" pitchFamily="34" charset="0"/>
              </a:rPr>
              <a:t>(c) The WISE Academy, 2007</a:t>
            </a:r>
          </a:p>
        </p:txBody>
      </p:sp>
      <p:sp>
        <p:nvSpPr>
          <p:cNvPr id="113670" name="Slide Number Placeholder 5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fld id="{7637E287-847B-43C5-A096-BE4C76356DAD}" type="slidenum">
              <a:rPr lang="en-US">
                <a:latin typeface="Arial" panose="020B0604020202020204" pitchFamily="34" charset="0"/>
              </a:rPr>
              <a:pPr/>
              <a:t>21</a:t>
            </a:fld>
            <a:endParaRPr 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172393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933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AU" smtClean="0">
              <a:latin typeface="Arial" panose="020B0604020202020204" pitchFamily="34" charset="0"/>
            </a:endParaRPr>
          </a:p>
        </p:txBody>
      </p:sp>
      <p:sp>
        <p:nvSpPr>
          <p:cNvPr id="99332" name="Header Placeholder 3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r>
              <a:rPr lang="en-US" smtClean="0">
                <a:latin typeface="Arial" panose="020B0604020202020204" pitchFamily="34" charset="0"/>
              </a:rPr>
              <a:t>Anatomy Review</a:t>
            </a:r>
          </a:p>
        </p:txBody>
      </p:sp>
      <p:sp>
        <p:nvSpPr>
          <p:cNvPr id="99333" name="Footer Placeholder 4"/>
          <p:cNvSpPr>
            <a:spLocks noGrp="1"/>
          </p:cNvSpPr>
          <p:nvPr>
            <p:ph type="ftr" sz="quarter" idx="4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r>
              <a:rPr lang="en-US" smtClean="0">
                <a:latin typeface="Arial" panose="020B0604020202020204" pitchFamily="34" charset="0"/>
              </a:rPr>
              <a:t>(c) The WISE Academy, 2007</a:t>
            </a:r>
          </a:p>
        </p:txBody>
      </p:sp>
      <p:sp>
        <p:nvSpPr>
          <p:cNvPr id="99334" name="Slide Number Placeholder 5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fld id="{035FF0A6-5BC2-45F1-95EC-8C4EBE370756}" type="slidenum">
              <a:rPr lang="en-US">
                <a:latin typeface="Arial" panose="020B0604020202020204" pitchFamily="34" charset="0"/>
              </a:rPr>
              <a:pPr/>
              <a:t>22</a:t>
            </a:fld>
            <a:endParaRPr 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101596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933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AU" smtClean="0">
              <a:latin typeface="Arial" panose="020B0604020202020204" pitchFamily="34" charset="0"/>
            </a:endParaRPr>
          </a:p>
        </p:txBody>
      </p:sp>
      <p:sp>
        <p:nvSpPr>
          <p:cNvPr id="99332" name="Header Placeholder 3"/>
          <p:cNvSpPr>
            <a:spLocks noGrp="1"/>
          </p:cNvSpPr>
          <p:nvPr>
            <p:ph type="hdr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r>
              <a:rPr lang="en-US" smtClean="0">
                <a:latin typeface="Arial" panose="020B0604020202020204" pitchFamily="34" charset="0"/>
              </a:rPr>
              <a:t>Anatomy Review</a:t>
            </a:r>
          </a:p>
        </p:txBody>
      </p:sp>
      <p:sp>
        <p:nvSpPr>
          <p:cNvPr id="99333" name="Footer Placeholder 4"/>
          <p:cNvSpPr>
            <a:spLocks noGrp="1"/>
          </p:cNvSpPr>
          <p:nvPr>
            <p:ph type="ftr" sz="quarter" idx="4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r>
              <a:rPr lang="en-US" smtClean="0">
                <a:latin typeface="Arial" panose="020B0604020202020204" pitchFamily="34" charset="0"/>
              </a:rPr>
              <a:t>(c) The WISE Academy, 2007</a:t>
            </a:r>
          </a:p>
        </p:txBody>
      </p:sp>
      <p:sp>
        <p:nvSpPr>
          <p:cNvPr id="99334" name="Slide Number Placeholder 5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fld id="{035FF0A6-5BC2-45F1-95EC-8C4EBE370756}" type="slidenum">
              <a:rPr lang="en-US">
                <a:latin typeface="Arial" panose="020B0604020202020204" pitchFamily="34" charset="0"/>
              </a:rPr>
              <a:pPr/>
              <a:t>23</a:t>
            </a:fld>
            <a:endParaRPr 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04163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US"/>
              <a:t>Resistance Training Prescription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The WISE Academy, 2007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38A26D0-8EA8-414D-AF62-B06495752003}" type="slidenum">
              <a:rPr lang="en-US"/>
              <a:pPr/>
              <a:t>24</a:t>
            </a:fld>
            <a:endParaRPr lang="en-US"/>
          </a:p>
        </p:txBody>
      </p:sp>
      <p:sp>
        <p:nvSpPr>
          <p:cNvPr id="839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8593093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US"/>
              <a:t>Resistance Training Prescription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The WISE Academy, 2007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B0D76E8-5B51-49D5-9288-750E6BF4AB7B}" type="slidenum">
              <a:rPr lang="en-US"/>
              <a:pPr/>
              <a:t>25</a:t>
            </a:fld>
            <a:endParaRPr lang="en-US"/>
          </a:p>
        </p:txBody>
      </p:sp>
      <p:sp>
        <p:nvSpPr>
          <p:cNvPr id="86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AU"/>
              <a:t>Page 147</a:t>
            </a:r>
          </a:p>
        </p:txBody>
      </p:sp>
    </p:spTree>
    <p:extLst>
      <p:ext uri="{BB962C8B-B14F-4D97-AF65-F5344CB8AC3E}">
        <p14:creationId xmlns:p14="http://schemas.microsoft.com/office/powerpoint/2010/main" val="166877388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US"/>
              <a:t>Resistance Training Prescription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The WISE Academy, 2007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42057A0-E459-488C-8B0B-89469951BA05}" type="slidenum">
              <a:rPr lang="en-US"/>
              <a:pPr/>
              <a:t>26</a:t>
            </a:fld>
            <a:endParaRPr lang="en-US"/>
          </a:p>
        </p:txBody>
      </p:sp>
      <p:sp>
        <p:nvSpPr>
          <p:cNvPr id="2365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6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40430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US"/>
              <a:t>Resistance Training Prescription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The WISE Academy, 2007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42057A0-E459-488C-8B0B-89469951BA05}" type="slidenum">
              <a:rPr lang="en-US"/>
              <a:pPr/>
              <a:t>27</a:t>
            </a:fld>
            <a:endParaRPr lang="en-US"/>
          </a:p>
        </p:txBody>
      </p:sp>
      <p:sp>
        <p:nvSpPr>
          <p:cNvPr id="2365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6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6348902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US"/>
              <a:t>Resistance Training Prescription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The WISE Academy, 2007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42057A0-E459-488C-8B0B-89469951BA05}" type="slidenum">
              <a:rPr lang="en-US"/>
              <a:pPr/>
              <a:t>28</a:t>
            </a:fld>
            <a:endParaRPr lang="en-US"/>
          </a:p>
        </p:txBody>
      </p:sp>
      <p:sp>
        <p:nvSpPr>
          <p:cNvPr id="2365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6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 smtClean="0"/>
              <a:t> 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07004496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US"/>
              <a:t>Resistance Training Prescription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The WISE Academy, 2007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42057A0-E459-488C-8B0B-89469951BA05}" type="slidenum">
              <a:rPr lang="en-US"/>
              <a:pPr/>
              <a:t>29</a:t>
            </a:fld>
            <a:endParaRPr lang="en-US"/>
          </a:p>
        </p:txBody>
      </p:sp>
      <p:sp>
        <p:nvSpPr>
          <p:cNvPr id="2365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6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1053719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US"/>
              <a:t>Resistance Training Prescription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The WISE Academy, 2007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42057A0-E459-488C-8B0B-89469951BA05}" type="slidenum">
              <a:rPr lang="en-US"/>
              <a:pPr/>
              <a:t>30</a:t>
            </a:fld>
            <a:endParaRPr lang="en-US"/>
          </a:p>
        </p:txBody>
      </p:sp>
      <p:sp>
        <p:nvSpPr>
          <p:cNvPr id="2365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6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5607790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US"/>
              <a:t>Resistance Training Prescription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The WISE Academy, 2007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08A2311-873E-4915-9402-23988691AB53}" type="slidenum">
              <a:rPr lang="en-US"/>
              <a:pPr/>
              <a:t>31</a:t>
            </a:fld>
            <a:endParaRPr lang="en-US"/>
          </a:p>
        </p:txBody>
      </p:sp>
      <p:sp>
        <p:nvSpPr>
          <p:cNvPr id="238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8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0444948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US"/>
              <a:t>Resistance Training Prescription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The WISE Academy, 2007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9AA694A-AA23-4AA4-AF5D-6CECFA5091CD}" type="slidenum">
              <a:rPr lang="en-US"/>
              <a:pPr/>
              <a:t>32</a:t>
            </a:fld>
            <a:endParaRPr lang="en-US"/>
          </a:p>
        </p:txBody>
      </p:sp>
      <p:sp>
        <p:nvSpPr>
          <p:cNvPr id="2498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9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7228199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US"/>
              <a:t>Resistance Training Prescription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The WISE Academy, 2007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9AA694A-AA23-4AA4-AF5D-6CECFA5091CD}" type="slidenum">
              <a:rPr lang="en-US"/>
              <a:pPr/>
              <a:t>33</a:t>
            </a:fld>
            <a:endParaRPr lang="en-US"/>
          </a:p>
        </p:txBody>
      </p:sp>
      <p:sp>
        <p:nvSpPr>
          <p:cNvPr id="2498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9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2051688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US"/>
              <a:t>Resistance Training Prescription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The WISE Academy, 2007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9AA694A-AA23-4AA4-AF5D-6CECFA5091CD}" type="slidenum">
              <a:rPr lang="en-US"/>
              <a:pPr/>
              <a:t>34</a:t>
            </a:fld>
            <a:endParaRPr lang="en-US"/>
          </a:p>
        </p:txBody>
      </p:sp>
      <p:sp>
        <p:nvSpPr>
          <p:cNvPr id="2498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9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4296294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US"/>
              <a:t>Resistance Training Prescription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The WISE Academy, 2007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9AA694A-AA23-4AA4-AF5D-6CECFA5091CD}" type="slidenum">
              <a:rPr lang="en-US"/>
              <a:pPr/>
              <a:t>35</a:t>
            </a:fld>
            <a:endParaRPr lang="en-US"/>
          </a:p>
        </p:txBody>
      </p:sp>
      <p:sp>
        <p:nvSpPr>
          <p:cNvPr id="2498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9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400" b="1" dirty="0" err="1" smtClean="0"/>
              <a:t>Periodisation</a:t>
            </a:r>
            <a:r>
              <a:rPr lang="en-US" sz="2400" b="1" dirty="0" smtClean="0"/>
              <a:t> of Exercise</a:t>
            </a:r>
          </a:p>
          <a:p>
            <a:pPr lvl="1"/>
            <a:r>
              <a:rPr lang="en-US" dirty="0" smtClean="0"/>
              <a:t>Linear </a:t>
            </a:r>
            <a:r>
              <a:rPr lang="en-US" dirty="0" err="1" smtClean="0"/>
              <a:t>periodisation</a:t>
            </a:r>
            <a:r>
              <a:rPr lang="en-US" dirty="0" smtClean="0"/>
              <a:t> </a:t>
            </a:r>
          </a:p>
          <a:p>
            <a:pPr lvl="2"/>
            <a:r>
              <a:rPr lang="en-US" sz="2400" dirty="0" smtClean="0"/>
              <a:t>incremental increase in intensity in macrocycle</a:t>
            </a:r>
          </a:p>
          <a:p>
            <a:pPr lvl="2"/>
            <a:r>
              <a:rPr lang="en-US" sz="2400" dirty="0" smtClean="0"/>
              <a:t>Normally based on a 10-week cycle</a:t>
            </a:r>
          </a:p>
          <a:p>
            <a:pPr lvl="2"/>
            <a:r>
              <a:rPr lang="en-US" sz="2400" dirty="0" smtClean="0"/>
              <a:t>Sets &amp; reps range from 3-5 sets with 4 reps</a:t>
            </a:r>
          </a:p>
          <a:p>
            <a:pPr lvl="2"/>
            <a:r>
              <a:rPr lang="en-US" sz="2400" dirty="0" smtClean="0"/>
              <a:t>Aim: gradual increase in the weight lifted up to and beyond the previous repetition maximum</a:t>
            </a:r>
          </a:p>
          <a:p>
            <a:pPr lvl="1"/>
            <a:r>
              <a:rPr lang="en-US" dirty="0" smtClean="0"/>
              <a:t>Undulating </a:t>
            </a:r>
            <a:r>
              <a:rPr lang="en-US" dirty="0" err="1" smtClean="0"/>
              <a:t>periodisation</a:t>
            </a:r>
            <a:endParaRPr lang="en-US" dirty="0" smtClean="0"/>
          </a:p>
          <a:p>
            <a:pPr lvl="2"/>
            <a:r>
              <a:rPr lang="en-US" sz="2400" dirty="0" smtClean="0"/>
              <a:t>Wave pattern of overload</a:t>
            </a:r>
          </a:p>
          <a:p>
            <a:pPr lvl="2"/>
            <a:r>
              <a:rPr lang="en-US" sz="2400" dirty="0" smtClean="0"/>
              <a:t>Alternate between easy and hard session</a:t>
            </a:r>
          </a:p>
          <a:p>
            <a:pPr lvl="2"/>
            <a:r>
              <a:rPr lang="en-US" sz="2400" dirty="0" smtClean="0"/>
              <a:t>Effective for a more advanced client</a:t>
            </a:r>
          </a:p>
          <a:p>
            <a:pPr lvl="1"/>
            <a:r>
              <a:rPr lang="en-US" dirty="0" smtClean="0"/>
              <a:t>Yearly </a:t>
            </a:r>
            <a:r>
              <a:rPr lang="en-US" dirty="0" err="1" smtClean="0"/>
              <a:t>periodisation</a:t>
            </a:r>
            <a:endParaRPr lang="en-US" dirty="0" smtClean="0"/>
          </a:p>
          <a:p>
            <a:pPr lvl="2"/>
            <a:r>
              <a:rPr lang="en-US" sz="2400" dirty="0" smtClean="0"/>
              <a:t>Allows trainer to allow the trainer to provide a structured training program</a:t>
            </a:r>
          </a:p>
          <a:p>
            <a:pPr lvl="2"/>
            <a:endParaRPr lang="en-US" sz="2400" dirty="0" smtClean="0"/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73040656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US"/>
              <a:t>Resistance Training Prescription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The WISE Academy, 2007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920C710-3F9F-4EA8-9117-8E506597AA2D}" type="slidenum">
              <a:rPr lang="en-US"/>
              <a:pPr/>
              <a:t>36</a:t>
            </a:fld>
            <a:endParaRPr lang="en-US"/>
          </a:p>
        </p:txBody>
      </p:sp>
      <p:sp>
        <p:nvSpPr>
          <p:cNvPr id="210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0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AU"/>
              <a:t>Page 195</a:t>
            </a:r>
          </a:p>
        </p:txBody>
      </p:sp>
    </p:spTree>
    <p:extLst>
      <p:ext uri="{BB962C8B-B14F-4D97-AF65-F5344CB8AC3E}">
        <p14:creationId xmlns:p14="http://schemas.microsoft.com/office/powerpoint/2010/main" val="165679804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US"/>
              <a:t>Resistance Training Prescription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The WISE Academy, 2007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9AA694A-AA23-4AA4-AF5D-6CECFA5091CD}" type="slidenum">
              <a:rPr lang="en-US"/>
              <a:pPr/>
              <a:t>37</a:t>
            </a:fld>
            <a:endParaRPr lang="en-US"/>
          </a:p>
        </p:txBody>
      </p:sp>
      <p:sp>
        <p:nvSpPr>
          <p:cNvPr id="2498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9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44951342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US"/>
              <a:t>Resistance Training Prescription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The WISE Academy, 2007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920C710-3F9F-4EA8-9117-8E506597AA2D}" type="slidenum">
              <a:rPr lang="en-US"/>
              <a:pPr/>
              <a:t>38</a:t>
            </a:fld>
            <a:endParaRPr lang="en-US"/>
          </a:p>
        </p:txBody>
      </p:sp>
      <p:sp>
        <p:nvSpPr>
          <p:cNvPr id="210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0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AU"/>
              <a:t>Page 195</a:t>
            </a:r>
          </a:p>
        </p:txBody>
      </p:sp>
    </p:spTree>
    <p:extLst>
      <p:ext uri="{BB962C8B-B14F-4D97-AF65-F5344CB8AC3E}">
        <p14:creationId xmlns:p14="http://schemas.microsoft.com/office/powerpoint/2010/main" val="2884890142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US"/>
              <a:t>Resistance Training Prescription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The WISE Academy, 2007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920C710-3F9F-4EA8-9117-8E506597AA2D}" type="slidenum">
              <a:rPr lang="en-US"/>
              <a:pPr/>
              <a:t>39</a:t>
            </a:fld>
            <a:endParaRPr lang="en-US"/>
          </a:p>
        </p:txBody>
      </p:sp>
      <p:sp>
        <p:nvSpPr>
          <p:cNvPr id="210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0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AU"/>
              <a:t>Page 195</a:t>
            </a:r>
          </a:p>
        </p:txBody>
      </p:sp>
    </p:spTree>
    <p:extLst>
      <p:ext uri="{BB962C8B-B14F-4D97-AF65-F5344CB8AC3E}">
        <p14:creationId xmlns:p14="http://schemas.microsoft.com/office/powerpoint/2010/main" val="415343757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US"/>
              <a:t>Resistance Training Prescription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The WISE Academy, 2007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920C710-3F9F-4EA8-9117-8E506597AA2D}" type="slidenum">
              <a:rPr lang="en-US"/>
              <a:pPr/>
              <a:t>40</a:t>
            </a:fld>
            <a:endParaRPr lang="en-US"/>
          </a:p>
        </p:txBody>
      </p:sp>
      <p:sp>
        <p:nvSpPr>
          <p:cNvPr id="210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0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AU"/>
              <a:t>Page 195</a:t>
            </a:r>
          </a:p>
        </p:txBody>
      </p:sp>
    </p:spTree>
    <p:extLst>
      <p:ext uri="{BB962C8B-B14F-4D97-AF65-F5344CB8AC3E}">
        <p14:creationId xmlns:p14="http://schemas.microsoft.com/office/powerpoint/2010/main" val="2613584343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US"/>
              <a:t>Resistance Training Prescription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The WISE Academy, 2007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920C710-3F9F-4EA8-9117-8E506597AA2D}" type="slidenum">
              <a:rPr lang="en-US"/>
              <a:pPr/>
              <a:t>41</a:t>
            </a:fld>
            <a:endParaRPr lang="en-US"/>
          </a:p>
        </p:txBody>
      </p:sp>
      <p:sp>
        <p:nvSpPr>
          <p:cNvPr id="210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0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AU"/>
              <a:t>Page 195</a:t>
            </a:r>
          </a:p>
        </p:txBody>
      </p:sp>
    </p:spTree>
    <p:extLst>
      <p:ext uri="{BB962C8B-B14F-4D97-AF65-F5344CB8AC3E}">
        <p14:creationId xmlns:p14="http://schemas.microsoft.com/office/powerpoint/2010/main" val="3801641445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US"/>
              <a:t>Resistance Training Prescription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The WISE Academy, 2007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5FD7B81-74D1-4BF1-AAE9-6FCDE42AC091}" type="slidenum">
              <a:rPr lang="en-US"/>
              <a:pPr/>
              <a:t>42</a:t>
            </a:fld>
            <a:endParaRPr lang="en-US"/>
          </a:p>
        </p:txBody>
      </p:sp>
      <p:sp>
        <p:nvSpPr>
          <p:cNvPr id="240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0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/>
              <a:t>Training potential</a:t>
            </a:r>
            <a:r>
              <a:rPr lang="en-US"/>
              <a:t> – remember that gains will be affected by one’s genetic potential</a:t>
            </a:r>
            <a:endParaRPr lang="en-US" b="1"/>
          </a:p>
          <a:p>
            <a:r>
              <a:rPr lang="en-US" b="1"/>
              <a:t>Initial assessments</a:t>
            </a:r>
            <a:r>
              <a:rPr lang="en-US"/>
              <a:t> – devote adequate time to learn about the client’s prior resistance exercise experience; conduct a needs analysis learning about the client</a:t>
            </a:r>
          </a:p>
          <a:p>
            <a:r>
              <a:rPr lang="en-US" b="1"/>
              <a:t>Follow-up assessments </a:t>
            </a:r>
            <a:r>
              <a:rPr lang="en-US"/>
              <a:t>– workout logs; important to reassess against the measures you initially took of the client; concepts of progression, variation, and overload can be applied to the resistance training program to achieve physiology performance and to accommodate changing fitness levels and goals of clients.</a:t>
            </a:r>
          </a:p>
          <a:p>
            <a:r>
              <a:rPr lang="en-US" b="1"/>
              <a:t>Individualisation </a:t>
            </a:r>
            <a:r>
              <a:rPr lang="en-US"/>
              <a:t>– do not give standard programs to clients!  Need to focus on optimising individual’s physiological adaptations</a:t>
            </a:r>
          </a:p>
          <a:p>
            <a:r>
              <a:rPr lang="en-US" b="1"/>
              <a:t>Client feedback </a:t>
            </a:r>
            <a:r>
              <a:rPr lang="en-US"/>
              <a:t>– LISTEN LISTEN LISTEN!!!  If the client complains of pain, stop the exercise.</a:t>
            </a:r>
          </a:p>
          <a:p>
            <a:r>
              <a:rPr lang="en-US" b="1"/>
              <a:t>Setting and evaluating goals </a:t>
            </a:r>
            <a:r>
              <a:rPr lang="en-US"/>
              <a:t>– make sure the client’s goals are NOT unrealistic (they will have a tendency to be)</a:t>
            </a:r>
          </a:p>
          <a:p>
            <a:pPr lvl="2"/>
            <a:r>
              <a:rPr lang="en-US" b="1"/>
              <a:t>Maintenance of training goals</a:t>
            </a:r>
          </a:p>
          <a:p>
            <a:pPr lvl="2"/>
            <a:r>
              <a:rPr lang="en-US" b="1"/>
              <a:t>Unrealistic goals</a:t>
            </a:r>
          </a:p>
          <a:p>
            <a:endParaRPr lang="en-AU" b="1"/>
          </a:p>
        </p:txBody>
      </p:sp>
    </p:spTree>
    <p:extLst>
      <p:ext uri="{BB962C8B-B14F-4D97-AF65-F5344CB8AC3E}">
        <p14:creationId xmlns:p14="http://schemas.microsoft.com/office/powerpoint/2010/main" val="369008577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US"/>
              <a:t>Resistance Training Prescription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The WISE Academy, 2007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5FD7B81-74D1-4BF1-AAE9-6FCDE42AC091}" type="slidenum">
              <a:rPr lang="en-US"/>
              <a:pPr/>
              <a:t>43</a:t>
            </a:fld>
            <a:endParaRPr lang="en-US"/>
          </a:p>
        </p:txBody>
      </p:sp>
      <p:sp>
        <p:nvSpPr>
          <p:cNvPr id="240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0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 b="1" dirty="0"/>
          </a:p>
        </p:txBody>
      </p:sp>
    </p:spTree>
    <p:extLst>
      <p:ext uri="{BB962C8B-B14F-4D97-AF65-F5344CB8AC3E}">
        <p14:creationId xmlns:p14="http://schemas.microsoft.com/office/powerpoint/2010/main" val="2534019298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US"/>
              <a:t>Muscle Balance and Flexibility Exercise Presciption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The WISE Academy, 2007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B64F18A-B10C-476F-8D0F-0A1BE02F083D}" type="slidenum">
              <a:rPr lang="en-US"/>
              <a:pPr/>
              <a:t>44</a:t>
            </a:fld>
            <a:endParaRPr lang="en-US"/>
          </a:p>
        </p:txBody>
      </p:sp>
      <p:sp>
        <p:nvSpPr>
          <p:cNvPr id="286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3090140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US"/>
              <a:t>Muscle Balance and Flexibility Exercise Presciption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The WISE Academy, 2007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B64F18A-B10C-476F-8D0F-0A1BE02F083D}" type="slidenum">
              <a:rPr lang="en-US"/>
              <a:pPr/>
              <a:t>45</a:t>
            </a:fld>
            <a:endParaRPr lang="en-US"/>
          </a:p>
        </p:txBody>
      </p:sp>
      <p:sp>
        <p:nvSpPr>
          <p:cNvPr id="286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Active Static Stretching</a:t>
            </a:r>
          </a:p>
          <a:p>
            <a:r>
              <a:rPr lang="en-US"/>
              <a:t>Moving the agonist muscle to the end of its ROM and holding it in position with an isometric contraction of the agonist muscles with other aid (Griffin, p. 225)</a:t>
            </a:r>
          </a:p>
          <a:p>
            <a:endParaRPr lang="en-US"/>
          </a:p>
          <a:p>
            <a:r>
              <a:rPr lang="en-US"/>
              <a:t>Passive static Stretching</a:t>
            </a:r>
          </a:p>
          <a:p>
            <a:r>
              <a:rPr lang="en-US"/>
              <a:t>Outside agent applies the force: </a:t>
            </a:r>
          </a:p>
          <a:p>
            <a:r>
              <a:rPr lang="en-US"/>
              <a:t>pressure or held traction: side-lying quad stretch</a:t>
            </a:r>
          </a:p>
          <a:p>
            <a:r>
              <a:rPr lang="en-US"/>
              <a:t>External leverage – doorway stretch – internal rotators</a:t>
            </a:r>
          </a:p>
          <a:p>
            <a:r>
              <a:rPr lang="en-US"/>
              <a:t>Partner</a:t>
            </a:r>
          </a:p>
          <a:p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7869889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US"/>
              <a:t>Muscle Balance and Flexibility Exercise Presciption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The WISE Academy, 2007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836EE69-A03A-4766-AA6E-4B05869CCF4C}" type="slidenum">
              <a:rPr lang="en-US"/>
              <a:pPr/>
              <a:t>46</a:t>
            </a:fld>
            <a:endParaRPr lang="en-US"/>
          </a:p>
        </p:txBody>
      </p:sp>
      <p:sp>
        <p:nvSpPr>
          <p:cNvPr id="282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2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5674681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US"/>
              <a:t>Muscle Balance and Flexibility Exercise Presciption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The WISE Academy, 2007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CD4DD4A-0436-4560-A3F7-DEE35083E152}" type="slidenum">
              <a:rPr lang="en-US"/>
              <a:pPr/>
              <a:t>47</a:t>
            </a:fld>
            <a:endParaRPr lang="en-US"/>
          </a:p>
        </p:txBody>
      </p:sp>
      <p:sp>
        <p:nvSpPr>
          <p:cNvPr id="284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4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2310572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US"/>
              <a:t>Muscle Balance and Flexibility Exercise Presciption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The WISE Academy, 2007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92CDB24-54DB-4A12-9BAC-4562DB0F3705}" type="slidenum">
              <a:rPr lang="en-US"/>
              <a:pPr/>
              <a:t>48</a:t>
            </a:fld>
            <a:endParaRPr lang="en-US"/>
          </a:p>
        </p:txBody>
      </p:sp>
      <p:sp>
        <p:nvSpPr>
          <p:cNvPr id="288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8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7452249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US"/>
              <a:t>Muscle Balance and Flexibility Exercise Presciption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The WISE Academy, 2007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987CE4A-EA4E-4644-BC20-9602CACA9048}" type="slidenum">
              <a:rPr lang="en-US"/>
              <a:pPr/>
              <a:t>49</a:t>
            </a:fld>
            <a:endParaRPr lang="en-US"/>
          </a:p>
        </p:txBody>
      </p:sp>
      <p:sp>
        <p:nvSpPr>
          <p:cNvPr id="290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0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000" dirty="0"/>
              <a:t>Hold-relax</a:t>
            </a:r>
          </a:p>
          <a:p>
            <a:r>
              <a:rPr lang="en-US" sz="1000" dirty="0"/>
              <a:t>Isometric contraction of the antagonist at the limit of the initial ROM followed by a period of relaxation</a:t>
            </a:r>
          </a:p>
          <a:p>
            <a:r>
              <a:rPr lang="en-US" sz="1000" dirty="0"/>
              <a:t>Limb actively moves farther in the same direction against minimal resistance through the new ROM to the new point of limitation</a:t>
            </a:r>
          </a:p>
          <a:p>
            <a:r>
              <a:rPr lang="en-US" sz="1000" dirty="0"/>
              <a:t>Effective when ROM has decreased because of muscle tightness on one side of the joint</a:t>
            </a:r>
          </a:p>
          <a:p>
            <a:endParaRPr lang="en-US" sz="1000" dirty="0"/>
          </a:p>
          <a:p>
            <a:r>
              <a:rPr lang="en-US" sz="1000" dirty="0"/>
              <a:t>Contract-relax (CR)</a:t>
            </a:r>
          </a:p>
          <a:p>
            <a:r>
              <a:rPr lang="en-US" sz="1000" dirty="0"/>
              <a:t>Similar to H-R</a:t>
            </a:r>
          </a:p>
          <a:p>
            <a:r>
              <a:rPr lang="en-US" sz="1000" dirty="0"/>
              <a:t>You provide resistance as the client attempts to move the limb to the initial limit of the ROM of the target muscle</a:t>
            </a:r>
          </a:p>
          <a:p>
            <a:r>
              <a:rPr lang="en-US" sz="1000" dirty="0"/>
              <a:t>Your resistance prevents the limb from moving clients muscles contract </a:t>
            </a:r>
            <a:r>
              <a:rPr lang="en-US" sz="1000" dirty="0" err="1"/>
              <a:t>isometrically</a:t>
            </a:r>
            <a:endParaRPr lang="en-US" sz="1000" dirty="0"/>
          </a:p>
          <a:p>
            <a:r>
              <a:rPr lang="en-US" sz="1000" dirty="0"/>
              <a:t>When client relaxes, you again move the limb passively beyond the initial limit</a:t>
            </a:r>
          </a:p>
          <a:p>
            <a:r>
              <a:rPr lang="en-US" sz="1000" dirty="0"/>
              <a:t>C-R preferred to H-R when ROM is good and motion pain-free</a:t>
            </a:r>
          </a:p>
          <a:p>
            <a:endParaRPr lang="en-US" sz="1000" dirty="0"/>
          </a:p>
          <a:p>
            <a:r>
              <a:rPr lang="en-US" sz="1000" dirty="0"/>
              <a:t>Contract-relax, antagonist-contract (CRAC)</a:t>
            </a:r>
          </a:p>
          <a:p>
            <a:r>
              <a:rPr lang="en-US" sz="1000" dirty="0"/>
              <a:t>Similar to C-R except that after isometric contraction the client actively moves his limb into the new ROM</a:t>
            </a:r>
          </a:p>
          <a:p>
            <a:endParaRPr lang="en-US" sz="1000" dirty="0"/>
          </a:p>
          <a:p>
            <a:r>
              <a:rPr lang="en-US" sz="1000" dirty="0"/>
              <a:t>Manual isometric stretch</a:t>
            </a:r>
          </a:p>
          <a:p>
            <a:r>
              <a:rPr lang="en-US" sz="1000" dirty="0"/>
              <a:t>Modification of PNF</a:t>
            </a:r>
          </a:p>
          <a:p>
            <a:r>
              <a:rPr lang="en-US" sz="1000" dirty="0"/>
              <a:t>Griffin p 227</a:t>
            </a:r>
          </a:p>
        </p:txBody>
      </p:sp>
    </p:spTree>
    <p:extLst>
      <p:ext uri="{BB962C8B-B14F-4D97-AF65-F5344CB8AC3E}">
        <p14:creationId xmlns:p14="http://schemas.microsoft.com/office/powerpoint/2010/main" val="958566520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US"/>
              <a:t>Muscle Balance and Flexibility Exercise Presciption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The WISE Academy, 2007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4494667-7C00-4ED4-976D-50D792AFB962}" type="slidenum">
              <a:rPr lang="en-US"/>
              <a:pPr/>
              <a:t>50</a:t>
            </a:fld>
            <a:endParaRPr lang="en-US"/>
          </a:p>
        </p:txBody>
      </p:sp>
      <p:sp>
        <p:nvSpPr>
          <p:cNvPr id="292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2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5860392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US"/>
              <a:t>Muscle Balance and Flexibility Exercise Presciption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The WISE Academy, 2007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836EE69-A03A-4766-AA6E-4B05869CCF4C}" type="slidenum">
              <a:rPr lang="en-US"/>
              <a:pPr/>
              <a:t>51</a:t>
            </a:fld>
            <a:endParaRPr lang="en-US"/>
          </a:p>
        </p:txBody>
      </p:sp>
      <p:sp>
        <p:nvSpPr>
          <p:cNvPr id="282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2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8983160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US"/>
              <a:t>Resistance Training Prescription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The WISE Academy, 2007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5FD7B81-74D1-4BF1-AAE9-6FCDE42AC091}" type="slidenum">
              <a:rPr lang="en-US"/>
              <a:pPr/>
              <a:t>52</a:t>
            </a:fld>
            <a:endParaRPr lang="en-US"/>
          </a:p>
        </p:txBody>
      </p:sp>
      <p:sp>
        <p:nvSpPr>
          <p:cNvPr id="240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0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 b="1" dirty="0"/>
          </a:p>
        </p:txBody>
      </p:sp>
    </p:spTree>
    <p:extLst>
      <p:ext uri="{BB962C8B-B14F-4D97-AF65-F5344CB8AC3E}">
        <p14:creationId xmlns:p14="http://schemas.microsoft.com/office/powerpoint/2010/main" val="198670362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US"/>
              <a:t>Resistance Training Prescription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The WISE Academy, 2007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5FD7B81-74D1-4BF1-AAE9-6FCDE42AC091}" type="slidenum">
              <a:rPr lang="en-US"/>
              <a:pPr/>
              <a:t>53</a:t>
            </a:fld>
            <a:endParaRPr lang="en-US"/>
          </a:p>
        </p:txBody>
      </p:sp>
      <p:sp>
        <p:nvSpPr>
          <p:cNvPr id="240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0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 b="1" dirty="0"/>
          </a:p>
        </p:txBody>
      </p:sp>
    </p:spTree>
    <p:extLst>
      <p:ext uri="{BB962C8B-B14F-4D97-AF65-F5344CB8AC3E}">
        <p14:creationId xmlns:p14="http://schemas.microsoft.com/office/powerpoint/2010/main" val="908726652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US"/>
              <a:t>Resistance Training Prescription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The WISE Academy, 2007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1FD2DAA-0F6F-40A3-927A-293BAB44CD77}" type="slidenum">
              <a:rPr lang="en-US"/>
              <a:pPr/>
              <a:t>54</a:t>
            </a:fld>
            <a:endParaRPr lang="en-US"/>
          </a:p>
        </p:txBody>
      </p:sp>
      <p:sp>
        <p:nvSpPr>
          <p:cNvPr id="2088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8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AU"/>
              <a:t>Page 147</a:t>
            </a:r>
          </a:p>
        </p:txBody>
      </p:sp>
    </p:spTree>
    <p:extLst>
      <p:ext uri="{BB962C8B-B14F-4D97-AF65-F5344CB8AC3E}">
        <p14:creationId xmlns:p14="http://schemas.microsoft.com/office/powerpoint/2010/main" val="1024232102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US"/>
              <a:t>Muscle Balance and Flexibility Exercise Presciption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The WISE Academy, 2007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836EE69-A03A-4766-AA6E-4B05869CCF4C}" type="slidenum">
              <a:rPr lang="en-US"/>
              <a:pPr/>
              <a:t>55</a:t>
            </a:fld>
            <a:endParaRPr lang="en-US"/>
          </a:p>
        </p:txBody>
      </p:sp>
      <p:sp>
        <p:nvSpPr>
          <p:cNvPr id="282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2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6784165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US"/>
              <a:t>Resistance Training Prescription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The WISE Academy, 2007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5D4D48F-6495-4D56-B4BA-2944D76F0497}" type="slidenum">
              <a:rPr lang="en-US"/>
              <a:pPr/>
              <a:t>56</a:t>
            </a:fld>
            <a:endParaRPr lang="en-US"/>
          </a:p>
        </p:txBody>
      </p:sp>
      <p:sp>
        <p:nvSpPr>
          <p:cNvPr id="220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0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AU"/>
              <a:t>Page 198 Griffin 2006</a:t>
            </a:r>
          </a:p>
        </p:txBody>
      </p:sp>
    </p:spTree>
    <p:extLst>
      <p:ext uri="{BB962C8B-B14F-4D97-AF65-F5344CB8AC3E}">
        <p14:creationId xmlns:p14="http://schemas.microsoft.com/office/powerpoint/2010/main" val="4095773010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US"/>
              <a:t>Resistance Training Prescription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The WISE Academy, 2007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5D4D48F-6495-4D56-B4BA-2944D76F0497}" type="slidenum">
              <a:rPr lang="en-US"/>
              <a:pPr/>
              <a:t>57</a:t>
            </a:fld>
            <a:endParaRPr lang="en-US"/>
          </a:p>
        </p:txBody>
      </p:sp>
      <p:sp>
        <p:nvSpPr>
          <p:cNvPr id="220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0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AU"/>
              <a:t>Page 198 Griffin 2006</a:t>
            </a:r>
          </a:p>
        </p:txBody>
      </p:sp>
    </p:spTree>
    <p:extLst>
      <p:ext uri="{BB962C8B-B14F-4D97-AF65-F5344CB8AC3E}">
        <p14:creationId xmlns:p14="http://schemas.microsoft.com/office/powerpoint/2010/main" val="1354088328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US"/>
              <a:t>Resistance Training Prescription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The WISE Academy, 2007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5D4D48F-6495-4D56-B4BA-2944D76F0497}" type="slidenum">
              <a:rPr lang="en-US"/>
              <a:pPr/>
              <a:t>58</a:t>
            </a:fld>
            <a:endParaRPr lang="en-US"/>
          </a:p>
        </p:txBody>
      </p:sp>
      <p:sp>
        <p:nvSpPr>
          <p:cNvPr id="220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0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AU"/>
              <a:t>Page 198 Griffin 2006</a:t>
            </a:r>
          </a:p>
        </p:txBody>
      </p:sp>
    </p:spTree>
    <p:extLst>
      <p:ext uri="{BB962C8B-B14F-4D97-AF65-F5344CB8AC3E}">
        <p14:creationId xmlns:p14="http://schemas.microsoft.com/office/powerpoint/2010/main" val="2399483598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US"/>
              <a:t>Resistance Training Prescription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The WISE Academy, 2007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5D4D48F-6495-4D56-B4BA-2944D76F0497}" type="slidenum">
              <a:rPr lang="en-US"/>
              <a:pPr/>
              <a:t>59</a:t>
            </a:fld>
            <a:endParaRPr lang="en-US"/>
          </a:p>
        </p:txBody>
      </p:sp>
      <p:sp>
        <p:nvSpPr>
          <p:cNvPr id="220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0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AU"/>
              <a:t>Page 198 Griffin 2006</a:t>
            </a:r>
          </a:p>
        </p:txBody>
      </p:sp>
    </p:spTree>
    <p:extLst>
      <p:ext uri="{BB962C8B-B14F-4D97-AF65-F5344CB8AC3E}">
        <p14:creationId xmlns:p14="http://schemas.microsoft.com/office/powerpoint/2010/main" val="3670946366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US"/>
              <a:t>Resistance Training Prescription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The WISE Academy, 2007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5D4D48F-6495-4D56-B4BA-2944D76F0497}" type="slidenum">
              <a:rPr lang="en-US"/>
              <a:pPr/>
              <a:t>60</a:t>
            </a:fld>
            <a:endParaRPr lang="en-US"/>
          </a:p>
        </p:txBody>
      </p:sp>
      <p:sp>
        <p:nvSpPr>
          <p:cNvPr id="2201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0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AU"/>
              <a:t>Page 198 Griffin 2006</a:t>
            </a:r>
          </a:p>
        </p:txBody>
      </p:sp>
    </p:spTree>
    <p:extLst>
      <p:ext uri="{BB962C8B-B14F-4D97-AF65-F5344CB8AC3E}">
        <p14:creationId xmlns:p14="http://schemas.microsoft.com/office/powerpoint/2010/main" val="4222508197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US"/>
              <a:t>Resistance Training Prescription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The WISE Academy, 2007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7D6A71E-2986-4968-9F70-3185EDE33592}" type="slidenum">
              <a:rPr lang="en-US"/>
              <a:pPr/>
              <a:t>61</a:t>
            </a:fld>
            <a:endParaRPr lang="en-US"/>
          </a:p>
        </p:txBody>
      </p:sp>
      <p:sp>
        <p:nvSpPr>
          <p:cNvPr id="2222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2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8859095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US"/>
              <a:t>Resistance Training Prescription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The WISE Academy, 2007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7D6A71E-2986-4968-9F70-3185EDE33592}" type="slidenum">
              <a:rPr lang="en-US"/>
              <a:pPr/>
              <a:t>62</a:t>
            </a:fld>
            <a:endParaRPr lang="en-US"/>
          </a:p>
        </p:txBody>
      </p:sp>
      <p:sp>
        <p:nvSpPr>
          <p:cNvPr id="2222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2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5162013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US"/>
              <a:t>Resistance Training Prescription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The WISE Academy, 2007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7D6A71E-2986-4968-9F70-3185EDE33592}" type="slidenum">
              <a:rPr lang="en-US"/>
              <a:pPr/>
              <a:t>63</a:t>
            </a:fld>
            <a:endParaRPr lang="en-US"/>
          </a:p>
        </p:txBody>
      </p:sp>
      <p:sp>
        <p:nvSpPr>
          <p:cNvPr id="2222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2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15389809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US"/>
              <a:t>Resistance Training Prescription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The WISE Academy, 2007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7D6A71E-2986-4968-9F70-3185EDE33592}" type="slidenum">
              <a:rPr lang="en-US"/>
              <a:pPr/>
              <a:t>64</a:t>
            </a:fld>
            <a:endParaRPr lang="en-US"/>
          </a:p>
        </p:txBody>
      </p:sp>
      <p:sp>
        <p:nvSpPr>
          <p:cNvPr id="2222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2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85640680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US"/>
              <a:t>Resistance Training Prescription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The WISE Academy, 2007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7D6A71E-2986-4968-9F70-3185EDE33592}" type="slidenum">
              <a:rPr lang="en-US"/>
              <a:pPr/>
              <a:t>65</a:t>
            </a:fld>
            <a:endParaRPr lang="en-US"/>
          </a:p>
        </p:txBody>
      </p:sp>
      <p:sp>
        <p:nvSpPr>
          <p:cNvPr id="2222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2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46519658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US"/>
              <a:t>Resistance Training Prescription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The WISE Academy, 2007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7D6A71E-2986-4968-9F70-3185EDE33592}" type="slidenum">
              <a:rPr lang="en-US"/>
              <a:pPr/>
              <a:t>66</a:t>
            </a:fld>
            <a:endParaRPr lang="en-US"/>
          </a:p>
        </p:txBody>
      </p:sp>
      <p:sp>
        <p:nvSpPr>
          <p:cNvPr id="2222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2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74483256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US"/>
              <a:t>Advanced Fitness Instruction: Cardiovascular Exercise Programming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(c) The WISE Academy, 2007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084EC47-135F-4390-9C1E-F80126B13726}" type="slidenum">
              <a:rPr lang="en-US"/>
              <a:pPr/>
              <a:t>82</a:t>
            </a:fld>
            <a:endParaRPr lang="en-US"/>
          </a:p>
        </p:txBody>
      </p:sp>
      <p:sp>
        <p:nvSpPr>
          <p:cNvPr id="147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7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91054806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US"/>
              <a:t>Resistance Training Prescription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The WISE Academy, 2007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27EC5D3-9985-4034-8991-A62AEC8B1096}" type="slidenum">
              <a:rPr lang="en-US"/>
              <a:pPr/>
              <a:t>94</a:t>
            </a:fld>
            <a:endParaRPr lang="en-US"/>
          </a:p>
        </p:txBody>
      </p:sp>
      <p:sp>
        <p:nvSpPr>
          <p:cNvPr id="2519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19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63573601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US"/>
              <a:t>Resistance Training Prescription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The WISE Academy, 2007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27EC5D3-9985-4034-8991-A62AEC8B1096}" type="slidenum">
              <a:rPr lang="en-US"/>
              <a:pPr/>
              <a:t>95</a:t>
            </a:fld>
            <a:endParaRPr lang="en-US"/>
          </a:p>
        </p:txBody>
      </p:sp>
      <p:sp>
        <p:nvSpPr>
          <p:cNvPr id="2519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19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99125922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US"/>
              <a:t>Resistance Training Prescription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The WISE Academy, 2007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D74D75C-4746-4541-A917-E8F488754E7D}" type="slidenum">
              <a:rPr lang="en-US"/>
              <a:pPr/>
              <a:t>96</a:t>
            </a:fld>
            <a:endParaRPr lang="en-US"/>
          </a:p>
        </p:txBody>
      </p:sp>
      <p:sp>
        <p:nvSpPr>
          <p:cNvPr id="216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6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  <a:p>
            <a:r>
              <a:rPr lang="en-AU" b="1"/>
              <a:t>Ascending strength curve: </a:t>
            </a:r>
            <a:r>
              <a:rPr lang="en-AU"/>
              <a:t>possible to lift more weight if onlyy the top ½ or ¼ of a repetition is performed than if the complete ROM of a repetition is performed; e.g., squat</a:t>
            </a:r>
          </a:p>
          <a:p>
            <a:endParaRPr lang="en-AU" b="1"/>
          </a:p>
          <a:p>
            <a:r>
              <a:rPr lang="en-AU" b="1"/>
              <a:t>Descending strength curve: </a:t>
            </a:r>
            <a:r>
              <a:rPr lang="en-AU"/>
              <a:t>possible to lift more weight if only the bottom half of the repetition is performed; e.g., upright row</a:t>
            </a:r>
          </a:p>
          <a:p>
            <a:endParaRPr lang="en-AU"/>
          </a:p>
          <a:p>
            <a:r>
              <a:rPr lang="en-AU" b="1"/>
              <a:t>Bell-Shaped Curve: </a:t>
            </a:r>
            <a:r>
              <a:rPr lang="en-AU"/>
              <a:t>exercise which it is possible to life more resistance, if only the middle portion of the ROM is performed and not the beginning or end portions of the ROM; e.g., elbow curls</a:t>
            </a:r>
          </a:p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89415999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US"/>
              <a:t>Resistance Training Prescription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The WISE Academy, 2007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27EC5D3-9985-4034-8991-A62AEC8B1096}" type="slidenum">
              <a:rPr lang="en-US"/>
              <a:pPr/>
              <a:t>97</a:t>
            </a:fld>
            <a:endParaRPr lang="en-US"/>
          </a:p>
        </p:txBody>
      </p:sp>
      <p:sp>
        <p:nvSpPr>
          <p:cNvPr id="2519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19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04453286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US"/>
              <a:t>Resistance Training Prescription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The WISE Academy, 2007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27EC5D3-9985-4034-8991-A62AEC8B1096}" type="slidenum">
              <a:rPr lang="en-US"/>
              <a:pPr/>
              <a:t>98</a:t>
            </a:fld>
            <a:endParaRPr lang="en-US"/>
          </a:p>
        </p:txBody>
      </p:sp>
      <p:sp>
        <p:nvSpPr>
          <p:cNvPr id="2519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19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78961130"/>
      </p:ext>
    </p:extLst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US"/>
              <a:t>Resistance Training Prescription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The WISE Academy, 2007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40DCFDE-DF5B-43F1-9315-EEE683256053}" type="slidenum">
              <a:rPr lang="en-US"/>
              <a:pPr/>
              <a:t>99</a:t>
            </a:fld>
            <a:endParaRPr lang="en-US"/>
          </a:p>
        </p:txBody>
      </p:sp>
      <p:sp>
        <p:nvSpPr>
          <p:cNvPr id="2539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39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4832779"/>
      </p:ext>
    </p:extLst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n-US"/>
              <a:t>Resistance Training Prescription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en-US"/>
              <a:t>The WISE Academy, 2007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8262F35-6C9B-43E4-9A5A-DFEB44EC89FF}" type="slidenum">
              <a:rPr lang="en-US"/>
              <a:pPr/>
              <a:t>100</a:t>
            </a:fld>
            <a:endParaRPr lang="en-US"/>
          </a:p>
        </p:txBody>
      </p:sp>
      <p:sp>
        <p:nvSpPr>
          <p:cNvPr id="2560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990998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 b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71478-EFC3-4C7B-AA44-9966FD679E06}" type="datetime1">
              <a:rPr lang="en-AU" smtClean="0"/>
              <a:t>20/01/2016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534597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ctr">
              <a:defRPr sz="4000" b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DC21A-EFB4-4AE6-B174-23F5F0171994}" type="datetime1">
              <a:rPr lang="en-AU" smtClean="0"/>
              <a:t>20/01/2016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03173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 b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86C44-B7C1-4339-8977-9D996FB06673}" type="datetime1">
              <a:rPr lang="en-AU" smtClean="0"/>
              <a:t>20/01/2016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622626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 b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65D68-166D-4523-A732-B374EDC35DB4}" type="datetime1">
              <a:rPr lang="en-AU" smtClean="0"/>
              <a:t>20/01/2016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599649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>
            <a:lvl1pPr>
              <a:defRPr b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59A93-F5AA-48BD-979C-88D1483EC4D5}" type="datetime1">
              <a:rPr lang="en-AU" smtClean="0"/>
              <a:t>20/01/2016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003332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E4B7A-B677-4FDA-AED9-FE3F934D2592}" type="datetime1">
              <a:rPr lang="en-AU" smtClean="0"/>
              <a:t>20/01/2016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272031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808CB-73AF-4440-997A-734C34A730F2}" type="datetime1">
              <a:rPr lang="en-AU" smtClean="0"/>
              <a:t>20/01/2016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61984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7F10B-EB31-456F-B09C-9AEEEAA63350}" type="datetime1">
              <a:rPr lang="en-AU" smtClean="0"/>
              <a:t>20/01/2016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085755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15E4E-9B73-43C3-8500-DAC2380E6FB4}" type="datetime1">
              <a:rPr lang="en-AU" smtClean="0"/>
              <a:t>20/01/2016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037418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4C719-E251-43CF-A313-BC4A95651400}" type="datetime1">
              <a:rPr lang="en-AU" smtClean="0"/>
              <a:t>20/01/2016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377346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29B64-5964-40CF-ACCA-818220A8FE86}" type="datetime1">
              <a:rPr lang="en-AU" smtClean="0"/>
              <a:t>20/01/2016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712909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4E76D7-F544-4954-8669-9CEBF150A44C}" type="datetime1">
              <a:rPr lang="en-AU" smtClean="0"/>
              <a:t>20/01/2016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98FC7C-5A73-4CE4-9ED4-529E12F9049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890852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800" b="1" dirty="0" smtClean="0"/>
              <a:t>Long Term Exercise Planning &amp; Programming</a:t>
            </a:r>
            <a:endParaRPr lang="en-AU" sz="4800" b="1" dirty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88122" y="3602038"/>
            <a:ext cx="5920155" cy="1655762"/>
          </a:xfrm>
        </p:spPr>
        <p:txBody>
          <a:bodyPr>
            <a:normAutofit/>
          </a:bodyPr>
          <a:lstStyle/>
          <a:p>
            <a:pPr algn="l"/>
            <a:r>
              <a:rPr lang="en-AU" sz="2000" dirty="0"/>
              <a:t>SISFFIT017 Instruct long term exercise programs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26925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build="p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053465" y="3180080"/>
            <a:ext cx="7086600" cy="8636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5400" dirty="0" smtClean="0"/>
              <a:t>Exercise Physiology Review</a:t>
            </a:r>
            <a:endParaRPr lang="en-US" sz="54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07349938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/>
              <a:t>Exercise Physiology</a:t>
            </a:r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24425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  <a:defRPr/>
            </a:pPr>
            <a:r>
              <a:rPr lang="en-AU" dirty="0"/>
              <a:t>As a PT you need to understand the whole body</a:t>
            </a: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en-AU" dirty="0" smtClean="0"/>
              <a:t>Study of the body’s responses and adaptations to the stress of exercise</a:t>
            </a: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en-AU" dirty="0" smtClean="0"/>
              <a:t>How does exercise alter human systemic and cellular physiology both during and immediately after exercise</a:t>
            </a: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en-AU" dirty="0" smtClean="0"/>
              <a:t>Systems work interactively – not independently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411340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3800" dirty="0" smtClean="0"/>
              <a:t>Factors that Influence Adaptations to Aerobic Training</a:t>
            </a:r>
            <a:br>
              <a:rPr lang="en-US" sz="3800" dirty="0" smtClean="0"/>
            </a:br>
            <a:r>
              <a:rPr lang="en-US" sz="1200" b="0" dirty="0" smtClean="0">
                <a:solidFill>
                  <a:schemeClr val="tx1"/>
                </a:solidFill>
                <a:effectLst/>
              </a:rPr>
              <a:t>(Chapter 6, NSCA)</a:t>
            </a:r>
          </a:p>
        </p:txBody>
      </p:sp>
      <p:sp>
        <p:nvSpPr>
          <p:cNvPr id="134183" name="Rectangle 39"/>
          <p:cNvSpPr>
            <a:spLocks noGrp="1" noChangeArrowheads="1"/>
          </p:cNvSpPr>
          <p:nvPr>
            <p:ph type="body" idx="1"/>
          </p:nvPr>
        </p:nvSpPr>
        <p:spPr>
          <a:xfrm>
            <a:off x="1866900" y="2279161"/>
            <a:ext cx="5410200" cy="3776663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Specificity</a:t>
            </a:r>
          </a:p>
          <a:p>
            <a:pPr eaLnBrk="1" hangingPunct="1">
              <a:defRPr/>
            </a:pPr>
            <a:r>
              <a:rPr lang="en-US" dirty="0" smtClean="0"/>
              <a:t>Genetics</a:t>
            </a:r>
          </a:p>
          <a:p>
            <a:pPr eaLnBrk="1" hangingPunct="1">
              <a:defRPr/>
            </a:pPr>
            <a:r>
              <a:rPr lang="en-US" dirty="0" smtClean="0"/>
              <a:t>Sex</a:t>
            </a:r>
            <a:endParaRPr lang="en-US" dirty="0" smtClean="0"/>
          </a:p>
          <a:p>
            <a:pPr eaLnBrk="1" hangingPunct="1">
              <a:defRPr/>
            </a:pPr>
            <a:r>
              <a:rPr lang="en-US" dirty="0" smtClean="0"/>
              <a:t>Age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4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913289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0" y="274638"/>
            <a:ext cx="9144000" cy="777875"/>
          </a:xfrm>
        </p:spPr>
        <p:txBody>
          <a:bodyPr/>
          <a:lstStyle/>
          <a:p>
            <a:pPr eaLnBrk="1" hangingPunct="1">
              <a:defRPr/>
            </a:pPr>
            <a:r>
              <a:rPr lang="en-AU" sz="3800" dirty="0" smtClean="0"/>
              <a:t>Physiological Responses of Exercise</a:t>
            </a:r>
            <a:endParaRPr lang="en-US" sz="3800" dirty="0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196975"/>
            <a:ext cx="8229600" cy="5260975"/>
          </a:xfrm>
        </p:spPr>
        <p:txBody>
          <a:bodyPr>
            <a:normAutofit fontScale="62500" lnSpcReduction="20000"/>
          </a:bodyPr>
          <a:lstStyle/>
          <a:p>
            <a:pPr eaLnBrk="1" hangingPunct="1">
              <a:lnSpc>
                <a:spcPct val="110000"/>
              </a:lnSpc>
            </a:pPr>
            <a:r>
              <a:rPr lang="en-AU" sz="2900" dirty="0" smtClean="0">
                <a:effectLst/>
              </a:rPr>
              <a:t>the acute responses to the onset of exercise of the</a:t>
            </a:r>
          </a:p>
          <a:p>
            <a:pPr lvl="1" eaLnBrk="1" hangingPunct="1">
              <a:lnSpc>
                <a:spcPct val="110000"/>
              </a:lnSpc>
            </a:pPr>
            <a:r>
              <a:rPr lang="en-AU" sz="2900" dirty="0" smtClean="0">
                <a:effectLst/>
              </a:rPr>
              <a:t>cardiovascular system</a:t>
            </a:r>
          </a:p>
          <a:p>
            <a:pPr lvl="2" eaLnBrk="1" hangingPunct="1">
              <a:lnSpc>
                <a:spcPct val="110000"/>
              </a:lnSpc>
            </a:pPr>
            <a:r>
              <a:rPr lang="en-AU" sz="2900" dirty="0" smtClean="0">
                <a:effectLst/>
              </a:rPr>
              <a:t>heart rate response</a:t>
            </a:r>
          </a:p>
          <a:p>
            <a:pPr lvl="2" eaLnBrk="1" hangingPunct="1">
              <a:lnSpc>
                <a:spcPct val="110000"/>
              </a:lnSpc>
            </a:pPr>
            <a:r>
              <a:rPr lang="en-AU" sz="2900" dirty="0" smtClean="0">
                <a:effectLst/>
              </a:rPr>
              <a:t>blood volume</a:t>
            </a:r>
          </a:p>
          <a:p>
            <a:pPr lvl="2" eaLnBrk="1" hangingPunct="1">
              <a:lnSpc>
                <a:spcPct val="110000"/>
              </a:lnSpc>
            </a:pPr>
            <a:r>
              <a:rPr lang="en-AU" sz="2900" dirty="0" smtClean="0">
                <a:effectLst/>
              </a:rPr>
              <a:t>blood pressure</a:t>
            </a:r>
          </a:p>
          <a:p>
            <a:pPr lvl="2" eaLnBrk="1" hangingPunct="1">
              <a:lnSpc>
                <a:spcPct val="110000"/>
              </a:lnSpc>
            </a:pPr>
            <a:r>
              <a:rPr lang="en-AU" sz="2900" dirty="0" smtClean="0">
                <a:effectLst/>
              </a:rPr>
              <a:t>stroke volume</a:t>
            </a:r>
          </a:p>
          <a:p>
            <a:pPr lvl="2" eaLnBrk="1" hangingPunct="1">
              <a:lnSpc>
                <a:spcPct val="110000"/>
              </a:lnSpc>
            </a:pPr>
            <a:r>
              <a:rPr lang="en-AU" sz="2900" dirty="0" smtClean="0">
                <a:effectLst/>
              </a:rPr>
              <a:t>cardiac output</a:t>
            </a:r>
          </a:p>
          <a:p>
            <a:pPr lvl="1" eaLnBrk="1" hangingPunct="1">
              <a:lnSpc>
                <a:spcPct val="110000"/>
              </a:lnSpc>
            </a:pPr>
            <a:r>
              <a:rPr lang="en-AU" sz="2900" dirty="0" smtClean="0">
                <a:effectLst/>
              </a:rPr>
              <a:t>respiratory system</a:t>
            </a:r>
          </a:p>
          <a:p>
            <a:pPr lvl="2" eaLnBrk="1" hangingPunct="1">
              <a:lnSpc>
                <a:spcPct val="110000"/>
              </a:lnSpc>
            </a:pPr>
            <a:r>
              <a:rPr lang="en-AU" sz="2900" dirty="0" smtClean="0">
                <a:effectLst/>
              </a:rPr>
              <a:t>respiratory rate</a:t>
            </a:r>
          </a:p>
          <a:p>
            <a:pPr lvl="1" eaLnBrk="1" hangingPunct="1">
              <a:lnSpc>
                <a:spcPct val="110000"/>
              </a:lnSpc>
            </a:pPr>
            <a:r>
              <a:rPr lang="en-AU" sz="2900" dirty="0" smtClean="0">
                <a:effectLst/>
              </a:rPr>
              <a:t>immune system</a:t>
            </a:r>
          </a:p>
          <a:p>
            <a:pPr lvl="1" eaLnBrk="1" hangingPunct="1">
              <a:lnSpc>
                <a:spcPct val="110000"/>
              </a:lnSpc>
            </a:pPr>
            <a:r>
              <a:rPr lang="en-AU" sz="2900" dirty="0" smtClean="0">
                <a:effectLst/>
              </a:rPr>
              <a:t>nervous system</a:t>
            </a:r>
          </a:p>
          <a:p>
            <a:pPr lvl="1" eaLnBrk="1" hangingPunct="1">
              <a:lnSpc>
                <a:spcPct val="110000"/>
              </a:lnSpc>
            </a:pPr>
            <a:r>
              <a:rPr lang="en-AU" sz="2900" dirty="0" smtClean="0">
                <a:effectLst/>
              </a:rPr>
              <a:t>musculoskeletal system</a:t>
            </a:r>
          </a:p>
          <a:p>
            <a:pPr lvl="1" eaLnBrk="1" hangingPunct="1">
              <a:lnSpc>
                <a:spcPct val="110000"/>
              </a:lnSpc>
            </a:pPr>
            <a:r>
              <a:rPr lang="en-AU" sz="2900" dirty="0" smtClean="0">
                <a:effectLst/>
              </a:rPr>
              <a:t>endocrine system</a:t>
            </a:r>
          </a:p>
          <a:p>
            <a:pPr eaLnBrk="1" hangingPunct="1">
              <a:lnSpc>
                <a:spcPct val="110000"/>
              </a:lnSpc>
            </a:pPr>
            <a:r>
              <a:rPr lang="en-AU" sz="2900" dirty="0" smtClean="0">
                <a:effectLst/>
              </a:rPr>
              <a:t>the regulation of blood flow during exercise</a:t>
            </a:r>
            <a:endParaRPr lang="en-US" sz="2900" dirty="0" smtClean="0">
              <a:effectLst/>
            </a:endParaRPr>
          </a:p>
          <a:p>
            <a:pPr eaLnBrk="1" hangingPunct="1">
              <a:lnSpc>
                <a:spcPct val="110000"/>
              </a:lnSpc>
            </a:pPr>
            <a:r>
              <a:rPr lang="en-AU" sz="2900" dirty="0" smtClean="0">
                <a:effectLst/>
              </a:rPr>
              <a:t>the shifts in the distribution of blood to various areas of the body during exercise</a:t>
            </a:r>
            <a:endParaRPr lang="en-US" sz="2900" dirty="0" smtClean="0">
              <a:effectLst/>
            </a:endParaRPr>
          </a:p>
          <a:p>
            <a:pPr eaLnBrk="1" hangingPunct="1">
              <a:lnSpc>
                <a:spcPct val="80000"/>
              </a:lnSpc>
            </a:pPr>
            <a:endParaRPr lang="en-US" sz="2000" dirty="0" smtClean="0">
              <a:effectLst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5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312568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AU" sz="3800" dirty="0" smtClean="0"/>
              <a:t>Cardiovascular System</a:t>
            </a:r>
            <a:br>
              <a:rPr lang="en-AU" sz="3800" dirty="0" smtClean="0"/>
            </a:br>
            <a:r>
              <a:rPr lang="en-AU" sz="2400" b="0" dirty="0" smtClean="0"/>
              <a:t>ACUTE RESPONSE to CARDIO EXERCISE</a:t>
            </a:r>
            <a:br>
              <a:rPr lang="en-AU" sz="2400" b="0" dirty="0" smtClean="0"/>
            </a:br>
            <a:r>
              <a:rPr lang="en-AU" sz="2400" b="0" dirty="0" smtClean="0"/>
              <a:t>HEART RATE</a:t>
            </a:r>
            <a:endParaRPr lang="en-US" sz="2400" b="0" dirty="0" smtClean="0"/>
          </a:p>
        </p:txBody>
      </p:sp>
      <p:sp>
        <p:nvSpPr>
          <p:cNvPr id="1146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2600" dirty="0" smtClean="0"/>
              <a:t>Increases in a linear fashion with the work rate and O2 uptake during dynamic exercise.</a:t>
            </a:r>
          </a:p>
          <a:p>
            <a:pPr eaLnBrk="1" hangingPunct="1">
              <a:defRPr/>
            </a:pPr>
            <a:r>
              <a:rPr lang="en-US" sz="2600" dirty="0" smtClean="0"/>
              <a:t>Magnitude of HR response is related to age, body position, fitness, type of activity, presence of heart disease, medications, blood volume, and environmental factors</a:t>
            </a:r>
          </a:p>
          <a:p>
            <a:pPr eaLnBrk="1" hangingPunct="1">
              <a:defRPr/>
            </a:pPr>
            <a:r>
              <a:rPr lang="en-US" sz="2600" dirty="0" smtClean="0"/>
              <a:t>Maximal attainable HR decreases with age</a:t>
            </a:r>
          </a:p>
          <a:p>
            <a:pPr eaLnBrk="1" hangingPunct="1">
              <a:defRPr/>
            </a:pPr>
            <a:r>
              <a:rPr lang="en-US" sz="2600" dirty="0" smtClean="0"/>
              <a:t>Max HR = 220 - age</a:t>
            </a:r>
            <a:endParaRPr lang="en-US" sz="3000" dirty="0" smtClean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6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644451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AU" sz="3800" dirty="0" smtClean="0"/>
              <a:t>Cardiovascular System</a:t>
            </a:r>
            <a:br>
              <a:rPr lang="en-AU" sz="3800" dirty="0" smtClean="0"/>
            </a:br>
            <a:r>
              <a:rPr lang="en-AU" sz="2400" b="0" dirty="0" smtClean="0"/>
              <a:t>CARDIAC FUNCTION</a:t>
            </a:r>
            <a:endParaRPr lang="en-US" sz="2400" b="0" dirty="0" smtClean="0"/>
          </a:p>
        </p:txBody>
      </p:sp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dirty="0" smtClean="0"/>
              <a:t>Blood Pressure</a:t>
            </a:r>
          </a:p>
          <a:p>
            <a:pPr lvl="1"/>
            <a:r>
              <a:rPr lang="en-AU" sz="2800" dirty="0" smtClean="0"/>
              <a:t>Systolic pressure (SBP): pressure being exerted on the arterial wall during contraction</a:t>
            </a:r>
          </a:p>
          <a:p>
            <a:pPr lvl="1"/>
            <a:r>
              <a:rPr lang="en-AU" sz="2800" dirty="0" smtClean="0"/>
              <a:t>Diastolic </a:t>
            </a:r>
            <a:r>
              <a:rPr lang="en-AU" sz="2800" dirty="0"/>
              <a:t>pressure (DBP): pressure during relaxation phase of the ventricles</a:t>
            </a:r>
          </a:p>
          <a:p>
            <a:pPr lvl="1" eaLnBrk="1" hangingPunct="1">
              <a:defRPr/>
            </a:pPr>
            <a:r>
              <a:rPr lang="en-US" sz="2800" dirty="0" smtClean="0"/>
              <a:t>Average 120 SBP / 80 DPB</a:t>
            </a:r>
          </a:p>
          <a:p>
            <a:pPr lvl="1" eaLnBrk="1" hangingPunct="1">
              <a:defRPr/>
            </a:pPr>
            <a:r>
              <a:rPr lang="en-US" sz="2800" dirty="0" smtClean="0"/>
              <a:t>When SBP exceeds 140 mm Hg or DPB exceeds 90 mm Hg at rest, hypertension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7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530150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AU" sz="3800" dirty="0" smtClean="0"/>
              <a:t>Cardiovascular System</a:t>
            </a:r>
            <a:br>
              <a:rPr lang="en-AU" sz="3800" dirty="0" smtClean="0"/>
            </a:br>
            <a:r>
              <a:rPr lang="en-AU" sz="2400" b="0" dirty="0" smtClean="0"/>
              <a:t>CARDIAC FUNCTION</a:t>
            </a:r>
            <a:endParaRPr lang="en-US" sz="2400" b="0" dirty="0" smtClean="0"/>
          </a:p>
        </p:txBody>
      </p:sp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dirty="0" smtClean="0"/>
              <a:t>Stroke Volume (SV)</a:t>
            </a:r>
          </a:p>
          <a:p>
            <a:pPr lvl="1" eaLnBrk="1" hangingPunct="1">
              <a:defRPr/>
            </a:pPr>
            <a:r>
              <a:rPr lang="en-US" sz="2800" dirty="0" smtClean="0"/>
              <a:t>Amount of blood ejected from the left ventricle in a single contraction</a:t>
            </a:r>
          </a:p>
          <a:p>
            <a:pPr lvl="1"/>
            <a:r>
              <a:rPr lang="en-US" sz="2800" dirty="0"/>
              <a:t>SV = EDV – ESV </a:t>
            </a:r>
          </a:p>
          <a:p>
            <a:pPr lvl="2"/>
            <a:r>
              <a:rPr lang="en-AU" sz="2800" dirty="0" smtClean="0"/>
              <a:t>Equal </a:t>
            </a:r>
            <a:r>
              <a:rPr lang="en-AU" sz="2800" dirty="0"/>
              <a:t>to the difference between end-diastolic volume (EDV) and end-systolic volume (ESV)</a:t>
            </a:r>
          </a:p>
          <a:p>
            <a:pPr lvl="2"/>
            <a:r>
              <a:rPr lang="en-AU" sz="2800" dirty="0"/>
              <a:t>SV in men greater than women because of heart size</a:t>
            </a:r>
          </a:p>
          <a:p>
            <a:pPr lvl="2"/>
            <a:r>
              <a:rPr lang="en-AU" sz="2800" dirty="0"/>
              <a:t>SV increases in supine/prone </a:t>
            </a:r>
            <a:r>
              <a:rPr lang="en-AU" sz="2800" dirty="0" smtClean="0"/>
              <a:t>position</a:t>
            </a:r>
            <a:endParaRPr lang="en-AU" sz="28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8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798117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AU" sz="3800" dirty="0" smtClean="0"/>
              <a:t>Cardiovascular System</a:t>
            </a:r>
            <a:br>
              <a:rPr lang="en-AU" sz="3800" dirty="0" smtClean="0"/>
            </a:br>
            <a:r>
              <a:rPr lang="en-AU" sz="2400" b="0" dirty="0" smtClean="0"/>
              <a:t>ACUTE RESPONSE to CARDIO EXERCISE</a:t>
            </a:r>
            <a:br>
              <a:rPr lang="en-AU" sz="2400" b="0" dirty="0" smtClean="0"/>
            </a:br>
            <a:r>
              <a:rPr lang="en-AU" sz="2400" b="0" dirty="0" smtClean="0"/>
              <a:t>STROKE VOLUME</a:t>
            </a:r>
            <a:endParaRPr lang="en-US" sz="2400" b="0" dirty="0" smtClean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844675"/>
            <a:ext cx="8229600" cy="4281488"/>
          </a:xfrm>
        </p:spPr>
        <p:txBody>
          <a:bodyPr/>
          <a:lstStyle/>
          <a:p>
            <a:pPr eaLnBrk="1" hangingPunct="1"/>
            <a:r>
              <a:rPr lang="en-US" sz="2600" smtClean="0">
                <a:effectLst/>
              </a:rPr>
              <a:t>Increases curvilinearly with the work rate until it reaches a near maximal level equivalent to approx 40-50% of aerobic capacity, increasing only slightly thereafter.</a:t>
            </a:r>
          </a:p>
          <a:p>
            <a:pPr eaLnBrk="1" hangingPunct="1"/>
            <a:r>
              <a:rPr lang="en-US" sz="2600" smtClean="0">
                <a:effectLst/>
              </a:rPr>
              <a:t>SV reaches maximum, increase in O2 demand is met by increasing the HR</a:t>
            </a:r>
          </a:p>
          <a:p>
            <a:pPr eaLnBrk="1" hangingPunct="1"/>
            <a:r>
              <a:rPr lang="en-US" sz="2600" smtClean="0">
                <a:effectLst/>
              </a:rPr>
              <a:t>At higher HR, SV may actually decrease because of disproportionate shortening of diastolic filling time in the heart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9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107169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>
          <a:xfrm>
            <a:off x="628650" y="365127"/>
            <a:ext cx="7886700" cy="983614"/>
          </a:xfrm>
        </p:spPr>
        <p:txBody>
          <a:bodyPr/>
          <a:lstStyle/>
          <a:p>
            <a:pPr eaLnBrk="1" hangingPunct="1">
              <a:defRPr/>
            </a:pPr>
            <a:r>
              <a:rPr lang="en-AU" sz="4800" dirty="0" smtClean="0"/>
              <a:t>Cardiac Output</a:t>
            </a:r>
          </a:p>
        </p:txBody>
      </p:sp>
      <p:sp>
        <p:nvSpPr>
          <p:cNvPr id="72707" name="Rectangle 3"/>
          <p:cNvSpPr>
            <a:spLocks noChangeArrowheads="1"/>
          </p:cNvSpPr>
          <p:nvPr/>
        </p:nvSpPr>
        <p:spPr bwMode="auto">
          <a:xfrm>
            <a:off x="628650" y="1348741"/>
            <a:ext cx="8135937" cy="417671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AU" sz="2400" dirty="0">
                <a:latin typeface="Arial" panose="020B0604020202020204" pitchFamily="34" charset="0"/>
                <a:cs typeface="Arial" panose="020B0604020202020204" pitchFamily="34" charset="0"/>
              </a:rPr>
              <a:t>Volume of blood pumped by the heart per minute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AU" sz="2400" dirty="0">
                <a:latin typeface="Arial" panose="020B0604020202020204" pitchFamily="34" charset="0"/>
                <a:cs typeface="Arial" panose="020B0604020202020204" pitchFamily="34" charset="0"/>
              </a:rPr>
              <a:t>Calculated by multiplying HR by SV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AU" sz="2400" dirty="0">
                <a:latin typeface="Arial" panose="020B0604020202020204" pitchFamily="34" charset="0"/>
                <a:cs typeface="Arial" panose="020B0604020202020204" pitchFamily="34" charset="0"/>
              </a:rPr>
              <a:t>Resting Q adults = 4-5 </a:t>
            </a:r>
            <a:r>
              <a:rPr lang="en-AU" sz="2400" dirty="0" err="1">
                <a:latin typeface="Arial" panose="020B0604020202020204" pitchFamily="34" charset="0"/>
                <a:cs typeface="Arial" panose="020B0604020202020204" pitchFamily="34" charset="0"/>
              </a:rPr>
              <a:t>ltrs</a:t>
            </a:r>
            <a:r>
              <a:rPr lang="en-AU" sz="2400" dirty="0">
                <a:latin typeface="Arial" panose="020B0604020202020204" pitchFamily="34" charset="0"/>
                <a:cs typeface="Arial" panose="020B0604020202020204" pitchFamily="34" charset="0"/>
              </a:rPr>
              <a:t> / minute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AU" sz="2400" dirty="0">
                <a:latin typeface="Arial" panose="020B0604020202020204" pitchFamily="34" charset="0"/>
                <a:cs typeface="Arial" panose="020B0604020202020204" pitchFamily="34" charset="0"/>
              </a:rPr>
              <a:t>Q higher in trained versus untrained </a:t>
            </a:r>
            <a:r>
              <a:rPr lang="en-A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individuals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Where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heart pumps more blood around the body per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minute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Formula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400" lvl="1" indent="-4572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Cardiac Output (l/min) = Stroke Volume (l/beat) X  Heart Rate (beats/min)</a:t>
            </a:r>
          </a:p>
          <a:p>
            <a:pPr marL="1200150" lvl="2" indent="-28575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Stroke volume: amt of blood pumped by the left ventricle each beat</a:t>
            </a:r>
          </a:p>
          <a:p>
            <a:pPr marL="1200150" lvl="2" indent="-28575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Heart Rate: # of times heart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bpm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spcBef>
                <a:spcPct val="20000"/>
              </a:spcBef>
              <a:buClr>
                <a:schemeClr val="tx2"/>
              </a:buClr>
              <a:buSzPct val="90000"/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HR increases as exercise increases</a:t>
            </a:r>
          </a:p>
          <a:p>
            <a:pPr marL="914400" lvl="1" indent="-4572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10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484756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AU" sz="3800" dirty="0" smtClean="0"/>
              <a:t>Cardiovascular System</a:t>
            </a:r>
            <a:br>
              <a:rPr lang="en-AU" sz="3800" dirty="0" smtClean="0"/>
            </a:br>
            <a:r>
              <a:rPr lang="en-AU" sz="2400" b="0" dirty="0" smtClean="0"/>
              <a:t>ACUTE RESPONSE to CARDIO EXERCISE</a:t>
            </a:r>
            <a:br>
              <a:rPr lang="en-AU" sz="2400" b="0" dirty="0" smtClean="0"/>
            </a:br>
            <a:r>
              <a:rPr lang="en-AU" sz="2400" b="0" dirty="0" smtClean="0"/>
              <a:t>CARDIAC OUTPUT</a:t>
            </a:r>
            <a:endParaRPr lang="en-US" sz="2400" b="0" dirty="0" smtClean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2600" smtClean="0">
                <a:effectLst/>
              </a:rPr>
              <a:t>Increases linearly with increased work rate</a:t>
            </a:r>
          </a:p>
          <a:p>
            <a:pPr eaLnBrk="1" hangingPunct="1"/>
            <a:r>
              <a:rPr lang="en-US" sz="2600" smtClean="0">
                <a:effectLst/>
              </a:rPr>
              <a:t>Max values depend on age, posture, body size, presence of CV disease, level of physical conditioning</a:t>
            </a:r>
          </a:p>
          <a:p>
            <a:pPr eaLnBrk="1" hangingPunct="1"/>
            <a:r>
              <a:rPr lang="en-US" sz="2600" smtClean="0">
                <a:effectLst/>
              </a:rPr>
              <a:t>Exercise intensities up to 50% of max, increase facilitated by increases in HR and SV</a:t>
            </a:r>
          </a:p>
          <a:p>
            <a:pPr eaLnBrk="1" hangingPunct="1"/>
            <a:r>
              <a:rPr lang="en-US" sz="2600" smtClean="0">
                <a:effectLst/>
              </a:rPr>
              <a:t>Thereafter, the increase results almost solely form the continued rise in HR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11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76788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170816"/>
            <a:ext cx="8058150" cy="1325563"/>
          </a:xfrm>
        </p:spPr>
        <p:txBody>
          <a:bodyPr/>
          <a:lstStyle/>
          <a:p>
            <a:pPr eaLnBrk="1" hangingPunct="1">
              <a:defRPr/>
            </a:pPr>
            <a:r>
              <a:rPr lang="en-AU" sz="3800" dirty="0" smtClean="0"/>
              <a:t>Cardiovascular System</a:t>
            </a:r>
            <a:br>
              <a:rPr lang="en-AU" sz="3800" dirty="0" smtClean="0"/>
            </a:br>
            <a:r>
              <a:rPr lang="en-AU" sz="2400" b="0" dirty="0" smtClean="0"/>
              <a:t>ACUTE RESPONSE to CARDIO EXERCISE</a:t>
            </a:r>
            <a:endParaRPr lang="en-US" sz="2400" b="0" dirty="0" smtClean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78155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AU" sz="2200" b="1" dirty="0" smtClean="0">
                <a:effectLst/>
              </a:rPr>
              <a:t>ARTERIOVENOUS O2 DIFFERENCE</a:t>
            </a:r>
            <a:r>
              <a:rPr lang="en-US" sz="2200" dirty="0" smtClean="0">
                <a:effectLst/>
              </a:rPr>
              <a:t> 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200" dirty="0" smtClean="0">
                <a:effectLst/>
              </a:rPr>
              <a:t>O2 extraction by tissues reflect the difference between O2 content of arterial blood and the O2 content of venous blood</a:t>
            </a:r>
          </a:p>
          <a:p>
            <a:pPr eaLnBrk="1" hangingPunct="1">
              <a:lnSpc>
                <a:spcPct val="80000"/>
              </a:lnSpc>
            </a:pPr>
            <a:r>
              <a:rPr lang="en-AU" sz="2200" b="1" dirty="0" smtClean="0">
                <a:effectLst/>
              </a:rPr>
              <a:t>BLOOD FLOW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dirty="0" smtClean="0">
                <a:effectLst/>
              </a:rPr>
              <a:t>At rest, 15-20% of cardiac output distributed to skeletal muscles, remainder goes to visceral organs, heart, and brain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dirty="0" smtClean="0">
                <a:effectLst/>
              </a:rPr>
              <a:t>At exercise, 85-90% delivered to working muscles</a:t>
            </a:r>
          </a:p>
          <a:p>
            <a:pPr eaLnBrk="1" hangingPunct="1">
              <a:lnSpc>
                <a:spcPct val="80000"/>
              </a:lnSpc>
            </a:pPr>
            <a:r>
              <a:rPr lang="en-AU" sz="2200" b="1" dirty="0" smtClean="0">
                <a:effectLst/>
              </a:rPr>
              <a:t>BLOOD PRESSURE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dirty="0" smtClean="0">
                <a:effectLst/>
              </a:rPr>
              <a:t>Linear increase in SBP with increasing levels of exercise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dirty="0" smtClean="0">
                <a:effectLst/>
              </a:rPr>
              <a:t>DBP may slightly decrease or remain unchanged</a:t>
            </a:r>
          </a:p>
          <a:p>
            <a:pPr eaLnBrk="1" hangingPunct="1">
              <a:lnSpc>
                <a:spcPct val="80000"/>
              </a:lnSpc>
            </a:pPr>
            <a:r>
              <a:rPr lang="en-AU" sz="2200" b="1" dirty="0" smtClean="0">
                <a:effectLst/>
              </a:rPr>
              <a:t>MAXIMAL O2 CONSUMPTION (VO2max)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dirty="0" smtClean="0">
                <a:effectLst/>
              </a:rPr>
              <a:t>Highest rate of O2 transport and use that can be achieved at maximal physical exertion (p. 87)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dirty="0" smtClean="0">
                <a:effectLst/>
              </a:rPr>
              <a:t>The larger VO2 max the better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12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244734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491490" y="342266"/>
            <a:ext cx="8023860" cy="1325563"/>
          </a:xfrm>
        </p:spPr>
        <p:txBody>
          <a:bodyPr/>
          <a:lstStyle/>
          <a:p>
            <a:r>
              <a:rPr lang="en-AU" dirty="0"/>
              <a:t>Acute Responses to </a:t>
            </a:r>
            <a:r>
              <a:rPr lang="en-AU" dirty="0" err="1" smtClean="0"/>
              <a:t>CardioVascular</a:t>
            </a:r>
            <a:r>
              <a:rPr lang="en-AU" dirty="0" smtClean="0"/>
              <a:t> Exercise</a:t>
            </a:r>
            <a:endParaRPr lang="en-AU" dirty="0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66750" y="1670051"/>
            <a:ext cx="7848600" cy="4868862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AU" sz="2800" dirty="0">
                <a:effectLst/>
                <a:latin typeface="Arial" panose="020B0604020202020204" pitchFamily="34" charset="0"/>
              </a:rPr>
              <a:t>As exercise intensity increases, </a:t>
            </a:r>
            <a:r>
              <a:rPr lang="en-AU" sz="2800" dirty="0" smtClean="0">
                <a:effectLst/>
                <a:latin typeface="Arial" panose="020B0604020202020204" pitchFamily="34" charset="0"/>
              </a:rPr>
              <a:t>oxygen </a:t>
            </a:r>
            <a:r>
              <a:rPr lang="en-AU" sz="2800" dirty="0">
                <a:effectLst/>
                <a:latin typeface="Arial" panose="020B0604020202020204" pitchFamily="34" charset="0"/>
              </a:rPr>
              <a:t>consumption and CO2 production by working muscles increase</a:t>
            </a:r>
          </a:p>
          <a:p>
            <a:pPr>
              <a:lnSpc>
                <a:spcPct val="90000"/>
              </a:lnSpc>
            </a:pPr>
            <a:r>
              <a:rPr lang="en-AU" sz="2800" dirty="0">
                <a:effectLst/>
                <a:latin typeface="Arial" panose="020B0604020202020204" pitchFamily="34" charset="0"/>
              </a:rPr>
              <a:t>Heart Rate increases</a:t>
            </a:r>
          </a:p>
          <a:p>
            <a:pPr>
              <a:lnSpc>
                <a:spcPct val="90000"/>
              </a:lnSpc>
            </a:pPr>
            <a:r>
              <a:rPr lang="en-AU" sz="2800" dirty="0">
                <a:effectLst/>
                <a:latin typeface="Arial" panose="020B0604020202020204" pitchFamily="34" charset="0"/>
              </a:rPr>
              <a:t>Stroke Volume increases</a:t>
            </a:r>
          </a:p>
          <a:p>
            <a:pPr>
              <a:lnSpc>
                <a:spcPct val="90000"/>
              </a:lnSpc>
            </a:pPr>
            <a:r>
              <a:rPr lang="en-AU" sz="2800" dirty="0">
                <a:effectLst/>
                <a:latin typeface="Arial" panose="020B0604020202020204" pitchFamily="34" charset="0"/>
              </a:rPr>
              <a:t>Cardiac Output increase</a:t>
            </a:r>
          </a:p>
          <a:p>
            <a:r>
              <a:rPr lang="en-AU" sz="2800" dirty="0" err="1">
                <a:effectLst/>
                <a:latin typeface="Arial" panose="020B0604020202020204" pitchFamily="34" charset="0"/>
              </a:rPr>
              <a:t>Arteriovenous</a:t>
            </a:r>
            <a:r>
              <a:rPr lang="en-AU" sz="2800" dirty="0">
                <a:effectLst/>
                <a:latin typeface="Arial" panose="020B0604020202020204" pitchFamily="34" charset="0"/>
              </a:rPr>
              <a:t> </a:t>
            </a:r>
            <a:r>
              <a:rPr lang="en-AU" dirty="0"/>
              <a:t>oxygen </a:t>
            </a:r>
            <a:r>
              <a:rPr lang="en-AU" sz="2800" dirty="0" smtClean="0">
                <a:effectLst/>
                <a:latin typeface="Arial" panose="020B0604020202020204" pitchFamily="34" charset="0"/>
              </a:rPr>
              <a:t>Difference </a:t>
            </a:r>
            <a:endParaRPr lang="en-AU" sz="2800" dirty="0">
              <a:effectLst/>
              <a:latin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AU" sz="2800" dirty="0">
                <a:effectLst/>
                <a:latin typeface="Arial" panose="020B0604020202020204" pitchFamily="34" charset="0"/>
              </a:rPr>
              <a:t>Blood Flow</a:t>
            </a:r>
          </a:p>
          <a:p>
            <a:pPr>
              <a:lnSpc>
                <a:spcPct val="90000"/>
              </a:lnSpc>
            </a:pPr>
            <a:r>
              <a:rPr lang="en-AU" sz="2800" dirty="0">
                <a:effectLst/>
                <a:latin typeface="Arial" panose="020B0604020202020204" pitchFamily="34" charset="0"/>
              </a:rPr>
              <a:t>Blood Pressure (linear increase)</a:t>
            </a:r>
          </a:p>
          <a:p>
            <a:r>
              <a:rPr lang="en-AU" sz="2800" dirty="0">
                <a:effectLst/>
                <a:latin typeface="Arial" panose="020B0604020202020204" pitchFamily="34" charset="0"/>
              </a:rPr>
              <a:t>Maximal </a:t>
            </a:r>
            <a:r>
              <a:rPr lang="en-AU" dirty="0"/>
              <a:t>oxygen </a:t>
            </a:r>
            <a:r>
              <a:rPr lang="en-AU" sz="2800" dirty="0" smtClean="0">
                <a:effectLst/>
                <a:latin typeface="Arial" panose="020B0604020202020204" pitchFamily="34" charset="0"/>
              </a:rPr>
              <a:t>Consumption </a:t>
            </a:r>
            <a:r>
              <a:rPr lang="en-AU" sz="2800" dirty="0">
                <a:effectLst/>
                <a:latin typeface="Arial" panose="020B0604020202020204" pitchFamily="34" charset="0"/>
              </a:rPr>
              <a:t>(VO2max)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13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63721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"/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"/>
                                        <p:tgtEl>
                                          <p:spTgt spid="55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"/>
                                        <p:tgtEl>
                                          <p:spTgt spid="55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500"/>
                                        <p:tgtEl>
                                          <p:spTgt spid="552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" dur="500"/>
                                        <p:tgtEl>
                                          <p:spTgt spid="552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2" dur="500"/>
                                        <p:tgtEl>
                                          <p:spTgt spid="552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9" grpId="0" build="p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555875" y="765175"/>
            <a:ext cx="6275388" cy="11430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AU" dirty="0" smtClean="0"/>
              <a:t>Exercise and the Respiratory System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2420938"/>
            <a:ext cx="8229600" cy="3887787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AU" sz="2800" dirty="0" smtClean="0">
                <a:effectLst/>
              </a:rPr>
              <a:t>Exercise slows the rate of age related changes in lung tissue</a:t>
            </a:r>
          </a:p>
          <a:p>
            <a:pPr eaLnBrk="1" hangingPunct="1">
              <a:lnSpc>
                <a:spcPct val="80000"/>
              </a:lnSpc>
            </a:pPr>
            <a:r>
              <a:rPr lang="en-AU" sz="2800" dirty="0" smtClean="0">
                <a:effectLst/>
              </a:rPr>
              <a:t>The age related changes do not impede making significant increases in VO2 max, with the correct training</a:t>
            </a:r>
          </a:p>
          <a:p>
            <a:pPr eaLnBrk="1" hangingPunct="1">
              <a:lnSpc>
                <a:spcPct val="80000"/>
              </a:lnSpc>
            </a:pPr>
            <a:r>
              <a:rPr lang="en-AU" sz="2800" dirty="0" smtClean="0">
                <a:effectLst/>
              </a:rPr>
              <a:t>Exercise promotes the maintenance of sufficient respiratory reserve to remain functionally independent.</a:t>
            </a:r>
          </a:p>
          <a:p>
            <a:pPr eaLnBrk="1" hangingPunct="1">
              <a:lnSpc>
                <a:spcPct val="80000"/>
              </a:lnSpc>
            </a:pPr>
            <a:r>
              <a:rPr lang="en-AU" sz="2800" dirty="0" smtClean="0">
                <a:effectLst/>
              </a:rPr>
              <a:t>Exercise will help prevent the onset of diseases commonly found in the elderly</a:t>
            </a:r>
          </a:p>
        </p:txBody>
      </p:sp>
      <p:pic>
        <p:nvPicPr>
          <p:cNvPr id="35844" name="Picture 4" descr="bd13666_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3" y="259557"/>
            <a:ext cx="18288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14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903986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/>
              <a:t>ENERGY SYSTEMS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effectLst/>
              </a:rPr>
              <a:t>Produces mechanical work</a:t>
            </a:r>
          </a:p>
          <a:p>
            <a:pPr eaLnBrk="1" hangingPunct="1"/>
            <a:r>
              <a:rPr lang="en-US" dirty="0" smtClean="0">
                <a:effectLst/>
              </a:rPr>
              <a:t>Maintains body temperature</a:t>
            </a:r>
          </a:p>
          <a:p>
            <a:pPr eaLnBrk="1" hangingPunct="1"/>
            <a:r>
              <a:rPr lang="en-US" dirty="0" smtClean="0">
                <a:effectLst/>
              </a:rPr>
              <a:t>Fulfills biological and chemical activities</a:t>
            </a:r>
          </a:p>
          <a:p>
            <a:pPr eaLnBrk="1" hangingPunct="1"/>
            <a:r>
              <a:rPr lang="en-US" dirty="0" smtClean="0">
                <a:effectLst/>
              </a:rPr>
              <a:t>Mechanical work relies on adenosine triphosphate (ATP)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15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919755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/>
              <a:t>ENERGY SYSTEMS</a:t>
            </a:r>
          </a:p>
        </p:txBody>
      </p:sp>
      <p:sp>
        <p:nvSpPr>
          <p:cNvPr id="1269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/>
              <a:t>Aerobic and anaerobic metabolism</a:t>
            </a:r>
          </a:p>
          <a:p>
            <a:pPr eaLnBrk="1" hangingPunct="1">
              <a:defRPr/>
            </a:pPr>
            <a:r>
              <a:rPr lang="en-US" dirty="0" smtClean="0"/>
              <a:t>Adenosine </a:t>
            </a:r>
            <a:r>
              <a:rPr lang="en-US" dirty="0" err="1" smtClean="0"/>
              <a:t>triphosphate</a:t>
            </a:r>
            <a:r>
              <a:rPr lang="en-US" dirty="0" smtClean="0"/>
              <a:t> (ATP)</a:t>
            </a:r>
          </a:p>
          <a:p>
            <a:pPr eaLnBrk="1" hangingPunct="1">
              <a:defRPr/>
            </a:pPr>
            <a:r>
              <a:rPr lang="en-US" dirty="0" err="1" smtClean="0"/>
              <a:t>Creatine</a:t>
            </a:r>
            <a:r>
              <a:rPr lang="en-US" dirty="0" smtClean="0"/>
              <a:t> phosphate (CP)</a:t>
            </a:r>
          </a:p>
          <a:p>
            <a:pPr eaLnBrk="1" hangingPunct="1">
              <a:defRPr/>
            </a:pPr>
            <a:r>
              <a:rPr lang="en-US" dirty="0" smtClean="0"/>
              <a:t>Aerobic </a:t>
            </a:r>
            <a:r>
              <a:rPr lang="en-US" dirty="0" err="1" smtClean="0"/>
              <a:t>glycolysis</a:t>
            </a:r>
            <a:endParaRPr lang="en-US" dirty="0" smtClean="0"/>
          </a:p>
          <a:p>
            <a:pPr eaLnBrk="1" hangingPunct="1">
              <a:defRPr/>
            </a:pPr>
            <a:r>
              <a:rPr lang="en-US" dirty="0" smtClean="0"/>
              <a:t>Aerobic oxidation</a:t>
            </a:r>
          </a:p>
          <a:p>
            <a:pPr eaLnBrk="1" hangingPunct="1">
              <a:defRPr/>
            </a:pPr>
            <a:r>
              <a:rPr lang="en-US" dirty="0" smtClean="0"/>
              <a:t>Recovery from exercise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16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677781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AU" sz="4800" dirty="0" smtClean="0"/>
              <a:t>Energy for Movement</a:t>
            </a:r>
          </a:p>
        </p:txBody>
      </p:sp>
      <p:sp>
        <p:nvSpPr>
          <p:cNvPr id="88067" name="Rectangle 3"/>
          <p:cNvSpPr>
            <a:spLocks noChangeArrowheads="1"/>
          </p:cNvSpPr>
          <p:nvPr/>
        </p:nvSpPr>
        <p:spPr bwMode="auto">
          <a:xfrm>
            <a:off x="684213" y="1557338"/>
            <a:ext cx="8459787" cy="4103687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90000"/>
              <a:buFont typeface="Symbol" pitchFamily="18" charset="2"/>
              <a:buChar char="¨"/>
              <a:defRPr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Adenosine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Triphosphate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(ATP)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  <a:defRPr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molecule that creates energy from food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  <a:defRPr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The body’s energy currency</a:t>
            </a: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90000"/>
              <a:buFont typeface="Symbol" pitchFamily="18" charset="2"/>
              <a:buChar char="¨"/>
              <a:defRPr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Three different energy systems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  <a:defRPr/>
            </a:pP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Creatine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phosphate system (ATP-PC system) – anaerobic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  <a:defRPr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Lactic acid (anaerobic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glycolysis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  <a:defRPr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Aerobic system</a:t>
            </a:r>
          </a:p>
          <a:p>
            <a:pPr marL="742950" lvl="1" indent="-285750">
              <a:spcBef>
                <a:spcPct val="20000"/>
              </a:spcBef>
              <a:buFontTx/>
              <a:buChar char="–"/>
              <a:defRPr/>
            </a:pPr>
            <a:endParaRPr lang="en-US" sz="2200" dirty="0">
              <a:latin typeface="+mj-lt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17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429953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628650" y="365126"/>
            <a:ext cx="7886700" cy="892174"/>
          </a:xfrm>
        </p:spPr>
        <p:txBody>
          <a:bodyPr/>
          <a:lstStyle/>
          <a:p>
            <a:pPr eaLnBrk="1" hangingPunct="1">
              <a:defRPr/>
            </a:pPr>
            <a:r>
              <a:rPr lang="en-AU" dirty="0" smtClean="0"/>
              <a:t>ENERGY SYSTEMS</a:t>
            </a:r>
            <a:endParaRPr lang="en-US" dirty="0" smtClean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65760" y="1486219"/>
            <a:ext cx="8229600" cy="4525962"/>
          </a:xfrm>
        </p:spPr>
        <p:txBody>
          <a:bodyPr>
            <a:noAutofit/>
          </a:bodyPr>
          <a:lstStyle/>
          <a:p>
            <a:pPr eaLnBrk="1" hangingPunct="1">
              <a:lnSpc>
                <a:spcPct val="80000"/>
              </a:lnSpc>
            </a:pPr>
            <a:r>
              <a:rPr lang="en-AU" dirty="0" smtClean="0">
                <a:effectLst/>
              </a:rPr>
              <a:t>duration and intensity of exercise effect energy contribution from the main energy systems utilised during different forms of exercise</a:t>
            </a:r>
          </a:p>
          <a:p>
            <a:pPr lvl="1" eaLnBrk="1" hangingPunct="1">
              <a:lnSpc>
                <a:spcPct val="80000"/>
              </a:lnSpc>
            </a:pPr>
            <a:r>
              <a:rPr lang="en-AU" sz="2800" dirty="0" smtClean="0">
                <a:effectLst/>
              </a:rPr>
              <a:t>adenosine triphosphate</a:t>
            </a:r>
          </a:p>
          <a:p>
            <a:pPr lvl="1" eaLnBrk="1" hangingPunct="1">
              <a:lnSpc>
                <a:spcPct val="80000"/>
              </a:lnSpc>
            </a:pPr>
            <a:r>
              <a:rPr lang="en-AU" sz="2800" dirty="0" smtClean="0">
                <a:effectLst/>
              </a:rPr>
              <a:t>phosphocreatine</a:t>
            </a:r>
          </a:p>
          <a:p>
            <a:pPr lvl="1" eaLnBrk="1" hangingPunct="1">
              <a:lnSpc>
                <a:spcPct val="80000"/>
              </a:lnSpc>
            </a:pPr>
            <a:r>
              <a:rPr lang="en-AU" sz="2800" dirty="0" smtClean="0">
                <a:effectLst/>
              </a:rPr>
              <a:t>anaerobic glycolytic</a:t>
            </a:r>
          </a:p>
          <a:p>
            <a:pPr eaLnBrk="1" hangingPunct="1">
              <a:lnSpc>
                <a:spcPct val="80000"/>
              </a:lnSpc>
            </a:pPr>
            <a:r>
              <a:rPr lang="en-AU" dirty="0" smtClean="0">
                <a:effectLst/>
              </a:rPr>
              <a:t>exercise programs that utilise of fatty acid metabolism</a:t>
            </a:r>
          </a:p>
          <a:p>
            <a:pPr eaLnBrk="1" hangingPunct="1">
              <a:lnSpc>
                <a:spcPct val="80000"/>
              </a:lnSpc>
            </a:pPr>
            <a:r>
              <a:rPr lang="en-AU" dirty="0" smtClean="0">
                <a:effectLst/>
              </a:rPr>
              <a:t>energy system adaptations</a:t>
            </a:r>
          </a:p>
          <a:p>
            <a:pPr eaLnBrk="1" hangingPunct="1">
              <a:lnSpc>
                <a:spcPct val="80000"/>
              </a:lnSpc>
            </a:pPr>
            <a:r>
              <a:rPr lang="en-AU" dirty="0" smtClean="0">
                <a:effectLst/>
              </a:rPr>
              <a:t>effect of energy intake affects the breakdown of energy substrates</a:t>
            </a:r>
            <a:endParaRPr lang="en-US" dirty="0" smtClean="0">
              <a:effectLst/>
            </a:endParaRPr>
          </a:p>
          <a:p>
            <a:pPr eaLnBrk="1" hangingPunct="1">
              <a:lnSpc>
                <a:spcPct val="80000"/>
              </a:lnSpc>
            </a:pPr>
            <a:r>
              <a:rPr lang="en-AU" dirty="0" smtClean="0">
                <a:effectLst/>
              </a:rPr>
              <a:t>body systems involved in production of energy</a:t>
            </a:r>
            <a:endParaRPr lang="en-US" dirty="0" smtClean="0">
              <a:effectLst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18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329701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AU" sz="3800" dirty="0" smtClean="0"/>
              <a:t>ENERGY SYSTEM</a:t>
            </a:r>
            <a:r>
              <a:rPr lang="en-AU" sz="3800" b="0" dirty="0" smtClean="0"/>
              <a:t/>
            </a:r>
            <a:br>
              <a:rPr lang="en-AU" sz="3800" b="0" dirty="0" smtClean="0"/>
            </a:br>
            <a:r>
              <a:rPr lang="en-AU" sz="3800" b="0" dirty="0" smtClean="0"/>
              <a:t>Processes</a:t>
            </a:r>
            <a:endParaRPr lang="en-US" sz="3800" b="0" dirty="0" smtClean="0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73238"/>
            <a:ext cx="8229600" cy="4352925"/>
          </a:xfrm>
        </p:spPr>
        <p:txBody>
          <a:bodyPr/>
          <a:lstStyle/>
          <a:p>
            <a:pPr eaLnBrk="1" hangingPunct="1"/>
            <a:r>
              <a:rPr lang="en-AU" dirty="0" smtClean="0">
                <a:effectLst/>
              </a:rPr>
              <a:t>Anaerobic glycolysis or lactic acid system</a:t>
            </a:r>
          </a:p>
          <a:p>
            <a:pPr eaLnBrk="1" hangingPunct="1"/>
            <a:r>
              <a:rPr lang="en-AU" dirty="0" smtClean="0">
                <a:effectLst/>
              </a:rPr>
              <a:t>Aerobic metabolism</a:t>
            </a:r>
          </a:p>
          <a:p>
            <a:pPr eaLnBrk="1" hangingPunct="1"/>
            <a:r>
              <a:rPr lang="en-AU" dirty="0" smtClean="0">
                <a:effectLst/>
              </a:rPr>
              <a:t>Gluconeogenesis</a:t>
            </a:r>
          </a:p>
          <a:p>
            <a:pPr eaLnBrk="1" hangingPunct="1"/>
            <a:r>
              <a:rPr lang="en-AU" dirty="0" smtClean="0">
                <a:effectLst/>
              </a:rPr>
              <a:t>Lipolysis</a:t>
            </a:r>
            <a:endParaRPr lang="en-US" dirty="0" smtClean="0">
              <a:effectLst/>
            </a:endParaRPr>
          </a:p>
          <a:p>
            <a:pPr eaLnBrk="1" hangingPunct="1"/>
            <a:r>
              <a:rPr lang="en-AU" dirty="0" smtClean="0">
                <a:effectLst/>
              </a:rPr>
              <a:t>Use of protein as fuel</a:t>
            </a:r>
            <a:endParaRPr lang="en-US" dirty="0" smtClean="0">
              <a:effectLst/>
            </a:endParaRPr>
          </a:p>
          <a:p>
            <a:pPr eaLnBrk="1" hangingPunct="1"/>
            <a:endParaRPr lang="en-US" dirty="0" smtClean="0">
              <a:effectLst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19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737389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274638"/>
            <a:ext cx="8229600" cy="8509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MUSCULAR SYSTEM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196975"/>
            <a:ext cx="8229600" cy="4784725"/>
          </a:xfrm>
        </p:spPr>
        <p:txBody>
          <a:bodyPr>
            <a:normAutofit/>
          </a:bodyPr>
          <a:lstStyle/>
          <a:p>
            <a:pPr eaLnBrk="1" hangingPunct="1"/>
            <a:r>
              <a:rPr lang="en-US" sz="2800" dirty="0" smtClean="0">
                <a:effectLst/>
              </a:rPr>
              <a:t>How does a muscle contract?</a:t>
            </a:r>
          </a:p>
          <a:p>
            <a:pPr lvl="1" eaLnBrk="1" hangingPunct="1"/>
            <a:r>
              <a:rPr lang="en-US" sz="2400" dirty="0" smtClean="0">
                <a:effectLst/>
              </a:rPr>
              <a:t>Sliding filament theory</a:t>
            </a:r>
          </a:p>
          <a:p>
            <a:pPr eaLnBrk="1" hangingPunct="1"/>
            <a:r>
              <a:rPr lang="en-US" sz="2800" dirty="0" smtClean="0">
                <a:effectLst/>
              </a:rPr>
              <a:t>Muscle contraction and training</a:t>
            </a:r>
          </a:p>
          <a:p>
            <a:pPr lvl="1" eaLnBrk="1" hangingPunct="1"/>
            <a:r>
              <a:rPr lang="en-US" sz="2400" dirty="0" smtClean="0">
                <a:effectLst/>
              </a:rPr>
              <a:t>Isometric</a:t>
            </a:r>
          </a:p>
          <a:p>
            <a:pPr lvl="1" eaLnBrk="1" hangingPunct="1"/>
            <a:r>
              <a:rPr lang="en-US" sz="2400" dirty="0" smtClean="0">
                <a:effectLst/>
              </a:rPr>
              <a:t>Isotonic: concentric &amp; eccentric (DOMS)</a:t>
            </a:r>
          </a:p>
          <a:p>
            <a:pPr lvl="1" eaLnBrk="1" hangingPunct="1"/>
            <a:r>
              <a:rPr lang="en-US" sz="2400" dirty="0" smtClean="0">
                <a:effectLst/>
              </a:rPr>
              <a:t>Isokinetic</a:t>
            </a:r>
          </a:p>
          <a:p>
            <a:pPr eaLnBrk="1" hangingPunct="1"/>
            <a:r>
              <a:rPr lang="en-US" sz="2800" dirty="0" smtClean="0">
                <a:effectLst/>
              </a:rPr>
              <a:t>Muscle fiber types</a:t>
            </a:r>
          </a:p>
          <a:p>
            <a:pPr lvl="1" eaLnBrk="1" hangingPunct="1"/>
            <a:r>
              <a:rPr lang="en-US" sz="2400" dirty="0" smtClean="0">
                <a:effectLst/>
              </a:rPr>
              <a:t>Type I muscle fibers</a:t>
            </a:r>
          </a:p>
          <a:p>
            <a:pPr lvl="1" eaLnBrk="1" hangingPunct="1"/>
            <a:r>
              <a:rPr lang="en-US" sz="2400" dirty="0" smtClean="0">
                <a:effectLst/>
              </a:rPr>
              <a:t>Type II muscle fibers</a:t>
            </a:r>
          </a:p>
          <a:p>
            <a:pPr eaLnBrk="1" hangingPunct="1"/>
            <a:r>
              <a:rPr lang="en-US" sz="2800" dirty="0" smtClean="0">
                <a:effectLst/>
              </a:rPr>
              <a:t>Neuromuscular Activation: Motor Unit Activation</a:t>
            </a:r>
          </a:p>
          <a:p>
            <a:pPr marL="685800" lvl="2">
              <a:spcBef>
                <a:spcPts val="1000"/>
              </a:spcBef>
            </a:pPr>
            <a:r>
              <a:rPr lang="en-AU" dirty="0"/>
              <a:t>Motor unit = motor neuron + muscle fibres it innervates</a:t>
            </a:r>
          </a:p>
          <a:p>
            <a:pPr eaLnBrk="1" hangingPunct="1"/>
            <a:endParaRPr lang="en-US" sz="2800" dirty="0" smtClean="0">
              <a:effectLst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20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826208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3800" dirty="0" smtClean="0"/>
              <a:t>Adaptations to </a:t>
            </a:r>
            <a:br>
              <a:rPr lang="en-US" sz="3800" dirty="0" smtClean="0"/>
            </a:br>
            <a:r>
              <a:rPr lang="en-US" sz="3800" dirty="0" smtClean="0"/>
              <a:t>Resistance Training</a:t>
            </a:r>
            <a:br>
              <a:rPr lang="en-US" sz="3800" dirty="0" smtClean="0"/>
            </a:br>
            <a:r>
              <a:rPr lang="en-US" sz="1200" b="0" dirty="0" smtClean="0">
                <a:solidFill>
                  <a:schemeClr val="tx1"/>
                </a:solidFill>
                <a:effectLst/>
              </a:rPr>
              <a:t>(Chapter 5, NSCA)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AU" dirty="0" smtClean="0">
                <a:effectLst/>
              </a:rPr>
              <a:t>Acute</a:t>
            </a:r>
          </a:p>
          <a:p>
            <a:pPr lvl="1" eaLnBrk="1" hangingPunct="1">
              <a:lnSpc>
                <a:spcPct val="90000"/>
              </a:lnSpc>
            </a:pPr>
            <a:r>
              <a:rPr lang="en-AU" dirty="0" smtClean="0">
                <a:effectLst/>
              </a:rPr>
              <a:t>‘responses’ to exercise</a:t>
            </a:r>
          </a:p>
          <a:p>
            <a:pPr lvl="1" eaLnBrk="1" hangingPunct="1">
              <a:lnSpc>
                <a:spcPct val="90000"/>
              </a:lnSpc>
            </a:pPr>
            <a:r>
              <a:rPr lang="en-AU" dirty="0" smtClean="0">
                <a:effectLst/>
              </a:rPr>
              <a:t>Changes that occur in the body during and shortly after an exercise</a:t>
            </a:r>
          </a:p>
          <a:p>
            <a:pPr eaLnBrk="1" hangingPunct="1">
              <a:lnSpc>
                <a:spcPct val="90000"/>
              </a:lnSpc>
            </a:pPr>
            <a:r>
              <a:rPr lang="en-AU" dirty="0" smtClean="0">
                <a:effectLst/>
              </a:rPr>
              <a:t>Chronic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>
                <a:effectLst/>
              </a:rPr>
              <a:t>Changes that occur after repeated training bouts and persist long after a training session is over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>
                <a:effectLst/>
              </a:rPr>
              <a:t>Progressive overload very important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21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7008146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628650" y="365126"/>
            <a:ext cx="7886700" cy="857884"/>
          </a:xfrm>
        </p:spPr>
        <p:txBody>
          <a:bodyPr/>
          <a:lstStyle/>
          <a:p>
            <a:pPr eaLnBrk="1" hangingPunct="1">
              <a:defRPr/>
            </a:pPr>
            <a:r>
              <a:rPr lang="en-AU" dirty="0" smtClean="0"/>
              <a:t>Environmental Conditions</a:t>
            </a:r>
            <a:endParaRPr lang="en-US" dirty="0" smtClean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11275"/>
            <a:ext cx="8321040" cy="4351338"/>
          </a:xfrm>
        </p:spPr>
        <p:txBody>
          <a:bodyPr>
            <a:noAutofit/>
          </a:bodyPr>
          <a:lstStyle/>
          <a:p>
            <a:pPr eaLnBrk="1" hangingPunct="1">
              <a:lnSpc>
                <a:spcPct val="120000"/>
              </a:lnSpc>
            </a:pPr>
            <a:r>
              <a:rPr lang="en-AU" sz="2400" dirty="0" smtClean="0">
                <a:effectLst/>
              </a:rPr>
              <a:t>adaptations of the body to hot and cold environmental conditions</a:t>
            </a:r>
          </a:p>
          <a:p>
            <a:pPr eaLnBrk="1" hangingPunct="1">
              <a:lnSpc>
                <a:spcPct val="120000"/>
              </a:lnSpc>
            </a:pPr>
            <a:r>
              <a:rPr lang="en-AU" sz="2400" dirty="0" smtClean="0">
                <a:effectLst/>
              </a:rPr>
              <a:t>physiological and biomechanical differences of exercising in the heat compared to normal adaptive conditions</a:t>
            </a:r>
          </a:p>
          <a:p>
            <a:pPr eaLnBrk="1" hangingPunct="1">
              <a:lnSpc>
                <a:spcPct val="120000"/>
              </a:lnSpc>
            </a:pPr>
            <a:r>
              <a:rPr lang="en-AU" sz="2400" dirty="0" smtClean="0">
                <a:effectLst/>
              </a:rPr>
              <a:t>physiological and biomechanical differences of exercising in the cold compared to normal adaptive conditions</a:t>
            </a:r>
          </a:p>
          <a:p>
            <a:pPr eaLnBrk="1" hangingPunct="1">
              <a:lnSpc>
                <a:spcPct val="120000"/>
              </a:lnSpc>
            </a:pPr>
            <a:r>
              <a:rPr lang="en-AU" sz="2400" dirty="0" smtClean="0">
                <a:effectLst/>
              </a:rPr>
              <a:t>acute and chronic effects of exercising in water</a:t>
            </a:r>
          </a:p>
          <a:p>
            <a:pPr eaLnBrk="1" hangingPunct="1">
              <a:lnSpc>
                <a:spcPct val="120000"/>
              </a:lnSpc>
            </a:pPr>
            <a:r>
              <a:rPr lang="en-AU" sz="2400" dirty="0" smtClean="0">
                <a:effectLst/>
              </a:rPr>
              <a:t>the mechanism whereby the body regulates internal temperature in responses to environmental changes and exercise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22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6302201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628650" y="365126"/>
            <a:ext cx="7886700" cy="857884"/>
          </a:xfrm>
        </p:spPr>
        <p:txBody>
          <a:bodyPr/>
          <a:lstStyle/>
          <a:p>
            <a:pPr eaLnBrk="1" hangingPunct="1">
              <a:defRPr/>
            </a:pPr>
            <a:r>
              <a:rPr lang="en-AU" dirty="0" smtClean="0"/>
              <a:t>Environmental Conditions</a:t>
            </a:r>
            <a:endParaRPr lang="en-US" dirty="0" smtClean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11275"/>
            <a:ext cx="8321040" cy="4351338"/>
          </a:xfrm>
        </p:spPr>
        <p:txBody>
          <a:bodyPr>
            <a:noAutofit/>
          </a:bodyPr>
          <a:lstStyle/>
          <a:p>
            <a:pPr eaLnBrk="1" hangingPunct="1">
              <a:lnSpc>
                <a:spcPct val="120000"/>
              </a:lnSpc>
            </a:pPr>
            <a:r>
              <a:rPr lang="en-AU" sz="2400" dirty="0" smtClean="0">
                <a:effectLst/>
              </a:rPr>
              <a:t>dehydration and the importance of water intake/re–hydration during exercise</a:t>
            </a:r>
          </a:p>
          <a:p>
            <a:pPr eaLnBrk="1" hangingPunct="1">
              <a:lnSpc>
                <a:spcPct val="120000"/>
              </a:lnSpc>
            </a:pPr>
            <a:r>
              <a:rPr lang="en-AU" sz="2400" dirty="0" smtClean="0">
                <a:effectLst/>
              </a:rPr>
              <a:t>physiological demands placed on the body from smoking</a:t>
            </a:r>
          </a:p>
          <a:p>
            <a:pPr eaLnBrk="1" hangingPunct="1">
              <a:lnSpc>
                <a:spcPct val="120000"/>
              </a:lnSpc>
            </a:pPr>
            <a:r>
              <a:rPr lang="en-AU" sz="2400" dirty="0" smtClean="0">
                <a:effectLst/>
              </a:rPr>
              <a:t>need for a comprehensive preparation phase to avoid heat or cold stress</a:t>
            </a:r>
          </a:p>
          <a:p>
            <a:pPr lvl="1" eaLnBrk="1" hangingPunct="1">
              <a:lnSpc>
                <a:spcPct val="120000"/>
              </a:lnSpc>
            </a:pPr>
            <a:r>
              <a:rPr lang="en-AU" dirty="0" smtClean="0">
                <a:effectLst/>
              </a:rPr>
              <a:t>mobility</a:t>
            </a:r>
          </a:p>
          <a:p>
            <a:pPr lvl="1" eaLnBrk="1" hangingPunct="1">
              <a:lnSpc>
                <a:spcPct val="120000"/>
              </a:lnSpc>
            </a:pPr>
            <a:r>
              <a:rPr lang="en-AU" dirty="0" smtClean="0">
                <a:effectLst/>
              </a:rPr>
              <a:t>general preparation</a:t>
            </a:r>
          </a:p>
          <a:p>
            <a:pPr lvl="1" eaLnBrk="1" hangingPunct="1">
              <a:lnSpc>
                <a:spcPct val="120000"/>
              </a:lnSpc>
            </a:pPr>
            <a:r>
              <a:rPr lang="en-AU" dirty="0" smtClean="0">
                <a:effectLst/>
              </a:rPr>
              <a:t>pre stretch</a:t>
            </a:r>
            <a:endParaRPr lang="en-US" dirty="0" smtClean="0">
              <a:effectLst/>
            </a:endParaRPr>
          </a:p>
          <a:p>
            <a:pPr lvl="1" eaLnBrk="1" hangingPunct="1">
              <a:lnSpc>
                <a:spcPct val="120000"/>
              </a:lnSpc>
            </a:pPr>
            <a:r>
              <a:rPr lang="en-AU" dirty="0" smtClean="0">
                <a:effectLst/>
              </a:rPr>
              <a:t>specific preparation</a:t>
            </a:r>
            <a:endParaRPr lang="en-US" dirty="0" smtClean="0">
              <a:effectLst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23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9510801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053465" y="3180080"/>
            <a:ext cx="7086600" cy="8636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5400" dirty="0" smtClean="0"/>
              <a:t>Long-Term Exercise Planning and Programming</a:t>
            </a:r>
            <a:endParaRPr lang="en-US" sz="54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24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43248600"/>
      </p:ext>
    </p:extLst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Primary Motivation </a:t>
            </a:r>
            <a:r>
              <a:rPr lang="en-US" dirty="0"/>
              <a:t>of </a:t>
            </a:r>
            <a:r>
              <a:rPr lang="en-US" dirty="0" smtClean="0"/>
              <a:t>Clients</a:t>
            </a:r>
            <a:endParaRPr lang="en-US" sz="2600" b="0" dirty="0">
              <a:effectLst/>
            </a:endParaRP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66800" y="1981200"/>
            <a:ext cx="7543800" cy="3968750"/>
          </a:xfrm>
        </p:spPr>
        <p:txBody>
          <a:bodyPr/>
          <a:lstStyle/>
          <a:p>
            <a:pPr marL="609600" indent="-609600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en-US"/>
              <a:t>Fitness related</a:t>
            </a:r>
          </a:p>
          <a:p>
            <a:pPr marL="609600" indent="-609600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endParaRPr lang="en-US"/>
          </a:p>
          <a:p>
            <a:pPr marL="609600" indent="-609600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en-US"/>
              <a:t>Health related</a:t>
            </a:r>
          </a:p>
          <a:p>
            <a:pPr marL="609600" indent="-609600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endParaRPr lang="en-US"/>
          </a:p>
          <a:p>
            <a:pPr marL="609600" indent="-609600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en-US"/>
              <a:t>Performance related</a:t>
            </a:r>
          </a:p>
          <a:p>
            <a:pPr marL="609600" indent="-609600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endParaRPr lang="en-US"/>
          </a:p>
          <a:p>
            <a:pPr marL="609600" indent="-609600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/>
              <a:t>ANY OTHERS ???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25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0798733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 dirty="0" smtClean="0"/>
              <a:t>Principles of </a:t>
            </a:r>
            <a:br>
              <a:rPr lang="en-US" sz="4000" dirty="0" smtClean="0"/>
            </a:br>
            <a:r>
              <a:rPr lang="en-US" sz="4000" dirty="0" smtClean="0"/>
              <a:t>Exercise Programming</a:t>
            </a:r>
            <a:endParaRPr lang="en-US" sz="1600" b="0" dirty="0">
              <a:effectLst/>
            </a:endParaRPr>
          </a:p>
        </p:txBody>
      </p:sp>
      <p:sp>
        <p:nvSpPr>
          <p:cNvPr id="2355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28651" y="1866123"/>
            <a:ext cx="8179448" cy="4855354"/>
          </a:xfrm>
        </p:spPr>
        <p:txBody>
          <a:bodyPr>
            <a:noAutofit/>
          </a:bodyPr>
          <a:lstStyle/>
          <a:p>
            <a:r>
              <a:rPr lang="en-US" b="1" dirty="0" smtClean="0"/>
              <a:t>Frequency</a:t>
            </a:r>
          </a:p>
          <a:p>
            <a:pPr lvl="1"/>
            <a:r>
              <a:rPr lang="en-US" dirty="0" smtClean="0"/>
              <a:t>Number of times per week</a:t>
            </a:r>
          </a:p>
          <a:p>
            <a:r>
              <a:rPr lang="en-US" b="1" dirty="0" smtClean="0"/>
              <a:t>Intensity</a:t>
            </a:r>
          </a:p>
          <a:p>
            <a:pPr lvl="1"/>
            <a:r>
              <a:rPr lang="en-US" dirty="0" smtClean="0"/>
              <a:t>Amount of effort required to complete the work</a:t>
            </a:r>
          </a:p>
          <a:p>
            <a:pPr lvl="1"/>
            <a:r>
              <a:rPr lang="en-US" dirty="0" smtClean="0"/>
              <a:t>Measuring volume</a:t>
            </a:r>
          </a:p>
          <a:p>
            <a:pPr lvl="2"/>
            <a:r>
              <a:rPr lang="en-US" sz="2400" b="1" dirty="0" smtClean="0"/>
              <a:t>Strength training volume</a:t>
            </a:r>
            <a:r>
              <a:rPr lang="en-US" sz="2400" dirty="0" smtClean="0"/>
              <a:t> = total # of sets x total # of reps x total # of exercises</a:t>
            </a:r>
          </a:p>
          <a:p>
            <a:pPr lvl="2"/>
            <a:r>
              <a:rPr lang="en-US" sz="2400" b="1" dirty="0" smtClean="0"/>
              <a:t>Volume</a:t>
            </a:r>
            <a:r>
              <a:rPr lang="en-US" sz="2400" dirty="0" smtClean="0"/>
              <a:t> </a:t>
            </a:r>
            <a:r>
              <a:rPr lang="en-US" sz="2400" b="1" dirty="0" smtClean="0"/>
              <a:t>load </a:t>
            </a:r>
            <a:r>
              <a:rPr lang="en-US" sz="2400" dirty="0" smtClean="0"/>
              <a:t>= training load (weight) x repetitions</a:t>
            </a:r>
            <a:endParaRPr lang="en-US" sz="2400" dirty="0"/>
          </a:p>
          <a:p>
            <a:pPr lvl="2"/>
            <a:r>
              <a:rPr lang="en-US" sz="2400" dirty="0" smtClean="0"/>
              <a:t>Training </a:t>
            </a:r>
            <a:r>
              <a:rPr lang="en-US" sz="2400" dirty="0"/>
              <a:t>volume = </a:t>
            </a:r>
            <a:r>
              <a:rPr lang="en-US" sz="2400" dirty="0" smtClean="0"/>
              <a:t>time under tension (movement speed x repetitions)</a:t>
            </a:r>
          </a:p>
          <a:p>
            <a:pPr lvl="2"/>
            <a:r>
              <a:rPr lang="en-US" sz="2400" b="1" dirty="0" smtClean="0"/>
              <a:t>Cardiovascular training volume</a:t>
            </a:r>
            <a:r>
              <a:rPr lang="en-US" sz="2400" dirty="0" smtClean="0"/>
              <a:t> = total distance covered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26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8075541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 dirty="0" smtClean="0"/>
              <a:t>Principles of </a:t>
            </a:r>
            <a:br>
              <a:rPr lang="en-US" sz="4000" dirty="0" smtClean="0"/>
            </a:br>
            <a:r>
              <a:rPr lang="en-US" sz="4000" dirty="0" smtClean="0"/>
              <a:t>Exercise Programming</a:t>
            </a:r>
            <a:endParaRPr lang="en-US" sz="1600" b="0" dirty="0">
              <a:effectLst/>
            </a:endParaRPr>
          </a:p>
        </p:txBody>
      </p:sp>
      <p:sp>
        <p:nvSpPr>
          <p:cNvPr id="2355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83771" y="1903445"/>
            <a:ext cx="7826829" cy="4818031"/>
          </a:xfrm>
        </p:spPr>
        <p:txBody>
          <a:bodyPr>
            <a:noAutofit/>
          </a:bodyPr>
          <a:lstStyle/>
          <a:p>
            <a:r>
              <a:rPr lang="en-US" dirty="0" smtClean="0"/>
              <a:t>Intensity (</a:t>
            </a:r>
            <a:r>
              <a:rPr lang="en-US" dirty="0" err="1" smtClean="0"/>
              <a:t>con’t</a:t>
            </a:r>
            <a:r>
              <a:rPr lang="en-US" dirty="0" smtClean="0"/>
              <a:t>)</a:t>
            </a:r>
            <a:endParaRPr lang="en-US" dirty="0"/>
          </a:p>
          <a:p>
            <a:pPr lvl="1"/>
            <a:r>
              <a:rPr lang="en-US" sz="2800" dirty="0" smtClean="0"/>
              <a:t>Cardiovascular </a:t>
            </a:r>
            <a:r>
              <a:rPr lang="en-US" sz="2800" dirty="0"/>
              <a:t>intensity</a:t>
            </a:r>
          </a:p>
          <a:p>
            <a:pPr lvl="2"/>
            <a:r>
              <a:rPr lang="en-US" sz="2800" dirty="0"/>
              <a:t>Borg </a:t>
            </a:r>
            <a:r>
              <a:rPr lang="en-US" sz="2800" dirty="0" smtClean="0"/>
              <a:t>scale</a:t>
            </a:r>
          </a:p>
          <a:p>
            <a:pPr lvl="2"/>
            <a:r>
              <a:rPr lang="en-US" sz="2800" dirty="0" smtClean="0"/>
              <a:t>Talk test</a:t>
            </a:r>
          </a:p>
          <a:p>
            <a:pPr lvl="2"/>
            <a:r>
              <a:rPr lang="en-US" sz="2800" dirty="0" smtClean="0"/>
              <a:t>Age-predicted MHR</a:t>
            </a:r>
          </a:p>
          <a:p>
            <a:pPr lvl="2"/>
            <a:r>
              <a:rPr lang="en-US" sz="2800" dirty="0" err="1" smtClean="0"/>
              <a:t>Karvonen</a:t>
            </a:r>
            <a:r>
              <a:rPr lang="en-US" sz="2800" dirty="0" smtClean="0"/>
              <a:t> </a:t>
            </a:r>
            <a:r>
              <a:rPr lang="en-US" sz="2800" dirty="0"/>
              <a:t>formula</a:t>
            </a:r>
          </a:p>
          <a:p>
            <a:pPr lvl="1"/>
            <a:r>
              <a:rPr lang="en-US" sz="2800" dirty="0"/>
              <a:t>Strength intensity:  </a:t>
            </a:r>
            <a:r>
              <a:rPr lang="en-US" sz="2800" dirty="0" smtClean="0"/>
              <a:t>1RM</a:t>
            </a:r>
            <a:endParaRPr lang="en-US" sz="28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27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0866629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 dirty="0" smtClean="0"/>
              <a:t>Factors Affecting VO</a:t>
            </a:r>
            <a:r>
              <a:rPr lang="en-US" sz="4000" baseline="-25000" dirty="0" smtClean="0"/>
              <a:t>2</a:t>
            </a:r>
            <a:r>
              <a:rPr lang="en-US" sz="4000" dirty="0" smtClean="0"/>
              <a:t>max Predictions</a:t>
            </a:r>
            <a:endParaRPr lang="en-US" sz="1600" b="0" dirty="0">
              <a:effectLst/>
            </a:endParaRPr>
          </a:p>
        </p:txBody>
      </p:sp>
      <p:sp>
        <p:nvSpPr>
          <p:cNvPr id="2355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83771" y="1903445"/>
            <a:ext cx="7826829" cy="4310743"/>
          </a:xfrm>
        </p:spPr>
        <p:txBody>
          <a:bodyPr>
            <a:noAutofit/>
          </a:bodyPr>
          <a:lstStyle/>
          <a:p>
            <a:r>
              <a:rPr lang="en-US" dirty="0" smtClean="0"/>
              <a:t>Medications</a:t>
            </a:r>
          </a:p>
          <a:p>
            <a:r>
              <a:rPr lang="en-US" dirty="0" smtClean="0"/>
              <a:t>Miscalculations or incorrect estimates</a:t>
            </a:r>
          </a:p>
          <a:p>
            <a:r>
              <a:rPr lang="en-US" dirty="0" smtClean="0"/>
              <a:t>Environment (e.g. swimming due to more effective heat dissipation)</a:t>
            </a:r>
          </a:p>
          <a:p>
            <a:r>
              <a:rPr lang="en-US" dirty="0" smtClean="0"/>
              <a:t>Pressor response</a:t>
            </a:r>
          </a:p>
          <a:p>
            <a:pPr lvl="1"/>
            <a:r>
              <a:rPr lang="en-US" dirty="0" smtClean="0"/>
              <a:t>Can increase risk of cardiovascular or cerebral vascular accident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28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0339612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 dirty="0" smtClean="0"/>
              <a:t>Principles of </a:t>
            </a:r>
            <a:br>
              <a:rPr lang="en-US" sz="4000" dirty="0" smtClean="0"/>
            </a:br>
            <a:r>
              <a:rPr lang="en-US" sz="4000" dirty="0" smtClean="0"/>
              <a:t>Exercise Programming</a:t>
            </a:r>
            <a:endParaRPr lang="en-US" sz="1600" b="0" dirty="0">
              <a:effectLst/>
            </a:endParaRPr>
          </a:p>
        </p:txBody>
      </p:sp>
      <p:sp>
        <p:nvSpPr>
          <p:cNvPr id="2355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83771" y="1903445"/>
            <a:ext cx="7826829" cy="4818031"/>
          </a:xfrm>
        </p:spPr>
        <p:txBody>
          <a:bodyPr>
            <a:noAutofit/>
          </a:bodyPr>
          <a:lstStyle/>
          <a:p>
            <a:r>
              <a:rPr lang="en-US" dirty="0" smtClean="0"/>
              <a:t>Time</a:t>
            </a:r>
          </a:p>
          <a:p>
            <a:pPr lvl="1"/>
            <a:r>
              <a:rPr lang="en-US" dirty="0" smtClean="0"/>
              <a:t>Varies on </a:t>
            </a:r>
          </a:p>
          <a:p>
            <a:pPr lvl="2"/>
            <a:r>
              <a:rPr lang="en-US" sz="2400" dirty="0" smtClean="0"/>
              <a:t>the type of training being undertaken</a:t>
            </a:r>
          </a:p>
          <a:p>
            <a:pPr lvl="2"/>
            <a:r>
              <a:rPr lang="en-US" sz="2400" dirty="0" smtClean="0"/>
              <a:t>Level of experience of the client</a:t>
            </a:r>
          </a:p>
          <a:p>
            <a:pPr lvl="2"/>
            <a:r>
              <a:rPr lang="en-US" sz="2400" dirty="0" smtClean="0"/>
              <a:t>Aims of the program</a:t>
            </a:r>
          </a:p>
          <a:p>
            <a:pPr lvl="2"/>
            <a:r>
              <a:rPr lang="en-US" sz="2400" dirty="0" smtClean="0"/>
              <a:t>Philosophy of the trainer</a:t>
            </a:r>
            <a:endParaRPr lang="en-US" sz="2400" dirty="0"/>
          </a:p>
          <a:p>
            <a:pPr lvl="1"/>
            <a:r>
              <a:rPr lang="en-US" dirty="0" smtClean="0"/>
              <a:t>General recommendations: 45-60 minutes</a:t>
            </a:r>
          </a:p>
          <a:p>
            <a:pPr lvl="1"/>
            <a:r>
              <a:rPr lang="en-US" dirty="0" smtClean="0"/>
              <a:t>Minimum 30 minutes for CV training</a:t>
            </a:r>
          </a:p>
          <a:p>
            <a:pPr lvl="1"/>
            <a:r>
              <a:rPr lang="en-US" dirty="0" smtClean="0"/>
              <a:t>The longer the session, less the intensity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29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9595572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 dirty="0" smtClean="0"/>
              <a:t>Principles of </a:t>
            </a:r>
            <a:br>
              <a:rPr lang="en-US" sz="4000" dirty="0" smtClean="0"/>
            </a:br>
            <a:r>
              <a:rPr lang="en-US" sz="4000" dirty="0" smtClean="0"/>
              <a:t>Exercise Programming</a:t>
            </a:r>
            <a:endParaRPr lang="en-US" sz="1600" b="0" dirty="0">
              <a:effectLst/>
            </a:endParaRPr>
          </a:p>
        </p:txBody>
      </p:sp>
      <p:sp>
        <p:nvSpPr>
          <p:cNvPr id="2355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83771" y="1903445"/>
            <a:ext cx="7826829" cy="4818031"/>
          </a:xfrm>
        </p:spPr>
        <p:txBody>
          <a:bodyPr>
            <a:noAutofit/>
          </a:bodyPr>
          <a:lstStyle/>
          <a:p>
            <a:r>
              <a:rPr lang="en-US" dirty="0" smtClean="0"/>
              <a:t>Type</a:t>
            </a:r>
          </a:p>
          <a:p>
            <a:pPr lvl="1"/>
            <a:r>
              <a:rPr lang="en-US" dirty="0" smtClean="0"/>
              <a:t>Style of exercise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30</a:t>
            </a:fld>
            <a:endParaRPr lang="en-AU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4921" y="3356576"/>
            <a:ext cx="2385183" cy="178888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028" y="3356576"/>
            <a:ext cx="2286000" cy="17145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3032" y="2787669"/>
            <a:ext cx="1653848" cy="2357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81329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570" name="Rectangle 2"/>
          <p:cNvSpPr>
            <a:spLocks noGrp="1" noChangeArrowheads="1"/>
          </p:cNvSpPr>
          <p:nvPr>
            <p:ph type="title"/>
          </p:nvPr>
        </p:nvSpPr>
        <p:spPr>
          <a:xfrm>
            <a:off x="628650" y="376556"/>
            <a:ext cx="7886700" cy="1325563"/>
          </a:xfrm>
        </p:spPr>
        <p:txBody>
          <a:bodyPr/>
          <a:lstStyle/>
          <a:p>
            <a:pPr algn="ctr"/>
            <a:r>
              <a:rPr lang="en-US" sz="3800" dirty="0" smtClean="0"/>
              <a:t>Planning Principles for </a:t>
            </a:r>
            <a:br>
              <a:rPr lang="en-US" sz="3800" dirty="0" smtClean="0"/>
            </a:br>
            <a:r>
              <a:rPr lang="en-US" sz="3800" dirty="0" smtClean="0"/>
              <a:t>Training Programs</a:t>
            </a:r>
            <a:endParaRPr lang="en-US" sz="3800" b="0" dirty="0">
              <a:effectLst/>
            </a:endParaRPr>
          </a:p>
        </p:txBody>
      </p:sp>
      <p:sp>
        <p:nvSpPr>
          <p:cNvPr id="2375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66800" y="1920240"/>
            <a:ext cx="7543800" cy="4604385"/>
          </a:xfrm>
        </p:spPr>
        <p:txBody>
          <a:bodyPr>
            <a:normAutofit/>
          </a:bodyPr>
          <a:lstStyle/>
          <a:p>
            <a:pPr marL="609600" indent="-609600"/>
            <a:r>
              <a:rPr lang="en-US" dirty="0"/>
              <a:t>Progressive Overload</a:t>
            </a:r>
          </a:p>
          <a:p>
            <a:pPr marL="609600" indent="-609600"/>
            <a:r>
              <a:rPr lang="en-US" dirty="0" smtClean="0"/>
              <a:t>Specificity </a:t>
            </a:r>
            <a:r>
              <a:rPr lang="en-US" dirty="0"/>
              <a:t>of </a:t>
            </a:r>
            <a:r>
              <a:rPr lang="en-US" dirty="0" smtClean="0"/>
              <a:t>Training</a:t>
            </a:r>
          </a:p>
          <a:p>
            <a:pPr marL="609600" indent="-609600"/>
            <a:r>
              <a:rPr lang="en-US" dirty="0" smtClean="0"/>
              <a:t>Reversibility</a:t>
            </a:r>
          </a:p>
          <a:p>
            <a:pPr marL="609600" indent="-609600"/>
            <a:r>
              <a:rPr lang="en-US" dirty="0" err="1" smtClean="0"/>
              <a:t>Individualisation</a:t>
            </a:r>
            <a:endParaRPr lang="en-US" dirty="0" smtClean="0"/>
          </a:p>
          <a:p>
            <a:pPr marL="609600" indent="-609600"/>
            <a:r>
              <a:rPr lang="en-US" dirty="0" smtClean="0"/>
              <a:t>Recovery </a:t>
            </a:r>
          </a:p>
          <a:p>
            <a:pPr marL="609600" indent="-609600"/>
            <a:r>
              <a:rPr lang="en-US" dirty="0" smtClean="0"/>
              <a:t>Training volume</a:t>
            </a:r>
          </a:p>
          <a:p>
            <a:pPr marL="609600" indent="-609600"/>
            <a:r>
              <a:rPr lang="en-US" dirty="0" err="1" smtClean="0"/>
              <a:t>Periodisation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31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1439097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834" name="Rectangle 2"/>
          <p:cNvSpPr>
            <a:spLocks noGrp="1" noChangeArrowheads="1"/>
          </p:cNvSpPr>
          <p:nvPr>
            <p:ph type="title"/>
          </p:nvPr>
        </p:nvSpPr>
        <p:spPr>
          <a:xfrm>
            <a:off x="621030" y="158497"/>
            <a:ext cx="8077200" cy="810767"/>
          </a:xfrm>
        </p:spPr>
        <p:txBody>
          <a:bodyPr/>
          <a:lstStyle/>
          <a:p>
            <a:r>
              <a:rPr lang="en-US" dirty="0"/>
              <a:t>Resistance Training Methods</a:t>
            </a:r>
            <a:endParaRPr lang="en-US" sz="2600" b="0" dirty="0">
              <a:solidFill>
                <a:srgbClr val="FFFF00"/>
              </a:solidFill>
              <a:effectLst/>
            </a:endParaRPr>
          </a:p>
        </p:txBody>
      </p:sp>
      <p:sp>
        <p:nvSpPr>
          <p:cNvPr id="2488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9208" y="969264"/>
            <a:ext cx="8269022" cy="5387087"/>
          </a:xfrm>
        </p:spPr>
        <p:txBody>
          <a:bodyPr>
            <a:noAutofit/>
          </a:bodyPr>
          <a:lstStyle/>
          <a:p>
            <a:pPr marL="354013" indent="-354013"/>
            <a:r>
              <a:rPr lang="en-US" dirty="0"/>
              <a:t>Progressive </a:t>
            </a:r>
            <a:r>
              <a:rPr lang="en-US" dirty="0" smtClean="0"/>
              <a:t>Overload</a:t>
            </a:r>
          </a:p>
          <a:p>
            <a:pPr marL="801688" lvl="1" indent="-344488"/>
            <a:r>
              <a:rPr lang="en-US" dirty="0" smtClean="0"/>
              <a:t>Client exposed to a stimulus that is greater than to which they are accustomed.</a:t>
            </a:r>
          </a:p>
          <a:p>
            <a:pPr marL="1258888" lvl="3" indent="-344488"/>
            <a:r>
              <a:rPr lang="en-US" sz="2200" dirty="0" smtClean="0"/>
              <a:t>Increase intensity</a:t>
            </a:r>
          </a:p>
          <a:p>
            <a:pPr marL="1258888" lvl="3" indent="-344488"/>
            <a:r>
              <a:rPr lang="en-US" sz="2200" dirty="0" smtClean="0"/>
              <a:t>Increase volume / time under tension</a:t>
            </a:r>
          </a:p>
          <a:p>
            <a:pPr marL="1258888" lvl="3" indent="-344488"/>
            <a:r>
              <a:rPr lang="en-US" sz="2200" dirty="0" smtClean="0"/>
              <a:t>Decreasing rest periods</a:t>
            </a:r>
          </a:p>
          <a:p>
            <a:pPr marL="1258888" lvl="3" indent="-344488"/>
            <a:endParaRPr lang="en-US" sz="2200" dirty="0"/>
          </a:p>
          <a:p>
            <a:pPr marL="344488" lvl="1" indent="-344488"/>
            <a:r>
              <a:rPr lang="en-US" sz="3000" dirty="0" smtClean="0"/>
              <a:t>Specificity</a:t>
            </a:r>
          </a:p>
          <a:p>
            <a:pPr marL="801688" lvl="2" indent="-344488"/>
            <a:r>
              <a:rPr lang="en-US" sz="2400" dirty="0" smtClean="0"/>
              <a:t>Training program will produce an adaptation specific to the training stimulus </a:t>
            </a:r>
          </a:p>
          <a:p>
            <a:pPr marL="1258888" lvl="3" indent="-344488"/>
            <a:r>
              <a:rPr lang="en-US" sz="2200" dirty="0" smtClean="0"/>
              <a:t>SAID: specific adaptation to imposed demands </a:t>
            </a:r>
          </a:p>
          <a:p>
            <a:pPr marL="1258888" lvl="3" indent="-344488"/>
            <a:endParaRPr lang="en-US" sz="2200" dirty="0"/>
          </a:p>
          <a:p>
            <a:pPr marL="354013" indent="-354013"/>
            <a:r>
              <a:rPr lang="en-US" dirty="0"/>
              <a:t>Reversibility</a:t>
            </a:r>
          </a:p>
          <a:p>
            <a:pPr marL="801688" lvl="1" indent="-344488"/>
            <a:r>
              <a:rPr lang="en-US" dirty="0"/>
              <a:t>When client discontinues training, s/he will return to pre-training </a:t>
            </a:r>
            <a:r>
              <a:rPr lang="en-US" dirty="0" smtClean="0"/>
              <a:t>levels</a:t>
            </a:r>
            <a:endParaRPr lang="en-US" sz="2200" dirty="0"/>
          </a:p>
          <a:p>
            <a:pPr marL="1258888" lvl="3" indent="-344488"/>
            <a:endParaRPr lang="en-US" sz="22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32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1180079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834" name="Rectangle 2"/>
          <p:cNvSpPr>
            <a:spLocks noGrp="1" noChangeArrowheads="1"/>
          </p:cNvSpPr>
          <p:nvPr>
            <p:ph type="title"/>
          </p:nvPr>
        </p:nvSpPr>
        <p:spPr>
          <a:xfrm>
            <a:off x="621030" y="158497"/>
            <a:ext cx="8077200" cy="810767"/>
          </a:xfrm>
        </p:spPr>
        <p:txBody>
          <a:bodyPr/>
          <a:lstStyle/>
          <a:p>
            <a:r>
              <a:rPr lang="en-US" dirty="0"/>
              <a:t>Resistance Training Methods</a:t>
            </a:r>
            <a:endParaRPr lang="en-US" sz="2600" b="0" dirty="0">
              <a:solidFill>
                <a:srgbClr val="FFFF00"/>
              </a:solidFill>
              <a:effectLst/>
            </a:endParaRPr>
          </a:p>
        </p:txBody>
      </p:sp>
      <p:sp>
        <p:nvSpPr>
          <p:cNvPr id="2488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21030" y="1027210"/>
            <a:ext cx="7894320" cy="5329141"/>
          </a:xfrm>
        </p:spPr>
        <p:txBody>
          <a:bodyPr>
            <a:noAutofit/>
          </a:bodyPr>
          <a:lstStyle/>
          <a:p>
            <a:pPr marL="1258888" lvl="3" indent="-344488"/>
            <a:endParaRPr lang="en-US" sz="2200" dirty="0"/>
          </a:p>
          <a:p>
            <a:pPr marL="344488" lvl="1" indent="-344488"/>
            <a:r>
              <a:rPr lang="en-US" sz="3000" dirty="0" err="1" smtClean="0"/>
              <a:t>Individualisation</a:t>
            </a:r>
            <a:endParaRPr lang="en-US" sz="3000" dirty="0" smtClean="0"/>
          </a:p>
          <a:p>
            <a:pPr marL="801688" lvl="2" indent="-344488"/>
            <a:r>
              <a:rPr lang="en-US" sz="2400" dirty="0" smtClean="0"/>
              <a:t>Training program designed to suit the client’s goals</a:t>
            </a:r>
          </a:p>
          <a:p>
            <a:pPr marL="801688" lvl="2" indent="-344488"/>
            <a:r>
              <a:rPr lang="en-US" sz="2400" dirty="0" smtClean="0"/>
              <a:t>One program does not fit all</a:t>
            </a:r>
          </a:p>
          <a:p>
            <a:pPr marL="457200" lvl="2" indent="0">
              <a:buNone/>
            </a:pPr>
            <a:endParaRPr lang="en-US" sz="2400" dirty="0" smtClean="0"/>
          </a:p>
          <a:p>
            <a:pPr marL="344488" lvl="1" indent="-344488"/>
            <a:r>
              <a:rPr lang="en-US" sz="3000" dirty="0" smtClean="0"/>
              <a:t>Training Volume</a:t>
            </a:r>
            <a:endParaRPr lang="en-US" sz="3000" dirty="0"/>
          </a:p>
          <a:p>
            <a:pPr marL="801688" lvl="2" indent="-344488"/>
            <a:r>
              <a:rPr lang="en-US" sz="2400" dirty="0" smtClean="0"/>
              <a:t>Amount of work that is required to be completed during the session</a:t>
            </a:r>
          </a:p>
          <a:p>
            <a:pPr marL="801688" lvl="2" indent="-344488"/>
            <a:r>
              <a:rPr lang="en-US" sz="2400" dirty="0" smtClean="0"/>
              <a:t>As volume training increases, decrease in the intensity</a:t>
            </a:r>
            <a:endParaRPr lang="en-US" sz="2200" dirty="0"/>
          </a:p>
          <a:p>
            <a:pPr marL="1258888" lvl="3" indent="-344488"/>
            <a:endParaRPr lang="en-US" sz="22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33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6278855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834" name="Rectangle 2"/>
          <p:cNvSpPr>
            <a:spLocks noGrp="1" noChangeArrowheads="1"/>
          </p:cNvSpPr>
          <p:nvPr>
            <p:ph type="title"/>
          </p:nvPr>
        </p:nvSpPr>
        <p:spPr>
          <a:xfrm>
            <a:off x="621030" y="158497"/>
            <a:ext cx="8077200" cy="810767"/>
          </a:xfrm>
        </p:spPr>
        <p:txBody>
          <a:bodyPr/>
          <a:lstStyle/>
          <a:p>
            <a:r>
              <a:rPr lang="en-US" dirty="0"/>
              <a:t>Resistance Training Methods</a:t>
            </a:r>
            <a:endParaRPr lang="en-US" sz="2600" b="0" dirty="0">
              <a:solidFill>
                <a:srgbClr val="FFFF00"/>
              </a:solidFill>
              <a:effectLst/>
            </a:endParaRPr>
          </a:p>
        </p:txBody>
      </p:sp>
      <p:sp>
        <p:nvSpPr>
          <p:cNvPr id="2488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21030" y="1027210"/>
            <a:ext cx="7894320" cy="5329141"/>
          </a:xfrm>
        </p:spPr>
        <p:txBody>
          <a:bodyPr>
            <a:noAutofit/>
          </a:bodyPr>
          <a:lstStyle/>
          <a:p>
            <a:r>
              <a:rPr lang="en-US" sz="2400" b="1" dirty="0" err="1"/>
              <a:t>Periodisation</a:t>
            </a:r>
            <a:r>
              <a:rPr lang="en-US" sz="2400" b="1" dirty="0"/>
              <a:t> of Exercise</a:t>
            </a:r>
          </a:p>
          <a:p>
            <a:pPr lvl="1"/>
            <a:r>
              <a:rPr lang="en-US" dirty="0"/>
              <a:t>Systematic changes in the prescribed volume and intensity during different phases of a resistance training program</a:t>
            </a:r>
          </a:p>
          <a:p>
            <a:pPr lvl="1"/>
            <a:r>
              <a:rPr lang="en-US" dirty="0" smtClean="0"/>
              <a:t>Four </a:t>
            </a:r>
            <a:r>
              <a:rPr lang="en-US" dirty="0"/>
              <a:t>phases</a:t>
            </a:r>
          </a:p>
          <a:p>
            <a:pPr lvl="2"/>
            <a:r>
              <a:rPr lang="en-US" sz="2400" dirty="0"/>
              <a:t>Hypertrophy</a:t>
            </a:r>
          </a:p>
          <a:p>
            <a:pPr lvl="2"/>
            <a:r>
              <a:rPr lang="en-US" sz="2400" dirty="0"/>
              <a:t>Strength/power</a:t>
            </a:r>
          </a:p>
          <a:p>
            <a:pPr lvl="2"/>
            <a:r>
              <a:rPr lang="en-US" sz="2400" dirty="0"/>
              <a:t>Peaking</a:t>
            </a:r>
          </a:p>
          <a:p>
            <a:pPr lvl="2"/>
            <a:r>
              <a:rPr lang="en-US" sz="2400" dirty="0"/>
              <a:t>Recovery</a:t>
            </a:r>
          </a:p>
          <a:p>
            <a:pPr lvl="1"/>
            <a:r>
              <a:rPr lang="en-US" dirty="0" smtClean="0"/>
              <a:t>Three </a:t>
            </a:r>
            <a:r>
              <a:rPr lang="en-US" dirty="0" err="1" smtClean="0"/>
              <a:t>periodisation</a:t>
            </a:r>
            <a:r>
              <a:rPr lang="en-US" dirty="0" smtClean="0"/>
              <a:t> cycles</a:t>
            </a:r>
          </a:p>
          <a:p>
            <a:pPr lvl="2"/>
            <a:r>
              <a:rPr lang="en-US" sz="2400" dirty="0" err="1" smtClean="0"/>
              <a:t>Macrocycle</a:t>
            </a:r>
            <a:r>
              <a:rPr lang="en-US" sz="2400" dirty="0" smtClean="0"/>
              <a:t> (annual plan)</a:t>
            </a:r>
            <a:endParaRPr lang="en-US" sz="2400" dirty="0"/>
          </a:p>
          <a:p>
            <a:pPr lvl="2"/>
            <a:r>
              <a:rPr lang="en-US" sz="2400" dirty="0" err="1" smtClean="0"/>
              <a:t>Mesocycle</a:t>
            </a:r>
            <a:r>
              <a:rPr lang="en-US" sz="2400" dirty="0" smtClean="0"/>
              <a:t> (4 – 8 week blocks)</a:t>
            </a:r>
            <a:endParaRPr lang="en-US" sz="2400" dirty="0"/>
          </a:p>
          <a:p>
            <a:pPr lvl="2"/>
            <a:r>
              <a:rPr lang="en-US" sz="2400" dirty="0" err="1" smtClean="0"/>
              <a:t>Microcycle</a:t>
            </a:r>
            <a:r>
              <a:rPr lang="en-US" sz="2400" dirty="0" smtClean="0"/>
              <a:t> ( 7 -10 days in duration)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34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1279093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834" name="Rectangle 2"/>
          <p:cNvSpPr>
            <a:spLocks noGrp="1" noChangeArrowheads="1"/>
          </p:cNvSpPr>
          <p:nvPr>
            <p:ph type="title"/>
          </p:nvPr>
        </p:nvSpPr>
        <p:spPr>
          <a:xfrm>
            <a:off x="621030" y="158497"/>
            <a:ext cx="8077200" cy="810767"/>
          </a:xfrm>
        </p:spPr>
        <p:txBody>
          <a:bodyPr/>
          <a:lstStyle/>
          <a:p>
            <a:r>
              <a:rPr lang="en-US" dirty="0"/>
              <a:t>Resistance Training Methods</a:t>
            </a:r>
            <a:endParaRPr lang="en-US" sz="2600" b="0" dirty="0">
              <a:solidFill>
                <a:srgbClr val="FFFF00"/>
              </a:solidFill>
              <a:effectLst/>
            </a:endParaRPr>
          </a:p>
        </p:txBody>
      </p:sp>
      <p:sp>
        <p:nvSpPr>
          <p:cNvPr id="2488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21030" y="1287624"/>
            <a:ext cx="7894320" cy="5068727"/>
          </a:xfrm>
        </p:spPr>
        <p:txBody>
          <a:bodyPr>
            <a:noAutofit/>
          </a:bodyPr>
          <a:lstStyle/>
          <a:p>
            <a:r>
              <a:rPr lang="en-US" b="1" dirty="0" err="1"/>
              <a:t>Periodisation</a:t>
            </a:r>
            <a:r>
              <a:rPr lang="en-US" b="1" dirty="0"/>
              <a:t> of Exercise</a:t>
            </a:r>
          </a:p>
          <a:p>
            <a:pPr lvl="1"/>
            <a:endParaRPr lang="en-US" sz="2800" dirty="0" smtClean="0"/>
          </a:p>
          <a:p>
            <a:pPr lvl="1"/>
            <a:r>
              <a:rPr lang="en-US" sz="2800" dirty="0" smtClean="0"/>
              <a:t>Linear </a:t>
            </a:r>
            <a:r>
              <a:rPr lang="en-US" sz="2800" dirty="0" err="1" smtClean="0"/>
              <a:t>periodisation</a:t>
            </a:r>
            <a:r>
              <a:rPr lang="en-US" sz="2800" dirty="0" smtClean="0"/>
              <a:t> </a:t>
            </a:r>
          </a:p>
          <a:p>
            <a:pPr lvl="1"/>
            <a:endParaRPr lang="en-US" sz="2800" dirty="0" smtClean="0"/>
          </a:p>
          <a:p>
            <a:pPr lvl="1"/>
            <a:endParaRPr lang="en-US" sz="2800" dirty="0"/>
          </a:p>
          <a:p>
            <a:pPr lvl="1"/>
            <a:r>
              <a:rPr lang="en-US" sz="2800" dirty="0" smtClean="0"/>
              <a:t>Undulating </a:t>
            </a:r>
            <a:r>
              <a:rPr lang="en-US" sz="2800" dirty="0" err="1" smtClean="0"/>
              <a:t>periodisation</a:t>
            </a:r>
            <a:endParaRPr lang="en-US" sz="2800" dirty="0" smtClean="0"/>
          </a:p>
          <a:p>
            <a:pPr lvl="1"/>
            <a:endParaRPr lang="en-US" sz="2800" dirty="0" smtClean="0"/>
          </a:p>
          <a:p>
            <a:pPr lvl="1"/>
            <a:endParaRPr lang="en-US" sz="2800" dirty="0"/>
          </a:p>
          <a:p>
            <a:pPr lvl="1"/>
            <a:r>
              <a:rPr lang="en-US" sz="2800" dirty="0" smtClean="0"/>
              <a:t>Yearly </a:t>
            </a:r>
            <a:r>
              <a:rPr lang="en-US" sz="2800" dirty="0" err="1"/>
              <a:t>periodisation</a:t>
            </a:r>
            <a:endParaRPr lang="en-US" sz="2800" dirty="0"/>
          </a:p>
          <a:p>
            <a:pPr marL="914400" lvl="2" indent="0">
              <a:buNone/>
            </a:pPr>
            <a:endParaRPr lang="en-US" sz="24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35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9331394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93370"/>
            <a:ext cx="8077200" cy="1431925"/>
          </a:xfrm>
        </p:spPr>
        <p:txBody>
          <a:bodyPr/>
          <a:lstStyle/>
          <a:p>
            <a:pPr algn="ctr"/>
            <a:r>
              <a:rPr lang="en-US" dirty="0" smtClean="0"/>
              <a:t>Factors to Consider When Designing Training Programs</a:t>
            </a:r>
            <a:endParaRPr lang="en-US" sz="2600" b="0" dirty="0">
              <a:effectLst/>
            </a:endParaRPr>
          </a:p>
        </p:txBody>
      </p:sp>
      <p:sp>
        <p:nvSpPr>
          <p:cNvPr id="2099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5110" y="1996751"/>
            <a:ext cx="7613780" cy="4180114"/>
          </a:xfrm>
        </p:spPr>
        <p:txBody>
          <a:bodyPr>
            <a:normAutofit fontScale="85000" lnSpcReduction="20000"/>
          </a:bodyPr>
          <a:lstStyle/>
          <a:p>
            <a:pPr marL="609600" indent="-609600">
              <a:lnSpc>
                <a:spcPct val="90000"/>
              </a:lnSpc>
            </a:pPr>
            <a:r>
              <a:rPr lang="en-US" sz="2800" dirty="0" smtClean="0"/>
              <a:t>Client’s details including medical history</a:t>
            </a:r>
          </a:p>
          <a:p>
            <a:pPr marL="609600" indent="-609600">
              <a:lnSpc>
                <a:spcPct val="90000"/>
              </a:lnSpc>
            </a:pPr>
            <a:r>
              <a:rPr lang="en-US" dirty="0" smtClean="0"/>
              <a:t>Client’s current fitness level</a:t>
            </a:r>
          </a:p>
          <a:p>
            <a:pPr marL="609600" indent="-609600"/>
            <a:r>
              <a:rPr lang="en-US" dirty="0" smtClean="0"/>
              <a:t>Client’s screening &amp; testing results</a:t>
            </a:r>
          </a:p>
          <a:p>
            <a:pPr marL="609600" indent="-609600"/>
            <a:r>
              <a:rPr lang="en-US" dirty="0" smtClean="0"/>
              <a:t>Client’s goals</a:t>
            </a:r>
            <a:endParaRPr lang="en-US" dirty="0"/>
          </a:p>
          <a:p>
            <a:pPr marL="609600" indent="-609600"/>
            <a:r>
              <a:rPr lang="en-US" dirty="0"/>
              <a:t>Client’s availability</a:t>
            </a:r>
          </a:p>
          <a:p>
            <a:pPr marL="609600" indent="-609600"/>
            <a:r>
              <a:rPr lang="en-US" dirty="0"/>
              <a:t>Client’s training experience</a:t>
            </a:r>
          </a:p>
          <a:p>
            <a:pPr marL="609600" indent="-609600">
              <a:lnSpc>
                <a:spcPct val="90000"/>
              </a:lnSpc>
            </a:pPr>
            <a:r>
              <a:rPr lang="en-US" sz="2800" dirty="0" smtClean="0"/>
              <a:t>Targeted adaptations</a:t>
            </a:r>
          </a:p>
          <a:p>
            <a:pPr marL="609600" indent="-609600">
              <a:lnSpc>
                <a:spcPct val="90000"/>
              </a:lnSpc>
            </a:pPr>
            <a:r>
              <a:rPr lang="en-US" dirty="0" err="1" smtClean="0"/>
              <a:t>Periodisation</a:t>
            </a:r>
            <a:r>
              <a:rPr lang="en-US" dirty="0" smtClean="0"/>
              <a:t> stage of the program</a:t>
            </a:r>
          </a:p>
          <a:p>
            <a:pPr marL="609600" indent="-609600">
              <a:lnSpc>
                <a:spcPct val="90000"/>
              </a:lnSpc>
            </a:pPr>
            <a:r>
              <a:rPr lang="en-US" sz="2800" dirty="0" smtClean="0"/>
              <a:t>Equipment available</a:t>
            </a:r>
          </a:p>
          <a:p>
            <a:pPr marL="609600" indent="-609600">
              <a:lnSpc>
                <a:spcPct val="90000"/>
              </a:lnSpc>
            </a:pPr>
            <a:r>
              <a:rPr lang="en-US" dirty="0" smtClean="0"/>
              <a:t>Requirements of the facility</a:t>
            </a:r>
          </a:p>
          <a:p>
            <a:pPr marL="609600" indent="-609600">
              <a:lnSpc>
                <a:spcPct val="90000"/>
              </a:lnSpc>
            </a:pPr>
            <a:r>
              <a:rPr lang="en-US" sz="2800" dirty="0" smtClean="0"/>
              <a:t>Number of clients involved in the session</a:t>
            </a:r>
            <a:endParaRPr lang="en-US" sz="28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36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5169504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834" name="Rectangle 2"/>
          <p:cNvSpPr>
            <a:spLocks noGrp="1" noChangeArrowheads="1"/>
          </p:cNvSpPr>
          <p:nvPr>
            <p:ph type="title"/>
          </p:nvPr>
        </p:nvSpPr>
        <p:spPr>
          <a:xfrm>
            <a:off x="621030" y="158497"/>
            <a:ext cx="8077200" cy="810767"/>
          </a:xfrm>
        </p:spPr>
        <p:txBody>
          <a:bodyPr/>
          <a:lstStyle/>
          <a:p>
            <a:r>
              <a:rPr lang="en-US" dirty="0" smtClean="0"/>
              <a:t>General Recommendations</a:t>
            </a:r>
            <a:endParaRPr lang="en-US" sz="2600" b="0" dirty="0">
              <a:solidFill>
                <a:srgbClr val="FFFF00"/>
              </a:solidFill>
              <a:effectLst/>
            </a:endParaRPr>
          </a:p>
        </p:txBody>
      </p:sp>
      <p:sp>
        <p:nvSpPr>
          <p:cNvPr id="2488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21030" y="1119673"/>
            <a:ext cx="7894320" cy="5236678"/>
          </a:xfrm>
        </p:spPr>
        <p:txBody>
          <a:bodyPr>
            <a:noAutofit/>
          </a:bodyPr>
          <a:lstStyle/>
          <a:p>
            <a:pPr marL="344488" lvl="1" indent="-344488"/>
            <a:r>
              <a:rPr lang="en-US" sz="3000" b="1" dirty="0" smtClean="0"/>
              <a:t>Beginner</a:t>
            </a:r>
          </a:p>
          <a:p>
            <a:pPr marL="801688" lvl="2" indent="-344488"/>
            <a:r>
              <a:rPr lang="en-US" sz="2600" dirty="0" smtClean="0"/>
              <a:t>8 – 10 exercises whole body</a:t>
            </a:r>
          </a:p>
          <a:p>
            <a:pPr marL="801688" lvl="2" indent="-344488"/>
            <a:r>
              <a:rPr lang="en-US" sz="2600" dirty="0" smtClean="0"/>
              <a:t>8 -12 reps</a:t>
            </a:r>
          </a:p>
          <a:p>
            <a:pPr marL="801688" lvl="2" indent="-344488"/>
            <a:r>
              <a:rPr lang="en-US" sz="2600" dirty="0" smtClean="0"/>
              <a:t>3 times a week</a:t>
            </a:r>
            <a:endParaRPr lang="en-US" sz="2200" dirty="0"/>
          </a:p>
          <a:p>
            <a:pPr marL="344488" lvl="1" indent="-344488"/>
            <a:r>
              <a:rPr lang="en-US" sz="3000" b="1" dirty="0" smtClean="0"/>
              <a:t>Intermediate</a:t>
            </a:r>
            <a:endParaRPr lang="en-US" sz="3000" b="1" dirty="0"/>
          </a:p>
          <a:p>
            <a:pPr marL="801688" lvl="2" indent="-344488"/>
            <a:r>
              <a:rPr lang="en-US" sz="2600" dirty="0" smtClean="0"/>
              <a:t>Split program</a:t>
            </a:r>
          </a:p>
          <a:p>
            <a:pPr marL="801688" lvl="2" indent="-344488"/>
            <a:r>
              <a:rPr lang="en-US" sz="2600" dirty="0" smtClean="0"/>
              <a:t>4 – 6 sessions per </a:t>
            </a:r>
            <a:r>
              <a:rPr lang="en-US" sz="2600" dirty="0"/>
              <a:t>week</a:t>
            </a:r>
          </a:p>
          <a:p>
            <a:pPr marL="344488" lvl="1" indent="-344488"/>
            <a:r>
              <a:rPr lang="en-US" sz="3000" b="1" dirty="0" smtClean="0"/>
              <a:t>Advanced</a:t>
            </a:r>
            <a:endParaRPr lang="en-US" sz="3000" b="1" dirty="0"/>
          </a:p>
          <a:p>
            <a:pPr marL="801688" lvl="2" indent="-344488"/>
            <a:r>
              <a:rPr lang="en-US" sz="2600" dirty="0" err="1" smtClean="0"/>
              <a:t>Periodised</a:t>
            </a:r>
            <a:r>
              <a:rPr lang="en-US" sz="2600" dirty="0" smtClean="0"/>
              <a:t> program</a:t>
            </a:r>
          </a:p>
          <a:p>
            <a:pPr marL="801688" lvl="2" indent="-344488"/>
            <a:r>
              <a:rPr lang="en-US" sz="2600" dirty="0" smtClean="0"/>
              <a:t>Sets/reps and overall structure dictated by the aims of the training plan</a:t>
            </a:r>
            <a:endParaRPr lang="en-US" sz="2600" dirty="0"/>
          </a:p>
          <a:p>
            <a:pPr marL="801688" lvl="2" indent="-344488"/>
            <a:endParaRPr lang="en-US" sz="2600" dirty="0" smtClean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37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0405424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93370"/>
            <a:ext cx="8077200" cy="1431925"/>
          </a:xfrm>
        </p:spPr>
        <p:txBody>
          <a:bodyPr/>
          <a:lstStyle/>
          <a:p>
            <a:pPr algn="ctr"/>
            <a:r>
              <a:rPr lang="en-US" dirty="0" smtClean="0"/>
              <a:t>Structured Approach to Exercise Planning	</a:t>
            </a:r>
            <a:endParaRPr lang="en-US" sz="2600" b="0" dirty="0">
              <a:effectLst/>
            </a:endParaRPr>
          </a:p>
        </p:txBody>
      </p:sp>
      <p:sp>
        <p:nvSpPr>
          <p:cNvPr id="2099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2034073"/>
            <a:ext cx="8077200" cy="4322277"/>
          </a:xfrm>
        </p:spPr>
        <p:txBody>
          <a:bodyPr>
            <a:normAutofit/>
          </a:bodyPr>
          <a:lstStyle/>
          <a:p>
            <a:r>
              <a:rPr lang="en-US" sz="2800" dirty="0" smtClean="0"/>
              <a:t>Start with an assessment / testing protocol</a:t>
            </a:r>
          </a:p>
          <a:p>
            <a:pPr lvl="1"/>
            <a:r>
              <a:rPr lang="en-US" sz="2400" dirty="0" smtClean="0"/>
              <a:t>Client background / medical history</a:t>
            </a:r>
          </a:p>
          <a:p>
            <a:pPr lvl="1"/>
            <a:r>
              <a:rPr lang="en-US" dirty="0" smtClean="0"/>
              <a:t>Client goals</a:t>
            </a:r>
          </a:p>
          <a:p>
            <a:pPr lvl="1"/>
            <a:r>
              <a:rPr lang="en-US" sz="2400" dirty="0" smtClean="0"/>
              <a:t>Height and weight</a:t>
            </a:r>
          </a:p>
          <a:p>
            <a:pPr lvl="1"/>
            <a:r>
              <a:rPr lang="en-US" dirty="0" smtClean="0"/>
              <a:t>Body girth measurements</a:t>
            </a:r>
          </a:p>
          <a:p>
            <a:pPr lvl="1"/>
            <a:r>
              <a:rPr lang="en-US" sz="2400" dirty="0" smtClean="0"/>
              <a:t>Skinfolds</a:t>
            </a:r>
          </a:p>
          <a:p>
            <a:pPr lvl="1"/>
            <a:r>
              <a:rPr lang="en-US" dirty="0" smtClean="0"/>
              <a:t>Cardiovascular tests</a:t>
            </a:r>
          </a:p>
          <a:p>
            <a:pPr lvl="1"/>
            <a:r>
              <a:rPr lang="en-US" sz="2400" dirty="0" smtClean="0"/>
              <a:t>Strength test</a:t>
            </a:r>
          </a:p>
          <a:p>
            <a:pPr lvl="1"/>
            <a:r>
              <a:rPr lang="en-US" dirty="0" smtClean="0"/>
              <a:t>Postural assessment</a:t>
            </a:r>
          </a:p>
          <a:p>
            <a:pPr lvl="1"/>
            <a:r>
              <a:rPr lang="en-US" sz="2400" dirty="0" smtClean="0"/>
              <a:t>Flexibility assessment</a:t>
            </a:r>
          </a:p>
          <a:p>
            <a:pPr marL="1066800" lvl="1" indent="-609600"/>
            <a:endParaRPr lang="en-US" sz="24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38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3797856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93370"/>
            <a:ext cx="8077200" cy="1431925"/>
          </a:xfrm>
        </p:spPr>
        <p:txBody>
          <a:bodyPr>
            <a:normAutofit fontScale="90000"/>
          </a:bodyPr>
          <a:lstStyle/>
          <a:p>
            <a:r>
              <a:rPr lang="en-AU" dirty="0" err="1"/>
              <a:t>Selye’s</a:t>
            </a:r>
            <a:r>
              <a:rPr lang="en-AU" dirty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General </a:t>
            </a:r>
            <a:r>
              <a:rPr lang="en-AU" dirty="0"/>
              <a:t>Adaptation </a:t>
            </a:r>
            <a:r>
              <a:rPr lang="en-AU" dirty="0" smtClean="0"/>
              <a:t>Syndrome </a:t>
            </a:r>
            <a:r>
              <a:rPr lang="en-AU" sz="3600" b="0" dirty="0" smtClean="0"/>
              <a:t>(GAS)</a:t>
            </a:r>
            <a:endParaRPr lang="en-US" sz="2400" b="0" dirty="0">
              <a:effectLst/>
            </a:endParaRPr>
          </a:p>
        </p:txBody>
      </p:sp>
      <p:sp>
        <p:nvSpPr>
          <p:cNvPr id="2099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02432" y="1903444"/>
            <a:ext cx="7712918" cy="4254759"/>
          </a:xfrm>
        </p:spPr>
        <p:txBody>
          <a:bodyPr>
            <a:noAutofit/>
          </a:bodyPr>
          <a:lstStyle/>
          <a:p>
            <a:r>
              <a:rPr lang="en-AU" dirty="0" smtClean="0"/>
              <a:t>Stage One: Alarm/Shock stage</a:t>
            </a:r>
          </a:p>
          <a:p>
            <a:pPr lvl="1"/>
            <a:r>
              <a:rPr lang="en-AU" dirty="0" smtClean="0"/>
              <a:t>1-2 weeks</a:t>
            </a:r>
          </a:p>
          <a:p>
            <a:pPr lvl="1"/>
            <a:r>
              <a:rPr lang="en-AU" dirty="0" smtClean="0"/>
              <a:t>client </a:t>
            </a:r>
            <a:r>
              <a:rPr lang="en-AU" dirty="0"/>
              <a:t>feels sore and stiff, performance may decrease</a:t>
            </a:r>
          </a:p>
          <a:p>
            <a:r>
              <a:rPr lang="en-AU" dirty="0"/>
              <a:t>Stage Two: Adaptation </a:t>
            </a:r>
            <a:r>
              <a:rPr lang="en-AU" dirty="0" smtClean="0"/>
              <a:t>stage</a:t>
            </a:r>
          </a:p>
          <a:p>
            <a:pPr lvl="1"/>
            <a:r>
              <a:rPr lang="en-AU" dirty="0" smtClean="0"/>
              <a:t>Client </a:t>
            </a:r>
            <a:r>
              <a:rPr lang="en-AU" dirty="0"/>
              <a:t>adapts to the training program.</a:t>
            </a:r>
          </a:p>
          <a:p>
            <a:r>
              <a:rPr lang="en-AU" dirty="0"/>
              <a:t>Third Stage: </a:t>
            </a:r>
            <a:r>
              <a:rPr lang="en-AU" dirty="0" smtClean="0"/>
              <a:t>Maladaptation </a:t>
            </a:r>
            <a:r>
              <a:rPr lang="en-AU" dirty="0"/>
              <a:t>phase.  </a:t>
            </a:r>
            <a:endParaRPr lang="en-AU" dirty="0" smtClean="0"/>
          </a:p>
          <a:p>
            <a:pPr lvl="1"/>
            <a:r>
              <a:rPr lang="en-AU" dirty="0" smtClean="0"/>
              <a:t>Client </a:t>
            </a:r>
            <a:r>
              <a:rPr lang="en-AU" dirty="0"/>
              <a:t>exposed to overly high training stimulus for too long resulting in overtraining, staleness and burnout with a possibility of overuse injury.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39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863160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93370"/>
            <a:ext cx="8077200" cy="1431925"/>
          </a:xfrm>
        </p:spPr>
        <p:txBody>
          <a:bodyPr/>
          <a:lstStyle/>
          <a:p>
            <a:pPr algn="ctr"/>
            <a:r>
              <a:rPr lang="en-US" dirty="0" smtClean="0"/>
              <a:t>Training Program Elements</a:t>
            </a:r>
            <a:endParaRPr lang="en-US" sz="2600" b="0" dirty="0">
              <a:effectLst/>
            </a:endParaRPr>
          </a:p>
        </p:txBody>
      </p:sp>
      <p:sp>
        <p:nvSpPr>
          <p:cNvPr id="2099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00100" y="1891004"/>
            <a:ext cx="7543800" cy="3959225"/>
          </a:xfrm>
        </p:spPr>
        <p:txBody>
          <a:bodyPr>
            <a:normAutofit/>
          </a:bodyPr>
          <a:lstStyle/>
          <a:p>
            <a:pPr marL="609600" indent="-609600">
              <a:lnSpc>
                <a:spcPct val="90000"/>
              </a:lnSpc>
            </a:pPr>
            <a:r>
              <a:rPr lang="en-US" sz="2800" dirty="0" smtClean="0"/>
              <a:t>Client’s name</a:t>
            </a:r>
          </a:p>
          <a:p>
            <a:pPr marL="609600" indent="-609600">
              <a:lnSpc>
                <a:spcPct val="90000"/>
              </a:lnSpc>
            </a:pPr>
            <a:r>
              <a:rPr lang="en-US" dirty="0" smtClean="0"/>
              <a:t>Goals of the program</a:t>
            </a:r>
          </a:p>
          <a:p>
            <a:pPr marL="609600" indent="-609600">
              <a:lnSpc>
                <a:spcPct val="90000"/>
              </a:lnSpc>
            </a:pPr>
            <a:r>
              <a:rPr lang="en-US" dirty="0" smtClean="0"/>
              <a:t>Warm-up</a:t>
            </a:r>
          </a:p>
          <a:p>
            <a:pPr marL="609600" indent="-609600">
              <a:lnSpc>
                <a:spcPct val="90000"/>
              </a:lnSpc>
            </a:pPr>
            <a:r>
              <a:rPr lang="en-US" sz="2800" dirty="0" smtClean="0"/>
              <a:t>Stretches</a:t>
            </a:r>
          </a:p>
          <a:p>
            <a:pPr marL="609600" indent="-609600">
              <a:lnSpc>
                <a:spcPct val="90000"/>
              </a:lnSpc>
            </a:pPr>
            <a:r>
              <a:rPr lang="en-US" dirty="0" smtClean="0"/>
              <a:t>Exercise</a:t>
            </a:r>
          </a:p>
          <a:p>
            <a:pPr marL="609600" indent="-609600">
              <a:lnSpc>
                <a:spcPct val="90000"/>
              </a:lnSpc>
            </a:pPr>
            <a:r>
              <a:rPr lang="en-US" sz="2800" dirty="0" smtClean="0"/>
              <a:t>Sets and reps</a:t>
            </a:r>
          </a:p>
          <a:p>
            <a:pPr marL="609600" indent="-609600">
              <a:lnSpc>
                <a:spcPct val="90000"/>
              </a:lnSpc>
            </a:pPr>
            <a:r>
              <a:rPr lang="en-US" dirty="0" smtClean="0"/>
              <a:t>Warm-down</a:t>
            </a:r>
            <a:endParaRPr lang="en-US" sz="28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40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418234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93370"/>
            <a:ext cx="8077200" cy="1431925"/>
          </a:xfrm>
        </p:spPr>
        <p:txBody>
          <a:bodyPr/>
          <a:lstStyle/>
          <a:p>
            <a:pPr algn="ctr"/>
            <a:r>
              <a:rPr lang="en-US" dirty="0"/>
              <a:t>Factors in Muscle Conditioning Prescription</a:t>
            </a:r>
            <a:endParaRPr lang="en-US" sz="2600" b="0" dirty="0">
              <a:effectLst/>
            </a:endParaRPr>
          </a:p>
        </p:txBody>
      </p:sp>
      <p:sp>
        <p:nvSpPr>
          <p:cNvPr id="2099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66800" y="2133600"/>
            <a:ext cx="7543800" cy="3959225"/>
          </a:xfrm>
        </p:spPr>
        <p:txBody>
          <a:bodyPr>
            <a:normAutofit lnSpcReduction="10000"/>
          </a:bodyPr>
          <a:lstStyle/>
          <a:p>
            <a:pPr marL="609600" indent="-609600">
              <a:lnSpc>
                <a:spcPct val="90000"/>
              </a:lnSpc>
            </a:pPr>
            <a:r>
              <a:rPr lang="en-US" sz="2800"/>
              <a:t>Goals and component need</a:t>
            </a:r>
          </a:p>
          <a:p>
            <a:pPr marL="609600" indent="-609600">
              <a:lnSpc>
                <a:spcPct val="90000"/>
              </a:lnSpc>
            </a:pPr>
            <a:r>
              <a:rPr lang="en-US" sz="2800"/>
              <a:t>Equipment</a:t>
            </a:r>
          </a:p>
          <a:p>
            <a:pPr marL="609600" indent="-609600">
              <a:lnSpc>
                <a:spcPct val="90000"/>
              </a:lnSpc>
            </a:pPr>
            <a:r>
              <a:rPr lang="en-US" sz="2800"/>
              <a:t>Training method</a:t>
            </a:r>
          </a:p>
          <a:p>
            <a:pPr marL="609600" indent="-609600">
              <a:lnSpc>
                <a:spcPct val="90000"/>
              </a:lnSpc>
            </a:pPr>
            <a:r>
              <a:rPr lang="en-US" sz="2800"/>
              <a:t>Selection of exercises</a:t>
            </a:r>
          </a:p>
          <a:p>
            <a:pPr marL="609600" indent="-609600">
              <a:lnSpc>
                <a:spcPct val="90000"/>
              </a:lnSpc>
            </a:pPr>
            <a:r>
              <a:rPr lang="en-US" sz="2800"/>
              <a:t>Order</a:t>
            </a:r>
          </a:p>
          <a:p>
            <a:pPr marL="609600" indent="-609600">
              <a:lnSpc>
                <a:spcPct val="90000"/>
              </a:lnSpc>
            </a:pPr>
            <a:r>
              <a:rPr lang="en-US" sz="2800"/>
              <a:t>Resistance intensity or load</a:t>
            </a:r>
          </a:p>
          <a:p>
            <a:pPr marL="609600" indent="-609600">
              <a:lnSpc>
                <a:spcPct val="90000"/>
              </a:lnSpc>
            </a:pPr>
            <a:r>
              <a:rPr lang="en-US" sz="2800"/>
              <a:t>Resistance volume (sets, reps, freq)</a:t>
            </a:r>
          </a:p>
          <a:p>
            <a:pPr marL="609600" indent="-609600">
              <a:lnSpc>
                <a:spcPct val="90000"/>
              </a:lnSpc>
            </a:pPr>
            <a:r>
              <a:rPr lang="en-US" sz="2800"/>
              <a:t>Resistance progression and monitoring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41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2116470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6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200" dirty="0"/>
              <a:t>Program Design Process</a:t>
            </a:r>
            <a:endParaRPr lang="en-US" sz="4200" b="0" dirty="0">
              <a:effectLst/>
            </a:endParaRPr>
          </a:p>
        </p:txBody>
      </p:sp>
      <p:sp>
        <p:nvSpPr>
          <p:cNvPr id="2396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1550" y="1690689"/>
            <a:ext cx="7543800" cy="4391025"/>
          </a:xfrm>
        </p:spPr>
        <p:txBody>
          <a:bodyPr/>
          <a:lstStyle/>
          <a:p>
            <a:pPr marL="609600" indent="-609600"/>
            <a:r>
              <a:rPr lang="en-US" dirty="0"/>
              <a:t>Training potential</a:t>
            </a:r>
          </a:p>
          <a:p>
            <a:pPr marL="609600" indent="-609600"/>
            <a:r>
              <a:rPr lang="en-US" dirty="0"/>
              <a:t>Initial assessments</a:t>
            </a:r>
          </a:p>
          <a:p>
            <a:pPr marL="609600" indent="-609600"/>
            <a:r>
              <a:rPr lang="en-US" dirty="0"/>
              <a:t>Follow-up assessments</a:t>
            </a:r>
          </a:p>
          <a:p>
            <a:pPr marL="609600" indent="-609600"/>
            <a:r>
              <a:rPr lang="en-US" dirty="0" err="1"/>
              <a:t>Individualisation</a:t>
            </a:r>
            <a:endParaRPr lang="en-US" dirty="0"/>
          </a:p>
          <a:p>
            <a:pPr marL="609600" indent="-609600"/>
            <a:r>
              <a:rPr lang="en-US" dirty="0"/>
              <a:t>Client feedback</a:t>
            </a:r>
          </a:p>
          <a:p>
            <a:pPr marL="609600" indent="-609600"/>
            <a:r>
              <a:rPr lang="en-US" dirty="0"/>
              <a:t>Setting and evaluating goals</a:t>
            </a:r>
          </a:p>
          <a:p>
            <a:pPr marL="1371600" lvl="2" indent="-457200"/>
            <a:r>
              <a:rPr lang="en-US" dirty="0"/>
              <a:t>Maintenance of training goals</a:t>
            </a:r>
          </a:p>
          <a:p>
            <a:pPr marL="1371600" lvl="2" indent="-457200"/>
            <a:r>
              <a:rPr lang="en-US" dirty="0"/>
              <a:t>Unrealistic goals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42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96646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6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200" dirty="0" smtClean="0"/>
              <a:t>Five Phases to </a:t>
            </a:r>
            <a:br>
              <a:rPr lang="en-US" sz="4200" dirty="0" smtClean="0"/>
            </a:br>
            <a:r>
              <a:rPr lang="en-US" sz="4200" dirty="0" smtClean="0"/>
              <a:t>Develop Programs</a:t>
            </a:r>
            <a:endParaRPr lang="en-US" sz="4200" b="0" dirty="0">
              <a:effectLst/>
            </a:endParaRPr>
          </a:p>
        </p:txBody>
      </p:sp>
      <p:sp>
        <p:nvSpPr>
          <p:cNvPr id="2396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33856" y="2084832"/>
            <a:ext cx="7381494" cy="3996882"/>
          </a:xfrm>
        </p:spPr>
        <p:txBody>
          <a:bodyPr>
            <a:normAutofit/>
          </a:bodyPr>
          <a:lstStyle/>
          <a:p>
            <a:pPr marL="609600" indent="-609600">
              <a:buFont typeface="+mj-lt"/>
              <a:buAutoNum type="arabicPeriod"/>
            </a:pPr>
            <a:r>
              <a:rPr lang="en-US" sz="3200" dirty="0" smtClean="0"/>
              <a:t>Warm-up</a:t>
            </a:r>
          </a:p>
          <a:p>
            <a:pPr lvl="2"/>
            <a:r>
              <a:rPr lang="en-US" dirty="0" smtClean="0"/>
              <a:t>Joint mobility</a:t>
            </a:r>
          </a:p>
          <a:p>
            <a:pPr marL="609600" indent="-609600">
              <a:buFont typeface="+mj-lt"/>
              <a:buAutoNum type="arabicPeriod"/>
            </a:pPr>
            <a:r>
              <a:rPr lang="en-US" sz="3200" dirty="0" smtClean="0"/>
              <a:t>Flexibility or preparation phase</a:t>
            </a:r>
          </a:p>
          <a:p>
            <a:pPr lvl="2"/>
            <a:r>
              <a:rPr lang="en-US" dirty="0" smtClean="0"/>
              <a:t>Static, dynamic, PNF</a:t>
            </a:r>
          </a:p>
          <a:p>
            <a:pPr marL="609600" indent="-609600">
              <a:buFont typeface="+mj-lt"/>
              <a:buAutoNum type="arabicPeriod"/>
            </a:pPr>
            <a:r>
              <a:rPr lang="en-US" sz="3200" dirty="0" smtClean="0"/>
              <a:t>Conditioning phase</a:t>
            </a:r>
          </a:p>
          <a:p>
            <a:pPr marL="609600" indent="-609600">
              <a:buFont typeface="+mj-lt"/>
              <a:buAutoNum type="arabicPeriod"/>
            </a:pPr>
            <a:r>
              <a:rPr lang="en-US" sz="3200" dirty="0" smtClean="0"/>
              <a:t>Warm-down / recovery phase / cool down</a:t>
            </a:r>
          </a:p>
          <a:p>
            <a:pPr marL="609600" indent="-609600">
              <a:buFont typeface="+mj-lt"/>
              <a:buAutoNum type="arabicPeriod"/>
            </a:pPr>
            <a:r>
              <a:rPr lang="en-US" sz="3200" dirty="0" smtClean="0"/>
              <a:t>Adaptation phase</a:t>
            </a:r>
            <a:endParaRPr lang="en-US" sz="32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43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375600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698" name="Rectangle 2"/>
          <p:cNvSpPr>
            <a:spLocks noGrp="1" noChangeArrowheads="1"/>
          </p:cNvSpPr>
          <p:nvPr>
            <p:ph type="title"/>
          </p:nvPr>
        </p:nvSpPr>
        <p:spPr>
          <a:xfrm>
            <a:off x="438150" y="276225"/>
            <a:ext cx="8077200" cy="1030061"/>
          </a:xfrm>
        </p:spPr>
        <p:txBody>
          <a:bodyPr/>
          <a:lstStyle/>
          <a:p>
            <a:pPr algn="ctr"/>
            <a:r>
              <a:rPr lang="en-US" dirty="0" smtClean="0"/>
              <a:t>Types of Conditioning Programs</a:t>
            </a:r>
            <a:endParaRPr lang="en-US" sz="1800" b="0" dirty="0">
              <a:effectLst/>
            </a:endParaRPr>
          </a:p>
        </p:txBody>
      </p:sp>
      <p:sp>
        <p:nvSpPr>
          <p:cNvPr id="285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27788" y="1455576"/>
            <a:ext cx="7520862" cy="4497355"/>
          </a:xfrm>
        </p:spPr>
        <p:txBody>
          <a:bodyPr>
            <a:normAutofit/>
          </a:bodyPr>
          <a:lstStyle/>
          <a:p>
            <a:r>
              <a:rPr lang="en-US" sz="3200" dirty="0" smtClean="0">
                <a:effectLst/>
              </a:rPr>
              <a:t>Cardiovascular endurance</a:t>
            </a:r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Improve gaseous exchange between the circulatory and respiratory systems as well as the exchange between the circulatory and muscular systems</a:t>
            </a:r>
          </a:p>
          <a:p>
            <a:pPr lvl="1"/>
            <a:endParaRPr lang="en-US" dirty="0" smtClean="0"/>
          </a:p>
          <a:p>
            <a:pPr lvl="1"/>
            <a:r>
              <a:rPr lang="en-US" dirty="0" smtClean="0">
                <a:effectLst/>
              </a:rPr>
              <a:t>Aim work at 65% of max intensity</a:t>
            </a:r>
          </a:p>
          <a:p>
            <a:pPr lvl="1"/>
            <a:endParaRPr lang="en-US" dirty="0">
              <a:effectLst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44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6302486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698" name="Rectangle 2"/>
          <p:cNvSpPr>
            <a:spLocks noGrp="1" noChangeArrowheads="1"/>
          </p:cNvSpPr>
          <p:nvPr>
            <p:ph type="title"/>
          </p:nvPr>
        </p:nvSpPr>
        <p:spPr>
          <a:xfrm>
            <a:off x="438150" y="276225"/>
            <a:ext cx="8077200" cy="1030061"/>
          </a:xfrm>
        </p:spPr>
        <p:txBody>
          <a:bodyPr/>
          <a:lstStyle/>
          <a:p>
            <a:r>
              <a:rPr lang="en-US" dirty="0"/>
              <a:t>Types of Conditioning Programs</a:t>
            </a:r>
            <a:endParaRPr lang="en-US" sz="1800" b="0" dirty="0">
              <a:effectLst/>
            </a:endParaRPr>
          </a:p>
        </p:txBody>
      </p:sp>
      <p:sp>
        <p:nvSpPr>
          <p:cNvPr id="285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71804" y="1492898"/>
            <a:ext cx="7938796" cy="5031727"/>
          </a:xfrm>
        </p:spPr>
        <p:txBody>
          <a:bodyPr>
            <a:normAutofit lnSpcReduction="10000"/>
          </a:bodyPr>
          <a:lstStyle/>
          <a:p>
            <a:r>
              <a:rPr lang="en-US" dirty="0" smtClean="0">
                <a:effectLst/>
              </a:rPr>
              <a:t>Flexibility</a:t>
            </a:r>
          </a:p>
          <a:p>
            <a:pPr lvl="1"/>
            <a:r>
              <a:rPr lang="en-US" sz="2800" dirty="0" smtClean="0">
                <a:effectLst/>
              </a:rPr>
              <a:t>Aim: increase the ROM at a particular joint or a number of joints</a:t>
            </a:r>
          </a:p>
          <a:p>
            <a:pPr lvl="1"/>
            <a:r>
              <a:rPr lang="en-US" sz="2800" dirty="0" smtClean="0">
                <a:effectLst/>
              </a:rPr>
              <a:t>Two </a:t>
            </a:r>
            <a:r>
              <a:rPr lang="en-US" sz="2800" dirty="0">
                <a:effectLst/>
              </a:rPr>
              <a:t>approaches to improve flexibility</a:t>
            </a:r>
          </a:p>
          <a:p>
            <a:pPr lvl="2"/>
            <a:r>
              <a:rPr lang="en-US" sz="2400" dirty="0">
                <a:effectLst/>
              </a:rPr>
              <a:t>Decrease the resistance to the stretch</a:t>
            </a:r>
          </a:p>
          <a:p>
            <a:pPr lvl="2"/>
            <a:r>
              <a:rPr lang="en-US" sz="2400" dirty="0">
                <a:effectLst/>
              </a:rPr>
              <a:t>Increase the strength of the opposing muscle</a:t>
            </a:r>
          </a:p>
          <a:p>
            <a:pPr lvl="1"/>
            <a:r>
              <a:rPr lang="en-US" sz="2800" dirty="0">
                <a:effectLst/>
              </a:rPr>
              <a:t>Active Loosening</a:t>
            </a:r>
          </a:p>
          <a:p>
            <a:pPr lvl="1"/>
            <a:r>
              <a:rPr lang="en-US" sz="2800" dirty="0">
                <a:effectLst/>
              </a:rPr>
              <a:t>Types of </a:t>
            </a:r>
            <a:r>
              <a:rPr lang="en-US" sz="2800" dirty="0" smtClean="0">
                <a:effectLst/>
              </a:rPr>
              <a:t>Flexibility </a:t>
            </a:r>
            <a:r>
              <a:rPr lang="en-US" sz="2800" dirty="0">
                <a:effectLst/>
              </a:rPr>
              <a:t>training</a:t>
            </a:r>
          </a:p>
          <a:p>
            <a:pPr lvl="2"/>
            <a:r>
              <a:rPr lang="en-US" sz="2400" dirty="0">
                <a:effectLst/>
              </a:rPr>
              <a:t>Static: Active and Passive</a:t>
            </a:r>
          </a:p>
          <a:p>
            <a:pPr lvl="2"/>
            <a:r>
              <a:rPr lang="en-US" sz="2400" dirty="0">
                <a:effectLst/>
              </a:rPr>
              <a:t>Dynamic</a:t>
            </a:r>
          </a:p>
          <a:p>
            <a:pPr lvl="2"/>
            <a:r>
              <a:rPr lang="en-US" sz="2400" dirty="0" smtClean="0">
                <a:effectLst/>
              </a:rPr>
              <a:t>Ballistic </a:t>
            </a:r>
          </a:p>
          <a:p>
            <a:pPr lvl="2"/>
            <a:r>
              <a:rPr lang="en-US" sz="2400" dirty="0" smtClean="0">
                <a:effectLst/>
              </a:rPr>
              <a:t>PNF</a:t>
            </a:r>
          </a:p>
          <a:p>
            <a:pPr lvl="2"/>
            <a:r>
              <a:rPr lang="en-US" sz="2400" dirty="0" smtClean="0"/>
              <a:t>Neural</a:t>
            </a:r>
          </a:p>
          <a:p>
            <a:pPr lvl="1"/>
            <a:endParaRPr lang="en-US" dirty="0">
              <a:effectLst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45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8193136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38150" y="361950"/>
            <a:ext cx="8077200" cy="1018981"/>
          </a:xfrm>
        </p:spPr>
        <p:txBody>
          <a:bodyPr/>
          <a:lstStyle/>
          <a:p>
            <a:r>
              <a:rPr lang="en-US" dirty="0"/>
              <a:t>Types of Conditioning Programs</a:t>
            </a:r>
            <a:endParaRPr lang="en-US" sz="1800" b="0" dirty="0">
              <a:effectLst/>
            </a:endParaRPr>
          </a:p>
        </p:txBody>
      </p:sp>
      <p:sp>
        <p:nvSpPr>
          <p:cNvPr id="281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71804" y="1586204"/>
            <a:ext cx="7938796" cy="4938421"/>
          </a:xfrm>
        </p:spPr>
        <p:txBody>
          <a:bodyPr>
            <a:normAutofit/>
          </a:bodyPr>
          <a:lstStyle/>
          <a:p>
            <a:r>
              <a:rPr lang="en-US" sz="2800" dirty="0" smtClean="0"/>
              <a:t>Flexibility</a:t>
            </a:r>
          </a:p>
          <a:p>
            <a:pPr lvl="1"/>
            <a:r>
              <a:rPr lang="en-US" sz="2800" dirty="0" smtClean="0"/>
              <a:t>Duration</a:t>
            </a:r>
            <a:r>
              <a:rPr lang="en-US" sz="2800" dirty="0"/>
              <a:t>, Force and Temperature	</a:t>
            </a:r>
          </a:p>
          <a:p>
            <a:pPr lvl="2"/>
            <a:r>
              <a:rPr lang="en-US" sz="2400" dirty="0"/>
              <a:t>Long duration, low force elevated tissue temps – effective permanent stretch and vice versa</a:t>
            </a:r>
          </a:p>
          <a:p>
            <a:pPr lvl="2"/>
            <a:r>
              <a:rPr lang="en-US" sz="2400" dirty="0"/>
              <a:t>Warm-up for stretching</a:t>
            </a:r>
          </a:p>
          <a:p>
            <a:pPr lvl="1"/>
            <a:r>
              <a:rPr lang="en-US" sz="2800" dirty="0"/>
              <a:t>Muscle relaxation – do not stretch muscle in spasm – injury may occur</a:t>
            </a:r>
          </a:p>
          <a:p>
            <a:pPr lvl="1"/>
            <a:r>
              <a:rPr lang="en-US" sz="2800" dirty="0"/>
              <a:t>Program parameters</a:t>
            </a:r>
          </a:p>
          <a:p>
            <a:pPr lvl="2"/>
            <a:r>
              <a:rPr lang="en-US" sz="2400" dirty="0"/>
              <a:t>1 flexibility exercise for each muscle group</a:t>
            </a:r>
          </a:p>
          <a:p>
            <a:pPr lvl="2"/>
            <a:r>
              <a:rPr lang="en-US" sz="2400" dirty="0"/>
              <a:t>2-6 reps each, 3 days a week, 10-60 seconds (Heyward, 2002)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46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3970924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65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347664"/>
            <a:ext cx="8077200" cy="1070590"/>
          </a:xfrm>
        </p:spPr>
        <p:txBody>
          <a:bodyPr/>
          <a:lstStyle/>
          <a:p>
            <a:pPr algn="ctr"/>
            <a:r>
              <a:rPr lang="en-US" dirty="0"/>
              <a:t>Simple Stretching Cues</a:t>
            </a:r>
            <a:endParaRPr lang="en-US" sz="1800" b="0" dirty="0">
              <a:effectLst/>
            </a:endParaRPr>
          </a:p>
        </p:txBody>
      </p:sp>
      <p:sp>
        <p:nvSpPr>
          <p:cNvPr id="283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71804" y="1604865"/>
            <a:ext cx="7843546" cy="4609324"/>
          </a:xfrm>
        </p:spPr>
        <p:txBody>
          <a:bodyPr/>
          <a:lstStyle/>
          <a:p>
            <a:pPr marL="609600" indent="-609600">
              <a:buFont typeface="Wingdings" panose="05000000000000000000" pitchFamily="2" charset="2"/>
              <a:buAutoNum type="arabicPeriod"/>
            </a:pPr>
            <a:r>
              <a:rPr lang="en-US" sz="2800" dirty="0">
                <a:effectLst/>
              </a:rPr>
              <a:t>Stretch until you feel tension or slight pulling but no pain</a:t>
            </a:r>
          </a:p>
          <a:p>
            <a:pPr marL="609600" indent="-609600">
              <a:buFont typeface="Wingdings" panose="05000000000000000000" pitchFamily="2" charset="2"/>
              <a:buAutoNum type="arabicPeriod"/>
            </a:pPr>
            <a:r>
              <a:rPr lang="en-US" sz="2800" dirty="0">
                <a:effectLst/>
              </a:rPr>
              <a:t>Hold length of muscle until noticeable decrease in tension</a:t>
            </a:r>
          </a:p>
          <a:p>
            <a:pPr marL="609600" indent="-609600">
              <a:buFont typeface="Wingdings" panose="05000000000000000000" pitchFamily="2" charset="2"/>
              <a:buAutoNum type="arabicPeriod"/>
            </a:pPr>
            <a:r>
              <a:rPr lang="en-US" sz="2800" dirty="0">
                <a:effectLst/>
              </a:rPr>
              <a:t>Increase muscle length until feel the original tension level</a:t>
            </a:r>
          </a:p>
          <a:p>
            <a:pPr marL="609600" indent="-609600">
              <a:buFont typeface="Wingdings" panose="05000000000000000000" pitchFamily="2" charset="2"/>
              <a:buAutoNum type="arabicPeriod"/>
            </a:pPr>
            <a:r>
              <a:rPr lang="en-US" sz="2800" dirty="0">
                <a:effectLst/>
              </a:rPr>
              <a:t>Take a deeper breath and slowly exhale</a:t>
            </a:r>
          </a:p>
          <a:p>
            <a:pPr marL="609600" indent="-609600">
              <a:buFont typeface="Wingdings" panose="05000000000000000000" pitchFamily="2" charset="2"/>
              <a:buAutoNum type="arabicPeriod"/>
            </a:pPr>
            <a:r>
              <a:rPr lang="en-US" sz="2800" dirty="0">
                <a:effectLst/>
              </a:rPr>
              <a:t>Repeat steps 2 and 3 until no further increase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47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5192958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746" name="Rectangle 2"/>
          <p:cNvSpPr>
            <a:spLocks noGrp="1" noChangeArrowheads="1"/>
          </p:cNvSpPr>
          <p:nvPr>
            <p:ph type="title"/>
          </p:nvPr>
        </p:nvSpPr>
        <p:spPr>
          <a:xfrm>
            <a:off x="681038" y="304800"/>
            <a:ext cx="8077200" cy="1431925"/>
          </a:xfrm>
        </p:spPr>
        <p:txBody>
          <a:bodyPr/>
          <a:lstStyle/>
          <a:p>
            <a:pPr algn="ctr"/>
            <a:r>
              <a:rPr lang="en-US" dirty="0"/>
              <a:t>Proprioceptive Neuromuscular Facilitation </a:t>
            </a:r>
            <a:r>
              <a:rPr lang="en-US" dirty="0" smtClean="0"/>
              <a:t>(PNF)</a:t>
            </a:r>
            <a:endParaRPr lang="en-US" sz="1800" b="0" dirty="0">
              <a:effectLst/>
            </a:endParaRPr>
          </a:p>
        </p:txBody>
      </p:sp>
      <p:sp>
        <p:nvSpPr>
          <p:cNvPr id="287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77078" y="2034073"/>
            <a:ext cx="7638272" cy="4322278"/>
          </a:xfrm>
        </p:spPr>
        <p:txBody>
          <a:bodyPr/>
          <a:lstStyle/>
          <a:p>
            <a:r>
              <a:rPr lang="en-US" dirty="0">
                <a:effectLst/>
              </a:rPr>
              <a:t>Invokes neurological responses that facilitate stretching</a:t>
            </a:r>
          </a:p>
          <a:p>
            <a:pPr lvl="1"/>
            <a:r>
              <a:rPr lang="en-US" dirty="0">
                <a:effectLst/>
              </a:rPr>
              <a:t>Client holds </a:t>
            </a:r>
            <a:r>
              <a:rPr lang="en-US" dirty="0" err="1">
                <a:effectLst/>
              </a:rPr>
              <a:t>submax</a:t>
            </a:r>
            <a:r>
              <a:rPr lang="en-US" dirty="0">
                <a:effectLst/>
              </a:rPr>
              <a:t> isometric contraction against a resistance at the end of the limb’s for about 6s</a:t>
            </a:r>
          </a:p>
          <a:p>
            <a:pPr lvl="1"/>
            <a:r>
              <a:rPr lang="en-US" dirty="0">
                <a:effectLst/>
              </a:rPr>
              <a:t>Static stretch that follows (</a:t>
            </a:r>
            <a:r>
              <a:rPr lang="en-US" dirty="0" err="1">
                <a:effectLst/>
              </a:rPr>
              <a:t>approx</a:t>
            </a:r>
            <a:r>
              <a:rPr lang="en-US" dirty="0">
                <a:effectLst/>
              </a:rPr>
              <a:t> 15-30s) also stimulates Golgi tendon organs to further relax the muscles to be stretched</a:t>
            </a:r>
          </a:p>
          <a:p>
            <a:pPr lvl="1"/>
            <a:r>
              <a:rPr lang="en-US" dirty="0">
                <a:effectLst/>
              </a:rPr>
              <a:t>Repeat sequence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48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413967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794" name="Rectangle 2"/>
          <p:cNvSpPr>
            <a:spLocks noGrp="1" noChangeArrowheads="1"/>
          </p:cNvSpPr>
          <p:nvPr>
            <p:ph type="title"/>
          </p:nvPr>
        </p:nvSpPr>
        <p:spPr>
          <a:xfrm>
            <a:off x="652463" y="304800"/>
            <a:ext cx="8077200" cy="1431925"/>
          </a:xfrm>
        </p:spPr>
        <p:txBody>
          <a:bodyPr/>
          <a:lstStyle/>
          <a:p>
            <a:r>
              <a:rPr lang="en-US" dirty="0"/>
              <a:t>Proprioceptive Neuromuscular Facilitation  (PNF) </a:t>
            </a:r>
            <a:endParaRPr lang="en-US" sz="1800" b="0" dirty="0">
              <a:effectLst/>
            </a:endParaRPr>
          </a:p>
        </p:txBody>
      </p:sp>
      <p:sp>
        <p:nvSpPr>
          <p:cNvPr id="289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66800" y="2133600"/>
            <a:ext cx="7543800" cy="4391025"/>
          </a:xfrm>
        </p:spPr>
        <p:txBody>
          <a:bodyPr/>
          <a:lstStyle/>
          <a:p>
            <a:pPr marL="609600" indent="-609600"/>
            <a:r>
              <a:rPr lang="en-US" dirty="0">
                <a:effectLst/>
              </a:rPr>
              <a:t>Hold-relax </a:t>
            </a:r>
          </a:p>
          <a:p>
            <a:pPr marL="609600" indent="-609600"/>
            <a:r>
              <a:rPr lang="en-US" dirty="0">
                <a:effectLst/>
              </a:rPr>
              <a:t>Contract-relax (CR)</a:t>
            </a:r>
          </a:p>
          <a:p>
            <a:pPr marL="609600" indent="-609600"/>
            <a:r>
              <a:rPr lang="en-US" dirty="0">
                <a:effectLst/>
              </a:rPr>
              <a:t>Contract-relax, antagonist-contract (CRAC)</a:t>
            </a:r>
          </a:p>
          <a:p>
            <a:pPr marL="609600" indent="-609600"/>
            <a:r>
              <a:rPr lang="en-US" dirty="0">
                <a:effectLst/>
              </a:rPr>
              <a:t>Manual isometric stretch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49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8820460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84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304800"/>
            <a:ext cx="8077200" cy="1431925"/>
          </a:xfrm>
        </p:spPr>
        <p:txBody>
          <a:bodyPr/>
          <a:lstStyle/>
          <a:p>
            <a:pPr algn="ctr"/>
            <a:r>
              <a:rPr lang="en-US" dirty="0"/>
              <a:t>Advantages / Suitability </a:t>
            </a:r>
            <a:br>
              <a:rPr lang="en-US" dirty="0"/>
            </a:br>
            <a:r>
              <a:rPr lang="en-US" dirty="0"/>
              <a:t>of PNF</a:t>
            </a:r>
            <a:endParaRPr lang="en-US" sz="1800" b="0" dirty="0">
              <a:effectLst/>
            </a:endParaRPr>
          </a:p>
        </p:txBody>
      </p:sp>
      <p:sp>
        <p:nvSpPr>
          <p:cNvPr id="291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00100" y="1851025"/>
            <a:ext cx="7543800" cy="4391025"/>
          </a:xfrm>
        </p:spPr>
        <p:txBody>
          <a:bodyPr>
            <a:normAutofit lnSpcReduction="10000"/>
          </a:bodyPr>
          <a:lstStyle/>
          <a:p>
            <a:pPr marL="609600" indent="-609600">
              <a:lnSpc>
                <a:spcPct val="80000"/>
              </a:lnSpc>
            </a:pPr>
            <a:r>
              <a:rPr lang="en-US" sz="2800" dirty="0">
                <a:effectLst/>
              </a:rPr>
              <a:t>ROM gains</a:t>
            </a:r>
          </a:p>
          <a:p>
            <a:pPr marL="609600" indent="-609600">
              <a:lnSpc>
                <a:spcPct val="80000"/>
              </a:lnSpc>
            </a:pPr>
            <a:r>
              <a:rPr lang="en-US" sz="2800" dirty="0">
                <a:effectLst/>
              </a:rPr>
              <a:t>Produces strength, muscle balance, joint stability</a:t>
            </a:r>
          </a:p>
          <a:p>
            <a:pPr marL="609600" indent="-609600">
              <a:lnSpc>
                <a:spcPct val="80000"/>
              </a:lnSpc>
            </a:pPr>
            <a:r>
              <a:rPr lang="en-US" sz="2800" dirty="0">
                <a:effectLst/>
              </a:rPr>
              <a:t>Increases relaxation of the muscle</a:t>
            </a:r>
          </a:p>
          <a:p>
            <a:pPr marL="609600" indent="-609600">
              <a:lnSpc>
                <a:spcPct val="80000"/>
              </a:lnSpc>
            </a:pPr>
            <a:r>
              <a:rPr lang="en-US" sz="2800" dirty="0">
                <a:effectLst/>
              </a:rPr>
              <a:t>Usually need to have partner – increases rapport</a:t>
            </a:r>
          </a:p>
          <a:p>
            <a:pPr marL="609600" indent="-609600">
              <a:lnSpc>
                <a:spcPct val="80000"/>
              </a:lnSpc>
            </a:pPr>
            <a:r>
              <a:rPr lang="en-US" sz="2800" dirty="0">
                <a:effectLst/>
              </a:rPr>
              <a:t>Used to stretch any muscle in the body</a:t>
            </a:r>
          </a:p>
          <a:p>
            <a:pPr marL="609600" indent="-609600">
              <a:lnSpc>
                <a:spcPct val="80000"/>
              </a:lnSpc>
            </a:pPr>
            <a:r>
              <a:rPr lang="en-US" sz="2800" dirty="0">
                <a:effectLst/>
              </a:rPr>
              <a:t>Excellent opportunity to motivate client</a:t>
            </a:r>
          </a:p>
          <a:p>
            <a:pPr marL="609600" indent="-609600">
              <a:lnSpc>
                <a:spcPct val="80000"/>
              </a:lnSpc>
            </a:pPr>
            <a:r>
              <a:rPr lang="en-US" sz="2800" dirty="0">
                <a:effectLst/>
              </a:rPr>
              <a:t>Approximates natural movements</a:t>
            </a:r>
          </a:p>
          <a:p>
            <a:pPr marL="609600" indent="-609600">
              <a:lnSpc>
                <a:spcPct val="80000"/>
              </a:lnSpc>
            </a:pPr>
            <a:r>
              <a:rPr lang="en-US" sz="2800" dirty="0">
                <a:effectLst/>
              </a:rPr>
              <a:t>Can be adapted if don’t have partner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50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1804169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38150" y="361950"/>
            <a:ext cx="8077200" cy="1018981"/>
          </a:xfrm>
        </p:spPr>
        <p:txBody>
          <a:bodyPr/>
          <a:lstStyle/>
          <a:p>
            <a:r>
              <a:rPr lang="en-US" dirty="0"/>
              <a:t>Types of Conditioning Programs</a:t>
            </a:r>
            <a:endParaRPr lang="en-US" sz="1800" b="0" dirty="0">
              <a:effectLst/>
            </a:endParaRPr>
          </a:p>
        </p:txBody>
      </p:sp>
      <p:sp>
        <p:nvSpPr>
          <p:cNvPr id="281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71804" y="1586204"/>
            <a:ext cx="7938796" cy="4938421"/>
          </a:xfrm>
        </p:spPr>
        <p:txBody>
          <a:bodyPr>
            <a:normAutofit/>
          </a:bodyPr>
          <a:lstStyle/>
          <a:p>
            <a:r>
              <a:rPr lang="en-US" sz="2800" b="1" dirty="0" smtClean="0"/>
              <a:t>Speed</a:t>
            </a:r>
          </a:p>
          <a:p>
            <a:pPr lvl="1"/>
            <a:r>
              <a:rPr lang="en-US" dirty="0" smtClean="0"/>
              <a:t>Aim is to increase how fast a person can move from point A to point B</a:t>
            </a:r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Rest intervals need to be 3 – 5 minutes to restore ATP-PC</a:t>
            </a:r>
          </a:p>
          <a:p>
            <a:pPr lvl="1"/>
            <a:endParaRPr lang="en-US" dirty="0"/>
          </a:p>
          <a:p>
            <a:pPr lvl="1"/>
            <a:r>
              <a:rPr lang="en-US" dirty="0" smtClean="0"/>
              <a:t>As intensity increases, so will the level of oxygen debt that is accumulated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51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7567728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6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200" dirty="0" smtClean="0"/>
              <a:t>Neuromuscular Coordination</a:t>
            </a:r>
            <a:endParaRPr lang="en-US" sz="4200" b="0" dirty="0">
              <a:effectLst/>
            </a:endParaRPr>
          </a:p>
        </p:txBody>
      </p:sp>
      <p:sp>
        <p:nvSpPr>
          <p:cNvPr id="2396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81253" y="2025079"/>
            <a:ext cx="7348347" cy="4331272"/>
          </a:xfrm>
        </p:spPr>
        <p:txBody>
          <a:bodyPr>
            <a:normAutofit/>
          </a:bodyPr>
          <a:lstStyle/>
          <a:p>
            <a:r>
              <a:rPr lang="en-US" sz="3200" dirty="0" smtClean="0"/>
              <a:t>Occurs as a result of a free weight training program</a:t>
            </a:r>
          </a:p>
          <a:p>
            <a:r>
              <a:rPr lang="en-US" sz="3200" dirty="0" smtClean="0"/>
              <a:t>Pilates and yoga also excellent</a:t>
            </a:r>
          </a:p>
          <a:p>
            <a:r>
              <a:rPr lang="en-US" sz="3200" dirty="0" smtClean="0"/>
              <a:t>Client must learn correct exercise technique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52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2756790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6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200" dirty="0" smtClean="0"/>
              <a:t>Strength, Hypertrophy, Power &amp; Local Muscular Endurance</a:t>
            </a:r>
            <a:endParaRPr lang="en-US" sz="4200" b="0" dirty="0">
              <a:effectLst/>
            </a:endParaRPr>
          </a:p>
        </p:txBody>
      </p:sp>
      <p:sp>
        <p:nvSpPr>
          <p:cNvPr id="2396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81253" y="2025079"/>
            <a:ext cx="7348347" cy="4331272"/>
          </a:xfrm>
        </p:spPr>
        <p:txBody>
          <a:bodyPr>
            <a:normAutofit/>
          </a:bodyPr>
          <a:lstStyle/>
          <a:p>
            <a:r>
              <a:rPr lang="en-US" dirty="0" smtClean="0"/>
              <a:t>All have common features</a:t>
            </a:r>
          </a:p>
          <a:p>
            <a:pPr lvl="1"/>
            <a:r>
              <a:rPr lang="en-US" sz="2800" dirty="0" smtClean="0"/>
              <a:t>Rely on creating overload on the muscle tissue</a:t>
            </a:r>
          </a:p>
          <a:p>
            <a:pPr lvl="1"/>
            <a:r>
              <a:rPr lang="en-US" sz="2800" dirty="0" smtClean="0"/>
              <a:t>Reliance on core compound exercises e.g., squats, bench press</a:t>
            </a:r>
          </a:p>
          <a:p>
            <a:pPr lvl="1"/>
            <a:r>
              <a:rPr lang="en-US" sz="2800" dirty="0" smtClean="0"/>
              <a:t>Program usually completed in 20 minutes</a:t>
            </a:r>
            <a:endParaRPr lang="en-US" sz="28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53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6402281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70510"/>
            <a:ext cx="8077200" cy="1431925"/>
          </a:xfrm>
        </p:spPr>
        <p:txBody>
          <a:bodyPr/>
          <a:lstStyle/>
          <a:p>
            <a:pPr algn="ctr"/>
            <a:r>
              <a:rPr lang="en-US" dirty="0" smtClean="0"/>
              <a:t>Strength Training Terms</a:t>
            </a:r>
            <a:endParaRPr lang="en-US" sz="2600" b="0" dirty="0">
              <a:effectLst/>
            </a:endParaRPr>
          </a:p>
        </p:txBody>
      </p:sp>
      <p:sp>
        <p:nvSpPr>
          <p:cNvPr id="2078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702435"/>
            <a:ext cx="7981950" cy="4653916"/>
          </a:xfrm>
        </p:spPr>
        <p:txBody>
          <a:bodyPr/>
          <a:lstStyle/>
          <a:p>
            <a:r>
              <a:rPr lang="en-US" sz="2800" dirty="0"/>
              <a:t>Definitions</a:t>
            </a:r>
          </a:p>
          <a:p>
            <a:pPr lvl="1"/>
            <a:r>
              <a:rPr lang="en-US" sz="2400" dirty="0"/>
              <a:t>Strength</a:t>
            </a:r>
          </a:p>
          <a:p>
            <a:pPr lvl="1"/>
            <a:r>
              <a:rPr lang="en-US" sz="2400" dirty="0"/>
              <a:t>Power</a:t>
            </a:r>
          </a:p>
          <a:p>
            <a:pPr lvl="1"/>
            <a:r>
              <a:rPr lang="en-US" sz="2400" dirty="0"/>
              <a:t>Muscle endurance</a:t>
            </a:r>
          </a:p>
          <a:p>
            <a:pPr lvl="1"/>
            <a:r>
              <a:rPr lang="en-US" sz="2400" dirty="0"/>
              <a:t>Muscle hypertrophy</a:t>
            </a:r>
          </a:p>
          <a:p>
            <a:pPr lvl="1"/>
            <a:r>
              <a:rPr lang="en-US" sz="2400" dirty="0"/>
              <a:t>Repetition and sets</a:t>
            </a:r>
          </a:p>
          <a:p>
            <a:pPr lvl="2"/>
            <a:r>
              <a:rPr lang="en-US" sz="2000" dirty="0"/>
              <a:t>Low-rep, high-resistance: strength and hypertrophy gains</a:t>
            </a:r>
          </a:p>
          <a:p>
            <a:pPr lvl="2"/>
            <a:r>
              <a:rPr lang="en-US" sz="2000" dirty="0"/>
              <a:t>Low-resistance, high-rep: muscle endurance gains</a:t>
            </a:r>
          </a:p>
          <a:p>
            <a:pPr lvl="2"/>
            <a:r>
              <a:rPr lang="en-US" sz="2000" dirty="0"/>
              <a:t>High speed specific tasks can enhance power outlets</a:t>
            </a:r>
          </a:p>
          <a:p>
            <a:pPr lvl="1"/>
            <a:r>
              <a:rPr lang="en-US" sz="2400" dirty="0"/>
              <a:t>Closed kinetic chain exercise</a:t>
            </a:r>
          </a:p>
          <a:p>
            <a:pPr marL="1371600" lvl="2" indent="-457200">
              <a:lnSpc>
                <a:spcPct val="90000"/>
              </a:lnSpc>
            </a:pPr>
            <a:endParaRPr lang="en-US" sz="20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54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1411759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38150" y="361950"/>
            <a:ext cx="8077200" cy="1018981"/>
          </a:xfrm>
        </p:spPr>
        <p:txBody>
          <a:bodyPr/>
          <a:lstStyle/>
          <a:p>
            <a:r>
              <a:rPr lang="en-US" dirty="0"/>
              <a:t>Types of </a:t>
            </a:r>
            <a:r>
              <a:rPr lang="en-US" dirty="0" smtClean="0"/>
              <a:t>Programs</a:t>
            </a:r>
            <a:endParaRPr lang="en-US" sz="1800" b="0" dirty="0">
              <a:effectLst/>
            </a:endParaRPr>
          </a:p>
        </p:txBody>
      </p:sp>
      <p:sp>
        <p:nvSpPr>
          <p:cNvPr id="281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71804" y="1586204"/>
            <a:ext cx="7938796" cy="4938421"/>
          </a:xfrm>
        </p:spPr>
        <p:txBody>
          <a:bodyPr>
            <a:normAutofit/>
          </a:bodyPr>
          <a:lstStyle/>
          <a:p>
            <a:r>
              <a:rPr lang="en-US" sz="2800" b="1" dirty="0" smtClean="0"/>
              <a:t>Sets and Repetitions</a:t>
            </a:r>
          </a:p>
          <a:p>
            <a:endParaRPr lang="en-US" sz="2200" b="1" dirty="0" smtClean="0"/>
          </a:p>
          <a:p>
            <a:pPr lvl="1"/>
            <a:r>
              <a:rPr lang="en-US" dirty="0" smtClean="0"/>
              <a:t>Most common</a:t>
            </a:r>
          </a:p>
          <a:p>
            <a:pPr lvl="2"/>
            <a:r>
              <a:rPr lang="en-US" dirty="0" smtClean="0"/>
              <a:t>Muscle size:  3-4 sets with 8-15 reps</a:t>
            </a:r>
          </a:p>
          <a:p>
            <a:pPr lvl="2"/>
            <a:r>
              <a:rPr lang="en-US" dirty="0" smtClean="0"/>
              <a:t>Muscle endurance: 3 – 4 sets with 15+ repetitions</a:t>
            </a:r>
          </a:p>
          <a:p>
            <a:pPr lvl="2"/>
            <a:r>
              <a:rPr lang="en-US" dirty="0" smtClean="0"/>
              <a:t>Muscle strength: 2-3 sets with 3-8 repetitions and power by 2 or more sets of 1 -3 repetitions</a:t>
            </a:r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Speed of movement</a:t>
            </a:r>
          </a:p>
          <a:p>
            <a:pPr lvl="2"/>
            <a:r>
              <a:rPr lang="en-US" dirty="0" smtClean="0"/>
              <a:t>Time taken to complete one repetition</a:t>
            </a:r>
          </a:p>
          <a:p>
            <a:pPr lvl="2"/>
            <a:r>
              <a:rPr lang="en-US" dirty="0" smtClean="0"/>
              <a:t>3.1.1. – eccentric part of the movement (3 seconds), hold (1 second), concentric contraction to move the weight (1 second)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55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4478391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8" name="Rectangle 2"/>
          <p:cNvSpPr>
            <a:spLocks noGrp="1" noChangeArrowheads="1"/>
          </p:cNvSpPr>
          <p:nvPr>
            <p:ph type="title"/>
          </p:nvPr>
        </p:nvSpPr>
        <p:spPr>
          <a:xfrm>
            <a:off x="438150" y="281941"/>
            <a:ext cx="8077200" cy="792480"/>
          </a:xfrm>
        </p:spPr>
        <p:txBody>
          <a:bodyPr/>
          <a:lstStyle/>
          <a:p>
            <a:r>
              <a:rPr lang="en-US" dirty="0"/>
              <a:t>Types of Programs</a:t>
            </a:r>
            <a:endParaRPr lang="en-US" sz="2600" b="0" dirty="0">
              <a:effectLst/>
            </a:endParaRPr>
          </a:p>
        </p:txBody>
      </p:sp>
      <p:sp>
        <p:nvSpPr>
          <p:cNvPr id="2191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98170" y="1492897"/>
            <a:ext cx="7897813" cy="4190035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en-US" b="1" dirty="0" smtClean="0"/>
              <a:t>Matrix</a:t>
            </a:r>
            <a:r>
              <a:rPr lang="en-US" dirty="0" smtClean="0"/>
              <a:t> (21s, partial)</a:t>
            </a:r>
          </a:p>
          <a:p>
            <a:pPr lvl="1">
              <a:lnSpc>
                <a:spcPct val="80000"/>
              </a:lnSpc>
            </a:pPr>
            <a:r>
              <a:rPr lang="en-US" sz="2800" dirty="0" smtClean="0"/>
              <a:t>Based on use of partial movements to stimulate muscle tissue growth</a:t>
            </a:r>
          </a:p>
          <a:p>
            <a:pPr>
              <a:lnSpc>
                <a:spcPct val="80000"/>
              </a:lnSpc>
            </a:pPr>
            <a:endParaRPr lang="en-US" dirty="0" smtClean="0"/>
          </a:p>
          <a:p>
            <a:pPr>
              <a:lnSpc>
                <a:spcPct val="80000"/>
              </a:lnSpc>
            </a:pPr>
            <a:r>
              <a:rPr lang="en-US" b="1" dirty="0" smtClean="0"/>
              <a:t>Standard set system</a:t>
            </a:r>
          </a:p>
          <a:p>
            <a:pPr lvl="2">
              <a:lnSpc>
                <a:spcPct val="80000"/>
              </a:lnSpc>
            </a:pPr>
            <a:r>
              <a:rPr lang="en-US" sz="2800" dirty="0" smtClean="0"/>
              <a:t>1 or more sets of each exercise; 8-12 reps</a:t>
            </a:r>
          </a:p>
          <a:p>
            <a:pPr lvl="2">
              <a:lnSpc>
                <a:spcPct val="80000"/>
              </a:lnSpc>
            </a:pPr>
            <a:r>
              <a:rPr lang="en-US" sz="2800" dirty="0" smtClean="0"/>
              <a:t>One-Set theory: complete one set to failure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56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3282280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8" name="Rectangle 2"/>
          <p:cNvSpPr>
            <a:spLocks noGrp="1" noChangeArrowheads="1"/>
          </p:cNvSpPr>
          <p:nvPr>
            <p:ph type="title"/>
          </p:nvPr>
        </p:nvSpPr>
        <p:spPr>
          <a:xfrm>
            <a:off x="438150" y="281941"/>
            <a:ext cx="8077200" cy="792480"/>
          </a:xfrm>
        </p:spPr>
        <p:txBody>
          <a:bodyPr/>
          <a:lstStyle/>
          <a:p>
            <a:r>
              <a:rPr lang="en-US" dirty="0"/>
              <a:t>Types of Programs</a:t>
            </a:r>
            <a:endParaRPr lang="en-US" sz="2600" b="0" dirty="0">
              <a:effectLst/>
            </a:endParaRPr>
          </a:p>
        </p:txBody>
      </p:sp>
      <p:sp>
        <p:nvSpPr>
          <p:cNvPr id="2191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98170" y="1530219"/>
            <a:ext cx="7897813" cy="4152713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en-US" b="1" dirty="0" smtClean="0"/>
              <a:t>Circuit Training System</a:t>
            </a:r>
          </a:p>
          <a:p>
            <a:pPr lvl="1">
              <a:lnSpc>
                <a:spcPct val="100000"/>
              </a:lnSpc>
              <a:spcBef>
                <a:spcPts val="0"/>
              </a:spcBef>
            </a:pPr>
            <a:r>
              <a:rPr lang="en-US" sz="2200" dirty="0" smtClean="0"/>
              <a:t>Client moves from one station to the next with limited rest breaks</a:t>
            </a:r>
          </a:p>
          <a:p>
            <a:pPr lvl="1">
              <a:lnSpc>
                <a:spcPct val="100000"/>
              </a:lnSpc>
              <a:spcBef>
                <a:spcPts val="0"/>
              </a:spcBef>
            </a:pPr>
            <a:r>
              <a:rPr lang="en-US" sz="2200" dirty="0" smtClean="0"/>
              <a:t>To be effective, have range of equipment so client can quickly move to and from</a:t>
            </a:r>
          </a:p>
          <a:p>
            <a:pPr lvl="2">
              <a:lnSpc>
                <a:spcPct val="100000"/>
              </a:lnSpc>
              <a:spcBef>
                <a:spcPts val="0"/>
              </a:spcBef>
            </a:pPr>
            <a:r>
              <a:rPr lang="en-AU" sz="2200" dirty="0"/>
              <a:t>Consists of 10-15 different exercise stations with circuit repeated 2 or 3 times</a:t>
            </a:r>
          </a:p>
          <a:p>
            <a:pPr lvl="2">
              <a:lnSpc>
                <a:spcPct val="100000"/>
              </a:lnSpc>
              <a:spcBef>
                <a:spcPts val="0"/>
              </a:spcBef>
            </a:pPr>
            <a:r>
              <a:rPr lang="en-AU" sz="2200" dirty="0" err="1"/>
              <a:t>Calesthenics</a:t>
            </a:r>
            <a:r>
              <a:rPr lang="en-AU" sz="2200" dirty="0"/>
              <a:t>, resistance equipment, or combination</a:t>
            </a:r>
          </a:p>
          <a:p>
            <a:pPr lvl="2">
              <a:lnSpc>
                <a:spcPct val="100000"/>
              </a:lnSpc>
              <a:spcBef>
                <a:spcPts val="0"/>
              </a:spcBef>
            </a:pPr>
            <a:r>
              <a:rPr lang="en-AU" sz="2200" dirty="0"/>
              <a:t>Relief periods important in program design</a:t>
            </a:r>
          </a:p>
          <a:p>
            <a:pPr lvl="3">
              <a:lnSpc>
                <a:spcPct val="100000"/>
              </a:lnSpc>
              <a:spcBef>
                <a:spcPts val="0"/>
              </a:spcBef>
            </a:pPr>
            <a:r>
              <a:rPr lang="en-AU" sz="2200" dirty="0"/>
              <a:t>Exercise to rest ratio 1:1</a:t>
            </a:r>
          </a:p>
          <a:p>
            <a:pPr lvl="3">
              <a:lnSpc>
                <a:spcPct val="100000"/>
              </a:lnSpc>
              <a:spcBef>
                <a:spcPts val="0"/>
              </a:spcBef>
            </a:pPr>
            <a:r>
              <a:rPr lang="en-AU" sz="2200" dirty="0"/>
              <a:t>Greater aerobic gains achieved when relief times involve aerobic </a:t>
            </a:r>
            <a:r>
              <a:rPr lang="en-AU" sz="2200" dirty="0" smtClean="0"/>
              <a:t>activities</a:t>
            </a:r>
            <a:endParaRPr lang="en-AU" sz="22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57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4506819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8" name="Rectangle 2"/>
          <p:cNvSpPr>
            <a:spLocks noGrp="1" noChangeArrowheads="1"/>
          </p:cNvSpPr>
          <p:nvPr>
            <p:ph type="title"/>
          </p:nvPr>
        </p:nvSpPr>
        <p:spPr>
          <a:xfrm>
            <a:off x="438150" y="281941"/>
            <a:ext cx="8077200" cy="792480"/>
          </a:xfrm>
        </p:spPr>
        <p:txBody>
          <a:bodyPr/>
          <a:lstStyle/>
          <a:p>
            <a:r>
              <a:rPr lang="en-US" dirty="0"/>
              <a:t>Types of Programs</a:t>
            </a:r>
            <a:endParaRPr lang="en-US" sz="2600" b="0" dirty="0">
              <a:effectLst/>
            </a:endParaRPr>
          </a:p>
        </p:txBody>
      </p:sp>
      <p:sp>
        <p:nvSpPr>
          <p:cNvPr id="2191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98170" y="1530219"/>
            <a:ext cx="7897813" cy="4152713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en-US" b="1" dirty="0" smtClean="0"/>
              <a:t>Circuit Weight Training</a:t>
            </a:r>
          </a:p>
          <a:p>
            <a:pPr lvl="1">
              <a:lnSpc>
                <a:spcPct val="100000"/>
              </a:lnSpc>
              <a:spcBef>
                <a:spcPts val="0"/>
              </a:spcBef>
            </a:pPr>
            <a:r>
              <a:rPr lang="en-AU" sz="2200" dirty="0"/>
              <a:t>Circuit weight </a:t>
            </a:r>
            <a:r>
              <a:rPr lang="en-AU" sz="2200" dirty="0" smtClean="0"/>
              <a:t>training</a:t>
            </a:r>
          </a:p>
          <a:p>
            <a:pPr lvl="1">
              <a:lnSpc>
                <a:spcPct val="100000"/>
              </a:lnSpc>
              <a:spcBef>
                <a:spcPts val="0"/>
              </a:spcBef>
            </a:pPr>
            <a:r>
              <a:rPr lang="en-AU" sz="2200" dirty="0" smtClean="0"/>
              <a:t>compromise </a:t>
            </a:r>
            <a:r>
              <a:rPr lang="en-AU" sz="2200" dirty="0"/>
              <a:t>between muscular conditioning and aerobic conditioning</a:t>
            </a:r>
          </a:p>
          <a:p>
            <a:pPr lvl="2">
              <a:lnSpc>
                <a:spcPct val="100000"/>
              </a:lnSpc>
              <a:spcBef>
                <a:spcPts val="0"/>
              </a:spcBef>
            </a:pPr>
            <a:r>
              <a:rPr lang="en-AU" sz="2200" dirty="0"/>
              <a:t>Produces 5% - 11% increase in aerobic capacity compared with 15%-20% increase with other methods of aerobic training over the same period (</a:t>
            </a:r>
            <a:r>
              <a:rPr lang="en-AU" sz="2200" dirty="0" err="1"/>
              <a:t>Gettman</a:t>
            </a:r>
            <a:r>
              <a:rPr lang="en-AU" sz="2200" dirty="0"/>
              <a:t> &amp; Pollock, 1981)</a:t>
            </a:r>
          </a:p>
          <a:p>
            <a:pPr>
              <a:lnSpc>
                <a:spcPct val="80000"/>
              </a:lnSpc>
            </a:pPr>
            <a:endParaRPr lang="en-US" dirty="0" smtClean="0"/>
          </a:p>
          <a:p>
            <a:pPr>
              <a:lnSpc>
                <a:spcPct val="80000"/>
              </a:lnSpc>
            </a:pPr>
            <a:r>
              <a:rPr lang="en-US" b="1" dirty="0" smtClean="0"/>
              <a:t>Pyramid System</a:t>
            </a:r>
          </a:p>
          <a:p>
            <a:pPr lvl="2">
              <a:lnSpc>
                <a:spcPct val="80000"/>
              </a:lnSpc>
            </a:pPr>
            <a:r>
              <a:rPr lang="en-US" sz="2400" dirty="0" smtClean="0"/>
              <a:t>Light to heavy system; heavy to light system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58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79515258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8" name="Rectangle 2"/>
          <p:cNvSpPr>
            <a:spLocks noGrp="1" noChangeArrowheads="1"/>
          </p:cNvSpPr>
          <p:nvPr>
            <p:ph type="title"/>
          </p:nvPr>
        </p:nvSpPr>
        <p:spPr>
          <a:xfrm>
            <a:off x="438149" y="281941"/>
            <a:ext cx="8213481" cy="792480"/>
          </a:xfrm>
        </p:spPr>
        <p:txBody>
          <a:bodyPr/>
          <a:lstStyle/>
          <a:p>
            <a:r>
              <a:rPr lang="en-US" dirty="0"/>
              <a:t>Types of Programs</a:t>
            </a:r>
            <a:endParaRPr lang="en-US" sz="2600" b="0" dirty="0">
              <a:effectLst/>
            </a:endParaRPr>
          </a:p>
        </p:txBody>
      </p:sp>
      <p:sp>
        <p:nvSpPr>
          <p:cNvPr id="2191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98170" y="1324947"/>
            <a:ext cx="7897813" cy="4357986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en-US" b="1" dirty="0" err="1" smtClean="0"/>
              <a:t>Supersetting</a:t>
            </a:r>
            <a:endParaRPr lang="en-US" b="1" dirty="0" smtClean="0"/>
          </a:p>
          <a:p>
            <a:pPr lvl="2">
              <a:lnSpc>
                <a:spcPct val="80000"/>
              </a:lnSpc>
            </a:pPr>
            <a:r>
              <a:rPr lang="en-US" sz="2800" dirty="0" smtClean="0"/>
              <a:t>Several sets of 2 exercises performed 1 after the other with little or no rest; agonist/antagonist</a:t>
            </a:r>
          </a:p>
          <a:p>
            <a:pPr>
              <a:lnSpc>
                <a:spcPct val="80000"/>
              </a:lnSpc>
            </a:pPr>
            <a:endParaRPr lang="en-US" dirty="0" smtClean="0"/>
          </a:p>
          <a:p>
            <a:pPr>
              <a:lnSpc>
                <a:spcPct val="80000"/>
              </a:lnSpc>
            </a:pPr>
            <a:r>
              <a:rPr lang="en-US" b="1" dirty="0" smtClean="0"/>
              <a:t>Compound or Tri-Set System</a:t>
            </a:r>
          </a:p>
          <a:p>
            <a:pPr lvl="2">
              <a:lnSpc>
                <a:spcPct val="80000"/>
              </a:lnSpc>
            </a:pPr>
            <a:r>
              <a:rPr lang="en-US" sz="2800" dirty="0" smtClean="0"/>
              <a:t>2-3 exercises for the same body part with little or no rest between</a:t>
            </a:r>
          </a:p>
          <a:p>
            <a:pPr marL="0" indent="0">
              <a:lnSpc>
                <a:spcPct val="80000"/>
              </a:lnSpc>
              <a:buNone/>
            </a:pPr>
            <a:endParaRPr lang="en-US" dirty="0" smtClean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59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2962983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8" name="Rectangle 2"/>
          <p:cNvSpPr>
            <a:spLocks noGrp="1" noChangeArrowheads="1"/>
          </p:cNvSpPr>
          <p:nvPr>
            <p:ph type="title"/>
          </p:nvPr>
        </p:nvSpPr>
        <p:spPr>
          <a:xfrm>
            <a:off x="438150" y="281941"/>
            <a:ext cx="8077200" cy="792480"/>
          </a:xfrm>
        </p:spPr>
        <p:txBody>
          <a:bodyPr/>
          <a:lstStyle/>
          <a:p>
            <a:r>
              <a:rPr lang="en-US" dirty="0"/>
              <a:t>Types of Programs</a:t>
            </a:r>
            <a:endParaRPr lang="en-US" sz="2600" b="0" dirty="0">
              <a:effectLst/>
            </a:endParaRPr>
          </a:p>
        </p:txBody>
      </p:sp>
      <p:sp>
        <p:nvSpPr>
          <p:cNvPr id="2191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7537" y="1333560"/>
            <a:ext cx="7897813" cy="4208696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en-US" b="1" dirty="0" smtClean="0"/>
              <a:t>Pre-Fatigue or Exhaustion Set System</a:t>
            </a:r>
          </a:p>
          <a:p>
            <a:pPr lvl="1">
              <a:lnSpc>
                <a:spcPct val="80000"/>
              </a:lnSpc>
            </a:pPr>
            <a:r>
              <a:rPr lang="en-US" sz="2800" dirty="0" smtClean="0"/>
              <a:t>Create fatigue in the prime mover of a compound exercise to effectively recruit assistors</a:t>
            </a:r>
          </a:p>
          <a:p>
            <a:pPr lvl="1">
              <a:lnSpc>
                <a:spcPct val="80000"/>
              </a:lnSpc>
            </a:pPr>
            <a:endParaRPr lang="en-US" sz="2800" dirty="0" smtClean="0"/>
          </a:p>
          <a:p>
            <a:pPr>
              <a:lnSpc>
                <a:spcPct val="80000"/>
              </a:lnSpc>
            </a:pPr>
            <a:r>
              <a:rPr lang="en-US" b="1" dirty="0" smtClean="0"/>
              <a:t>Recovery</a:t>
            </a:r>
          </a:p>
          <a:p>
            <a:pPr lvl="1">
              <a:lnSpc>
                <a:spcPct val="80000"/>
              </a:lnSpc>
            </a:pPr>
            <a:r>
              <a:rPr lang="en-US" sz="2800" dirty="0" smtClean="0"/>
              <a:t>Must have adequate physiological and nutritional recovery</a:t>
            </a:r>
          </a:p>
          <a:p>
            <a:pPr marL="0" indent="0">
              <a:lnSpc>
                <a:spcPct val="80000"/>
              </a:lnSpc>
              <a:buNone/>
            </a:pPr>
            <a:endParaRPr lang="en-US" dirty="0" smtClean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60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79475989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86" name="Rectangle 2"/>
          <p:cNvSpPr>
            <a:spLocks noGrp="1" noChangeArrowheads="1"/>
          </p:cNvSpPr>
          <p:nvPr>
            <p:ph type="title"/>
          </p:nvPr>
        </p:nvSpPr>
        <p:spPr>
          <a:xfrm>
            <a:off x="655320" y="270511"/>
            <a:ext cx="8077200" cy="1181100"/>
          </a:xfrm>
        </p:spPr>
        <p:txBody>
          <a:bodyPr/>
          <a:lstStyle/>
          <a:p>
            <a:r>
              <a:rPr lang="en-US" dirty="0"/>
              <a:t>Types of Programs</a:t>
            </a:r>
            <a:endParaRPr lang="en-US" sz="2600" b="0" dirty="0">
              <a:solidFill>
                <a:srgbClr val="FFFF00"/>
              </a:solidFill>
              <a:effectLst/>
            </a:endParaRPr>
          </a:p>
        </p:txBody>
      </p:sp>
      <p:sp>
        <p:nvSpPr>
          <p:cNvPr id="2211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7537" y="1599725"/>
            <a:ext cx="7897813" cy="4608512"/>
          </a:xfrm>
        </p:spPr>
        <p:txBody>
          <a:bodyPr>
            <a:normAutofit/>
          </a:bodyPr>
          <a:lstStyle/>
          <a:p>
            <a:r>
              <a:rPr lang="en-US" b="1" dirty="0" err="1"/>
              <a:t>Plyometrics</a:t>
            </a:r>
            <a:endParaRPr lang="en-US" b="1" dirty="0"/>
          </a:p>
          <a:p>
            <a:pPr lvl="1"/>
            <a:r>
              <a:rPr lang="en-US" sz="2800" dirty="0"/>
              <a:t>Rapid eccentric lengthening of a muscle followed immediately by rapid concentric contraction of that muscle to produce a forceful explosive movement</a:t>
            </a:r>
          </a:p>
          <a:p>
            <a:pPr lvl="1"/>
            <a:r>
              <a:rPr lang="en-US" sz="2800" dirty="0"/>
              <a:t>Hops, bounds, depth jumping</a:t>
            </a:r>
          </a:p>
          <a:p>
            <a:pPr lvl="1"/>
            <a:r>
              <a:rPr lang="en-US" sz="2800" dirty="0"/>
              <a:t>Use judiciously and adhere to guidelines highlighted by Griffin (2006)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61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47008893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86" name="Rectangle 2"/>
          <p:cNvSpPr>
            <a:spLocks noGrp="1" noChangeArrowheads="1"/>
          </p:cNvSpPr>
          <p:nvPr>
            <p:ph type="title"/>
          </p:nvPr>
        </p:nvSpPr>
        <p:spPr>
          <a:xfrm>
            <a:off x="655320" y="270511"/>
            <a:ext cx="8077200" cy="1181100"/>
          </a:xfrm>
        </p:spPr>
        <p:txBody>
          <a:bodyPr/>
          <a:lstStyle/>
          <a:p>
            <a:r>
              <a:rPr lang="en-US" dirty="0"/>
              <a:t>Types of Programs</a:t>
            </a:r>
            <a:endParaRPr lang="en-US" sz="2600" b="0" dirty="0">
              <a:solidFill>
                <a:srgbClr val="FFFF00"/>
              </a:solidFill>
              <a:effectLst/>
            </a:endParaRPr>
          </a:p>
        </p:txBody>
      </p:sp>
      <p:sp>
        <p:nvSpPr>
          <p:cNvPr id="2211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7537" y="1599725"/>
            <a:ext cx="7897813" cy="4608512"/>
          </a:xfrm>
        </p:spPr>
        <p:txBody>
          <a:bodyPr>
            <a:normAutofit/>
          </a:bodyPr>
          <a:lstStyle/>
          <a:p>
            <a:r>
              <a:rPr lang="en-US" b="1" dirty="0" err="1"/>
              <a:t>Plyometrics</a:t>
            </a:r>
            <a:endParaRPr lang="en-US" b="1" dirty="0"/>
          </a:p>
          <a:p>
            <a:pPr lvl="1"/>
            <a:r>
              <a:rPr lang="en-US" sz="2800" dirty="0" smtClean="0"/>
              <a:t>Safety Considerations / Common causes of injury in plyometric training</a:t>
            </a:r>
          </a:p>
          <a:p>
            <a:pPr lvl="2"/>
            <a:r>
              <a:rPr lang="en-US" sz="2400" dirty="0" smtClean="0"/>
              <a:t>Violation of training guidelines</a:t>
            </a:r>
          </a:p>
          <a:p>
            <a:pPr lvl="2"/>
            <a:r>
              <a:rPr lang="en-US" sz="2400" dirty="0" smtClean="0"/>
              <a:t>Inadequate warm-up</a:t>
            </a:r>
          </a:p>
          <a:p>
            <a:pPr lvl="2"/>
            <a:r>
              <a:rPr lang="en-US" sz="2400" dirty="0" smtClean="0"/>
              <a:t>Progressing too fast in volume and intensity</a:t>
            </a:r>
          </a:p>
          <a:p>
            <a:pPr lvl="2"/>
            <a:r>
              <a:rPr lang="en-US" sz="2400" dirty="0" smtClean="0"/>
              <a:t>Poor technique</a:t>
            </a:r>
          </a:p>
          <a:p>
            <a:pPr lvl="2"/>
            <a:r>
              <a:rPr lang="en-US" sz="2400" dirty="0" smtClean="0"/>
              <a:t>Poor surface selection </a:t>
            </a:r>
          </a:p>
          <a:p>
            <a:pPr lvl="2"/>
            <a:r>
              <a:rPr lang="en-US" sz="2400" dirty="0" smtClean="0"/>
              <a:t>Undisclosed predisposition</a:t>
            </a:r>
            <a:endParaRPr lang="en-US" sz="24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62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68110669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86" name="Rectangle 2"/>
          <p:cNvSpPr>
            <a:spLocks noGrp="1" noChangeArrowheads="1"/>
          </p:cNvSpPr>
          <p:nvPr>
            <p:ph type="title"/>
          </p:nvPr>
        </p:nvSpPr>
        <p:spPr>
          <a:xfrm>
            <a:off x="655320" y="270511"/>
            <a:ext cx="8077200" cy="1181100"/>
          </a:xfrm>
        </p:spPr>
        <p:txBody>
          <a:bodyPr/>
          <a:lstStyle/>
          <a:p>
            <a:r>
              <a:rPr lang="en-US" dirty="0"/>
              <a:t>Types of Programs</a:t>
            </a:r>
            <a:endParaRPr lang="en-US" sz="2600" b="0" dirty="0">
              <a:solidFill>
                <a:srgbClr val="FFFF00"/>
              </a:solidFill>
              <a:effectLst/>
            </a:endParaRPr>
          </a:p>
        </p:txBody>
      </p:sp>
      <p:sp>
        <p:nvSpPr>
          <p:cNvPr id="2211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7537" y="1599725"/>
            <a:ext cx="7897813" cy="4608512"/>
          </a:xfrm>
        </p:spPr>
        <p:txBody>
          <a:bodyPr>
            <a:normAutofit/>
          </a:bodyPr>
          <a:lstStyle/>
          <a:p>
            <a:r>
              <a:rPr lang="en-US" b="1" dirty="0" err="1"/>
              <a:t>Plyometrics</a:t>
            </a:r>
            <a:endParaRPr lang="en-US" b="1" dirty="0"/>
          </a:p>
          <a:p>
            <a:pPr lvl="1"/>
            <a:r>
              <a:rPr lang="en-US" sz="2800" dirty="0" smtClean="0"/>
              <a:t>Common causes of injury in plyometric training</a:t>
            </a:r>
          </a:p>
          <a:p>
            <a:pPr lvl="2"/>
            <a:r>
              <a:rPr lang="en-US" sz="2400" dirty="0" smtClean="0"/>
              <a:t>Violation of training guidelines</a:t>
            </a:r>
          </a:p>
          <a:p>
            <a:pPr lvl="2"/>
            <a:r>
              <a:rPr lang="en-US" sz="2400" dirty="0" smtClean="0"/>
              <a:t>Inadequate warm-up</a:t>
            </a:r>
          </a:p>
          <a:p>
            <a:pPr lvl="2"/>
            <a:r>
              <a:rPr lang="en-US" sz="2400" dirty="0" smtClean="0"/>
              <a:t>Progressing too fast in volume and intensity</a:t>
            </a:r>
          </a:p>
          <a:p>
            <a:pPr lvl="2"/>
            <a:r>
              <a:rPr lang="en-US" sz="2400" dirty="0" smtClean="0"/>
              <a:t>Poor technique</a:t>
            </a:r>
          </a:p>
          <a:p>
            <a:pPr lvl="2"/>
            <a:r>
              <a:rPr lang="en-US" sz="2400" dirty="0" smtClean="0"/>
              <a:t>Poor surface selection </a:t>
            </a:r>
          </a:p>
          <a:p>
            <a:pPr lvl="2"/>
            <a:r>
              <a:rPr lang="en-US" sz="2400" dirty="0" smtClean="0"/>
              <a:t>Undisclosed predisposition</a:t>
            </a:r>
            <a:endParaRPr lang="en-US" sz="2400" dirty="0"/>
          </a:p>
          <a:p>
            <a:pPr lvl="1"/>
            <a:endParaRPr lang="en-US" sz="2800" dirty="0" smtClean="0"/>
          </a:p>
          <a:p>
            <a:pPr lvl="1"/>
            <a:r>
              <a:rPr lang="en-US" sz="2800" dirty="0" smtClean="0"/>
              <a:t>Safety Considerations</a:t>
            </a:r>
          </a:p>
          <a:p>
            <a:pPr lvl="2"/>
            <a:endParaRPr lang="en-US" sz="24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63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74294768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86" name="Rectangle 2"/>
          <p:cNvSpPr>
            <a:spLocks noGrp="1" noChangeArrowheads="1"/>
          </p:cNvSpPr>
          <p:nvPr>
            <p:ph type="title"/>
          </p:nvPr>
        </p:nvSpPr>
        <p:spPr>
          <a:xfrm>
            <a:off x="655320" y="270511"/>
            <a:ext cx="8077200" cy="1181100"/>
          </a:xfrm>
        </p:spPr>
        <p:txBody>
          <a:bodyPr/>
          <a:lstStyle/>
          <a:p>
            <a:r>
              <a:rPr lang="en-US" dirty="0" smtClean="0"/>
              <a:t>Weight Loss Programming</a:t>
            </a:r>
            <a:endParaRPr lang="en-US" sz="2600" b="0" dirty="0">
              <a:solidFill>
                <a:srgbClr val="FFFF00"/>
              </a:solidFill>
              <a:effectLst/>
            </a:endParaRPr>
          </a:p>
        </p:txBody>
      </p:sp>
      <p:sp>
        <p:nvSpPr>
          <p:cNvPr id="2211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7537" y="1599725"/>
            <a:ext cx="7897813" cy="4608512"/>
          </a:xfrm>
        </p:spPr>
        <p:txBody>
          <a:bodyPr>
            <a:normAutofit/>
          </a:bodyPr>
          <a:lstStyle/>
          <a:p>
            <a:r>
              <a:rPr lang="en-US" dirty="0" smtClean="0"/>
              <a:t>Key is to create a calorie deficit</a:t>
            </a:r>
          </a:p>
          <a:p>
            <a:endParaRPr lang="en-US" sz="2800" dirty="0" smtClean="0"/>
          </a:p>
          <a:p>
            <a:r>
              <a:rPr lang="en-US" sz="2800" dirty="0" smtClean="0"/>
              <a:t>Can be created by a number of factors</a:t>
            </a:r>
          </a:p>
          <a:p>
            <a:pPr lvl="1"/>
            <a:r>
              <a:rPr lang="en-US" dirty="0" smtClean="0"/>
              <a:t>Reduction in calorie input</a:t>
            </a:r>
          </a:p>
          <a:p>
            <a:pPr lvl="1"/>
            <a:r>
              <a:rPr lang="en-US" dirty="0" smtClean="0"/>
              <a:t>An increase in calories output</a:t>
            </a:r>
          </a:p>
          <a:p>
            <a:pPr lvl="1"/>
            <a:r>
              <a:rPr lang="en-US" dirty="0" smtClean="0"/>
              <a:t>An increase in basal metabolic rate</a:t>
            </a:r>
          </a:p>
          <a:p>
            <a:pPr lvl="1"/>
            <a:r>
              <a:rPr lang="en-US" dirty="0" smtClean="0"/>
              <a:t>All three of the above.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64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90019856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86" name="Rectangle 2"/>
          <p:cNvSpPr>
            <a:spLocks noGrp="1" noChangeArrowheads="1"/>
          </p:cNvSpPr>
          <p:nvPr>
            <p:ph type="title"/>
          </p:nvPr>
        </p:nvSpPr>
        <p:spPr>
          <a:xfrm>
            <a:off x="655320" y="270511"/>
            <a:ext cx="8077200" cy="11811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Writing Plans for </a:t>
            </a:r>
            <a:br>
              <a:rPr lang="en-US" dirty="0" smtClean="0"/>
            </a:br>
            <a:r>
              <a:rPr lang="en-US" dirty="0" smtClean="0"/>
              <a:t>Specific Fitness Adaptations</a:t>
            </a:r>
            <a:endParaRPr lang="en-US" sz="2600" b="0" dirty="0">
              <a:solidFill>
                <a:srgbClr val="FFFF00"/>
              </a:solidFill>
              <a:effectLst/>
            </a:endParaRPr>
          </a:p>
        </p:txBody>
      </p:sp>
      <p:sp>
        <p:nvSpPr>
          <p:cNvPr id="2211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62708" y="1805355"/>
            <a:ext cx="8053753" cy="4402882"/>
          </a:xfrm>
        </p:spPr>
        <p:txBody>
          <a:bodyPr>
            <a:normAutofit/>
          </a:bodyPr>
          <a:lstStyle/>
          <a:p>
            <a:r>
              <a:rPr lang="en-US" dirty="0" smtClean="0"/>
              <a:t>5-step </a:t>
            </a:r>
            <a:r>
              <a:rPr lang="en-US" dirty="0" err="1" smtClean="0"/>
              <a:t>periodisation</a:t>
            </a:r>
            <a:r>
              <a:rPr lang="en-US" dirty="0" smtClean="0"/>
              <a:t> model</a:t>
            </a:r>
          </a:p>
          <a:p>
            <a:r>
              <a:rPr lang="en-US" dirty="0" smtClean="0"/>
              <a:t>Minimum 6-weeks in each stage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 smtClean="0"/>
              <a:t>Anatomical development circuit training &amp; strength training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 smtClean="0"/>
              <a:t>Hypertrophy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 smtClean="0"/>
              <a:t>Maximum strength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 smtClean="0"/>
              <a:t>Conversion to agility or muscular endurance / power / cardiovascular endurance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 smtClean="0"/>
              <a:t>Specific training depending on the aim of the program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 smtClean="0"/>
              <a:t>Transition (rest)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65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44794790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86" name="Rectangle 2"/>
          <p:cNvSpPr>
            <a:spLocks noGrp="1" noChangeArrowheads="1"/>
          </p:cNvSpPr>
          <p:nvPr>
            <p:ph type="title"/>
          </p:nvPr>
        </p:nvSpPr>
        <p:spPr>
          <a:xfrm>
            <a:off x="655320" y="270511"/>
            <a:ext cx="8077200" cy="11811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Writing Plans for </a:t>
            </a:r>
            <a:br>
              <a:rPr lang="en-US" dirty="0" smtClean="0"/>
            </a:br>
            <a:r>
              <a:rPr lang="en-US" dirty="0" smtClean="0"/>
              <a:t>Specific Fitness Adaptations</a:t>
            </a:r>
            <a:endParaRPr lang="en-US" sz="2600" b="0" dirty="0">
              <a:solidFill>
                <a:srgbClr val="FFFF00"/>
              </a:solidFill>
              <a:effectLst/>
            </a:endParaRPr>
          </a:p>
        </p:txBody>
      </p:sp>
      <p:sp>
        <p:nvSpPr>
          <p:cNvPr id="2211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62708" y="1840523"/>
            <a:ext cx="8053753" cy="4367714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Exercise Selection</a:t>
            </a:r>
          </a:p>
          <a:p>
            <a:pPr lvl="1"/>
            <a:r>
              <a:rPr lang="en-US" dirty="0" smtClean="0"/>
              <a:t>Aim of the program</a:t>
            </a:r>
          </a:p>
          <a:p>
            <a:pPr lvl="1"/>
            <a:r>
              <a:rPr lang="en-US" dirty="0" smtClean="0"/>
              <a:t>Main muscles responsible for performing the skill</a:t>
            </a:r>
          </a:p>
          <a:p>
            <a:pPr lvl="1"/>
            <a:r>
              <a:rPr lang="en-US" dirty="0" smtClean="0"/>
              <a:t>Which exercises are the best match for the program / skill?</a:t>
            </a:r>
          </a:p>
          <a:p>
            <a:pPr lvl="1"/>
            <a:r>
              <a:rPr lang="en-US" dirty="0" smtClean="0"/>
              <a:t>How can the exercises be modified?</a:t>
            </a:r>
          </a:p>
          <a:p>
            <a:pPr lvl="1"/>
            <a:r>
              <a:rPr lang="en-US" dirty="0" smtClean="0"/>
              <a:t>What are the effective joint angles / positions in the movement?</a:t>
            </a:r>
          </a:p>
          <a:p>
            <a:pPr lvl="1"/>
            <a:r>
              <a:rPr lang="en-US" dirty="0" smtClean="0"/>
              <a:t>ROM required?</a:t>
            </a:r>
          </a:p>
          <a:p>
            <a:pPr lvl="1"/>
            <a:r>
              <a:rPr lang="en-US" dirty="0" smtClean="0"/>
              <a:t>Types of contractions?</a:t>
            </a:r>
          </a:p>
          <a:p>
            <a:pPr lvl="1"/>
            <a:r>
              <a:rPr lang="en-US" dirty="0" smtClean="0"/>
              <a:t>Energy systems?</a:t>
            </a:r>
          </a:p>
          <a:p>
            <a:pPr lvl="1"/>
            <a:r>
              <a:rPr lang="en-US" dirty="0" smtClean="0"/>
              <a:t>Injury risks and how can they be prevented?</a:t>
            </a:r>
          </a:p>
          <a:p>
            <a:pPr lvl="1"/>
            <a:r>
              <a:rPr lang="en-US" dirty="0" smtClean="0"/>
              <a:t>Benefits outweigh the risks?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66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79426037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Innovative Cardiovascular (CV)</a:t>
            </a:r>
            <a:br>
              <a:rPr lang="en-US" dirty="0" smtClean="0"/>
            </a:br>
            <a:r>
              <a:rPr lang="en-US" dirty="0" smtClean="0"/>
              <a:t>Plans</a:t>
            </a:r>
            <a:endParaRPr lang="en-US" dirty="0"/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7210" y="2006601"/>
            <a:ext cx="8229600" cy="4349750"/>
          </a:xfrm>
        </p:spPr>
        <p:txBody>
          <a:bodyPr/>
          <a:lstStyle/>
          <a:p>
            <a:r>
              <a:rPr lang="en-AU" dirty="0" smtClean="0">
                <a:effectLst/>
              </a:rPr>
              <a:t>Basic guidelines</a:t>
            </a:r>
          </a:p>
          <a:p>
            <a:pPr lvl="1"/>
            <a:r>
              <a:rPr lang="en-AU" dirty="0" smtClean="0"/>
              <a:t>Frequency:  3 -5 days per week</a:t>
            </a:r>
          </a:p>
          <a:p>
            <a:pPr lvl="1"/>
            <a:r>
              <a:rPr lang="en-AU" dirty="0" smtClean="0">
                <a:effectLst/>
              </a:rPr>
              <a:t>Intensity: 40 – 90% of calculated heart rate</a:t>
            </a:r>
          </a:p>
          <a:p>
            <a:pPr lvl="1"/>
            <a:r>
              <a:rPr lang="en-AU" dirty="0" smtClean="0"/>
              <a:t>Time: 20 – 60 minutes</a:t>
            </a:r>
          </a:p>
          <a:p>
            <a:pPr lvl="1"/>
            <a:endParaRPr lang="en-AU" dirty="0">
              <a:effectLst/>
            </a:endParaRPr>
          </a:p>
          <a:p>
            <a:r>
              <a:rPr lang="en-AU" dirty="0" smtClean="0"/>
              <a:t>When CF fitness increased, oxygen delivery capacity is improved</a:t>
            </a:r>
          </a:p>
          <a:p>
            <a:endParaRPr lang="en-AU" dirty="0" smtClean="0">
              <a:effectLst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67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58563402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Types of Cardiovascular (CV)</a:t>
            </a:r>
            <a:br>
              <a:rPr lang="en-US" dirty="0" smtClean="0"/>
            </a:br>
            <a:r>
              <a:rPr lang="en-US" dirty="0" smtClean="0"/>
              <a:t>Training Programs</a:t>
            </a:r>
            <a:endParaRPr lang="en-US" dirty="0"/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7210" y="2006601"/>
            <a:ext cx="8229600" cy="4349750"/>
          </a:xfrm>
        </p:spPr>
        <p:txBody>
          <a:bodyPr/>
          <a:lstStyle/>
          <a:p>
            <a:r>
              <a:rPr lang="en-AU" sz="2800" b="1" dirty="0" smtClean="0">
                <a:effectLst/>
              </a:rPr>
              <a:t>Indian Running</a:t>
            </a:r>
          </a:p>
          <a:p>
            <a:pPr lvl="1"/>
            <a:r>
              <a:rPr lang="en-AU" dirty="0" smtClean="0"/>
              <a:t>Suited to group training </a:t>
            </a:r>
          </a:p>
          <a:p>
            <a:pPr lvl="1"/>
            <a:r>
              <a:rPr lang="en-AU" dirty="0" smtClean="0">
                <a:effectLst/>
              </a:rPr>
              <a:t>Run in single file, person at back then sprints to the front</a:t>
            </a:r>
          </a:p>
          <a:p>
            <a:pPr lvl="1"/>
            <a:endParaRPr lang="en-AU" dirty="0"/>
          </a:p>
          <a:p>
            <a:r>
              <a:rPr lang="en-AU" b="1" dirty="0" smtClean="0">
                <a:effectLst/>
              </a:rPr>
              <a:t>Pyramids</a:t>
            </a:r>
          </a:p>
          <a:p>
            <a:pPr lvl="1"/>
            <a:r>
              <a:rPr lang="en-AU" dirty="0" smtClean="0"/>
              <a:t>Intervals of work increase as the session progresses then decrease towards the end of the session</a:t>
            </a:r>
          </a:p>
          <a:p>
            <a:pPr marL="457200" lvl="1" indent="0">
              <a:buNone/>
            </a:pPr>
            <a:endParaRPr lang="en-AU" dirty="0">
              <a:effectLst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68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55950464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Types of Cardiovascular (CV)</a:t>
            </a:r>
            <a:br>
              <a:rPr lang="en-US" dirty="0" smtClean="0"/>
            </a:br>
            <a:r>
              <a:rPr lang="en-US" dirty="0" smtClean="0"/>
              <a:t>Training Programs</a:t>
            </a:r>
            <a:endParaRPr lang="en-US" dirty="0"/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7210" y="2006601"/>
            <a:ext cx="8229600" cy="434975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AU" b="1" dirty="0"/>
              <a:t>Cross Training</a:t>
            </a:r>
          </a:p>
          <a:p>
            <a:pPr lvl="1">
              <a:lnSpc>
                <a:spcPct val="100000"/>
              </a:lnSpc>
            </a:pPr>
            <a:r>
              <a:rPr lang="en-AU" dirty="0"/>
              <a:t>Involves a variety of fitness </a:t>
            </a:r>
            <a:r>
              <a:rPr lang="en-AU" dirty="0" smtClean="0"/>
              <a:t>activities</a:t>
            </a:r>
          </a:p>
          <a:p>
            <a:pPr lvl="1">
              <a:lnSpc>
                <a:spcPct val="100000"/>
              </a:lnSpc>
            </a:pPr>
            <a:endParaRPr lang="en-AU" sz="2800" dirty="0"/>
          </a:p>
          <a:p>
            <a:pPr>
              <a:lnSpc>
                <a:spcPct val="100000"/>
              </a:lnSpc>
            </a:pPr>
            <a:r>
              <a:rPr lang="en-AU" b="1" dirty="0"/>
              <a:t>Heart Rate Training</a:t>
            </a:r>
          </a:p>
          <a:p>
            <a:pPr lvl="1">
              <a:lnSpc>
                <a:spcPct val="100000"/>
              </a:lnSpc>
            </a:pPr>
            <a:r>
              <a:rPr lang="en-AU" dirty="0"/>
              <a:t>Clients are encouraged to maintain a certain heart rate for the training session (55% - 90% of age-predicted maximum heart rate)</a:t>
            </a:r>
          </a:p>
          <a:p>
            <a:pPr lvl="1">
              <a:lnSpc>
                <a:spcPct val="100000"/>
              </a:lnSpc>
            </a:pPr>
            <a:endParaRPr lang="en-AU" sz="28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69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85916496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708660" y="224449"/>
            <a:ext cx="7886700" cy="1325563"/>
          </a:xfrm>
        </p:spPr>
        <p:txBody>
          <a:bodyPr/>
          <a:lstStyle/>
          <a:p>
            <a:r>
              <a:rPr lang="en-US" dirty="0" smtClean="0"/>
              <a:t>Types of Cardiovascular (CV)</a:t>
            </a:r>
            <a:br>
              <a:rPr lang="en-US" dirty="0" smtClean="0"/>
            </a:br>
            <a:r>
              <a:rPr lang="en-US" dirty="0" smtClean="0"/>
              <a:t>Training Programs</a:t>
            </a:r>
            <a:endParaRPr lang="en-US" dirty="0"/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7210" y="1828800"/>
            <a:ext cx="8229600" cy="4527551"/>
          </a:xfrm>
        </p:spPr>
        <p:txBody>
          <a:bodyPr>
            <a:normAutofit lnSpcReduction="10000"/>
          </a:bodyPr>
          <a:lstStyle/>
          <a:p>
            <a:r>
              <a:rPr lang="en-AU" sz="2800" b="1" dirty="0" smtClean="0">
                <a:effectLst/>
              </a:rPr>
              <a:t>Fartlek Training</a:t>
            </a:r>
          </a:p>
          <a:p>
            <a:pPr lvl="1"/>
            <a:r>
              <a:rPr lang="en-AU" sz="2600" dirty="0" smtClean="0"/>
              <a:t>Speed play</a:t>
            </a:r>
          </a:p>
          <a:p>
            <a:pPr lvl="1"/>
            <a:r>
              <a:rPr lang="en-AU" sz="2600" dirty="0" smtClean="0">
                <a:effectLst/>
              </a:rPr>
              <a:t>Random intermittent bursts of speed included in total training time</a:t>
            </a:r>
          </a:p>
          <a:p>
            <a:pPr lvl="1">
              <a:lnSpc>
                <a:spcPct val="100000"/>
              </a:lnSpc>
            </a:pPr>
            <a:r>
              <a:rPr lang="en-AU" sz="2600" dirty="0"/>
              <a:t>Combines elements of continuous training with interval training</a:t>
            </a:r>
          </a:p>
          <a:p>
            <a:pPr lvl="1">
              <a:lnSpc>
                <a:spcPct val="100000"/>
              </a:lnSpc>
            </a:pPr>
            <a:r>
              <a:rPr lang="en-AU" sz="2600" dirty="0"/>
              <a:t>Involves fast-paced accelerations interspersed with endurance running</a:t>
            </a:r>
          </a:p>
          <a:p>
            <a:pPr lvl="1">
              <a:lnSpc>
                <a:spcPct val="100000"/>
              </a:lnSpc>
            </a:pPr>
            <a:r>
              <a:rPr lang="en-AU" sz="2600" dirty="0"/>
              <a:t>Usually used outdoors</a:t>
            </a:r>
          </a:p>
          <a:p>
            <a:pPr lvl="1">
              <a:lnSpc>
                <a:spcPct val="100000"/>
              </a:lnSpc>
            </a:pPr>
            <a:r>
              <a:rPr lang="en-AU" sz="2600" dirty="0"/>
              <a:t>Warm-up very important: 10 minutes of jogging with long static </a:t>
            </a:r>
            <a:r>
              <a:rPr lang="en-AU" sz="2600" dirty="0" smtClean="0"/>
              <a:t>stretches</a:t>
            </a:r>
            <a:endParaRPr lang="en-AU" sz="1700" dirty="0" smtClean="0">
              <a:effectLst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70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82749936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708660" y="224449"/>
            <a:ext cx="7886700" cy="1325563"/>
          </a:xfrm>
        </p:spPr>
        <p:txBody>
          <a:bodyPr/>
          <a:lstStyle/>
          <a:p>
            <a:r>
              <a:rPr lang="en-US" dirty="0" smtClean="0"/>
              <a:t>Types of Cardiovascular (CV)</a:t>
            </a:r>
            <a:br>
              <a:rPr lang="en-US" dirty="0" smtClean="0"/>
            </a:br>
            <a:r>
              <a:rPr lang="en-US" dirty="0" smtClean="0"/>
              <a:t>Training Programs</a:t>
            </a:r>
            <a:endParaRPr lang="en-US" dirty="0"/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7210" y="1828800"/>
            <a:ext cx="8229600" cy="4527551"/>
          </a:xfrm>
        </p:spPr>
        <p:txBody>
          <a:bodyPr>
            <a:normAutofit/>
          </a:bodyPr>
          <a:lstStyle/>
          <a:p>
            <a:r>
              <a:rPr lang="en-AU" b="1" dirty="0" smtClean="0">
                <a:effectLst/>
              </a:rPr>
              <a:t>Interval Training</a:t>
            </a:r>
          </a:p>
          <a:p>
            <a:pPr lvl="1"/>
            <a:r>
              <a:rPr lang="en-AU" dirty="0"/>
              <a:t>Periods of low-intensity exercise (aerobic system) are alternated with period of higher-intensity exercise (anaerobic system)</a:t>
            </a:r>
          </a:p>
          <a:p>
            <a:pPr lvl="1"/>
            <a:r>
              <a:rPr lang="en-AU" dirty="0" smtClean="0"/>
              <a:t>Has an allocated work-to-rest ratio that varies according to the level of demand needed.</a:t>
            </a:r>
          </a:p>
          <a:p>
            <a:pPr lvl="1">
              <a:lnSpc>
                <a:spcPct val="100000"/>
              </a:lnSpc>
            </a:pPr>
            <a:r>
              <a:rPr lang="en-AU" dirty="0"/>
              <a:t>Two important considerations with IT programming</a:t>
            </a:r>
          </a:p>
          <a:p>
            <a:pPr lvl="2">
              <a:lnSpc>
                <a:spcPct val="100000"/>
              </a:lnSpc>
            </a:pPr>
            <a:r>
              <a:rPr lang="en-AU" sz="2400" dirty="0"/>
              <a:t>Sufficient work rate</a:t>
            </a:r>
          </a:p>
          <a:p>
            <a:pPr lvl="2">
              <a:lnSpc>
                <a:spcPct val="100000"/>
              </a:lnSpc>
            </a:pPr>
            <a:r>
              <a:rPr lang="en-AU" sz="2400" dirty="0"/>
              <a:t>Sufficient relief and </a:t>
            </a:r>
            <a:r>
              <a:rPr lang="en-AU" sz="2400" dirty="0" smtClean="0"/>
              <a:t>recovery</a:t>
            </a:r>
          </a:p>
          <a:p>
            <a:pPr marL="457200" lvl="1" indent="0">
              <a:buNone/>
            </a:pPr>
            <a:endParaRPr lang="en-AU" dirty="0">
              <a:effectLst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71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81311632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Types of Cardiovascular (CV)</a:t>
            </a:r>
            <a:br>
              <a:rPr lang="en-US" dirty="0" smtClean="0"/>
            </a:br>
            <a:r>
              <a:rPr lang="en-US" dirty="0" smtClean="0"/>
              <a:t>Training Programs</a:t>
            </a:r>
            <a:endParaRPr lang="en-US" dirty="0"/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7210" y="1805354"/>
            <a:ext cx="8229600" cy="4550997"/>
          </a:xfrm>
        </p:spPr>
        <p:txBody>
          <a:bodyPr>
            <a:normAutofit fontScale="92500"/>
          </a:bodyPr>
          <a:lstStyle/>
          <a:p>
            <a:r>
              <a:rPr lang="en-AU" b="1" dirty="0" smtClean="0">
                <a:effectLst/>
              </a:rPr>
              <a:t>Interval Training</a:t>
            </a:r>
          </a:p>
          <a:p>
            <a:pPr lvl="1">
              <a:lnSpc>
                <a:spcPct val="100000"/>
              </a:lnSpc>
            </a:pPr>
            <a:r>
              <a:rPr lang="en-AU" sz="1800" dirty="0" smtClean="0"/>
              <a:t>Advantages</a:t>
            </a:r>
            <a:endParaRPr lang="en-AU" sz="1800" dirty="0"/>
          </a:p>
          <a:p>
            <a:pPr lvl="2">
              <a:lnSpc>
                <a:spcPct val="100000"/>
              </a:lnSpc>
            </a:pPr>
            <a:r>
              <a:rPr lang="en-AU" sz="1800" dirty="0"/>
              <a:t>Improves body’s ability to adapt and recover</a:t>
            </a:r>
          </a:p>
          <a:p>
            <a:pPr lvl="2">
              <a:lnSpc>
                <a:spcPct val="100000"/>
              </a:lnSpc>
            </a:pPr>
            <a:r>
              <a:rPr lang="en-AU" sz="1800" dirty="0"/>
              <a:t>Allows for great variations</a:t>
            </a:r>
          </a:p>
          <a:p>
            <a:pPr lvl="2">
              <a:lnSpc>
                <a:spcPct val="100000"/>
              </a:lnSpc>
            </a:pPr>
            <a:r>
              <a:rPr lang="en-AU" sz="1800" dirty="0"/>
              <a:t>Stimulates aerobic system without producing high levels of lactic acid</a:t>
            </a:r>
          </a:p>
          <a:p>
            <a:pPr lvl="2">
              <a:lnSpc>
                <a:spcPct val="100000"/>
              </a:lnSpc>
            </a:pPr>
            <a:r>
              <a:rPr lang="en-AU" sz="1800" dirty="0"/>
              <a:t>Achieves greatest amount of work possible with less fatigue</a:t>
            </a:r>
          </a:p>
          <a:p>
            <a:pPr lvl="2">
              <a:lnSpc>
                <a:spcPct val="100000"/>
              </a:lnSpc>
            </a:pPr>
            <a:r>
              <a:rPr lang="en-AU" sz="1800" dirty="0"/>
              <a:t>Can use for specificity of training</a:t>
            </a:r>
          </a:p>
          <a:p>
            <a:pPr lvl="2">
              <a:lnSpc>
                <a:spcPct val="100000"/>
              </a:lnSpc>
            </a:pPr>
            <a:r>
              <a:rPr lang="en-AU" sz="1800" dirty="0"/>
              <a:t>Can peak and athlete’s performance</a:t>
            </a:r>
          </a:p>
          <a:p>
            <a:pPr lvl="2">
              <a:lnSpc>
                <a:spcPct val="100000"/>
              </a:lnSpc>
            </a:pPr>
            <a:r>
              <a:rPr lang="en-AU" sz="1800" dirty="0"/>
              <a:t>Poor condition clients can use work-relief intervals so they can complete more total work</a:t>
            </a:r>
          </a:p>
          <a:p>
            <a:pPr lvl="2">
              <a:lnSpc>
                <a:spcPct val="100000"/>
              </a:lnSpc>
            </a:pPr>
            <a:r>
              <a:rPr lang="en-AU" sz="1800" dirty="0"/>
              <a:t>Symptomatic clients can tolerate low-intensity exercise for short periods</a:t>
            </a:r>
          </a:p>
          <a:p>
            <a:pPr lvl="2">
              <a:lnSpc>
                <a:spcPct val="100000"/>
              </a:lnSpc>
            </a:pPr>
            <a:r>
              <a:rPr lang="en-AU" sz="1800" dirty="0"/>
              <a:t>Frequent breaks allow you to monitor client</a:t>
            </a:r>
          </a:p>
          <a:p>
            <a:pPr lvl="2">
              <a:lnSpc>
                <a:spcPct val="100000"/>
              </a:lnSpc>
            </a:pPr>
            <a:r>
              <a:rPr lang="en-AU" sz="1800" dirty="0"/>
              <a:t>Greater variety becomes a motivating factor</a:t>
            </a:r>
          </a:p>
          <a:p>
            <a:pPr marL="1371600" lvl="2" indent="-457200">
              <a:lnSpc>
                <a:spcPct val="80000"/>
              </a:lnSpc>
              <a:buFont typeface="Wingdings" panose="05000000000000000000" pitchFamily="2" charset="2"/>
              <a:buChar char="Ø"/>
            </a:pPr>
            <a:endParaRPr lang="en-AU" sz="18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72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37048299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Types of Cardiovascular (CV)</a:t>
            </a:r>
            <a:br>
              <a:rPr lang="en-US" dirty="0" smtClean="0"/>
            </a:br>
            <a:r>
              <a:rPr lang="en-US" dirty="0" smtClean="0"/>
              <a:t>Training Programs</a:t>
            </a:r>
            <a:endParaRPr lang="en-US" dirty="0"/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7210" y="1805354"/>
            <a:ext cx="8229600" cy="4550997"/>
          </a:xfrm>
        </p:spPr>
        <p:txBody>
          <a:bodyPr>
            <a:normAutofit/>
          </a:bodyPr>
          <a:lstStyle/>
          <a:p>
            <a:r>
              <a:rPr lang="en-AU" b="1" dirty="0" smtClean="0">
                <a:effectLst/>
              </a:rPr>
              <a:t>Interval Training</a:t>
            </a:r>
          </a:p>
          <a:p>
            <a:pPr lvl="1">
              <a:lnSpc>
                <a:spcPct val="100000"/>
              </a:lnSpc>
            </a:pPr>
            <a:r>
              <a:rPr lang="en-AU" dirty="0"/>
              <a:t>Constructing Interval Training </a:t>
            </a:r>
            <a:r>
              <a:rPr lang="en-AU" sz="2000" dirty="0"/>
              <a:t>(IT)</a:t>
            </a:r>
          </a:p>
          <a:p>
            <a:pPr lvl="2">
              <a:lnSpc>
                <a:spcPct val="100000"/>
              </a:lnSpc>
            </a:pPr>
            <a:r>
              <a:rPr lang="en-AU" dirty="0"/>
              <a:t>Determine which energy system is to be improved </a:t>
            </a:r>
          </a:p>
          <a:p>
            <a:pPr lvl="2">
              <a:lnSpc>
                <a:spcPct val="100000"/>
              </a:lnSpc>
            </a:pPr>
            <a:r>
              <a:rPr lang="en-AU" dirty="0"/>
              <a:t>Select the type of exercise to be used during the work interval</a:t>
            </a:r>
          </a:p>
          <a:p>
            <a:pPr lvl="2">
              <a:lnSpc>
                <a:spcPct val="100000"/>
              </a:lnSpc>
            </a:pPr>
            <a:r>
              <a:rPr lang="en-AU" dirty="0"/>
              <a:t>Select the training times, # of reps and sets, the work-relief ratio, and the type of relief interval</a:t>
            </a:r>
          </a:p>
          <a:p>
            <a:pPr lvl="2">
              <a:lnSpc>
                <a:spcPct val="100000"/>
              </a:lnSpc>
            </a:pPr>
            <a:r>
              <a:rPr lang="en-AU" dirty="0"/>
              <a:t>Fine tune the program based on your observations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73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56689609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Types of Cardiovascular (CV)</a:t>
            </a:r>
            <a:br>
              <a:rPr lang="en-US" dirty="0" smtClean="0"/>
            </a:br>
            <a:r>
              <a:rPr lang="en-US" dirty="0" smtClean="0"/>
              <a:t>Training Programs</a:t>
            </a:r>
            <a:endParaRPr lang="en-US" dirty="0"/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7210" y="2006601"/>
            <a:ext cx="8229600" cy="4349750"/>
          </a:xfrm>
        </p:spPr>
        <p:txBody>
          <a:bodyPr>
            <a:normAutofit/>
          </a:bodyPr>
          <a:lstStyle/>
          <a:p>
            <a:r>
              <a:rPr lang="en-AU" sz="2800" b="1" dirty="0" smtClean="0">
                <a:effectLst/>
              </a:rPr>
              <a:t>Distance Training</a:t>
            </a:r>
          </a:p>
          <a:p>
            <a:pPr lvl="1"/>
            <a:r>
              <a:rPr lang="en-AU" dirty="0" smtClean="0"/>
              <a:t>Interval training completed by performing the same distance during each phase</a:t>
            </a:r>
            <a:endParaRPr lang="en-AU" dirty="0" smtClean="0">
              <a:effectLst/>
            </a:endParaRPr>
          </a:p>
          <a:p>
            <a:pPr lvl="1"/>
            <a:endParaRPr lang="en-AU" dirty="0"/>
          </a:p>
          <a:p>
            <a:r>
              <a:rPr lang="en-AU" b="1" dirty="0" smtClean="0">
                <a:effectLst/>
              </a:rPr>
              <a:t>Incline</a:t>
            </a:r>
          </a:p>
          <a:p>
            <a:pPr lvl="1"/>
            <a:r>
              <a:rPr lang="en-AU" dirty="0" smtClean="0"/>
              <a:t>Where you incorporate a change in the incline of the activity</a:t>
            </a:r>
          </a:p>
          <a:p>
            <a:pPr lvl="1"/>
            <a:endParaRPr lang="en-AU" dirty="0"/>
          </a:p>
          <a:p>
            <a:r>
              <a:rPr lang="en-AU" b="1" dirty="0" smtClean="0"/>
              <a:t>Time</a:t>
            </a:r>
          </a:p>
          <a:p>
            <a:pPr marL="457200" lvl="1" indent="0">
              <a:buNone/>
            </a:pPr>
            <a:endParaRPr lang="en-AU" dirty="0">
              <a:effectLst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74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47629571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Types of Cardiovascular (CV)</a:t>
            </a:r>
            <a:br>
              <a:rPr lang="en-US" dirty="0" smtClean="0"/>
            </a:br>
            <a:r>
              <a:rPr lang="en-US" dirty="0" smtClean="0"/>
              <a:t>Training Programs</a:t>
            </a:r>
            <a:endParaRPr lang="en-US" dirty="0"/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7210" y="2006601"/>
            <a:ext cx="8229600" cy="4349750"/>
          </a:xfrm>
        </p:spPr>
        <p:txBody>
          <a:bodyPr>
            <a:normAutofit/>
          </a:bodyPr>
          <a:lstStyle/>
          <a:p>
            <a:r>
              <a:rPr lang="en-AU" sz="2800" b="1" dirty="0" smtClean="0">
                <a:effectLst/>
              </a:rPr>
              <a:t>Long Slow Distance</a:t>
            </a:r>
          </a:p>
          <a:p>
            <a:pPr lvl="1"/>
            <a:endParaRPr lang="en-AU" dirty="0" smtClean="0"/>
          </a:p>
          <a:p>
            <a:pPr lvl="1"/>
            <a:r>
              <a:rPr lang="en-AU" dirty="0" smtClean="0"/>
              <a:t>Cardiovascular training for a period of time more than 20 minutes or until a certain distance has been completed</a:t>
            </a:r>
          </a:p>
          <a:p>
            <a:pPr lvl="1"/>
            <a:endParaRPr lang="en-AU" dirty="0" smtClean="0"/>
          </a:p>
          <a:p>
            <a:pPr lvl="1"/>
            <a:r>
              <a:rPr lang="en-AU" dirty="0" smtClean="0"/>
              <a:t>Must maintain same speed for the duration</a:t>
            </a:r>
          </a:p>
          <a:p>
            <a:pPr lvl="1"/>
            <a:endParaRPr lang="en-AU" dirty="0" smtClean="0">
              <a:effectLst/>
            </a:endParaRPr>
          </a:p>
          <a:p>
            <a:pPr lvl="1"/>
            <a:r>
              <a:rPr lang="en-AU" dirty="0" smtClean="0">
                <a:effectLst/>
              </a:rPr>
              <a:t>Not as popular; more focused on interval training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75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35315715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Types of Cardiovascular (CV)</a:t>
            </a:r>
            <a:br>
              <a:rPr lang="en-US" dirty="0" smtClean="0"/>
            </a:br>
            <a:r>
              <a:rPr lang="en-US" dirty="0" smtClean="0"/>
              <a:t>Training Programs</a:t>
            </a:r>
            <a:endParaRPr lang="en-US" dirty="0"/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7210" y="2006601"/>
            <a:ext cx="8229600" cy="4349750"/>
          </a:xfrm>
        </p:spPr>
        <p:txBody>
          <a:bodyPr>
            <a:normAutofit fontScale="77500" lnSpcReduction="20000"/>
          </a:bodyPr>
          <a:lstStyle/>
          <a:p>
            <a:r>
              <a:rPr lang="en-AU" sz="2800" b="1" dirty="0" smtClean="0">
                <a:effectLst/>
              </a:rPr>
              <a:t>Long Slow Distance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en-AU" sz="2700" dirty="0" smtClean="0"/>
              <a:t>Advantages</a:t>
            </a:r>
            <a:endParaRPr lang="en-AU" sz="2700" dirty="0"/>
          </a:p>
          <a:p>
            <a:pPr lvl="2">
              <a:lnSpc>
                <a:spcPct val="120000"/>
              </a:lnSpc>
              <a:spcBef>
                <a:spcPts val="0"/>
              </a:spcBef>
            </a:pPr>
            <a:r>
              <a:rPr lang="en-AU" sz="2500" dirty="0"/>
              <a:t>Safe, comfortable, able to produce health/CV benefits with unfit</a:t>
            </a:r>
          </a:p>
          <a:p>
            <a:pPr lvl="2">
              <a:lnSpc>
                <a:spcPct val="120000"/>
              </a:lnSpc>
              <a:spcBef>
                <a:spcPts val="0"/>
              </a:spcBef>
            </a:pPr>
            <a:r>
              <a:rPr lang="en-AU" sz="2500" dirty="0"/>
              <a:t>Generally well-suited for beginners</a:t>
            </a:r>
          </a:p>
          <a:p>
            <a:pPr lvl="2">
              <a:lnSpc>
                <a:spcPct val="120000"/>
              </a:lnSpc>
              <a:spcBef>
                <a:spcPts val="0"/>
              </a:spcBef>
            </a:pPr>
            <a:r>
              <a:rPr lang="en-AU" sz="2500" dirty="0"/>
              <a:t>Drop-out rates reduced</a:t>
            </a:r>
          </a:p>
          <a:p>
            <a:pPr lvl="2">
              <a:lnSpc>
                <a:spcPct val="120000"/>
              </a:lnSpc>
              <a:spcBef>
                <a:spcPts val="0"/>
              </a:spcBef>
            </a:pPr>
            <a:r>
              <a:rPr lang="en-AU" sz="2500" dirty="0"/>
              <a:t>Client can maintain training effect by reducing training load</a:t>
            </a:r>
          </a:p>
          <a:p>
            <a:pPr lvl="2">
              <a:lnSpc>
                <a:spcPct val="120000"/>
              </a:lnSpc>
              <a:spcBef>
                <a:spcPts val="0"/>
              </a:spcBef>
            </a:pPr>
            <a:r>
              <a:rPr lang="en-AU" sz="2500" dirty="0"/>
              <a:t>Generally less taxing physiologically / psychologically – requires minimal motivation</a:t>
            </a:r>
          </a:p>
          <a:p>
            <a:pPr lvl="2">
              <a:lnSpc>
                <a:spcPct val="120000"/>
              </a:lnSpc>
              <a:spcBef>
                <a:spcPts val="0"/>
              </a:spcBef>
            </a:pPr>
            <a:r>
              <a:rPr lang="en-AU" sz="2500" dirty="0"/>
              <a:t>Daily workouts possible as glycogen not sufficiently depleted</a:t>
            </a:r>
          </a:p>
          <a:p>
            <a:pPr lvl="2">
              <a:lnSpc>
                <a:spcPct val="120000"/>
              </a:lnSpc>
              <a:spcBef>
                <a:spcPts val="0"/>
              </a:spcBef>
            </a:pPr>
            <a:r>
              <a:rPr lang="en-AU" sz="2500" dirty="0"/>
              <a:t>Fewer injuries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en-AU" sz="2700" dirty="0"/>
              <a:t>Programming will vary depending on clients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en-AU" sz="2700" dirty="0"/>
              <a:t>Anaerobic threshold: when intensity level causes sharp increase in lactic acid production and fatigue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76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28267693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Cardiovascular (CV)</a:t>
            </a:r>
            <a:br>
              <a:rPr lang="en-US" dirty="0" smtClean="0"/>
            </a:br>
            <a:r>
              <a:rPr lang="en-US" dirty="0" smtClean="0"/>
              <a:t>Fitness Programming </a:t>
            </a:r>
            <a:r>
              <a:rPr lang="en-US" sz="3200" b="0" dirty="0" smtClean="0"/>
              <a:t>(General)</a:t>
            </a:r>
            <a:endParaRPr lang="en-US" sz="3200" b="0" dirty="0"/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7210" y="2006601"/>
            <a:ext cx="8229600" cy="4349750"/>
          </a:xfrm>
        </p:spPr>
        <p:txBody>
          <a:bodyPr/>
          <a:lstStyle/>
          <a:p>
            <a:r>
              <a:rPr lang="en-AU" dirty="0">
                <a:effectLst/>
              </a:rPr>
              <a:t>Seven Step Model </a:t>
            </a:r>
            <a:r>
              <a:rPr lang="en-AU" sz="2400" dirty="0">
                <a:effectLst/>
              </a:rPr>
              <a:t>(Griffin, 2006)</a:t>
            </a:r>
          </a:p>
          <a:p>
            <a:pPr marL="1371600" lvl="2" indent="-457200">
              <a:buFont typeface="Wingdings" panose="05000000000000000000" pitchFamily="2" charset="2"/>
              <a:buAutoNum type="arabicPeriod"/>
            </a:pPr>
            <a:r>
              <a:rPr lang="en-AU" sz="2800" dirty="0">
                <a:effectLst/>
              </a:rPr>
              <a:t>Consider client needs and goals</a:t>
            </a:r>
          </a:p>
          <a:p>
            <a:pPr marL="1371600" lvl="2" indent="-457200">
              <a:buFont typeface="Wingdings" panose="05000000000000000000" pitchFamily="2" charset="2"/>
              <a:buAutoNum type="arabicPeriod"/>
            </a:pPr>
            <a:r>
              <a:rPr lang="en-AU" sz="2800" dirty="0">
                <a:effectLst/>
              </a:rPr>
              <a:t>Select activities and equipment</a:t>
            </a:r>
          </a:p>
          <a:p>
            <a:pPr marL="1371600" lvl="2" indent="-457200">
              <a:buFont typeface="Wingdings" panose="05000000000000000000" pitchFamily="2" charset="2"/>
              <a:buAutoNum type="arabicPeriod"/>
            </a:pPr>
            <a:r>
              <a:rPr lang="en-AU" sz="2800" dirty="0">
                <a:effectLst/>
              </a:rPr>
              <a:t>Select training method and mode</a:t>
            </a:r>
          </a:p>
          <a:p>
            <a:pPr marL="1371600" lvl="2" indent="-457200">
              <a:buFont typeface="Wingdings" panose="05000000000000000000" pitchFamily="2" charset="2"/>
              <a:buAutoNum type="arabicPeriod"/>
            </a:pPr>
            <a:r>
              <a:rPr lang="en-AU" sz="2800" dirty="0">
                <a:effectLst/>
              </a:rPr>
              <a:t>Set intensity and workload</a:t>
            </a:r>
          </a:p>
          <a:p>
            <a:pPr marL="1371600" lvl="2" indent="-457200">
              <a:buFont typeface="Wingdings" panose="05000000000000000000" pitchFamily="2" charset="2"/>
              <a:buAutoNum type="arabicPeriod"/>
            </a:pPr>
            <a:r>
              <a:rPr lang="en-AU" sz="2800" dirty="0">
                <a:effectLst/>
              </a:rPr>
              <a:t>Set volume (duration &amp; frequency)</a:t>
            </a:r>
          </a:p>
          <a:p>
            <a:pPr marL="1371600" lvl="2" indent="-457200">
              <a:buFont typeface="Wingdings" panose="05000000000000000000" pitchFamily="2" charset="2"/>
              <a:buAutoNum type="arabicPeriod"/>
            </a:pPr>
            <a:r>
              <a:rPr lang="en-AU" sz="2800" dirty="0">
                <a:effectLst/>
              </a:rPr>
              <a:t>Address progression and monitoring</a:t>
            </a:r>
          </a:p>
          <a:p>
            <a:pPr marL="1371600" lvl="2" indent="-457200">
              <a:buFont typeface="Wingdings" panose="05000000000000000000" pitchFamily="2" charset="2"/>
              <a:buAutoNum type="arabicPeriod"/>
            </a:pPr>
            <a:r>
              <a:rPr lang="en-AU" sz="2800" dirty="0">
                <a:effectLst/>
              </a:rPr>
              <a:t>Design warm-up and cool-down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77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79144401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800" dirty="0">
                <a:solidFill>
                  <a:schemeClr val="folHlink"/>
                </a:solidFill>
              </a:rPr>
              <a:t>CV Fitness Programming</a:t>
            </a:r>
            <a:r>
              <a:rPr lang="en-US" sz="3800" dirty="0"/>
              <a:t/>
            </a:r>
            <a:br>
              <a:rPr lang="en-US" sz="3800" dirty="0"/>
            </a:br>
            <a:r>
              <a:rPr lang="en-US" sz="3400" dirty="0"/>
              <a:t>1. Consider Client Needs and Goals</a:t>
            </a:r>
          </a:p>
        </p:txBody>
      </p:sp>
      <p:sp>
        <p:nvSpPr>
          <p:cNvPr id="1208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49690" y="1917308"/>
            <a:ext cx="7765660" cy="4049737"/>
          </a:xfrm>
        </p:spPr>
        <p:txBody>
          <a:bodyPr/>
          <a:lstStyle/>
          <a:p>
            <a:r>
              <a:rPr lang="en-AU" dirty="0">
                <a:effectLst/>
              </a:rPr>
              <a:t>Needs may be related to the following:</a:t>
            </a:r>
          </a:p>
          <a:p>
            <a:pPr lvl="1"/>
            <a:r>
              <a:rPr lang="en-AU" dirty="0">
                <a:effectLst/>
              </a:rPr>
              <a:t>Medical or high-risk</a:t>
            </a:r>
          </a:p>
          <a:p>
            <a:pPr lvl="1"/>
            <a:r>
              <a:rPr lang="en-AU" dirty="0">
                <a:effectLst/>
              </a:rPr>
              <a:t>Educational</a:t>
            </a:r>
          </a:p>
          <a:p>
            <a:pPr lvl="1"/>
            <a:r>
              <a:rPr lang="en-AU" dirty="0">
                <a:effectLst/>
              </a:rPr>
              <a:t>Motivational</a:t>
            </a:r>
          </a:p>
          <a:p>
            <a:pPr lvl="1"/>
            <a:r>
              <a:rPr lang="en-AU" dirty="0">
                <a:effectLst/>
              </a:rPr>
              <a:t>Results of fitness assessments</a:t>
            </a:r>
          </a:p>
          <a:p>
            <a:pPr lvl="1"/>
            <a:r>
              <a:rPr lang="en-AU" dirty="0">
                <a:effectLst/>
              </a:rPr>
              <a:t>Physical limitations attributable to weight or orthopaedics</a:t>
            </a:r>
          </a:p>
          <a:p>
            <a:r>
              <a:rPr lang="en-AU" dirty="0">
                <a:effectLst/>
              </a:rPr>
              <a:t>Careful screening necessary for hypertension or lack of core strength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78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60389994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628650" y="365126"/>
            <a:ext cx="7886700" cy="1095373"/>
          </a:xfrm>
        </p:spPr>
        <p:txBody>
          <a:bodyPr/>
          <a:lstStyle/>
          <a:p>
            <a:r>
              <a:rPr lang="en-US" sz="3800" dirty="0">
                <a:solidFill>
                  <a:schemeClr val="folHlink"/>
                </a:solidFill>
              </a:rPr>
              <a:t>CV Fitness Programming</a:t>
            </a:r>
            <a:r>
              <a:rPr lang="en-US" sz="3800" dirty="0"/>
              <a:t/>
            </a:r>
            <a:br>
              <a:rPr lang="en-US" sz="3800" dirty="0"/>
            </a:br>
            <a:r>
              <a:rPr lang="en-US" sz="3400" dirty="0"/>
              <a:t>2. Select Activities and Equipment</a:t>
            </a:r>
          </a:p>
        </p:txBody>
      </p:sp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2677" y="1570893"/>
            <a:ext cx="7612673" cy="4900245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00000"/>
              </a:lnSpc>
            </a:pPr>
            <a:r>
              <a:rPr lang="en-AU" sz="2800" dirty="0">
                <a:effectLst/>
              </a:rPr>
              <a:t>Clients select activities based on the benefits they see from their OWN perspective, not necessarily YOURS!</a:t>
            </a:r>
          </a:p>
          <a:p>
            <a:pPr>
              <a:lnSpc>
                <a:spcPct val="100000"/>
              </a:lnSpc>
            </a:pPr>
            <a:r>
              <a:rPr lang="en-AU" sz="2800" dirty="0">
                <a:effectLst/>
              </a:rPr>
              <a:t>How will you fill their wants and needs?</a:t>
            </a:r>
          </a:p>
          <a:p>
            <a:pPr lvl="1">
              <a:lnSpc>
                <a:spcPct val="100000"/>
              </a:lnSpc>
            </a:pPr>
            <a:r>
              <a:rPr lang="en-AU" sz="2400" dirty="0">
                <a:effectLst/>
              </a:rPr>
              <a:t>Come up with options</a:t>
            </a:r>
          </a:p>
          <a:p>
            <a:pPr lvl="1">
              <a:lnSpc>
                <a:spcPct val="100000"/>
              </a:lnSpc>
            </a:pPr>
            <a:r>
              <a:rPr lang="en-AU" sz="2400" dirty="0">
                <a:effectLst/>
              </a:rPr>
              <a:t>Analyse the options</a:t>
            </a:r>
          </a:p>
          <a:p>
            <a:pPr lvl="1">
              <a:lnSpc>
                <a:spcPct val="100000"/>
              </a:lnSpc>
            </a:pPr>
            <a:r>
              <a:rPr lang="en-AU" sz="2400" dirty="0">
                <a:effectLst/>
              </a:rPr>
              <a:t>Lead the client to commitment</a:t>
            </a:r>
          </a:p>
          <a:p>
            <a:pPr>
              <a:lnSpc>
                <a:spcPct val="100000"/>
              </a:lnSpc>
            </a:pPr>
            <a:r>
              <a:rPr lang="en-AU" sz="2800" dirty="0">
                <a:effectLst/>
              </a:rPr>
              <a:t>Three other considerations</a:t>
            </a:r>
          </a:p>
          <a:p>
            <a:pPr lvl="1">
              <a:lnSpc>
                <a:spcPct val="100000"/>
              </a:lnSpc>
            </a:pPr>
            <a:r>
              <a:rPr lang="en-AU" sz="2400" dirty="0">
                <a:effectLst/>
              </a:rPr>
              <a:t>Select the activities of highest priority</a:t>
            </a:r>
          </a:p>
          <a:p>
            <a:pPr lvl="1">
              <a:lnSpc>
                <a:spcPct val="100000"/>
              </a:lnSpc>
            </a:pPr>
            <a:r>
              <a:rPr lang="en-AU" sz="2400" dirty="0">
                <a:effectLst/>
              </a:rPr>
              <a:t>Determine those that present the best combination of options</a:t>
            </a:r>
          </a:p>
          <a:p>
            <a:pPr lvl="1">
              <a:lnSpc>
                <a:spcPct val="100000"/>
              </a:lnSpc>
            </a:pPr>
            <a:r>
              <a:rPr lang="en-AU" sz="2400" dirty="0">
                <a:effectLst/>
              </a:rPr>
              <a:t>Discuss the most effective </a:t>
            </a:r>
            <a:r>
              <a:rPr lang="en-AU" sz="2400" dirty="0" smtClean="0">
                <a:effectLst/>
              </a:rPr>
              <a:t>strategy </a:t>
            </a:r>
            <a:r>
              <a:rPr lang="en-AU" sz="2400" dirty="0">
                <a:effectLst/>
              </a:rPr>
              <a:t>for </a:t>
            </a:r>
            <a:r>
              <a:rPr lang="en-AU" sz="2400" dirty="0" smtClean="0">
                <a:effectLst/>
              </a:rPr>
              <a:t>integrating </a:t>
            </a:r>
            <a:r>
              <a:rPr lang="en-AU" sz="2400" dirty="0">
                <a:effectLst/>
              </a:rPr>
              <a:t>the new activity or equipment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79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4304481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800">
                <a:solidFill>
                  <a:schemeClr val="folHlink"/>
                </a:solidFill>
              </a:rPr>
              <a:t>CV Fitness Programming</a:t>
            </a:r>
            <a:r>
              <a:rPr lang="en-US" sz="3800"/>
              <a:t/>
            </a:r>
            <a:br>
              <a:rPr lang="en-US" sz="3800"/>
            </a:br>
            <a:r>
              <a:rPr lang="en-US" sz="3400"/>
              <a:t>2. Select Activities and Equipment</a:t>
            </a:r>
          </a:p>
        </p:txBody>
      </p:sp>
      <p:sp>
        <p:nvSpPr>
          <p:cNvPr id="1228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28649" y="1690689"/>
            <a:ext cx="7886701" cy="4862511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AU" dirty="0">
                <a:effectLst/>
              </a:rPr>
              <a:t>Select CV Activities</a:t>
            </a:r>
          </a:p>
          <a:p>
            <a:pPr lvl="1">
              <a:lnSpc>
                <a:spcPct val="100000"/>
              </a:lnSpc>
            </a:pPr>
            <a:r>
              <a:rPr lang="en-AU" dirty="0">
                <a:effectLst/>
              </a:rPr>
              <a:t>Clients will generally be most satisfied with modes of exercise that allow them to sustain intensity with some variability and with ease of monitoring</a:t>
            </a:r>
            <a:r>
              <a:rPr lang="en-AU" sz="2200" dirty="0">
                <a:effectLst/>
              </a:rPr>
              <a:t> (Griffin, p. 156)</a:t>
            </a:r>
          </a:p>
          <a:p>
            <a:pPr>
              <a:lnSpc>
                <a:spcPct val="100000"/>
              </a:lnSpc>
            </a:pPr>
            <a:r>
              <a:rPr lang="en-AU" sz="2600" dirty="0">
                <a:effectLst/>
              </a:rPr>
              <a:t>Select aerobic equipment</a:t>
            </a:r>
          </a:p>
          <a:p>
            <a:pPr lvl="1">
              <a:lnSpc>
                <a:spcPct val="100000"/>
              </a:lnSpc>
            </a:pPr>
            <a:r>
              <a:rPr lang="en-AU" sz="2200" dirty="0">
                <a:effectLst/>
              </a:rPr>
              <a:t>Be prepared to provide guidance on appropriate quality equipment and maintenance</a:t>
            </a:r>
          </a:p>
          <a:p>
            <a:pPr lvl="1">
              <a:lnSpc>
                <a:spcPct val="100000"/>
              </a:lnSpc>
            </a:pPr>
            <a:r>
              <a:rPr lang="en-AU" sz="2200" dirty="0">
                <a:effectLst/>
              </a:rPr>
              <a:t>Equipment should suit the anatomy, interests, and fitness levels of your clients</a:t>
            </a:r>
          </a:p>
          <a:p>
            <a:pPr lvl="2">
              <a:lnSpc>
                <a:spcPct val="100000"/>
              </a:lnSpc>
            </a:pPr>
            <a:r>
              <a:rPr lang="en-AU" sz="2000" dirty="0">
                <a:effectLst/>
              </a:rPr>
              <a:t>Not cause overuse injuries, is low impact, provides well-rounded fitness, makes efficient use of their time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80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84951797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800">
                <a:solidFill>
                  <a:schemeClr val="folHlink"/>
                </a:solidFill>
              </a:rPr>
              <a:t>CV Fitness Programming</a:t>
            </a:r>
            <a:r>
              <a:rPr lang="en-US" sz="3800"/>
              <a:t/>
            </a:r>
            <a:br>
              <a:rPr lang="en-US" sz="3800"/>
            </a:br>
            <a:r>
              <a:rPr lang="en-US" sz="3400"/>
              <a:t>2. Select Activities and Equipment</a:t>
            </a:r>
          </a:p>
        </p:txBody>
      </p:sp>
      <p:sp>
        <p:nvSpPr>
          <p:cNvPr id="1239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28649" y="1771652"/>
            <a:ext cx="7886701" cy="4394198"/>
          </a:xfrm>
        </p:spPr>
        <p:txBody>
          <a:bodyPr/>
          <a:lstStyle/>
          <a:p>
            <a:r>
              <a:rPr lang="en-AU" sz="2800" dirty="0">
                <a:effectLst/>
              </a:rPr>
              <a:t>Reasons clients do NOT want to use aerobic equipment</a:t>
            </a:r>
            <a:r>
              <a:rPr lang="en-AU" sz="2400" dirty="0">
                <a:effectLst/>
              </a:rPr>
              <a:t> </a:t>
            </a:r>
            <a:r>
              <a:rPr lang="en-AU" sz="2000" dirty="0">
                <a:effectLst/>
              </a:rPr>
              <a:t>(</a:t>
            </a:r>
            <a:r>
              <a:rPr lang="en-AU" sz="2000" dirty="0" err="1">
                <a:effectLst/>
              </a:rPr>
              <a:t>Dishman</a:t>
            </a:r>
            <a:r>
              <a:rPr lang="en-AU" sz="2000" dirty="0">
                <a:effectLst/>
              </a:rPr>
              <a:t>, 1990)</a:t>
            </a:r>
          </a:p>
          <a:p>
            <a:pPr lvl="1"/>
            <a:r>
              <a:rPr lang="en-AU" sz="2000" dirty="0">
                <a:effectLst/>
              </a:rPr>
              <a:t>Boredom</a:t>
            </a:r>
          </a:p>
          <a:p>
            <a:pPr lvl="1"/>
            <a:r>
              <a:rPr lang="en-AU" sz="2000" dirty="0">
                <a:effectLst/>
              </a:rPr>
              <a:t>Lack of comfort</a:t>
            </a:r>
          </a:p>
          <a:p>
            <a:r>
              <a:rPr lang="en-AU" sz="2400" dirty="0">
                <a:effectLst/>
              </a:rPr>
              <a:t>Non-Portable CV Exercise Equipment: Design/Safety Features &amp; Matching Clients </a:t>
            </a:r>
            <a:r>
              <a:rPr lang="en-AU" sz="1800" dirty="0">
                <a:effectLst/>
              </a:rPr>
              <a:t>(Griffin, p. 157-158)</a:t>
            </a:r>
          </a:p>
          <a:p>
            <a:pPr lvl="1"/>
            <a:r>
              <a:rPr lang="en-AU" sz="2000" dirty="0">
                <a:effectLst/>
              </a:rPr>
              <a:t>Treadmills</a:t>
            </a:r>
          </a:p>
          <a:p>
            <a:pPr lvl="1"/>
            <a:r>
              <a:rPr lang="en-AU" sz="2000" dirty="0">
                <a:effectLst/>
              </a:rPr>
              <a:t>Stationary bicycles</a:t>
            </a:r>
          </a:p>
          <a:p>
            <a:pPr lvl="1"/>
            <a:r>
              <a:rPr lang="en-AU" sz="2000" dirty="0">
                <a:effectLst/>
              </a:rPr>
              <a:t>Rowing machines</a:t>
            </a:r>
          </a:p>
          <a:p>
            <a:pPr lvl="1"/>
            <a:r>
              <a:rPr lang="en-AU" sz="2000" dirty="0">
                <a:effectLst/>
              </a:rPr>
              <a:t>Stair climbers</a:t>
            </a:r>
          </a:p>
          <a:p>
            <a:pPr lvl="1"/>
            <a:r>
              <a:rPr lang="en-AU" sz="2000" dirty="0">
                <a:effectLst/>
              </a:rPr>
              <a:t>Elliptical trainers</a:t>
            </a:r>
          </a:p>
        </p:txBody>
      </p:sp>
      <p:pic>
        <p:nvPicPr>
          <p:cNvPr id="123908" name="Picture 4" descr="STEPP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1750" y="4149725"/>
            <a:ext cx="765175" cy="2016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909" name="Picture 5" descr="stylu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9832" y="4647406"/>
            <a:ext cx="1404937" cy="1401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911" name="Picture 7" descr="rowingMachine-SPL_0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1262" y="4360862"/>
            <a:ext cx="936625" cy="79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912" name="Picture 8" descr="bike-WEL03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4149725"/>
            <a:ext cx="1284288" cy="1439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81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62238422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800">
                <a:solidFill>
                  <a:schemeClr val="folHlink"/>
                </a:solidFill>
              </a:rPr>
              <a:t>CV Fitness Programming</a:t>
            </a:r>
            <a:r>
              <a:rPr lang="en-US" sz="3800"/>
              <a:t/>
            </a:r>
            <a:br>
              <a:rPr lang="en-US" sz="3800"/>
            </a:br>
            <a:r>
              <a:rPr lang="en-US" sz="3400"/>
              <a:t>2. Select Activities and Equipment</a:t>
            </a:r>
          </a:p>
        </p:txBody>
      </p:sp>
      <p:sp>
        <p:nvSpPr>
          <p:cNvPr id="1249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0615" y="1794510"/>
            <a:ext cx="7694735" cy="4149090"/>
          </a:xfrm>
        </p:spPr>
        <p:txBody>
          <a:bodyPr/>
          <a:lstStyle/>
          <a:p>
            <a:r>
              <a:rPr lang="en-AU" sz="2800" dirty="0">
                <a:effectLst/>
              </a:rPr>
              <a:t>Transportable Aerobic Home Exercise Equipment</a:t>
            </a:r>
          </a:p>
          <a:p>
            <a:pPr lvl="1"/>
            <a:r>
              <a:rPr lang="en-AU" sz="2400" dirty="0">
                <a:effectLst/>
              </a:rPr>
              <a:t>Yourself (</a:t>
            </a:r>
            <a:r>
              <a:rPr lang="en-AU" sz="2400" dirty="0" err="1">
                <a:effectLst/>
              </a:rPr>
              <a:t>ie</a:t>
            </a:r>
            <a:r>
              <a:rPr lang="en-AU" sz="2400" dirty="0">
                <a:effectLst/>
              </a:rPr>
              <a:t>., Personal Trainer)</a:t>
            </a:r>
          </a:p>
          <a:p>
            <a:pPr lvl="1"/>
            <a:r>
              <a:rPr lang="en-AU" sz="2400" dirty="0">
                <a:effectLst/>
              </a:rPr>
              <a:t>Bench step</a:t>
            </a:r>
          </a:p>
          <a:p>
            <a:pPr lvl="1"/>
            <a:r>
              <a:rPr lang="en-AU" sz="2400" dirty="0" smtClean="0">
                <a:effectLst/>
              </a:rPr>
              <a:t>Videos</a:t>
            </a:r>
            <a:endParaRPr lang="en-AU" sz="2400" dirty="0">
              <a:effectLst/>
            </a:endParaRPr>
          </a:p>
          <a:p>
            <a:pPr lvl="1"/>
            <a:r>
              <a:rPr lang="en-AU" sz="2400" dirty="0">
                <a:effectLst/>
              </a:rPr>
              <a:t>Recreational and Sporting equipment</a:t>
            </a:r>
          </a:p>
          <a:p>
            <a:pPr lvl="1"/>
            <a:r>
              <a:rPr lang="en-AU" sz="2400" dirty="0">
                <a:effectLst/>
              </a:rPr>
              <a:t>Skipping ropes</a:t>
            </a:r>
          </a:p>
          <a:p>
            <a:pPr lvl="1"/>
            <a:r>
              <a:rPr lang="en-AU" sz="2400" dirty="0">
                <a:effectLst/>
              </a:rPr>
              <a:t>Music and CD players </a:t>
            </a:r>
            <a:endParaRPr lang="en-AU" sz="2400" dirty="0" smtClean="0">
              <a:effectLst/>
            </a:endParaRPr>
          </a:p>
          <a:p>
            <a:pPr lvl="2"/>
            <a:r>
              <a:rPr lang="en-AU" dirty="0" smtClean="0">
                <a:effectLst/>
              </a:rPr>
              <a:t>be </a:t>
            </a:r>
            <a:r>
              <a:rPr lang="en-AU" dirty="0">
                <a:effectLst/>
              </a:rPr>
              <a:t>aware of PPCA / </a:t>
            </a:r>
            <a:r>
              <a:rPr lang="en-AU" dirty="0" smtClean="0">
                <a:effectLst/>
              </a:rPr>
              <a:t>APRA</a:t>
            </a:r>
            <a:endParaRPr lang="en-AU" dirty="0">
              <a:effectLst/>
            </a:endParaRPr>
          </a:p>
        </p:txBody>
      </p:sp>
      <p:pic>
        <p:nvPicPr>
          <p:cNvPr id="124937" name="Picture 9" descr="STEPAER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9724" y="2606868"/>
            <a:ext cx="1326173" cy="2948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82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43513598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800">
                <a:solidFill>
                  <a:schemeClr val="folHlink"/>
                </a:solidFill>
              </a:rPr>
              <a:t>CV Fitness Programming</a:t>
            </a:r>
            <a:r>
              <a:rPr lang="en-US" sz="3800"/>
              <a:t/>
            </a:r>
            <a:br>
              <a:rPr lang="en-US" sz="3800"/>
            </a:br>
            <a:r>
              <a:rPr lang="en-US" sz="3400"/>
              <a:t>2. Select Activities and Equipment</a:t>
            </a:r>
          </a:p>
        </p:txBody>
      </p:sp>
      <p:sp>
        <p:nvSpPr>
          <p:cNvPr id="1259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28649" y="1946030"/>
            <a:ext cx="7886701" cy="4435719"/>
          </a:xfrm>
        </p:spPr>
        <p:txBody>
          <a:bodyPr>
            <a:normAutofit lnSpcReduction="10000"/>
          </a:bodyPr>
          <a:lstStyle/>
          <a:p>
            <a:pPr>
              <a:lnSpc>
                <a:spcPct val="100000"/>
              </a:lnSpc>
            </a:pPr>
            <a:r>
              <a:rPr lang="en-AU" sz="2800" dirty="0" smtClean="0">
                <a:effectLst/>
              </a:rPr>
              <a:t>CV </a:t>
            </a:r>
            <a:r>
              <a:rPr lang="en-AU" sz="2800" dirty="0">
                <a:effectLst/>
              </a:rPr>
              <a:t>endurance into three </a:t>
            </a:r>
            <a:r>
              <a:rPr lang="en-AU" sz="2800" dirty="0" smtClean="0">
                <a:effectLst/>
              </a:rPr>
              <a:t>groups (ACSM, 1995)</a:t>
            </a:r>
            <a:endParaRPr lang="en-AU" sz="2800" dirty="0">
              <a:effectLst/>
            </a:endParaRPr>
          </a:p>
          <a:p>
            <a:pPr lvl="1">
              <a:lnSpc>
                <a:spcPct val="100000"/>
              </a:lnSpc>
            </a:pPr>
            <a:r>
              <a:rPr lang="en-AU" sz="2400" u="sng" dirty="0">
                <a:effectLst/>
              </a:rPr>
              <a:t>One</a:t>
            </a:r>
            <a:r>
              <a:rPr lang="en-AU" sz="2400" dirty="0">
                <a:effectLst/>
              </a:rPr>
              <a:t>: physical activities (PA) which exercise intensity is easily sustained with little versatility in HR response: walking, aerobic dancing, swimming, jogging, running, cycling; </a:t>
            </a:r>
            <a:r>
              <a:rPr lang="en-AU" sz="2400" b="1" dirty="0">
                <a:effectLst/>
              </a:rPr>
              <a:t>BEGINNING CLIENTS</a:t>
            </a:r>
          </a:p>
          <a:p>
            <a:pPr lvl="1">
              <a:lnSpc>
                <a:spcPct val="100000"/>
              </a:lnSpc>
            </a:pPr>
            <a:r>
              <a:rPr lang="en-AU" sz="2400" u="sng" dirty="0">
                <a:effectLst/>
              </a:rPr>
              <a:t>Two</a:t>
            </a:r>
            <a:r>
              <a:rPr lang="en-AU" sz="2400" dirty="0">
                <a:effectLst/>
              </a:rPr>
              <a:t>: PA which energy expenditure is related to skill but for a given individual and can provide a constant intensity: highly choreographed dance exercise, </a:t>
            </a:r>
            <a:r>
              <a:rPr lang="en-AU" sz="2400" dirty="0" err="1">
                <a:effectLst/>
              </a:rPr>
              <a:t>Xcountry</a:t>
            </a:r>
            <a:r>
              <a:rPr lang="en-AU" sz="2400" dirty="0">
                <a:effectLst/>
              </a:rPr>
              <a:t> skiing, skating; </a:t>
            </a:r>
            <a:r>
              <a:rPr lang="en-AU" sz="2400" b="1" dirty="0">
                <a:effectLst/>
              </a:rPr>
              <a:t>REDUCE BOREDOM, IMPROVE SKILL LEVELS</a:t>
            </a:r>
          </a:p>
          <a:p>
            <a:pPr lvl="1">
              <a:lnSpc>
                <a:spcPct val="100000"/>
              </a:lnSpc>
            </a:pPr>
            <a:r>
              <a:rPr lang="en-AU" sz="2400" u="sng" dirty="0">
                <a:effectLst/>
              </a:rPr>
              <a:t>Three</a:t>
            </a:r>
            <a:r>
              <a:rPr lang="en-AU" sz="2400" dirty="0">
                <a:effectLst/>
              </a:rPr>
              <a:t>: PA that vary in intensity and skill: soccer, basketball, squash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83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03213943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800">
                <a:solidFill>
                  <a:schemeClr val="folHlink"/>
                </a:solidFill>
              </a:rPr>
              <a:t>CV Fitness Programming</a:t>
            </a:r>
            <a:r>
              <a:rPr lang="en-US" sz="3800"/>
              <a:t/>
            </a:r>
            <a:br>
              <a:rPr lang="en-US" sz="3800"/>
            </a:br>
            <a:r>
              <a:rPr lang="en-US" sz="3400"/>
              <a:t>3. Select Training Method &amp; Mode</a:t>
            </a:r>
          </a:p>
        </p:txBody>
      </p:sp>
      <p:sp>
        <p:nvSpPr>
          <p:cNvPr id="1269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73723" y="1758318"/>
            <a:ext cx="7741628" cy="4598033"/>
          </a:xfrm>
        </p:spPr>
        <p:txBody>
          <a:bodyPr/>
          <a:lstStyle/>
          <a:p>
            <a:r>
              <a:rPr lang="en-AU" sz="2800" dirty="0">
                <a:effectLst/>
              </a:rPr>
              <a:t>Based on </a:t>
            </a:r>
          </a:p>
          <a:p>
            <a:pPr lvl="1"/>
            <a:r>
              <a:rPr lang="en-AU" sz="2400" dirty="0">
                <a:effectLst/>
              </a:rPr>
              <a:t>Stated preferences and interests</a:t>
            </a:r>
          </a:p>
          <a:p>
            <a:pPr lvl="1"/>
            <a:r>
              <a:rPr lang="en-AU" sz="2400" dirty="0">
                <a:effectLst/>
              </a:rPr>
              <a:t>Goals and objectives</a:t>
            </a:r>
          </a:p>
          <a:p>
            <a:pPr lvl="1"/>
            <a:r>
              <a:rPr lang="en-AU" sz="2400" dirty="0">
                <a:effectLst/>
              </a:rPr>
              <a:t>Availability and convenience</a:t>
            </a:r>
          </a:p>
          <a:p>
            <a:pPr lvl="1"/>
            <a:r>
              <a:rPr lang="en-AU" sz="2400" dirty="0">
                <a:effectLst/>
              </a:rPr>
              <a:t>Skills and background</a:t>
            </a:r>
          </a:p>
          <a:p>
            <a:pPr lvl="1"/>
            <a:r>
              <a:rPr lang="en-AU" sz="2400" dirty="0">
                <a:effectLst/>
              </a:rPr>
              <a:t>Suitability</a:t>
            </a:r>
          </a:p>
          <a:p>
            <a:pPr lvl="1"/>
            <a:r>
              <a:rPr lang="en-AU" sz="2400" dirty="0">
                <a:effectLst/>
              </a:rPr>
              <a:t>Other desired benefits</a:t>
            </a:r>
          </a:p>
          <a:p>
            <a:r>
              <a:rPr lang="en-AU" sz="2800" dirty="0">
                <a:effectLst/>
              </a:rPr>
              <a:t>Different types of training methods will be needed to maximise your client’s use of the required energy system</a:t>
            </a:r>
            <a:r>
              <a:rPr lang="en-AU" sz="2000" dirty="0">
                <a:effectLst/>
              </a:rPr>
              <a:t> (refer to Exercise Physiology ACSM chapter 6)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84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0498846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514350" y="265112"/>
            <a:ext cx="8092440" cy="1325563"/>
          </a:xfrm>
        </p:spPr>
        <p:txBody>
          <a:bodyPr/>
          <a:lstStyle/>
          <a:p>
            <a:r>
              <a:rPr lang="en-US" sz="3800" dirty="0">
                <a:solidFill>
                  <a:schemeClr val="folHlink"/>
                </a:solidFill>
              </a:rPr>
              <a:t>CV Fitness Programming</a:t>
            </a:r>
            <a:r>
              <a:rPr lang="en-US" sz="3800" dirty="0"/>
              <a:t/>
            </a:r>
            <a:br>
              <a:rPr lang="en-US" sz="3800" dirty="0"/>
            </a:br>
            <a:r>
              <a:rPr lang="en-US" sz="3400" dirty="0"/>
              <a:t>4. Set Intensity and Mode</a:t>
            </a:r>
          </a:p>
        </p:txBody>
      </p:sp>
      <p:sp>
        <p:nvSpPr>
          <p:cNvPr id="134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844675"/>
            <a:ext cx="8424862" cy="5013325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10000"/>
              </a:lnSpc>
            </a:pPr>
            <a:r>
              <a:rPr lang="en-AU" sz="2400" dirty="0">
                <a:effectLst/>
              </a:rPr>
              <a:t>Intensity is the most important and complex determinant of the CV exercise program</a:t>
            </a:r>
          </a:p>
          <a:p>
            <a:pPr lvl="1">
              <a:lnSpc>
                <a:spcPct val="110000"/>
              </a:lnSpc>
            </a:pPr>
            <a:r>
              <a:rPr lang="en-AU" sz="1600" dirty="0">
                <a:effectLst/>
              </a:rPr>
              <a:t>Too high: clients discouraged, risk injury</a:t>
            </a:r>
          </a:p>
          <a:p>
            <a:pPr lvl="1">
              <a:lnSpc>
                <a:spcPct val="110000"/>
              </a:lnSpc>
            </a:pPr>
            <a:r>
              <a:rPr lang="en-AU" sz="1600" dirty="0">
                <a:effectLst/>
              </a:rPr>
              <a:t>Too low: results deferred, objectives unmet</a:t>
            </a:r>
          </a:p>
          <a:p>
            <a:pPr>
              <a:lnSpc>
                <a:spcPct val="110000"/>
              </a:lnSpc>
            </a:pPr>
            <a:r>
              <a:rPr lang="en-AU" sz="2400" dirty="0">
                <a:effectLst/>
              </a:rPr>
              <a:t>Calculating Exercise Intensity</a:t>
            </a:r>
          </a:p>
          <a:p>
            <a:pPr lvl="1">
              <a:lnSpc>
                <a:spcPct val="110000"/>
              </a:lnSpc>
            </a:pPr>
            <a:r>
              <a:rPr lang="en-AU" sz="1600" dirty="0">
                <a:effectLst/>
              </a:rPr>
              <a:t>Depends on access to test data, your experience, availability of monitoring equipment, client’s exercise program and level of fitness</a:t>
            </a:r>
          </a:p>
          <a:p>
            <a:pPr lvl="1">
              <a:lnSpc>
                <a:spcPct val="110000"/>
              </a:lnSpc>
            </a:pPr>
            <a:r>
              <a:rPr lang="en-AU" sz="2000" dirty="0">
                <a:effectLst/>
              </a:rPr>
              <a:t>Primary methods of calculating</a:t>
            </a:r>
          </a:p>
          <a:p>
            <a:pPr lvl="2">
              <a:lnSpc>
                <a:spcPct val="110000"/>
              </a:lnSpc>
            </a:pPr>
            <a:r>
              <a:rPr lang="en-AU" sz="1800" dirty="0">
                <a:effectLst/>
              </a:rPr>
              <a:t>With assessment</a:t>
            </a:r>
          </a:p>
          <a:p>
            <a:pPr lvl="3">
              <a:lnSpc>
                <a:spcPct val="110000"/>
              </a:lnSpc>
            </a:pPr>
            <a:r>
              <a:rPr lang="en-AU" sz="1600" dirty="0">
                <a:effectLst/>
              </a:rPr>
              <a:t>MET level</a:t>
            </a:r>
          </a:p>
          <a:p>
            <a:pPr lvl="3">
              <a:lnSpc>
                <a:spcPct val="110000"/>
              </a:lnSpc>
            </a:pPr>
            <a:r>
              <a:rPr lang="en-AU" sz="1600" dirty="0">
                <a:effectLst/>
              </a:rPr>
              <a:t>Graph method</a:t>
            </a:r>
          </a:p>
          <a:p>
            <a:pPr lvl="3">
              <a:lnSpc>
                <a:spcPct val="110000"/>
              </a:lnSpc>
            </a:pPr>
            <a:r>
              <a:rPr lang="en-AU" sz="1600" dirty="0">
                <a:effectLst/>
              </a:rPr>
              <a:t>Percentage of </a:t>
            </a:r>
            <a:r>
              <a:rPr lang="en-AU" sz="1600" dirty="0" err="1">
                <a:effectLst/>
              </a:rPr>
              <a:t>HRmax</a:t>
            </a:r>
            <a:endParaRPr lang="en-AU" sz="1600" dirty="0">
              <a:effectLst/>
            </a:endParaRPr>
          </a:p>
          <a:p>
            <a:pPr lvl="2">
              <a:lnSpc>
                <a:spcPct val="110000"/>
              </a:lnSpc>
            </a:pPr>
            <a:r>
              <a:rPr lang="en-AU" sz="1800" dirty="0">
                <a:effectLst/>
              </a:rPr>
              <a:t>Without assessment</a:t>
            </a:r>
          </a:p>
          <a:p>
            <a:pPr lvl="3">
              <a:lnSpc>
                <a:spcPct val="110000"/>
              </a:lnSpc>
            </a:pPr>
            <a:r>
              <a:rPr lang="en-AU" sz="1600" dirty="0">
                <a:effectLst/>
              </a:rPr>
              <a:t>Percentage of </a:t>
            </a:r>
            <a:r>
              <a:rPr lang="en-AU" sz="1600" dirty="0" err="1">
                <a:effectLst/>
              </a:rPr>
              <a:t>HRmax</a:t>
            </a:r>
            <a:r>
              <a:rPr lang="en-AU" sz="1600" dirty="0">
                <a:effectLst/>
              </a:rPr>
              <a:t> (estimated)</a:t>
            </a:r>
          </a:p>
          <a:p>
            <a:pPr lvl="3">
              <a:lnSpc>
                <a:spcPct val="110000"/>
              </a:lnSpc>
            </a:pPr>
            <a:r>
              <a:rPr lang="en-AU" sz="1600" dirty="0">
                <a:effectLst/>
              </a:rPr>
              <a:t>HR Reserve (HRR)</a:t>
            </a:r>
          </a:p>
          <a:p>
            <a:pPr marL="990600" lvl="1" indent="-533400">
              <a:buFont typeface="Wingdings" panose="05000000000000000000" pitchFamily="2" charset="2"/>
              <a:buChar char="Ø"/>
            </a:pPr>
            <a:endParaRPr lang="en-AU" sz="2000" dirty="0">
              <a:effectLst/>
            </a:endParaRPr>
          </a:p>
        </p:txBody>
      </p:sp>
      <p:sp>
        <p:nvSpPr>
          <p:cNvPr id="134148" name="Text Box 4"/>
          <p:cNvSpPr txBox="1">
            <a:spLocks noChangeArrowheads="1"/>
          </p:cNvSpPr>
          <p:nvPr/>
        </p:nvSpPr>
        <p:spPr bwMode="auto">
          <a:xfrm>
            <a:off x="1763713" y="6237288"/>
            <a:ext cx="56165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AU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85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33720448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95288" y="328611"/>
            <a:ext cx="8268652" cy="1325563"/>
          </a:xfrm>
        </p:spPr>
        <p:txBody>
          <a:bodyPr/>
          <a:lstStyle/>
          <a:p>
            <a:r>
              <a:rPr lang="en-US" sz="3800" dirty="0">
                <a:solidFill>
                  <a:schemeClr val="folHlink"/>
                </a:solidFill>
              </a:rPr>
              <a:t>CV Fitness Programming</a:t>
            </a:r>
            <a:r>
              <a:rPr lang="en-US" sz="3800" dirty="0"/>
              <a:t/>
            </a:r>
            <a:br>
              <a:rPr lang="en-US" sz="3800" dirty="0"/>
            </a:br>
            <a:r>
              <a:rPr lang="en-US" sz="3400" dirty="0"/>
              <a:t>4. Set Intensity and Mode</a:t>
            </a:r>
          </a:p>
        </p:txBody>
      </p:sp>
      <p:sp>
        <p:nvSpPr>
          <p:cNvPr id="135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51510" y="1874520"/>
            <a:ext cx="7863840" cy="4291330"/>
          </a:xfrm>
        </p:spPr>
        <p:txBody>
          <a:bodyPr/>
          <a:lstStyle/>
          <a:p>
            <a:r>
              <a:rPr lang="en-AU" sz="2400" dirty="0">
                <a:effectLst/>
              </a:rPr>
              <a:t>MET Level Method (VO2 Reserve)</a:t>
            </a:r>
          </a:p>
          <a:p>
            <a:r>
              <a:rPr lang="en-AU" sz="2400" dirty="0">
                <a:effectLst/>
              </a:rPr>
              <a:t>Metabolic Calculations</a:t>
            </a:r>
          </a:p>
          <a:p>
            <a:r>
              <a:rPr lang="en-AU" sz="2400" dirty="0">
                <a:effectLst/>
              </a:rPr>
              <a:t>Graph Method</a:t>
            </a:r>
          </a:p>
          <a:p>
            <a:r>
              <a:rPr lang="en-AU" sz="2400" dirty="0">
                <a:effectLst/>
              </a:rPr>
              <a:t>Percentage of Maximum Heart Rate</a:t>
            </a:r>
          </a:p>
          <a:p>
            <a:r>
              <a:rPr lang="en-AU" sz="2400" dirty="0">
                <a:effectLst/>
              </a:rPr>
              <a:t>Percentage of Maximum Heart Rate (indirect estimate)</a:t>
            </a:r>
          </a:p>
          <a:p>
            <a:r>
              <a:rPr lang="en-AU" sz="2400" dirty="0">
                <a:effectLst/>
              </a:rPr>
              <a:t>Heart Rate Reserve (HRR)</a:t>
            </a:r>
          </a:p>
          <a:p>
            <a:pPr lvl="1"/>
            <a:r>
              <a:rPr lang="en-AU" sz="2000" dirty="0">
                <a:effectLst/>
              </a:rPr>
              <a:t>Difference between maximum HR and resting </a:t>
            </a:r>
            <a:r>
              <a:rPr lang="en-AU" sz="2000" dirty="0" smtClean="0">
                <a:effectLst/>
              </a:rPr>
              <a:t>HR</a:t>
            </a:r>
            <a:endParaRPr lang="en-AU" sz="2000" dirty="0">
              <a:effectLst/>
            </a:endParaRPr>
          </a:p>
        </p:txBody>
      </p:sp>
      <p:sp>
        <p:nvSpPr>
          <p:cNvPr id="135172" name="Text Box 4"/>
          <p:cNvSpPr txBox="1">
            <a:spLocks noChangeArrowheads="1"/>
          </p:cNvSpPr>
          <p:nvPr/>
        </p:nvSpPr>
        <p:spPr bwMode="auto">
          <a:xfrm>
            <a:off x="1763713" y="6237288"/>
            <a:ext cx="56165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AU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86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7800042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800">
                <a:solidFill>
                  <a:schemeClr val="folHlink"/>
                </a:solidFill>
              </a:rPr>
              <a:t>CV Fitness Programming</a:t>
            </a:r>
            <a:r>
              <a:rPr lang="en-US" sz="3800"/>
              <a:t/>
            </a:r>
            <a:br>
              <a:rPr lang="en-US" sz="3800"/>
            </a:br>
            <a:r>
              <a:rPr lang="en-US" sz="3400"/>
              <a:t>4. Set Intensity and Mode</a:t>
            </a:r>
          </a:p>
        </p:txBody>
      </p:sp>
      <p:sp>
        <p:nvSpPr>
          <p:cNvPr id="140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844675"/>
            <a:ext cx="8424862" cy="4321175"/>
          </a:xfrm>
        </p:spPr>
        <p:txBody>
          <a:bodyPr/>
          <a:lstStyle/>
          <a:p>
            <a:r>
              <a:rPr lang="en-AU" sz="2400" dirty="0">
                <a:effectLst/>
              </a:rPr>
              <a:t>General guidelines for selecting intensity</a:t>
            </a:r>
          </a:p>
          <a:p>
            <a:pPr lvl="1"/>
            <a:r>
              <a:rPr lang="en-AU" sz="2000" dirty="0">
                <a:effectLst/>
              </a:rPr>
              <a:t>60%-80% of VO2R</a:t>
            </a:r>
          </a:p>
          <a:p>
            <a:pPr lvl="1"/>
            <a:r>
              <a:rPr lang="en-AU" sz="2000" dirty="0">
                <a:effectLst/>
              </a:rPr>
              <a:t>60%-80% of HRR</a:t>
            </a:r>
          </a:p>
          <a:p>
            <a:pPr lvl="1"/>
            <a:r>
              <a:rPr lang="en-AU" sz="2000" dirty="0">
                <a:effectLst/>
              </a:rPr>
              <a:t>70% - 85% of </a:t>
            </a:r>
            <a:r>
              <a:rPr lang="en-AU" sz="2000" dirty="0" err="1">
                <a:effectLst/>
              </a:rPr>
              <a:t>HRmax</a:t>
            </a:r>
            <a:endParaRPr lang="en-AU" sz="2000" dirty="0">
              <a:effectLst/>
            </a:endParaRPr>
          </a:p>
          <a:p>
            <a:pPr lvl="1"/>
            <a:r>
              <a:rPr lang="en-AU" sz="2000" dirty="0">
                <a:effectLst/>
              </a:rPr>
              <a:t>You can also use Borg’s Perceived Exertion Scale</a:t>
            </a:r>
          </a:p>
          <a:p>
            <a:r>
              <a:rPr lang="en-AU" sz="2400" dirty="0">
                <a:effectLst/>
              </a:rPr>
              <a:t>Basic Principles to Follow:</a:t>
            </a:r>
          </a:p>
          <a:p>
            <a:pPr marL="914400" lvl="1" indent="-457200">
              <a:lnSpc>
                <a:spcPct val="90000"/>
              </a:lnSpc>
              <a:buFont typeface="+mj-lt"/>
              <a:buAutoNum type="arabicPeriod"/>
            </a:pPr>
            <a:r>
              <a:rPr lang="en-AU" sz="2000" dirty="0">
                <a:effectLst/>
              </a:rPr>
              <a:t>Consider the information gained from the CV assessment</a:t>
            </a:r>
          </a:p>
          <a:p>
            <a:pPr lvl="2"/>
            <a:r>
              <a:rPr lang="en-AU" sz="1800" dirty="0">
                <a:effectLst/>
              </a:rPr>
              <a:t>Start at a lower intensity and increase the volume of work gradually</a:t>
            </a:r>
          </a:p>
          <a:p>
            <a:pPr marL="914400" lvl="1" indent="-457200">
              <a:lnSpc>
                <a:spcPct val="90000"/>
              </a:lnSpc>
              <a:buFont typeface="+mj-lt"/>
              <a:buAutoNum type="arabicPeriod"/>
            </a:pPr>
            <a:r>
              <a:rPr lang="en-AU" sz="2000" dirty="0">
                <a:effectLst/>
              </a:rPr>
              <a:t>Consider the relationship of intensity to the other programming factors</a:t>
            </a:r>
          </a:p>
          <a:p>
            <a:pPr lvl="2"/>
            <a:r>
              <a:rPr lang="en-AU" sz="1800" dirty="0">
                <a:effectLst/>
              </a:rPr>
              <a:t>Duration, frequency, mode</a:t>
            </a:r>
          </a:p>
          <a:p>
            <a:pPr marL="914400" lvl="1" indent="-457200">
              <a:lnSpc>
                <a:spcPct val="90000"/>
              </a:lnSpc>
              <a:buFont typeface="+mj-lt"/>
              <a:buAutoNum type="arabicPeriod"/>
            </a:pPr>
            <a:r>
              <a:rPr lang="en-AU" sz="2000" dirty="0">
                <a:effectLst/>
              </a:rPr>
              <a:t>Consider the personal goals of the client</a:t>
            </a:r>
          </a:p>
        </p:txBody>
      </p:sp>
      <p:sp>
        <p:nvSpPr>
          <p:cNvPr id="140292" name="Text Box 4"/>
          <p:cNvSpPr txBox="1">
            <a:spLocks noChangeArrowheads="1"/>
          </p:cNvSpPr>
          <p:nvPr/>
        </p:nvSpPr>
        <p:spPr bwMode="auto">
          <a:xfrm>
            <a:off x="1763713" y="6237288"/>
            <a:ext cx="56165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AU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87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37210467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800">
                <a:solidFill>
                  <a:schemeClr val="folHlink"/>
                </a:solidFill>
              </a:rPr>
              <a:t>CV Fitness Programming</a:t>
            </a:r>
            <a:r>
              <a:rPr lang="en-US" sz="3800"/>
              <a:t/>
            </a:r>
            <a:br>
              <a:rPr lang="en-US" sz="3800"/>
            </a:br>
            <a:r>
              <a:rPr lang="en-US" sz="3400"/>
              <a:t>5. Set Volume</a:t>
            </a:r>
            <a:r>
              <a:rPr lang="en-US" sz="3000"/>
              <a:t> (Duration &amp; Frequency)</a:t>
            </a:r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9569" y="1779588"/>
            <a:ext cx="8424862" cy="4759325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10000"/>
              </a:lnSpc>
            </a:pPr>
            <a:r>
              <a:rPr lang="en-AU" sz="1900" dirty="0">
                <a:effectLst/>
              </a:rPr>
              <a:t>Duration</a:t>
            </a:r>
          </a:p>
          <a:p>
            <a:pPr lvl="1">
              <a:lnSpc>
                <a:spcPct val="110000"/>
              </a:lnSpc>
            </a:pPr>
            <a:r>
              <a:rPr lang="en-AU" sz="1900" dirty="0">
                <a:effectLst/>
              </a:rPr>
              <a:t>Total work done</a:t>
            </a:r>
          </a:p>
          <a:p>
            <a:pPr lvl="1">
              <a:lnSpc>
                <a:spcPct val="110000"/>
              </a:lnSpc>
            </a:pPr>
            <a:r>
              <a:rPr lang="en-AU" sz="1900" dirty="0">
                <a:effectLst/>
              </a:rPr>
              <a:t>Body responds well to workouts lasting 20-30 minutes</a:t>
            </a:r>
          </a:p>
          <a:p>
            <a:pPr lvl="2">
              <a:lnSpc>
                <a:spcPct val="110000"/>
              </a:lnSpc>
            </a:pPr>
            <a:r>
              <a:rPr lang="en-AU" sz="1900" dirty="0">
                <a:effectLst/>
              </a:rPr>
              <a:t>Low fitness: 10-20 minutes</a:t>
            </a:r>
          </a:p>
          <a:p>
            <a:pPr lvl="2">
              <a:lnSpc>
                <a:spcPct val="110000"/>
              </a:lnSpc>
            </a:pPr>
            <a:r>
              <a:rPr lang="en-AU" sz="1900" dirty="0">
                <a:effectLst/>
              </a:rPr>
              <a:t>Average fitness: 15-40 minutes</a:t>
            </a:r>
          </a:p>
          <a:p>
            <a:pPr lvl="2">
              <a:lnSpc>
                <a:spcPct val="110000"/>
              </a:lnSpc>
            </a:pPr>
            <a:r>
              <a:rPr lang="en-AU" sz="1900" dirty="0">
                <a:effectLst/>
              </a:rPr>
              <a:t>High fitness: 30-60 minutes</a:t>
            </a:r>
          </a:p>
          <a:p>
            <a:pPr>
              <a:lnSpc>
                <a:spcPct val="110000"/>
              </a:lnSpc>
            </a:pPr>
            <a:r>
              <a:rPr lang="en-AU" sz="1900" dirty="0">
                <a:effectLst/>
              </a:rPr>
              <a:t>Frequency</a:t>
            </a:r>
          </a:p>
          <a:p>
            <a:pPr lvl="1">
              <a:lnSpc>
                <a:spcPct val="110000"/>
              </a:lnSpc>
            </a:pPr>
            <a:r>
              <a:rPr lang="en-AU" sz="1900" dirty="0">
                <a:effectLst/>
              </a:rPr>
              <a:t>Depends on the duration and intensity of the session</a:t>
            </a:r>
          </a:p>
          <a:p>
            <a:pPr lvl="2">
              <a:lnSpc>
                <a:spcPct val="110000"/>
              </a:lnSpc>
            </a:pPr>
            <a:r>
              <a:rPr lang="en-AU" sz="1900" dirty="0">
                <a:effectLst/>
              </a:rPr>
              <a:t>Intensity low and duration is short, more sessions per week</a:t>
            </a:r>
          </a:p>
          <a:p>
            <a:pPr lvl="2">
              <a:lnSpc>
                <a:spcPct val="110000"/>
              </a:lnSpc>
            </a:pPr>
            <a:r>
              <a:rPr lang="en-AU" sz="1900" dirty="0">
                <a:effectLst/>
              </a:rPr>
              <a:t>Very Low fitness: 1-2 days/week (if ‘I’ and ‘D’ low</a:t>
            </a:r>
          </a:p>
          <a:p>
            <a:pPr lvl="2">
              <a:lnSpc>
                <a:spcPct val="110000"/>
              </a:lnSpc>
            </a:pPr>
            <a:r>
              <a:rPr lang="en-AU" sz="1900" dirty="0">
                <a:effectLst/>
              </a:rPr>
              <a:t>Low fitness: 3 days/week</a:t>
            </a:r>
          </a:p>
          <a:p>
            <a:pPr lvl="2">
              <a:lnSpc>
                <a:spcPct val="110000"/>
              </a:lnSpc>
            </a:pPr>
            <a:r>
              <a:rPr lang="en-AU" sz="1900" dirty="0">
                <a:effectLst/>
              </a:rPr>
              <a:t>Average fitness: 3-5 days/week</a:t>
            </a:r>
          </a:p>
          <a:p>
            <a:pPr lvl="2">
              <a:lnSpc>
                <a:spcPct val="110000"/>
              </a:lnSpc>
            </a:pPr>
            <a:r>
              <a:rPr lang="en-AU" sz="1900" dirty="0">
                <a:effectLst/>
              </a:rPr>
              <a:t>High fitness: 2-4 days / week</a:t>
            </a:r>
          </a:p>
          <a:p>
            <a:pPr lvl="1">
              <a:lnSpc>
                <a:spcPct val="110000"/>
              </a:lnSpc>
            </a:pPr>
            <a:r>
              <a:rPr lang="en-AU" sz="1900" dirty="0">
                <a:effectLst/>
              </a:rPr>
              <a:t>Work-a-day then rest-a-day: improve CV health, lower incidence of injury, achieve weight-loss goals </a:t>
            </a:r>
          </a:p>
          <a:p>
            <a:pPr marL="1371600" lvl="2" indent="-457200">
              <a:lnSpc>
                <a:spcPct val="90000"/>
              </a:lnSpc>
              <a:buFont typeface="Wingdings" panose="05000000000000000000" pitchFamily="2" charset="2"/>
              <a:buChar char="Ø"/>
            </a:pPr>
            <a:endParaRPr lang="en-AU" sz="1600" dirty="0">
              <a:effectLst/>
            </a:endParaRPr>
          </a:p>
        </p:txBody>
      </p:sp>
      <p:sp>
        <p:nvSpPr>
          <p:cNvPr id="141316" name="Text Box 4"/>
          <p:cNvSpPr txBox="1">
            <a:spLocks noChangeArrowheads="1"/>
          </p:cNvSpPr>
          <p:nvPr/>
        </p:nvSpPr>
        <p:spPr bwMode="auto">
          <a:xfrm>
            <a:off x="1763713" y="6237288"/>
            <a:ext cx="56165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AU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88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29646309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800">
                <a:solidFill>
                  <a:schemeClr val="folHlink"/>
                </a:solidFill>
              </a:rPr>
              <a:t>CV Fitness Programming</a:t>
            </a:r>
            <a:r>
              <a:rPr lang="en-US" sz="3800"/>
              <a:t/>
            </a:r>
            <a:br>
              <a:rPr lang="en-US" sz="3800"/>
            </a:br>
            <a:r>
              <a:rPr lang="en-US" sz="3200"/>
              <a:t>6. Address Progression and Monitoring</a:t>
            </a:r>
          </a:p>
        </p:txBody>
      </p:sp>
      <p:sp>
        <p:nvSpPr>
          <p:cNvPr id="142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00213"/>
            <a:ext cx="8424862" cy="4608512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AU" sz="2200" dirty="0">
                <a:effectLst/>
              </a:rPr>
              <a:t>Challenge: find a rate of progression that builds aerobic capacity w/o overtraining or reducing compliance</a:t>
            </a:r>
          </a:p>
          <a:p>
            <a:pPr>
              <a:lnSpc>
                <a:spcPct val="100000"/>
              </a:lnSpc>
            </a:pPr>
            <a:r>
              <a:rPr lang="en-AU" sz="2200" dirty="0">
                <a:effectLst/>
              </a:rPr>
              <a:t>Progression</a:t>
            </a:r>
          </a:p>
          <a:p>
            <a:pPr lvl="1">
              <a:lnSpc>
                <a:spcPct val="100000"/>
              </a:lnSpc>
            </a:pPr>
            <a:r>
              <a:rPr lang="en-AU" sz="2200" dirty="0">
                <a:effectLst/>
              </a:rPr>
              <a:t>Rate of improvement depends on age, functional capacity, health status, objectives</a:t>
            </a:r>
          </a:p>
          <a:p>
            <a:pPr lvl="1">
              <a:lnSpc>
                <a:spcPct val="100000"/>
              </a:lnSpc>
            </a:pPr>
            <a:r>
              <a:rPr lang="en-AU" sz="2200" dirty="0">
                <a:effectLst/>
              </a:rPr>
              <a:t>Fastest rate of progression during first 6-8 weeks</a:t>
            </a:r>
          </a:p>
          <a:p>
            <a:pPr lvl="1">
              <a:lnSpc>
                <a:spcPct val="100000"/>
              </a:lnSpc>
            </a:pPr>
            <a:r>
              <a:rPr lang="en-AU" sz="2200" b="1" dirty="0">
                <a:solidFill>
                  <a:schemeClr val="hlink"/>
                </a:solidFill>
                <a:effectLst/>
              </a:rPr>
              <a:t>Stages of Progression</a:t>
            </a:r>
          </a:p>
          <a:p>
            <a:pPr lvl="2">
              <a:lnSpc>
                <a:spcPct val="100000"/>
              </a:lnSpc>
            </a:pPr>
            <a:r>
              <a:rPr lang="en-AU" sz="2200" dirty="0">
                <a:effectLst/>
              </a:rPr>
              <a:t>Initial conditioning</a:t>
            </a:r>
          </a:p>
          <a:p>
            <a:pPr lvl="2">
              <a:lnSpc>
                <a:spcPct val="100000"/>
              </a:lnSpc>
            </a:pPr>
            <a:r>
              <a:rPr lang="en-AU" sz="2200" dirty="0">
                <a:effectLst/>
              </a:rPr>
              <a:t>Improvement conditioning stage</a:t>
            </a:r>
          </a:p>
          <a:p>
            <a:pPr lvl="2">
              <a:lnSpc>
                <a:spcPct val="100000"/>
              </a:lnSpc>
            </a:pPr>
            <a:r>
              <a:rPr lang="en-AU" sz="2200" dirty="0">
                <a:effectLst/>
              </a:rPr>
              <a:t>Maintenance conditioning stage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89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32548537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95288" y="365126"/>
            <a:ext cx="8257222" cy="1138236"/>
          </a:xfrm>
        </p:spPr>
        <p:txBody>
          <a:bodyPr/>
          <a:lstStyle/>
          <a:p>
            <a:r>
              <a:rPr lang="en-US" sz="3800" dirty="0">
                <a:solidFill>
                  <a:schemeClr val="folHlink"/>
                </a:solidFill>
              </a:rPr>
              <a:t>CV Fitness Programming</a:t>
            </a:r>
            <a:r>
              <a:rPr lang="en-US" sz="3800" dirty="0"/>
              <a:t/>
            </a:r>
            <a:br>
              <a:rPr lang="en-US" sz="3800" dirty="0"/>
            </a:br>
            <a:r>
              <a:rPr lang="en-US" sz="3200" dirty="0"/>
              <a:t>6. Address Progression and Monitoring</a:t>
            </a:r>
          </a:p>
        </p:txBody>
      </p:sp>
      <p:sp>
        <p:nvSpPr>
          <p:cNvPr id="143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531939"/>
            <a:ext cx="8424862" cy="4824412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AU" sz="2400" b="1" dirty="0">
                <a:solidFill>
                  <a:schemeClr val="hlink"/>
                </a:solidFill>
                <a:effectLst/>
              </a:rPr>
              <a:t>Stages of Progression</a:t>
            </a:r>
          </a:p>
          <a:p>
            <a:pPr lvl="2">
              <a:lnSpc>
                <a:spcPct val="80000"/>
              </a:lnSpc>
            </a:pPr>
            <a:r>
              <a:rPr lang="en-AU" sz="2000" dirty="0">
                <a:effectLst/>
              </a:rPr>
              <a:t>Initial conditioning (4-6 weeks)</a:t>
            </a:r>
          </a:p>
          <a:p>
            <a:pPr lvl="3">
              <a:lnSpc>
                <a:spcPct val="80000"/>
              </a:lnSpc>
            </a:pPr>
            <a:r>
              <a:rPr lang="en-AU" sz="1800" dirty="0">
                <a:effectLst/>
              </a:rPr>
              <a:t>Longer warm-ups and cool downs</a:t>
            </a:r>
          </a:p>
          <a:p>
            <a:pPr lvl="3">
              <a:lnSpc>
                <a:spcPct val="80000"/>
              </a:lnSpc>
            </a:pPr>
            <a:r>
              <a:rPr lang="en-AU" sz="1800" dirty="0">
                <a:effectLst/>
              </a:rPr>
              <a:t>I: 40% - 60% of HRR</a:t>
            </a:r>
          </a:p>
          <a:p>
            <a:pPr lvl="3">
              <a:lnSpc>
                <a:spcPct val="80000"/>
              </a:lnSpc>
            </a:pPr>
            <a:r>
              <a:rPr lang="en-AU" sz="1800" dirty="0">
                <a:effectLst/>
              </a:rPr>
              <a:t>D: 12-15 min up to 20 min</a:t>
            </a:r>
          </a:p>
          <a:p>
            <a:pPr lvl="3">
              <a:lnSpc>
                <a:spcPct val="80000"/>
              </a:lnSpc>
            </a:pPr>
            <a:r>
              <a:rPr lang="en-AU" sz="1800" dirty="0">
                <a:effectLst/>
              </a:rPr>
              <a:t>F: 3 times / week on non-consecutive days</a:t>
            </a:r>
          </a:p>
          <a:p>
            <a:pPr lvl="2">
              <a:lnSpc>
                <a:spcPct val="80000"/>
              </a:lnSpc>
            </a:pPr>
            <a:r>
              <a:rPr lang="en-AU" sz="2000" dirty="0">
                <a:effectLst/>
              </a:rPr>
              <a:t>Improvement conditioning stage (16-20 weeks)</a:t>
            </a:r>
          </a:p>
          <a:p>
            <a:pPr lvl="3">
              <a:lnSpc>
                <a:spcPct val="80000"/>
              </a:lnSpc>
            </a:pPr>
            <a:r>
              <a:rPr lang="en-AU" sz="1800" dirty="0">
                <a:effectLst/>
              </a:rPr>
              <a:t>More rapid progressions</a:t>
            </a:r>
          </a:p>
          <a:p>
            <a:pPr lvl="3">
              <a:lnSpc>
                <a:spcPct val="80000"/>
              </a:lnSpc>
            </a:pPr>
            <a:r>
              <a:rPr lang="en-AU" sz="1800" dirty="0">
                <a:effectLst/>
              </a:rPr>
              <a:t>I: 50% - 85% of HRR</a:t>
            </a:r>
          </a:p>
          <a:p>
            <a:pPr lvl="3">
              <a:lnSpc>
                <a:spcPct val="80000"/>
              </a:lnSpc>
            </a:pPr>
            <a:r>
              <a:rPr lang="en-AU" sz="1800" dirty="0">
                <a:effectLst/>
              </a:rPr>
              <a:t>D: increasing 2-3 weeks up to 30 continuous min.</a:t>
            </a:r>
          </a:p>
          <a:p>
            <a:pPr lvl="3">
              <a:lnSpc>
                <a:spcPct val="80000"/>
              </a:lnSpc>
            </a:pPr>
            <a:r>
              <a:rPr lang="en-AU" sz="1800" dirty="0">
                <a:effectLst/>
              </a:rPr>
              <a:t>F: 3-5 times / week</a:t>
            </a:r>
          </a:p>
          <a:p>
            <a:pPr lvl="2">
              <a:lnSpc>
                <a:spcPct val="80000"/>
              </a:lnSpc>
            </a:pPr>
            <a:r>
              <a:rPr lang="en-AU" sz="2000" dirty="0">
                <a:effectLst/>
              </a:rPr>
              <a:t>Maintenance conditioning stage (after 6 months)</a:t>
            </a:r>
          </a:p>
          <a:p>
            <a:pPr lvl="3">
              <a:lnSpc>
                <a:spcPct val="80000"/>
              </a:lnSpc>
            </a:pPr>
            <a:r>
              <a:rPr lang="en-AU" sz="1800" dirty="0">
                <a:effectLst/>
              </a:rPr>
              <a:t>Maintenance of an energy cost comparable to that of the conditioning stage</a:t>
            </a:r>
          </a:p>
          <a:p>
            <a:pPr lvl="3">
              <a:lnSpc>
                <a:spcPct val="80000"/>
              </a:lnSpc>
            </a:pPr>
            <a:r>
              <a:rPr lang="en-AU" sz="1800" dirty="0">
                <a:effectLst/>
              </a:rPr>
              <a:t>Workout altered to include cross-training activities </a:t>
            </a:r>
            <a:r>
              <a:rPr lang="en-AU" sz="1800" dirty="0" smtClean="0">
                <a:effectLst/>
              </a:rPr>
              <a:t>(</a:t>
            </a:r>
            <a:r>
              <a:rPr lang="en-AU" sz="1800" dirty="0">
                <a:effectLst/>
              </a:rPr>
              <a:t>more group 2 and 3 activities)</a:t>
            </a:r>
          </a:p>
        </p:txBody>
      </p:sp>
      <p:sp>
        <p:nvSpPr>
          <p:cNvPr id="143364" name="Text Box 4"/>
          <p:cNvSpPr txBox="1">
            <a:spLocks noChangeArrowheads="1"/>
          </p:cNvSpPr>
          <p:nvPr/>
        </p:nvSpPr>
        <p:spPr bwMode="auto">
          <a:xfrm>
            <a:off x="1403350" y="6308725"/>
            <a:ext cx="5518370" cy="369332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hlink"/>
                </a:solidFill>
                <a:latin typeface="Tahoma" panose="020B0604030504040204" pitchFamily="34" charset="0"/>
              </a:rPr>
              <a:t>Refer to Table 6.10 and 6.11 in Griffin, 2006 (p 177)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90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81205975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628650" y="217170"/>
            <a:ext cx="7886700" cy="1085850"/>
          </a:xfrm>
        </p:spPr>
        <p:txBody>
          <a:bodyPr>
            <a:normAutofit/>
          </a:bodyPr>
          <a:lstStyle/>
          <a:p>
            <a:r>
              <a:rPr lang="en-US" sz="3800" dirty="0">
                <a:solidFill>
                  <a:schemeClr val="folHlink"/>
                </a:solidFill>
              </a:rPr>
              <a:t>CV Fitness Programming</a:t>
            </a:r>
            <a:r>
              <a:rPr lang="en-US" sz="3800" dirty="0"/>
              <a:t/>
            </a:r>
            <a:br>
              <a:rPr lang="en-US" sz="3800" dirty="0"/>
            </a:br>
            <a:r>
              <a:rPr lang="en-US" sz="3200" dirty="0"/>
              <a:t>6. Address Progression and Monitoring</a:t>
            </a:r>
          </a:p>
        </p:txBody>
      </p:sp>
      <p:sp>
        <p:nvSpPr>
          <p:cNvPr id="144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86728" y="1531939"/>
            <a:ext cx="8424862" cy="4824412"/>
          </a:xfrm>
        </p:spPr>
        <p:txBody>
          <a:bodyPr>
            <a:noAutofit/>
          </a:bodyPr>
          <a:lstStyle/>
          <a:p>
            <a:pPr marL="609600" indent="-609600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sz="2400" b="1" dirty="0">
                <a:solidFill>
                  <a:schemeClr val="hlink"/>
                </a:solidFill>
                <a:effectLst/>
              </a:rPr>
              <a:t>Monitoring</a:t>
            </a:r>
          </a:p>
          <a:p>
            <a:pPr marL="1371600" lvl="2" indent="-457200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sz="2200" dirty="0">
                <a:effectLst/>
              </a:rPr>
              <a:t>Regular feedback for clients</a:t>
            </a:r>
          </a:p>
          <a:p>
            <a:pPr marL="1371600" lvl="2" indent="-457200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sz="2200" dirty="0">
                <a:effectLst/>
              </a:rPr>
              <a:t>Basis to judge the effectiveness of your exercise programming</a:t>
            </a:r>
          </a:p>
          <a:p>
            <a:pPr marL="1371600" lvl="2" indent="-457200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sz="2200" dirty="0">
                <a:effectLst/>
              </a:rPr>
              <a:t>Trends that are invaluable for planning changes or progressions</a:t>
            </a:r>
          </a:p>
          <a:p>
            <a:pPr marL="990600" lvl="1" indent="-533400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sz="2200" dirty="0">
                <a:effectLst/>
              </a:rPr>
              <a:t>Record data</a:t>
            </a:r>
          </a:p>
          <a:p>
            <a:pPr marL="990600" lvl="1" indent="-533400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sz="2200" dirty="0">
                <a:effectLst/>
              </a:rPr>
              <a:t>Monitor heart rate (consider investing in HR monitor e.g. POLAR)</a:t>
            </a:r>
          </a:p>
          <a:p>
            <a:pPr marL="990600" lvl="1" indent="-533400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sz="2200" dirty="0">
                <a:effectLst/>
              </a:rPr>
              <a:t>Other effective means of monitoring include:</a:t>
            </a:r>
          </a:p>
          <a:p>
            <a:pPr marL="1371600" lvl="2" indent="-457200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sz="2200" dirty="0">
                <a:effectLst/>
              </a:rPr>
              <a:t>Ratings of perceived exertion (RPE)</a:t>
            </a:r>
          </a:p>
          <a:p>
            <a:pPr marL="1371600" lvl="2" indent="-457200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sz="2200" dirty="0">
                <a:effectLst/>
              </a:rPr>
              <a:t>The talk test</a:t>
            </a:r>
          </a:p>
          <a:p>
            <a:pPr marL="1371600" lvl="2" indent="-457200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sz="2200" dirty="0">
                <a:effectLst/>
              </a:rPr>
              <a:t>Pedometers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91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15784663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72428" y="285750"/>
            <a:ext cx="8245792" cy="1127447"/>
          </a:xfrm>
        </p:spPr>
        <p:txBody>
          <a:bodyPr/>
          <a:lstStyle/>
          <a:p>
            <a:r>
              <a:rPr lang="en-US" sz="3800" dirty="0">
                <a:solidFill>
                  <a:schemeClr val="folHlink"/>
                </a:solidFill>
              </a:rPr>
              <a:t>CV Fitness Programming</a:t>
            </a:r>
            <a:r>
              <a:rPr lang="en-US" sz="3800" dirty="0"/>
              <a:t/>
            </a:r>
            <a:br>
              <a:rPr lang="en-US" sz="3800" dirty="0"/>
            </a:br>
            <a:r>
              <a:rPr lang="en-US" sz="3200" dirty="0"/>
              <a:t>7. Design Warm-Up and Cool-Down</a:t>
            </a: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72428" y="1563689"/>
            <a:ext cx="8569325" cy="5157787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AU" sz="2400" b="1" dirty="0">
                <a:effectLst/>
              </a:rPr>
              <a:t>Warm-Up</a:t>
            </a:r>
          </a:p>
          <a:p>
            <a:pPr lvl="1">
              <a:lnSpc>
                <a:spcPct val="110000"/>
              </a:lnSpc>
            </a:pPr>
            <a:r>
              <a:rPr lang="en-AU" b="1" dirty="0">
                <a:effectLst/>
              </a:rPr>
              <a:t>Effects</a:t>
            </a:r>
          </a:p>
          <a:p>
            <a:pPr lvl="2">
              <a:lnSpc>
                <a:spcPct val="110000"/>
              </a:lnSpc>
            </a:pPr>
            <a:r>
              <a:rPr lang="en-AU" sz="2400" dirty="0">
                <a:effectLst/>
              </a:rPr>
              <a:t>Increase HR, BP &amp; O2</a:t>
            </a:r>
          </a:p>
          <a:p>
            <a:pPr lvl="2">
              <a:lnSpc>
                <a:spcPct val="110000"/>
              </a:lnSpc>
            </a:pPr>
            <a:r>
              <a:rPr lang="en-AU" sz="2400" dirty="0">
                <a:effectLst/>
              </a:rPr>
              <a:t>Dilates the blood vessels</a:t>
            </a:r>
          </a:p>
          <a:p>
            <a:pPr lvl="2">
              <a:lnSpc>
                <a:spcPct val="110000"/>
              </a:lnSpc>
            </a:pPr>
            <a:r>
              <a:rPr lang="en-AU" sz="2400" dirty="0">
                <a:effectLst/>
              </a:rPr>
              <a:t>Increase elasticity of muscle and connective tissue in gradual fashion</a:t>
            </a:r>
          </a:p>
          <a:p>
            <a:pPr lvl="1">
              <a:lnSpc>
                <a:spcPct val="110000"/>
              </a:lnSpc>
            </a:pPr>
            <a:r>
              <a:rPr lang="en-AU" dirty="0">
                <a:effectLst/>
              </a:rPr>
              <a:t>Duration should be longer if intensity of segment is high or client’s fitness level is </a:t>
            </a:r>
            <a:r>
              <a:rPr lang="en-AU" dirty="0" smtClean="0">
                <a:effectLst/>
              </a:rPr>
              <a:t>low</a:t>
            </a:r>
            <a:endParaRPr lang="en-AU" dirty="0">
              <a:effectLst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92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97977200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72428" y="285750"/>
            <a:ext cx="8245792" cy="1127447"/>
          </a:xfrm>
        </p:spPr>
        <p:txBody>
          <a:bodyPr/>
          <a:lstStyle/>
          <a:p>
            <a:r>
              <a:rPr lang="en-US" sz="3800" dirty="0">
                <a:solidFill>
                  <a:schemeClr val="folHlink"/>
                </a:solidFill>
              </a:rPr>
              <a:t>CV Fitness Programming</a:t>
            </a:r>
            <a:r>
              <a:rPr lang="en-US" sz="3800" dirty="0"/>
              <a:t/>
            </a:r>
            <a:br>
              <a:rPr lang="en-US" sz="3800" dirty="0"/>
            </a:br>
            <a:r>
              <a:rPr lang="en-US" sz="3200" dirty="0"/>
              <a:t>7. Design Warm-Up and Cool-Down</a:t>
            </a: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72428" y="1563689"/>
            <a:ext cx="8569325" cy="5157787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AU" sz="2400" b="1" dirty="0" smtClean="0">
                <a:effectLst/>
              </a:rPr>
              <a:t>Cool </a:t>
            </a:r>
            <a:r>
              <a:rPr lang="en-AU" sz="2400" b="1" dirty="0">
                <a:effectLst/>
              </a:rPr>
              <a:t>Down</a:t>
            </a:r>
          </a:p>
          <a:p>
            <a:pPr lvl="1">
              <a:lnSpc>
                <a:spcPct val="110000"/>
              </a:lnSpc>
            </a:pPr>
            <a:r>
              <a:rPr lang="en-AU" dirty="0">
                <a:effectLst/>
              </a:rPr>
              <a:t>Should gradually decrease the cardiac work and metabolism with low-level aerobic activity similar to the </a:t>
            </a:r>
            <a:r>
              <a:rPr lang="en-AU" dirty="0" err="1">
                <a:effectLst/>
              </a:rPr>
              <a:t>preceeding</a:t>
            </a:r>
            <a:r>
              <a:rPr lang="en-AU" dirty="0">
                <a:effectLst/>
              </a:rPr>
              <a:t> aerobic segment</a:t>
            </a:r>
          </a:p>
          <a:p>
            <a:pPr lvl="1">
              <a:lnSpc>
                <a:spcPct val="110000"/>
              </a:lnSpc>
            </a:pPr>
            <a:r>
              <a:rPr lang="en-AU" dirty="0">
                <a:effectLst/>
              </a:rPr>
              <a:t>Those with high CV risk, cool-down crucial. (blood pooling, high concentrations of exercise hormones)</a:t>
            </a:r>
          </a:p>
          <a:p>
            <a:pPr lvl="1">
              <a:lnSpc>
                <a:spcPct val="110000"/>
              </a:lnSpc>
            </a:pPr>
            <a:r>
              <a:rPr lang="en-AU" dirty="0">
                <a:effectLst/>
              </a:rPr>
              <a:t>CD proportionate to intensity, mode, duration and client’s level of fitness</a:t>
            </a:r>
          </a:p>
          <a:p>
            <a:pPr lvl="1">
              <a:lnSpc>
                <a:spcPct val="110000"/>
              </a:lnSpc>
            </a:pPr>
            <a:r>
              <a:rPr lang="en-AU" dirty="0">
                <a:effectLst/>
              </a:rPr>
              <a:t>Moderate intensity – allot for CD period equal to 15% </a:t>
            </a:r>
            <a:r>
              <a:rPr lang="en-AU" dirty="0" smtClean="0">
                <a:effectLst/>
              </a:rPr>
              <a:t>of </a:t>
            </a:r>
            <a:r>
              <a:rPr lang="en-AU" dirty="0">
                <a:effectLst/>
              </a:rPr>
              <a:t>time spent exercising; ensure HR &lt; 100 bpm or </a:t>
            </a:r>
            <a:r>
              <a:rPr lang="en-AU" dirty="0" smtClean="0">
                <a:effectLst/>
              </a:rPr>
              <a:t>within </a:t>
            </a:r>
            <a:r>
              <a:rPr lang="en-AU" dirty="0">
                <a:effectLst/>
              </a:rPr>
              <a:t>20 bpm of original </a:t>
            </a:r>
            <a:r>
              <a:rPr lang="en-AU" dirty="0" smtClean="0">
                <a:effectLst/>
              </a:rPr>
              <a:t>HR</a:t>
            </a:r>
            <a:endParaRPr lang="en-AU" dirty="0">
              <a:effectLst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93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54664101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 dirty="0" smtClean="0"/>
              <a:t>Signs of Overtraining</a:t>
            </a:r>
            <a:endParaRPr lang="en-US" sz="1600" b="0" dirty="0">
              <a:effectLst/>
            </a:endParaRPr>
          </a:p>
        </p:txBody>
      </p:sp>
      <p:sp>
        <p:nvSpPr>
          <p:cNvPr id="2508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9858" y="1883264"/>
            <a:ext cx="7895492" cy="4473087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en-US" dirty="0"/>
              <a:t>Decrease in performance not caused by a change in training stimulus</a:t>
            </a:r>
            <a:endParaRPr lang="en-AU" b="1" dirty="0"/>
          </a:p>
          <a:p>
            <a:pPr lvl="0"/>
            <a:r>
              <a:rPr lang="en-US" dirty="0"/>
              <a:t>Irritability </a:t>
            </a:r>
            <a:endParaRPr lang="en-AU" b="1" dirty="0"/>
          </a:p>
          <a:p>
            <a:pPr lvl="0"/>
            <a:r>
              <a:rPr lang="en-US" dirty="0"/>
              <a:t>Fatigue</a:t>
            </a:r>
            <a:endParaRPr lang="en-AU" b="1" dirty="0"/>
          </a:p>
          <a:p>
            <a:pPr lvl="0"/>
            <a:r>
              <a:rPr lang="en-US" dirty="0"/>
              <a:t>Depression</a:t>
            </a:r>
            <a:endParaRPr lang="en-AU" b="1" dirty="0"/>
          </a:p>
          <a:p>
            <a:pPr lvl="0"/>
            <a:r>
              <a:rPr lang="en-US" dirty="0"/>
              <a:t>Increased illness and infections</a:t>
            </a:r>
            <a:endParaRPr lang="en-AU" b="1" dirty="0"/>
          </a:p>
          <a:p>
            <a:pPr lvl="0"/>
            <a:r>
              <a:rPr lang="en-US" dirty="0"/>
              <a:t>Lethargy </a:t>
            </a:r>
            <a:endParaRPr lang="en-AU" b="1" dirty="0"/>
          </a:p>
          <a:p>
            <a:pPr lvl="0"/>
            <a:r>
              <a:rPr lang="en-US" dirty="0"/>
              <a:t>Increased muscle soreness</a:t>
            </a:r>
            <a:endParaRPr lang="en-AU" b="1" dirty="0"/>
          </a:p>
          <a:p>
            <a:pPr lvl="0"/>
            <a:r>
              <a:rPr lang="en-US" dirty="0"/>
              <a:t>Loss of appetite</a:t>
            </a:r>
            <a:endParaRPr lang="en-AU" b="1" dirty="0"/>
          </a:p>
          <a:p>
            <a:pPr lvl="0"/>
            <a:r>
              <a:rPr lang="en-US" dirty="0"/>
              <a:t>Sleeping disorders</a:t>
            </a:r>
            <a:endParaRPr lang="en-AU" b="1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94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94352215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 dirty="0" smtClean="0"/>
              <a:t>Programming for </a:t>
            </a:r>
            <a:br>
              <a:rPr lang="en-US" sz="4000" dirty="0" smtClean="0"/>
            </a:br>
            <a:r>
              <a:rPr lang="en-US" sz="4000" dirty="0" smtClean="0"/>
              <a:t>Specific Muscles Targets</a:t>
            </a:r>
            <a:endParaRPr lang="en-US" sz="1600" b="0" dirty="0">
              <a:effectLst/>
            </a:endParaRPr>
          </a:p>
        </p:txBody>
      </p:sp>
      <p:sp>
        <p:nvSpPr>
          <p:cNvPr id="2508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5108" y="2051538"/>
            <a:ext cx="7895492" cy="4473087"/>
          </a:xfrm>
        </p:spPr>
        <p:txBody>
          <a:bodyPr/>
          <a:lstStyle/>
          <a:p>
            <a:r>
              <a:rPr lang="en-US" dirty="0" smtClean="0"/>
              <a:t>Abdominal assisters</a:t>
            </a:r>
          </a:p>
          <a:p>
            <a:pPr lvl="1"/>
            <a:r>
              <a:rPr lang="en-US" dirty="0" smtClean="0"/>
              <a:t>Ab roller, Swiss ball, medicine ball, crunch machine</a:t>
            </a:r>
          </a:p>
          <a:p>
            <a:r>
              <a:rPr lang="en-US" dirty="0" smtClean="0"/>
              <a:t>Rotator cuff training</a:t>
            </a:r>
          </a:p>
          <a:p>
            <a:pPr lvl="1"/>
            <a:r>
              <a:rPr lang="en-US" dirty="0" smtClean="0"/>
              <a:t>Lateral raise with thumbs pointing downwards</a:t>
            </a:r>
          </a:p>
          <a:p>
            <a:pPr lvl="1"/>
            <a:r>
              <a:rPr lang="en-US" dirty="0" smtClean="0"/>
              <a:t>Perform above exercise lying on your side</a:t>
            </a:r>
          </a:p>
          <a:p>
            <a:pPr lvl="1"/>
            <a:r>
              <a:rPr lang="en-US" dirty="0" smtClean="0"/>
              <a:t>Internal &amp; external in a standing, sitting or lying position</a:t>
            </a:r>
          </a:p>
          <a:p>
            <a:pPr lvl="1"/>
            <a:r>
              <a:rPr lang="en-US" dirty="0" smtClean="0"/>
              <a:t>Lateral raise with internal rotation</a:t>
            </a:r>
          </a:p>
          <a:p>
            <a:r>
              <a:rPr lang="en-US" dirty="0" smtClean="0"/>
              <a:t>Plyometric training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95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93061447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4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347665"/>
            <a:ext cx="8077200" cy="1115376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Matching Resistance Equipment to the Client</a:t>
            </a:r>
            <a:endParaRPr lang="en-US" sz="2600" b="0" dirty="0">
              <a:effectLst/>
            </a:endParaRPr>
          </a:p>
        </p:txBody>
      </p:sp>
      <p:sp>
        <p:nvSpPr>
          <p:cNvPr id="2150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64870" y="1463041"/>
            <a:ext cx="7650480" cy="5078411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en-US" sz="2200" dirty="0"/>
              <a:t>Body </a:t>
            </a:r>
            <a:r>
              <a:rPr lang="en-US" sz="2200" dirty="0" smtClean="0"/>
              <a:t>Weight: Most </a:t>
            </a:r>
            <a:r>
              <a:rPr lang="en-US" sz="2200" dirty="0"/>
              <a:t>versatile source of overload</a:t>
            </a:r>
          </a:p>
          <a:p>
            <a:pPr>
              <a:lnSpc>
                <a:spcPct val="80000"/>
              </a:lnSpc>
            </a:pPr>
            <a:r>
              <a:rPr lang="en-US" sz="2200" dirty="0"/>
              <a:t>Free Weight (DBs &amp; BBs)</a:t>
            </a:r>
          </a:p>
          <a:p>
            <a:pPr>
              <a:lnSpc>
                <a:spcPct val="80000"/>
              </a:lnSpc>
            </a:pPr>
            <a:r>
              <a:rPr lang="en-US" sz="2200" dirty="0"/>
              <a:t>Machine resistance</a:t>
            </a:r>
          </a:p>
          <a:p>
            <a:pPr lvl="1">
              <a:lnSpc>
                <a:spcPct val="80000"/>
              </a:lnSpc>
            </a:pPr>
            <a:r>
              <a:rPr lang="en-US" sz="2000" dirty="0"/>
              <a:t>Constant resistance</a:t>
            </a:r>
          </a:p>
          <a:p>
            <a:pPr lvl="1">
              <a:lnSpc>
                <a:spcPct val="80000"/>
              </a:lnSpc>
            </a:pPr>
            <a:r>
              <a:rPr lang="en-US" sz="2000" dirty="0"/>
              <a:t>Variable resistance</a:t>
            </a:r>
          </a:p>
          <a:p>
            <a:pPr lvl="2">
              <a:lnSpc>
                <a:spcPct val="80000"/>
              </a:lnSpc>
            </a:pPr>
            <a:r>
              <a:rPr lang="en-US" dirty="0"/>
              <a:t>3 major strength curves</a:t>
            </a:r>
          </a:p>
          <a:p>
            <a:pPr lvl="3">
              <a:lnSpc>
                <a:spcPct val="80000"/>
              </a:lnSpc>
            </a:pPr>
            <a:r>
              <a:rPr lang="en-US" sz="2000" dirty="0"/>
              <a:t>Ascending</a:t>
            </a:r>
          </a:p>
          <a:p>
            <a:pPr lvl="3">
              <a:lnSpc>
                <a:spcPct val="80000"/>
              </a:lnSpc>
            </a:pPr>
            <a:r>
              <a:rPr lang="en-US" sz="2000" dirty="0"/>
              <a:t>Descending</a:t>
            </a:r>
          </a:p>
          <a:p>
            <a:pPr lvl="3">
              <a:lnSpc>
                <a:spcPct val="80000"/>
              </a:lnSpc>
            </a:pPr>
            <a:r>
              <a:rPr lang="en-US" sz="2000" dirty="0"/>
              <a:t>Bell-shaped</a:t>
            </a:r>
          </a:p>
          <a:p>
            <a:pPr lvl="1">
              <a:lnSpc>
                <a:spcPct val="80000"/>
              </a:lnSpc>
            </a:pPr>
            <a:r>
              <a:rPr lang="en-US" sz="2200" dirty="0"/>
              <a:t>Hydraulics and pneumatics</a:t>
            </a:r>
          </a:p>
          <a:p>
            <a:pPr lvl="1">
              <a:lnSpc>
                <a:spcPct val="80000"/>
              </a:lnSpc>
            </a:pPr>
            <a:r>
              <a:rPr lang="en-US" sz="2200" dirty="0"/>
              <a:t>Electronics</a:t>
            </a:r>
          </a:p>
          <a:p>
            <a:pPr lvl="1">
              <a:lnSpc>
                <a:spcPct val="80000"/>
              </a:lnSpc>
            </a:pPr>
            <a:r>
              <a:rPr lang="en-US" sz="2200" dirty="0" err="1"/>
              <a:t>Isokinetics</a:t>
            </a:r>
            <a:endParaRPr lang="en-US" sz="2200" dirty="0"/>
          </a:p>
          <a:p>
            <a:pPr lvl="1">
              <a:lnSpc>
                <a:spcPct val="80000"/>
              </a:lnSpc>
            </a:pPr>
            <a:r>
              <a:rPr lang="en-US" sz="2200" dirty="0"/>
              <a:t>Other</a:t>
            </a:r>
          </a:p>
          <a:p>
            <a:pPr lvl="2">
              <a:lnSpc>
                <a:spcPct val="80000"/>
              </a:lnSpc>
            </a:pPr>
            <a:r>
              <a:rPr lang="en-US" dirty="0"/>
              <a:t>Elastic</a:t>
            </a:r>
          </a:p>
          <a:p>
            <a:pPr lvl="2">
              <a:lnSpc>
                <a:spcPct val="80000"/>
              </a:lnSpc>
            </a:pPr>
            <a:r>
              <a:rPr lang="en-US" dirty="0"/>
              <a:t>Water</a:t>
            </a:r>
          </a:p>
          <a:p>
            <a:pPr lvl="2">
              <a:lnSpc>
                <a:spcPct val="80000"/>
              </a:lnSpc>
            </a:pPr>
            <a:r>
              <a:rPr lang="en-US" dirty="0"/>
              <a:t>Manual resistance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96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05159369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2" name="Rectangle 2"/>
          <p:cNvSpPr>
            <a:spLocks noGrp="1" noChangeArrowheads="1"/>
          </p:cNvSpPr>
          <p:nvPr>
            <p:ph type="title"/>
          </p:nvPr>
        </p:nvSpPr>
        <p:spPr>
          <a:xfrm>
            <a:off x="628650" y="365127"/>
            <a:ext cx="7886700" cy="1006474"/>
          </a:xfrm>
        </p:spPr>
        <p:txBody>
          <a:bodyPr/>
          <a:lstStyle/>
          <a:p>
            <a:pPr algn="ctr"/>
            <a:r>
              <a:rPr lang="en-US" sz="4000" dirty="0" smtClean="0"/>
              <a:t>Innovative Exercise Equipment</a:t>
            </a:r>
            <a:endParaRPr lang="en-US" sz="1600" b="0" dirty="0">
              <a:effectLst/>
            </a:endParaRPr>
          </a:p>
        </p:txBody>
      </p:sp>
      <p:sp>
        <p:nvSpPr>
          <p:cNvPr id="2508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00100" y="1371601"/>
            <a:ext cx="7557516" cy="4498847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Exercise balls (medicine balls, Swiss balls)</a:t>
            </a:r>
          </a:p>
          <a:p>
            <a:r>
              <a:rPr lang="en-US" dirty="0" smtClean="0"/>
              <a:t>Body bars</a:t>
            </a:r>
          </a:p>
          <a:p>
            <a:r>
              <a:rPr lang="en-US" dirty="0" smtClean="0"/>
              <a:t>Equipment step</a:t>
            </a:r>
          </a:p>
          <a:p>
            <a:r>
              <a:rPr lang="en-US" dirty="0" smtClean="0"/>
              <a:t>Bands (</a:t>
            </a:r>
            <a:r>
              <a:rPr lang="en-US" dirty="0" err="1" smtClean="0"/>
              <a:t>dyna</a:t>
            </a:r>
            <a:r>
              <a:rPr lang="en-US" dirty="0" smtClean="0"/>
              <a:t>-bands, </a:t>
            </a:r>
            <a:r>
              <a:rPr lang="en-US" dirty="0" err="1" smtClean="0"/>
              <a:t>etc</a:t>
            </a:r>
            <a:r>
              <a:rPr lang="en-US" dirty="0" smtClean="0"/>
              <a:t>)</a:t>
            </a:r>
          </a:p>
          <a:p>
            <a:r>
              <a:rPr lang="en-US" dirty="0" smtClean="0"/>
              <a:t>Specific muscle targets</a:t>
            </a:r>
          </a:p>
          <a:p>
            <a:r>
              <a:rPr lang="en-US" dirty="0" smtClean="0"/>
              <a:t>Pilates</a:t>
            </a:r>
          </a:p>
          <a:p>
            <a:pPr lvl="1"/>
            <a:r>
              <a:rPr lang="en-US" dirty="0" smtClean="0"/>
              <a:t>Reformer</a:t>
            </a:r>
          </a:p>
          <a:p>
            <a:pPr lvl="1"/>
            <a:r>
              <a:rPr lang="en-US" dirty="0" smtClean="0"/>
              <a:t>Cadillac</a:t>
            </a:r>
          </a:p>
          <a:p>
            <a:pPr lvl="1"/>
            <a:r>
              <a:rPr lang="en-US" dirty="0" smtClean="0"/>
              <a:t>Ladder</a:t>
            </a:r>
          </a:p>
          <a:p>
            <a:r>
              <a:rPr lang="en-US" smtClean="0"/>
              <a:t>Vibration machine</a:t>
            </a:r>
            <a:endParaRPr lang="en-US" dirty="0" smtClean="0"/>
          </a:p>
          <a:p>
            <a:pPr lvl="1"/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97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78354469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2" name="Rectangle 2"/>
          <p:cNvSpPr>
            <a:spLocks noGrp="1" noChangeArrowheads="1"/>
          </p:cNvSpPr>
          <p:nvPr>
            <p:ph type="title"/>
          </p:nvPr>
        </p:nvSpPr>
        <p:spPr>
          <a:xfrm>
            <a:off x="628650" y="365127"/>
            <a:ext cx="7886700" cy="1006474"/>
          </a:xfrm>
        </p:spPr>
        <p:txBody>
          <a:bodyPr/>
          <a:lstStyle/>
          <a:p>
            <a:pPr algn="ctr"/>
            <a:r>
              <a:rPr lang="en-US" sz="4000" dirty="0" smtClean="0"/>
              <a:t>Injury Prevention Strategies</a:t>
            </a:r>
            <a:endParaRPr lang="en-US" sz="1600" b="0" dirty="0">
              <a:effectLst/>
            </a:endParaRPr>
          </a:p>
        </p:txBody>
      </p:sp>
      <p:sp>
        <p:nvSpPr>
          <p:cNvPr id="2508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28650" y="1664677"/>
            <a:ext cx="7728966" cy="4205771"/>
          </a:xfrm>
        </p:spPr>
        <p:txBody>
          <a:bodyPr>
            <a:normAutofit/>
          </a:bodyPr>
          <a:lstStyle/>
          <a:p>
            <a:r>
              <a:rPr lang="en-US" dirty="0" smtClean="0"/>
              <a:t>Have proper rest for recovery</a:t>
            </a:r>
          </a:p>
          <a:p>
            <a:r>
              <a:rPr lang="en-US" dirty="0" smtClean="0"/>
              <a:t>Warm up / cool down appropriately for activity </a:t>
            </a:r>
          </a:p>
          <a:p>
            <a:r>
              <a:rPr lang="en-US" dirty="0" smtClean="0"/>
              <a:t>Lift </a:t>
            </a:r>
            <a:r>
              <a:rPr lang="en-US" dirty="0"/>
              <a:t>with legs, not with </a:t>
            </a:r>
            <a:r>
              <a:rPr lang="en-US" dirty="0" smtClean="0"/>
              <a:t>back</a:t>
            </a:r>
          </a:p>
          <a:p>
            <a:r>
              <a:rPr lang="en-US" dirty="0" smtClean="0"/>
              <a:t>Build strength and endurance slowly</a:t>
            </a:r>
          </a:p>
          <a:p>
            <a:r>
              <a:rPr lang="en-US" dirty="0" smtClean="0"/>
              <a:t>Use proper equipment and technique</a:t>
            </a:r>
          </a:p>
          <a:p>
            <a:r>
              <a:rPr lang="en-US" dirty="0" smtClean="0"/>
              <a:t>Get plenty of sleep</a:t>
            </a:r>
          </a:p>
          <a:p>
            <a:r>
              <a:rPr lang="en-US" dirty="0" smtClean="0"/>
              <a:t>Do not push through the pain; it could cause more harm.</a:t>
            </a:r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98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72656439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9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 dirty="0"/>
              <a:t>Spotting in </a:t>
            </a:r>
            <a:br>
              <a:rPr lang="en-US" sz="4000" dirty="0"/>
            </a:br>
            <a:r>
              <a:rPr lang="en-US" sz="4000" dirty="0"/>
              <a:t>Resistance Exercise</a:t>
            </a:r>
            <a:endParaRPr lang="en-US" sz="1600" b="0" dirty="0">
              <a:effectLst/>
            </a:endParaRPr>
          </a:p>
        </p:txBody>
      </p:sp>
      <p:sp>
        <p:nvSpPr>
          <p:cNvPr id="2529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2144078"/>
            <a:ext cx="4010025" cy="4391025"/>
          </a:xfrm>
        </p:spPr>
        <p:txBody>
          <a:bodyPr/>
          <a:lstStyle/>
          <a:p>
            <a:pPr marL="609600" indent="-609600"/>
            <a:r>
              <a:rPr lang="en-US" dirty="0"/>
              <a:t>Explain spotting procedures</a:t>
            </a:r>
          </a:p>
          <a:p>
            <a:pPr marL="609600" indent="-609600"/>
            <a:r>
              <a:rPr lang="en-US" dirty="0"/>
              <a:t>Ask client before physically touching them to make sure it is okay</a:t>
            </a:r>
          </a:p>
        </p:txBody>
      </p:sp>
      <p:pic>
        <p:nvPicPr>
          <p:cNvPr id="252932" name="Picture 4" descr="Copy of harr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0775" y="2133600"/>
            <a:ext cx="3584575" cy="314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99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37704732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9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 dirty="0"/>
              <a:t>Spotting in </a:t>
            </a:r>
            <a:br>
              <a:rPr lang="en-US" sz="4000" dirty="0"/>
            </a:br>
            <a:r>
              <a:rPr lang="en-US" sz="4000" dirty="0"/>
              <a:t>Resistance Exercise</a:t>
            </a:r>
            <a:endParaRPr lang="en-US" sz="1600" b="0" dirty="0">
              <a:effectLst/>
            </a:endParaRPr>
          </a:p>
        </p:txBody>
      </p:sp>
      <p:sp>
        <p:nvSpPr>
          <p:cNvPr id="2549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64553" y="1814513"/>
            <a:ext cx="7753350" cy="47244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2800" dirty="0"/>
              <a:t>Know proper exercise technique</a:t>
            </a:r>
          </a:p>
          <a:p>
            <a:pPr>
              <a:lnSpc>
                <a:spcPct val="80000"/>
              </a:lnSpc>
            </a:pPr>
            <a:r>
              <a:rPr lang="en-US" sz="2800" dirty="0"/>
              <a:t>Know proper spotting technique</a:t>
            </a:r>
          </a:p>
          <a:p>
            <a:pPr>
              <a:lnSpc>
                <a:spcPct val="80000"/>
              </a:lnSpc>
            </a:pPr>
            <a:r>
              <a:rPr lang="en-US" sz="2800" dirty="0"/>
              <a:t>Be sure you are strong enough to assist the lifter with the resistance being used to get help</a:t>
            </a:r>
          </a:p>
          <a:p>
            <a:pPr>
              <a:lnSpc>
                <a:spcPct val="80000"/>
              </a:lnSpc>
            </a:pPr>
            <a:r>
              <a:rPr lang="en-US" sz="2800" dirty="0"/>
              <a:t>Know how many reps the lifter intends to do</a:t>
            </a:r>
          </a:p>
          <a:p>
            <a:pPr>
              <a:lnSpc>
                <a:spcPct val="80000"/>
              </a:lnSpc>
            </a:pPr>
            <a:r>
              <a:rPr lang="en-US" sz="2800" dirty="0"/>
              <a:t>Be attentive to the lifter at all times</a:t>
            </a:r>
          </a:p>
          <a:p>
            <a:pPr>
              <a:lnSpc>
                <a:spcPct val="80000"/>
              </a:lnSpc>
            </a:pPr>
            <a:r>
              <a:rPr lang="en-US" sz="2800" dirty="0"/>
              <a:t>Stop lifters if exercise technique is incorrect or if they break form</a:t>
            </a:r>
          </a:p>
          <a:p>
            <a:pPr>
              <a:lnSpc>
                <a:spcPct val="80000"/>
              </a:lnSpc>
            </a:pPr>
            <a:r>
              <a:rPr lang="en-US" sz="2800" dirty="0"/>
              <a:t>Know the plan of action if a serious injury occurs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98FC7C-5A73-4CE4-9ED4-529E12F90497}" type="slidenum">
              <a:rPr lang="en-AU" smtClean="0"/>
              <a:t>100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262802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1075</TotalTime>
  <Words>6077</Words>
  <Application>Microsoft Office PowerPoint</Application>
  <PresentationFormat>On-screen Show (4:3)</PresentationFormat>
  <Paragraphs>1211</Paragraphs>
  <Slides>100</Slides>
  <Notes>72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100</vt:i4>
      </vt:variant>
    </vt:vector>
  </HeadingPairs>
  <TitlesOfParts>
    <vt:vector size="107" baseType="lpstr">
      <vt:lpstr>Arial</vt:lpstr>
      <vt:lpstr>Calibri</vt:lpstr>
      <vt:lpstr>Calibri Light</vt:lpstr>
      <vt:lpstr>Symbol</vt:lpstr>
      <vt:lpstr>Tahoma</vt:lpstr>
      <vt:lpstr>Wingdings</vt:lpstr>
      <vt:lpstr>Office Theme</vt:lpstr>
      <vt:lpstr>Long Term Exercise Planning &amp; Programming</vt:lpstr>
      <vt:lpstr>Exercise Physiology Review</vt:lpstr>
      <vt:lpstr>Exercise Physiology</vt:lpstr>
      <vt:lpstr>Factors that Influence Adaptations to Aerobic Training (Chapter 6, NSCA)</vt:lpstr>
      <vt:lpstr>Physiological Responses of Exercise</vt:lpstr>
      <vt:lpstr>Cardiovascular System ACUTE RESPONSE to CARDIO EXERCISE HEART RATE</vt:lpstr>
      <vt:lpstr>Cardiovascular System CARDIAC FUNCTION</vt:lpstr>
      <vt:lpstr>Cardiovascular System CARDIAC FUNCTION</vt:lpstr>
      <vt:lpstr>Cardiovascular System ACUTE RESPONSE to CARDIO EXERCISE STROKE VOLUME</vt:lpstr>
      <vt:lpstr>Cardiac Output</vt:lpstr>
      <vt:lpstr>Cardiovascular System ACUTE RESPONSE to CARDIO EXERCISE CARDIAC OUTPUT</vt:lpstr>
      <vt:lpstr>Cardiovascular System ACUTE RESPONSE to CARDIO EXERCISE</vt:lpstr>
      <vt:lpstr>Acute Responses to CardioVascular Exercise</vt:lpstr>
      <vt:lpstr>Exercise and the Respiratory System</vt:lpstr>
      <vt:lpstr>ENERGY SYSTEMS</vt:lpstr>
      <vt:lpstr>ENERGY SYSTEMS</vt:lpstr>
      <vt:lpstr>Energy for Movement</vt:lpstr>
      <vt:lpstr>ENERGY SYSTEMS</vt:lpstr>
      <vt:lpstr>ENERGY SYSTEM Processes</vt:lpstr>
      <vt:lpstr>MUSCULAR SYSTEM</vt:lpstr>
      <vt:lpstr>Adaptations to  Resistance Training (Chapter 5, NSCA)</vt:lpstr>
      <vt:lpstr>Environmental Conditions</vt:lpstr>
      <vt:lpstr>Environmental Conditions</vt:lpstr>
      <vt:lpstr>Long-Term Exercise Planning and Programming</vt:lpstr>
      <vt:lpstr>Primary Motivation of Clients</vt:lpstr>
      <vt:lpstr>Principles of  Exercise Programming</vt:lpstr>
      <vt:lpstr>Principles of  Exercise Programming</vt:lpstr>
      <vt:lpstr>Factors Affecting VO2max Predictions</vt:lpstr>
      <vt:lpstr>Principles of  Exercise Programming</vt:lpstr>
      <vt:lpstr>Principles of  Exercise Programming</vt:lpstr>
      <vt:lpstr>Planning Principles for  Training Programs</vt:lpstr>
      <vt:lpstr>Resistance Training Methods</vt:lpstr>
      <vt:lpstr>Resistance Training Methods</vt:lpstr>
      <vt:lpstr>Resistance Training Methods</vt:lpstr>
      <vt:lpstr>Resistance Training Methods</vt:lpstr>
      <vt:lpstr>Factors to Consider When Designing Training Programs</vt:lpstr>
      <vt:lpstr>General Recommendations</vt:lpstr>
      <vt:lpstr>Structured Approach to Exercise Planning </vt:lpstr>
      <vt:lpstr>Selye’s  General Adaptation Syndrome (GAS)</vt:lpstr>
      <vt:lpstr>Training Program Elements</vt:lpstr>
      <vt:lpstr>Factors in Muscle Conditioning Prescription</vt:lpstr>
      <vt:lpstr>Program Design Process</vt:lpstr>
      <vt:lpstr>Five Phases to  Develop Programs</vt:lpstr>
      <vt:lpstr>Types of Conditioning Programs</vt:lpstr>
      <vt:lpstr>Types of Conditioning Programs</vt:lpstr>
      <vt:lpstr>Types of Conditioning Programs</vt:lpstr>
      <vt:lpstr>Simple Stretching Cues</vt:lpstr>
      <vt:lpstr>Proprioceptive Neuromuscular Facilitation (PNF)</vt:lpstr>
      <vt:lpstr>Proprioceptive Neuromuscular Facilitation  (PNF) </vt:lpstr>
      <vt:lpstr>Advantages / Suitability  of PNF</vt:lpstr>
      <vt:lpstr>Types of Conditioning Programs</vt:lpstr>
      <vt:lpstr>Neuromuscular Coordination</vt:lpstr>
      <vt:lpstr>Strength, Hypertrophy, Power &amp; Local Muscular Endurance</vt:lpstr>
      <vt:lpstr>Strength Training Terms</vt:lpstr>
      <vt:lpstr>Types of Programs</vt:lpstr>
      <vt:lpstr>Types of Programs</vt:lpstr>
      <vt:lpstr>Types of Programs</vt:lpstr>
      <vt:lpstr>Types of Programs</vt:lpstr>
      <vt:lpstr>Types of Programs</vt:lpstr>
      <vt:lpstr>Types of Programs</vt:lpstr>
      <vt:lpstr>Types of Programs</vt:lpstr>
      <vt:lpstr>Types of Programs</vt:lpstr>
      <vt:lpstr>Types of Programs</vt:lpstr>
      <vt:lpstr>Weight Loss Programming</vt:lpstr>
      <vt:lpstr>Writing Plans for  Specific Fitness Adaptations</vt:lpstr>
      <vt:lpstr>Writing Plans for  Specific Fitness Adaptations</vt:lpstr>
      <vt:lpstr>Innovative Cardiovascular (CV) Plans</vt:lpstr>
      <vt:lpstr>Types of Cardiovascular (CV) Training Programs</vt:lpstr>
      <vt:lpstr>Types of Cardiovascular (CV) Training Programs</vt:lpstr>
      <vt:lpstr>Types of Cardiovascular (CV) Training Programs</vt:lpstr>
      <vt:lpstr>Types of Cardiovascular (CV) Training Programs</vt:lpstr>
      <vt:lpstr>Types of Cardiovascular (CV) Training Programs</vt:lpstr>
      <vt:lpstr>Types of Cardiovascular (CV) Training Programs</vt:lpstr>
      <vt:lpstr>Types of Cardiovascular (CV) Training Programs</vt:lpstr>
      <vt:lpstr>Types of Cardiovascular (CV) Training Programs</vt:lpstr>
      <vt:lpstr>Types of Cardiovascular (CV) Training Programs</vt:lpstr>
      <vt:lpstr>Cardiovascular (CV) Fitness Programming (General)</vt:lpstr>
      <vt:lpstr>CV Fitness Programming 1. Consider Client Needs and Goals</vt:lpstr>
      <vt:lpstr>CV Fitness Programming 2. Select Activities and Equipment</vt:lpstr>
      <vt:lpstr>CV Fitness Programming 2. Select Activities and Equipment</vt:lpstr>
      <vt:lpstr>CV Fitness Programming 2. Select Activities and Equipment</vt:lpstr>
      <vt:lpstr>CV Fitness Programming 2. Select Activities and Equipment</vt:lpstr>
      <vt:lpstr>CV Fitness Programming 2. Select Activities and Equipment</vt:lpstr>
      <vt:lpstr>CV Fitness Programming 3. Select Training Method &amp; Mode</vt:lpstr>
      <vt:lpstr>CV Fitness Programming 4. Set Intensity and Mode</vt:lpstr>
      <vt:lpstr>CV Fitness Programming 4. Set Intensity and Mode</vt:lpstr>
      <vt:lpstr>CV Fitness Programming 4. Set Intensity and Mode</vt:lpstr>
      <vt:lpstr>CV Fitness Programming 5. Set Volume (Duration &amp; Frequency)</vt:lpstr>
      <vt:lpstr>CV Fitness Programming 6. Address Progression and Monitoring</vt:lpstr>
      <vt:lpstr>CV Fitness Programming 6. Address Progression and Monitoring</vt:lpstr>
      <vt:lpstr>CV Fitness Programming 6. Address Progression and Monitoring</vt:lpstr>
      <vt:lpstr>CV Fitness Programming 7. Design Warm-Up and Cool-Down</vt:lpstr>
      <vt:lpstr>CV Fitness Programming 7. Design Warm-Up and Cool-Down</vt:lpstr>
      <vt:lpstr>Signs of Overtraining</vt:lpstr>
      <vt:lpstr>Programming for  Specific Muscles Targets</vt:lpstr>
      <vt:lpstr>Matching Resistance Equipment to the Client</vt:lpstr>
      <vt:lpstr>Innovative Exercise Equipment</vt:lpstr>
      <vt:lpstr>Injury Prevention Strategies</vt:lpstr>
      <vt:lpstr>Spotting in  Resistance Exercise</vt:lpstr>
      <vt:lpstr>Spotting in  Resistance Exercise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Body Position / Joint Movement</dc:title>
  <dc:creator>Dion Klein</dc:creator>
  <cp:lastModifiedBy>Dr Dion</cp:lastModifiedBy>
  <cp:revision>137</cp:revision>
  <dcterms:created xsi:type="dcterms:W3CDTF">2014-04-22T05:01:36Z</dcterms:created>
  <dcterms:modified xsi:type="dcterms:W3CDTF">2016-01-19T22:35:43Z</dcterms:modified>
</cp:coreProperties>
</file>