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5" d="100"/>
          <a:sy n="55" d="100"/>
        </p:scale>
        <p:origin x="48"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3/9/2021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3/9/2021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3/9/2021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3/9/2021</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3/9/2021</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3/9/2021</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3/9/2021</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3/9/2021</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3/9/2021</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3/9/2021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3/9/2021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3/9/2021</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57076-91C1-4A8F-9C66-BACDACB06C07}"/>
              </a:ext>
            </a:extLst>
          </p:cNvPr>
          <p:cNvSpPr>
            <a:spLocks noGrp="1"/>
          </p:cNvSpPr>
          <p:nvPr>
            <p:ph type="ctrTitle"/>
          </p:nvPr>
        </p:nvSpPr>
        <p:spPr/>
        <p:txBody>
          <a:bodyPr/>
          <a:lstStyle/>
          <a:p>
            <a:r>
              <a:rPr lang="en-AU" dirty="0"/>
              <a:t>PERFECT PAINTERS</a:t>
            </a:r>
          </a:p>
        </p:txBody>
      </p:sp>
      <p:sp>
        <p:nvSpPr>
          <p:cNvPr id="3" name="Subtitle 2">
            <a:extLst>
              <a:ext uri="{FF2B5EF4-FFF2-40B4-BE49-F238E27FC236}">
                <a16:creationId xmlns:a16="http://schemas.microsoft.com/office/drawing/2014/main" id="{CD60D281-9D59-4448-B12D-5467C5AECBA7}"/>
              </a:ext>
            </a:extLst>
          </p:cNvPr>
          <p:cNvSpPr>
            <a:spLocks noGrp="1"/>
          </p:cNvSpPr>
          <p:nvPr>
            <p:ph type="subTitle" idx="1"/>
          </p:nvPr>
        </p:nvSpPr>
        <p:spPr/>
        <p:txBody>
          <a:bodyPr/>
          <a:lstStyle/>
          <a:p>
            <a:r>
              <a:rPr lang="en-AU" dirty="0"/>
              <a:t>WHS UPDATES</a:t>
            </a:r>
          </a:p>
        </p:txBody>
      </p:sp>
    </p:spTree>
    <p:extLst>
      <p:ext uri="{BB962C8B-B14F-4D97-AF65-F5344CB8AC3E}">
        <p14:creationId xmlns:p14="http://schemas.microsoft.com/office/powerpoint/2010/main" val="8509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7AE35-04E3-4376-93D4-386A0E2D6D8C}"/>
              </a:ext>
            </a:extLst>
          </p:cNvPr>
          <p:cNvSpPr>
            <a:spLocks noGrp="1"/>
          </p:cNvSpPr>
          <p:nvPr>
            <p:ph type="title"/>
          </p:nvPr>
        </p:nvSpPr>
        <p:spPr/>
        <p:txBody>
          <a:bodyPr/>
          <a:lstStyle/>
          <a:p>
            <a:r>
              <a:rPr lang="en-AU" b="1" dirty="0">
                <a:latin typeface="Biome Light" panose="020B0502040204020203" pitchFamily="34" charset="0"/>
                <a:cs typeface="Biome Light" panose="020B0502040204020203" pitchFamily="34" charset="0"/>
              </a:rPr>
              <a:t>Workplace Health and Safety Act 2011</a:t>
            </a:r>
          </a:p>
        </p:txBody>
      </p:sp>
      <p:sp>
        <p:nvSpPr>
          <p:cNvPr id="3" name="Content Placeholder 2">
            <a:extLst>
              <a:ext uri="{FF2B5EF4-FFF2-40B4-BE49-F238E27FC236}">
                <a16:creationId xmlns:a16="http://schemas.microsoft.com/office/drawing/2014/main" id="{9B13D528-A962-41F4-B28F-DD2B8EBC45BE}"/>
              </a:ext>
            </a:extLst>
          </p:cNvPr>
          <p:cNvSpPr>
            <a:spLocks noGrp="1"/>
          </p:cNvSpPr>
          <p:nvPr>
            <p:ph idx="1"/>
          </p:nvPr>
        </p:nvSpPr>
        <p:spPr/>
        <p:txBody>
          <a:bodyPr/>
          <a:lstStyle/>
          <a:p>
            <a:r>
              <a:rPr lang="en-AU" sz="2400" dirty="0">
                <a:latin typeface="Calibri Light" panose="020F0302020204030204" pitchFamily="34" charset="0"/>
                <a:cs typeface="Calibri Light" panose="020F0302020204030204" pitchFamily="34" charset="0"/>
              </a:rPr>
              <a:t>The workplace health and safety act has been updated, your policy and procedure manual will now include Part 3 Division 2 section 28 and Division 3 section 36 to cover the obligations of the PCBU and workers. This will help you to know what you and your employers responsibilities and rights are in the workplace</a:t>
            </a:r>
          </a:p>
          <a:p>
            <a:endParaRPr lang="en-AU" sz="1800" dirty="0">
              <a:latin typeface="Arial" panose="020B0604020202020204" pitchFamily="34" charset="0"/>
            </a:endParaRPr>
          </a:p>
          <a:p>
            <a:endParaRPr lang="en-AU" dirty="0"/>
          </a:p>
        </p:txBody>
      </p:sp>
    </p:spTree>
    <p:extLst>
      <p:ext uri="{BB962C8B-B14F-4D97-AF65-F5344CB8AC3E}">
        <p14:creationId xmlns:p14="http://schemas.microsoft.com/office/powerpoint/2010/main" val="23728829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FF77C-6FD5-4136-9E52-799BB4D2FF9F}"/>
              </a:ext>
            </a:extLst>
          </p:cNvPr>
          <p:cNvSpPr>
            <a:spLocks noGrp="1"/>
          </p:cNvSpPr>
          <p:nvPr>
            <p:ph type="ctrTitle"/>
          </p:nvPr>
        </p:nvSpPr>
        <p:spPr>
          <a:xfrm>
            <a:off x="1399309" y="1877289"/>
            <a:ext cx="7232073" cy="3913911"/>
          </a:xfrm>
        </p:spPr>
        <p:txBody>
          <a:bodyPr>
            <a:normAutofit/>
          </a:bodyPr>
          <a:lstStyle/>
          <a:p>
            <a:pPr algn="ctr"/>
            <a:br>
              <a:rPr lang="en-AU" sz="2400" dirty="0">
                <a:latin typeface="Calibri Light" panose="020F0302020204030204" pitchFamily="34" charset="0"/>
                <a:cs typeface="Calibri Light" panose="020F0302020204030204" pitchFamily="34" charset="0"/>
              </a:rPr>
            </a:b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EMPLOYER AND EMPLOYEES WILL NOW  NEED TO CONDUCT REGULAR RISK ASSESSMENTS TO MAINTAIN A SAFE WORK ENVIRONMENT FOR BOTH THE EMPLOYEES AND YOUR CLIENTS -  THESE SHOULD BE RECORDED PHYSICALLY AND DIGITALLY</a:t>
            </a:r>
            <a:br>
              <a:rPr lang="en-AU" sz="1800" dirty="0"/>
            </a:br>
            <a:br>
              <a:rPr lang="en-AU" sz="1800" dirty="0"/>
            </a:br>
            <a:br>
              <a:rPr lang="en-AU" sz="1800" dirty="0"/>
            </a:br>
            <a:endParaRPr lang="en-AU" sz="1800" dirty="0"/>
          </a:p>
        </p:txBody>
      </p:sp>
      <p:sp>
        <p:nvSpPr>
          <p:cNvPr id="3" name="Subtitle 2">
            <a:extLst>
              <a:ext uri="{FF2B5EF4-FFF2-40B4-BE49-F238E27FC236}">
                <a16:creationId xmlns:a16="http://schemas.microsoft.com/office/drawing/2014/main" id="{8A6AC265-0DF5-4FC4-B603-AC86F2387146}"/>
              </a:ext>
            </a:extLst>
          </p:cNvPr>
          <p:cNvSpPr>
            <a:spLocks noGrp="1"/>
          </p:cNvSpPr>
          <p:nvPr>
            <p:ph type="subTitle" idx="1"/>
          </p:nvPr>
        </p:nvSpPr>
        <p:spPr>
          <a:xfrm>
            <a:off x="2190383" y="580336"/>
            <a:ext cx="5357600" cy="1160213"/>
          </a:xfrm>
        </p:spPr>
        <p:txBody>
          <a:bodyPr>
            <a:normAutofit/>
          </a:bodyPr>
          <a:lstStyle/>
          <a:p>
            <a:pPr algn="ctr"/>
            <a:r>
              <a:rPr lang="en-AU" sz="4000" b="1" dirty="0">
                <a:latin typeface="Biome Light" panose="020B0502040204020203" pitchFamily="34" charset="0"/>
                <a:ea typeface="+mj-ea"/>
                <a:cs typeface="Biome Light" panose="020B0502040204020203" pitchFamily="34" charset="0"/>
              </a:rPr>
              <a:t>RISK ASSESSMENT</a:t>
            </a:r>
          </a:p>
        </p:txBody>
      </p:sp>
    </p:spTree>
    <p:extLst>
      <p:ext uri="{BB962C8B-B14F-4D97-AF65-F5344CB8AC3E}">
        <p14:creationId xmlns:p14="http://schemas.microsoft.com/office/powerpoint/2010/main" val="21428068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FF77C-6FD5-4136-9E52-799BB4D2FF9F}"/>
              </a:ext>
            </a:extLst>
          </p:cNvPr>
          <p:cNvSpPr>
            <a:spLocks noGrp="1"/>
          </p:cNvSpPr>
          <p:nvPr>
            <p:ph type="ctrTitle"/>
          </p:nvPr>
        </p:nvSpPr>
        <p:spPr>
          <a:xfrm>
            <a:off x="1399309" y="1877289"/>
            <a:ext cx="7232073" cy="3913911"/>
          </a:xfrm>
        </p:spPr>
        <p:txBody>
          <a:bodyPr>
            <a:normAutofit/>
          </a:bodyPr>
          <a:lstStyle/>
          <a:p>
            <a:pPr algn="ctr"/>
            <a:br>
              <a:rPr lang="en-AU" sz="2400" dirty="0">
                <a:latin typeface="Calibri Light" panose="020F0302020204030204" pitchFamily="34" charset="0"/>
                <a:cs typeface="Calibri Light" panose="020F0302020204030204" pitchFamily="34" charset="0"/>
              </a:rPr>
            </a:b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YOUR EMPLOYER MUST MAINTAIN AND KEEP MAINTENANCE RECORDS FOR ALL OF THE PLANT AND EQUIPMENT THAT ARE USED BY EMPLOYEES. IF THERE ARE ANY ISSUES WITH PLANT OR EQUIPMENT THIS MUST BE REPORTED TO YOUR MANAGER SO THAT APPROPRIATE MEASURES TO FIX THE EQUIPMENT CAN BE MADE. </a:t>
            </a:r>
            <a:br>
              <a:rPr lang="en-AU" sz="1800" dirty="0"/>
            </a:br>
            <a:br>
              <a:rPr lang="en-AU" sz="1800" dirty="0"/>
            </a:br>
            <a:br>
              <a:rPr lang="en-AU" sz="1800" dirty="0"/>
            </a:br>
            <a:endParaRPr lang="en-AU" sz="1800" dirty="0"/>
          </a:p>
        </p:txBody>
      </p:sp>
      <p:sp>
        <p:nvSpPr>
          <p:cNvPr id="3" name="Subtitle 2">
            <a:extLst>
              <a:ext uri="{FF2B5EF4-FFF2-40B4-BE49-F238E27FC236}">
                <a16:creationId xmlns:a16="http://schemas.microsoft.com/office/drawing/2014/main" id="{8A6AC265-0DF5-4FC4-B603-AC86F2387146}"/>
              </a:ext>
            </a:extLst>
          </p:cNvPr>
          <p:cNvSpPr>
            <a:spLocks noGrp="1"/>
          </p:cNvSpPr>
          <p:nvPr>
            <p:ph type="subTitle" idx="1"/>
          </p:nvPr>
        </p:nvSpPr>
        <p:spPr>
          <a:xfrm>
            <a:off x="2190383" y="580336"/>
            <a:ext cx="5357600" cy="1160213"/>
          </a:xfrm>
        </p:spPr>
        <p:txBody>
          <a:bodyPr>
            <a:normAutofit fontScale="85000" lnSpcReduction="10000"/>
          </a:bodyPr>
          <a:lstStyle/>
          <a:p>
            <a:pPr algn="ctr"/>
            <a:r>
              <a:rPr lang="en-AU" sz="4000" b="1" dirty="0">
                <a:latin typeface="Biome Light" panose="020B0502040204020203" pitchFamily="34" charset="0"/>
                <a:ea typeface="+mj-ea"/>
                <a:cs typeface="Biome Light" panose="020B0502040204020203" pitchFamily="34" charset="0"/>
              </a:rPr>
              <a:t>PLANT AND EQUIPMENT </a:t>
            </a:r>
          </a:p>
        </p:txBody>
      </p:sp>
    </p:spTree>
    <p:extLst>
      <p:ext uri="{BB962C8B-B14F-4D97-AF65-F5344CB8AC3E}">
        <p14:creationId xmlns:p14="http://schemas.microsoft.com/office/powerpoint/2010/main" val="5030555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FF77C-6FD5-4136-9E52-799BB4D2FF9F}"/>
              </a:ext>
            </a:extLst>
          </p:cNvPr>
          <p:cNvSpPr>
            <a:spLocks noGrp="1"/>
          </p:cNvSpPr>
          <p:nvPr>
            <p:ph type="ctrTitle"/>
          </p:nvPr>
        </p:nvSpPr>
        <p:spPr>
          <a:xfrm>
            <a:off x="1399309" y="1877289"/>
            <a:ext cx="7232073" cy="3913911"/>
          </a:xfrm>
        </p:spPr>
        <p:txBody>
          <a:bodyPr>
            <a:normAutofit/>
          </a:bodyPr>
          <a:lstStyle/>
          <a:p>
            <a:pPr algn="ctr"/>
            <a:br>
              <a:rPr lang="en-AU" sz="2400" dirty="0">
                <a:latin typeface="Calibri Light" panose="020F0302020204030204" pitchFamily="34" charset="0"/>
                <a:cs typeface="Calibri Light" panose="020F0302020204030204" pitchFamily="34" charset="0"/>
              </a:rPr>
            </a:b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YOUR EMPLOYER MUST PROVIDE MATERIAL SAFETY DATA SHEETS FOR ANY HARMFUL SUBSTANCES THAT ARE BEING USED BY EMPLOYEES. THEY WILL ALSO PROVIDE ANY NECESSARY TRAINING NEEDED FOR HANDLING AND DISPOSAL. </a:t>
            </a:r>
            <a:br>
              <a:rPr lang="en-AU" sz="1800" dirty="0"/>
            </a:br>
            <a:br>
              <a:rPr lang="en-AU" sz="1800" dirty="0"/>
            </a:br>
            <a:br>
              <a:rPr lang="en-AU" sz="1800" dirty="0"/>
            </a:br>
            <a:endParaRPr lang="en-AU" sz="1800" dirty="0"/>
          </a:p>
        </p:txBody>
      </p:sp>
      <p:sp>
        <p:nvSpPr>
          <p:cNvPr id="3" name="Subtitle 2">
            <a:extLst>
              <a:ext uri="{FF2B5EF4-FFF2-40B4-BE49-F238E27FC236}">
                <a16:creationId xmlns:a16="http://schemas.microsoft.com/office/drawing/2014/main" id="{8A6AC265-0DF5-4FC4-B603-AC86F2387146}"/>
              </a:ext>
            </a:extLst>
          </p:cNvPr>
          <p:cNvSpPr>
            <a:spLocks noGrp="1"/>
          </p:cNvSpPr>
          <p:nvPr>
            <p:ph type="subTitle" idx="1"/>
          </p:nvPr>
        </p:nvSpPr>
        <p:spPr>
          <a:xfrm>
            <a:off x="2190383" y="580336"/>
            <a:ext cx="5357600" cy="1160213"/>
          </a:xfrm>
        </p:spPr>
        <p:txBody>
          <a:bodyPr>
            <a:normAutofit fontScale="85000" lnSpcReduction="10000"/>
          </a:bodyPr>
          <a:lstStyle/>
          <a:p>
            <a:pPr algn="ctr"/>
            <a:r>
              <a:rPr lang="en-AU" sz="4000" b="1" dirty="0">
                <a:latin typeface="Biome Light" panose="020B0502040204020203" pitchFamily="34" charset="0"/>
                <a:ea typeface="+mj-ea"/>
                <a:cs typeface="Biome Light" panose="020B0502040204020203" pitchFamily="34" charset="0"/>
              </a:rPr>
              <a:t>HARMFUL SUBSTANCES</a:t>
            </a:r>
          </a:p>
        </p:txBody>
      </p:sp>
    </p:spTree>
    <p:extLst>
      <p:ext uri="{BB962C8B-B14F-4D97-AF65-F5344CB8AC3E}">
        <p14:creationId xmlns:p14="http://schemas.microsoft.com/office/powerpoint/2010/main" val="109129569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FF77C-6FD5-4136-9E52-799BB4D2FF9F}"/>
              </a:ext>
            </a:extLst>
          </p:cNvPr>
          <p:cNvSpPr>
            <a:spLocks noGrp="1"/>
          </p:cNvSpPr>
          <p:nvPr>
            <p:ph type="ctrTitle"/>
          </p:nvPr>
        </p:nvSpPr>
        <p:spPr>
          <a:xfrm>
            <a:off x="1399309" y="1877289"/>
            <a:ext cx="7232073" cy="3913911"/>
          </a:xfrm>
        </p:spPr>
        <p:txBody>
          <a:bodyPr>
            <a:normAutofit/>
          </a:bodyPr>
          <a:lstStyle/>
          <a:p>
            <a:pPr algn="ctr"/>
            <a:br>
              <a:rPr lang="en-AU" sz="2400" dirty="0">
                <a:latin typeface="Calibri Light" panose="020F0302020204030204" pitchFamily="34" charset="0"/>
                <a:cs typeface="Calibri Light" panose="020F0302020204030204" pitchFamily="34" charset="0"/>
              </a:rPr>
            </a:b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CONSULTATION AND COMMUNICATIO BETWEEN MANAGEMENT AND EMPLOYEES WILL NOW BE AN ONGOING AND REGULAR OCCURANCE. THIS WILL HAPPEN IN THE FORM OF TEAM MEETINGS, REVIEWS AND ON SITE COMPLIANCE CHECKS TO MAKE SURE POLICY AND PROCEDURE IS BEING FOLLOWED AND TO GET FEED BACK AND IF CHANGES NEED TO BE MADE</a:t>
            </a:r>
            <a:br>
              <a:rPr lang="en-AU" sz="1800" dirty="0"/>
            </a:br>
            <a:br>
              <a:rPr lang="en-AU" sz="1800" dirty="0"/>
            </a:br>
            <a:br>
              <a:rPr lang="en-AU" sz="1800" dirty="0"/>
            </a:br>
            <a:endParaRPr lang="en-AU" sz="1800" dirty="0"/>
          </a:p>
        </p:txBody>
      </p:sp>
      <p:sp>
        <p:nvSpPr>
          <p:cNvPr id="3" name="Subtitle 2">
            <a:extLst>
              <a:ext uri="{FF2B5EF4-FFF2-40B4-BE49-F238E27FC236}">
                <a16:creationId xmlns:a16="http://schemas.microsoft.com/office/drawing/2014/main" id="{8A6AC265-0DF5-4FC4-B603-AC86F2387146}"/>
              </a:ext>
            </a:extLst>
          </p:cNvPr>
          <p:cNvSpPr>
            <a:spLocks noGrp="1"/>
          </p:cNvSpPr>
          <p:nvPr>
            <p:ph type="subTitle" idx="1"/>
          </p:nvPr>
        </p:nvSpPr>
        <p:spPr>
          <a:xfrm>
            <a:off x="2190383" y="580336"/>
            <a:ext cx="5357600" cy="1160213"/>
          </a:xfrm>
        </p:spPr>
        <p:txBody>
          <a:bodyPr>
            <a:normAutofit fontScale="85000" lnSpcReduction="10000"/>
          </a:bodyPr>
          <a:lstStyle/>
          <a:p>
            <a:pPr algn="ctr"/>
            <a:r>
              <a:rPr lang="en-AU" sz="4000" b="1" dirty="0">
                <a:latin typeface="Biome Light" panose="020B0502040204020203" pitchFamily="34" charset="0"/>
                <a:ea typeface="+mj-ea"/>
                <a:cs typeface="Biome Light" panose="020B0502040204020203" pitchFamily="34" charset="0"/>
              </a:rPr>
              <a:t>CONSULTATION &amp; COMMUNICATION</a:t>
            </a:r>
          </a:p>
        </p:txBody>
      </p:sp>
    </p:spTree>
    <p:extLst>
      <p:ext uri="{BB962C8B-B14F-4D97-AF65-F5344CB8AC3E}">
        <p14:creationId xmlns:p14="http://schemas.microsoft.com/office/powerpoint/2010/main" val="20360915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FF77C-6FD5-4136-9E52-799BB4D2FF9F}"/>
              </a:ext>
            </a:extLst>
          </p:cNvPr>
          <p:cNvSpPr>
            <a:spLocks noGrp="1"/>
          </p:cNvSpPr>
          <p:nvPr>
            <p:ph type="ctrTitle"/>
          </p:nvPr>
        </p:nvSpPr>
        <p:spPr>
          <a:xfrm>
            <a:off x="1399309" y="1877289"/>
            <a:ext cx="7232073" cy="3913911"/>
          </a:xfrm>
        </p:spPr>
        <p:txBody>
          <a:bodyPr>
            <a:normAutofit fontScale="90000"/>
          </a:bodyPr>
          <a:lstStyle/>
          <a:p>
            <a:pPr algn="ct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FOLLOWING ON FROM REGULAR COMMUNICATION, YOUR EMPLOYER WILL NOW BE ABLE TO SEE IF THERE ARE ANY GAPS IN YOUR TRAINING OR IF YOU NEED FURTHER INFORMATION ON WHS POLICY OR PROCEDURE. </a:t>
            </a: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IF YOU FEEL LIKE YOU NEED ANY EXTRA TRAINING OR EDUCATION PLEASE LET YOUR MANAGERS KNOW SO THEY CAN MAKE SURE YOU ARE AS WELL INFORMED AS POSSIBLE </a:t>
            </a:r>
            <a:br>
              <a:rPr lang="en-AU" sz="1800" dirty="0"/>
            </a:br>
            <a:br>
              <a:rPr lang="en-AU" sz="1800" dirty="0"/>
            </a:br>
            <a:br>
              <a:rPr lang="en-AU" sz="1800" dirty="0"/>
            </a:br>
            <a:endParaRPr lang="en-AU" sz="1800" dirty="0"/>
          </a:p>
        </p:txBody>
      </p:sp>
      <p:sp>
        <p:nvSpPr>
          <p:cNvPr id="3" name="Subtitle 2">
            <a:extLst>
              <a:ext uri="{FF2B5EF4-FFF2-40B4-BE49-F238E27FC236}">
                <a16:creationId xmlns:a16="http://schemas.microsoft.com/office/drawing/2014/main" id="{8A6AC265-0DF5-4FC4-B603-AC86F2387146}"/>
              </a:ext>
            </a:extLst>
          </p:cNvPr>
          <p:cNvSpPr>
            <a:spLocks noGrp="1"/>
          </p:cNvSpPr>
          <p:nvPr>
            <p:ph type="subTitle" idx="1"/>
          </p:nvPr>
        </p:nvSpPr>
        <p:spPr>
          <a:xfrm>
            <a:off x="2190383" y="580336"/>
            <a:ext cx="5357600" cy="1160213"/>
          </a:xfrm>
        </p:spPr>
        <p:txBody>
          <a:bodyPr>
            <a:normAutofit fontScale="85000" lnSpcReduction="10000"/>
          </a:bodyPr>
          <a:lstStyle/>
          <a:p>
            <a:pPr algn="ctr"/>
            <a:r>
              <a:rPr lang="en-AU" sz="4000" b="1" dirty="0">
                <a:latin typeface="Biome Light" panose="020B0502040204020203" pitchFamily="34" charset="0"/>
                <a:ea typeface="+mj-ea"/>
                <a:cs typeface="Biome Light" panose="020B0502040204020203" pitchFamily="34" charset="0"/>
              </a:rPr>
              <a:t>TRAINING AND EDUCATION</a:t>
            </a:r>
          </a:p>
        </p:txBody>
      </p:sp>
    </p:spTree>
    <p:extLst>
      <p:ext uri="{BB962C8B-B14F-4D97-AF65-F5344CB8AC3E}">
        <p14:creationId xmlns:p14="http://schemas.microsoft.com/office/powerpoint/2010/main" val="2227909321"/>
      </p:ext>
    </p:extLst>
  </p:cSld>
  <p:clrMapOvr>
    <a:masterClrMapping/>
  </p:clrMapOvr>
  <p:transition spd="slow">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FF77C-6FD5-4136-9E52-799BB4D2FF9F}"/>
              </a:ext>
            </a:extLst>
          </p:cNvPr>
          <p:cNvSpPr>
            <a:spLocks noGrp="1"/>
          </p:cNvSpPr>
          <p:nvPr>
            <p:ph type="ctrTitle"/>
          </p:nvPr>
        </p:nvSpPr>
        <p:spPr>
          <a:xfrm>
            <a:off x="1399309" y="1877289"/>
            <a:ext cx="7232073" cy="3913911"/>
          </a:xfrm>
        </p:spPr>
        <p:txBody>
          <a:bodyPr>
            <a:normAutofit fontScale="90000"/>
          </a:bodyPr>
          <a:lstStyle/>
          <a:p>
            <a:pPr algn="ct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PERFECT PAINTERS WILL BE DEVELOPING AND DISTRIBUTING A SET OF SWMS THAT YOU WILL BE INDUCTED ONTO. THIS WILL MAKE SURE THAT YOU ARE COMPLIANT TO THE COMPANIES POLICIES AND PROCEDURES AND ENSURES THAT EVERYONE IS WORKING TO THE SAME STANDARD. </a:t>
            </a:r>
            <a:br>
              <a:rPr lang="en-AU" sz="2400" dirty="0">
                <a:latin typeface="Calibri Light" panose="020F0302020204030204" pitchFamily="34" charset="0"/>
                <a:cs typeface="Calibri Light" panose="020F0302020204030204" pitchFamily="34" charset="0"/>
              </a:rPr>
            </a:br>
            <a:r>
              <a:rPr lang="en-AU" sz="2400" dirty="0">
                <a:latin typeface="Calibri Light" panose="020F0302020204030204" pitchFamily="34" charset="0"/>
                <a:cs typeface="Calibri Light" panose="020F0302020204030204" pitchFamily="34" charset="0"/>
              </a:rPr>
              <a:t>THIS ALSO HELPS US IF WHS ATTEND SITE OR IF THERE IS AN INCIDENT. IF YOU ARE WORKING TO YOUR SWMS THERE IS LESS CHANCE OF INCIDENTS HAPPENING. </a:t>
            </a:r>
            <a:br>
              <a:rPr lang="en-AU" sz="1800" dirty="0"/>
            </a:br>
            <a:br>
              <a:rPr lang="en-AU" sz="1800" dirty="0"/>
            </a:br>
            <a:br>
              <a:rPr lang="en-AU" sz="1800" dirty="0"/>
            </a:br>
            <a:endParaRPr lang="en-AU" sz="1800" dirty="0"/>
          </a:p>
        </p:txBody>
      </p:sp>
      <p:sp>
        <p:nvSpPr>
          <p:cNvPr id="3" name="Subtitle 2">
            <a:extLst>
              <a:ext uri="{FF2B5EF4-FFF2-40B4-BE49-F238E27FC236}">
                <a16:creationId xmlns:a16="http://schemas.microsoft.com/office/drawing/2014/main" id="{8A6AC265-0DF5-4FC4-B603-AC86F2387146}"/>
              </a:ext>
            </a:extLst>
          </p:cNvPr>
          <p:cNvSpPr>
            <a:spLocks noGrp="1"/>
          </p:cNvSpPr>
          <p:nvPr>
            <p:ph type="subTitle" idx="1"/>
          </p:nvPr>
        </p:nvSpPr>
        <p:spPr>
          <a:xfrm>
            <a:off x="2190383" y="580336"/>
            <a:ext cx="5357600" cy="1160213"/>
          </a:xfrm>
        </p:spPr>
        <p:txBody>
          <a:bodyPr>
            <a:normAutofit fontScale="85000" lnSpcReduction="10000"/>
          </a:bodyPr>
          <a:lstStyle/>
          <a:p>
            <a:pPr algn="ctr"/>
            <a:r>
              <a:rPr lang="en-AU" sz="4000" b="1" dirty="0">
                <a:latin typeface="Biome Light" panose="020B0502040204020203" pitchFamily="34" charset="0"/>
                <a:ea typeface="+mj-ea"/>
                <a:cs typeface="Biome Light" panose="020B0502040204020203" pitchFamily="34" charset="0"/>
              </a:rPr>
              <a:t>SAFE WORK METHOD STATEMENTS</a:t>
            </a:r>
          </a:p>
        </p:txBody>
      </p:sp>
    </p:spTree>
    <p:extLst>
      <p:ext uri="{BB962C8B-B14F-4D97-AF65-F5344CB8AC3E}">
        <p14:creationId xmlns:p14="http://schemas.microsoft.com/office/powerpoint/2010/main" val="44582412"/>
      </p:ext>
    </p:extLst>
  </p:cSld>
  <p:clrMapOvr>
    <a:masterClrMapping/>
  </p:clrMapOvr>
  <p:transition spd="slow">
    <p:cove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TM16401375[[fn=Madison]]</Template>
  <TotalTime>32</TotalTime>
  <Words>415</Words>
  <Application>Microsoft Office PowerPoint</Application>
  <PresentationFormat>Widescreen</PresentationFormat>
  <Paragraphs>16</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Biome Light</vt:lpstr>
      <vt:lpstr>Calibri Light</vt:lpstr>
      <vt:lpstr>MS Shell Dlg 2</vt:lpstr>
      <vt:lpstr>Wingdings</vt:lpstr>
      <vt:lpstr>Wingdings 3</vt:lpstr>
      <vt:lpstr>Madison</vt:lpstr>
      <vt:lpstr>PERFECT PAINTERS</vt:lpstr>
      <vt:lpstr>Workplace Health and Safety Act 2011</vt:lpstr>
      <vt:lpstr>  EMPLOYER AND EMPLOYEES WILL NOW  NEED TO CONDUCT REGULAR RISK ASSESSMENTS TO MAINTAIN A SAFE WORK ENVIRONMENT FOR BOTH THE EMPLOYEES AND YOUR CLIENTS -  THESE SHOULD BE RECORDED PHYSICALLY AND DIGITALLY   </vt:lpstr>
      <vt:lpstr>  YOUR EMPLOYER MUST MAINTAIN AND KEEP MAINTENANCE RECORDS FOR ALL OF THE PLANT AND EQUIPMENT THAT ARE USED BY EMPLOYEES. IF THERE ARE ANY ISSUES WITH PLANT OR EQUIPMENT THIS MUST BE REPORTED TO YOUR MANAGER SO THAT APPROPRIATE MEASURES TO FIX THE EQUIPMENT CAN BE MADE.    </vt:lpstr>
      <vt:lpstr>  YOUR EMPLOYER MUST PROVIDE MATERIAL SAFETY DATA SHEETS FOR ANY HARMFUL SUBSTANCES THAT ARE BEING USED BY EMPLOYEES. THEY WILL ALSO PROVIDE ANY NECESSARY TRAINING NEEDED FOR HANDLING AND DISPOSAL.    </vt:lpstr>
      <vt:lpstr>  CONSULTATION AND COMMUNICATIO BETWEEN MANAGEMENT AND EMPLOYEES WILL NOW BE AN ONGOING AND REGULAR OCCURANCE. THIS WILL HAPPEN IN THE FORM OF TEAM MEETINGS, REVIEWS AND ON SITE COMPLIANCE CHECKS TO MAKE SURE POLICY AND PROCEDURE IS BEING FOLLOWED AND TO GET FEED BACK AND IF CHANGES NEED TO BE MADE   </vt:lpstr>
      <vt:lpstr> FOLLOWING ON FROM REGULAR COMMUNICATION, YOUR EMPLOYER WILL NOW BE ABLE TO SEE IF THERE ARE ANY GAPS IN YOUR TRAINING OR IF YOU NEED FURTHER INFORMATION ON WHS POLICY OR PROCEDURE.  IF YOU FEEL LIKE YOU NEED ANY EXTRA TRAINING OR EDUCATION PLEASE LET YOUR MANAGERS KNOW SO THEY CAN MAKE SURE YOU ARE AS WELL INFORMED AS POSSIBLE    </vt:lpstr>
      <vt:lpstr> PERFECT PAINTERS WILL BE DEVELOPING AND DISTRIBUTING A SET OF SWMS THAT YOU WILL BE INDUCTED ONTO. THIS WILL MAKE SURE THAT YOU ARE COMPLIANT TO THE COMPANIES POLICIES AND PROCEDURES AND ENSURES THAT EVERYONE IS WORKING TO THE SAME STANDARD.  THIS ALSO HELPS US IF WHS ATTEND SITE OR IF THERE IS AN INCIDENT. IF YOU ARE WORKING TO YOUR SWMS THERE IS LESS CHANCE OF INCIDENTS HAPPENING.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dc:title>
  <dc:creator>Matthew Dickson</dc:creator>
  <cp:lastModifiedBy>Matthew Dickson</cp:lastModifiedBy>
  <cp:revision>5</cp:revision>
  <dcterms:created xsi:type="dcterms:W3CDTF">2021-03-09T07:04:50Z</dcterms:created>
  <dcterms:modified xsi:type="dcterms:W3CDTF">2021-03-09T07:37:46Z</dcterms:modified>
</cp:coreProperties>
</file>