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7" r:id="rId2"/>
    <p:sldId id="610" r:id="rId3"/>
    <p:sldId id="417" r:id="rId4"/>
    <p:sldId id="309" r:id="rId5"/>
    <p:sldId id="611" r:id="rId6"/>
    <p:sldId id="437" r:id="rId7"/>
    <p:sldId id="612" r:id="rId8"/>
    <p:sldId id="392" r:id="rId9"/>
    <p:sldId id="504" r:id="rId10"/>
    <p:sldId id="503" r:id="rId11"/>
    <p:sldId id="613" r:id="rId12"/>
    <p:sldId id="439" r:id="rId13"/>
    <p:sldId id="396" r:id="rId14"/>
    <p:sldId id="440" r:id="rId15"/>
    <p:sldId id="614" r:id="rId16"/>
    <p:sldId id="399" r:id="rId17"/>
    <p:sldId id="401" r:id="rId18"/>
    <p:sldId id="441" r:id="rId19"/>
    <p:sldId id="615" r:id="rId20"/>
    <p:sldId id="387" r:id="rId21"/>
    <p:sldId id="586" r:id="rId22"/>
    <p:sldId id="587" r:id="rId23"/>
    <p:sldId id="588" r:id="rId24"/>
    <p:sldId id="589" r:id="rId25"/>
    <p:sldId id="590" r:id="rId26"/>
    <p:sldId id="591" r:id="rId27"/>
    <p:sldId id="592" r:id="rId28"/>
    <p:sldId id="593" r:id="rId29"/>
    <p:sldId id="594" r:id="rId30"/>
    <p:sldId id="562" r:id="rId31"/>
    <p:sldId id="563" r:id="rId32"/>
    <p:sldId id="564" r:id="rId33"/>
    <p:sldId id="565" r:id="rId34"/>
    <p:sldId id="566" r:id="rId35"/>
    <p:sldId id="567" r:id="rId36"/>
    <p:sldId id="568" r:id="rId37"/>
    <p:sldId id="569" r:id="rId38"/>
    <p:sldId id="616" r:id="rId39"/>
    <p:sldId id="570" r:id="rId40"/>
    <p:sldId id="571" r:id="rId41"/>
    <p:sldId id="617" r:id="rId42"/>
    <p:sldId id="618" r:id="rId43"/>
    <p:sldId id="573" r:id="rId44"/>
    <p:sldId id="436" r:id="rId45"/>
    <p:sldId id="435" r:id="rId46"/>
    <p:sldId id="418" r:id="rId47"/>
    <p:sldId id="419" r:id="rId4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3390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0463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</a:t>
            </a:fld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12</a:t>
            </a:fld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13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16</a:t>
            </a:fld>
            <a:endParaRPr lang="en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17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20</a:t>
            </a:fld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21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23</a:t>
            </a:fld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24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26</a:t>
            </a:fld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27</a:t>
            </a:fld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29</a:t>
            </a:fld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30</a:t>
            </a:fld>
            <a:endParaRPr lang="en-A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32</a:t>
            </a:fld>
            <a:endParaRPr lang="en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33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35</a:t>
            </a:fld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36</a:t>
            </a:fld>
            <a:endParaRPr lang="en-A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39</a:t>
            </a:fld>
            <a:endParaRPr lang="en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40</a:t>
            </a:fld>
            <a:endParaRPr lang="en-A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43</a:t>
            </a:fld>
            <a:endParaRPr lang="en-C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44</a:t>
            </a:fld>
            <a:endParaRPr lang="en-C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46</a:t>
            </a:fld>
            <a:endParaRPr lang="en-C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47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6/10/2015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7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CHCCCS025 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Support relationships with carers and families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Tom\Desktop\ArtWork\old_figure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5300" y="3214403"/>
            <a:ext cx="2376264" cy="3148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</a:t>
            </a:r>
            <a:r>
              <a:rPr lang="en-AU" smtClean="0"/>
              <a:t>security issues </a:t>
            </a:r>
            <a:endParaRPr lang="en-AU" dirty="0" smtClean="0"/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lvl="0"/>
            <a:r>
              <a:rPr lang="en-US" b="1" i="1" dirty="0"/>
              <a:t>Learn</a:t>
            </a:r>
            <a:r>
              <a:rPr lang="en-US" dirty="0"/>
              <a:t> how to include </a:t>
            </a:r>
            <a:r>
              <a:rPr lang="en-US" dirty="0" err="1"/>
              <a:t>carers</a:t>
            </a:r>
            <a:r>
              <a:rPr lang="en-US" dirty="0"/>
              <a:t> and family members as part of the support team</a:t>
            </a:r>
            <a:endParaRPr lang="en-GB" dirty="0"/>
          </a:p>
          <a:p>
            <a:pPr lvl="0"/>
            <a:r>
              <a:rPr lang="en-US" b="1" i="1" dirty="0"/>
              <a:t>Know</a:t>
            </a:r>
            <a:r>
              <a:rPr lang="en-US" dirty="0"/>
              <a:t> how to assess and respond to changes in the care relationship </a:t>
            </a:r>
            <a:endParaRPr lang="en-GB" dirty="0"/>
          </a:p>
          <a:p>
            <a:pPr lvl="0"/>
            <a:r>
              <a:rPr lang="en-US" b="1" i="1" dirty="0"/>
              <a:t>Understand</a:t>
            </a:r>
            <a:r>
              <a:rPr lang="en-US" dirty="0"/>
              <a:t> how to monitor and promote </a:t>
            </a:r>
            <a:r>
              <a:rPr lang="en-US" dirty="0" err="1"/>
              <a:t>carer</a:t>
            </a:r>
            <a:r>
              <a:rPr lang="en-US" dirty="0"/>
              <a:t> rights, health and well being</a:t>
            </a:r>
            <a:endParaRPr lang="en-GB" dirty="0"/>
          </a:p>
          <a:p>
            <a:pPr lvl="0"/>
            <a:r>
              <a:rPr lang="en-US" b="1" i="1" dirty="0"/>
              <a:t>Gain</a:t>
            </a:r>
            <a:r>
              <a:rPr lang="en-US" dirty="0"/>
              <a:t> the skills and knowledge required for this unit.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Include carers and family members as part of the support team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Assess and acknowledge the role and importance of carers and family members for the person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Role of carer and family member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Tasks completed by carer/family member include:</a:t>
            </a:r>
          </a:p>
          <a:p>
            <a:pPr lvl="0"/>
            <a:r>
              <a:rPr lang="en-AU" dirty="0" smtClean="0"/>
              <a:t>Cleaning/cooking</a:t>
            </a:r>
            <a:endParaRPr lang="en-GB" dirty="0"/>
          </a:p>
          <a:p>
            <a:pPr lvl="0"/>
            <a:r>
              <a:rPr lang="en-AU" dirty="0"/>
              <a:t>Buying groceries</a:t>
            </a:r>
            <a:endParaRPr lang="en-GB" dirty="0"/>
          </a:p>
          <a:p>
            <a:pPr lvl="0"/>
            <a:r>
              <a:rPr lang="en-AU" dirty="0"/>
              <a:t>Taking them to medical appointments </a:t>
            </a:r>
            <a:endParaRPr lang="en-GB" dirty="0"/>
          </a:p>
          <a:p>
            <a:pPr lvl="0"/>
            <a:r>
              <a:rPr lang="en-AU" dirty="0" smtClean="0"/>
              <a:t>Filling </a:t>
            </a:r>
            <a:r>
              <a:rPr lang="en-AU" dirty="0"/>
              <a:t>in </a:t>
            </a:r>
            <a:r>
              <a:rPr lang="en-AU" dirty="0" smtClean="0"/>
              <a:t>forms</a:t>
            </a:r>
            <a:endParaRPr lang="en-GB" dirty="0"/>
          </a:p>
          <a:p>
            <a:pPr lvl="0"/>
            <a:r>
              <a:rPr lang="en-AU" dirty="0"/>
              <a:t>Bathing</a:t>
            </a:r>
            <a:endParaRPr lang="en-GB" dirty="0"/>
          </a:p>
          <a:p>
            <a:pPr lvl="0"/>
            <a:r>
              <a:rPr lang="en-AU" dirty="0" smtClean="0"/>
              <a:t>Organising </a:t>
            </a:r>
            <a:r>
              <a:rPr lang="en-AU" dirty="0"/>
              <a:t>other care services</a:t>
            </a:r>
            <a:endParaRPr lang="en-GB" dirty="0"/>
          </a:p>
          <a:p>
            <a:pPr lvl="0"/>
            <a:r>
              <a:rPr lang="en-AU" dirty="0"/>
              <a:t>Paying bills.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 descr="C:\Users\Tom\Desktop\RTO\Work\ArtWork\sweep_clean_broom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3429000"/>
            <a:ext cx="1238250" cy="248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14005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Basic family structures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dirty="0"/>
              <a:t>Nuclear – parents and siblings</a:t>
            </a:r>
            <a:endParaRPr lang="en-GB" dirty="0"/>
          </a:p>
          <a:p>
            <a:pPr lvl="0"/>
            <a:r>
              <a:rPr lang="en-AU" dirty="0"/>
              <a:t>Extended – grandparents, aunts, uncles and cousins</a:t>
            </a:r>
            <a:endParaRPr lang="en-GB" dirty="0"/>
          </a:p>
          <a:p>
            <a:pPr lvl="0"/>
            <a:r>
              <a:rPr lang="en-AU" dirty="0"/>
              <a:t>Working parents</a:t>
            </a:r>
            <a:endParaRPr lang="en-GB" dirty="0"/>
          </a:p>
          <a:p>
            <a:pPr lvl="0"/>
            <a:r>
              <a:rPr lang="en-AU" dirty="0"/>
              <a:t>Single parents</a:t>
            </a:r>
            <a:endParaRPr lang="en-GB" dirty="0"/>
          </a:p>
          <a:p>
            <a:pPr lvl="0"/>
            <a:r>
              <a:rPr lang="en-AU" dirty="0"/>
              <a:t>Large age gaps between siblings</a:t>
            </a:r>
            <a:endParaRPr lang="en-GB" dirty="0"/>
          </a:p>
          <a:p>
            <a:pPr lvl="0"/>
            <a:r>
              <a:rPr lang="en-AU" dirty="0"/>
              <a:t>Young parents</a:t>
            </a:r>
            <a:endParaRPr lang="en-GB" dirty="0"/>
          </a:p>
          <a:p>
            <a:pPr lvl="0"/>
            <a:r>
              <a:rPr lang="en-AU" dirty="0"/>
              <a:t>Step-families</a:t>
            </a:r>
            <a:endParaRPr lang="en-GB" dirty="0"/>
          </a:p>
          <a:p>
            <a:pPr lvl="0"/>
            <a:r>
              <a:rPr lang="en-AU" dirty="0"/>
              <a:t>Adoption.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Tom\Desktop\ArtWork\Fotolia_6135228_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077072"/>
            <a:ext cx="2794992" cy="2025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Things affecting family relationships and dynamics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 smtClean="0"/>
              <a:t>Personalities of </a:t>
            </a:r>
            <a:r>
              <a:rPr lang="en-AU" dirty="0"/>
              <a:t>each family member</a:t>
            </a:r>
            <a:endParaRPr lang="en-GB" dirty="0"/>
          </a:p>
          <a:p>
            <a:pPr lvl="0"/>
            <a:r>
              <a:rPr lang="en-AU" dirty="0" smtClean="0"/>
              <a:t>Having </a:t>
            </a:r>
            <a:r>
              <a:rPr lang="en-AU" dirty="0"/>
              <a:t>other family members who are </a:t>
            </a:r>
            <a:r>
              <a:rPr lang="en-AU" dirty="0" smtClean="0"/>
              <a:t>disabled or chronically </a:t>
            </a:r>
            <a:r>
              <a:rPr lang="en-AU" dirty="0"/>
              <a:t>sick</a:t>
            </a:r>
            <a:endParaRPr lang="en-GB" dirty="0"/>
          </a:p>
          <a:p>
            <a:pPr lvl="0"/>
            <a:r>
              <a:rPr lang="en-AU" dirty="0" smtClean="0"/>
              <a:t>Relationship </a:t>
            </a:r>
            <a:r>
              <a:rPr lang="en-AU" dirty="0"/>
              <a:t>between parents</a:t>
            </a:r>
            <a:endParaRPr lang="en-GB" dirty="0"/>
          </a:p>
          <a:p>
            <a:pPr lvl="0"/>
            <a:r>
              <a:rPr lang="en-AU" dirty="0" smtClean="0"/>
              <a:t>Number </a:t>
            </a:r>
            <a:r>
              <a:rPr lang="en-AU" dirty="0"/>
              <a:t>of siblings</a:t>
            </a:r>
            <a:endParaRPr lang="en-GB" dirty="0"/>
          </a:p>
          <a:p>
            <a:pPr lvl="0"/>
            <a:r>
              <a:rPr lang="en-AU" dirty="0"/>
              <a:t>Absent parent(s)</a:t>
            </a:r>
            <a:endParaRPr lang="en-GB" dirty="0"/>
          </a:p>
          <a:p>
            <a:pPr lvl="0"/>
            <a:r>
              <a:rPr lang="en-AU" dirty="0"/>
              <a:t>Cultural background, values and beliefs</a:t>
            </a:r>
            <a:endParaRPr lang="en-GB" dirty="0"/>
          </a:p>
          <a:p>
            <a:pPr lvl="0"/>
            <a:r>
              <a:rPr lang="en-AU" dirty="0"/>
              <a:t>Closeness of family members</a:t>
            </a:r>
            <a:endParaRPr lang="en-GB" dirty="0"/>
          </a:p>
          <a:p>
            <a:pPr lvl="0"/>
            <a:r>
              <a:rPr lang="en-AU" dirty="0"/>
              <a:t>Dynamics of previous generations in the </a:t>
            </a:r>
            <a:r>
              <a:rPr lang="en-AU" dirty="0" smtClean="0"/>
              <a:t>family.</a:t>
            </a:r>
            <a:endParaRPr lang="en-GB" dirty="0"/>
          </a:p>
        </p:txBody>
      </p:sp>
      <p:pic>
        <p:nvPicPr>
          <p:cNvPr id="4" name="Picture 3" descr="C:\Users\Tom\Desktop\ArtWork\stick_figure_new_family_800_wht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924944"/>
            <a:ext cx="172782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93308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Include carers and family members as part of the support team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/>
              <a:t>Work in a manner that recognises and supports carer’s relationship with, and knowledge about, the person with support needs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Carer’s relationship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GB" b="1" dirty="0"/>
              <a:t>The carer's relationship may include:</a:t>
            </a:r>
          </a:p>
          <a:p>
            <a:r>
              <a:rPr lang="en-GB" dirty="0"/>
              <a:t>Child</a:t>
            </a:r>
          </a:p>
          <a:p>
            <a:r>
              <a:rPr lang="en-GB" dirty="0"/>
              <a:t>Friend</a:t>
            </a:r>
          </a:p>
          <a:p>
            <a:r>
              <a:rPr lang="en-GB" dirty="0"/>
              <a:t>Grandparent </a:t>
            </a:r>
          </a:p>
          <a:p>
            <a:r>
              <a:rPr lang="en-GB" dirty="0"/>
              <a:t>Neighbour</a:t>
            </a:r>
          </a:p>
          <a:p>
            <a:r>
              <a:rPr lang="en-GB" dirty="0"/>
              <a:t>Other relative</a:t>
            </a:r>
          </a:p>
          <a:p>
            <a:r>
              <a:rPr lang="en-GB" dirty="0"/>
              <a:t>Parent</a:t>
            </a:r>
          </a:p>
          <a:p>
            <a:r>
              <a:rPr lang="en-GB" dirty="0"/>
              <a:t>Sibling</a:t>
            </a:r>
          </a:p>
          <a:p>
            <a:r>
              <a:rPr lang="en-GB" dirty="0"/>
              <a:t>Spouse/partner (including same sex partner</a:t>
            </a:r>
            <a:r>
              <a:rPr lang="en-GB" dirty="0" smtClean="0"/>
              <a:t>).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Tom\Desktop\ArtWork\Shuttershock\family_dresse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564904"/>
            <a:ext cx="2096641" cy="2168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Carer’s knowledge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lvl="0"/>
            <a:r>
              <a:rPr lang="en-AU" dirty="0"/>
              <a:t>Care preferences</a:t>
            </a:r>
            <a:endParaRPr lang="en-GB" dirty="0"/>
          </a:p>
          <a:p>
            <a:pPr lvl="0"/>
            <a:r>
              <a:rPr lang="en-AU" dirty="0"/>
              <a:t>Hobbies</a:t>
            </a:r>
            <a:endParaRPr lang="en-GB" dirty="0"/>
          </a:p>
          <a:p>
            <a:pPr lvl="0"/>
            <a:r>
              <a:rPr lang="en-AU" dirty="0"/>
              <a:t>Life story</a:t>
            </a:r>
            <a:endParaRPr lang="en-GB" dirty="0"/>
          </a:p>
          <a:p>
            <a:pPr lvl="0"/>
            <a:r>
              <a:rPr lang="en-AU" dirty="0" smtClean="0"/>
              <a:t>Needs </a:t>
            </a:r>
          </a:p>
          <a:p>
            <a:pPr lvl="0"/>
            <a:r>
              <a:rPr lang="en-AU" dirty="0" smtClean="0"/>
              <a:t>Leisure </a:t>
            </a:r>
            <a:r>
              <a:rPr lang="en-AU" dirty="0"/>
              <a:t>activities</a:t>
            </a:r>
            <a:endParaRPr lang="en-GB" dirty="0"/>
          </a:p>
          <a:p>
            <a:pPr lvl="0"/>
            <a:r>
              <a:rPr lang="en-AU" dirty="0"/>
              <a:t>Daily schedule </a:t>
            </a:r>
            <a:endParaRPr lang="en-GB" dirty="0"/>
          </a:p>
          <a:p>
            <a:pPr lvl="0"/>
            <a:endParaRPr lang="en-AU" dirty="0" smtClean="0"/>
          </a:p>
          <a:p>
            <a:pPr lvl="0"/>
            <a:endParaRPr lang="en-AU" dirty="0" smtClean="0"/>
          </a:p>
          <a:p>
            <a:pPr lvl="0"/>
            <a:r>
              <a:rPr lang="en-AU" dirty="0" smtClean="0"/>
              <a:t>Dealing </a:t>
            </a:r>
            <a:r>
              <a:rPr lang="en-AU" dirty="0"/>
              <a:t>with conflict</a:t>
            </a:r>
            <a:endParaRPr lang="en-GB" dirty="0"/>
          </a:p>
          <a:p>
            <a:pPr lvl="0"/>
            <a:r>
              <a:rPr lang="en-AU" dirty="0"/>
              <a:t>Food preferences</a:t>
            </a:r>
            <a:endParaRPr lang="en-GB" dirty="0"/>
          </a:p>
          <a:p>
            <a:pPr lvl="0"/>
            <a:r>
              <a:rPr lang="en-AU" dirty="0"/>
              <a:t>Personality</a:t>
            </a:r>
            <a:endParaRPr lang="en-GB" dirty="0"/>
          </a:p>
          <a:p>
            <a:pPr lvl="0"/>
            <a:r>
              <a:rPr lang="en-AU" dirty="0"/>
              <a:t>Normal behaviour</a:t>
            </a:r>
            <a:endParaRPr lang="en-GB" dirty="0"/>
          </a:p>
          <a:p>
            <a:pPr lvl="0"/>
            <a:r>
              <a:rPr lang="en-AU" dirty="0"/>
              <a:t>Behaviours of concern</a:t>
            </a:r>
            <a:endParaRPr lang="en-GB" dirty="0"/>
          </a:p>
          <a:p>
            <a:pPr lvl="0"/>
            <a:r>
              <a:rPr lang="en-AU" dirty="0"/>
              <a:t>Medication.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Tom\Desktop\ArtWork\Fotolia_26734401_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589434"/>
            <a:ext cx="2191891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03173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Include carers and family members as part of the support team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Identify the knowledge and skills of the carer that complement the role of the worker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Knowledge and skills of carer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Everyone will have different skills, knowledge, strengths and weaknesses</a:t>
            </a:r>
          </a:p>
          <a:p>
            <a:r>
              <a:rPr lang="en-GB" dirty="0" smtClean="0"/>
              <a:t>You should identify carer’s skills and knowledge and work out how it can complement your own</a:t>
            </a:r>
          </a:p>
          <a:p>
            <a:r>
              <a:rPr lang="en-GB" dirty="0" smtClean="0"/>
              <a:t>Together, you will provide a comprehensive skills set</a:t>
            </a:r>
          </a:p>
          <a:p>
            <a:r>
              <a:rPr lang="en-GB" dirty="0" smtClean="0"/>
              <a:t>All client’s needs will be covered</a:t>
            </a:r>
          </a:p>
          <a:p>
            <a:r>
              <a:rPr lang="en-GB" dirty="0" smtClean="0"/>
              <a:t>If there’s gaps – fill them.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077072"/>
            <a:ext cx="2734439" cy="256490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knowledge and skills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b="1" dirty="0"/>
              <a:t>Examples of knowledge and skills include:</a:t>
            </a:r>
            <a:endParaRPr lang="en-GB" b="1" dirty="0"/>
          </a:p>
          <a:p>
            <a:pPr lvl="0"/>
            <a:r>
              <a:rPr lang="en-AU" dirty="0" smtClean="0"/>
              <a:t>People skills</a:t>
            </a:r>
          </a:p>
          <a:p>
            <a:pPr lvl="0"/>
            <a:r>
              <a:rPr lang="en-AU" dirty="0" smtClean="0"/>
              <a:t>Communication </a:t>
            </a:r>
            <a:r>
              <a:rPr lang="en-AU" dirty="0"/>
              <a:t>skills</a:t>
            </a:r>
            <a:endParaRPr lang="en-GB" dirty="0"/>
          </a:p>
          <a:p>
            <a:pPr lvl="0"/>
            <a:r>
              <a:rPr lang="en-AU" dirty="0"/>
              <a:t>Observation skills </a:t>
            </a:r>
            <a:endParaRPr lang="en-GB" dirty="0"/>
          </a:p>
          <a:p>
            <a:pPr lvl="0"/>
            <a:r>
              <a:rPr lang="en-AU" dirty="0"/>
              <a:t>Teamwork skills</a:t>
            </a:r>
            <a:endParaRPr lang="en-GB" dirty="0"/>
          </a:p>
          <a:p>
            <a:pPr lvl="0"/>
            <a:r>
              <a:rPr lang="en-AU" dirty="0"/>
              <a:t>Negotiation skills</a:t>
            </a:r>
            <a:endParaRPr lang="en-GB" dirty="0"/>
          </a:p>
          <a:p>
            <a:pPr lvl="0"/>
            <a:r>
              <a:rPr lang="en-AU" dirty="0"/>
              <a:t>Knowledge of specific disabilities </a:t>
            </a:r>
            <a:endParaRPr lang="en-AU" dirty="0" smtClean="0"/>
          </a:p>
          <a:p>
            <a:pPr lvl="0"/>
            <a:r>
              <a:rPr lang="en-AU" dirty="0" smtClean="0"/>
              <a:t>Experience </a:t>
            </a:r>
            <a:r>
              <a:rPr lang="en-AU" dirty="0"/>
              <a:t>working with aged/disability care</a:t>
            </a:r>
            <a:endParaRPr lang="en-GB" dirty="0"/>
          </a:p>
          <a:p>
            <a:pPr lvl="0"/>
            <a:r>
              <a:rPr lang="en-AU" dirty="0"/>
              <a:t>Experience dealing with violent outbursts</a:t>
            </a:r>
            <a:endParaRPr lang="en-GB" dirty="0"/>
          </a:p>
          <a:p>
            <a:pPr lvl="0"/>
            <a:r>
              <a:rPr lang="en-AU" dirty="0"/>
              <a:t>Active listening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4" name="Picture 3" descr="C:\Users\Tom\Desktop\RTO\Work\ArtWork\listen_talk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2807" y="2276872"/>
            <a:ext cx="1781175" cy="2033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157241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Include carers and family members as part of the support team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Involve carers and families in the design and delivery of the person’s support services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Designing and delivering support services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Essential to include carer and family, as well as the person themselves</a:t>
            </a:r>
          </a:p>
          <a:p>
            <a:r>
              <a:rPr lang="en-GB" dirty="0" smtClean="0"/>
              <a:t>They will have a better understanding</a:t>
            </a:r>
          </a:p>
          <a:p>
            <a:r>
              <a:rPr lang="en-GB" dirty="0" smtClean="0"/>
              <a:t>They may spot something that you’ve missed</a:t>
            </a:r>
          </a:p>
          <a:p>
            <a:r>
              <a:rPr lang="en-GB" dirty="0" smtClean="0"/>
              <a:t>Ensures support services are suitable and beneficial</a:t>
            </a:r>
          </a:p>
          <a:p>
            <a:r>
              <a:rPr lang="en-GB" dirty="0" smtClean="0"/>
              <a:t>May involve planning daily activities.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221088"/>
            <a:ext cx="2132856" cy="213285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 daily 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7906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000" b="1" dirty="0" smtClean="0"/>
              <a:t>Daily activities that may need planning as part of a person’s support services include:</a:t>
            </a:r>
          </a:p>
          <a:p>
            <a:pPr lvl="0"/>
            <a:r>
              <a:rPr lang="en-AU" sz="3000" dirty="0"/>
              <a:t>Accessing financial resources and allowances</a:t>
            </a:r>
            <a:endParaRPr lang="en-GB" sz="3000" dirty="0"/>
          </a:p>
          <a:p>
            <a:pPr lvl="0"/>
            <a:r>
              <a:rPr lang="en-AU" sz="3000" dirty="0" smtClean="0"/>
              <a:t>Shopping </a:t>
            </a:r>
            <a:endParaRPr lang="en-GB" sz="3000" dirty="0"/>
          </a:p>
          <a:p>
            <a:pPr lvl="0"/>
            <a:r>
              <a:rPr lang="en-AU" sz="3000" dirty="0"/>
              <a:t>Preparing meals</a:t>
            </a:r>
            <a:endParaRPr lang="en-GB" sz="3000" dirty="0"/>
          </a:p>
          <a:p>
            <a:pPr lvl="0"/>
            <a:r>
              <a:rPr lang="en-AU" sz="3000" dirty="0"/>
              <a:t>Climbing stairs</a:t>
            </a:r>
            <a:endParaRPr lang="en-GB" sz="3000" dirty="0"/>
          </a:p>
          <a:p>
            <a:pPr lvl="0"/>
            <a:r>
              <a:rPr lang="en-AU" sz="3000" dirty="0"/>
              <a:t>Maintaining household </a:t>
            </a:r>
            <a:endParaRPr lang="en-AU" sz="3000" dirty="0" smtClean="0"/>
          </a:p>
          <a:p>
            <a:pPr lvl="0"/>
            <a:r>
              <a:rPr lang="en-AU" sz="3000" dirty="0" smtClean="0"/>
              <a:t>Interacting </a:t>
            </a:r>
            <a:r>
              <a:rPr lang="en-AU" sz="3000" dirty="0"/>
              <a:t>with others and socialising</a:t>
            </a:r>
            <a:endParaRPr lang="en-GB" sz="3000" dirty="0"/>
          </a:p>
          <a:p>
            <a:pPr lvl="0"/>
            <a:r>
              <a:rPr lang="en-AU" sz="3000" dirty="0" smtClean="0"/>
              <a:t>Recreational </a:t>
            </a:r>
            <a:r>
              <a:rPr lang="en-AU" sz="3000" dirty="0"/>
              <a:t>and sporting activities</a:t>
            </a:r>
            <a:endParaRPr lang="en-GB" sz="3000" dirty="0"/>
          </a:p>
          <a:p>
            <a:pPr lvl="0"/>
            <a:r>
              <a:rPr lang="en-AU" sz="3000" dirty="0" smtClean="0"/>
              <a:t>Socialising.</a:t>
            </a:r>
            <a:endParaRPr lang="en-GB" sz="3000" dirty="0"/>
          </a:p>
        </p:txBody>
      </p:sp>
      <p:pic>
        <p:nvPicPr>
          <p:cNvPr id="4" name="Picture 3" descr="C:\Users\Tom\Desktop\ArtWork\MShoppingbag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4149080"/>
            <a:ext cx="1914525" cy="1914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44173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Assess and respond to changes in the care relationship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Assess potential risks of change to the care relationship including any potential physical and psychological harm to carers and the person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Risks of change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Care relationships will naturally change</a:t>
            </a:r>
          </a:p>
          <a:p>
            <a:r>
              <a:rPr lang="en-GB" dirty="0" smtClean="0"/>
              <a:t>Can have positive and negative effects </a:t>
            </a:r>
          </a:p>
          <a:p>
            <a:r>
              <a:rPr lang="en-GB" dirty="0" smtClean="0"/>
              <a:t>Can change relationship dynamics</a:t>
            </a:r>
          </a:p>
          <a:p>
            <a:r>
              <a:rPr lang="en-GB" dirty="0" smtClean="0"/>
              <a:t>Change can create many potential risks</a:t>
            </a:r>
          </a:p>
          <a:p>
            <a:r>
              <a:rPr lang="en-GB" dirty="0" smtClean="0"/>
              <a:t>Risks can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Physical and psychological harm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Conflict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Stress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Worsening health for both person and carer.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en-GB" dirty="0"/>
          </a:p>
        </p:txBody>
      </p:sp>
      <p:pic>
        <p:nvPicPr>
          <p:cNvPr id="4" name="Picture 3" descr="C:\Users\Tom\Desktop\ArtWork\Fotolia_12598047_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3356992"/>
            <a:ext cx="1676201" cy="1748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Assess and respond to changes in the care relationship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Support the person, carer and family to identify and use strategies that maximise positive aspects of change and transition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Maximising positive aspects of change and transition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Identify positive aspects </a:t>
            </a:r>
          </a:p>
          <a:p>
            <a:r>
              <a:rPr lang="en-GB" dirty="0" smtClean="0"/>
              <a:t>Figure out ways you can maximise them</a:t>
            </a:r>
          </a:p>
          <a:p>
            <a:r>
              <a:rPr lang="en-GB" dirty="0" smtClean="0"/>
              <a:t>Support person, carer and family to identify and use strategies that will help maximise positive aspects</a:t>
            </a:r>
          </a:p>
          <a:p>
            <a:r>
              <a:rPr lang="en-GB" dirty="0" smtClean="0"/>
              <a:t>These strategies may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Acknowledging anxiety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Providing opportunities for active involvement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Maximising support structure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Promoting benefits of self-care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Providing reassurance.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5013176"/>
            <a:ext cx="1997075" cy="12763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Assess and respond to changes in the care relationship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/>
              <a:t>Support carers, families and friends to maximise ongoing support and involvement in the life of the person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Maximising ongoing support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Support carers, families and friends to maximise ongoing support and involvement in person’s life</a:t>
            </a:r>
          </a:p>
          <a:p>
            <a:r>
              <a:rPr lang="en-GB" dirty="0" smtClean="0"/>
              <a:t>It’s all about working together</a:t>
            </a:r>
          </a:p>
          <a:p>
            <a:r>
              <a:rPr lang="en-GB" dirty="0" smtClean="0"/>
              <a:t>Don’t take over </a:t>
            </a:r>
          </a:p>
          <a:p>
            <a:r>
              <a:rPr lang="en-GB" dirty="0" smtClean="0"/>
              <a:t>Complement the carer, family and friends</a:t>
            </a:r>
          </a:p>
          <a:p>
            <a:r>
              <a:rPr lang="en-GB" dirty="0" smtClean="0"/>
              <a:t>How do they support the person?</a:t>
            </a:r>
          </a:p>
          <a:p>
            <a:r>
              <a:rPr lang="en-GB" dirty="0" smtClean="0"/>
              <a:t>How are they involved in their life?</a:t>
            </a:r>
          </a:p>
          <a:p>
            <a:r>
              <a:rPr lang="en-GB" dirty="0" smtClean="0"/>
              <a:t>How can you support them to maximise this?</a:t>
            </a:r>
          </a:p>
          <a:p>
            <a:r>
              <a:rPr lang="en-GB" dirty="0" smtClean="0"/>
              <a:t>Ask them what they want from you </a:t>
            </a:r>
            <a:br>
              <a:rPr lang="en-GB" dirty="0" smtClean="0"/>
            </a:br>
            <a:r>
              <a:rPr lang="en-GB" dirty="0" smtClean="0"/>
              <a:t>– don’t just assume.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5085184"/>
            <a:ext cx="2045335" cy="14097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Monitor and promote carer rights, health and well being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Respect the confidentiality and privacy of the carer, as well as the person with support needs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Confidentiality and privacy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need to respect confidentiality and privacy of both the carer and the person with support needs </a:t>
            </a:r>
          </a:p>
          <a:p>
            <a:r>
              <a:rPr lang="en-GB" dirty="0"/>
              <a:t>It’s part of your duty of </a:t>
            </a:r>
            <a:r>
              <a:rPr lang="en-GB" dirty="0" smtClean="0"/>
              <a:t>care</a:t>
            </a:r>
          </a:p>
          <a:p>
            <a:r>
              <a:rPr lang="en-GB" dirty="0" smtClean="0"/>
              <a:t>May be organisational policies in place</a:t>
            </a:r>
            <a:endParaRPr lang="en-GB" dirty="0"/>
          </a:p>
          <a:p>
            <a:r>
              <a:rPr lang="en-GB" dirty="0" smtClean="0"/>
              <a:t>Confidentiality is related to protecting personal information (e.g. names and addresses)</a:t>
            </a:r>
          </a:p>
          <a:p>
            <a:r>
              <a:rPr lang="en-GB" dirty="0" smtClean="0"/>
              <a:t>Will need to give them privacy too (e.g. when getting dressed.</a:t>
            </a:r>
          </a:p>
        </p:txBody>
      </p:sp>
      <p:pic>
        <p:nvPicPr>
          <p:cNvPr id="4" name="Picture 3" descr="C:\Users\Tom\Desktop\ArtWork\confidential_rubber_stamp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5517232"/>
            <a:ext cx="21050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Monitor and promote carer rights, health and well being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Identify and respond to the need for services required by the carer to support the care relationship with the person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Services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Carers shouldn’t try to take on everything</a:t>
            </a:r>
          </a:p>
          <a:p>
            <a:r>
              <a:rPr lang="en-GB" dirty="0" smtClean="0"/>
              <a:t>They should seek help from relevant services if needed – encourage them to do so</a:t>
            </a:r>
          </a:p>
          <a:p>
            <a:r>
              <a:rPr lang="en-GB" dirty="0" smtClean="0"/>
              <a:t>Identify needs for services – point them in the right direction or arrange it for them</a:t>
            </a:r>
          </a:p>
          <a:p>
            <a:r>
              <a:rPr lang="en-GB" dirty="0" smtClean="0"/>
              <a:t>Services may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Cleaning services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Shopping services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Transport services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Respite for person or carer.</a:t>
            </a:r>
          </a:p>
          <a:p>
            <a:endParaRPr lang="en-GB" dirty="0"/>
          </a:p>
        </p:txBody>
      </p:sp>
      <p:pic>
        <p:nvPicPr>
          <p:cNvPr id="4" name="Picture 3" descr="pick_up_garbage_11605(1)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48264" y="4258376"/>
            <a:ext cx="1551940" cy="176911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3B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Monitor and promote carer rights, health and well being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3.3 </a:t>
            </a:r>
            <a:r>
              <a:rPr lang="en-AU" sz="2800" dirty="0"/>
              <a:t>Identify and respond to issues that may impact on the physical and emotional health and well being of the carer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Issues that can impact on carer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pPr lvl="0"/>
            <a:r>
              <a:rPr lang="en-AU" dirty="0"/>
              <a:t>The time consuming nature of caring</a:t>
            </a:r>
            <a:endParaRPr lang="en-GB" dirty="0"/>
          </a:p>
          <a:p>
            <a:pPr lvl="0"/>
            <a:r>
              <a:rPr lang="en-AU" dirty="0"/>
              <a:t>The schedule of caring</a:t>
            </a:r>
            <a:endParaRPr lang="en-GB" dirty="0"/>
          </a:p>
          <a:p>
            <a:pPr lvl="0"/>
            <a:r>
              <a:rPr lang="en-AU" dirty="0"/>
              <a:t>The social stigma of caring</a:t>
            </a:r>
            <a:endParaRPr lang="en-GB" dirty="0"/>
          </a:p>
          <a:p>
            <a:pPr lvl="0"/>
            <a:r>
              <a:rPr lang="en-AU" dirty="0"/>
              <a:t>The restriction on working hours</a:t>
            </a:r>
            <a:endParaRPr lang="en-GB" dirty="0"/>
          </a:p>
          <a:p>
            <a:pPr lvl="0"/>
            <a:r>
              <a:rPr lang="en-AU" dirty="0" smtClean="0"/>
              <a:t>Losing </a:t>
            </a:r>
            <a:r>
              <a:rPr lang="en-AU" dirty="0"/>
              <a:t>the lifestyle they had prior to caring</a:t>
            </a:r>
            <a:endParaRPr lang="en-GB" dirty="0"/>
          </a:p>
          <a:p>
            <a:pPr lvl="0"/>
            <a:r>
              <a:rPr lang="en-AU" dirty="0"/>
              <a:t>Changes in personality </a:t>
            </a:r>
            <a:endParaRPr lang="en-AU" dirty="0" smtClean="0"/>
          </a:p>
          <a:p>
            <a:pPr lvl="0"/>
            <a:r>
              <a:rPr lang="en-AU" dirty="0" smtClean="0"/>
              <a:t>The </a:t>
            </a:r>
            <a:r>
              <a:rPr lang="en-AU" dirty="0"/>
              <a:t>cost of caring for someone</a:t>
            </a:r>
            <a:endParaRPr lang="en-GB" dirty="0"/>
          </a:p>
          <a:p>
            <a:pPr lvl="0"/>
            <a:r>
              <a:rPr lang="en-AU" dirty="0"/>
              <a:t>Having to deal with funding and applications</a:t>
            </a:r>
            <a:endParaRPr lang="en-GB" dirty="0"/>
          </a:p>
          <a:p>
            <a:pPr lvl="0"/>
            <a:r>
              <a:rPr lang="en-AU" dirty="0"/>
              <a:t>The lack of external rewards for caring.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464209"/>
            <a:ext cx="1977008" cy="1393791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The impact these issues have on carer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A decline in motional well being</a:t>
            </a:r>
            <a:endParaRPr lang="en-GB" dirty="0"/>
          </a:p>
          <a:p>
            <a:pPr lvl="0"/>
            <a:r>
              <a:rPr lang="en-AU" dirty="0"/>
              <a:t>Exhaustion</a:t>
            </a:r>
            <a:endParaRPr lang="en-GB" dirty="0"/>
          </a:p>
          <a:p>
            <a:pPr lvl="0"/>
            <a:r>
              <a:rPr lang="en-AU" dirty="0"/>
              <a:t>Financial difficulties</a:t>
            </a:r>
            <a:endParaRPr lang="en-GB" dirty="0"/>
          </a:p>
          <a:p>
            <a:pPr lvl="0"/>
            <a:r>
              <a:rPr lang="en-AU" dirty="0"/>
              <a:t>Grief and loss</a:t>
            </a:r>
            <a:endParaRPr lang="en-GB" dirty="0"/>
          </a:p>
          <a:p>
            <a:pPr lvl="0"/>
            <a:r>
              <a:rPr lang="en-AU" dirty="0"/>
              <a:t>Decline in other family relationships </a:t>
            </a:r>
            <a:endParaRPr lang="en-GB" dirty="0"/>
          </a:p>
          <a:p>
            <a:pPr lvl="0"/>
            <a:r>
              <a:rPr lang="en-AU" dirty="0"/>
              <a:t>Decline in physical health and well being/medical</a:t>
            </a:r>
            <a:endParaRPr lang="en-GB" dirty="0"/>
          </a:p>
          <a:p>
            <a:pPr lvl="0"/>
            <a:r>
              <a:rPr lang="en-AU" dirty="0"/>
              <a:t>Lack of social participation</a:t>
            </a:r>
            <a:endParaRPr lang="en-GB" dirty="0"/>
          </a:p>
          <a:p>
            <a:pPr lvl="0"/>
            <a:r>
              <a:rPr lang="en-AU" dirty="0"/>
              <a:t>Stress</a:t>
            </a:r>
            <a:endParaRPr lang="en-GB" dirty="0"/>
          </a:p>
          <a:p>
            <a:pPr lvl="0"/>
            <a:r>
              <a:rPr lang="en-AU" dirty="0"/>
              <a:t>Decline/lack of workforce participation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4" name="Picture 3" descr="C:\Users\Tom\Desktop\ArtWork\cry_sad_stress_depressed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4512378"/>
            <a:ext cx="123825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572007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/>
              <a:t>Monitor and promote carer rights, health and well being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3.4 </a:t>
            </a:r>
            <a:r>
              <a:rPr lang="en-AU" sz="2800" dirty="0"/>
              <a:t>Provide carers and families with information about carer support services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National Respite for Carers Program (NRCP)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An initiative to support and assist carers </a:t>
            </a:r>
            <a:endParaRPr lang="en-GB" dirty="0" smtClean="0"/>
          </a:p>
          <a:p>
            <a:r>
              <a:rPr lang="en-GB" dirty="0" smtClean="0"/>
              <a:t>It provides:</a:t>
            </a:r>
          </a:p>
          <a:p>
            <a:pPr lvl="1">
              <a:buFont typeface="Courier New" pitchFamily="49" charset="0"/>
              <a:buChar char="o"/>
            </a:pPr>
            <a:r>
              <a:rPr lang="en-AU" dirty="0" smtClean="0"/>
              <a:t>Respite services</a:t>
            </a:r>
            <a:endParaRPr lang="en-GB" dirty="0" smtClean="0"/>
          </a:p>
          <a:p>
            <a:pPr lvl="1">
              <a:buFont typeface="Courier New" pitchFamily="49" charset="0"/>
              <a:buChar char="o"/>
            </a:pPr>
            <a:r>
              <a:rPr lang="en-AU" dirty="0" smtClean="0"/>
              <a:t>Commonwealth Respite and </a:t>
            </a:r>
            <a:r>
              <a:rPr lang="en-AU" dirty="0" err="1" smtClean="0"/>
              <a:t>Carelink</a:t>
            </a:r>
            <a:r>
              <a:rPr lang="en-AU" dirty="0" smtClean="0"/>
              <a:t> Centres</a:t>
            </a:r>
            <a:endParaRPr lang="en-GB" dirty="0" smtClean="0"/>
          </a:p>
          <a:p>
            <a:pPr lvl="1">
              <a:buFont typeface="Courier New" pitchFamily="49" charset="0"/>
              <a:buChar char="o"/>
            </a:pPr>
            <a:r>
              <a:rPr lang="en-AU" dirty="0" smtClean="0"/>
              <a:t>NRCP Respite Service Providers' Program Manual</a:t>
            </a:r>
            <a:endParaRPr lang="en-GB" dirty="0" smtClean="0"/>
          </a:p>
          <a:p>
            <a:pPr lvl="1">
              <a:buFont typeface="Courier New" pitchFamily="49" charset="0"/>
              <a:buChar char="o"/>
            </a:pPr>
            <a:r>
              <a:rPr lang="en-AU" dirty="0" smtClean="0"/>
              <a:t>National Carer Counselling Program (NCCP).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C:\Users\Tom\Desktop\ArtWork\calm_meditate_relax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4941168"/>
            <a:ext cx="212372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43325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Other support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Financial support</a:t>
            </a:r>
            <a:endParaRPr lang="en-GB" dirty="0" smtClean="0"/>
          </a:p>
          <a:p>
            <a:r>
              <a:rPr lang="en-AU" dirty="0" smtClean="0"/>
              <a:t>Educational support</a:t>
            </a:r>
            <a:endParaRPr lang="en-GB" dirty="0" smtClean="0"/>
          </a:p>
          <a:p>
            <a:r>
              <a:rPr lang="en-AU" dirty="0" smtClean="0"/>
              <a:t>Social support</a:t>
            </a:r>
            <a:endParaRPr lang="en-GB" dirty="0" smtClean="0"/>
          </a:p>
          <a:p>
            <a:r>
              <a:rPr lang="en-AU" dirty="0" smtClean="0"/>
              <a:t>Counselling</a:t>
            </a:r>
            <a:endParaRPr lang="en-GB" dirty="0" smtClean="0"/>
          </a:p>
          <a:p>
            <a:r>
              <a:rPr lang="en-AU" dirty="0" smtClean="0"/>
              <a:t>Stress relieving techniques.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C:\Users\Tom\Desktop\ArtWork\Fotolia_13967530_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645024"/>
            <a:ext cx="3855958" cy="22345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124010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‘Support relationships with </a:t>
            </a:r>
            <a:r>
              <a:rPr lang="en-US" dirty="0" err="1" smtClean="0"/>
              <a:t>carers</a:t>
            </a:r>
            <a:r>
              <a:rPr lang="en-US" dirty="0" smtClean="0"/>
              <a:t> and families’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1377</TotalTime>
  <Words>1270</Words>
  <Application>Microsoft Office PowerPoint</Application>
  <PresentationFormat>On-screen Show (4:3)</PresentationFormat>
  <Paragraphs>251</Paragraphs>
  <Slides>47</Slides>
  <Notes>27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Office Theme</vt:lpstr>
      <vt:lpstr>PowerPoint Presentation</vt:lpstr>
      <vt:lpstr>Housekeeping</vt:lpstr>
      <vt:lpstr>Objectives</vt:lpstr>
      <vt:lpstr>Include carers and family members as part of the support team</vt:lpstr>
      <vt:lpstr>Role of carer and family member</vt:lpstr>
      <vt:lpstr>Basic family structures</vt:lpstr>
      <vt:lpstr>Things affecting family relationships and dynamics</vt:lpstr>
      <vt:lpstr> Activity 1A  </vt:lpstr>
      <vt:lpstr>Include carers and family members as part of the support team</vt:lpstr>
      <vt:lpstr>Carer’s relationship</vt:lpstr>
      <vt:lpstr>Carer’s knowledge</vt:lpstr>
      <vt:lpstr> Activity 1B  </vt:lpstr>
      <vt:lpstr>Include carers and family members as part of the support team</vt:lpstr>
      <vt:lpstr>Knowledge and skills of carer</vt:lpstr>
      <vt:lpstr>Examples of knowledge and skills</vt:lpstr>
      <vt:lpstr> Activity 1C  </vt:lpstr>
      <vt:lpstr>Include carers and family members as part of the support team</vt:lpstr>
      <vt:lpstr>Designing and delivering support services</vt:lpstr>
      <vt:lpstr>Planning daily activities</vt:lpstr>
      <vt:lpstr> Activity 1D  </vt:lpstr>
      <vt:lpstr>Assess and respond to changes in the care relationship</vt:lpstr>
      <vt:lpstr>Risks of change</vt:lpstr>
      <vt:lpstr> Activity 2A  </vt:lpstr>
      <vt:lpstr>Assess and respond to changes in the care relationship</vt:lpstr>
      <vt:lpstr>Maximising positive aspects of change and transition</vt:lpstr>
      <vt:lpstr> Activity 2B  </vt:lpstr>
      <vt:lpstr>Assess and respond to changes in the care relationship</vt:lpstr>
      <vt:lpstr>Maximising ongoing support</vt:lpstr>
      <vt:lpstr> Activity 2C  </vt:lpstr>
      <vt:lpstr>Monitor and promote carer rights, health and well being</vt:lpstr>
      <vt:lpstr>Confidentiality and privacy</vt:lpstr>
      <vt:lpstr> Activity 3A  </vt:lpstr>
      <vt:lpstr>Monitor and promote carer rights, health and well being</vt:lpstr>
      <vt:lpstr>Services </vt:lpstr>
      <vt:lpstr> Activity 3B </vt:lpstr>
      <vt:lpstr>Monitor and promote carer rights, health and well being</vt:lpstr>
      <vt:lpstr>Issues that can impact on carer</vt:lpstr>
      <vt:lpstr>The impact these issues have on carer</vt:lpstr>
      <vt:lpstr> Activity 3C  </vt:lpstr>
      <vt:lpstr>Monitor and promote carer rights, health and well being</vt:lpstr>
      <vt:lpstr>National Respite for Carers Program (NRCP)</vt:lpstr>
      <vt:lpstr>Other support </vt:lpstr>
      <vt:lpstr> Activity 3D  </vt:lpstr>
      <vt:lpstr> Skills and Knowledge Activity 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Emily</dc:creator>
  <cp:lastModifiedBy>Tom</cp:lastModifiedBy>
  <cp:revision>249</cp:revision>
  <dcterms:created xsi:type="dcterms:W3CDTF">2011-08-26T06:48:04Z</dcterms:created>
  <dcterms:modified xsi:type="dcterms:W3CDTF">2015-10-06T08:42:52Z</dcterms:modified>
</cp:coreProperties>
</file>