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8" r:id="rId8"/>
    <p:sldId id="269" r:id="rId9"/>
    <p:sldId id="270" r:id="rId10"/>
    <p:sldId id="262" r:id="rId11"/>
    <p:sldId id="263" r:id="rId12"/>
    <p:sldId id="264" r:id="rId13"/>
    <p:sldId id="266" r:id="rId14"/>
    <p:sldId id="267"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53"/>
    <p:restoredTop sz="94637"/>
  </p:normalViewPr>
  <p:slideViewPr>
    <p:cSldViewPr snapToGrid="0">
      <p:cViewPr varScale="1">
        <p:scale>
          <a:sx n="90" d="100"/>
          <a:sy n="90" d="100"/>
        </p:scale>
        <p:origin x="232"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35E3F-D20D-30B1-4374-25676A79091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CB3FB0A-C327-0E12-C9CE-210254A267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F9680AC-9D2A-83BF-34E9-5F4DB8950EC7}"/>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43CCE946-6482-B739-6588-3308EBD613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FD5E9B-DDDE-BDF5-085C-6F62AC8B18A4}"/>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722814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44AB7-D24B-27CE-835A-901594BA6A9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28D9BC3-78D8-8531-BAF8-3A9A26D7C4B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E348E1-81CF-ED04-A08F-AB1B14D13A8E}"/>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BA3B4447-5249-6646-4C89-036A67388C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19F4F5-F64A-67B1-F294-19825840EEA0}"/>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1443282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53581-B5D8-43DD-E8E6-BB008357A4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1D19938-6BBE-3B85-FFCA-C00D2A37AC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B97760-2D01-4489-FCB6-C042A4981F97}"/>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DB90E81D-272E-3E01-BE1B-A15240D53F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EC6FCD-49B1-387F-73F1-4C2C969CC272}"/>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56056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317A1-67DF-F9BA-E4DB-0E9034CF368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53009E2-2D9B-9478-EF19-F1E86E425A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26D3218-FB06-B8D4-490B-0E4206A6137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FD91D9F-1617-0B14-3085-59B90F819465}"/>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6" name="Footer Placeholder 5">
            <a:extLst>
              <a:ext uri="{FF2B5EF4-FFF2-40B4-BE49-F238E27FC236}">
                <a16:creationId xmlns:a16="http://schemas.microsoft.com/office/drawing/2014/main" id="{99B11E20-6219-3C1D-CD94-1F74016C05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C308BD-99D5-8C39-13F0-0C4AA620C700}"/>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2571096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0EB7C-AC41-3A29-897B-291EFDEE6EC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09F82EA-F8CF-D70C-3698-0AC29278C1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34D5EFD-B347-42B0-74A6-6A0E172BCC6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57B599E-6024-3160-1413-A2DAB62C53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CD2A30A-5589-13DD-CAA9-97C7080552D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93E51FD-E1E3-4CF5-D199-786A4046EF19}"/>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8" name="Footer Placeholder 7">
            <a:extLst>
              <a:ext uri="{FF2B5EF4-FFF2-40B4-BE49-F238E27FC236}">
                <a16:creationId xmlns:a16="http://schemas.microsoft.com/office/drawing/2014/main" id="{6D7EE440-E524-6D72-C2EE-CE126D3BB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DF8AEE-5204-0DFB-E4D7-5C1506C275F8}"/>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51893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5B934-56E0-31CB-2160-AD6E5BB6F41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50B08BC-B498-8075-A915-E1E923005DC5}"/>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4" name="Footer Placeholder 3">
            <a:extLst>
              <a:ext uri="{FF2B5EF4-FFF2-40B4-BE49-F238E27FC236}">
                <a16:creationId xmlns:a16="http://schemas.microsoft.com/office/drawing/2014/main" id="{F29F3A02-72BC-E9F3-6B17-20913A07B5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463C69-D5AE-1CD6-DCB6-58DD06B8007E}"/>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120014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82808D-E629-B42F-7A3F-DC1C7EF4D079}"/>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3" name="Footer Placeholder 2">
            <a:extLst>
              <a:ext uri="{FF2B5EF4-FFF2-40B4-BE49-F238E27FC236}">
                <a16:creationId xmlns:a16="http://schemas.microsoft.com/office/drawing/2014/main" id="{AD0C7004-53AF-743A-5B3A-DE2D47A15C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5A84F8-320D-F555-5DC5-172A8E08323A}"/>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645838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50445-A9D2-183C-54E1-293AF6268F5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A2AB19B-9DF0-7ED3-67E9-9FC3E62A80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70C1410-1028-2836-49D3-C05BA318A0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F152E6E-1F8B-A1B9-A279-C70FA01955AE}"/>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6" name="Footer Placeholder 5">
            <a:extLst>
              <a:ext uri="{FF2B5EF4-FFF2-40B4-BE49-F238E27FC236}">
                <a16:creationId xmlns:a16="http://schemas.microsoft.com/office/drawing/2014/main" id="{94C51996-1BC2-02B8-0D2F-5CEF56F84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6176AB-09F1-54D9-0B23-883A62324A61}"/>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1363220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3AC40-9285-485D-964E-970D498B2A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0074788-89C2-0EA2-E706-1C15C6444D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F94E2DB-BF6F-CA9C-2772-E7602CA093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C477FB6-A944-78DF-5E9C-66B97CCB47B0}"/>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6" name="Footer Placeholder 5">
            <a:extLst>
              <a:ext uri="{FF2B5EF4-FFF2-40B4-BE49-F238E27FC236}">
                <a16:creationId xmlns:a16="http://schemas.microsoft.com/office/drawing/2014/main" id="{AD7319DC-452F-97AF-58F7-61C7A3BA94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73813E-3CCA-23C1-FBD6-6CD987551061}"/>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3892431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E8436-13FF-52DA-92A7-1D82FA55EC6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9EA3F06-4567-7741-B0DF-A5000CC7DBA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3155BD-51EF-5951-4EBD-BF7A1521F672}"/>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4D2D849C-C6A0-2294-EBFF-79EBE7F8FA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E5BE4E-4AC3-85CC-DE47-496EE07BCEBC}"/>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3120872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B6231E-8245-29D1-FC71-2282000F56E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EBD121A-3F66-344A-9D6C-01B7D14902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428F1FB-4F0D-4476-0809-837F0C0AD929}"/>
              </a:ext>
            </a:extLst>
          </p:cNvPr>
          <p:cNvSpPr>
            <a:spLocks noGrp="1"/>
          </p:cNvSpPr>
          <p:nvPr>
            <p:ph type="dt" sz="half" idx="10"/>
          </p:nvPr>
        </p:nvSpPr>
        <p:spPr/>
        <p:txBody>
          <a:body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A1B8C942-69D5-7FD8-91BC-4342B5D8C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AF9B99-CB49-A6C7-B44E-15FC9B16C336}"/>
              </a:ext>
            </a:extLst>
          </p:cNvPr>
          <p:cNvSpPr>
            <a:spLocks noGrp="1"/>
          </p:cNvSpPr>
          <p:nvPr>
            <p:ph type="sldNum" sz="quarter" idx="12"/>
          </p:nvPr>
        </p:nvSpPr>
        <p:spPr/>
        <p:txBody>
          <a:bodyPr/>
          <a:lstStyle/>
          <a:p>
            <a:fld id="{F3E19A5B-82D3-C84B-AB56-8E97E5C48335}" type="slidenum">
              <a:rPr lang="en-US" smtClean="0"/>
              <a:t>‹#›</a:t>
            </a:fld>
            <a:endParaRPr lang="en-US"/>
          </a:p>
        </p:txBody>
      </p:sp>
    </p:spTree>
    <p:extLst>
      <p:ext uri="{BB962C8B-B14F-4D97-AF65-F5344CB8AC3E}">
        <p14:creationId xmlns:p14="http://schemas.microsoft.com/office/powerpoint/2010/main" val="817124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1E1FC6-E630-FE0F-4912-5A21CC3940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6282898-9907-8C6E-0AA2-DEB7DD28FC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E4F6B71-BB2A-7F9A-090C-519A09AF84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74093C-88B9-AA4F-B743-04F7DDD6388C}" type="datetimeFigureOut">
              <a:rPr lang="en-US" smtClean="0"/>
              <a:t>9/18/23</a:t>
            </a:fld>
            <a:endParaRPr lang="en-US"/>
          </a:p>
        </p:txBody>
      </p:sp>
      <p:sp>
        <p:nvSpPr>
          <p:cNvPr id="5" name="Footer Placeholder 4">
            <a:extLst>
              <a:ext uri="{FF2B5EF4-FFF2-40B4-BE49-F238E27FC236}">
                <a16:creationId xmlns:a16="http://schemas.microsoft.com/office/drawing/2014/main" id="{856477FF-8B28-A0C4-1EE9-71EB8B6487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8629F80-673C-E202-8D41-36B9B1B99A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E19A5B-82D3-C84B-AB56-8E97E5C48335}" type="slidenum">
              <a:rPr lang="en-US" smtClean="0"/>
              <a:t>‹#›</a:t>
            </a:fld>
            <a:endParaRPr lang="en-US"/>
          </a:p>
        </p:txBody>
      </p:sp>
    </p:spTree>
    <p:extLst>
      <p:ext uri="{BB962C8B-B14F-4D97-AF65-F5344CB8AC3E}">
        <p14:creationId xmlns:p14="http://schemas.microsoft.com/office/powerpoint/2010/main" val="848742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aimsindustrial.com.au/assets/sds/A0084318.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F21DB-0CA6-8101-BA59-F36BE66182EE}"/>
              </a:ext>
            </a:extLst>
          </p:cNvPr>
          <p:cNvSpPr>
            <a:spLocks noGrp="1"/>
          </p:cNvSpPr>
          <p:nvPr>
            <p:ph type="ctrTitle"/>
          </p:nvPr>
        </p:nvSpPr>
        <p:spPr/>
        <p:txBody>
          <a:bodyPr/>
          <a:lstStyle/>
          <a:p>
            <a:r>
              <a:rPr lang="en-US" dirty="0"/>
              <a:t>Unit 10 </a:t>
            </a:r>
            <a:r>
              <a:rPr lang="en-US" dirty="0" err="1"/>
              <a:t>prac</a:t>
            </a:r>
            <a:endParaRPr lang="en-US" dirty="0"/>
          </a:p>
        </p:txBody>
      </p:sp>
      <p:sp>
        <p:nvSpPr>
          <p:cNvPr id="3" name="Subtitle 2">
            <a:extLst>
              <a:ext uri="{FF2B5EF4-FFF2-40B4-BE49-F238E27FC236}">
                <a16:creationId xmlns:a16="http://schemas.microsoft.com/office/drawing/2014/main" id="{C3CBF47E-7106-5EA4-64B9-AA655D11E41A}"/>
              </a:ext>
            </a:extLst>
          </p:cNvPr>
          <p:cNvSpPr>
            <a:spLocks noGrp="1"/>
          </p:cNvSpPr>
          <p:nvPr>
            <p:ph type="subTitle" idx="1"/>
          </p:nvPr>
        </p:nvSpPr>
        <p:spPr/>
        <p:txBody>
          <a:bodyPr/>
          <a:lstStyle/>
          <a:p>
            <a:r>
              <a:rPr lang="en-US" dirty="0"/>
              <a:t>Hazardous chemicals.</a:t>
            </a:r>
          </a:p>
        </p:txBody>
      </p:sp>
    </p:spTree>
    <p:extLst>
      <p:ext uri="{BB962C8B-B14F-4D97-AF65-F5344CB8AC3E}">
        <p14:creationId xmlns:p14="http://schemas.microsoft.com/office/powerpoint/2010/main" val="1922595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4C6D9-6110-805B-7E6E-C799E6116828}"/>
              </a:ext>
            </a:extLst>
          </p:cNvPr>
          <p:cNvSpPr>
            <a:spLocks noGrp="1"/>
          </p:cNvSpPr>
          <p:nvPr>
            <p:ph type="title"/>
          </p:nvPr>
        </p:nvSpPr>
        <p:spPr/>
        <p:txBody>
          <a:bodyPr/>
          <a:lstStyle/>
          <a:p>
            <a:r>
              <a:rPr lang="en-US" dirty="0"/>
              <a:t>Incidents leading to hazardous chemical review</a:t>
            </a:r>
          </a:p>
        </p:txBody>
      </p:sp>
      <p:sp>
        <p:nvSpPr>
          <p:cNvPr id="3" name="Content Placeholder 2">
            <a:extLst>
              <a:ext uri="{FF2B5EF4-FFF2-40B4-BE49-F238E27FC236}">
                <a16:creationId xmlns:a16="http://schemas.microsoft.com/office/drawing/2014/main" id="{F0BAD558-B115-11EC-1FC0-75750D0E5666}"/>
              </a:ext>
            </a:extLst>
          </p:cNvPr>
          <p:cNvSpPr>
            <a:spLocks noGrp="1"/>
          </p:cNvSpPr>
          <p:nvPr>
            <p:ph idx="1"/>
          </p:nvPr>
        </p:nvSpPr>
        <p:spPr/>
        <p:txBody>
          <a:bodyPr>
            <a:normAutofit fontScale="92500"/>
          </a:bodyPr>
          <a:lstStyle/>
          <a:p>
            <a:r>
              <a:rPr lang="en-US" dirty="0"/>
              <a:t>On the 09-09-2023 it was brought to the attention of the safety walk that a boilermaker was using a can of spray gal without a mask. Works was halted and we have been asked to do a review and new methodology of how we use this hazardous chemical. Both PCBU and workers will be briefed on the information of this </a:t>
            </a:r>
            <a:r>
              <a:rPr lang="en-US" dirty="0" err="1"/>
              <a:t>powerpoint</a:t>
            </a:r>
            <a:r>
              <a:rPr lang="en-US" dirty="0"/>
              <a:t>.</a:t>
            </a:r>
          </a:p>
          <a:p>
            <a:endParaRPr lang="en-US" dirty="0"/>
          </a:p>
          <a:p>
            <a:r>
              <a:rPr lang="en-US" dirty="0"/>
              <a:t>On the 09-09-2023 it was brought to the attention of the safety comity that a laborer at </a:t>
            </a:r>
            <a:r>
              <a:rPr lang="en-US" dirty="0" err="1"/>
              <a:t>taringa</a:t>
            </a:r>
            <a:r>
              <a:rPr lang="en-US" dirty="0"/>
              <a:t> steel was using pickling paste without safety glasses or a mask, works was halted and a new methodology will be made moving forward in regards to these chemicals. Both </a:t>
            </a:r>
            <a:r>
              <a:rPr lang="en-US" dirty="0" err="1"/>
              <a:t>pcbu</a:t>
            </a:r>
            <a:r>
              <a:rPr lang="en-US" dirty="0"/>
              <a:t> and workers will be briefed on the information of this </a:t>
            </a:r>
            <a:r>
              <a:rPr lang="en-US" dirty="0" err="1"/>
              <a:t>powerpoint</a:t>
            </a:r>
            <a:r>
              <a:rPr lang="en-US" dirty="0"/>
              <a:t>.</a:t>
            </a:r>
          </a:p>
        </p:txBody>
      </p:sp>
    </p:spTree>
    <p:extLst>
      <p:ext uri="{BB962C8B-B14F-4D97-AF65-F5344CB8AC3E}">
        <p14:creationId xmlns:p14="http://schemas.microsoft.com/office/powerpoint/2010/main" val="3086223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DB5A8-2A58-41EE-30BC-B17ABD144A3A}"/>
              </a:ext>
            </a:extLst>
          </p:cNvPr>
          <p:cNvSpPr>
            <a:spLocks noGrp="1"/>
          </p:cNvSpPr>
          <p:nvPr>
            <p:ph type="title"/>
          </p:nvPr>
        </p:nvSpPr>
        <p:spPr/>
        <p:txBody>
          <a:bodyPr/>
          <a:lstStyle/>
          <a:p>
            <a:r>
              <a:rPr lang="en-US" dirty="0"/>
              <a:t>Cold gal spray paint </a:t>
            </a:r>
            <a:r>
              <a:rPr lang="en-US" dirty="0" err="1"/>
              <a:t>msds</a:t>
            </a:r>
            <a:endParaRPr lang="en-US" dirty="0"/>
          </a:p>
        </p:txBody>
      </p:sp>
      <p:sp>
        <p:nvSpPr>
          <p:cNvPr id="3" name="Content Placeholder 2">
            <a:extLst>
              <a:ext uri="{FF2B5EF4-FFF2-40B4-BE49-F238E27FC236}">
                <a16:creationId xmlns:a16="http://schemas.microsoft.com/office/drawing/2014/main" id="{9B24C854-2E2F-3544-AA96-0F8CF1915CDC}"/>
              </a:ext>
            </a:extLst>
          </p:cNvPr>
          <p:cNvSpPr>
            <a:spLocks noGrp="1"/>
          </p:cNvSpPr>
          <p:nvPr>
            <p:ph idx="1"/>
          </p:nvPr>
        </p:nvSpPr>
        <p:spPr/>
        <p:txBody>
          <a:bodyPr>
            <a:normAutofit fontScale="92500" lnSpcReduction="10000"/>
          </a:bodyPr>
          <a:lstStyle/>
          <a:p>
            <a:r>
              <a:rPr lang="en-US" sz="1800" dirty="0">
                <a:hlinkClick r:id="rId2"/>
              </a:rPr>
              <a:t>https://www.aimsindustrial.com.au/assets/sds/A0084318.pdf</a:t>
            </a:r>
            <a:r>
              <a:rPr lang="en-US" sz="1800" dirty="0"/>
              <a:t> Although all information can be found here on the </a:t>
            </a:r>
            <a:r>
              <a:rPr lang="en-US" sz="1800" dirty="0" err="1"/>
              <a:t>msds</a:t>
            </a:r>
            <a:r>
              <a:rPr lang="en-US" sz="1800" dirty="0"/>
              <a:t>, we will summaries it for this presentation</a:t>
            </a:r>
          </a:p>
          <a:p>
            <a:r>
              <a:rPr lang="en-AU" sz="1200" dirty="0"/>
              <a:t>Hazard Classifications Flammable Aerosols –</a:t>
            </a:r>
          </a:p>
          <a:p>
            <a:r>
              <a:rPr lang="en-AU" sz="1200" dirty="0"/>
              <a:t> Category 1 Acute Toxicity - Inhalation – </a:t>
            </a:r>
          </a:p>
          <a:p>
            <a:r>
              <a:rPr lang="en-AU" sz="1200" dirty="0"/>
              <a:t>Category 4 Aspiration Hazard – </a:t>
            </a:r>
          </a:p>
          <a:p>
            <a:r>
              <a:rPr lang="en-AU" sz="1200" dirty="0"/>
              <a:t>Category 1 Skin Corrosion/Irritation – </a:t>
            </a:r>
          </a:p>
          <a:p>
            <a:r>
              <a:rPr lang="en-AU" sz="1200" dirty="0"/>
              <a:t>Category 2 Serious Eye Damage/Irritation – </a:t>
            </a:r>
          </a:p>
          <a:p>
            <a:r>
              <a:rPr lang="en-AU" sz="1200" dirty="0"/>
              <a:t>Category 2A Specific Target Organ Toxicity (Single Exposure) – </a:t>
            </a:r>
          </a:p>
          <a:p>
            <a:r>
              <a:rPr lang="en-AU" sz="1200" dirty="0"/>
              <a:t>Category 3 Narcotic Effects Acute Hazard to the Aquatic Environment – </a:t>
            </a:r>
          </a:p>
          <a:p>
            <a:r>
              <a:rPr lang="en-AU" sz="1200" dirty="0"/>
              <a:t>Category 2 Chronic Hazard to the Aquatic Environment - Category 2</a:t>
            </a:r>
          </a:p>
          <a:p>
            <a:r>
              <a:rPr lang="en-AU" sz="1200" dirty="0"/>
              <a:t>H222 Extremely flammable aerosol.</a:t>
            </a:r>
          </a:p>
          <a:p>
            <a:r>
              <a:rPr lang="en-AU" sz="1200" dirty="0"/>
              <a:t> AUH066 Repeated exposure may cause skin dryness or cracking.</a:t>
            </a:r>
          </a:p>
          <a:p>
            <a:r>
              <a:rPr lang="en-AU" sz="1200" dirty="0"/>
              <a:t> H304 May be fatal if swallowed and enters airways.</a:t>
            </a:r>
          </a:p>
          <a:p>
            <a:r>
              <a:rPr lang="en-AU" sz="1200" dirty="0"/>
              <a:t> H315 Causes skin irritation. H319 Causes serious eye irritation. </a:t>
            </a:r>
          </a:p>
          <a:p>
            <a:r>
              <a:rPr lang="en-AU" sz="1200" dirty="0"/>
              <a:t>H332 Harmful if inhaled. H336 May cause drowsiness or dizziness. </a:t>
            </a:r>
          </a:p>
          <a:p>
            <a:r>
              <a:rPr lang="en-AU" sz="1200" dirty="0"/>
              <a:t>H411 Toxic to aquatic life with long lasting effects.</a:t>
            </a:r>
            <a:endParaRPr lang="en-US" sz="1800" dirty="0"/>
          </a:p>
        </p:txBody>
      </p:sp>
    </p:spTree>
    <p:extLst>
      <p:ext uri="{BB962C8B-B14F-4D97-AF65-F5344CB8AC3E}">
        <p14:creationId xmlns:p14="http://schemas.microsoft.com/office/powerpoint/2010/main" val="2002095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87989-673C-018A-B449-6B294636BD0D}"/>
              </a:ext>
            </a:extLst>
          </p:cNvPr>
          <p:cNvSpPr>
            <a:spLocks noGrp="1"/>
          </p:cNvSpPr>
          <p:nvPr>
            <p:ph type="title"/>
          </p:nvPr>
        </p:nvSpPr>
        <p:spPr/>
        <p:txBody>
          <a:bodyPr/>
          <a:lstStyle/>
          <a:p>
            <a:r>
              <a:rPr lang="en-US" dirty="0"/>
              <a:t>Cold gal safety data</a:t>
            </a:r>
          </a:p>
        </p:txBody>
      </p:sp>
      <p:sp>
        <p:nvSpPr>
          <p:cNvPr id="3" name="Content Placeholder 2">
            <a:extLst>
              <a:ext uri="{FF2B5EF4-FFF2-40B4-BE49-F238E27FC236}">
                <a16:creationId xmlns:a16="http://schemas.microsoft.com/office/drawing/2014/main" id="{F5170ACA-4891-8674-AD15-52C4A7593D32}"/>
              </a:ext>
            </a:extLst>
          </p:cNvPr>
          <p:cNvSpPr>
            <a:spLocks noGrp="1"/>
          </p:cNvSpPr>
          <p:nvPr>
            <p:ph idx="1"/>
          </p:nvPr>
        </p:nvSpPr>
        <p:spPr/>
        <p:txBody>
          <a:bodyPr>
            <a:normAutofit fontScale="55000" lnSpcReduction="20000"/>
          </a:bodyPr>
          <a:lstStyle/>
          <a:p>
            <a:r>
              <a:rPr lang="en-AU" dirty="0"/>
              <a:t>4. FIRST AID MEASURES </a:t>
            </a:r>
          </a:p>
          <a:p>
            <a:r>
              <a:rPr lang="en-AU" dirty="0"/>
              <a:t>If poisoning occurs, contact a doctor or Poisons Information Centre (Phone Australia 131 126, New Zealand 0800 764 766).</a:t>
            </a:r>
          </a:p>
          <a:p>
            <a:r>
              <a:rPr lang="en-AU" dirty="0"/>
              <a:t> Inhalation: Remove victim from exposure - avoid becoming a casualty. Remove contaminated clothing and loosen remaining clothing. Allow patient to assume most comfortable position and keep warm. Keep at rest until fully recovered. If breathing laboured and patient cyanotic (blue), ensure airways are clear and have a qualified person give oxygen through a facemask. If breathing has stopped apply artificial respiration at once. In the event of cardiac arrest, apply external cardiac massage. Seek immediate medical advice. </a:t>
            </a:r>
          </a:p>
          <a:p>
            <a:r>
              <a:rPr lang="en-AU" dirty="0"/>
              <a:t>Skin Contact: If skin or hair contact occurs, immediately remove contaminated clothing and flush skin and hair with running water. Continue flushing with water until advised to stop by the Poisons Information Centre or a Doctor; or for 15 minutes and transport to Doctor or Hospital. For gross contamination, immediately drench with water and remove clothing. Continue to flush skin and hair with plenty of water (and soap if material is insoluble).</a:t>
            </a:r>
          </a:p>
          <a:p>
            <a:r>
              <a:rPr lang="en-AU" dirty="0"/>
              <a:t> For skin burns, cover with a clean, dry dressing until medical help is available. If blistering occurs, do NOT break blisters. If swelling, redness, blistering, or irritation occurs seek medical assistance. Eye contact: If in eyes, hold eyelids apart and flush the eyes continuously with running water. Continue flushing until advised to stop by the Poisons Information Centre or a Doctor; or for at least 15 minutes and transport to Doctor or Hospital. </a:t>
            </a:r>
          </a:p>
          <a:p>
            <a:r>
              <a:rPr lang="en-AU" dirty="0"/>
              <a:t>Ingestion: Immediately rinse mouth with water. If swallowed, do NOT induce vomiting. Give a glass of water to drink. Never give anything by the mouth to an unconscious patient. If vomiting occurs give further water. Immediately call Poisons Centre or Doctor. Notes to physician: Treat symptomatically. </a:t>
            </a:r>
            <a:endParaRPr lang="en-US" dirty="0"/>
          </a:p>
        </p:txBody>
      </p:sp>
    </p:spTree>
    <p:extLst>
      <p:ext uri="{BB962C8B-B14F-4D97-AF65-F5344CB8AC3E}">
        <p14:creationId xmlns:p14="http://schemas.microsoft.com/office/powerpoint/2010/main" val="1273679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AB70E-2B49-B535-5446-27455E544948}"/>
              </a:ext>
            </a:extLst>
          </p:cNvPr>
          <p:cNvSpPr>
            <a:spLocks noGrp="1"/>
          </p:cNvSpPr>
          <p:nvPr>
            <p:ph type="title"/>
          </p:nvPr>
        </p:nvSpPr>
        <p:spPr/>
        <p:txBody>
          <a:bodyPr/>
          <a:lstStyle/>
          <a:p>
            <a:r>
              <a:rPr lang="en-US" dirty="0"/>
              <a:t>Cold gal safety data</a:t>
            </a:r>
          </a:p>
        </p:txBody>
      </p:sp>
      <p:sp>
        <p:nvSpPr>
          <p:cNvPr id="3" name="Content Placeholder 2">
            <a:extLst>
              <a:ext uri="{FF2B5EF4-FFF2-40B4-BE49-F238E27FC236}">
                <a16:creationId xmlns:a16="http://schemas.microsoft.com/office/drawing/2014/main" id="{1FAAFB56-F442-0C2D-14DF-1A72E52A104C}"/>
              </a:ext>
            </a:extLst>
          </p:cNvPr>
          <p:cNvSpPr>
            <a:spLocks noGrp="1"/>
          </p:cNvSpPr>
          <p:nvPr>
            <p:ph idx="1"/>
          </p:nvPr>
        </p:nvSpPr>
        <p:spPr/>
        <p:txBody>
          <a:bodyPr>
            <a:normAutofit fontScale="92500" lnSpcReduction="20000"/>
          </a:bodyPr>
          <a:lstStyle/>
          <a:p>
            <a:r>
              <a:rPr lang="en-AU" dirty="0"/>
              <a:t>LARGE SPILLS If safe to do so, shut off all possible sources of ignition. Clear area of all unprotected personnel. Use a spark-free shovel. If safe to do so, isolate the leak. Increase ventilation to assist with dispersion. If contamination of crops, sewers or waterways has occurred advise local emergency services. Dangerous Goods Initial Emergency Response Guide No: 49</a:t>
            </a:r>
          </a:p>
          <a:p>
            <a:r>
              <a:rPr lang="en-AU" dirty="0"/>
              <a:t>Handling: Avoid eye contact and skin contact. Avoid inhalation of vapour, mist or aerosols.</a:t>
            </a:r>
          </a:p>
          <a:p>
            <a:r>
              <a:rPr lang="en-AU" dirty="0"/>
              <a:t>Storage: Store in a cool, dry, well-ventilated place and out of direct sunlight. Store away from foodstuffs. Store away from incompatible materials described in Section 10. Store away from sources of heat and/or ignition. Store locked up. Do not expose to temperatures exceeding 50 °C/122 °F Keep containers closed when not in use - check regularly for leaks. </a:t>
            </a:r>
            <a:endParaRPr lang="en-US" dirty="0"/>
          </a:p>
        </p:txBody>
      </p:sp>
    </p:spTree>
    <p:extLst>
      <p:ext uri="{BB962C8B-B14F-4D97-AF65-F5344CB8AC3E}">
        <p14:creationId xmlns:p14="http://schemas.microsoft.com/office/powerpoint/2010/main" val="4243580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729D3-5C03-D557-A9C8-789C6E8289DC}"/>
              </a:ext>
            </a:extLst>
          </p:cNvPr>
          <p:cNvSpPr>
            <a:spLocks noGrp="1"/>
          </p:cNvSpPr>
          <p:nvPr>
            <p:ph type="title"/>
          </p:nvPr>
        </p:nvSpPr>
        <p:spPr/>
        <p:txBody>
          <a:bodyPr/>
          <a:lstStyle/>
          <a:p>
            <a:r>
              <a:rPr lang="en-US" dirty="0"/>
              <a:t>Hierarchy of controls to manage exposure.</a:t>
            </a:r>
          </a:p>
        </p:txBody>
      </p:sp>
      <p:pic>
        <p:nvPicPr>
          <p:cNvPr id="5" name="Content Placeholder 4" descr="A diagram of a pyramid&#10;&#10;Description automatically generated">
            <a:extLst>
              <a:ext uri="{FF2B5EF4-FFF2-40B4-BE49-F238E27FC236}">
                <a16:creationId xmlns:a16="http://schemas.microsoft.com/office/drawing/2014/main" id="{ACF797AC-1082-2111-8E8E-B6B87E3E438E}"/>
              </a:ext>
            </a:extLst>
          </p:cNvPr>
          <p:cNvPicPr>
            <a:picLocks noGrp="1" noChangeAspect="1"/>
          </p:cNvPicPr>
          <p:nvPr>
            <p:ph idx="1"/>
          </p:nvPr>
        </p:nvPicPr>
        <p:blipFill>
          <a:blip r:embed="rId2"/>
          <a:stretch>
            <a:fillRect/>
          </a:stretch>
        </p:blipFill>
        <p:spPr>
          <a:xfrm>
            <a:off x="1940012" y="1533310"/>
            <a:ext cx="5927880" cy="3979024"/>
          </a:xfrm>
        </p:spPr>
      </p:pic>
    </p:spTree>
    <p:extLst>
      <p:ext uri="{BB962C8B-B14F-4D97-AF65-F5344CB8AC3E}">
        <p14:creationId xmlns:p14="http://schemas.microsoft.com/office/powerpoint/2010/main" val="641563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358A5-4CF4-52E3-91DD-8B9893BAA361}"/>
              </a:ext>
            </a:extLst>
          </p:cNvPr>
          <p:cNvSpPr>
            <a:spLocks noGrp="1"/>
          </p:cNvSpPr>
          <p:nvPr>
            <p:ph type="title"/>
          </p:nvPr>
        </p:nvSpPr>
        <p:spPr/>
        <p:txBody>
          <a:bodyPr/>
          <a:lstStyle/>
          <a:p>
            <a:r>
              <a:rPr lang="en-US" dirty="0"/>
              <a:t>Risk matrix</a:t>
            </a:r>
          </a:p>
        </p:txBody>
      </p:sp>
      <p:pic>
        <p:nvPicPr>
          <p:cNvPr id="5" name="Content Placeholder 4" descr="A chart of different levels of performance&#10;&#10;Description automatically generated with medium confidence">
            <a:extLst>
              <a:ext uri="{FF2B5EF4-FFF2-40B4-BE49-F238E27FC236}">
                <a16:creationId xmlns:a16="http://schemas.microsoft.com/office/drawing/2014/main" id="{21EA6586-B610-0013-94D4-71C5DB3A37DD}"/>
              </a:ext>
            </a:extLst>
          </p:cNvPr>
          <p:cNvPicPr>
            <a:picLocks noGrp="1" noChangeAspect="1"/>
          </p:cNvPicPr>
          <p:nvPr>
            <p:ph idx="1"/>
          </p:nvPr>
        </p:nvPicPr>
        <p:blipFill>
          <a:blip r:embed="rId2"/>
          <a:stretch>
            <a:fillRect/>
          </a:stretch>
        </p:blipFill>
        <p:spPr>
          <a:xfrm>
            <a:off x="3067050" y="1981994"/>
            <a:ext cx="6057900" cy="4038600"/>
          </a:xfrm>
        </p:spPr>
      </p:pic>
    </p:spTree>
    <p:extLst>
      <p:ext uri="{BB962C8B-B14F-4D97-AF65-F5344CB8AC3E}">
        <p14:creationId xmlns:p14="http://schemas.microsoft.com/office/powerpoint/2010/main" val="2966594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F4A2A-EC68-BFEF-08E6-604CD5E42B01}"/>
              </a:ext>
            </a:extLst>
          </p:cNvPr>
          <p:cNvSpPr>
            <a:spLocks noGrp="1"/>
          </p:cNvSpPr>
          <p:nvPr>
            <p:ph type="title"/>
          </p:nvPr>
        </p:nvSpPr>
        <p:spPr/>
        <p:txBody>
          <a:bodyPr/>
          <a:lstStyle/>
          <a:p>
            <a:r>
              <a:rPr lang="en-US" dirty="0"/>
              <a:t>Risk matrix and hazard control for gal paint.</a:t>
            </a:r>
          </a:p>
        </p:txBody>
      </p:sp>
      <p:sp>
        <p:nvSpPr>
          <p:cNvPr id="3" name="Content Placeholder 2">
            <a:extLst>
              <a:ext uri="{FF2B5EF4-FFF2-40B4-BE49-F238E27FC236}">
                <a16:creationId xmlns:a16="http://schemas.microsoft.com/office/drawing/2014/main" id="{FD48419D-D558-023D-3D80-9B403AFF4682}"/>
              </a:ext>
            </a:extLst>
          </p:cNvPr>
          <p:cNvSpPr>
            <a:spLocks noGrp="1"/>
          </p:cNvSpPr>
          <p:nvPr>
            <p:ph idx="1"/>
          </p:nvPr>
        </p:nvSpPr>
        <p:spPr/>
        <p:txBody>
          <a:bodyPr/>
          <a:lstStyle/>
          <a:p>
            <a:r>
              <a:rPr lang="en-US" dirty="0"/>
              <a:t>Although elimination is not possible, there are several adequate control measures that can be put into place to minimize the risk of use down to low. Masks, Eyewear, Gloves, exclusion zones with proper signage </a:t>
            </a:r>
          </a:p>
        </p:txBody>
      </p:sp>
    </p:spTree>
    <p:extLst>
      <p:ext uri="{BB962C8B-B14F-4D97-AF65-F5344CB8AC3E}">
        <p14:creationId xmlns:p14="http://schemas.microsoft.com/office/powerpoint/2010/main" val="3175790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B3675-627E-26F7-29BD-4D041697965F}"/>
              </a:ext>
            </a:extLst>
          </p:cNvPr>
          <p:cNvSpPr>
            <a:spLocks noGrp="1"/>
          </p:cNvSpPr>
          <p:nvPr>
            <p:ph type="title"/>
          </p:nvPr>
        </p:nvSpPr>
        <p:spPr/>
        <p:txBody>
          <a:bodyPr/>
          <a:lstStyle/>
          <a:p>
            <a:r>
              <a:rPr lang="en-US" dirty="0"/>
              <a:t>Risk matrix for pickling paste</a:t>
            </a:r>
          </a:p>
        </p:txBody>
      </p:sp>
      <p:sp>
        <p:nvSpPr>
          <p:cNvPr id="3" name="Content Placeholder 2">
            <a:extLst>
              <a:ext uri="{FF2B5EF4-FFF2-40B4-BE49-F238E27FC236}">
                <a16:creationId xmlns:a16="http://schemas.microsoft.com/office/drawing/2014/main" id="{1455AF12-D16E-3B65-CDB1-3ABD13CF0528}"/>
              </a:ext>
            </a:extLst>
          </p:cNvPr>
          <p:cNvSpPr>
            <a:spLocks noGrp="1"/>
          </p:cNvSpPr>
          <p:nvPr>
            <p:ph idx="1"/>
          </p:nvPr>
        </p:nvSpPr>
        <p:spPr/>
        <p:txBody>
          <a:bodyPr/>
          <a:lstStyle/>
          <a:p>
            <a:r>
              <a:rPr lang="en-US" dirty="0"/>
              <a:t>Although picking paste can be harmful if touched or ingested, there are several ways to minimize the risk of harm occurring. </a:t>
            </a:r>
          </a:p>
          <a:p>
            <a:r>
              <a:rPr lang="en-US" dirty="0"/>
              <a:t>Eyewear, fit tested masks, gloves, long sleeve clothes and exclusion zones minimize the risk down to low.</a:t>
            </a:r>
          </a:p>
        </p:txBody>
      </p:sp>
    </p:spTree>
    <p:extLst>
      <p:ext uri="{BB962C8B-B14F-4D97-AF65-F5344CB8AC3E}">
        <p14:creationId xmlns:p14="http://schemas.microsoft.com/office/powerpoint/2010/main" val="3145512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EAD14-5684-7F59-9A4E-8787FC87074B}"/>
              </a:ext>
            </a:extLst>
          </p:cNvPr>
          <p:cNvSpPr>
            <a:spLocks noGrp="1"/>
          </p:cNvSpPr>
          <p:nvPr>
            <p:ph type="title"/>
          </p:nvPr>
        </p:nvSpPr>
        <p:spPr/>
        <p:txBody>
          <a:bodyPr/>
          <a:lstStyle/>
          <a:p>
            <a:r>
              <a:rPr lang="en-US" dirty="0"/>
              <a:t>Safety control measures required to use cold gal moving forward</a:t>
            </a:r>
          </a:p>
        </p:txBody>
      </p:sp>
      <p:sp>
        <p:nvSpPr>
          <p:cNvPr id="3" name="Content Placeholder 2">
            <a:extLst>
              <a:ext uri="{FF2B5EF4-FFF2-40B4-BE49-F238E27FC236}">
                <a16:creationId xmlns:a16="http://schemas.microsoft.com/office/drawing/2014/main" id="{A257D647-19E8-D385-F8CC-34FC27E45E14}"/>
              </a:ext>
            </a:extLst>
          </p:cNvPr>
          <p:cNvSpPr>
            <a:spLocks noGrp="1"/>
          </p:cNvSpPr>
          <p:nvPr>
            <p:ph idx="1"/>
          </p:nvPr>
        </p:nvSpPr>
        <p:spPr/>
        <p:txBody>
          <a:bodyPr/>
          <a:lstStyle/>
          <a:p>
            <a:r>
              <a:rPr lang="en-US" dirty="0"/>
              <a:t>Ventilation or outside use. If cannot be made outside a fan must be used to filter in clan breathing air</a:t>
            </a:r>
          </a:p>
          <a:p>
            <a:r>
              <a:rPr lang="en-US" dirty="0"/>
              <a:t>Mandatory class p2 mask whilst using until paint dries</a:t>
            </a:r>
          </a:p>
          <a:p>
            <a:r>
              <a:rPr lang="en-US" dirty="0"/>
              <a:t>Protective eyewear and gloves to eliminate skin contact.</a:t>
            </a:r>
          </a:p>
          <a:p>
            <a:r>
              <a:rPr lang="en-US" dirty="0"/>
              <a:t>Toolbox talk to review </a:t>
            </a:r>
            <a:r>
              <a:rPr lang="en-US" dirty="0" err="1"/>
              <a:t>powerpoint</a:t>
            </a:r>
            <a:r>
              <a:rPr lang="en-US" dirty="0"/>
              <a:t> and resign of the safe work method statement.</a:t>
            </a:r>
          </a:p>
          <a:p>
            <a:r>
              <a:rPr lang="en-US" dirty="0"/>
              <a:t>Exclusion zones with hazardous substance signs being used at </a:t>
            </a:r>
            <a:r>
              <a:rPr lang="en-US" dirty="0" err="1"/>
              <a:t>alltimes</a:t>
            </a:r>
            <a:endParaRPr lang="en-US" dirty="0"/>
          </a:p>
        </p:txBody>
      </p:sp>
    </p:spTree>
    <p:extLst>
      <p:ext uri="{BB962C8B-B14F-4D97-AF65-F5344CB8AC3E}">
        <p14:creationId xmlns:p14="http://schemas.microsoft.com/office/powerpoint/2010/main" val="3216201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3E163-64D3-3E25-C47D-3702F504103A}"/>
              </a:ext>
            </a:extLst>
          </p:cNvPr>
          <p:cNvSpPr>
            <a:spLocks noGrp="1"/>
          </p:cNvSpPr>
          <p:nvPr>
            <p:ph type="title"/>
          </p:nvPr>
        </p:nvSpPr>
        <p:spPr/>
        <p:txBody>
          <a:bodyPr/>
          <a:lstStyle/>
          <a:p>
            <a:r>
              <a:rPr lang="en-US" dirty="0"/>
              <a:t>Emails between </a:t>
            </a:r>
            <a:r>
              <a:rPr lang="en-US" dirty="0" err="1"/>
              <a:t>pcbu</a:t>
            </a:r>
            <a:endParaRPr lang="en-US" dirty="0"/>
          </a:p>
        </p:txBody>
      </p:sp>
      <p:pic>
        <p:nvPicPr>
          <p:cNvPr id="17" name="Content Placeholder 16" descr="A screenshot of a computer&#10;&#10;Description automatically generated">
            <a:extLst>
              <a:ext uri="{FF2B5EF4-FFF2-40B4-BE49-F238E27FC236}">
                <a16:creationId xmlns:a16="http://schemas.microsoft.com/office/drawing/2014/main" id="{24187E1D-A902-FC2E-55F4-3B9F0AF8FCAB}"/>
              </a:ext>
            </a:extLst>
          </p:cNvPr>
          <p:cNvPicPr>
            <a:picLocks noGrp="1" noChangeAspect="1"/>
          </p:cNvPicPr>
          <p:nvPr>
            <p:ph idx="1"/>
          </p:nvPr>
        </p:nvPicPr>
        <p:blipFill>
          <a:blip r:embed="rId2"/>
          <a:stretch>
            <a:fillRect/>
          </a:stretch>
        </p:blipFill>
        <p:spPr>
          <a:xfrm>
            <a:off x="838200" y="2023953"/>
            <a:ext cx="10515600" cy="3954681"/>
          </a:xfrm>
        </p:spPr>
      </p:pic>
    </p:spTree>
    <p:extLst>
      <p:ext uri="{BB962C8B-B14F-4D97-AF65-F5344CB8AC3E}">
        <p14:creationId xmlns:p14="http://schemas.microsoft.com/office/powerpoint/2010/main" val="1118760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F6980-EAE6-8C2B-6954-EB8C98B7EB89}"/>
              </a:ext>
            </a:extLst>
          </p:cNvPr>
          <p:cNvSpPr>
            <a:spLocks noGrp="1"/>
          </p:cNvSpPr>
          <p:nvPr>
            <p:ph type="title"/>
          </p:nvPr>
        </p:nvSpPr>
        <p:spPr/>
        <p:txBody>
          <a:bodyPr/>
          <a:lstStyle/>
          <a:p>
            <a:r>
              <a:rPr lang="en-US" dirty="0"/>
              <a:t>Email between workers.</a:t>
            </a:r>
          </a:p>
        </p:txBody>
      </p:sp>
      <p:pic>
        <p:nvPicPr>
          <p:cNvPr id="5" name="Content Placeholder 4" descr="A screenshot of a computer error message&#10;&#10;Description automatically generated">
            <a:extLst>
              <a:ext uri="{FF2B5EF4-FFF2-40B4-BE49-F238E27FC236}">
                <a16:creationId xmlns:a16="http://schemas.microsoft.com/office/drawing/2014/main" id="{D4DD7E66-FBBE-BD63-418D-90709AB02DDE}"/>
              </a:ext>
            </a:extLst>
          </p:cNvPr>
          <p:cNvPicPr>
            <a:picLocks noGrp="1" noChangeAspect="1"/>
          </p:cNvPicPr>
          <p:nvPr>
            <p:ph idx="1"/>
          </p:nvPr>
        </p:nvPicPr>
        <p:blipFill>
          <a:blip r:embed="rId2"/>
          <a:stretch>
            <a:fillRect/>
          </a:stretch>
        </p:blipFill>
        <p:spPr>
          <a:xfrm>
            <a:off x="1301279" y="1825625"/>
            <a:ext cx="9589441" cy="4351338"/>
          </a:xfrm>
        </p:spPr>
      </p:pic>
    </p:spTree>
    <p:extLst>
      <p:ext uri="{BB962C8B-B14F-4D97-AF65-F5344CB8AC3E}">
        <p14:creationId xmlns:p14="http://schemas.microsoft.com/office/powerpoint/2010/main" val="980054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6BDCE-2741-C13A-2F7B-084D37E34AAC}"/>
              </a:ext>
            </a:extLst>
          </p:cNvPr>
          <p:cNvSpPr>
            <a:spLocks noGrp="1"/>
          </p:cNvSpPr>
          <p:nvPr>
            <p:ph type="title"/>
          </p:nvPr>
        </p:nvSpPr>
        <p:spPr/>
        <p:txBody>
          <a:bodyPr/>
          <a:lstStyle/>
          <a:p>
            <a:r>
              <a:rPr lang="en-US" dirty="0"/>
              <a:t>Pickling paste data</a:t>
            </a:r>
          </a:p>
        </p:txBody>
      </p:sp>
      <p:pic>
        <p:nvPicPr>
          <p:cNvPr id="5" name="Content Placeholder 4" descr="A screenshot of a computer&#10;&#10;Description automatically generated">
            <a:extLst>
              <a:ext uri="{FF2B5EF4-FFF2-40B4-BE49-F238E27FC236}">
                <a16:creationId xmlns:a16="http://schemas.microsoft.com/office/drawing/2014/main" id="{426C6C71-1466-4B74-3DA7-268C70174C4E}"/>
              </a:ext>
            </a:extLst>
          </p:cNvPr>
          <p:cNvPicPr>
            <a:picLocks noGrp="1" noChangeAspect="1"/>
          </p:cNvPicPr>
          <p:nvPr>
            <p:ph idx="1"/>
          </p:nvPr>
        </p:nvPicPr>
        <p:blipFill>
          <a:blip r:embed="rId2"/>
          <a:stretch>
            <a:fillRect/>
          </a:stretch>
        </p:blipFill>
        <p:spPr>
          <a:xfrm>
            <a:off x="2904486" y="1825625"/>
            <a:ext cx="6383028" cy="4351338"/>
          </a:xfrm>
        </p:spPr>
      </p:pic>
    </p:spTree>
    <p:extLst>
      <p:ext uri="{BB962C8B-B14F-4D97-AF65-F5344CB8AC3E}">
        <p14:creationId xmlns:p14="http://schemas.microsoft.com/office/powerpoint/2010/main" val="2521408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9614A-3C4F-FA4B-CD36-ACBDC951526A}"/>
              </a:ext>
            </a:extLst>
          </p:cNvPr>
          <p:cNvSpPr>
            <a:spLocks noGrp="1"/>
          </p:cNvSpPr>
          <p:nvPr>
            <p:ph type="title"/>
          </p:nvPr>
        </p:nvSpPr>
        <p:spPr/>
        <p:txBody>
          <a:bodyPr/>
          <a:lstStyle/>
          <a:p>
            <a:r>
              <a:rPr lang="en-US" dirty="0"/>
              <a:t>Pickling paste first aid measures </a:t>
            </a:r>
          </a:p>
        </p:txBody>
      </p:sp>
      <p:sp>
        <p:nvSpPr>
          <p:cNvPr id="3" name="Content Placeholder 2">
            <a:extLst>
              <a:ext uri="{FF2B5EF4-FFF2-40B4-BE49-F238E27FC236}">
                <a16:creationId xmlns:a16="http://schemas.microsoft.com/office/drawing/2014/main" id="{0907299F-6B9D-7A0B-D868-C4515C7A5CB8}"/>
              </a:ext>
            </a:extLst>
          </p:cNvPr>
          <p:cNvSpPr>
            <a:spLocks noGrp="1"/>
          </p:cNvSpPr>
          <p:nvPr>
            <p:ph idx="1"/>
          </p:nvPr>
        </p:nvSpPr>
        <p:spPr/>
        <p:txBody>
          <a:bodyPr>
            <a:normAutofit fontScale="70000" lnSpcReduction="20000"/>
          </a:bodyPr>
          <a:lstStyle/>
          <a:p>
            <a:r>
              <a:rPr lang="en-AU" dirty="0"/>
              <a:t>4.1 Description of first aid measures General notes Take off immediately all contaminated clothing. In all cases of doubt, or when symptoms persist, seek medical advice. Symptoms may develop several hours following exposure; medical observation therefore necessary for at least 48 hours.</a:t>
            </a:r>
          </a:p>
          <a:p>
            <a:r>
              <a:rPr lang="en-AU" dirty="0"/>
              <a:t> Self-protection of the first aider. Following inhalation Provide fresh air. Mouth to mouth resuscitation should be avoided. Use alternative methods, preferably with oxygen or compressed air driven apparatus. If breathing is irregular or stopped, immediately seek medical assistance and start first aid actions. In case of respiratory tract irritation, consult a physician. </a:t>
            </a:r>
          </a:p>
          <a:p>
            <a:r>
              <a:rPr lang="en-AU" dirty="0"/>
              <a:t>Following skin contact Rub with a gel containing calcium gluconate. Call a physician immediately. Causes poorly healing wounds. </a:t>
            </a:r>
          </a:p>
          <a:p>
            <a:r>
              <a:rPr lang="en-AU" dirty="0"/>
              <a:t>Following eye contact In case of contact with eyes, rinse immediately with plenty of water and seek medical advice. Remove contact lenses, if present and easy to do. Continue rinsing. Rinse copiously with a calcium gluconate solution. </a:t>
            </a:r>
          </a:p>
          <a:p>
            <a:r>
              <a:rPr lang="en-AU" dirty="0"/>
              <a:t>Following ingestion Rinse mouth immediately and drink plenty of water. Do NOT induce vomiting. Call a physician immediately. Notes for the doctor None. 4.2 Most important symptoms and effects, both acute and delayed These information are not available.</a:t>
            </a:r>
            <a:endParaRPr lang="en-US" dirty="0"/>
          </a:p>
        </p:txBody>
      </p:sp>
    </p:spTree>
    <p:extLst>
      <p:ext uri="{BB962C8B-B14F-4D97-AF65-F5344CB8AC3E}">
        <p14:creationId xmlns:p14="http://schemas.microsoft.com/office/powerpoint/2010/main" val="1833583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69AEA-D185-3DEF-0C4B-F1CB770FB339}"/>
              </a:ext>
            </a:extLst>
          </p:cNvPr>
          <p:cNvSpPr>
            <a:spLocks noGrp="1"/>
          </p:cNvSpPr>
          <p:nvPr>
            <p:ph type="title"/>
          </p:nvPr>
        </p:nvSpPr>
        <p:spPr/>
        <p:txBody>
          <a:bodyPr/>
          <a:lstStyle/>
          <a:p>
            <a:r>
              <a:rPr lang="en-US" dirty="0"/>
              <a:t>Safety control measures for pickling paste Moving forward</a:t>
            </a:r>
          </a:p>
        </p:txBody>
      </p:sp>
      <p:sp>
        <p:nvSpPr>
          <p:cNvPr id="3" name="Content Placeholder 2">
            <a:extLst>
              <a:ext uri="{FF2B5EF4-FFF2-40B4-BE49-F238E27FC236}">
                <a16:creationId xmlns:a16="http://schemas.microsoft.com/office/drawing/2014/main" id="{C7D6F2B6-F99E-E8B5-D96E-651DAC8DAB30}"/>
              </a:ext>
            </a:extLst>
          </p:cNvPr>
          <p:cNvSpPr>
            <a:spLocks noGrp="1"/>
          </p:cNvSpPr>
          <p:nvPr>
            <p:ph idx="1"/>
          </p:nvPr>
        </p:nvSpPr>
        <p:spPr/>
        <p:txBody>
          <a:bodyPr/>
          <a:lstStyle/>
          <a:p>
            <a:r>
              <a:rPr lang="en-US" dirty="0"/>
              <a:t>All personnel must be wearing protective eye wear</a:t>
            </a:r>
          </a:p>
          <a:p>
            <a:r>
              <a:rPr lang="en-US" dirty="0"/>
              <a:t>All personnel must be wearing a fit tested p2 mask</a:t>
            </a:r>
          </a:p>
          <a:p>
            <a:r>
              <a:rPr lang="en-US" dirty="0"/>
              <a:t>All peroneal must be wearing long sleeve shirts </a:t>
            </a:r>
          </a:p>
          <a:p>
            <a:r>
              <a:rPr lang="en-US" dirty="0"/>
              <a:t>All personnel must be wearing full finger gloves </a:t>
            </a:r>
          </a:p>
          <a:p>
            <a:r>
              <a:rPr lang="en-US" dirty="0"/>
              <a:t>Picking paste to be used outside when possible, extraction fans a minimum if used inside.</a:t>
            </a:r>
          </a:p>
          <a:p>
            <a:r>
              <a:rPr lang="en-US" dirty="0"/>
              <a:t>Must be exclusion zones with signage of hazardous chemicals in use</a:t>
            </a:r>
          </a:p>
        </p:txBody>
      </p:sp>
    </p:spTree>
    <p:extLst>
      <p:ext uri="{BB962C8B-B14F-4D97-AF65-F5344CB8AC3E}">
        <p14:creationId xmlns:p14="http://schemas.microsoft.com/office/powerpoint/2010/main" val="2664198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1298</Words>
  <Application>Microsoft Macintosh PowerPoint</Application>
  <PresentationFormat>Widescreen</PresentationFormat>
  <Paragraphs>62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Unit 10 prac</vt:lpstr>
      <vt:lpstr>Incidents leading to hazardous chemical review</vt:lpstr>
      <vt:lpstr>Cold gal spray paint msds</vt:lpstr>
      <vt:lpstr>Cold gal safety data</vt:lpstr>
      <vt:lpstr>Cold gal safety data</vt:lpstr>
      <vt:lpstr>Hierarchy of controls to manage exposure.</vt:lpstr>
      <vt:lpstr>Risk matrix</vt:lpstr>
      <vt:lpstr>Risk matrix and hazard control for gal paint.</vt:lpstr>
      <vt:lpstr>Risk matrix for pickling paste</vt:lpstr>
      <vt:lpstr>Safety control measures required to use cold gal moving forward</vt:lpstr>
      <vt:lpstr>Emails between pcbu</vt:lpstr>
      <vt:lpstr>Email between workers.</vt:lpstr>
      <vt:lpstr>Pickling paste data</vt:lpstr>
      <vt:lpstr>Pickling paste first aid measures </vt:lpstr>
      <vt:lpstr>Safety control measures for pickling paste Moving forward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10 prac</dc:title>
  <dc:creator>matthew minehan</dc:creator>
  <cp:lastModifiedBy>matthew minehan</cp:lastModifiedBy>
  <cp:revision>1</cp:revision>
  <dcterms:created xsi:type="dcterms:W3CDTF">2023-09-18T02:56:04Z</dcterms:created>
  <dcterms:modified xsi:type="dcterms:W3CDTF">2023-09-18T04:19:11Z</dcterms:modified>
</cp:coreProperties>
</file>