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notesSlides/notesSlide143.xml" ContentType="application/vnd.openxmlformats-officedocument.presentationml.notesSlide+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ppt/notesSlides/notesSlide148.xml" ContentType="application/vnd.openxmlformats-officedocument.presentationml.notesSlide+xml"/>
  <Override PartName="/ppt/notesSlides/notesSlide149.xml" ContentType="application/vnd.openxmlformats-officedocument.presentationml.notesSlide+xml"/>
  <Override PartName="/ppt/notesSlides/notesSlide150.xml" ContentType="application/vnd.openxmlformats-officedocument.presentationml.notesSlide+xml"/>
  <Override PartName="/ppt/notesSlides/notesSlide151.xml" ContentType="application/vnd.openxmlformats-officedocument.presentationml.notesSlide+xml"/>
  <Override PartName="/ppt/notesSlides/notesSlide152.xml" ContentType="application/vnd.openxmlformats-officedocument.presentationml.notesSlide+xml"/>
  <Override PartName="/ppt/notesSlides/notesSlide153.xml" ContentType="application/vnd.openxmlformats-officedocument.presentationml.notesSlide+xml"/>
  <Override PartName="/ppt/notesSlides/notesSlide154.xml" ContentType="application/vnd.openxmlformats-officedocument.presentationml.notesSlide+xml"/>
  <Override PartName="/ppt/notesSlides/notesSlide155.xml" ContentType="application/vnd.openxmlformats-officedocument.presentationml.notesSlide+xml"/>
  <Override PartName="/ppt/notesSlides/notesSlide156.xml" ContentType="application/vnd.openxmlformats-officedocument.presentationml.notesSlide+xml"/>
  <Override PartName="/ppt/notesSlides/notesSlide157.xml" ContentType="application/vnd.openxmlformats-officedocument.presentationml.notesSlide+xml"/>
  <Override PartName="/ppt/notesSlides/notesSlide158.xml" ContentType="application/vnd.openxmlformats-officedocument.presentationml.notesSlide+xml"/>
  <Override PartName="/ppt/notesSlides/notesSlide159.xml" ContentType="application/vnd.openxmlformats-officedocument.presentationml.notesSlide+xml"/>
  <Override PartName="/ppt/notesSlides/notesSlide160.xml" ContentType="application/vnd.openxmlformats-officedocument.presentationml.notesSlide+xml"/>
  <Override PartName="/ppt/notesSlides/notesSlide161.xml" ContentType="application/vnd.openxmlformats-officedocument.presentationml.notesSlide+xml"/>
  <Override PartName="/ppt/notesSlides/notesSlide162.xml" ContentType="application/vnd.openxmlformats-officedocument.presentationml.notesSlide+xml"/>
  <Override PartName="/ppt/notesSlides/notesSlide163.xml" ContentType="application/vnd.openxmlformats-officedocument.presentationml.notesSlide+xml"/>
  <Override PartName="/ppt/notesSlides/notesSlide164.xml" ContentType="application/vnd.openxmlformats-officedocument.presentationml.notesSlide+xml"/>
  <Override PartName="/ppt/notesSlides/notesSlide165.xml" ContentType="application/vnd.openxmlformats-officedocument.presentationml.notesSlide+xml"/>
  <Override PartName="/ppt/notesSlides/notesSlide166.xml" ContentType="application/vnd.openxmlformats-officedocument.presentationml.notesSlide+xml"/>
  <Override PartName="/ppt/notesSlides/notesSlide167.xml" ContentType="application/vnd.openxmlformats-officedocument.presentationml.notesSlide+xml"/>
  <Override PartName="/ppt/notesSlides/notesSlide168.xml" ContentType="application/vnd.openxmlformats-officedocument.presentationml.notesSlide+xml"/>
  <Override PartName="/ppt/notesSlides/notesSlide169.xml" ContentType="application/vnd.openxmlformats-officedocument.presentationml.notesSlide+xml"/>
  <Override PartName="/ppt/notesSlides/notesSlide170.xml" ContentType="application/vnd.openxmlformats-officedocument.presentationml.notesSlide+xml"/>
  <Override PartName="/ppt/notesSlides/notesSlide171.xml" ContentType="application/vnd.openxmlformats-officedocument.presentationml.notesSlide+xml"/>
  <Override PartName="/ppt/notesSlides/notesSlide172.xml" ContentType="application/vnd.openxmlformats-officedocument.presentationml.notesSlide+xml"/>
  <Override PartName="/ppt/notesSlides/notesSlide173.xml" ContentType="application/vnd.openxmlformats-officedocument.presentationml.notesSlide+xml"/>
  <Override PartName="/ppt/notesSlides/notesSlide174.xml" ContentType="application/vnd.openxmlformats-officedocument.presentationml.notesSlide+xml"/>
  <Override PartName="/ppt/notesSlides/notesSlide175.xml" ContentType="application/vnd.openxmlformats-officedocument.presentationml.notesSlide+xml"/>
  <Override PartName="/ppt/notesSlides/notesSlide176.xml" ContentType="application/vnd.openxmlformats-officedocument.presentationml.notesSlide+xml"/>
  <Override PartName="/ppt/notesSlides/notesSlide177.xml" ContentType="application/vnd.openxmlformats-officedocument.presentationml.notesSlide+xml"/>
  <Override PartName="/ppt/notesSlides/notesSlide178.xml" ContentType="application/vnd.openxmlformats-officedocument.presentationml.notesSlide+xml"/>
  <Override PartName="/ppt/notesSlides/notesSlide179.xml" ContentType="application/vnd.openxmlformats-officedocument.presentationml.notesSlide+xml"/>
  <Override PartName="/ppt/notesSlides/notesSlide180.xml" ContentType="application/vnd.openxmlformats-officedocument.presentationml.notesSlide+xml"/>
  <Override PartName="/ppt/notesSlides/notesSlide181.xml" ContentType="application/vnd.openxmlformats-officedocument.presentationml.notesSlide+xml"/>
  <Override PartName="/ppt/notesSlides/notesSlide182.xml" ContentType="application/vnd.openxmlformats-officedocument.presentationml.notesSlide+xml"/>
  <Override PartName="/ppt/notesSlides/notesSlide183.xml" ContentType="application/vnd.openxmlformats-officedocument.presentationml.notesSlide+xml"/>
  <Override PartName="/ppt/notesSlides/notesSlide184.xml" ContentType="application/vnd.openxmlformats-officedocument.presentationml.notesSlide+xml"/>
  <Override PartName="/ppt/notesSlides/notesSlide185.xml" ContentType="application/vnd.openxmlformats-officedocument.presentationml.notesSlide+xml"/>
  <Override PartName="/ppt/notesSlides/notesSlide186.xml" ContentType="application/vnd.openxmlformats-officedocument.presentationml.notesSlide+xml"/>
  <Override PartName="/ppt/notesSlides/notesSlide187.xml" ContentType="application/vnd.openxmlformats-officedocument.presentationml.notesSlide+xml"/>
  <Override PartName="/ppt/notesSlides/notesSlide188.xml" ContentType="application/vnd.openxmlformats-officedocument.presentationml.notesSlide+xml"/>
  <Override PartName="/ppt/notesSlides/notesSlide189.xml" ContentType="application/vnd.openxmlformats-officedocument.presentationml.notesSlide+xml"/>
  <Override PartName="/ppt/notesSlides/notesSlide19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0"/>
  </p:notesMasterIdLst>
  <p:handoutMasterIdLst>
    <p:handoutMasterId r:id="rId201"/>
  </p:handoutMasterIdLst>
  <p:sldIdLst>
    <p:sldId id="324" r:id="rId2"/>
    <p:sldId id="347" r:id="rId3"/>
    <p:sldId id="257" r:id="rId4"/>
    <p:sldId id="260" r:id="rId5"/>
    <p:sldId id="261" r:id="rId6"/>
    <p:sldId id="262" r:id="rId7"/>
    <p:sldId id="263" r:id="rId8"/>
    <p:sldId id="264" r:id="rId9"/>
    <p:sldId id="265" r:id="rId10"/>
    <p:sldId id="266" r:id="rId11"/>
    <p:sldId id="267" r:id="rId12"/>
    <p:sldId id="268" r:id="rId13"/>
    <p:sldId id="269" r:id="rId14"/>
    <p:sldId id="436" r:id="rId15"/>
    <p:sldId id="326" r:id="rId16"/>
    <p:sldId id="270" r:id="rId17"/>
    <p:sldId id="272" r:id="rId18"/>
    <p:sldId id="271" r:id="rId19"/>
    <p:sldId id="273" r:id="rId20"/>
    <p:sldId id="279" r:id="rId21"/>
    <p:sldId id="327" r:id="rId22"/>
    <p:sldId id="275" r:id="rId23"/>
    <p:sldId id="276" r:id="rId24"/>
    <p:sldId id="437" r:id="rId25"/>
    <p:sldId id="280" r:id="rId26"/>
    <p:sldId id="278" r:id="rId27"/>
    <p:sldId id="438" r:id="rId28"/>
    <p:sldId id="281" r:id="rId29"/>
    <p:sldId id="283" r:id="rId30"/>
    <p:sldId id="282" r:id="rId31"/>
    <p:sldId id="328" r:id="rId32"/>
    <p:sldId id="284" r:id="rId33"/>
    <p:sldId id="329" r:id="rId34"/>
    <p:sldId id="285" r:id="rId35"/>
    <p:sldId id="439" r:id="rId36"/>
    <p:sldId id="286" r:id="rId37"/>
    <p:sldId id="288" r:id="rId38"/>
    <p:sldId id="330" r:id="rId39"/>
    <p:sldId id="331" r:id="rId40"/>
    <p:sldId id="290" r:id="rId41"/>
    <p:sldId id="291" r:id="rId42"/>
    <p:sldId id="293" r:id="rId43"/>
    <p:sldId id="295" r:id="rId44"/>
    <p:sldId id="292" r:id="rId45"/>
    <p:sldId id="294" r:id="rId46"/>
    <p:sldId id="332" r:id="rId47"/>
    <p:sldId id="440" r:id="rId48"/>
    <p:sldId id="296" r:id="rId49"/>
    <p:sldId id="299" r:id="rId50"/>
    <p:sldId id="300" r:id="rId51"/>
    <p:sldId id="302" r:id="rId52"/>
    <p:sldId id="303" r:id="rId53"/>
    <p:sldId id="304" r:id="rId54"/>
    <p:sldId id="305" r:id="rId55"/>
    <p:sldId id="306" r:id="rId56"/>
    <p:sldId id="307" r:id="rId57"/>
    <p:sldId id="308" r:id="rId58"/>
    <p:sldId id="309" r:id="rId59"/>
    <p:sldId id="310" r:id="rId60"/>
    <p:sldId id="311" r:id="rId61"/>
    <p:sldId id="312" r:id="rId62"/>
    <p:sldId id="314" r:id="rId63"/>
    <p:sldId id="315" r:id="rId64"/>
    <p:sldId id="316" r:id="rId65"/>
    <p:sldId id="317" r:id="rId66"/>
    <p:sldId id="318" r:id="rId67"/>
    <p:sldId id="319" r:id="rId68"/>
    <p:sldId id="320" r:id="rId69"/>
    <p:sldId id="321" r:id="rId70"/>
    <p:sldId id="322" r:id="rId71"/>
    <p:sldId id="323" r:id="rId72"/>
    <p:sldId id="333" r:id="rId73"/>
    <p:sldId id="334" r:id="rId74"/>
    <p:sldId id="335" r:id="rId75"/>
    <p:sldId id="336" r:id="rId76"/>
    <p:sldId id="337" r:id="rId77"/>
    <p:sldId id="338" r:id="rId78"/>
    <p:sldId id="339" r:id="rId79"/>
    <p:sldId id="340" r:id="rId80"/>
    <p:sldId id="341" r:id="rId81"/>
    <p:sldId id="343" r:id="rId82"/>
    <p:sldId id="344" r:id="rId83"/>
    <p:sldId id="342" r:id="rId84"/>
    <p:sldId id="345" r:id="rId85"/>
    <p:sldId id="346" r:id="rId86"/>
    <p:sldId id="370" r:id="rId87"/>
    <p:sldId id="371" r:id="rId88"/>
    <p:sldId id="372" r:id="rId89"/>
    <p:sldId id="373" r:id="rId90"/>
    <p:sldId id="374" r:id="rId91"/>
    <p:sldId id="375" r:id="rId92"/>
    <p:sldId id="376" r:id="rId93"/>
    <p:sldId id="377" r:id="rId94"/>
    <p:sldId id="378" r:id="rId95"/>
    <p:sldId id="379" r:id="rId96"/>
    <p:sldId id="380" r:id="rId97"/>
    <p:sldId id="381" r:id="rId98"/>
    <p:sldId id="382" r:id="rId99"/>
    <p:sldId id="383" r:id="rId100"/>
    <p:sldId id="384" r:id="rId101"/>
    <p:sldId id="470" r:id="rId102"/>
    <p:sldId id="445" r:id="rId103"/>
    <p:sldId id="388" r:id="rId104"/>
    <p:sldId id="389" r:id="rId105"/>
    <p:sldId id="387" r:id="rId106"/>
    <p:sldId id="390" r:id="rId107"/>
    <p:sldId id="397" r:id="rId108"/>
    <p:sldId id="468" r:id="rId109"/>
    <p:sldId id="391" r:id="rId110"/>
    <p:sldId id="491" r:id="rId111"/>
    <p:sldId id="446" r:id="rId112"/>
    <p:sldId id="479" r:id="rId113"/>
    <p:sldId id="492" r:id="rId114"/>
    <p:sldId id="469" r:id="rId115"/>
    <p:sldId id="493" r:id="rId116"/>
    <p:sldId id="386" r:id="rId117"/>
    <p:sldId id="494" r:id="rId118"/>
    <p:sldId id="495" r:id="rId119"/>
    <p:sldId id="398" r:id="rId120"/>
    <p:sldId id="447" r:id="rId121"/>
    <p:sldId id="448" r:id="rId122"/>
    <p:sldId id="449" r:id="rId123"/>
    <p:sldId id="450" r:id="rId124"/>
    <p:sldId id="451" r:id="rId125"/>
    <p:sldId id="392" r:id="rId126"/>
    <p:sldId id="393" r:id="rId127"/>
    <p:sldId id="394" r:id="rId128"/>
    <p:sldId id="454" r:id="rId129"/>
    <p:sldId id="395" r:id="rId130"/>
    <p:sldId id="459" r:id="rId131"/>
    <p:sldId id="452" r:id="rId132"/>
    <p:sldId id="460" r:id="rId133"/>
    <p:sldId id="461" r:id="rId134"/>
    <p:sldId id="487" r:id="rId135"/>
    <p:sldId id="399" r:id="rId136"/>
    <p:sldId id="441" r:id="rId137"/>
    <p:sldId id="442" r:id="rId138"/>
    <p:sldId id="443" r:id="rId139"/>
    <p:sldId id="444" r:id="rId140"/>
    <p:sldId id="400" r:id="rId141"/>
    <p:sldId id="401" r:id="rId142"/>
    <p:sldId id="402" r:id="rId143"/>
    <p:sldId id="403" r:id="rId144"/>
    <p:sldId id="404" r:id="rId145"/>
    <p:sldId id="405" r:id="rId146"/>
    <p:sldId id="478" r:id="rId147"/>
    <p:sldId id="485" r:id="rId148"/>
    <p:sldId id="455" r:id="rId149"/>
    <p:sldId id="406" r:id="rId150"/>
    <p:sldId id="407" r:id="rId151"/>
    <p:sldId id="462" r:id="rId152"/>
    <p:sldId id="412" r:id="rId153"/>
    <p:sldId id="413" r:id="rId154"/>
    <p:sldId id="414" r:id="rId155"/>
    <p:sldId id="415" r:id="rId156"/>
    <p:sldId id="416" r:id="rId157"/>
    <p:sldId id="417" r:id="rId158"/>
    <p:sldId id="418" r:id="rId159"/>
    <p:sldId id="419" r:id="rId160"/>
    <p:sldId id="420" r:id="rId161"/>
    <p:sldId id="463" r:id="rId162"/>
    <p:sldId id="421" r:id="rId163"/>
    <p:sldId id="422" r:id="rId164"/>
    <p:sldId id="423" r:id="rId165"/>
    <p:sldId id="424" r:id="rId166"/>
    <p:sldId id="425" r:id="rId167"/>
    <p:sldId id="453" r:id="rId168"/>
    <p:sldId id="426" r:id="rId169"/>
    <p:sldId id="464" r:id="rId170"/>
    <p:sldId id="427" r:id="rId171"/>
    <p:sldId id="428" r:id="rId172"/>
    <p:sldId id="465" r:id="rId173"/>
    <p:sldId id="429" r:id="rId174"/>
    <p:sldId id="466" r:id="rId175"/>
    <p:sldId id="430" r:id="rId176"/>
    <p:sldId id="474" r:id="rId177"/>
    <p:sldId id="431" r:id="rId178"/>
    <p:sldId id="432" r:id="rId179"/>
    <p:sldId id="433" r:id="rId180"/>
    <p:sldId id="467" r:id="rId181"/>
    <p:sldId id="348" r:id="rId182"/>
    <p:sldId id="365" r:id="rId183"/>
    <p:sldId id="358" r:id="rId184"/>
    <p:sldId id="359" r:id="rId185"/>
    <p:sldId id="360" r:id="rId186"/>
    <p:sldId id="361" r:id="rId187"/>
    <p:sldId id="362" r:id="rId188"/>
    <p:sldId id="363" r:id="rId189"/>
    <p:sldId id="364" r:id="rId190"/>
    <p:sldId id="366" r:id="rId191"/>
    <p:sldId id="490" r:id="rId192"/>
    <p:sldId id="367" r:id="rId193"/>
    <p:sldId id="368" r:id="rId194"/>
    <p:sldId id="369" r:id="rId195"/>
    <p:sldId id="484" r:id="rId196"/>
    <p:sldId id="472" r:id="rId197"/>
    <p:sldId id="488" r:id="rId198"/>
    <p:sldId id="489" r:id="rId19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204" autoAdjust="0"/>
    <p:restoredTop sz="71221" autoAdjust="0"/>
  </p:normalViewPr>
  <p:slideViewPr>
    <p:cSldViewPr snapToGrid="0">
      <p:cViewPr varScale="1">
        <p:scale>
          <a:sx n="81" d="100"/>
          <a:sy n="81" d="100"/>
        </p:scale>
        <p:origin x="2430" y="96"/>
      </p:cViewPr>
      <p:guideLst/>
    </p:cSldViewPr>
  </p:slideViewPr>
  <p:outlineViewPr>
    <p:cViewPr>
      <p:scale>
        <a:sx n="33" d="100"/>
        <a:sy n="33" d="100"/>
      </p:scale>
      <p:origin x="0" y="-136410"/>
    </p:cViewPr>
  </p:outlineViewPr>
  <p:notesTextViewPr>
    <p:cViewPr>
      <p:scale>
        <a:sx n="1" d="1"/>
        <a:sy n="1" d="1"/>
      </p:scale>
      <p:origin x="0" y="0"/>
    </p:cViewPr>
  </p:notesTextViewPr>
  <p:sorterViewPr>
    <p:cViewPr varScale="1">
      <p:scale>
        <a:sx n="1" d="1"/>
        <a:sy n="1" d="1"/>
      </p:scale>
      <p:origin x="0" y="-40866"/>
    </p:cViewPr>
  </p:sorterViewPr>
  <p:notesViewPr>
    <p:cSldViewPr snapToGrid="0">
      <p:cViewPr varScale="1">
        <p:scale>
          <a:sx n="88" d="100"/>
          <a:sy n="88" d="100"/>
        </p:scale>
        <p:origin x="3738" y="84"/>
      </p:cViewPr>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tableStyles" Target="tableStyle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slide" Target="slides/slide164.xml"/><Relationship Id="rId181" Type="http://schemas.openxmlformats.org/officeDocument/2006/relationships/slide" Target="slides/slide180.xml"/><Relationship Id="rId186" Type="http://schemas.openxmlformats.org/officeDocument/2006/relationships/slide" Target="slides/slide185.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slide" Target="slides/slide170.xml"/><Relationship Id="rId176" Type="http://schemas.openxmlformats.org/officeDocument/2006/relationships/slide" Target="slides/slide175.xml"/><Relationship Id="rId192" Type="http://schemas.openxmlformats.org/officeDocument/2006/relationships/slide" Target="slides/slide191.xml"/><Relationship Id="rId197" Type="http://schemas.openxmlformats.org/officeDocument/2006/relationships/slide" Target="slides/slide196.xml"/><Relationship Id="rId201" Type="http://schemas.openxmlformats.org/officeDocument/2006/relationships/handoutMaster" Target="handoutMasters/handoutMaster1.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82" Type="http://schemas.openxmlformats.org/officeDocument/2006/relationships/slide" Target="slides/slide181.xml"/><Relationship Id="rId187" Type="http://schemas.openxmlformats.org/officeDocument/2006/relationships/slide" Target="slides/slide186.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172" Type="http://schemas.openxmlformats.org/officeDocument/2006/relationships/slide" Target="slides/slide171.xml"/><Relationship Id="rId193" Type="http://schemas.openxmlformats.org/officeDocument/2006/relationships/slide" Target="slides/slide192.xml"/><Relationship Id="rId202" Type="http://schemas.openxmlformats.org/officeDocument/2006/relationships/presProps" Target="presProp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190" Type="http://schemas.openxmlformats.org/officeDocument/2006/relationships/slide" Target="slides/slide189.xml"/><Relationship Id="rId204" Type="http://schemas.openxmlformats.org/officeDocument/2006/relationships/theme" Target="theme/theme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dirty="0"/>
              <a:t>SISFFIT021 </a:t>
            </a:r>
            <a:r>
              <a:rPr lang="en-AU" dirty="0"/>
              <a:t>Instruct </a:t>
            </a:r>
            <a:r>
              <a:rPr lang="en-US" dirty="0"/>
              <a:t>personal training programs</a:t>
            </a:r>
            <a:endParaRPr lang="en-AU" dirty="0"/>
          </a:p>
          <a:p>
            <a:endParaRPr lang="en-AU"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88CCB39-DF5D-4E29-9108-62A8B48E1F47}" type="datetimeFigureOut">
              <a:rPr lang="en-AU" smtClean="0"/>
              <a:t>11/03/2016</a:t>
            </a:fld>
            <a:endParaRPr lang="en-AU"/>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AU" dirty="0"/>
              <a:t>© 2016</a:t>
            </a: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9205B25-BE80-4ABB-A4F7-C90A23C962FE}" type="slidenum">
              <a:rPr lang="en-AU" smtClean="0"/>
              <a:t>‹#›</a:t>
            </a:fld>
            <a:endParaRPr lang="en-AU"/>
          </a:p>
        </p:txBody>
      </p:sp>
    </p:spTree>
    <p:extLst>
      <p:ext uri="{BB962C8B-B14F-4D97-AF65-F5344CB8AC3E}">
        <p14:creationId xmlns:p14="http://schemas.microsoft.com/office/powerpoint/2010/main" val="302453077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5618F0-7C1A-4C5A-BCA2-0CAA40CC17B4}" type="datetimeFigureOut">
              <a:rPr lang="en-AU" smtClean="0"/>
              <a:t>11/03/2016</a:t>
            </a:fld>
            <a:endParaRPr lang="en-AU"/>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21DDD2-5ACD-448C-86B8-4E5A7F135566}" type="slidenum">
              <a:rPr lang="en-AU" smtClean="0"/>
              <a:t>‹#›</a:t>
            </a:fld>
            <a:endParaRPr lang="en-AU"/>
          </a:p>
        </p:txBody>
      </p:sp>
    </p:spTree>
    <p:extLst>
      <p:ext uri="{BB962C8B-B14F-4D97-AF65-F5344CB8AC3E}">
        <p14:creationId xmlns:p14="http://schemas.microsoft.com/office/powerpoint/2010/main" val="442837266"/>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148.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49.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50.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151.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152.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153.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154.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155.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156.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57.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158.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159.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160.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161.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62.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163.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164.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165.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166.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167.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168.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169.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_rels/notesSlide170.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171.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172.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173.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174.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175.xml.rels><?xml version="1.0" encoding="UTF-8" standalone="yes"?>
<Relationships xmlns="http://schemas.openxmlformats.org/package/2006/relationships"><Relationship Id="rId2" Type="http://schemas.openxmlformats.org/officeDocument/2006/relationships/slide" Target="../slides/slide183.xml"/><Relationship Id="rId1" Type="http://schemas.openxmlformats.org/officeDocument/2006/relationships/notesMaster" Target="../notesMasters/notesMaster1.xml"/></Relationships>
</file>

<file path=ppt/notesSlides/_rels/notesSlide176.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177.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178.xml.rels><?xml version="1.0" encoding="UTF-8" standalone="yes"?>
<Relationships xmlns="http://schemas.openxmlformats.org/package/2006/relationships"><Relationship Id="rId2" Type="http://schemas.openxmlformats.org/officeDocument/2006/relationships/slide" Target="../slides/slide186.xml"/><Relationship Id="rId1" Type="http://schemas.openxmlformats.org/officeDocument/2006/relationships/notesMaster" Target="../notesMasters/notesMaster1.xml"/></Relationships>
</file>

<file path=ppt/notesSlides/_rels/notesSlide179.xml.rels><?xml version="1.0" encoding="UTF-8" standalone="yes"?>
<Relationships xmlns="http://schemas.openxmlformats.org/package/2006/relationships"><Relationship Id="rId2" Type="http://schemas.openxmlformats.org/officeDocument/2006/relationships/slide" Target="../slides/slide187.xml"/><Relationship Id="rId1" Type="http://schemas.openxmlformats.org/officeDocument/2006/relationships/notesMaster" Target="../notesMasters/notesMaster1.xml"/></Relationships>
</file>

<file path=ppt/notesSlides/_rels/notesSlide180.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181.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182.xml.rels><?xml version="1.0" encoding="UTF-8" standalone="yes"?>
<Relationships xmlns="http://schemas.openxmlformats.org/package/2006/relationships"><Relationship Id="rId2" Type="http://schemas.openxmlformats.org/officeDocument/2006/relationships/slide" Target="../slides/slide190.xml"/><Relationship Id="rId1" Type="http://schemas.openxmlformats.org/officeDocument/2006/relationships/notesMaster" Target="../notesMasters/notesMaster1.xml"/></Relationships>
</file>

<file path=ppt/notesSlides/_rels/notesSlide183.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184.xml.rels><?xml version="1.0" encoding="UTF-8" standalone="yes"?>
<Relationships xmlns="http://schemas.openxmlformats.org/package/2006/relationships"><Relationship Id="rId2" Type="http://schemas.openxmlformats.org/officeDocument/2006/relationships/slide" Target="../slides/slide192.xml"/><Relationship Id="rId1" Type="http://schemas.openxmlformats.org/officeDocument/2006/relationships/notesMaster" Target="../notesMasters/notesMaster1.xml"/></Relationships>
</file>

<file path=ppt/notesSlides/_rels/notesSlide185.xml.rels><?xml version="1.0" encoding="UTF-8" standalone="yes"?>
<Relationships xmlns="http://schemas.openxmlformats.org/package/2006/relationships"><Relationship Id="rId2" Type="http://schemas.openxmlformats.org/officeDocument/2006/relationships/slide" Target="../slides/slide193.xml"/><Relationship Id="rId1" Type="http://schemas.openxmlformats.org/officeDocument/2006/relationships/notesMaster" Target="../notesMasters/notesMaster1.xml"/></Relationships>
</file>

<file path=ppt/notesSlides/_rels/notesSlide186.xml.rels><?xml version="1.0" encoding="UTF-8" standalone="yes"?>
<Relationships xmlns="http://schemas.openxmlformats.org/package/2006/relationships"><Relationship Id="rId2" Type="http://schemas.openxmlformats.org/officeDocument/2006/relationships/slide" Target="../slides/slide194.xml"/><Relationship Id="rId1" Type="http://schemas.openxmlformats.org/officeDocument/2006/relationships/notesMaster" Target="../notesMasters/notesMaster1.xml"/></Relationships>
</file>

<file path=ppt/notesSlides/_rels/notesSlide187.xml.rels><?xml version="1.0" encoding="UTF-8" standalone="yes"?>
<Relationships xmlns="http://schemas.openxmlformats.org/package/2006/relationships"><Relationship Id="rId2" Type="http://schemas.openxmlformats.org/officeDocument/2006/relationships/slide" Target="../slides/slide195.xml"/><Relationship Id="rId1" Type="http://schemas.openxmlformats.org/officeDocument/2006/relationships/notesMaster" Target="../notesMasters/notesMaster1.xml"/></Relationships>
</file>

<file path=ppt/notesSlides/_rels/notesSlide188.xml.rels><?xml version="1.0" encoding="UTF-8" standalone="yes"?>
<Relationships xmlns="http://schemas.openxmlformats.org/package/2006/relationships"><Relationship Id="rId2" Type="http://schemas.openxmlformats.org/officeDocument/2006/relationships/slide" Target="../slides/slide196.xml"/><Relationship Id="rId1" Type="http://schemas.openxmlformats.org/officeDocument/2006/relationships/notesMaster" Target="../notesMasters/notesMaster1.xml"/></Relationships>
</file>

<file path=ppt/notesSlides/_rels/notesSlide189.xml.rels><?xml version="1.0" encoding="UTF-8" standalone="yes"?>
<Relationships xmlns="http://schemas.openxmlformats.org/package/2006/relationships"><Relationship Id="rId2" Type="http://schemas.openxmlformats.org/officeDocument/2006/relationships/slide" Target="../slides/slide197.xml"/><Relationship Id="rId1" Type="http://schemas.openxmlformats.org/officeDocument/2006/relationships/notesMaster" Target="../notesMasters/notesMaster1.xml"/></Relationships>
</file>

<file path=ppt/notesSlides/_rels/notesSlide190.xml.rels><?xml version="1.0" encoding="UTF-8" standalone="yes"?>
<Relationships xmlns="http://schemas.openxmlformats.org/package/2006/relationships"><Relationship Id="rId2" Type="http://schemas.openxmlformats.org/officeDocument/2006/relationships/slide" Target="../slides/slide19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xfrm>
            <a:off x="1371600" y="1143000"/>
            <a:ext cx="4114800" cy="3086100"/>
          </a:xfrm>
          <a:ln/>
        </p:spPr>
      </p:sp>
      <p:sp>
        <p:nvSpPr>
          <p:cNvPr id="727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AU" dirty="0">
                <a:latin typeface="Arial" panose="020B0604020202020204" pitchFamily="34" charset="0"/>
              </a:rPr>
              <a:t>KE14</a:t>
            </a:r>
          </a:p>
        </p:txBody>
      </p:sp>
      <p:sp>
        <p:nvSpPr>
          <p:cNvPr id="7270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7270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7271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271B5920-429B-4AF6-A63E-BC79EECBDB02}" type="slidenum">
              <a:rPr lang="en-US">
                <a:latin typeface="Arial" panose="020B0604020202020204" pitchFamily="34" charset="0"/>
              </a:rPr>
              <a:pPr/>
              <a:t>3</a:t>
            </a:fld>
            <a:endParaRPr lang="en-US">
              <a:latin typeface="Arial" panose="020B0604020202020204" pitchFamily="34" charset="0"/>
            </a:endParaRPr>
          </a:p>
        </p:txBody>
      </p:sp>
    </p:spTree>
    <p:extLst>
      <p:ext uri="{BB962C8B-B14F-4D97-AF65-F5344CB8AC3E}">
        <p14:creationId xmlns:p14="http://schemas.microsoft.com/office/powerpoint/2010/main" val="4241167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ln/>
        </p:spPr>
      </p:sp>
      <p:sp>
        <p:nvSpPr>
          <p:cNvPr id="737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7373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7373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7373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28B16595-FDB2-4800-9E79-B408170A4EA1}" type="slidenum">
              <a:rPr lang="en-US">
                <a:latin typeface="Arial" panose="020B0604020202020204" pitchFamily="34" charset="0"/>
              </a:rPr>
              <a:pPr/>
              <a:t>4</a:t>
            </a:fld>
            <a:endParaRPr lang="en-US">
              <a:latin typeface="Arial" panose="020B0604020202020204" pitchFamily="34" charset="0"/>
            </a:endParaRPr>
          </a:p>
        </p:txBody>
      </p:sp>
    </p:spTree>
    <p:extLst>
      <p:ext uri="{BB962C8B-B14F-4D97-AF65-F5344CB8AC3E}">
        <p14:creationId xmlns:p14="http://schemas.microsoft.com/office/powerpoint/2010/main" val="25169582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a:ln/>
        </p:spPr>
      </p:sp>
      <p:sp>
        <p:nvSpPr>
          <p:cNvPr id="747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74756"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7475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74758"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20BF7422-0ED2-4A05-8043-C3CC7D4E33F9}" type="slidenum">
              <a:rPr lang="en-US">
                <a:latin typeface="Arial" panose="020B0604020202020204" pitchFamily="34" charset="0"/>
              </a:rPr>
              <a:pPr/>
              <a:t>5</a:t>
            </a:fld>
            <a:endParaRPr lang="en-US">
              <a:latin typeface="Arial" panose="020B0604020202020204" pitchFamily="34" charset="0"/>
            </a:endParaRPr>
          </a:p>
        </p:txBody>
      </p:sp>
    </p:spTree>
    <p:extLst>
      <p:ext uri="{BB962C8B-B14F-4D97-AF65-F5344CB8AC3E}">
        <p14:creationId xmlns:p14="http://schemas.microsoft.com/office/powerpoint/2010/main" val="20459738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ln/>
        </p:spPr>
      </p:sp>
      <p:sp>
        <p:nvSpPr>
          <p:cNvPr id="757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75780"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75781"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75782"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E2DDA182-44F3-4C63-8158-CA718D3A7076}" type="slidenum">
              <a:rPr lang="en-US">
                <a:latin typeface="Arial" panose="020B0604020202020204" pitchFamily="34" charset="0"/>
              </a:rPr>
              <a:pPr/>
              <a:t>6</a:t>
            </a:fld>
            <a:endParaRPr lang="en-US">
              <a:latin typeface="Arial" panose="020B0604020202020204" pitchFamily="34" charset="0"/>
            </a:endParaRPr>
          </a:p>
        </p:txBody>
      </p:sp>
    </p:spTree>
    <p:extLst>
      <p:ext uri="{BB962C8B-B14F-4D97-AF65-F5344CB8AC3E}">
        <p14:creationId xmlns:p14="http://schemas.microsoft.com/office/powerpoint/2010/main" val="21571500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a:ln/>
        </p:spPr>
      </p:sp>
      <p:sp>
        <p:nvSpPr>
          <p:cNvPr id="768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7680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7680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7680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49BD2BE1-7147-482C-A80A-C05DDC5F7306}" type="slidenum">
              <a:rPr lang="en-US">
                <a:latin typeface="Arial" panose="020B0604020202020204" pitchFamily="34" charset="0"/>
              </a:rPr>
              <a:pPr/>
              <a:t>7</a:t>
            </a:fld>
            <a:endParaRPr lang="en-US">
              <a:latin typeface="Arial" panose="020B0604020202020204" pitchFamily="34" charset="0"/>
            </a:endParaRPr>
          </a:p>
        </p:txBody>
      </p:sp>
    </p:spTree>
    <p:extLst>
      <p:ext uri="{BB962C8B-B14F-4D97-AF65-F5344CB8AC3E}">
        <p14:creationId xmlns:p14="http://schemas.microsoft.com/office/powerpoint/2010/main" val="32348573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7782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7782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7783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70903A2C-9E23-4C80-90E2-B81C49C62393}" type="slidenum">
              <a:rPr lang="en-US">
                <a:latin typeface="Arial" panose="020B0604020202020204" pitchFamily="34" charset="0"/>
              </a:rPr>
              <a:pPr/>
              <a:t>8</a:t>
            </a:fld>
            <a:endParaRPr lang="en-US">
              <a:latin typeface="Arial" panose="020B0604020202020204" pitchFamily="34" charset="0"/>
            </a:endParaRPr>
          </a:p>
        </p:txBody>
      </p:sp>
    </p:spTree>
    <p:extLst>
      <p:ext uri="{BB962C8B-B14F-4D97-AF65-F5344CB8AC3E}">
        <p14:creationId xmlns:p14="http://schemas.microsoft.com/office/powerpoint/2010/main" val="1721730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78851"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7885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0B33F36D-2B41-4A24-AC32-6F7DA1847634}" type="slidenum">
              <a:rPr lang="en-US">
                <a:latin typeface="Arial" panose="020B0604020202020204" pitchFamily="34" charset="0"/>
              </a:rPr>
              <a:pPr/>
              <a:t>9</a:t>
            </a:fld>
            <a:endParaRPr lang="en-US">
              <a:latin typeface="Arial" panose="020B0604020202020204" pitchFamily="34" charset="0"/>
            </a:endParaRPr>
          </a:p>
        </p:txBody>
      </p:sp>
      <p:sp>
        <p:nvSpPr>
          <p:cNvPr id="78853" name="Rectangle 2"/>
          <p:cNvSpPr>
            <a:spLocks noGrp="1" noRot="1" noChangeAspect="1" noChangeArrowheads="1" noTextEdit="1"/>
          </p:cNvSpPr>
          <p:nvPr>
            <p:ph type="sldImg"/>
          </p:nvPr>
        </p:nvSpPr>
        <p:spPr>
          <a:ln/>
        </p:spPr>
      </p:sp>
      <p:sp>
        <p:nvSpPr>
          <p:cNvPr id="7885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pPr eaLnBrk="1" hangingPunct="1"/>
            <a:endParaRPr lang="en-US" dirty="0">
              <a:latin typeface="Arial" panose="020B0604020202020204" pitchFamily="34" charset="0"/>
            </a:endParaRPr>
          </a:p>
        </p:txBody>
      </p:sp>
    </p:spTree>
    <p:extLst>
      <p:ext uri="{BB962C8B-B14F-4D97-AF65-F5344CB8AC3E}">
        <p14:creationId xmlns:p14="http://schemas.microsoft.com/office/powerpoint/2010/main" val="737591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79876"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7987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79878"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A093860B-9443-4731-8C1E-D5A53C9130E1}" type="slidenum">
              <a:rPr lang="en-US">
                <a:latin typeface="Arial" panose="020B0604020202020204" pitchFamily="34" charset="0"/>
              </a:rPr>
              <a:pPr/>
              <a:t>10</a:t>
            </a:fld>
            <a:endParaRPr lang="en-US">
              <a:latin typeface="Arial" panose="020B0604020202020204" pitchFamily="34" charset="0"/>
            </a:endParaRPr>
          </a:p>
        </p:txBody>
      </p:sp>
    </p:spTree>
    <p:extLst>
      <p:ext uri="{BB962C8B-B14F-4D97-AF65-F5344CB8AC3E}">
        <p14:creationId xmlns:p14="http://schemas.microsoft.com/office/powerpoint/2010/main" val="31618145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ln/>
        </p:spPr>
      </p:sp>
      <p:sp>
        <p:nvSpPr>
          <p:cNvPr id="808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80900"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80901"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80902"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2DCA5890-0BE5-4E80-9A52-76F683BC9222}" type="slidenum">
              <a:rPr lang="en-US">
                <a:latin typeface="Arial" panose="020B0604020202020204" pitchFamily="34" charset="0"/>
              </a:rPr>
              <a:pPr/>
              <a:t>11</a:t>
            </a:fld>
            <a:endParaRPr lang="en-US">
              <a:latin typeface="Arial" panose="020B0604020202020204" pitchFamily="34" charset="0"/>
            </a:endParaRPr>
          </a:p>
        </p:txBody>
      </p:sp>
    </p:spTree>
    <p:extLst>
      <p:ext uri="{BB962C8B-B14F-4D97-AF65-F5344CB8AC3E}">
        <p14:creationId xmlns:p14="http://schemas.microsoft.com/office/powerpoint/2010/main" val="19041787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a:ln/>
        </p:spPr>
      </p:sp>
      <p:sp>
        <p:nvSpPr>
          <p:cNvPr id="819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8192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8192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8192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F978ECD3-76B5-4852-A0CD-DF35E3590354}" type="slidenum">
              <a:rPr lang="en-US">
                <a:latin typeface="Arial" panose="020B0604020202020204" pitchFamily="34" charset="0"/>
              </a:rPr>
              <a:pPr/>
              <a:t>12</a:t>
            </a:fld>
            <a:endParaRPr lang="en-US">
              <a:latin typeface="Arial" panose="020B0604020202020204" pitchFamily="34" charset="0"/>
            </a:endParaRPr>
          </a:p>
        </p:txBody>
      </p:sp>
    </p:spTree>
    <p:extLst>
      <p:ext uri="{BB962C8B-B14F-4D97-AF65-F5344CB8AC3E}">
        <p14:creationId xmlns:p14="http://schemas.microsoft.com/office/powerpoint/2010/main" val="24190416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ln/>
        </p:spPr>
      </p:sp>
      <p:sp>
        <p:nvSpPr>
          <p:cNvPr id="829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8294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8294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8295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7573BBD6-5D77-4CA8-B410-F79D3F6EA258}" type="slidenum">
              <a:rPr lang="en-US">
                <a:latin typeface="Arial" panose="020B0604020202020204" pitchFamily="34" charset="0"/>
              </a:rPr>
              <a:pPr/>
              <a:t>13</a:t>
            </a:fld>
            <a:endParaRPr lang="en-US">
              <a:latin typeface="Arial" panose="020B0604020202020204" pitchFamily="34" charset="0"/>
            </a:endParaRPr>
          </a:p>
        </p:txBody>
      </p:sp>
    </p:spTree>
    <p:extLst>
      <p:ext uri="{BB962C8B-B14F-4D97-AF65-F5344CB8AC3E}">
        <p14:creationId xmlns:p14="http://schemas.microsoft.com/office/powerpoint/2010/main" val="16449223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ln/>
        </p:spPr>
      </p:sp>
      <p:sp>
        <p:nvSpPr>
          <p:cNvPr id="829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8294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8294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8295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7573BBD6-5D77-4CA8-B410-F79D3F6EA258}" type="slidenum">
              <a:rPr lang="en-US">
                <a:latin typeface="Arial" panose="020B0604020202020204" pitchFamily="34" charset="0"/>
              </a:rPr>
              <a:pPr/>
              <a:t>14</a:t>
            </a:fld>
            <a:endParaRPr lang="en-US">
              <a:latin typeface="Arial" panose="020B0604020202020204" pitchFamily="34" charset="0"/>
            </a:endParaRPr>
          </a:p>
        </p:txBody>
      </p:sp>
    </p:spTree>
    <p:extLst>
      <p:ext uri="{BB962C8B-B14F-4D97-AF65-F5344CB8AC3E}">
        <p14:creationId xmlns:p14="http://schemas.microsoft.com/office/powerpoint/2010/main" val="21156364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8397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8397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8397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60ACAF9D-69B5-4457-AD99-0B046B8CF82A}" type="slidenum">
              <a:rPr lang="en-US">
                <a:latin typeface="Arial" panose="020B0604020202020204" pitchFamily="34" charset="0"/>
              </a:rPr>
              <a:pPr/>
              <a:t>15</a:t>
            </a:fld>
            <a:endParaRPr lang="en-US">
              <a:latin typeface="Arial" panose="020B0604020202020204" pitchFamily="34" charset="0"/>
            </a:endParaRPr>
          </a:p>
        </p:txBody>
      </p:sp>
    </p:spTree>
    <p:extLst>
      <p:ext uri="{BB962C8B-B14F-4D97-AF65-F5344CB8AC3E}">
        <p14:creationId xmlns:p14="http://schemas.microsoft.com/office/powerpoint/2010/main" val="23631101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8397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8397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8397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60ACAF9D-69B5-4457-AD99-0B046B8CF82A}" type="slidenum">
              <a:rPr lang="en-US">
                <a:latin typeface="Arial" panose="020B0604020202020204" pitchFamily="34" charset="0"/>
              </a:rPr>
              <a:pPr/>
              <a:t>16</a:t>
            </a:fld>
            <a:endParaRPr lang="en-US">
              <a:latin typeface="Arial" panose="020B0604020202020204" pitchFamily="34" charset="0"/>
            </a:endParaRPr>
          </a:p>
        </p:txBody>
      </p:sp>
    </p:spTree>
    <p:extLst>
      <p:ext uri="{BB962C8B-B14F-4D97-AF65-F5344CB8AC3E}">
        <p14:creationId xmlns:p14="http://schemas.microsoft.com/office/powerpoint/2010/main" val="24114963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86020"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86021"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86022"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5328758A-736E-4E0F-A581-939E1CD457E7}" type="slidenum">
              <a:rPr lang="en-US">
                <a:latin typeface="Arial" panose="020B0604020202020204" pitchFamily="34" charset="0"/>
              </a:rPr>
              <a:pPr/>
              <a:t>17</a:t>
            </a:fld>
            <a:endParaRPr lang="en-US">
              <a:latin typeface="Arial" panose="020B0604020202020204" pitchFamily="34" charset="0"/>
            </a:endParaRPr>
          </a:p>
        </p:txBody>
      </p:sp>
    </p:spTree>
    <p:extLst>
      <p:ext uri="{BB962C8B-B14F-4D97-AF65-F5344CB8AC3E}">
        <p14:creationId xmlns:p14="http://schemas.microsoft.com/office/powerpoint/2010/main" val="28870172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84996"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8499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84998"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3EA02F4E-985F-4864-9D07-823A14F26C29}" type="slidenum">
              <a:rPr lang="en-US">
                <a:latin typeface="Arial" panose="020B0604020202020204" pitchFamily="34" charset="0"/>
              </a:rPr>
              <a:pPr/>
              <a:t>18</a:t>
            </a:fld>
            <a:endParaRPr lang="en-US">
              <a:latin typeface="Arial" panose="020B0604020202020204" pitchFamily="34" charset="0"/>
            </a:endParaRPr>
          </a:p>
        </p:txBody>
      </p:sp>
    </p:spTree>
    <p:extLst>
      <p:ext uri="{BB962C8B-B14F-4D97-AF65-F5344CB8AC3E}">
        <p14:creationId xmlns:p14="http://schemas.microsoft.com/office/powerpoint/2010/main" val="33282227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a:ln/>
        </p:spPr>
      </p:sp>
      <p:sp>
        <p:nvSpPr>
          <p:cNvPr id="870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8704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8704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8704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0BF26035-9BE6-4DDD-A69A-475FEE01A2CA}" type="slidenum">
              <a:rPr lang="en-US">
                <a:latin typeface="Arial" panose="020B0604020202020204" pitchFamily="34" charset="0"/>
              </a:rPr>
              <a:pPr/>
              <a:t>19</a:t>
            </a:fld>
            <a:endParaRPr lang="en-US">
              <a:latin typeface="Arial" panose="020B0604020202020204" pitchFamily="34" charset="0"/>
            </a:endParaRPr>
          </a:p>
        </p:txBody>
      </p:sp>
    </p:spTree>
    <p:extLst>
      <p:ext uri="{BB962C8B-B14F-4D97-AF65-F5344CB8AC3E}">
        <p14:creationId xmlns:p14="http://schemas.microsoft.com/office/powerpoint/2010/main" val="29887629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a:ln/>
        </p:spPr>
      </p:sp>
      <p:sp>
        <p:nvSpPr>
          <p:cNvPr id="931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9318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9318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9319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554F3AC9-25FB-46A7-AF93-47F3AC866116}" type="slidenum">
              <a:rPr lang="en-US">
                <a:latin typeface="Arial" panose="020B0604020202020204" pitchFamily="34" charset="0"/>
              </a:rPr>
              <a:pPr/>
              <a:t>20</a:t>
            </a:fld>
            <a:endParaRPr lang="en-US">
              <a:latin typeface="Arial" panose="020B0604020202020204" pitchFamily="34" charset="0"/>
            </a:endParaRPr>
          </a:p>
        </p:txBody>
      </p:sp>
    </p:spTree>
    <p:extLst>
      <p:ext uri="{BB962C8B-B14F-4D97-AF65-F5344CB8AC3E}">
        <p14:creationId xmlns:p14="http://schemas.microsoft.com/office/powerpoint/2010/main" val="36297468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21</a:t>
            </a:fld>
            <a:endParaRPr lang="en-AU"/>
          </a:p>
        </p:txBody>
      </p:sp>
    </p:spTree>
    <p:extLst>
      <p:ext uri="{BB962C8B-B14F-4D97-AF65-F5344CB8AC3E}">
        <p14:creationId xmlns:p14="http://schemas.microsoft.com/office/powerpoint/2010/main" val="9441598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a:ln/>
        </p:spPr>
      </p:sp>
      <p:sp>
        <p:nvSpPr>
          <p:cNvPr id="890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8909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8909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8909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6FEE8E10-E021-4C07-9ADA-07A2DD306560}" type="slidenum">
              <a:rPr lang="en-US">
                <a:latin typeface="Arial" panose="020B0604020202020204" pitchFamily="34" charset="0"/>
              </a:rPr>
              <a:pPr/>
              <a:t>22</a:t>
            </a:fld>
            <a:endParaRPr lang="en-US">
              <a:latin typeface="Arial" panose="020B0604020202020204" pitchFamily="34" charset="0"/>
            </a:endParaRPr>
          </a:p>
        </p:txBody>
      </p:sp>
    </p:spTree>
    <p:extLst>
      <p:ext uri="{BB962C8B-B14F-4D97-AF65-F5344CB8AC3E}">
        <p14:creationId xmlns:p14="http://schemas.microsoft.com/office/powerpoint/2010/main" val="12761657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90116"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9011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90118"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F562E619-6B0F-40E9-8CD7-97F18F82F541}" type="slidenum">
              <a:rPr lang="en-US">
                <a:latin typeface="Arial" panose="020B0604020202020204" pitchFamily="34" charset="0"/>
              </a:rPr>
              <a:pPr/>
              <a:t>23</a:t>
            </a:fld>
            <a:endParaRPr lang="en-US">
              <a:latin typeface="Arial" panose="020B0604020202020204" pitchFamily="34" charset="0"/>
            </a:endParaRPr>
          </a:p>
        </p:txBody>
      </p:sp>
    </p:spTree>
    <p:extLst>
      <p:ext uri="{BB962C8B-B14F-4D97-AF65-F5344CB8AC3E}">
        <p14:creationId xmlns:p14="http://schemas.microsoft.com/office/powerpoint/2010/main" val="32555191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24</a:t>
            </a:fld>
            <a:endParaRPr lang="en-AU"/>
          </a:p>
        </p:txBody>
      </p:sp>
    </p:spTree>
    <p:extLst>
      <p:ext uri="{BB962C8B-B14F-4D97-AF65-F5344CB8AC3E}">
        <p14:creationId xmlns:p14="http://schemas.microsoft.com/office/powerpoint/2010/main" val="24274590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a:ln/>
        </p:spPr>
      </p:sp>
      <p:sp>
        <p:nvSpPr>
          <p:cNvPr id="942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9421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9421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9421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3A756F9D-234E-4089-9FAA-5A9D1853ED6A}" type="slidenum">
              <a:rPr lang="en-US">
                <a:latin typeface="Arial" panose="020B0604020202020204" pitchFamily="34" charset="0"/>
              </a:rPr>
              <a:pPr/>
              <a:t>25</a:t>
            </a:fld>
            <a:endParaRPr lang="en-US">
              <a:latin typeface="Arial" panose="020B0604020202020204" pitchFamily="34" charset="0"/>
            </a:endParaRPr>
          </a:p>
        </p:txBody>
      </p:sp>
    </p:spTree>
    <p:extLst>
      <p:ext uri="{BB962C8B-B14F-4D97-AF65-F5344CB8AC3E}">
        <p14:creationId xmlns:p14="http://schemas.microsoft.com/office/powerpoint/2010/main" val="16260066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9216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9216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9216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4E77F52F-E2B4-40F9-8D01-5988AFABD83B}" type="slidenum">
              <a:rPr lang="en-US">
                <a:latin typeface="Arial" panose="020B0604020202020204" pitchFamily="34" charset="0"/>
              </a:rPr>
              <a:pPr/>
              <a:t>26</a:t>
            </a:fld>
            <a:endParaRPr lang="en-US">
              <a:latin typeface="Arial" panose="020B0604020202020204" pitchFamily="34" charset="0"/>
            </a:endParaRPr>
          </a:p>
        </p:txBody>
      </p:sp>
    </p:spTree>
    <p:extLst>
      <p:ext uri="{BB962C8B-B14F-4D97-AF65-F5344CB8AC3E}">
        <p14:creationId xmlns:p14="http://schemas.microsoft.com/office/powerpoint/2010/main" val="30189308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9216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9216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9216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4E77F52F-E2B4-40F9-8D01-5988AFABD83B}" type="slidenum">
              <a:rPr lang="en-US">
                <a:latin typeface="Arial" panose="020B0604020202020204" pitchFamily="34" charset="0"/>
              </a:rPr>
              <a:pPr/>
              <a:t>27</a:t>
            </a:fld>
            <a:endParaRPr lang="en-US">
              <a:latin typeface="Arial" panose="020B0604020202020204" pitchFamily="34" charset="0"/>
            </a:endParaRPr>
          </a:p>
        </p:txBody>
      </p:sp>
    </p:spTree>
    <p:extLst>
      <p:ext uri="{BB962C8B-B14F-4D97-AF65-F5344CB8AC3E}">
        <p14:creationId xmlns:p14="http://schemas.microsoft.com/office/powerpoint/2010/main" val="1411235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a:ln/>
        </p:spPr>
      </p:sp>
      <p:sp>
        <p:nvSpPr>
          <p:cNvPr id="952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95236"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9523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95238"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E9850EC0-A2BF-4977-B03D-4D8D865FA46B}" type="slidenum">
              <a:rPr lang="en-US">
                <a:latin typeface="Arial" panose="020B0604020202020204" pitchFamily="34" charset="0"/>
              </a:rPr>
              <a:pPr/>
              <a:t>28</a:t>
            </a:fld>
            <a:endParaRPr lang="en-US">
              <a:latin typeface="Arial" panose="020B0604020202020204" pitchFamily="34" charset="0"/>
            </a:endParaRPr>
          </a:p>
        </p:txBody>
      </p:sp>
    </p:spTree>
    <p:extLst>
      <p:ext uri="{BB962C8B-B14F-4D97-AF65-F5344CB8AC3E}">
        <p14:creationId xmlns:p14="http://schemas.microsoft.com/office/powerpoint/2010/main" val="6613626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a:ln/>
        </p:spPr>
      </p:sp>
      <p:sp>
        <p:nvSpPr>
          <p:cNvPr id="972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9728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9728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9728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94E7E556-8D9B-4F17-B4CB-36E79F1865DA}" type="slidenum">
              <a:rPr lang="en-US">
                <a:latin typeface="Arial" panose="020B0604020202020204" pitchFamily="34" charset="0"/>
              </a:rPr>
              <a:pPr/>
              <a:t>29</a:t>
            </a:fld>
            <a:endParaRPr lang="en-US">
              <a:latin typeface="Arial" panose="020B0604020202020204" pitchFamily="34" charset="0"/>
            </a:endParaRPr>
          </a:p>
        </p:txBody>
      </p:sp>
    </p:spTree>
    <p:extLst>
      <p:ext uri="{BB962C8B-B14F-4D97-AF65-F5344CB8AC3E}">
        <p14:creationId xmlns:p14="http://schemas.microsoft.com/office/powerpoint/2010/main" val="21456828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ln/>
        </p:spPr>
      </p:sp>
      <p:sp>
        <p:nvSpPr>
          <p:cNvPr id="962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96260"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96261"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96262"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E73EC430-2FF2-4E8D-8634-F87275EE2096}" type="slidenum">
              <a:rPr lang="en-US">
                <a:latin typeface="Arial" panose="020B0604020202020204" pitchFamily="34" charset="0"/>
              </a:rPr>
              <a:pPr/>
              <a:t>30</a:t>
            </a:fld>
            <a:endParaRPr lang="en-US">
              <a:latin typeface="Arial" panose="020B0604020202020204" pitchFamily="34" charset="0"/>
            </a:endParaRPr>
          </a:p>
        </p:txBody>
      </p:sp>
    </p:spTree>
    <p:extLst>
      <p:ext uri="{BB962C8B-B14F-4D97-AF65-F5344CB8AC3E}">
        <p14:creationId xmlns:p14="http://schemas.microsoft.com/office/powerpoint/2010/main" val="38918791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31</a:t>
            </a:fld>
            <a:endParaRPr lang="en-AU"/>
          </a:p>
        </p:txBody>
      </p:sp>
    </p:spTree>
    <p:extLst>
      <p:ext uri="{BB962C8B-B14F-4D97-AF65-F5344CB8AC3E}">
        <p14:creationId xmlns:p14="http://schemas.microsoft.com/office/powerpoint/2010/main" val="38930645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ln/>
        </p:spPr>
      </p:sp>
      <p:sp>
        <p:nvSpPr>
          <p:cNvPr id="983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9830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9830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9831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04307B55-3B47-4C4A-9061-DA19030C489B}" type="slidenum">
              <a:rPr lang="en-US">
                <a:latin typeface="Arial" panose="020B0604020202020204" pitchFamily="34" charset="0"/>
              </a:rPr>
              <a:pPr/>
              <a:t>32</a:t>
            </a:fld>
            <a:endParaRPr lang="en-US">
              <a:latin typeface="Arial" panose="020B0604020202020204" pitchFamily="34" charset="0"/>
            </a:endParaRPr>
          </a:p>
        </p:txBody>
      </p:sp>
    </p:spTree>
    <p:extLst>
      <p:ext uri="{BB962C8B-B14F-4D97-AF65-F5344CB8AC3E}">
        <p14:creationId xmlns:p14="http://schemas.microsoft.com/office/powerpoint/2010/main" val="30987591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33</a:t>
            </a:fld>
            <a:endParaRPr lang="en-AU"/>
          </a:p>
        </p:txBody>
      </p:sp>
    </p:spTree>
    <p:extLst>
      <p:ext uri="{BB962C8B-B14F-4D97-AF65-F5344CB8AC3E}">
        <p14:creationId xmlns:p14="http://schemas.microsoft.com/office/powerpoint/2010/main" val="414576784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9933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9933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9933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035FF0A6-5BC2-45F1-95EC-8C4EBE370756}" type="slidenum">
              <a:rPr lang="en-US">
                <a:latin typeface="Arial" panose="020B0604020202020204" pitchFamily="34" charset="0"/>
              </a:rPr>
              <a:pPr/>
              <a:t>34</a:t>
            </a:fld>
            <a:endParaRPr lang="en-US">
              <a:latin typeface="Arial" panose="020B0604020202020204" pitchFamily="34" charset="0"/>
            </a:endParaRPr>
          </a:p>
        </p:txBody>
      </p:sp>
    </p:spTree>
    <p:extLst>
      <p:ext uri="{BB962C8B-B14F-4D97-AF65-F5344CB8AC3E}">
        <p14:creationId xmlns:p14="http://schemas.microsoft.com/office/powerpoint/2010/main" val="275101596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9933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9933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9933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035FF0A6-5BC2-45F1-95EC-8C4EBE370756}" type="slidenum">
              <a:rPr lang="en-US">
                <a:latin typeface="Arial" panose="020B0604020202020204" pitchFamily="34" charset="0"/>
              </a:rPr>
              <a:pPr/>
              <a:t>35</a:t>
            </a:fld>
            <a:endParaRPr lang="en-US">
              <a:latin typeface="Arial" panose="020B0604020202020204" pitchFamily="34" charset="0"/>
            </a:endParaRPr>
          </a:p>
        </p:txBody>
      </p:sp>
    </p:spTree>
    <p:extLst>
      <p:ext uri="{BB962C8B-B14F-4D97-AF65-F5344CB8AC3E}">
        <p14:creationId xmlns:p14="http://schemas.microsoft.com/office/powerpoint/2010/main" val="41400416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100356"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10035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100358"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648AE7EA-BA4C-403E-BDE3-9AB337D6D414}" type="slidenum">
              <a:rPr lang="en-US">
                <a:latin typeface="Arial" panose="020B0604020202020204" pitchFamily="34" charset="0"/>
              </a:rPr>
              <a:pPr/>
              <a:t>36</a:t>
            </a:fld>
            <a:endParaRPr lang="en-US">
              <a:latin typeface="Arial" panose="020B0604020202020204" pitchFamily="34" charset="0"/>
            </a:endParaRPr>
          </a:p>
        </p:txBody>
      </p:sp>
    </p:spTree>
    <p:extLst>
      <p:ext uri="{BB962C8B-B14F-4D97-AF65-F5344CB8AC3E}">
        <p14:creationId xmlns:p14="http://schemas.microsoft.com/office/powerpoint/2010/main" val="246964940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ln/>
        </p:spPr>
      </p:sp>
      <p:sp>
        <p:nvSpPr>
          <p:cNvPr id="1024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10240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10240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10240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E8119BC3-5E5C-45C9-BDED-B6D6CF544B53}" type="slidenum">
              <a:rPr lang="en-US">
                <a:latin typeface="Arial" panose="020B0604020202020204" pitchFamily="34" charset="0"/>
              </a:rPr>
              <a:pPr/>
              <a:t>37</a:t>
            </a:fld>
            <a:endParaRPr lang="en-US">
              <a:latin typeface="Arial" panose="020B0604020202020204" pitchFamily="34" charset="0"/>
            </a:endParaRPr>
          </a:p>
        </p:txBody>
      </p:sp>
    </p:spTree>
    <p:extLst>
      <p:ext uri="{BB962C8B-B14F-4D97-AF65-F5344CB8AC3E}">
        <p14:creationId xmlns:p14="http://schemas.microsoft.com/office/powerpoint/2010/main" val="314570083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38</a:t>
            </a:fld>
            <a:endParaRPr lang="en-AU"/>
          </a:p>
        </p:txBody>
      </p:sp>
    </p:spTree>
    <p:extLst>
      <p:ext uri="{BB962C8B-B14F-4D97-AF65-F5344CB8AC3E}">
        <p14:creationId xmlns:p14="http://schemas.microsoft.com/office/powerpoint/2010/main" val="348186784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39</a:t>
            </a:fld>
            <a:endParaRPr lang="en-AU"/>
          </a:p>
        </p:txBody>
      </p:sp>
    </p:spTree>
    <p:extLst>
      <p:ext uri="{BB962C8B-B14F-4D97-AF65-F5344CB8AC3E}">
        <p14:creationId xmlns:p14="http://schemas.microsoft.com/office/powerpoint/2010/main" val="89495578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a:ln/>
        </p:spPr>
      </p:sp>
      <p:sp>
        <p:nvSpPr>
          <p:cNvPr id="1044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10445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10445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10445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D8F17027-56D8-4E47-AE3A-2BB585D68ABA}" type="slidenum">
              <a:rPr lang="en-US">
                <a:latin typeface="Arial" panose="020B0604020202020204" pitchFamily="34" charset="0"/>
              </a:rPr>
              <a:pPr/>
              <a:t>40</a:t>
            </a:fld>
            <a:endParaRPr lang="en-US">
              <a:latin typeface="Arial" panose="020B0604020202020204" pitchFamily="34" charset="0"/>
            </a:endParaRPr>
          </a:p>
        </p:txBody>
      </p:sp>
    </p:spTree>
    <p:extLst>
      <p:ext uri="{BB962C8B-B14F-4D97-AF65-F5344CB8AC3E}">
        <p14:creationId xmlns:p14="http://schemas.microsoft.com/office/powerpoint/2010/main" val="10671018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p:cNvSpPr>
            <a:spLocks noGrp="1" noRot="1" noChangeAspect="1" noTextEdit="1"/>
          </p:cNvSpPr>
          <p:nvPr>
            <p:ph type="sldImg"/>
          </p:nvPr>
        </p:nvSpPr>
        <p:spPr>
          <a:ln/>
        </p:spPr>
      </p:sp>
      <p:sp>
        <p:nvSpPr>
          <p:cNvPr id="1054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105476"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10547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105478"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BAE54815-193B-4006-884B-32C3E7A7E0E0}" type="slidenum">
              <a:rPr lang="en-US">
                <a:latin typeface="Arial" panose="020B0604020202020204" pitchFamily="34" charset="0"/>
              </a:rPr>
              <a:pPr/>
              <a:t>41</a:t>
            </a:fld>
            <a:endParaRPr lang="en-US">
              <a:latin typeface="Arial" panose="020B0604020202020204" pitchFamily="34" charset="0"/>
            </a:endParaRPr>
          </a:p>
        </p:txBody>
      </p:sp>
    </p:spTree>
    <p:extLst>
      <p:ext uri="{BB962C8B-B14F-4D97-AF65-F5344CB8AC3E}">
        <p14:creationId xmlns:p14="http://schemas.microsoft.com/office/powerpoint/2010/main" val="396909838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TextEdit="1"/>
          </p:cNvSpPr>
          <p:nvPr>
            <p:ph type="sldImg"/>
          </p:nvPr>
        </p:nvSpPr>
        <p:spPr>
          <a:ln/>
        </p:spPr>
      </p:sp>
      <p:sp>
        <p:nvSpPr>
          <p:cNvPr id="1075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10752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10752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10752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D44905BE-AF74-4A0E-95C3-E5B36E061D9A}" type="slidenum">
              <a:rPr lang="en-US">
                <a:latin typeface="Arial" panose="020B0604020202020204" pitchFamily="34" charset="0"/>
              </a:rPr>
              <a:pPr/>
              <a:t>42</a:t>
            </a:fld>
            <a:endParaRPr lang="en-US">
              <a:latin typeface="Arial" panose="020B0604020202020204" pitchFamily="34" charset="0"/>
            </a:endParaRPr>
          </a:p>
        </p:txBody>
      </p:sp>
    </p:spTree>
    <p:extLst>
      <p:ext uri="{BB962C8B-B14F-4D97-AF65-F5344CB8AC3E}">
        <p14:creationId xmlns:p14="http://schemas.microsoft.com/office/powerpoint/2010/main" val="88315139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a:ln/>
        </p:spPr>
      </p:sp>
      <p:sp>
        <p:nvSpPr>
          <p:cNvPr id="1095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10957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10957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10957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EC135B71-016D-4C92-8214-B5F50BFC7EB8}" type="slidenum">
              <a:rPr lang="en-US">
                <a:latin typeface="Arial" panose="020B0604020202020204" pitchFamily="34" charset="0"/>
              </a:rPr>
              <a:pPr/>
              <a:t>43</a:t>
            </a:fld>
            <a:endParaRPr lang="en-US">
              <a:latin typeface="Arial" panose="020B0604020202020204" pitchFamily="34" charset="0"/>
            </a:endParaRPr>
          </a:p>
        </p:txBody>
      </p:sp>
    </p:spTree>
    <p:extLst>
      <p:ext uri="{BB962C8B-B14F-4D97-AF65-F5344CB8AC3E}">
        <p14:creationId xmlns:p14="http://schemas.microsoft.com/office/powerpoint/2010/main" val="219946149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106500"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106501"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106502"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B3D2CA57-81D2-406B-80BA-D49C48F377E4}" type="slidenum">
              <a:rPr lang="en-US">
                <a:latin typeface="Arial" panose="020B0604020202020204" pitchFamily="34" charset="0"/>
              </a:rPr>
              <a:pPr/>
              <a:t>44</a:t>
            </a:fld>
            <a:endParaRPr lang="en-US">
              <a:latin typeface="Arial" panose="020B0604020202020204" pitchFamily="34" charset="0"/>
            </a:endParaRPr>
          </a:p>
        </p:txBody>
      </p:sp>
    </p:spTree>
    <p:extLst>
      <p:ext uri="{BB962C8B-B14F-4D97-AF65-F5344CB8AC3E}">
        <p14:creationId xmlns:p14="http://schemas.microsoft.com/office/powerpoint/2010/main" val="12335573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a:ln/>
        </p:spPr>
      </p:sp>
      <p:sp>
        <p:nvSpPr>
          <p:cNvPr id="1085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10854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10854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10855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2571C65F-B3FD-4217-A369-3B395C55CF54}" type="slidenum">
              <a:rPr lang="en-US">
                <a:latin typeface="Arial" panose="020B0604020202020204" pitchFamily="34" charset="0"/>
              </a:rPr>
              <a:pPr/>
              <a:t>45</a:t>
            </a:fld>
            <a:endParaRPr lang="en-US">
              <a:latin typeface="Arial" panose="020B0604020202020204" pitchFamily="34" charset="0"/>
            </a:endParaRPr>
          </a:p>
        </p:txBody>
      </p:sp>
    </p:spTree>
    <p:extLst>
      <p:ext uri="{BB962C8B-B14F-4D97-AF65-F5344CB8AC3E}">
        <p14:creationId xmlns:p14="http://schemas.microsoft.com/office/powerpoint/2010/main" val="4687986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46</a:t>
            </a:fld>
            <a:endParaRPr lang="en-AU"/>
          </a:p>
        </p:txBody>
      </p:sp>
    </p:spTree>
    <p:extLst>
      <p:ext uri="{BB962C8B-B14F-4D97-AF65-F5344CB8AC3E}">
        <p14:creationId xmlns:p14="http://schemas.microsoft.com/office/powerpoint/2010/main" val="375153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Biomechanics</a:t>
            </a:r>
          </a:p>
        </p:txBody>
      </p:sp>
      <p:sp>
        <p:nvSpPr>
          <p:cNvPr id="128003"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2007-2008</a:t>
            </a:r>
          </a:p>
        </p:txBody>
      </p:sp>
      <p:sp>
        <p:nvSpPr>
          <p:cNvPr id="12800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982A31C-456F-4461-AC88-E8543DA9B6B0}" type="slidenum">
              <a:rPr lang="en-US">
                <a:latin typeface="Arial" panose="020B0604020202020204" pitchFamily="34" charset="0"/>
              </a:rPr>
              <a:pPr/>
              <a:t>47</a:t>
            </a:fld>
            <a:endParaRPr lang="en-US">
              <a:latin typeface="Arial" panose="020B0604020202020204" pitchFamily="34" charset="0"/>
            </a:endParaRPr>
          </a:p>
        </p:txBody>
      </p:sp>
      <p:sp>
        <p:nvSpPr>
          <p:cNvPr id="128005" name="Rectangle 2"/>
          <p:cNvSpPr>
            <a:spLocks noGrp="1" noRot="1" noChangeAspect="1" noChangeArrowheads="1" noTextEdit="1"/>
          </p:cNvSpPr>
          <p:nvPr>
            <p:ph type="sldImg"/>
          </p:nvPr>
        </p:nvSpPr>
        <p:spPr>
          <a:ln/>
        </p:spPr>
      </p:sp>
      <p:sp>
        <p:nvSpPr>
          <p:cNvPr id="12800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Page 122KE14</a:t>
            </a:r>
          </a:p>
          <a:p>
            <a:pPr eaLnBrk="1" hangingPunct="1"/>
            <a:endParaRPr lang="en-AU" dirty="0">
              <a:latin typeface="Arial" panose="020B0604020202020204" pitchFamily="34" charset="0"/>
            </a:endParaRPr>
          </a:p>
        </p:txBody>
      </p:sp>
    </p:spTree>
    <p:extLst>
      <p:ext uri="{BB962C8B-B14F-4D97-AF65-F5344CB8AC3E}">
        <p14:creationId xmlns:p14="http://schemas.microsoft.com/office/powerpoint/2010/main" val="337134531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Slide Image Placeholder 1"/>
          <p:cNvSpPr>
            <a:spLocks noGrp="1" noRot="1" noChangeAspect="1" noTextEdit="1"/>
          </p:cNvSpPr>
          <p:nvPr>
            <p:ph type="sldImg"/>
          </p:nvPr>
        </p:nvSpPr>
        <p:spPr>
          <a:ln/>
        </p:spPr>
      </p:sp>
      <p:sp>
        <p:nvSpPr>
          <p:cNvPr id="1105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110596"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110597"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110598"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86985F44-0CE0-4B68-8EFA-E23641517536}" type="slidenum">
              <a:rPr lang="en-US">
                <a:latin typeface="Arial" panose="020B0604020202020204" pitchFamily="34" charset="0"/>
              </a:rPr>
              <a:pPr/>
              <a:t>48</a:t>
            </a:fld>
            <a:endParaRPr lang="en-US">
              <a:latin typeface="Arial" panose="020B0604020202020204" pitchFamily="34" charset="0"/>
            </a:endParaRPr>
          </a:p>
        </p:txBody>
      </p:sp>
    </p:spTree>
    <p:extLst>
      <p:ext uri="{BB962C8B-B14F-4D97-AF65-F5344CB8AC3E}">
        <p14:creationId xmlns:p14="http://schemas.microsoft.com/office/powerpoint/2010/main" val="313983749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a:ln/>
        </p:spPr>
      </p:sp>
      <p:sp>
        <p:nvSpPr>
          <p:cNvPr id="1136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11366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11366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11367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7637E287-847B-43C5-A096-BE4C76356DAD}" type="slidenum">
              <a:rPr lang="en-US">
                <a:latin typeface="Arial" panose="020B0604020202020204" pitchFamily="34" charset="0"/>
              </a:rPr>
              <a:pPr/>
              <a:t>49</a:t>
            </a:fld>
            <a:endParaRPr lang="en-US">
              <a:latin typeface="Arial" panose="020B0604020202020204" pitchFamily="34" charset="0"/>
            </a:endParaRPr>
          </a:p>
        </p:txBody>
      </p:sp>
    </p:spTree>
    <p:extLst>
      <p:ext uri="{BB962C8B-B14F-4D97-AF65-F5344CB8AC3E}">
        <p14:creationId xmlns:p14="http://schemas.microsoft.com/office/powerpoint/2010/main" val="242172393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a:ln/>
        </p:spPr>
      </p:sp>
      <p:sp>
        <p:nvSpPr>
          <p:cNvPr id="1146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11469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114693"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114694"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2E30C643-E1E2-4A28-A85B-07119D87666E}" type="slidenum">
              <a:rPr lang="en-US">
                <a:latin typeface="Arial" panose="020B0604020202020204" pitchFamily="34" charset="0"/>
              </a:rPr>
              <a:pPr/>
              <a:t>50</a:t>
            </a:fld>
            <a:endParaRPr lang="en-US">
              <a:latin typeface="Arial" panose="020B0604020202020204" pitchFamily="34" charset="0"/>
            </a:endParaRPr>
          </a:p>
        </p:txBody>
      </p:sp>
    </p:spTree>
    <p:extLst>
      <p:ext uri="{BB962C8B-B14F-4D97-AF65-F5344CB8AC3E}">
        <p14:creationId xmlns:p14="http://schemas.microsoft.com/office/powerpoint/2010/main" val="378030891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51</a:t>
            </a:fld>
            <a:endParaRPr lang="en-AU"/>
          </a:p>
        </p:txBody>
      </p:sp>
    </p:spTree>
    <p:extLst>
      <p:ext uri="{BB962C8B-B14F-4D97-AF65-F5344CB8AC3E}">
        <p14:creationId xmlns:p14="http://schemas.microsoft.com/office/powerpoint/2010/main" val="385280831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p:cNvSpPr>
            <a:spLocks noGrp="1" noRot="1" noChangeAspect="1" noTextEdit="1"/>
          </p:cNvSpPr>
          <p:nvPr>
            <p:ph type="sldImg"/>
          </p:nvPr>
        </p:nvSpPr>
        <p:spPr>
          <a:ln/>
        </p:spPr>
      </p:sp>
      <p:sp>
        <p:nvSpPr>
          <p:cNvPr id="1177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11776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11776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11776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56A8E891-2BB7-426C-B67D-F813051CD811}" type="slidenum">
              <a:rPr lang="en-US">
                <a:latin typeface="Arial" panose="020B0604020202020204" pitchFamily="34" charset="0"/>
              </a:rPr>
              <a:pPr/>
              <a:t>52</a:t>
            </a:fld>
            <a:endParaRPr lang="en-US">
              <a:latin typeface="Arial" panose="020B0604020202020204" pitchFamily="34" charset="0"/>
            </a:endParaRPr>
          </a:p>
        </p:txBody>
      </p:sp>
    </p:spTree>
    <p:extLst>
      <p:ext uri="{BB962C8B-B14F-4D97-AF65-F5344CB8AC3E}">
        <p14:creationId xmlns:p14="http://schemas.microsoft.com/office/powerpoint/2010/main" val="31881489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a:ln/>
        </p:spPr>
      </p:sp>
      <p:sp>
        <p:nvSpPr>
          <p:cNvPr id="1187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11878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118789"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118790"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C78F8201-B31C-4597-9459-330F018F6A75}" type="slidenum">
              <a:rPr lang="en-US">
                <a:latin typeface="Arial" panose="020B0604020202020204" pitchFamily="34" charset="0"/>
              </a:rPr>
              <a:pPr/>
              <a:t>53</a:t>
            </a:fld>
            <a:endParaRPr lang="en-US">
              <a:latin typeface="Arial" panose="020B0604020202020204" pitchFamily="34" charset="0"/>
            </a:endParaRPr>
          </a:p>
        </p:txBody>
      </p:sp>
    </p:spTree>
    <p:extLst>
      <p:ext uri="{BB962C8B-B14F-4D97-AF65-F5344CB8AC3E}">
        <p14:creationId xmlns:p14="http://schemas.microsoft.com/office/powerpoint/2010/main" val="337181552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Biomechanics</a:t>
            </a:r>
          </a:p>
        </p:txBody>
      </p:sp>
      <p:sp>
        <p:nvSpPr>
          <p:cNvPr id="119811"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2007-2008</a:t>
            </a:r>
          </a:p>
        </p:txBody>
      </p:sp>
      <p:sp>
        <p:nvSpPr>
          <p:cNvPr id="11981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3EFCCB22-E300-47D6-A78C-852C083CEA0D}" type="slidenum">
              <a:rPr lang="en-US">
                <a:latin typeface="Arial" panose="020B0604020202020204" pitchFamily="34" charset="0"/>
              </a:rPr>
              <a:pPr/>
              <a:t>54</a:t>
            </a:fld>
            <a:endParaRPr lang="en-US">
              <a:latin typeface="Arial" panose="020B0604020202020204" pitchFamily="34" charset="0"/>
            </a:endParaRPr>
          </a:p>
        </p:txBody>
      </p:sp>
      <p:sp>
        <p:nvSpPr>
          <p:cNvPr id="119813" name="Rectangle 2"/>
          <p:cNvSpPr>
            <a:spLocks noGrp="1" noRot="1" noChangeAspect="1" noChangeArrowheads="1" noTextEdit="1"/>
          </p:cNvSpPr>
          <p:nvPr>
            <p:ph type="sldImg"/>
          </p:nvPr>
        </p:nvSpPr>
        <p:spPr>
          <a:ln/>
        </p:spPr>
      </p:sp>
      <p:sp>
        <p:nvSpPr>
          <p:cNvPr id="11981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a:latin typeface="Arial" panose="020B0604020202020204" pitchFamily="34" charset="0"/>
              </a:rPr>
              <a:t>Planes of motion: can also be seen as views of the body</a:t>
            </a:r>
          </a:p>
          <a:p>
            <a:pPr eaLnBrk="1" hangingPunct="1"/>
            <a:r>
              <a:rPr lang="en-US" dirty="0">
                <a:latin typeface="Arial" panose="020B0604020202020204" pitchFamily="34" charset="0"/>
              </a:rPr>
              <a:t>Sagittal – view from the side (e.g., sit-up)</a:t>
            </a:r>
          </a:p>
          <a:p>
            <a:pPr eaLnBrk="1" hangingPunct="1"/>
            <a:r>
              <a:rPr lang="en-US" dirty="0">
                <a:latin typeface="Arial" panose="020B0604020202020204" pitchFamily="34" charset="0"/>
              </a:rPr>
              <a:t>Frontal – front (e.g., side bend)</a:t>
            </a:r>
          </a:p>
          <a:p>
            <a:pPr eaLnBrk="1" hangingPunct="1"/>
            <a:r>
              <a:rPr lang="en-US" dirty="0">
                <a:latin typeface="Arial" panose="020B0604020202020204" pitchFamily="34" charset="0"/>
              </a:rPr>
              <a:t>Transverse – top of the body (e.g., seated hip adduction)</a:t>
            </a:r>
          </a:p>
          <a:p>
            <a:pPr eaLnBrk="1" hangingPunct="1"/>
            <a:endParaRPr lang="en-US" dirty="0">
              <a:latin typeface="Arial" panose="020B0604020202020204" pitchFamily="34" charset="0"/>
            </a:endParaRPr>
          </a:p>
          <a:p>
            <a:pPr eaLnBrk="1" hangingPunct="1"/>
            <a:r>
              <a:rPr lang="en-US" dirty="0">
                <a:latin typeface="Arial" panose="020B0604020202020204" pitchFamily="34" charset="0"/>
              </a:rPr>
              <a:t>Refer to pages 76 – 77 NSCA excellent</a:t>
            </a:r>
          </a:p>
          <a:p>
            <a:pPr eaLnBrk="1" hangingPunct="1"/>
            <a:endParaRPr lang="en-US" dirty="0">
              <a:latin typeface="Arial" panose="020B0604020202020204" pitchFamily="34" charset="0"/>
            </a:endParaRPr>
          </a:p>
          <a:p>
            <a:pPr eaLnBrk="1" hangingPunct="1"/>
            <a:endParaRPr lang="en-US" dirty="0">
              <a:latin typeface="Arial" panose="020B0604020202020204" pitchFamily="34" charset="0"/>
            </a:endParaRPr>
          </a:p>
          <a:p>
            <a:pPr eaLnBrk="1" hangingPunct="1"/>
            <a:endParaRPr lang="en-US" dirty="0">
              <a:latin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pPr eaLnBrk="1" hangingPunct="1"/>
            <a:endParaRPr lang="en-US" dirty="0">
              <a:latin typeface="Arial" panose="020B0604020202020204" pitchFamily="34" charset="0"/>
            </a:endParaRPr>
          </a:p>
        </p:txBody>
      </p:sp>
    </p:spTree>
    <p:extLst>
      <p:ext uri="{BB962C8B-B14F-4D97-AF65-F5344CB8AC3E}">
        <p14:creationId xmlns:p14="http://schemas.microsoft.com/office/powerpoint/2010/main" val="294913212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Biomechanics</a:t>
            </a:r>
          </a:p>
        </p:txBody>
      </p:sp>
      <p:sp>
        <p:nvSpPr>
          <p:cNvPr id="120835"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2007-2008</a:t>
            </a:r>
          </a:p>
        </p:txBody>
      </p:sp>
      <p:sp>
        <p:nvSpPr>
          <p:cNvPr id="12083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798A3371-CA1F-4676-83AF-0F620B286565}" type="slidenum">
              <a:rPr lang="en-US">
                <a:latin typeface="Arial" panose="020B0604020202020204" pitchFamily="34" charset="0"/>
              </a:rPr>
              <a:pPr/>
              <a:t>55</a:t>
            </a:fld>
            <a:endParaRPr lang="en-US">
              <a:latin typeface="Arial" panose="020B0604020202020204" pitchFamily="34" charset="0"/>
            </a:endParaRPr>
          </a:p>
        </p:txBody>
      </p:sp>
      <p:sp>
        <p:nvSpPr>
          <p:cNvPr id="120837" name="Rectangle 2"/>
          <p:cNvSpPr>
            <a:spLocks noGrp="1" noRot="1" noChangeAspect="1" noChangeArrowheads="1" noTextEdit="1"/>
          </p:cNvSpPr>
          <p:nvPr>
            <p:ph type="sldImg"/>
          </p:nvPr>
        </p:nvSpPr>
        <p:spPr>
          <a:ln/>
        </p:spPr>
      </p:sp>
      <p:sp>
        <p:nvSpPr>
          <p:cNvPr id="12083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pPr eaLnBrk="1" hangingPunct="1"/>
            <a:endParaRPr lang="en-US" dirty="0">
              <a:latin typeface="Arial" panose="020B0604020202020204" pitchFamily="34" charset="0"/>
            </a:endParaRPr>
          </a:p>
          <a:p>
            <a:pPr eaLnBrk="1" hangingPunct="1"/>
            <a:endParaRPr lang="en-US" dirty="0">
              <a:latin typeface="Arial" panose="020B0604020202020204" pitchFamily="34" charset="0"/>
            </a:endParaRPr>
          </a:p>
          <a:p>
            <a:pPr eaLnBrk="1" hangingPunct="1"/>
            <a:r>
              <a:rPr lang="en-US" dirty="0">
                <a:latin typeface="Arial" panose="020B0604020202020204" pitchFamily="34" charset="0"/>
              </a:rPr>
              <a:t>Centre of Gravity: theoretical point where the weight force of the object can be considered to act</a:t>
            </a:r>
          </a:p>
          <a:p>
            <a:pPr eaLnBrk="1" hangingPunct="1"/>
            <a:endParaRPr lang="en-US" dirty="0">
              <a:latin typeface="Arial" panose="020B0604020202020204" pitchFamily="34" charset="0"/>
            </a:endParaRPr>
          </a:p>
          <a:p>
            <a:pPr eaLnBrk="1" hangingPunct="1"/>
            <a:r>
              <a:rPr lang="en-US" dirty="0">
                <a:latin typeface="Arial" panose="020B0604020202020204" pitchFamily="34" charset="0"/>
              </a:rPr>
              <a:t>Efficient movement of body usually involves pushing C of G Not pulling.</a:t>
            </a:r>
          </a:p>
        </p:txBody>
      </p:sp>
    </p:spTree>
    <p:extLst>
      <p:ext uri="{BB962C8B-B14F-4D97-AF65-F5344CB8AC3E}">
        <p14:creationId xmlns:p14="http://schemas.microsoft.com/office/powerpoint/2010/main" val="172599983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Biomechanics</a:t>
            </a:r>
          </a:p>
        </p:txBody>
      </p:sp>
      <p:sp>
        <p:nvSpPr>
          <p:cNvPr id="121859"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2007-2008</a:t>
            </a:r>
          </a:p>
        </p:txBody>
      </p:sp>
      <p:sp>
        <p:nvSpPr>
          <p:cNvPr id="12186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31158F3D-CCC8-4FA9-87CB-9C8847D54F86}" type="slidenum">
              <a:rPr lang="en-US">
                <a:latin typeface="Arial" panose="020B0604020202020204" pitchFamily="34" charset="0"/>
              </a:rPr>
              <a:pPr/>
              <a:t>56</a:t>
            </a:fld>
            <a:endParaRPr lang="en-US">
              <a:latin typeface="Arial" panose="020B0604020202020204" pitchFamily="34" charset="0"/>
            </a:endParaRPr>
          </a:p>
        </p:txBody>
      </p:sp>
      <p:sp>
        <p:nvSpPr>
          <p:cNvPr id="121861" name="Rectangle 2"/>
          <p:cNvSpPr>
            <a:spLocks noGrp="1" noRot="1" noChangeAspect="1" noChangeArrowheads="1" noTextEdit="1"/>
          </p:cNvSpPr>
          <p:nvPr>
            <p:ph type="sldImg"/>
          </p:nvPr>
        </p:nvSpPr>
        <p:spPr>
          <a:ln/>
        </p:spPr>
      </p:sp>
      <p:sp>
        <p:nvSpPr>
          <p:cNvPr id="12186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pPr eaLnBrk="1" hangingPunct="1"/>
            <a:endParaRPr lang="en-AU" dirty="0">
              <a:latin typeface="Arial" panose="020B0604020202020204" pitchFamily="34" charset="0"/>
            </a:endParaRPr>
          </a:p>
          <a:p>
            <a:pPr eaLnBrk="1" hangingPunct="1"/>
            <a:endParaRPr lang="en-AU" dirty="0">
              <a:latin typeface="Arial" panose="020B0604020202020204" pitchFamily="34" charset="0"/>
            </a:endParaRPr>
          </a:p>
          <a:p>
            <a:pPr eaLnBrk="1" hangingPunct="1"/>
            <a:r>
              <a:rPr lang="en-AU" dirty="0" err="1">
                <a:latin typeface="Arial" panose="020B0604020202020204" pitchFamily="34" charset="0"/>
              </a:rPr>
              <a:t>Eg</a:t>
            </a:r>
            <a:r>
              <a:rPr lang="en-AU" dirty="0">
                <a:latin typeface="Arial" panose="020B0604020202020204" pitchFamily="34" charset="0"/>
              </a:rPr>
              <a:t>: pulling – not easy movement for lots of people</a:t>
            </a:r>
          </a:p>
        </p:txBody>
      </p:sp>
    </p:spTree>
    <p:extLst>
      <p:ext uri="{BB962C8B-B14F-4D97-AF65-F5344CB8AC3E}">
        <p14:creationId xmlns:p14="http://schemas.microsoft.com/office/powerpoint/2010/main" val="8494955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Biomechanics</a:t>
            </a:r>
          </a:p>
        </p:txBody>
      </p:sp>
      <p:sp>
        <p:nvSpPr>
          <p:cNvPr id="122883"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2007-2008</a:t>
            </a:r>
          </a:p>
        </p:txBody>
      </p:sp>
      <p:sp>
        <p:nvSpPr>
          <p:cNvPr id="12288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261F4792-443A-4E1A-9081-6B2C99A368F8}" type="slidenum">
              <a:rPr lang="en-US">
                <a:latin typeface="Arial" panose="020B0604020202020204" pitchFamily="34" charset="0"/>
              </a:rPr>
              <a:pPr/>
              <a:t>57</a:t>
            </a:fld>
            <a:endParaRPr lang="en-US">
              <a:latin typeface="Arial" panose="020B0604020202020204" pitchFamily="34" charset="0"/>
            </a:endParaRPr>
          </a:p>
        </p:txBody>
      </p:sp>
      <p:sp>
        <p:nvSpPr>
          <p:cNvPr id="122885" name="Rectangle 2"/>
          <p:cNvSpPr>
            <a:spLocks noGrp="1" noRot="1" noChangeAspect="1" noChangeArrowheads="1" noTextEdit="1"/>
          </p:cNvSpPr>
          <p:nvPr>
            <p:ph type="sldImg"/>
          </p:nvPr>
        </p:nvSpPr>
        <p:spPr>
          <a:ln/>
        </p:spPr>
      </p:sp>
      <p:sp>
        <p:nvSpPr>
          <p:cNvPr id="12288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pPr eaLnBrk="1" hangingPunct="1"/>
            <a:endParaRPr lang="en-US" dirty="0">
              <a:latin typeface="Arial" panose="020B0604020202020204" pitchFamily="34" charset="0"/>
            </a:endParaRPr>
          </a:p>
          <a:p>
            <a:pPr eaLnBrk="1" hangingPunct="1"/>
            <a:endParaRPr lang="en-US" dirty="0">
              <a:latin typeface="Arial" panose="020B0604020202020204" pitchFamily="34" charset="0"/>
            </a:endParaRPr>
          </a:p>
          <a:p>
            <a:pPr eaLnBrk="1" hangingPunct="1"/>
            <a:endParaRPr lang="en-US" dirty="0">
              <a:latin typeface="Arial" panose="020B0604020202020204" pitchFamily="34" charset="0"/>
            </a:endParaRPr>
          </a:p>
          <a:p>
            <a:pPr eaLnBrk="1" hangingPunct="1"/>
            <a:r>
              <a:rPr lang="en-US" dirty="0">
                <a:latin typeface="Arial" panose="020B0604020202020204" pitchFamily="34" charset="0"/>
              </a:rPr>
              <a:t>Line of gravity: imaginary vertical line passing through the COG; typically assessed when standing</a:t>
            </a:r>
          </a:p>
          <a:p>
            <a:pPr eaLnBrk="1" hangingPunct="1"/>
            <a:r>
              <a:rPr lang="en-US" dirty="0">
                <a:latin typeface="Arial" panose="020B0604020202020204" pitchFamily="34" charset="0"/>
              </a:rPr>
              <a:t>LOG helps define proper body alignment and posture</a:t>
            </a:r>
          </a:p>
          <a:p>
            <a:pPr eaLnBrk="1" hangingPunct="1"/>
            <a:endParaRPr lang="en-US" dirty="0">
              <a:latin typeface="Arial" panose="020B0604020202020204" pitchFamily="34" charset="0"/>
            </a:endParaRPr>
          </a:p>
          <a:p>
            <a:pPr eaLnBrk="1" hangingPunct="1"/>
            <a:r>
              <a:rPr lang="en-US" dirty="0">
                <a:latin typeface="Arial" panose="020B0604020202020204" pitchFamily="34" charset="0"/>
              </a:rPr>
              <a:t>LOG from the sagittal view  - page 111 (ACSM, 2006)</a:t>
            </a:r>
          </a:p>
          <a:p>
            <a:pPr eaLnBrk="1" hangingPunct="1"/>
            <a:r>
              <a:rPr lang="en-US" dirty="0">
                <a:latin typeface="Arial" panose="020B0604020202020204" pitchFamily="34" charset="0"/>
              </a:rPr>
              <a:t>LOG from the frontal plane  - page 111 (ACSM, 2006)</a:t>
            </a:r>
          </a:p>
          <a:p>
            <a:pPr eaLnBrk="1" hangingPunct="1"/>
            <a:endParaRPr lang="en-US" dirty="0">
              <a:latin typeface="Arial" panose="020B0604020202020204" pitchFamily="34" charset="0"/>
            </a:endParaRPr>
          </a:p>
        </p:txBody>
      </p:sp>
    </p:spTree>
    <p:extLst>
      <p:ext uri="{BB962C8B-B14F-4D97-AF65-F5344CB8AC3E}">
        <p14:creationId xmlns:p14="http://schemas.microsoft.com/office/powerpoint/2010/main" val="181989217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Biomechanics</a:t>
            </a:r>
          </a:p>
        </p:txBody>
      </p:sp>
      <p:sp>
        <p:nvSpPr>
          <p:cNvPr id="123907"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2007-2008</a:t>
            </a:r>
          </a:p>
        </p:txBody>
      </p:sp>
      <p:sp>
        <p:nvSpPr>
          <p:cNvPr id="12390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4E39D552-B24B-4CFC-B817-C17BD6FE8732}" type="slidenum">
              <a:rPr lang="en-US">
                <a:latin typeface="Arial" panose="020B0604020202020204" pitchFamily="34" charset="0"/>
              </a:rPr>
              <a:pPr/>
              <a:t>58</a:t>
            </a:fld>
            <a:endParaRPr lang="en-US">
              <a:latin typeface="Arial" panose="020B0604020202020204" pitchFamily="34" charset="0"/>
            </a:endParaRPr>
          </a:p>
        </p:txBody>
      </p:sp>
      <p:sp>
        <p:nvSpPr>
          <p:cNvPr id="123909" name="Rectangle 2"/>
          <p:cNvSpPr>
            <a:spLocks noGrp="1" noRot="1" noChangeAspect="1" noChangeArrowheads="1" noTextEdit="1"/>
          </p:cNvSpPr>
          <p:nvPr>
            <p:ph type="sldImg"/>
          </p:nvPr>
        </p:nvSpPr>
        <p:spPr>
          <a:ln/>
        </p:spPr>
      </p:sp>
      <p:sp>
        <p:nvSpPr>
          <p:cNvPr id="12391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pPr eaLnBrk="1" hangingPunct="1"/>
            <a:endParaRPr lang="en-AU" dirty="0">
              <a:latin typeface="Arial" panose="020B0604020202020204" pitchFamily="34" charset="0"/>
            </a:endParaRPr>
          </a:p>
        </p:txBody>
      </p:sp>
    </p:spTree>
    <p:extLst>
      <p:ext uri="{BB962C8B-B14F-4D97-AF65-F5344CB8AC3E}">
        <p14:creationId xmlns:p14="http://schemas.microsoft.com/office/powerpoint/2010/main" val="223933169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Biomechanics</a:t>
            </a:r>
          </a:p>
        </p:txBody>
      </p:sp>
      <p:sp>
        <p:nvSpPr>
          <p:cNvPr id="124931"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2007-2008</a:t>
            </a:r>
          </a:p>
        </p:txBody>
      </p:sp>
      <p:sp>
        <p:nvSpPr>
          <p:cNvPr id="12493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CD2EC8DA-C5FE-49ED-88F2-75FBA22B756A}" type="slidenum">
              <a:rPr lang="en-US">
                <a:latin typeface="Arial" panose="020B0604020202020204" pitchFamily="34" charset="0"/>
              </a:rPr>
              <a:pPr/>
              <a:t>59</a:t>
            </a:fld>
            <a:endParaRPr lang="en-US">
              <a:latin typeface="Arial" panose="020B0604020202020204" pitchFamily="34" charset="0"/>
            </a:endParaRPr>
          </a:p>
        </p:txBody>
      </p:sp>
      <p:sp>
        <p:nvSpPr>
          <p:cNvPr id="124933" name="Rectangle 2"/>
          <p:cNvSpPr>
            <a:spLocks noGrp="1" noRot="1" noChangeAspect="1" noChangeArrowheads="1" noTextEdit="1"/>
          </p:cNvSpPr>
          <p:nvPr>
            <p:ph type="sldImg"/>
          </p:nvPr>
        </p:nvSpPr>
        <p:spPr>
          <a:ln/>
        </p:spPr>
      </p:sp>
      <p:sp>
        <p:nvSpPr>
          <p:cNvPr id="12493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pPr eaLnBrk="1" hangingPunct="1"/>
            <a:endParaRPr lang="en-AU" dirty="0">
              <a:latin typeface="Arial" panose="020B0604020202020204" pitchFamily="34" charset="0"/>
            </a:endParaRPr>
          </a:p>
          <a:p>
            <a:pPr eaLnBrk="1" hangingPunct="1"/>
            <a:endParaRPr lang="en-AU" dirty="0">
              <a:latin typeface="Arial" panose="020B0604020202020204" pitchFamily="34" charset="0"/>
            </a:endParaRPr>
          </a:p>
          <a:p>
            <a:pPr eaLnBrk="1" hangingPunct="1"/>
            <a:r>
              <a:rPr lang="en-AU" dirty="0">
                <a:latin typeface="Arial" panose="020B0604020202020204" pitchFamily="34" charset="0"/>
              </a:rPr>
              <a:t>Muscles can only pull.</a:t>
            </a:r>
          </a:p>
          <a:p>
            <a:pPr eaLnBrk="1" hangingPunct="1"/>
            <a:endParaRPr lang="en-AU" dirty="0">
              <a:latin typeface="Arial" panose="020B0604020202020204" pitchFamily="34" charset="0"/>
            </a:endParaRPr>
          </a:p>
          <a:p>
            <a:pPr eaLnBrk="1" hangingPunct="1"/>
            <a:endParaRPr lang="en-AU" dirty="0">
              <a:latin typeface="Arial" panose="020B0604020202020204" pitchFamily="34" charset="0"/>
            </a:endParaRPr>
          </a:p>
          <a:p>
            <a:pPr eaLnBrk="1" hangingPunct="1"/>
            <a:r>
              <a:rPr lang="en-AU" dirty="0">
                <a:latin typeface="Arial" panose="020B0604020202020204" pitchFamily="34" charset="0"/>
              </a:rPr>
              <a:t>Major joint actions and planes of motions page 114</a:t>
            </a:r>
          </a:p>
        </p:txBody>
      </p:sp>
    </p:spTree>
    <p:extLst>
      <p:ext uri="{BB962C8B-B14F-4D97-AF65-F5344CB8AC3E}">
        <p14:creationId xmlns:p14="http://schemas.microsoft.com/office/powerpoint/2010/main" val="281197618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Biomechanics</a:t>
            </a:r>
          </a:p>
        </p:txBody>
      </p:sp>
      <p:sp>
        <p:nvSpPr>
          <p:cNvPr id="125955"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2007-2008</a:t>
            </a:r>
          </a:p>
        </p:txBody>
      </p:sp>
      <p:sp>
        <p:nvSpPr>
          <p:cNvPr id="1259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CEAD6F57-85A0-4C97-A810-E9B280BE2046}" type="slidenum">
              <a:rPr lang="en-US">
                <a:latin typeface="Arial" panose="020B0604020202020204" pitchFamily="34" charset="0"/>
              </a:rPr>
              <a:pPr/>
              <a:t>60</a:t>
            </a:fld>
            <a:endParaRPr lang="en-US">
              <a:latin typeface="Arial" panose="020B0604020202020204" pitchFamily="34" charset="0"/>
            </a:endParaRPr>
          </a:p>
        </p:txBody>
      </p:sp>
      <p:sp>
        <p:nvSpPr>
          <p:cNvPr id="125957" name="Rectangle 2"/>
          <p:cNvSpPr>
            <a:spLocks noGrp="1" noRot="1" noChangeAspect="1" noChangeArrowheads="1" noTextEdit="1"/>
          </p:cNvSpPr>
          <p:nvPr>
            <p:ph type="sldImg"/>
          </p:nvPr>
        </p:nvSpPr>
        <p:spPr>
          <a:ln/>
        </p:spPr>
      </p:sp>
      <p:sp>
        <p:nvSpPr>
          <p:cNvPr id="125958" name="Rectangle 3"/>
          <p:cNvSpPr>
            <a:spLocks noGrp="1" noChangeArrowheads="1"/>
          </p:cNvSpPr>
          <p:nvPr>
            <p:ph type="body" idx="1"/>
          </p:nvPr>
        </p:nvSpPr>
        <p:spPr>
          <a:xfrm>
            <a:off x="323850" y="4856163"/>
            <a:ext cx="6451600" cy="46005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000" dirty="0">
                <a:latin typeface="Arial" panose="020B0604020202020204" pitchFamily="34" charset="0"/>
              </a:rPr>
              <a:t>KE14</a:t>
            </a:r>
          </a:p>
          <a:p>
            <a:pPr eaLnBrk="1" hangingPunct="1"/>
            <a:endParaRPr lang="en-AU" sz="1000" b="1" dirty="0">
              <a:latin typeface="Arial" panose="020B0604020202020204" pitchFamily="34" charset="0"/>
            </a:endParaRPr>
          </a:p>
          <a:p>
            <a:pPr eaLnBrk="1" hangingPunct="1"/>
            <a:endParaRPr lang="en-AU" sz="1000" b="1" dirty="0">
              <a:latin typeface="Arial" panose="020B0604020202020204" pitchFamily="34" charset="0"/>
            </a:endParaRPr>
          </a:p>
          <a:p>
            <a:pPr eaLnBrk="1" hangingPunct="1"/>
            <a:endParaRPr lang="en-AU" sz="1000" b="1" dirty="0">
              <a:latin typeface="Arial" panose="020B0604020202020204" pitchFamily="34" charset="0"/>
            </a:endParaRPr>
          </a:p>
          <a:p>
            <a:pPr eaLnBrk="1" hangingPunct="1"/>
            <a:r>
              <a:rPr lang="en-AU" sz="1000" b="1" dirty="0">
                <a:latin typeface="Arial" panose="020B0604020202020204" pitchFamily="34" charset="0"/>
              </a:rPr>
              <a:t>Fulcrum</a:t>
            </a:r>
            <a:r>
              <a:rPr lang="en-AU" sz="1000" dirty="0">
                <a:latin typeface="Arial" panose="020B0604020202020204" pitchFamily="34" charset="0"/>
              </a:rPr>
              <a:t> – axis of rotation; where the lever pivots (NSCA, p. 54)</a:t>
            </a:r>
          </a:p>
          <a:p>
            <a:pPr eaLnBrk="1" hangingPunct="1"/>
            <a:r>
              <a:rPr lang="en-AU" sz="1000" b="1" dirty="0">
                <a:latin typeface="Arial" panose="020B0604020202020204" pitchFamily="34" charset="0"/>
              </a:rPr>
              <a:t>Line of action of a force</a:t>
            </a:r>
            <a:r>
              <a:rPr lang="en-AU" sz="1000" dirty="0">
                <a:latin typeface="Arial" panose="020B0604020202020204" pitchFamily="34" charset="0"/>
              </a:rPr>
              <a:t> – line along which the force acts, passing through the force’s point of application (NSCA, p. 54)</a:t>
            </a:r>
          </a:p>
          <a:p>
            <a:pPr eaLnBrk="1" hangingPunct="1"/>
            <a:r>
              <a:rPr lang="en-AU" sz="1000" b="1" dirty="0">
                <a:latin typeface="Arial" panose="020B0604020202020204" pitchFamily="34" charset="0"/>
              </a:rPr>
              <a:t>Moment</a:t>
            </a:r>
            <a:r>
              <a:rPr lang="en-AU" sz="1000" dirty="0">
                <a:latin typeface="Arial" panose="020B0604020202020204" pitchFamily="34" charset="0"/>
              </a:rPr>
              <a:t> (lever) arm-line starting from and </a:t>
            </a:r>
            <a:r>
              <a:rPr lang="en-AU" sz="1000" dirty="0" err="1">
                <a:latin typeface="Arial" panose="020B0604020202020204" pitchFamily="34" charset="0"/>
              </a:rPr>
              <a:t>perpendicaulr</a:t>
            </a:r>
            <a:r>
              <a:rPr lang="en-AU" sz="1000" dirty="0">
                <a:latin typeface="Arial" panose="020B0604020202020204" pitchFamily="34" charset="0"/>
              </a:rPr>
              <a:t> to the line of action of the force, extending to the fulcrum  (NSCA, p. 54) </a:t>
            </a:r>
          </a:p>
          <a:p>
            <a:pPr eaLnBrk="1" hangingPunct="1"/>
            <a:r>
              <a:rPr lang="en-AU" sz="1000" b="1" dirty="0">
                <a:latin typeface="Arial" panose="020B0604020202020204" pitchFamily="34" charset="0"/>
              </a:rPr>
              <a:t>Torque</a:t>
            </a:r>
            <a:r>
              <a:rPr lang="en-AU" sz="1000" dirty="0">
                <a:latin typeface="Arial" panose="020B0604020202020204" pitchFamily="34" charset="0"/>
              </a:rPr>
              <a:t> – turning (rotating) effect of a force about an axis (NSCA, p. 54)</a:t>
            </a:r>
          </a:p>
          <a:p>
            <a:pPr eaLnBrk="1" hangingPunct="1"/>
            <a:r>
              <a:rPr lang="en-AU" sz="1000" b="1" dirty="0">
                <a:latin typeface="Arial" panose="020B0604020202020204" pitchFamily="34" charset="0"/>
              </a:rPr>
              <a:t>Muscle force:</a:t>
            </a:r>
            <a:r>
              <a:rPr lang="en-AU" sz="1000" dirty="0">
                <a:latin typeface="Arial" panose="020B0604020202020204" pitchFamily="34" charset="0"/>
              </a:rPr>
              <a:t> force exerted by a muscle at either of its ends when it is </a:t>
            </a:r>
            <a:r>
              <a:rPr lang="en-AU" sz="1000" dirty="0" err="1">
                <a:latin typeface="Arial" panose="020B0604020202020204" pitchFamily="34" charset="0"/>
              </a:rPr>
              <a:t>electochemically</a:t>
            </a:r>
            <a:r>
              <a:rPr lang="en-AU" sz="1000" dirty="0">
                <a:latin typeface="Arial" panose="020B0604020202020204" pitchFamily="34" charset="0"/>
              </a:rPr>
              <a:t> stimulated to shorten (NSCA, p. 54)</a:t>
            </a:r>
          </a:p>
          <a:p>
            <a:pPr eaLnBrk="1" hangingPunct="1"/>
            <a:r>
              <a:rPr lang="en-AU" sz="1000" b="1" dirty="0">
                <a:latin typeface="Arial" panose="020B0604020202020204" pitchFamily="34" charset="0"/>
              </a:rPr>
              <a:t>Resistive force:</a:t>
            </a:r>
            <a:r>
              <a:rPr lang="en-AU" sz="1000" dirty="0">
                <a:latin typeface="Arial" panose="020B0604020202020204" pitchFamily="34" charset="0"/>
              </a:rPr>
              <a:t> force due to gravity, inertia, or friction  (NSCA, p. 54)</a:t>
            </a:r>
          </a:p>
          <a:p>
            <a:pPr eaLnBrk="1" hangingPunct="1"/>
            <a:r>
              <a:rPr lang="en-AU" sz="1000" b="1" dirty="0">
                <a:latin typeface="Arial" panose="020B0604020202020204" pitchFamily="34" charset="0"/>
              </a:rPr>
              <a:t>Mechanical advantage:</a:t>
            </a:r>
            <a:r>
              <a:rPr lang="en-AU" sz="1000" dirty="0">
                <a:latin typeface="Arial" panose="020B0604020202020204" pitchFamily="34" charset="0"/>
              </a:rPr>
              <a:t> ratio of output force to the applied force in a particular leverage system; MA &gt; 1.0: force exerted on the resisting object by the lever is greater than the applied force; If MA &lt;1.o: lever exerts a smaller force on the resisting object than the force applied to the lever (disadvantage)  (NSCA, p. 54)</a:t>
            </a:r>
          </a:p>
          <a:p>
            <a:pPr eaLnBrk="1" hangingPunct="1"/>
            <a:r>
              <a:rPr lang="en-AU" sz="1000" b="1" dirty="0">
                <a:latin typeface="Arial" panose="020B0604020202020204" pitchFamily="34" charset="0"/>
              </a:rPr>
              <a:t>First class lever:</a:t>
            </a:r>
            <a:r>
              <a:rPr lang="en-AU" sz="1000" dirty="0">
                <a:latin typeface="Arial" panose="020B0604020202020204" pitchFamily="34" charset="0"/>
              </a:rPr>
              <a:t> lever which the applied and resistance forces act on opposite sides of the fulcrum [e.g., triceps extension] (NSCA, p. 54)</a:t>
            </a:r>
          </a:p>
          <a:p>
            <a:pPr eaLnBrk="1" hangingPunct="1"/>
            <a:r>
              <a:rPr lang="en-AU" sz="1000" b="1" dirty="0">
                <a:latin typeface="Arial" panose="020B0604020202020204" pitchFamily="34" charset="0"/>
              </a:rPr>
              <a:t>Second class lever:</a:t>
            </a:r>
            <a:r>
              <a:rPr lang="en-AU" sz="1000" dirty="0">
                <a:latin typeface="Arial" panose="020B0604020202020204" pitchFamily="34" charset="0"/>
              </a:rPr>
              <a:t> lever for which the applied and resistive forces act on the same sides of the fulcrum, with the resistive force acting through a moment arm shorts than that of the applied force --- mechanical advantage greater than 1.0 [heel raises]</a:t>
            </a:r>
          </a:p>
          <a:p>
            <a:pPr eaLnBrk="1" hangingPunct="1"/>
            <a:r>
              <a:rPr lang="en-AU" sz="1000" b="1" dirty="0">
                <a:latin typeface="Arial" panose="020B0604020202020204" pitchFamily="34" charset="0"/>
              </a:rPr>
              <a:t>Third Class Levers:</a:t>
            </a:r>
            <a:r>
              <a:rPr lang="en-AU" sz="1000" dirty="0">
                <a:latin typeface="Arial" panose="020B0604020202020204" pitchFamily="34" charset="0"/>
              </a:rPr>
              <a:t> lever which the applied and resistive forces act on the same side of the fulcrum, but with the resistive force acting through a longer moment arm than that of the applied force, the providing a MA of less than 1.0 [e.g., forearm during the arm curl exercise] (NSCA, p. 54)</a:t>
            </a:r>
          </a:p>
          <a:p>
            <a:pPr eaLnBrk="1" hangingPunct="1"/>
            <a:r>
              <a:rPr lang="en-AU" sz="1000" b="1" dirty="0">
                <a:latin typeface="Arial" panose="020B0604020202020204" pitchFamily="34" charset="0"/>
              </a:rPr>
              <a:t>Strength</a:t>
            </a:r>
            <a:r>
              <a:rPr lang="en-AU" sz="1000" dirty="0">
                <a:latin typeface="Arial" panose="020B0604020202020204" pitchFamily="34" charset="0"/>
              </a:rPr>
              <a:t>: ability to exert force (how much a person can lift; arm wresting, tug-of-war); ability to exert force at low speed</a:t>
            </a:r>
          </a:p>
          <a:p>
            <a:pPr eaLnBrk="1" hangingPunct="1"/>
            <a:r>
              <a:rPr lang="en-AU" sz="1000" b="1" dirty="0">
                <a:latin typeface="Arial" panose="020B0604020202020204" pitchFamily="34" charset="0"/>
              </a:rPr>
              <a:t>Power</a:t>
            </a:r>
            <a:r>
              <a:rPr lang="en-AU" sz="1000" dirty="0">
                <a:latin typeface="Arial" panose="020B0604020202020204" pitchFamily="34" charset="0"/>
              </a:rPr>
              <a:t>: time rate of doing work [force x velocity]  where ‘work’ is the product of the force exerted on an object and the distance the object moves in the direction in which the force is exerted; ability to exert force at high speed</a:t>
            </a:r>
          </a:p>
          <a:p>
            <a:pPr eaLnBrk="1" hangingPunct="1"/>
            <a:r>
              <a:rPr lang="en-AU" sz="1000" b="1" dirty="0">
                <a:latin typeface="Arial" panose="020B0604020202020204" pitchFamily="34" charset="0"/>
              </a:rPr>
              <a:t>Acceleration</a:t>
            </a:r>
            <a:r>
              <a:rPr lang="en-AU" sz="1000" dirty="0">
                <a:latin typeface="Arial" panose="020B0604020202020204" pitchFamily="34" charset="0"/>
              </a:rPr>
              <a:t>: increase in velocity</a:t>
            </a:r>
          </a:p>
          <a:p>
            <a:pPr eaLnBrk="1" hangingPunct="1"/>
            <a:r>
              <a:rPr lang="en-AU" sz="1000" b="1" dirty="0">
                <a:latin typeface="Arial" panose="020B0604020202020204" pitchFamily="34" charset="0"/>
              </a:rPr>
              <a:t>Deceleration</a:t>
            </a:r>
            <a:r>
              <a:rPr lang="en-AU" sz="1000" dirty="0">
                <a:latin typeface="Arial" panose="020B0604020202020204" pitchFamily="34" charset="0"/>
              </a:rPr>
              <a:t>: decrease in velocity</a:t>
            </a:r>
          </a:p>
          <a:p>
            <a:pPr eaLnBrk="1" hangingPunct="1"/>
            <a:r>
              <a:rPr lang="en-AU" sz="1000" b="1" dirty="0">
                <a:latin typeface="Arial" panose="020B0604020202020204" pitchFamily="34" charset="0"/>
              </a:rPr>
              <a:t>Force-velocity relationship</a:t>
            </a:r>
            <a:r>
              <a:rPr lang="en-AU" sz="1000" dirty="0">
                <a:latin typeface="Arial" panose="020B0604020202020204" pitchFamily="34" charset="0"/>
              </a:rPr>
              <a:t>: the force that a muscle can exert decreases as the movement speed increases</a:t>
            </a:r>
          </a:p>
        </p:txBody>
      </p:sp>
    </p:spTree>
    <p:extLst>
      <p:ext uri="{BB962C8B-B14F-4D97-AF65-F5344CB8AC3E}">
        <p14:creationId xmlns:p14="http://schemas.microsoft.com/office/powerpoint/2010/main" val="225859698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Biomechanics</a:t>
            </a:r>
          </a:p>
        </p:txBody>
      </p:sp>
      <p:sp>
        <p:nvSpPr>
          <p:cNvPr id="126979"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2007-2008</a:t>
            </a:r>
          </a:p>
        </p:txBody>
      </p:sp>
      <p:sp>
        <p:nvSpPr>
          <p:cNvPr id="12698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34F79363-D4FB-48D2-BF36-88658A8D32C6}" type="slidenum">
              <a:rPr lang="en-US">
                <a:latin typeface="Arial" panose="020B0604020202020204" pitchFamily="34" charset="0"/>
              </a:rPr>
              <a:pPr/>
              <a:t>61</a:t>
            </a:fld>
            <a:endParaRPr lang="en-US">
              <a:latin typeface="Arial" panose="020B0604020202020204" pitchFamily="34" charset="0"/>
            </a:endParaRPr>
          </a:p>
        </p:txBody>
      </p:sp>
      <p:sp>
        <p:nvSpPr>
          <p:cNvPr id="126981" name="Rectangle 2"/>
          <p:cNvSpPr>
            <a:spLocks noGrp="1" noRot="1" noChangeAspect="1" noChangeArrowheads="1" noTextEdit="1"/>
          </p:cNvSpPr>
          <p:nvPr>
            <p:ph type="sldImg"/>
          </p:nvPr>
        </p:nvSpPr>
        <p:spPr>
          <a:ln/>
        </p:spPr>
      </p:sp>
      <p:sp>
        <p:nvSpPr>
          <p:cNvPr id="12698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pPr eaLnBrk="1" hangingPunct="1"/>
            <a:endParaRPr lang="en-US" dirty="0">
              <a:latin typeface="Arial" panose="020B0604020202020204" pitchFamily="34" charset="0"/>
            </a:endParaRPr>
          </a:p>
        </p:txBody>
      </p:sp>
    </p:spTree>
    <p:extLst>
      <p:ext uri="{BB962C8B-B14F-4D97-AF65-F5344CB8AC3E}">
        <p14:creationId xmlns:p14="http://schemas.microsoft.com/office/powerpoint/2010/main" val="410649802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Biomechanics</a:t>
            </a:r>
          </a:p>
        </p:txBody>
      </p:sp>
      <p:sp>
        <p:nvSpPr>
          <p:cNvPr id="129027"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2007-2008</a:t>
            </a:r>
          </a:p>
        </p:txBody>
      </p:sp>
      <p:sp>
        <p:nvSpPr>
          <p:cNvPr id="12902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7E7FA3FA-A4D3-4DF2-BF55-88B5721A78F2}" type="slidenum">
              <a:rPr lang="en-US">
                <a:latin typeface="Arial" panose="020B0604020202020204" pitchFamily="34" charset="0"/>
              </a:rPr>
              <a:pPr/>
              <a:t>62</a:t>
            </a:fld>
            <a:endParaRPr lang="en-US">
              <a:latin typeface="Arial" panose="020B0604020202020204" pitchFamily="34" charset="0"/>
            </a:endParaRPr>
          </a:p>
        </p:txBody>
      </p:sp>
      <p:sp>
        <p:nvSpPr>
          <p:cNvPr id="129029" name="Rectangle 2"/>
          <p:cNvSpPr>
            <a:spLocks noGrp="1" noRot="1" noChangeAspect="1" noChangeArrowheads="1" noTextEdit="1"/>
          </p:cNvSpPr>
          <p:nvPr>
            <p:ph type="sldImg"/>
          </p:nvPr>
        </p:nvSpPr>
        <p:spPr>
          <a:ln/>
        </p:spPr>
      </p:sp>
      <p:sp>
        <p:nvSpPr>
          <p:cNvPr id="12903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pPr eaLnBrk="1" hangingPunct="1"/>
            <a:endParaRPr lang="en-AU" dirty="0">
              <a:latin typeface="Arial" panose="020B0604020202020204" pitchFamily="34" charset="0"/>
            </a:endParaRPr>
          </a:p>
        </p:txBody>
      </p:sp>
    </p:spTree>
    <p:extLst>
      <p:ext uri="{BB962C8B-B14F-4D97-AF65-F5344CB8AC3E}">
        <p14:creationId xmlns:p14="http://schemas.microsoft.com/office/powerpoint/2010/main" val="50505452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Biomechanics</a:t>
            </a:r>
          </a:p>
        </p:txBody>
      </p:sp>
      <p:sp>
        <p:nvSpPr>
          <p:cNvPr id="130051"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2007-2008</a:t>
            </a:r>
          </a:p>
        </p:txBody>
      </p:sp>
      <p:sp>
        <p:nvSpPr>
          <p:cNvPr id="13005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4757189D-3391-4605-8FDF-2B28C8E5BF9C}" type="slidenum">
              <a:rPr lang="en-US">
                <a:latin typeface="Arial" panose="020B0604020202020204" pitchFamily="34" charset="0"/>
              </a:rPr>
              <a:pPr/>
              <a:t>63</a:t>
            </a:fld>
            <a:endParaRPr lang="en-US">
              <a:latin typeface="Arial" panose="020B0604020202020204" pitchFamily="34" charset="0"/>
            </a:endParaRPr>
          </a:p>
        </p:txBody>
      </p:sp>
      <p:sp>
        <p:nvSpPr>
          <p:cNvPr id="130053" name="Rectangle 2"/>
          <p:cNvSpPr>
            <a:spLocks noGrp="1" noRot="1" noChangeAspect="1" noChangeArrowheads="1" noTextEdit="1"/>
          </p:cNvSpPr>
          <p:nvPr>
            <p:ph type="sldImg"/>
          </p:nvPr>
        </p:nvSpPr>
        <p:spPr>
          <a:ln/>
        </p:spPr>
      </p:sp>
      <p:sp>
        <p:nvSpPr>
          <p:cNvPr id="13005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pPr eaLnBrk="1" hangingPunct="1"/>
            <a:endParaRPr lang="en-AU" dirty="0">
              <a:latin typeface="Arial" panose="020B0604020202020204" pitchFamily="34" charset="0"/>
            </a:endParaRPr>
          </a:p>
        </p:txBody>
      </p:sp>
    </p:spTree>
    <p:extLst>
      <p:ext uri="{BB962C8B-B14F-4D97-AF65-F5344CB8AC3E}">
        <p14:creationId xmlns:p14="http://schemas.microsoft.com/office/powerpoint/2010/main" val="99686441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Biomechanics</a:t>
            </a:r>
          </a:p>
        </p:txBody>
      </p:sp>
      <p:sp>
        <p:nvSpPr>
          <p:cNvPr id="131075"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2007-2008</a:t>
            </a:r>
          </a:p>
        </p:txBody>
      </p:sp>
      <p:sp>
        <p:nvSpPr>
          <p:cNvPr id="13107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1A5FEE6E-3F27-4459-9BB0-6BE0B1D77EE2}" type="slidenum">
              <a:rPr lang="en-US">
                <a:latin typeface="Arial" panose="020B0604020202020204" pitchFamily="34" charset="0"/>
              </a:rPr>
              <a:pPr/>
              <a:t>64</a:t>
            </a:fld>
            <a:endParaRPr lang="en-US">
              <a:latin typeface="Arial" panose="020B0604020202020204" pitchFamily="34" charset="0"/>
            </a:endParaRPr>
          </a:p>
        </p:txBody>
      </p:sp>
      <p:sp>
        <p:nvSpPr>
          <p:cNvPr id="131077" name="Rectangle 2"/>
          <p:cNvSpPr>
            <a:spLocks noGrp="1" noRot="1" noChangeAspect="1" noChangeArrowheads="1" noTextEdit="1"/>
          </p:cNvSpPr>
          <p:nvPr>
            <p:ph type="sldImg"/>
          </p:nvPr>
        </p:nvSpPr>
        <p:spPr>
          <a:ln/>
        </p:spPr>
      </p:sp>
      <p:sp>
        <p:nvSpPr>
          <p:cNvPr id="13107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pPr eaLnBrk="1" hangingPunct="1"/>
            <a:endParaRPr lang="en-AU" dirty="0">
              <a:latin typeface="Arial" panose="020B0604020202020204" pitchFamily="34" charset="0"/>
            </a:endParaRPr>
          </a:p>
        </p:txBody>
      </p:sp>
    </p:spTree>
    <p:extLst>
      <p:ext uri="{BB962C8B-B14F-4D97-AF65-F5344CB8AC3E}">
        <p14:creationId xmlns:p14="http://schemas.microsoft.com/office/powerpoint/2010/main" val="305529129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Biomechanics</a:t>
            </a:r>
          </a:p>
        </p:txBody>
      </p:sp>
      <p:sp>
        <p:nvSpPr>
          <p:cNvPr id="132099"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2007-2008</a:t>
            </a:r>
          </a:p>
        </p:txBody>
      </p:sp>
      <p:sp>
        <p:nvSpPr>
          <p:cNvPr id="13210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912E4873-2B2B-4DB9-ABA8-08CCEDFA5F83}" type="slidenum">
              <a:rPr lang="en-US">
                <a:latin typeface="Arial" panose="020B0604020202020204" pitchFamily="34" charset="0"/>
              </a:rPr>
              <a:pPr/>
              <a:t>65</a:t>
            </a:fld>
            <a:endParaRPr lang="en-US">
              <a:latin typeface="Arial" panose="020B0604020202020204" pitchFamily="34" charset="0"/>
            </a:endParaRPr>
          </a:p>
        </p:txBody>
      </p:sp>
      <p:sp>
        <p:nvSpPr>
          <p:cNvPr id="132101" name="Rectangle 2"/>
          <p:cNvSpPr>
            <a:spLocks noGrp="1" noRot="1" noChangeAspect="1" noChangeArrowheads="1" noTextEdit="1"/>
          </p:cNvSpPr>
          <p:nvPr>
            <p:ph type="sldImg"/>
          </p:nvPr>
        </p:nvSpPr>
        <p:spPr>
          <a:ln/>
        </p:spPr>
      </p:sp>
      <p:sp>
        <p:nvSpPr>
          <p:cNvPr id="13210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pPr eaLnBrk="1" hangingPunct="1"/>
            <a:endParaRPr lang="en-AU" dirty="0">
              <a:latin typeface="Arial" panose="020B0604020202020204" pitchFamily="34" charset="0"/>
            </a:endParaRPr>
          </a:p>
        </p:txBody>
      </p:sp>
    </p:spTree>
    <p:extLst>
      <p:ext uri="{BB962C8B-B14F-4D97-AF65-F5344CB8AC3E}">
        <p14:creationId xmlns:p14="http://schemas.microsoft.com/office/powerpoint/2010/main" val="138246952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Image Placeholder 1"/>
          <p:cNvSpPr>
            <a:spLocks noGrp="1" noRot="1" noChangeAspect="1" noTextEdit="1"/>
          </p:cNvSpPr>
          <p:nvPr>
            <p:ph type="sldImg"/>
          </p:nvPr>
        </p:nvSpPr>
        <p:spPr>
          <a:ln/>
        </p:spPr>
      </p:sp>
      <p:sp>
        <p:nvSpPr>
          <p:cNvPr id="1331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endParaRPr lang="en-AU" dirty="0">
              <a:latin typeface="Arial" panose="020B0604020202020204" pitchFamily="34" charset="0"/>
            </a:endParaRPr>
          </a:p>
        </p:txBody>
      </p:sp>
      <p:sp>
        <p:nvSpPr>
          <p:cNvPr id="13312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Anatomy Review</a:t>
            </a:r>
          </a:p>
        </p:txBody>
      </p:sp>
      <p:sp>
        <p:nvSpPr>
          <p:cNvPr id="133125" name="Footer Placeholder 4"/>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a:t>
            </a:r>
          </a:p>
        </p:txBody>
      </p:sp>
      <p:sp>
        <p:nvSpPr>
          <p:cNvPr id="133126" name="Slide Number Placeholder 5"/>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69B5A8C4-8AC9-47CA-B71E-F55F699793E1}" type="slidenum">
              <a:rPr lang="en-US">
                <a:latin typeface="Arial" panose="020B0604020202020204" pitchFamily="34" charset="0"/>
              </a:rPr>
              <a:pPr/>
              <a:t>66</a:t>
            </a:fld>
            <a:endParaRPr lang="en-US">
              <a:latin typeface="Arial" panose="020B0604020202020204" pitchFamily="34" charset="0"/>
            </a:endParaRPr>
          </a:p>
        </p:txBody>
      </p:sp>
    </p:spTree>
    <p:extLst>
      <p:ext uri="{BB962C8B-B14F-4D97-AF65-F5344CB8AC3E}">
        <p14:creationId xmlns:p14="http://schemas.microsoft.com/office/powerpoint/2010/main" val="62286647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Biomechanics</a:t>
            </a:r>
          </a:p>
        </p:txBody>
      </p:sp>
      <p:sp>
        <p:nvSpPr>
          <p:cNvPr id="134147"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2007-2008</a:t>
            </a:r>
          </a:p>
        </p:txBody>
      </p:sp>
      <p:sp>
        <p:nvSpPr>
          <p:cNvPr id="13414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5EBCC28A-E4FB-420A-9C57-7BEAB38FC29F}" type="slidenum">
              <a:rPr lang="en-US">
                <a:latin typeface="Arial" panose="020B0604020202020204" pitchFamily="34" charset="0"/>
              </a:rPr>
              <a:pPr/>
              <a:t>67</a:t>
            </a:fld>
            <a:endParaRPr lang="en-US">
              <a:latin typeface="Arial" panose="020B0604020202020204" pitchFamily="34" charset="0"/>
            </a:endParaRPr>
          </a:p>
        </p:txBody>
      </p:sp>
      <p:sp>
        <p:nvSpPr>
          <p:cNvPr id="134149" name="Rectangle 2"/>
          <p:cNvSpPr>
            <a:spLocks noGrp="1" noRot="1" noChangeAspect="1" noChangeArrowheads="1" noTextEdit="1"/>
          </p:cNvSpPr>
          <p:nvPr>
            <p:ph type="sldImg"/>
          </p:nvPr>
        </p:nvSpPr>
        <p:spPr>
          <a:ln/>
        </p:spPr>
      </p:sp>
      <p:sp>
        <p:nvSpPr>
          <p:cNvPr id="13415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pPr eaLnBrk="1" hangingPunct="1"/>
            <a:endParaRPr lang="en-AU" dirty="0">
              <a:latin typeface="Arial" panose="020B0604020202020204" pitchFamily="34" charset="0"/>
            </a:endParaRPr>
          </a:p>
        </p:txBody>
      </p:sp>
    </p:spTree>
    <p:extLst>
      <p:ext uri="{BB962C8B-B14F-4D97-AF65-F5344CB8AC3E}">
        <p14:creationId xmlns:p14="http://schemas.microsoft.com/office/powerpoint/2010/main" val="225825670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Biomechanics</a:t>
            </a:r>
          </a:p>
        </p:txBody>
      </p:sp>
      <p:sp>
        <p:nvSpPr>
          <p:cNvPr id="135171"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2007-2008</a:t>
            </a:r>
          </a:p>
        </p:txBody>
      </p:sp>
      <p:sp>
        <p:nvSpPr>
          <p:cNvPr id="13517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C7726B76-A317-4FE8-9D14-791BBC78C56F}" type="slidenum">
              <a:rPr lang="en-US">
                <a:latin typeface="Arial" panose="020B0604020202020204" pitchFamily="34" charset="0"/>
              </a:rPr>
              <a:pPr/>
              <a:t>68</a:t>
            </a:fld>
            <a:endParaRPr lang="en-US">
              <a:latin typeface="Arial" panose="020B0604020202020204" pitchFamily="34" charset="0"/>
            </a:endParaRPr>
          </a:p>
        </p:txBody>
      </p:sp>
      <p:sp>
        <p:nvSpPr>
          <p:cNvPr id="135173" name="Rectangle 2"/>
          <p:cNvSpPr>
            <a:spLocks noGrp="1" noRot="1" noChangeAspect="1" noChangeArrowheads="1" noTextEdit="1"/>
          </p:cNvSpPr>
          <p:nvPr>
            <p:ph type="sldImg"/>
          </p:nvPr>
        </p:nvSpPr>
        <p:spPr>
          <a:ln/>
        </p:spPr>
      </p:sp>
      <p:sp>
        <p:nvSpPr>
          <p:cNvPr id="13517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lvl="1" eaLnBrk="1" hangingPunct="1">
              <a:lnSpc>
                <a:spcPct val="80000"/>
              </a:lnSpc>
            </a:pPr>
            <a:endParaRPr lang="en-AU" sz="800" b="1" dirty="0">
              <a:latin typeface="Arial" panose="020B0604020202020204" pitchFamily="34" charset="0"/>
            </a:endParaRPr>
          </a:p>
          <a:p>
            <a:pPr lvl="1" eaLnBrk="1" hangingPunct="1">
              <a:lnSpc>
                <a:spcPct val="80000"/>
              </a:lnSpc>
            </a:pPr>
            <a:endParaRPr lang="en-AU" sz="800" b="1" dirty="0">
              <a:latin typeface="Arial" panose="020B0604020202020204" pitchFamily="34" charset="0"/>
            </a:endParaRPr>
          </a:p>
          <a:p>
            <a:pPr lvl="1" eaLnBrk="1" hangingPunct="1">
              <a:lnSpc>
                <a:spcPct val="80000"/>
              </a:lnSpc>
            </a:pPr>
            <a:endParaRPr lang="en-AU" sz="800" b="1" dirty="0">
              <a:latin typeface="Arial" panose="020B0604020202020204" pitchFamily="34" charset="0"/>
            </a:endParaRPr>
          </a:p>
          <a:p>
            <a:pPr marL="457200" marR="0" lvl="1" indent="0" algn="l" defTabSz="914400" rtl="0" eaLnBrk="1" fontAlgn="auto" latinLnBrk="0" hangingPunct="1">
              <a:lnSpc>
                <a:spcPct val="80000"/>
              </a:lnSpc>
              <a:spcBef>
                <a:spcPts val="0"/>
              </a:spcBef>
              <a:spcAft>
                <a:spcPts val="0"/>
              </a:spcAft>
              <a:buClrTx/>
              <a:buSzTx/>
              <a:buFontTx/>
              <a:buNone/>
              <a:tabLst/>
              <a:defRPr/>
            </a:pPr>
            <a:r>
              <a:rPr lang="en-AU" sz="800" dirty="0">
                <a:latin typeface="Arial" panose="020B0604020202020204" pitchFamily="34" charset="0"/>
              </a:rPr>
              <a:t>KE14</a:t>
            </a:r>
          </a:p>
          <a:p>
            <a:pPr lvl="1" eaLnBrk="1" hangingPunct="1">
              <a:lnSpc>
                <a:spcPct val="80000"/>
              </a:lnSpc>
            </a:pPr>
            <a:endParaRPr lang="en-AU" sz="800" b="1" dirty="0">
              <a:latin typeface="Arial" panose="020B0604020202020204" pitchFamily="34" charset="0"/>
            </a:endParaRPr>
          </a:p>
          <a:p>
            <a:pPr lvl="1" eaLnBrk="1" hangingPunct="1">
              <a:lnSpc>
                <a:spcPct val="80000"/>
              </a:lnSpc>
            </a:pPr>
            <a:r>
              <a:rPr lang="en-AU" sz="800" b="1" dirty="0">
                <a:latin typeface="Arial" panose="020B0604020202020204" pitchFamily="34" charset="0"/>
              </a:rPr>
              <a:t>Neural control / adaptations</a:t>
            </a:r>
            <a:r>
              <a:rPr lang="en-AU" sz="800" dirty="0">
                <a:latin typeface="Arial" panose="020B0604020202020204" pitchFamily="34" charset="0"/>
              </a:rPr>
              <a:t>: initially muscle improvement in the early start of training attributed to neural adaptations in which the brain learns how to produce more force from a given amount of muscle tissue.  </a:t>
            </a:r>
          </a:p>
          <a:p>
            <a:pPr lvl="1" eaLnBrk="1" hangingPunct="1">
              <a:lnSpc>
                <a:spcPct val="80000"/>
              </a:lnSpc>
            </a:pPr>
            <a:endParaRPr lang="en-AU" sz="800" b="1" dirty="0">
              <a:latin typeface="Arial" panose="020B0604020202020204" pitchFamily="34" charset="0"/>
            </a:endParaRPr>
          </a:p>
          <a:p>
            <a:pPr lvl="1" eaLnBrk="1" hangingPunct="1">
              <a:lnSpc>
                <a:spcPct val="80000"/>
              </a:lnSpc>
            </a:pPr>
            <a:r>
              <a:rPr lang="en-AU" sz="800" b="1" dirty="0">
                <a:latin typeface="Arial" panose="020B0604020202020204" pitchFamily="34" charset="0"/>
              </a:rPr>
              <a:t>Muscle cross-sectional Area</a:t>
            </a:r>
            <a:r>
              <a:rPr lang="en-AU" sz="800" dirty="0">
                <a:latin typeface="Arial" panose="020B0604020202020204" pitchFamily="34" charset="0"/>
              </a:rPr>
              <a:t>: the strength of the muscle is related primarily to its cross-sectional area rather than its volume. </a:t>
            </a:r>
          </a:p>
          <a:p>
            <a:pPr lvl="1" eaLnBrk="1" hangingPunct="1">
              <a:lnSpc>
                <a:spcPct val="80000"/>
              </a:lnSpc>
            </a:pPr>
            <a:r>
              <a:rPr lang="en-AU" sz="800" dirty="0">
                <a:latin typeface="Arial" panose="020B0604020202020204" pitchFamily="34" charset="0"/>
              </a:rPr>
              <a:t>best example – two people who have different heights but same body weight and body fat % will not have the same ability to manipulate their own body weight.  Taller individual has smaller muscle cross sectional area and thus less strength in proportion to body mass.  More difficult for taller person to do exercises such as pull ups, push ups and sprints; (NSCA, 2004, p. 61)</a:t>
            </a:r>
          </a:p>
          <a:p>
            <a:pPr lvl="1" eaLnBrk="1" hangingPunct="1">
              <a:lnSpc>
                <a:spcPct val="80000"/>
              </a:lnSpc>
            </a:pPr>
            <a:endParaRPr lang="en-AU" sz="800" b="1" dirty="0">
              <a:latin typeface="Arial" panose="020B0604020202020204" pitchFamily="34" charset="0"/>
            </a:endParaRPr>
          </a:p>
          <a:p>
            <a:pPr lvl="1" eaLnBrk="1" hangingPunct="1">
              <a:lnSpc>
                <a:spcPct val="80000"/>
              </a:lnSpc>
            </a:pPr>
            <a:r>
              <a:rPr lang="en-AU" sz="800" b="1" dirty="0">
                <a:latin typeface="Arial" panose="020B0604020202020204" pitchFamily="34" charset="0"/>
              </a:rPr>
              <a:t>Arrangement of muscle fibres</a:t>
            </a:r>
            <a:r>
              <a:rPr lang="en-AU" sz="800" dirty="0">
                <a:latin typeface="Arial" panose="020B0604020202020204" pitchFamily="34" charset="0"/>
              </a:rPr>
              <a:t>: NSCA, p 62</a:t>
            </a:r>
          </a:p>
          <a:p>
            <a:pPr lvl="1" eaLnBrk="1" hangingPunct="1">
              <a:lnSpc>
                <a:spcPct val="80000"/>
              </a:lnSpc>
            </a:pPr>
            <a:endParaRPr lang="en-AU" sz="800" b="1" dirty="0">
              <a:latin typeface="Arial" panose="020B0604020202020204" pitchFamily="34" charset="0"/>
            </a:endParaRPr>
          </a:p>
          <a:p>
            <a:pPr lvl="1" eaLnBrk="1" hangingPunct="1">
              <a:lnSpc>
                <a:spcPct val="80000"/>
              </a:lnSpc>
            </a:pPr>
            <a:r>
              <a:rPr lang="en-AU" sz="800" b="1" dirty="0">
                <a:latin typeface="Arial" panose="020B0604020202020204" pitchFamily="34" charset="0"/>
              </a:rPr>
              <a:t>Muscle length</a:t>
            </a:r>
            <a:r>
              <a:rPr lang="en-AU" sz="800" dirty="0">
                <a:latin typeface="Arial" panose="020B0604020202020204" pitchFamily="34" charset="0"/>
              </a:rPr>
              <a:t>: force capability is reduced when the muscle is either longer or shorter than its resting length</a:t>
            </a:r>
          </a:p>
          <a:p>
            <a:pPr lvl="1" eaLnBrk="1" hangingPunct="1">
              <a:lnSpc>
                <a:spcPct val="80000"/>
              </a:lnSpc>
            </a:pPr>
            <a:endParaRPr lang="en-AU" sz="800" dirty="0">
              <a:latin typeface="Arial" panose="020B0604020202020204" pitchFamily="34" charset="0"/>
            </a:endParaRPr>
          </a:p>
          <a:p>
            <a:pPr lvl="1" eaLnBrk="1" hangingPunct="1">
              <a:lnSpc>
                <a:spcPct val="80000"/>
              </a:lnSpc>
            </a:pPr>
            <a:r>
              <a:rPr lang="en-AU" sz="800" b="1" dirty="0">
                <a:latin typeface="Arial" panose="020B0604020202020204" pitchFamily="34" charset="0"/>
              </a:rPr>
              <a:t>Joint angle:</a:t>
            </a:r>
            <a:r>
              <a:rPr lang="en-AU" sz="800" dirty="0">
                <a:latin typeface="Arial" panose="020B0604020202020204" pitchFamily="34" charset="0"/>
              </a:rPr>
              <a:t> give example of the difference between seated vs standing heel raises and joint angles of soleus and gastrocnemius)</a:t>
            </a:r>
          </a:p>
          <a:p>
            <a:pPr lvl="1" eaLnBrk="1" hangingPunct="1">
              <a:lnSpc>
                <a:spcPct val="80000"/>
              </a:lnSpc>
            </a:pPr>
            <a:endParaRPr lang="en-AU" sz="800" b="1" dirty="0">
              <a:latin typeface="Arial" panose="020B0604020202020204" pitchFamily="34" charset="0"/>
            </a:endParaRPr>
          </a:p>
          <a:p>
            <a:pPr lvl="1" eaLnBrk="1" hangingPunct="1">
              <a:lnSpc>
                <a:spcPct val="80000"/>
              </a:lnSpc>
            </a:pPr>
            <a:r>
              <a:rPr lang="en-AU" sz="800" b="1" dirty="0">
                <a:latin typeface="Arial" panose="020B0604020202020204" pitchFamily="34" charset="0"/>
              </a:rPr>
              <a:t>Muscle contraction velocity</a:t>
            </a:r>
            <a:r>
              <a:rPr lang="en-AU" sz="800" dirty="0">
                <a:latin typeface="Arial" panose="020B0604020202020204" pitchFamily="34" charset="0"/>
              </a:rPr>
              <a:t>: force capability of muscle decreases as the velocity of contraction increases</a:t>
            </a:r>
          </a:p>
          <a:p>
            <a:pPr lvl="1" eaLnBrk="1" hangingPunct="1">
              <a:lnSpc>
                <a:spcPct val="80000"/>
              </a:lnSpc>
            </a:pPr>
            <a:endParaRPr lang="en-AU" sz="800" b="1" dirty="0">
              <a:latin typeface="Arial" panose="020B0604020202020204" pitchFamily="34" charset="0"/>
            </a:endParaRPr>
          </a:p>
          <a:p>
            <a:pPr lvl="1" eaLnBrk="1" hangingPunct="1">
              <a:lnSpc>
                <a:spcPct val="80000"/>
              </a:lnSpc>
            </a:pPr>
            <a:r>
              <a:rPr lang="en-AU" sz="800" b="1" dirty="0">
                <a:latin typeface="Arial" panose="020B0604020202020204" pitchFamily="34" charset="0"/>
              </a:rPr>
              <a:t>Joint angular velocity</a:t>
            </a:r>
            <a:r>
              <a:rPr lang="en-AU" sz="800" dirty="0">
                <a:latin typeface="Arial" panose="020B0604020202020204" pitchFamily="34" charset="0"/>
              </a:rPr>
              <a:t>: during isokinetic concentric exercise, maximal torque decreases as angular velocity increases; during eccentric exercise, as </a:t>
            </a:r>
            <a:r>
              <a:rPr lang="en-AU" sz="800" dirty="0" err="1">
                <a:latin typeface="Arial" panose="020B0604020202020204" pitchFamily="34" charset="0"/>
              </a:rPr>
              <a:t>jt</a:t>
            </a:r>
            <a:r>
              <a:rPr lang="en-AU" sz="800" dirty="0">
                <a:latin typeface="Arial" panose="020B0604020202020204" pitchFamily="34" charset="0"/>
              </a:rPr>
              <a:t> angular </a:t>
            </a:r>
            <a:r>
              <a:rPr lang="en-AU" sz="800" dirty="0" err="1">
                <a:latin typeface="Arial" panose="020B0604020202020204" pitchFamily="34" charset="0"/>
              </a:rPr>
              <a:t>velcocity</a:t>
            </a:r>
            <a:r>
              <a:rPr lang="en-AU" sz="800" dirty="0">
                <a:latin typeface="Arial" panose="020B0604020202020204" pitchFamily="34" charset="0"/>
              </a:rPr>
              <a:t> increases, maximal torque increases until joint angular velocity reaches about 90 degrees / second then declines gradually therefore greatest muscle force can be obtained during eccentric muscle action</a:t>
            </a:r>
          </a:p>
          <a:p>
            <a:pPr lvl="1" eaLnBrk="1" hangingPunct="1">
              <a:lnSpc>
                <a:spcPct val="80000"/>
              </a:lnSpc>
            </a:pPr>
            <a:endParaRPr lang="en-AU" sz="800" b="1" dirty="0">
              <a:latin typeface="Arial" panose="020B0604020202020204" pitchFamily="34" charset="0"/>
            </a:endParaRPr>
          </a:p>
          <a:p>
            <a:pPr lvl="1" eaLnBrk="1" hangingPunct="1">
              <a:lnSpc>
                <a:spcPct val="80000"/>
              </a:lnSpc>
            </a:pPr>
            <a:r>
              <a:rPr lang="en-AU" sz="800" b="1" dirty="0">
                <a:latin typeface="Arial" panose="020B0604020202020204" pitchFamily="34" charset="0"/>
              </a:rPr>
              <a:t>Strength-to-Mass Ratio</a:t>
            </a:r>
            <a:r>
              <a:rPr lang="en-AU" sz="800" dirty="0">
                <a:latin typeface="Arial" panose="020B0604020202020204" pitchFamily="34" charset="0"/>
              </a:rPr>
              <a:t>: GO TO NEXT SLIDE ---  equals the force the person can exert during a particular movement divided by the mass of the body; strength training can improve the S-M ratio only if strength increases by a greater percentage than does body weight.  Greater S-M ratio generally means improved physical performance. </a:t>
            </a:r>
          </a:p>
          <a:p>
            <a:pPr eaLnBrk="1" hangingPunct="1">
              <a:lnSpc>
                <a:spcPct val="80000"/>
              </a:lnSpc>
            </a:pPr>
            <a:endParaRPr lang="en-US" sz="700" dirty="0">
              <a:latin typeface="Arial" panose="020B0604020202020204" pitchFamily="34" charset="0"/>
            </a:endParaRPr>
          </a:p>
        </p:txBody>
      </p:sp>
    </p:spTree>
    <p:extLst>
      <p:ext uri="{BB962C8B-B14F-4D97-AF65-F5344CB8AC3E}">
        <p14:creationId xmlns:p14="http://schemas.microsoft.com/office/powerpoint/2010/main" val="3842813654"/>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Biomechanics</a:t>
            </a:r>
          </a:p>
        </p:txBody>
      </p:sp>
      <p:sp>
        <p:nvSpPr>
          <p:cNvPr id="136195"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2007-2008</a:t>
            </a:r>
          </a:p>
        </p:txBody>
      </p:sp>
      <p:sp>
        <p:nvSpPr>
          <p:cNvPr id="13619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A48A7C74-4968-4EA1-A8C7-5BD77085AFA3}" type="slidenum">
              <a:rPr lang="en-US">
                <a:latin typeface="Arial" panose="020B0604020202020204" pitchFamily="34" charset="0"/>
              </a:rPr>
              <a:pPr/>
              <a:t>69</a:t>
            </a:fld>
            <a:endParaRPr lang="en-US">
              <a:latin typeface="Arial" panose="020B0604020202020204" pitchFamily="34" charset="0"/>
            </a:endParaRPr>
          </a:p>
        </p:txBody>
      </p:sp>
      <p:sp>
        <p:nvSpPr>
          <p:cNvPr id="136197" name="Rectangle 2"/>
          <p:cNvSpPr>
            <a:spLocks noGrp="1" noRot="1" noChangeAspect="1" noChangeArrowheads="1" noTextEdit="1"/>
          </p:cNvSpPr>
          <p:nvPr>
            <p:ph type="sldImg"/>
          </p:nvPr>
        </p:nvSpPr>
        <p:spPr>
          <a:ln/>
        </p:spPr>
      </p:sp>
      <p:sp>
        <p:nvSpPr>
          <p:cNvPr id="13619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pPr eaLnBrk="1" hangingPunct="1"/>
            <a:endParaRPr lang="en-AU" dirty="0">
              <a:latin typeface="Arial" panose="020B0604020202020204" pitchFamily="34" charset="0"/>
            </a:endParaRPr>
          </a:p>
        </p:txBody>
      </p:sp>
    </p:spTree>
    <p:extLst>
      <p:ext uri="{BB962C8B-B14F-4D97-AF65-F5344CB8AC3E}">
        <p14:creationId xmlns:p14="http://schemas.microsoft.com/office/powerpoint/2010/main" val="71389750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Biomechanics</a:t>
            </a:r>
          </a:p>
        </p:txBody>
      </p:sp>
      <p:sp>
        <p:nvSpPr>
          <p:cNvPr id="137219"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2007-2008</a:t>
            </a:r>
          </a:p>
        </p:txBody>
      </p:sp>
      <p:sp>
        <p:nvSpPr>
          <p:cNvPr id="13722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AE598022-D0A2-400A-BD8F-89B528C0CA26}" type="slidenum">
              <a:rPr lang="en-US">
                <a:latin typeface="Arial" panose="020B0604020202020204" pitchFamily="34" charset="0"/>
              </a:rPr>
              <a:pPr/>
              <a:t>70</a:t>
            </a:fld>
            <a:endParaRPr lang="en-US">
              <a:latin typeface="Arial" panose="020B0604020202020204" pitchFamily="34" charset="0"/>
            </a:endParaRPr>
          </a:p>
        </p:txBody>
      </p:sp>
      <p:sp>
        <p:nvSpPr>
          <p:cNvPr id="137221" name="Rectangle 2"/>
          <p:cNvSpPr>
            <a:spLocks noGrp="1" noRot="1" noChangeAspect="1" noChangeArrowheads="1" noTextEdit="1"/>
          </p:cNvSpPr>
          <p:nvPr>
            <p:ph type="sldImg"/>
          </p:nvPr>
        </p:nvSpPr>
        <p:spPr>
          <a:ln/>
        </p:spPr>
      </p:sp>
      <p:sp>
        <p:nvSpPr>
          <p:cNvPr id="13722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latin typeface="Arial" panose="020B0604020202020204" pitchFamily="34" charset="0"/>
              </a:rPr>
              <a:t>KE14</a:t>
            </a:r>
          </a:p>
          <a:p>
            <a:pPr eaLnBrk="1" hangingPunct="1"/>
            <a:endParaRPr lang="en-AU" dirty="0">
              <a:latin typeface="Arial" panose="020B0604020202020204" pitchFamily="34" charset="0"/>
            </a:endParaRPr>
          </a:p>
        </p:txBody>
      </p:sp>
    </p:spTree>
    <p:extLst>
      <p:ext uri="{BB962C8B-B14F-4D97-AF65-F5344CB8AC3E}">
        <p14:creationId xmlns:p14="http://schemas.microsoft.com/office/powerpoint/2010/main" val="332363584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Biomechanics</a:t>
            </a:r>
          </a:p>
        </p:txBody>
      </p:sp>
      <p:sp>
        <p:nvSpPr>
          <p:cNvPr id="138243"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2007-2008</a:t>
            </a:r>
          </a:p>
        </p:txBody>
      </p:sp>
      <p:sp>
        <p:nvSpPr>
          <p:cNvPr id="13824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3592D074-30BA-4DBE-BFF2-5BB974236563}" type="slidenum">
              <a:rPr lang="en-US">
                <a:latin typeface="Arial" panose="020B0604020202020204" pitchFamily="34" charset="0"/>
              </a:rPr>
              <a:pPr/>
              <a:t>71</a:t>
            </a:fld>
            <a:endParaRPr lang="en-US">
              <a:latin typeface="Arial" panose="020B0604020202020204" pitchFamily="34" charset="0"/>
            </a:endParaRPr>
          </a:p>
        </p:txBody>
      </p:sp>
      <p:sp>
        <p:nvSpPr>
          <p:cNvPr id="138245" name="Rectangle 2"/>
          <p:cNvSpPr>
            <a:spLocks noGrp="1" noRot="1" noChangeAspect="1" noChangeArrowheads="1" noTextEdit="1"/>
          </p:cNvSpPr>
          <p:nvPr>
            <p:ph type="sldImg"/>
          </p:nvPr>
        </p:nvSpPr>
        <p:spPr>
          <a:ln/>
        </p:spPr>
      </p:sp>
      <p:sp>
        <p:nvSpPr>
          <p:cNvPr id="13824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sz="1000" dirty="0">
                <a:latin typeface="Arial" panose="020B0604020202020204" pitchFamily="34" charset="0"/>
              </a:rPr>
              <a:t>KE14</a:t>
            </a:r>
          </a:p>
          <a:p>
            <a:pPr eaLnBrk="1" hangingPunct="1"/>
            <a:endParaRPr lang="en-US" sz="1000" b="1" dirty="0">
              <a:latin typeface="Arial" panose="020B0604020202020204" pitchFamily="34" charset="0"/>
            </a:endParaRPr>
          </a:p>
          <a:p>
            <a:pPr eaLnBrk="1" hangingPunct="1"/>
            <a:endParaRPr lang="en-US" sz="1000" b="1" dirty="0">
              <a:latin typeface="Arial" panose="020B0604020202020204" pitchFamily="34" charset="0"/>
            </a:endParaRPr>
          </a:p>
          <a:p>
            <a:pPr eaLnBrk="1" hangingPunct="1"/>
            <a:r>
              <a:rPr lang="en-US" sz="1000" b="1" dirty="0">
                <a:latin typeface="Arial" panose="020B0604020202020204" pitchFamily="34" charset="0"/>
              </a:rPr>
              <a:t>GRAVITY</a:t>
            </a:r>
          </a:p>
          <a:p>
            <a:pPr eaLnBrk="1" hangingPunct="1"/>
            <a:r>
              <a:rPr lang="en-US" sz="1000" b="1" dirty="0">
                <a:latin typeface="Arial" panose="020B0604020202020204" pitchFamily="34" charset="0"/>
              </a:rPr>
              <a:t>Gravity</a:t>
            </a:r>
            <a:r>
              <a:rPr lang="en-US" sz="1000" dirty="0">
                <a:latin typeface="Arial" panose="020B0604020202020204" pitchFamily="34" charset="0"/>
              </a:rPr>
              <a:t>: The force exerted on an object always acts downward in free weight training, direction of movement is relatively unrestricted and pattern of resistance about each body joint depends on how the movement pattern affects the horizontal distance from the weight to the joint; gravity is still the source of resistance in weight resisted machine training but the direction and pattern of resistance in weight resisted machines are manipulated by levers, gears, cams, pulleys and cables which makes it difficult to determine the actual level and pattern of resistance.</a:t>
            </a:r>
          </a:p>
          <a:p>
            <a:pPr eaLnBrk="1" hangingPunct="1"/>
            <a:r>
              <a:rPr lang="en-US" sz="1000" dirty="0">
                <a:latin typeface="Arial" panose="020B0604020202020204" pitchFamily="34" charset="0"/>
              </a:rPr>
              <a:t>EXCELLENT EXAMPLES on p 68 NSCA</a:t>
            </a:r>
          </a:p>
          <a:p>
            <a:pPr eaLnBrk="1" hangingPunct="1"/>
            <a:endParaRPr lang="en-US" sz="1000" dirty="0">
              <a:latin typeface="Arial" panose="020B0604020202020204" pitchFamily="34" charset="0"/>
            </a:endParaRPr>
          </a:p>
          <a:p>
            <a:pPr eaLnBrk="1" hangingPunct="1"/>
            <a:r>
              <a:rPr lang="en-US" sz="1000" b="1" dirty="0">
                <a:latin typeface="Arial" panose="020B0604020202020204" pitchFamily="34" charset="0"/>
              </a:rPr>
              <a:t>INERTIA</a:t>
            </a:r>
          </a:p>
          <a:p>
            <a:pPr eaLnBrk="1" hangingPunct="1"/>
            <a:r>
              <a:rPr lang="en-US" sz="1000" dirty="0">
                <a:latin typeface="Arial" panose="020B0604020202020204" pitchFamily="34" charset="0"/>
              </a:rPr>
              <a:t>-resistance to acceleration</a:t>
            </a:r>
          </a:p>
          <a:p>
            <a:pPr eaLnBrk="1" hangingPunct="1"/>
            <a:r>
              <a:rPr lang="en-US" sz="1000" dirty="0">
                <a:latin typeface="Arial" panose="020B0604020202020204" pitchFamily="34" charset="0"/>
              </a:rPr>
              <a:t>-”cheat” lifting movements: when a lifter becomes so determined to increase the weight lifted that lifting technique deteriorates to permit completion of the lift; a ‘sticking point’ may occur – where there is a point in the movement at which the resistance point is too great to overcome when lifting at a relatively constant rate.  The lifter may accelerate the bar before that point so that the bar has enough momentum to carry it past the sticking point (NSCA, 2004, p. 69)  </a:t>
            </a:r>
          </a:p>
          <a:p>
            <a:pPr eaLnBrk="1" hangingPunct="1"/>
            <a:endParaRPr lang="en-US" sz="1000" dirty="0">
              <a:latin typeface="Arial" panose="020B0604020202020204" pitchFamily="34" charset="0"/>
            </a:endParaRPr>
          </a:p>
          <a:p>
            <a:pPr eaLnBrk="1" hangingPunct="1"/>
            <a:r>
              <a:rPr lang="en-US" sz="1000" dirty="0">
                <a:latin typeface="Arial" panose="020B0604020202020204" pitchFamily="34" charset="0"/>
              </a:rPr>
              <a:t>FLUID RESISTANCE: excellent examples on NSCA p. 72 with application to Exercise Machines.</a:t>
            </a:r>
          </a:p>
          <a:p>
            <a:pPr eaLnBrk="1" hangingPunct="1"/>
            <a:endParaRPr lang="en-US" sz="1000" dirty="0">
              <a:latin typeface="Arial" panose="020B0604020202020204" pitchFamily="34" charset="0"/>
            </a:endParaRPr>
          </a:p>
          <a:p>
            <a:pPr eaLnBrk="1" hangingPunct="1"/>
            <a:r>
              <a:rPr lang="en-US" sz="1000" b="1" dirty="0">
                <a:latin typeface="Arial" panose="020B0604020202020204" pitchFamily="34" charset="0"/>
              </a:rPr>
              <a:t>ELASTIC RESISTANCE</a:t>
            </a:r>
          </a:p>
          <a:p>
            <a:pPr eaLnBrk="1" hangingPunct="1"/>
            <a:r>
              <a:rPr lang="en-US" sz="1000" dirty="0">
                <a:latin typeface="Arial" panose="020B0604020202020204" pitchFamily="34" charset="0"/>
              </a:rPr>
              <a:t>-tension increases with the degree of stretching</a:t>
            </a:r>
          </a:p>
          <a:p>
            <a:pPr eaLnBrk="1" hangingPunct="1"/>
            <a:r>
              <a:rPr lang="en-US" sz="1000" dirty="0">
                <a:latin typeface="Arial" panose="020B0604020202020204" pitchFamily="34" charset="0"/>
              </a:rPr>
              <a:t>-always start with low resistance and end with high resistance</a:t>
            </a:r>
          </a:p>
        </p:txBody>
      </p:sp>
    </p:spTree>
    <p:extLst>
      <p:ext uri="{BB962C8B-B14F-4D97-AF65-F5344CB8AC3E}">
        <p14:creationId xmlns:p14="http://schemas.microsoft.com/office/powerpoint/2010/main" val="3625497"/>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Motor Learning</a:t>
            </a:r>
          </a:p>
        </p:txBody>
      </p:sp>
      <p:sp>
        <p:nvSpPr>
          <p:cNvPr id="18435"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2007-08</a:t>
            </a:r>
          </a:p>
        </p:txBody>
      </p:sp>
      <p:sp>
        <p:nvSpPr>
          <p:cNvPr id="1843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06DA81A9-E2CB-41FF-B274-B9453D10D189}" type="slidenum">
              <a:rPr lang="en-US">
                <a:latin typeface="Arial" panose="020B0604020202020204" pitchFamily="34" charset="0"/>
              </a:rPr>
              <a:pPr/>
              <a:t>72</a:t>
            </a:fld>
            <a:endParaRPr lang="en-US">
              <a:latin typeface="Arial" panose="020B0604020202020204" pitchFamily="34" charset="0"/>
            </a:endParaRPr>
          </a:p>
        </p:txBody>
      </p:sp>
      <p:sp>
        <p:nvSpPr>
          <p:cNvPr id="18437" name="Rectangle 2"/>
          <p:cNvSpPr>
            <a:spLocks noGrp="1" noRot="1" noChangeAspect="1" noChangeArrowheads="1" noTextEdit="1"/>
          </p:cNvSpPr>
          <p:nvPr>
            <p:ph type="sldImg"/>
          </p:nvPr>
        </p:nvSpPr>
        <p:spPr>
          <a:ln/>
        </p:spPr>
      </p:sp>
      <p:sp>
        <p:nvSpPr>
          <p:cNvPr id="1843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t>Reference: ACSM. (2006). </a:t>
            </a:r>
            <a:r>
              <a:rPr lang="en-US" u="sng"/>
              <a:t>ACSMs Resources for the Personal Trainer</a:t>
            </a:r>
            <a:r>
              <a:rPr lang="en-US"/>
              <a:t>. Sydney: Lippincott Williams &amp; Wilkins. Chapter 8 (pp. 177-186).</a:t>
            </a:r>
          </a:p>
          <a:p>
            <a:pPr eaLnBrk="1" hangingPunct="1"/>
            <a:endParaRPr lang="en-AU"/>
          </a:p>
        </p:txBody>
      </p:sp>
    </p:spTree>
    <p:extLst>
      <p:ext uri="{BB962C8B-B14F-4D97-AF65-F5344CB8AC3E}">
        <p14:creationId xmlns:p14="http://schemas.microsoft.com/office/powerpoint/2010/main" val="139678755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Motor Learning</a:t>
            </a:r>
          </a:p>
        </p:txBody>
      </p:sp>
      <p:sp>
        <p:nvSpPr>
          <p:cNvPr id="19459"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2007-08</a:t>
            </a:r>
          </a:p>
        </p:txBody>
      </p:sp>
      <p:sp>
        <p:nvSpPr>
          <p:cNvPr id="1946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C436089F-CBA7-4E15-88D4-6D0639FD9E77}" type="slidenum">
              <a:rPr lang="en-US">
                <a:latin typeface="Arial" panose="020B0604020202020204" pitchFamily="34" charset="0"/>
              </a:rPr>
              <a:pPr/>
              <a:t>73</a:t>
            </a:fld>
            <a:endParaRPr lang="en-US">
              <a:latin typeface="Arial" panose="020B0604020202020204" pitchFamily="34" charset="0"/>
            </a:endParaRPr>
          </a:p>
        </p:txBody>
      </p:sp>
      <p:sp>
        <p:nvSpPr>
          <p:cNvPr id="19461" name="Rectangle 2"/>
          <p:cNvSpPr>
            <a:spLocks noGrp="1" noRot="1" noChangeAspect="1" noChangeArrowheads="1" noTextEdit="1"/>
          </p:cNvSpPr>
          <p:nvPr>
            <p:ph type="sldImg"/>
          </p:nvPr>
        </p:nvSpPr>
        <p:spPr>
          <a:ln/>
        </p:spPr>
      </p:sp>
      <p:sp>
        <p:nvSpPr>
          <p:cNvPr id="1946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AU"/>
              <a:t>Strength development – Motor learning</a:t>
            </a:r>
          </a:p>
          <a:p>
            <a:pPr eaLnBrk="1" hangingPunct="1">
              <a:buFontTx/>
              <a:buChar char="•"/>
            </a:pPr>
            <a:r>
              <a:rPr lang="en-AU"/>
              <a:t>Recruitment of more muscle fibres</a:t>
            </a:r>
          </a:p>
          <a:p>
            <a:pPr eaLnBrk="1" hangingPunct="1">
              <a:buFontTx/>
              <a:buChar char="•"/>
            </a:pPr>
            <a:r>
              <a:rPr lang="en-AU"/>
              <a:t>Coordination/synchronicity of contraction</a:t>
            </a:r>
          </a:p>
          <a:p>
            <a:pPr eaLnBrk="1" hangingPunct="1">
              <a:buFontTx/>
              <a:buChar char="•"/>
            </a:pPr>
            <a:endParaRPr lang="en-AU"/>
          </a:p>
          <a:p>
            <a:pPr eaLnBrk="1" hangingPunct="1"/>
            <a:r>
              <a:rPr lang="en-AU"/>
              <a:t>Long term adaptation vs temporary performance changes</a:t>
            </a:r>
          </a:p>
          <a:p>
            <a:pPr eaLnBrk="1" hangingPunct="1"/>
            <a:endParaRPr lang="en-AU"/>
          </a:p>
          <a:p>
            <a:pPr eaLnBrk="1" hangingPunct="1"/>
            <a:r>
              <a:rPr lang="en-AU"/>
              <a:t>Form becomes more consistent and accurate</a:t>
            </a:r>
          </a:p>
          <a:p>
            <a:pPr eaLnBrk="1" hangingPunct="1"/>
            <a:endParaRPr lang="en-AU"/>
          </a:p>
        </p:txBody>
      </p:sp>
    </p:spTree>
    <p:extLst>
      <p:ext uri="{BB962C8B-B14F-4D97-AF65-F5344CB8AC3E}">
        <p14:creationId xmlns:p14="http://schemas.microsoft.com/office/powerpoint/2010/main" val="1596971023"/>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Motor Learning</a:t>
            </a:r>
          </a:p>
        </p:txBody>
      </p:sp>
      <p:sp>
        <p:nvSpPr>
          <p:cNvPr id="20483"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2007-08</a:t>
            </a:r>
          </a:p>
        </p:txBody>
      </p:sp>
      <p:sp>
        <p:nvSpPr>
          <p:cNvPr id="2048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C09F8FAC-ECA0-4FAA-AB30-779149DD035F}" type="slidenum">
              <a:rPr lang="en-US">
                <a:latin typeface="Arial" panose="020B0604020202020204" pitchFamily="34" charset="0"/>
              </a:rPr>
              <a:pPr/>
              <a:t>77</a:t>
            </a:fld>
            <a:endParaRPr lang="en-US">
              <a:latin typeface="Arial" panose="020B0604020202020204" pitchFamily="34" charset="0"/>
            </a:endParaRPr>
          </a:p>
        </p:txBody>
      </p:sp>
      <p:sp>
        <p:nvSpPr>
          <p:cNvPr id="20485" name="Rectangle 2"/>
          <p:cNvSpPr>
            <a:spLocks noGrp="1" noRot="1" noChangeAspect="1" noChangeArrowheads="1" noTextEdit="1"/>
          </p:cNvSpPr>
          <p:nvPr>
            <p:ph type="sldImg"/>
          </p:nvPr>
        </p:nvSpPr>
        <p:spPr>
          <a:ln/>
        </p:spPr>
      </p:sp>
      <p:sp>
        <p:nvSpPr>
          <p:cNvPr id="2048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AU"/>
              <a:t>GOAL</a:t>
            </a:r>
          </a:p>
          <a:p>
            <a:pPr eaLnBrk="1" hangingPunct="1"/>
            <a:endParaRPr lang="en-AU"/>
          </a:p>
          <a:p>
            <a:pPr eaLnBrk="1" hangingPunct="1"/>
            <a:r>
              <a:rPr lang="en-AU"/>
              <a:t>Have client be able to train with out you!</a:t>
            </a:r>
          </a:p>
          <a:p>
            <a:pPr eaLnBrk="1" hangingPunct="1"/>
            <a:endParaRPr lang="en-AU"/>
          </a:p>
          <a:p>
            <a:pPr eaLnBrk="1" hangingPunct="1"/>
            <a:r>
              <a:rPr lang="en-AU"/>
              <a:t>BUT with safety, efficiency and continual learning</a:t>
            </a:r>
          </a:p>
          <a:p>
            <a:pPr eaLnBrk="1" hangingPunct="1"/>
            <a:endParaRPr lang="en-AU"/>
          </a:p>
          <a:p>
            <a:pPr eaLnBrk="1" hangingPunct="1"/>
            <a:r>
              <a:rPr lang="en-AU"/>
              <a:t>Cues &amp; instruction to facilitate self instruction and regulation</a:t>
            </a:r>
          </a:p>
        </p:txBody>
      </p:sp>
    </p:spTree>
    <p:extLst>
      <p:ext uri="{BB962C8B-B14F-4D97-AF65-F5344CB8AC3E}">
        <p14:creationId xmlns:p14="http://schemas.microsoft.com/office/powerpoint/2010/main" val="2678154893"/>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Motor Learning</a:t>
            </a:r>
          </a:p>
        </p:txBody>
      </p:sp>
      <p:sp>
        <p:nvSpPr>
          <p:cNvPr id="21507"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2007-08</a:t>
            </a:r>
          </a:p>
        </p:txBody>
      </p:sp>
      <p:sp>
        <p:nvSpPr>
          <p:cNvPr id="2150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325F2723-F2DF-4C3D-B9F4-67A76FFBCC44}" type="slidenum">
              <a:rPr lang="en-US">
                <a:latin typeface="Arial" panose="020B0604020202020204" pitchFamily="34" charset="0"/>
              </a:rPr>
              <a:pPr/>
              <a:t>78</a:t>
            </a:fld>
            <a:endParaRPr lang="en-US">
              <a:latin typeface="Arial" panose="020B0604020202020204" pitchFamily="34" charset="0"/>
            </a:endParaRPr>
          </a:p>
        </p:txBody>
      </p:sp>
      <p:sp>
        <p:nvSpPr>
          <p:cNvPr id="21509" name="Rectangle 2"/>
          <p:cNvSpPr>
            <a:spLocks noGrp="1" noRot="1" noChangeAspect="1" noChangeArrowheads="1" noTextEdit="1"/>
          </p:cNvSpPr>
          <p:nvPr>
            <p:ph type="sldImg"/>
          </p:nvPr>
        </p:nvSpPr>
        <p:spPr>
          <a:ln/>
        </p:spPr>
      </p:sp>
      <p:sp>
        <p:nvSpPr>
          <p:cNvPr id="2151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AU"/>
              <a:t>Evaluation of where they are at</a:t>
            </a:r>
          </a:p>
          <a:p>
            <a:pPr eaLnBrk="1" hangingPunct="1"/>
            <a:endParaRPr lang="en-AU"/>
          </a:p>
          <a:p>
            <a:pPr eaLnBrk="1" hangingPunct="1"/>
            <a:r>
              <a:rPr lang="en-AU"/>
              <a:t>How quickly do they learn, </a:t>
            </a:r>
          </a:p>
          <a:p>
            <a:pPr eaLnBrk="1" hangingPunct="1"/>
            <a:endParaRPr lang="en-AU"/>
          </a:p>
          <a:p>
            <a:pPr eaLnBrk="1" hangingPunct="1"/>
            <a:r>
              <a:rPr lang="en-AU"/>
              <a:t>Eg: complex motor skills Technique training 8 – 21 hrs to change!</a:t>
            </a:r>
          </a:p>
        </p:txBody>
      </p:sp>
    </p:spTree>
    <p:extLst>
      <p:ext uri="{BB962C8B-B14F-4D97-AF65-F5344CB8AC3E}">
        <p14:creationId xmlns:p14="http://schemas.microsoft.com/office/powerpoint/2010/main" val="3782196334"/>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Motor Learning</a:t>
            </a:r>
          </a:p>
        </p:txBody>
      </p:sp>
      <p:sp>
        <p:nvSpPr>
          <p:cNvPr id="22531"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2007-08</a:t>
            </a:r>
          </a:p>
        </p:txBody>
      </p:sp>
      <p:sp>
        <p:nvSpPr>
          <p:cNvPr id="2253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2E60850A-44CB-423E-BA1B-5084A8790814}" type="slidenum">
              <a:rPr lang="en-US">
                <a:latin typeface="Arial" panose="020B0604020202020204" pitchFamily="34" charset="0"/>
              </a:rPr>
              <a:pPr/>
              <a:t>79</a:t>
            </a:fld>
            <a:endParaRPr lang="en-US">
              <a:latin typeface="Arial" panose="020B0604020202020204" pitchFamily="34" charset="0"/>
            </a:endParaRPr>
          </a:p>
        </p:txBody>
      </p:sp>
      <p:sp>
        <p:nvSpPr>
          <p:cNvPr id="22533" name="Rectangle 2"/>
          <p:cNvSpPr>
            <a:spLocks noGrp="1" noRot="1" noChangeAspect="1" noChangeArrowheads="1" noTextEdit="1"/>
          </p:cNvSpPr>
          <p:nvPr>
            <p:ph type="sldImg"/>
          </p:nvPr>
        </p:nvSpPr>
        <p:spPr>
          <a:ln/>
        </p:spPr>
      </p:sp>
      <p:sp>
        <p:nvSpPr>
          <p:cNvPr id="2253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AU"/>
              <a:t>Power law of learning!</a:t>
            </a:r>
          </a:p>
          <a:p>
            <a:pPr eaLnBrk="1" hangingPunct="1"/>
            <a:endParaRPr lang="en-AU"/>
          </a:p>
          <a:p>
            <a:pPr eaLnBrk="1" hangingPunct="1"/>
            <a:r>
              <a:rPr lang="en-AU"/>
              <a:t>Plateaus……….</a:t>
            </a:r>
          </a:p>
        </p:txBody>
      </p:sp>
    </p:spTree>
    <p:extLst>
      <p:ext uri="{BB962C8B-B14F-4D97-AF65-F5344CB8AC3E}">
        <p14:creationId xmlns:p14="http://schemas.microsoft.com/office/powerpoint/2010/main" val="2814990915"/>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Motor Learning</a:t>
            </a:r>
          </a:p>
        </p:txBody>
      </p:sp>
      <p:sp>
        <p:nvSpPr>
          <p:cNvPr id="23555"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2007-08</a:t>
            </a:r>
          </a:p>
        </p:txBody>
      </p:sp>
      <p:sp>
        <p:nvSpPr>
          <p:cNvPr id="2355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4A628AD2-677D-44C3-9E6E-A032C18E3207}" type="slidenum">
              <a:rPr lang="en-US">
                <a:latin typeface="Arial" panose="020B0604020202020204" pitchFamily="34" charset="0"/>
              </a:rPr>
              <a:pPr/>
              <a:t>80</a:t>
            </a:fld>
            <a:endParaRPr lang="en-US">
              <a:latin typeface="Arial" panose="020B0604020202020204" pitchFamily="34" charset="0"/>
            </a:endParaRPr>
          </a:p>
        </p:txBody>
      </p:sp>
      <p:sp>
        <p:nvSpPr>
          <p:cNvPr id="23557" name="Rectangle 2"/>
          <p:cNvSpPr>
            <a:spLocks noGrp="1" noRot="1" noChangeAspect="1" noChangeArrowheads="1" noTextEdit="1"/>
          </p:cNvSpPr>
          <p:nvPr>
            <p:ph type="sldImg"/>
          </p:nvPr>
        </p:nvSpPr>
        <p:spPr>
          <a:ln/>
        </p:spPr>
      </p:sp>
      <p:sp>
        <p:nvSpPr>
          <p:cNvPr id="2355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AU" dirty="0"/>
              <a:t>K18</a:t>
            </a:r>
          </a:p>
        </p:txBody>
      </p:sp>
    </p:spTree>
    <p:extLst>
      <p:ext uri="{BB962C8B-B14F-4D97-AF65-F5344CB8AC3E}">
        <p14:creationId xmlns:p14="http://schemas.microsoft.com/office/powerpoint/2010/main" val="384626650"/>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Motor Learning</a:t>
            </a:r>
          </a:p>
        </p:txBody>
      </p:sp>
      <p:sp>
        <p:nvSpPr>
          <p:cNvPr id="24579"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2007-08</a:t>
            </a:r>
          </a:p>
        </p:txBody>
      </p:sp>
      <p:sp>
        <p:nvSpPr>
          <p:cNvPr id="2458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50062A7E-75B2-4960-9BD6-871C7DCA0DCB}" type="slidenum">
              <a:rPr lang="en-US">
                <a:latin typeface="Arial" panose="020B0604020202020204" pitchFamily="34" charset="0"/>
              </a:rPr>
              <a:pPr/>
              <a:t>83</a:t>
            </a:fld>
            <a:endParaRPr lang="en-US">
              <a:latin typeface="Arial" panose="020B0604020202020204" pitchFamily="34" charset="0"/>
            </a:endParaRPr>
          </a:p>
        </p:txBody>
      </p:sp>
      <p:sp>
        <p:nvSpPr>
          <p:cNvPr id="24581" name="Rectangle 2"/>
          <p:cNvSpPr>
            <a:spLocks noGrp="1" noRot="1" noChangeAspect="1" noChangeArrowheads="1" noTextEdit="1"/>
          </p:cNvSpPr>
          <p:nvPr>
            <p:ph type="sldImg"/>
          </p:nvPr>
        </p:nvSpPr>
        <p:spPr>
          <a:ln/>
        </p:spPr>
      </p:sp>
      <p:sp>
        <p:nvSpPr>
          <p:cNvPr id="2458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b="1" dirty="0"/>
              <a:t>SPECIFICITY OF PRACTICE</a:t>
            </a:r>
          </a:p>
          <a:p>
            <a:pPr eaLnBrk="1" hangingPunct="1"/>
            <a:r>
              <a:rPr lang="en-US" b="1" dirty="0"/>
              <a:t>*****KNOWLEDGE OF RESULTS**** Page 184 ASCM</a:t>
            </a:r>
          </a:p>
          <a:p>
            <a:pPr eaLnBrk="1" hangingPunct="1"/>
            <a:r>
              <a:rPr lang="en-US" dirty="0"/>
              <a:t>Information provided by a PT about the outcome of a movement</a:t>
            </a:r>
          </a:p>
          <a:p>
            <a:pPr eaLnBrk="1" hangingPunct="1"/>
            <a:endParaRPr lang="en-US" b="1" dirty="0"/>
          </a:p>
          <a:p>
            <a:pPr eaLnBrk="1" hangingPunct="1"/>
            <a:r>
              <a:rPr lang="en-US" b="1" dirty="0"/>
              <a:t>SPECIFICITY OF PRACTICE: </a:t>
            </a:r>
            <a:r>
              <a:rPr lang="en-US" dirty="0"/>
              <a:t>EG: Bicep curl – ROM, loads. And transfer to other activities</a:t>
            </a:r>
          </a:p>
          <a:p>
            <a:pPr eaLnBrk="1" hangingPunct="1"/>
            <a:endParaRPr lang="en-US" b="1" dirty="0"/>
          </a:p>
          <a:p>
            <a:pPr eaLnBrk="1" hangingPunct="1"/>
            <a:r>
              <a:rPr lang="en-US" b="1" dirty="0"/>
              <a:t>KNOWLEDGE OF PRACTICE</a:t>
            </a:r>
          </a:p>
          <a:p>
            <a:pPr eaLnBrk="1" hangingPunct="1"/>
            <a:r>
              <a:rPr lang="en-US" dirty="0"/>
              <a:t>Information provided about the quality of movement in terms of whether the movement produced was accurate with respect to the goal of the required movement pattern</a:t>
            </a:r>
          </a:p>
          <a:p>
            <a:pPr eaLnBrk="1" hangingPunct="1"/>
            <a:endParaRPr lang="en-US" dirty="0"/>
          </a:p>
          <a:p>
            <a:pPr eaLnBrk="1" hangingPunct="1"/>
            <a:r>
              <a:rPr lang="en-US" b="1" dirty="0"/>
              <a:t>FREQUENCY OF KNOWLEDGE OF RESULTS &amp; KNOWLEDGE OF PERFORMANCE</a:t>
            </a:r>
          </a:p>
          <a:p>
            <a:pPr eaLnBrk="1" hangingPunct="1"/>
            <a:r>
              <a:rPr lang="en-US" dirty="0"/>
              <a:t>Help the client discover the general idea of the task and the solution – once the client is in the process of skill refinement, must give knowledge of results/performance less than 100% of the time – this leads to better learning than providing </a:t>
            </a:r>
            <a:r>
              <a:rPr lang="en-US" dirty="0" err="1"/>
              <a:t>KoR</a:t>
            </a:r>
            <a:r>
              <a:rPr lang="en-US" dirty="0"/>
              <a:t>/</a:t>
            </a:r>
            <a:r>
              <a:rPr lang="en-US" dirty="0" err="1"/>
              <a:t>KoP</a:t>
            </a:r>
            <a:r>
              <a:rPr lang="en-US" dirty="0"/>
              <a:t> every time; otherwise PT becomes a crutch.</a:t>
            </a:r>
          </a:p>
          <a:p>
            <a:pPr eaLnBrk="1" hangingPunct="1"/>
            <a:endParaRPr lang="en-US" dirty="0"/>
          </a:p>
          <a:p>
            <a:pPr eaLnBrk="1" hangingPunct="1"/>
            <a:r>
              <a:rPr lang="en-US" b="1" dirty="0"/>
              <a:t>*****PRECISION AND/OR AMOUNT OF INFORMATION PROVIDED******page 184</a:t>
            </a:r>
          </a:p>
          <a:p>
            <a:pPr eaLnBrk="1" hangingPunct="1"/>
            <a:r>
              <a:rPr lang="en-US" dirty="0"/>
              <a:t>PTs sometimes provide too much information the first time when describing an exercise to a client – can result in paralysis by analysis; produces poorer learning then less information and less precision.  LESS IS MORE!</a:t>
            </a:r>
          </a:p>
          <a:p>
            <a:pPr eaLnBrk="1" hangingPunct="1"/>
            <a:endParaRPr lang="en-US" dirty="0"/>
          </a:p>
          <a:p>
            <a:pPr eaLnBrk="1" hangingPunct="1"/>
            <a:r>
              <a:rPr lang="en-US" b="1" dirty="0"/>
              <a:t>BLOCKED VS RANDOM PRACTICE SCHEDULES</a:t>
            </a:r>
          </a:p>
          <a:p>
            <a:pPr eaLnBrk="1" hangingPunct="1"/>
            <a:r>
              <a:rPr lang="en-US" dirty="0"/>
              <a:t>Research indicates that people appear to need to practice various tasks in a mixed up or random order to </a:t>
            </a:r>
            <a:r>
              <a:rPr lang="en-US" dirty="0" err="1"/>
              <a:t>maximise</a:t>
            </a:r>
            <a:r>
              <a:rPr lang="en-US" dirty="0"/>
              <a:t> the benefits of learning (ACSM, p. 184)</a:t>
            </a:r>
          </a:p>
          <a:p>
            <a:pPr eaLnBrk="1" hangingPunct="1"/>
            <a:endParaRPr lang="en-US" b="1" dirty="0"/>
          </a:p>
          <a:p>
            <a:pPr eaLnBrk="1" hangingPunct="1"/>
            <a:r>
              <a:rPr lang="en-US" b="1" dirty="0"/>
              <a:t>VARIABLE VS CONSTANT PRACTICE</a:t>
            </a:r>
          </a:p>
          <a:p>
            <a:pPr eaLnBrk="1" hangingPunct="1"/>
            <a:r>
              <a:rPr lang="en-US" dirty="0"/>
              <a:t>Variable practice: practice at a variety of tasks controlled by the same movement (</a:t>
            </a:r>
            <a:r>
              <a:rPr lang="en-US" dirty="0" err="1"/>
              <a:t>generalised</a:t>
            </a:r>
            <a:r>
              <a:rPr lang="en-US" dirty="0"/>
              <a:t> motor pattern)</a:t>
            </a:r>
          </a:p>
          <a:p>
            <a:pPr eaLnBrk="1" hangingPunct="1"/>
            <a:endParaRPr lang="en-US" b="1" dirty="0"/>
          </a:p>
          <a:p>
            <a:pPr eaLnBrk="1" hangingPunct="1"/>
            <a:r>
              <a:rPr lang="en-US" b="1" dirty="0"/>
              <a:t>DEMONSTRATIONS: </a:t>
            </a:r>
            <a:r>
              <a:rPr lang="en-US" dirty="0"/>
              <a:t>Two things crucial for good demonstration (1) credible demonstrator, and (2) demonstrator has to provide critical, correct information and demonstration of the pattern of motion</a:t>
            </a:r>
          </a:p>
        </p:txBody>
      </p:sp>
    </p:spTree>
    <p:extLst>
      <p:ext uri="{BB962C8B-B14F-4D97-AF65-F5344CB8AC3E}">
        <p14:creationId xmlns:p14="http://schemas.microsoft.com/office/powerpoint/2010/main" val="1717645148"/>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Motor Learning</a:t>
            </a:r>
          </a:p>
        </p:txBody>
      </p:sp>
      <p:sp>
        <p:nvSpPr>
          <p:cNvPr id="25603" name="Rectangle 6"/>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a:latin typeface="Arial" panose="020B0604020202020204" pitchFamily="34" charset="0"/>
              </a:rPr>
              <a:t>(c) The WISE Academy 2007-08</a:t>
            </a:r>
          </a:p>
        </p:txBody>
      </p:sp>
      <p:sp>
        <p:nvSpPr>
          <p:cNvPr id="2560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fld id="{D75D714C-27DC-4F3A-8D86-125031D4A7E3}" type="slidenum">
              <a:rPr lang="en-US">
                <a:latin typeface="Arial" panose="020B0604020202020204" pitchFamily="34" charset="0"/>
              </a:rPr>
              <a:pPr/>
              <a:t>85</a:t>
            </a:fld>
            <a:endParaRPr lang="en-US">
              <a:latin typeface="Arial" panose="020B0604020202020204" pitchFamily="34" charset="0"/>
            </a:endParaRPr>
          </a:p>
        </p:txBody>
      </p:sp>
      <p:sp>
        <p:nvSpPr>
          <p:cNvPr id="25605" name="Rectangle 2"/>
          <p:cNvSpPr>
            <a:spLocks noGrp="1" noRot="1" noChangeAspect="1" noChangeArrowheads="1" noTextEdit="1"/>
          </p:cNvSpPr>
          <p:nvPr>
            <p:ph type="sldImg"/>
          </p:nvPr>
        </p:nvSpPr>
        <p:spPr>
          <a:ln/>
        </p:spPr>
      </p:sp>
      <p:sp>
        <p:nvSpPr>
          <p:cNvPr id="2560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p>
        </p:txBody>
      </p:sp>
    </p:spTree>
    <p:extLst>
      <p:ext uri="{BB962C8B-B14F-4D97-AF65-F5344CB8AC3E}">
        <p14:creationId xmlns:p14="http://schemas.microsoft.com/office/powerpoint/2010/main" val="1833570666"/>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Exercise Analysis - Adv Fitness Instruction</a:t>
            </a:r>
          </a:p>
        </p:txBody>
      </p:sp>
      <p:sp>
        <p:nvSpPr>
          <p:cNvPr id="6" name="Rectangle 6"/>
          <p:cNvSpPr>
            <a:spLocks noGrp="1" noChangeArrowheads="1"/>
          </p:cNvSpPr>
          <p:nvPr>
            <p:ph type="ftr" sz="quarter" idx="4"/>
          </p:nvPr>
        </p:nvSpPr>
        <p:spPr>
          <a:ln/>
        </p:spPr>
        <p:txBody>
          <a:bodyPr/>
          <a:lstStyle/>
          <a:p>
            <a:r>
              <a:rPr lang="en-US"/>
              <a:t>The WISE Academy, 2007-2008</a:t>
            </a:r>
          </a:p>
        </p:txBody>
      </p:sp>
      <p:sp>
        <p:nvSpPr>
          <p:cNvPr id="7" name="Rectangle 7"/>
          <p:cNvSpPr>
            <a:spLocks noGrp="1" noChangeArrowheads="1"/>
          </p:cNvSpPr>
          <p:nvPr>
            <p:ph type="sldNum" sz="quarter" idx="5"/>
          </p:nvPr>
        </p:nvSpPr>
        <p:spPr>
          <a:ln/>
        </p:spPr>
        <p:txBody>
          <a:bodyPr/>
          <a:lstStyle/>
          <a:p>
            <a:fld id="{9681A2ED-1A80-47E8-9372-35480477B65E}" type="slidenum">
              <a:rPr lang="en-US"/>
              <a:pPr/>
              <a:t>86</a:t>
            </a:fld>
            <a:endParaRPr lang="en-US"/>
          </a:p>
        </p:txBody>
      </p:sp>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3190949503"/>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Exercise Analysis - Adv Fitness Instruction</a:t>
            </a:r>
          </a:p>
        </p:txBody>
      </p:sp>
      <p:sp>
        <p:nvSpPr>
          <p:cNvPr id="6" name="Rectangle 6"/>
          <p:cNvSpPr>
            <a:spLocks noGrp="1" noChangeArrowheads="1"/>
          </p:cNvSpPr>
          <p:nvPr>
            <p:ph type="ftr" sz="quarter" idx="4"/>
          </p:nvPr>
        </p:nvSpPr>
        <p:spPr>
          <a:ln/>
        </p:spPr>
        <p:txBody>
          <a:bodyPr/>
          <a:lstStyle/>
          <a:p>
            <a:r>
              <a:rPr lang="en-US"/>
              <a:t>The WISE Academy, 2007-2008</a:t>
            </a:r>
          </a:p>
        </p:txBody>
      </p:sp>
      <p:sp>
        <p:nvSpPr>
          <p:cNvPr id="7" name="Rectangle 7"/>
          <p:cNvSpPr>
            <a:spLocks noGrp="1" noChangeArrowheads="1"/>
          </p:cNvSpPr>
          <p:nvPr>
            <p:ph type="sldNum" sz="quarter" idx="5"/>
          </p:nvPr>
        </p:nvSpPr>
        <p:spPr>
          <a:ln/>
        </p:spPr>
        <p:txBody>
          <a:bodyPr/>
          <a:lstStyle/>
          <a:p>
            <a:fld id="{7736B161-5241-421D-827A-022A02FF882A}" type="slidenum">
              <a:rPr lang="en-US"/>
              <a:pPr/>
              <a:t>87</a:t>
            </a:fld>
            <a:endParaRPr lang="en-US"/>
          </a:p>
        </p:txBody>
      </p:sp>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p:txBody>
          <a:bodyPr/>
          <a:lstStyle/>
          <a:p>
            <a:r>
              <a:rPr lang="en-AU"/>
              <a:t>Page 118 - -</a:t>
            </a:r>
          </a:p>
          <a:p>
            <a:r>
              <a:rPr lang="en-AU"/>
              <a:t>Demonstrate the scenario on page 117 – different angles and directions of using the shoulder in an exercise.</a:t>
            </a:r>
          </a:p>
        </p:txBody>
      </p:sp>
    </p:spTree>
    <p:extLst>
      <p:ext uri="{BB962C8B-B14F-4D97-AF65-F5344CB8AC3E}">
        <p14:creationId xmlns:p14="http://schemas.microsoft.com/office/powerpoint/2010/main" val="3531075526"/>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Exercise Analysis - Adv Fitness Instruction</a:t>
            </a:r>
          </a:p>
        </p:txBody>
      </p:sp>
      <p:sp>
        <p:nvSpPr>
          <p:cNvPr id="6" name="Rectangle 6"/>
          <p:cNvSpPr>
            <a:spLocks noGrp="1" noChangeArrowheads="1"/>
          </p:cNvSpPr>
          <p:nvPr>
            <p:ph type="ftr" sz="quarter" idx="4"/>
          </p:nvPr>
        </p:nvSpPr>
        <p:spPr>
          <a:ln/>
        </p:spPr>
        <p:txBody>
          <a:bodyPr/>
          <a:lstStyle/>
          <a:p>
            <a:r>
              <a:rPr lang="en-US"/>
              <a:t>The WISE Academy, 2007-2008</a:t>
            </a:r>
          </a:p>
        </p:txBody>
      </p:sp>
      <p:sp>
        <p:nvSpPr>
          <p:cNvPr id="7" name="Rectangle 7"/>
          <p:cNvSpPr>
            <a:spLocks noGrp="1" noChangeArrowheads="1"/>
          </p:cNvSpPr>
          <p:nvPr>
            <p:ph type="sldNum" sz="quarter" idx="5"/>
          </p:nvPr>
        </p:nvSpPr>
        <p:spPr>
          <a:ln/>
        </p:spPr>
        <p:txBody>
          <a:bodyPr/>
          <a:lstStyle/>
          <a:p>
            <a:fld id="{40E370BF-7F0F-43F4-8882-0D74A20273AC}" type="slidenum">
              <a:rPr lang="en-US"/>
              <a:pPr/>
              <a:t>88</a:t>
            </a:fld>
            <a:endParaRPr lang="en-US"/>
          </a:p>
        </p:txBody>
      </p:sp>
      <p:sp>
        <p:nvSpPr>
          <p:cNvPr id="186370" name="Rectangle 2"/>
          <p:cNvSpPr>
            <a:spLocks noGrp="1" noRot="1" noChangeAspect="1" noChangeArrowheads="1" noTextEdit="1"/>
          </p:cNvSpPr>
          <p:nvPr>
            <p:ph type="sldImg"/>
          </p:nvPr>
        </p:nvSpPr>
        <p:spPr>
          <a:ln/>
        </p:spPr>
      </p:sp>
      <p:sp>
        <p:nvSpPr>
          <p:cNvPr id="186371" name="Rectangle 3"/>
          <p:cNvSpPr>
            <a:spLocks noGrp="1" noChangeArrowheads="1"/>
          </p:cNvSpPr>
          <p:nvPr>
            <p:ph type="body" idx="1"/>
          </p:nvPr>
        </p:nvSpPr>
        <p:spPr/>
        <p:txBody>
          <a:bodyPr/>
          <a:lstStyle/>
          <a:p>
            <a:r>
              <a:rPr lang="en-AU"/>
              <a:t>Power phase – application of sports skills e.g. Throwing or striking</a:t>
            </a:r>
          </a:p>
        </p:txBody>
      </p:sp>
    </p:spTree>
    <p:extLst>
      <p:ext uri="{BB962C8B-B14F-4D97-AF65-F5344CB8AC3E}">
        <p14:creationId xmlns:p14="http://schemas.microsoft.com/office/powerpoint/2010/main" val="3349894668"/>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Exercise Analysis - Adv Fitness Instruction</a:t>
            </a:r>
          </a:p>
        </p:txBody>
      </p:sp>
      <p:sp>
        <p:nvSpPr>
          <p:cNvPr id="6" name="Rectangle 6"/>
          <p:cNvSpPr>
            <a:spLocks noGrp="1" noChangeArrowheads="1"/>
          </p:cNvSpPr>
          <p:nvPr>
            <p:ph type="ftr" sz="quarter" idx="4"/>
          </p:nvPr>
        </p:nvSpPr>
        <p:spPr>
          <a:ln/>
        </p:spPr>
        <p:txBody>
          <a:bodyPr/>
          <a:lstStyle/>
          <a:p>
            <a:r>
              <a:rPr lang="en-US"/>
              <a:t>The WISE Academy, 2007-2008</a:t>
            </a:r>
          </a:p>
        </p:txBody>
      </p:sp>
      <p:sp>
        <p:nvSpPr>
          <p:cNvPr id="7" name="Rectangle 7"/>
          <p:cNvSpPr>
            <a:spLocks noGrp="1" noChangeArrowheads="1"/>
          </p:cNvSpPr>
          <p:nvPr>
            <p:ph type="sldNum" sz="quarter" idx="5"/>
          </p:nvPr>
        </p:nvSpPr>
        <p:spPr>
          <a:ln/>
        </p:spPr>
        <p:txBody>
          <a:bodyPr/>
          <a:lstStyle/>
          <a:p>
            <a:fld id="{B447708A-204E-47CD-97CC-8FF7C4DD52B5}" type="slidenum">
              <a:rPr lang="en-US"/>
              <a:pPr/>
              <a:t>89</a:t>
            </a:fld>
            <a:endParaRPr lang="en-US"/>
          </a:p>
        </p:txBody>
      </p:sp>
      <p:sp>
        <p:nvSpPr>
          <p:cNvPr id="188418" name="Rectangle 2"/>
          <p:cNvSpPr>
            <a:spLocks noGrp="1" noRot="1" noChangeAspect="1" noChangeArrowheads="1" noTextEdit="1"/>
          </p:cNvSpPr>
          <p:nvPr>
            <p:ph type="sldImg"/>
          </p:nvPr>
        </p:nvSpPr>
        <p:spPr>
          <a:ln/>
        </p:spPr>
      </p:sp>
      <p:sp>
        <p:nvSpPr>
          <p:cNvPr id="188419" name="Rectangle 3"/>
          <p:cNvSpPr>
            <a:spLocks noGrp="1" noChangeArrowheads="1"/>
          </p:cNvSpPr>
          <p:nvPr>
            <p:ph type="body" idx="1"/>
          </p:nvPr>
        </p:nvSpPr>
        <p:spPr/>
        <p:txBody>
          <a:bodyPr/>
          <a:lstStyle/>
          <a:p>
            <a:r>
              <a:rPr lang="en-AU"/>
              <a:t>Page 121</a:t>
            </a:r>
          </a:p>
          <a:p>
            <a:endParaRPr lang="en-AU"/>
          </a:p>
          <a:p>
            <a:r>
              <a:rPr lang="en-AU"/>
              <a:t>One pair of joints – Shoulder girdle, pelvic girdle</a:t>
            </a:r>
          </a:p>
        </p:txBody>
      </p:sp>
    </p:spTree>
    <p:extLst>
      <p:ext uri="{BB962C8B-B14F-4D97-AF65-F5344CB8AC3E}">
        <p14:creationId xmlns:p14="http://schemas.microsoft.com/office/powerpoint/2010/main" val="269341992"/>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Exercise Analysis - Adv Fitness Instruction</a:t>
            </a:r>
          </a:p>
        </p:txBody>
      </p:sp>
      <p:sp>
        <p:nvSpPr>
          <p:cNvPr id="6" name="Rectangle 6"/>
          <p:cNvSpPr>
            <a:spLocks noGrp="1" noChangeArrowheads="1"/>
          </p:cNvSpPr>
          <p:nvPr>
            <p:ph type="ftr" sz="quarter" idx="4"/>
          </p:nvPr>
        </p:nvSpPr>
        <p:spPr>
          <a:ln/>
        </p:spPr>
        <p:txBody>
          <a:bodyPr/>
          <a:lstStyle/>
          <a:p>
            <a:r>
              <a:rPr lang="en-US"/>
              <a:t>The WISE Academy, 2007-2008</a:t>
            </a:r>
          </a:p>
        </p:txBody>
      </p:sp>
      <p:sp>
        <p:nvSpPr>
          <p:cNvPr id="7" name="Rectangle 7"/>
          <p:cNvSpPr>
            <a:spLocks noGrp="1" noChangeArrowheads="1"/>
          </p:cNvSpPr>
          <p:nvPr>
            <p:ph type="sldNum" sz="quarter" idx="5"/>
          </p:nvPr>
        </p:nvSpPr>
        <p:spPr>
          <a:ln/>
        </p:spPr>
        <p:txBody>
          <a:bodyPr/>
          <a:lstStyle/>
          <a:p>
            <a:fld id="{07C2D23F-E309-427C-A756-98FC8A8F16B0}" type="slidenum">
              <a:rPr lang="en-US"/>
              <a:pPr/>
              <a:t>90</a:t>
            </a:fld>
            <a:endParaRPr lang="en-US"/>
          </a:p>
        </p:txBody>
      </p:sp>
      <p:sp>
        <p:nvSpPr>
          <p:cNvPr id="208898" name="Rectangle 2"/>
          <p:cNvSpPr>
            <a:spLocks noGrp="1" noRot="1" noChangeAspect="1" noChangeArrowheads="1" noTextEdit="1"/>
          </p:cNvSpPr>
          <p:nvPr>
            <p:ph type="sldImg"/>
          </p:nvPr>
        </p:nvSpPr>
        <p:spPr>
          <a:ln/>
        </p:spPr>
      </p:sp>
      <p:sp>
        <p:nvSpPr>
          <p:cNvPr id="208899"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3824440671"/>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Exercise Analysis - Adv Fitness Instruction</a:t>
            </a:r>
          </a:p>
        </p:txBody>
      </p:sp>
      <p:sp>
        <p:nvSpPr>
          <p:cNvPr id="6" name="Rectangle 6"/>
          <p:cNvSpPr>
            <a:spLocks noGrp="1" noChangeArrowheads="1"/>
          </p:cNvSpPr>
          <p:nvPr>
            <p:ph type="ftr" sz="quarter" idx="4"/>
          </p:nvPr>
        </p:nvSpPr>
        <p:spPr>
          <a:ln/>
        </p:spPr>
        <p:txBody>
          <a:bodyPr/>
          <a:lstStyle/>
          <a:p>
            <a:r>
              <a:rPr lang="en-US"/>
              <a:t>The WISE Academy, 2007-2008</a:t>
            </a:r>
          </a:p>
        </p:txBody>
      </p:sp>
      <p:sp>
        <p:nvSpPr>
          <p:cNvPr id="7" name="Rectangle 7"/>
          <p:cNvSpPr>
            <a:spLocks noGrp="1" noChangeArrowheads="1"/>
          </p:cNvSpPr>
          <p:nvPr>
            <p:ph type="sldNum" sz="quarter" idx="5"/>
          </p:nvPr>
        </p:nvSpPr>
        <p:spPr>
          <a:ln/>
        </p:spPr>
        <p:txBody>
          <a:bodyPr/>
          <a:lstStyle/>
          <a:p>
            <a:fld id="{DA73C54C-2642-4D56-BBF5-6207D4781467}" type="slidenum">
              <a:rPr lang="en-US"/>
              <a:pPr/>
              <a:t>91</a:t>
            </a:fld>
            <a:endParaRPr lang="en-US"/>
          </a:p>
        </p:txBody>
      </p:sp>
      <p:sp>
        <p:nvSpPr>
          <p:cNvPr id="191490" name="Rectangle 2"/>
          <p:cNvSpPr>
            <a:spLocks noGrp="1" noRot="1" noChangeAspect="1" noChangeArrowheads="1" noTextEdit="1"/>
          </p:cNvSpPr>
          <p:nvPr>
            <p:ph type="sldImg"/>
          </p:nvPr>
        </p:nvSpPr>
        <p:spPr>
          <a:ln/>
        </p:spPr>
      </p:sp>
      <p:sp>
        <p:nvSpPr>
          <p:cNvPr id="191491" name="Rectangle 3"/>
          <p:cNvSpPr>
            <a:spLocks noGrp="1" noChangeArrowheads="1"/>
          </p:cNvSpPr>
          <p:nvPr>
            <p:ph type="body" idx="1"/>
          </p:nvPr>
        </p:nvSpPr>
        <p:spPr/>
        <p:txBody>
          <a:bodyPr/>
          <a:lstStyle/>
          <a:p>
            <a:r>
              <a:rPr lang="en-AU"/>
              <a:t>Concentric – counter force of gravity</a:t>
            </a:r>
          </a:p>
          <a:p>
            <a:r>
              <a:rPr lang="en-AU"/>
              <a:t>Eccentric – control force of gravity or counter momentum e.g. tennis – sore muscles from serving</a:t>
            </a:r>
          </a:p>
          <a:p>
            <a:endParaRPr lang="en-AU"/>
          </a:p>
          <a:p>
            <a:r>
              <a:rPr lang="en-AU"/>
              <a:t>Synergists – muscles that act together to create a combined force; effect is usually greater joint stabilisation</a:t>
            </a:r>
          </a:p>
          <a:p>
            <a:endParaRPr lang="en-AU"/>
          </a:p>
          <a:p>
            <a:r>
              <a:rPr lang="en-AU"/>
              <a:t>Joint Action Muscle (JAM) Charts (pp 145-147)</a:t>
            </a:r>
          </a:p>
        </p:txBody>
      </p:sp>
    </p:spTree>
    <p:extLst>
      <p:ext uri="{BB962C8B-B14F-4D97-AF65-F5344CB8AC3E}">
        <p14:creationId xmlns:p14="http://schemas.microsoft.com/office/powerpoint/2010/main" val="327627096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Exercise Analysis - Adv Fitness Instruction</a:t>
            </a:r>
          </a:p>
        </p:txBody>
      </p:sp>
      <p:sp>
        <p:nvSpPr>
          <p:cNvPr id="6" name="Rectangle 6"/>
          <p:cNvSpPr>
            <a:spLocks noGrp="1" noChangeArrowheads="1"/>
          </p:cNvSpPr>
          <p:nvPr>
            <p:ph type="ftr" sz="quarter" idx="4"/>
          </p:nvPr>
        </p:nvSpPr>
        <p:spPr>
          <a:ln/>
        </p:spPr>
        <p:txBody>
          <a:bodyPr/>
          <a:lstStyle/>
          <a:p>
            <a:r>
              <a:rPr lang="en-US"/>
              <a:t>The WISE Academy, 2007-2008</a:t>
            </a:r>
          </a:p>
        </p:txBody>
      </p:sp>
      <p:sp>
        <p:nvSpPr>
          <p:cNvPr id="7" name="Rectangle 7"/>
          <p:cNvSpPr>
            <a:spLocks noGrp="1" noChangeArrowheads="1"/>
          </p:cNvSpPr>
          <p:nvPr>
            <p:ph type="sldNum" sz="quarter" idx="5"/>
          </p:nvPr>
        </p:nvSpPr>
        <p:spPr>
          <a:ln/>
        </p:spPr>
        <p:txBody>
          <a:bodyPr/>
          <a:lstStyle/>
          <a:p>
            <a:fld id="{23041936-FD35-48C5-8CE5-740E8D6E484D}" type="slidenum">
              <a:rPr lang="en-US"/>
              <a:pPr/>
              <a:t>92</a:t>
            </a:fld>
            <a:endParaRPr lang="en-US"/>
          </a:p>
        </p:txBody>
      </p:sp>
      <p:sp>
        <p:nvSpPr>
          <p:cNvPr id="210946" name="Rectangle 2"/>
          <p:cNvSpPr>
            <a:spLocks noGrp="1" noRot="1" noChangeAspect="1" noChangeArrowheads="1" noTextEdit="1"/>
          </p:cNvSpPr>
          <p:nvPr>
            <p:ph type="sldImg"/>
          </p:nvPr>
        </p:nvSpPr>
        <p:spPr>
          <a:ln/>
        </p:spPr>
      </p:sp>
      <p:sp>
        <p:nvSpPr>
          <p:cNvPr id="210947"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3171071832"/>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Exercise Analysis - Adv Fitness Instruction</a:t>
            </a:r>
          </a:p>
        </p:txBody>
      </p:sp>
      <p:sp>
        <p:nvSpPr>
          <p:cNvPr id="6" name="Rectangle 6"/>
          <p:cNvSpPr>
            <a:spLocks noGrp="1" noChangeArrowheads="1"/>
          </p:cNvSpPr>
          <p:nvPr>
            <p:ph type="ftr" sz="quarter" idx="4"/>
          </p:nvPr>
        </p:nvSpPr>
        <p:spPr>
          <a:ln/>
        </p:spPr>
        <p:txBody>
          <a:bodyPr/>
          <a:lstStyle/>
          <a:p>
            <a:r>
              <a:rPr lang="en-US"/>
              <a:t>The WISE Academy, 2007-2008</a:t>
            </a:r>
          </a:p>
        </p:txBody>
      </p:sp>
      <p:sp>
        <p:nvSpPr>
          <p:cNvPr id="7" name="Rectangle 7"/>
          <p:cNvSpPr>
            <a:spLocks noGrp="1" noChangeArrowheads="1"/>
          </p:cNvSpPr>
          <p:nvPr>
            <p:ph type="sldNum" sz="quarter" idx="5"/>
          </p:nvPr>
        </p:nvSpPr>
        <p:spPr>
          <a:ln/>
        </p:spPr>
        <p:txBody>
          <a:bodyPr/>
          <a:lstStyle/>
          <a:p>
            <a:fld id="{5D32AC29-C68D-441F-8BD0-606C8539D2E4}" type="slidenum">
              <a:rPr lang="en-US"/>
              <a:pPr/>
              <a:t>93</a:t>
            </a:fld>
            <a:endParaRPr lang="en-US"/>
          </a:p>
        </p:txBody>
      </p:sp>
      <p:sp>
        <p:nvSpPr>
          <p:cNvPr id="193538" name="Rectangle 2"/>
          <p:cNvSpPr>
            <a:spLocks noGrp="1" noRot="1" noChangeAspect="1" noChangeArrowheads="1" noTextEdit="1"/>
          </p:cNvSpPr>
          <p:nvPr>
            <p:ph type="sldImg"/>
          </p:nvPr>
        </p:nvSpPr>
        <p:spPr>
          <a:ln/>
        </p:spPr>
      </p:sp>
      <p:sp>
        <p:nvSpPr>
          <p:cNvPr id="193539" name="Rectangle 3"/>
          <p:cNvSpPr>
            <a:spLocks noGrp="1" noChangeArrowheads="1"/>
          </p:cNvSpPr>
          <p:nvPr>
            <p:ph type="body" idx="1"/>
          </p:nvPr>
        </p:nvSpPr>
        <p:spPr/>
        <p:txBody>
          <a:bodyPr/>
          <a:lstStyle/>
          <a:p>
            <a:r>
              <a:rPr lang="en-AU"/>
              <a:t>Page 124</a:t>
            </a:r>
          </a:p>
        </p:txBody>
      </p:sp>
    </p:spTree>
    <p:extLst>
      <p:ext uri="{BB962C8B-B14F-4D97-AF65-F5344CB8AC3E}">
        <p14:creationId xmlns:p14="http://schemas.microsoft.com/office/powerpoint/2010/main" val="3740569761"/>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Exercise Analysis - Adv Fitness Instruction</a:t>
            </a:r>
          </a:p>
        </p:txBody>
      </p:sp>
      <p:sp>
        <p:nvSpPr>
          <p:cNvPr id="6" name="Rectangle 6"/>
          <p:cNvSpPr>
            <a:spLocks noGrp="1" noChangeArrowheads="1"/>
          </p:cNvSpPr>
          <p:nvPr>
            <p:ph type="ftr" sz="quarter" idx="4"/>
          </p:nvPr>
        </p:nvSpPr>
        <p:spPr>
          <a:ln/>
        </p:spPr>
        <p:txBody>
          <a:bodyPr/>
          <a:lstStyle/>
          <a:p>
            <a:r>
              <a:rPr lang="en-US"/>
              <a:t>The WISE Academy, 2007-2008</a:t>
            </a:r>
          </a:p>
        </p:txBody>
      </p:sp>
      <p:sp>
        <p:nvSpPr>
          <p:cNvPr id="7" name="Rectangle 7"/>
          <p:cNvSpPr>
            <a:spLocks noGrp="1" noChangeArrowheads="1"/>
          </p:cNvSpPr>
          <p:nvPr>
            <p:ph type="sldNum" sz="quarter" idx="5"/>
          </p:nvPr>
        </p:nvSpPr>
        <p:spPr>
          <a:ln/>
        </p:spPr>
        <p:txBody>
          <a:bodyPr/>
          <a:lstStyle/>
          <a:p>
            <a:fld id="{393BF808-74D4-41BE-983F-1BAB72F97FD0}" type="slidenum">
              <a:rPr lang="en-US"/>
              <a:pPr/>
              <a:t>94</a:t>
            </a:fld>
            <a:endParaRPr lang="en-US"/>
          </a:p>
        </p:txBody>
      </p:sp>
      <p:sp>
        <p:nvSpPr>
          <p:cNvPr id="196610" name="Rectangle 2"/>
          <p:cNvSpPr>
            <a:spLocks noGrp="1" noRot="1" noChangeAspect="1" noChangeArrowheads="1" noTextEdit="1"/>
          </p:cNvSpPr>
          <p:nvPr>
            <p:ph type="sldImg"/>
          </p:nvPr>
        </p:nvSpPr>
        <p:spPr>
          <a:ln/>
        </p:spPr>
      </p:sp>
      <p:sp>
        <p:nvSpPr>
          <p:cNvPr id="196611" name="Rectangle 3"/>
          <p:cNvSpPr>
            <a:spLocks noGrp="1" noChangeArrowheads="1"/>
          </p:cNvSpPr>
          <p:nvPr>
            <p:ph type="body" idx="1"/>
          </p:nvPr>
        </p:nvSpPr>
        <p:spPr/>
        <p:txBody>
          <a:bodyPr/>
          <a:lstStyle/>
          <a:p>
            <a:r>
              <a:rPr lang="en-AU"/>
              <a:t>Page 125</a:t>
            </a:r>
          </a:p>
          <a:p>
            <a:endParaRPr lang="en-AU"/>
          </a:p>
          <a:p>
            <a:r>
              <a:rPr lang="en-AU"/>
              <a:t>E.g. Mother of disabled boy age 8 years?????????</a:t>
            </a:r>
          </a:p>
        </p:txBody>
      </p:sp>
    </p:spTree>
    <p:extLst>
      <p:ext uri="{BB962C8B-B14F-4D97-AF65-F5344CB8AC3E}">
        <p14:creationId xmlns:p14="http://schemas.microsoft.com/office/powerpoint/2010/main" val="1226068265"/>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95</a:t>
            </a:fld>
            <a:endParaRPr lang="en-AU"/>
          </a:p>
        </p:txBody>
      </p:sp>
    </p:spTree>
    <p:extLst>
      <p:ext uri="{BB962C8B-B14F-4D97-AF65-F5344CB8AC3E}">
        <p14:creationId xmlns:p14="http://schemas.microsoft.com/office/powerpoint/2010/main" val="227456047"/>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Exercise Analysis - Adv Fitness Instruction</a:t>
            </a:r>
          </a:p>
        </p:txBody>
      </p:sp>
      <p:sp>
        <p:nvSpPr>
          <p:cNvPr id="6" name="Rectangle 6"/>
          <p:cNvSpPr>
            <a:spLocks noGrp="1" noChangeArrowheads="1"/>
          </p:cNvSpPr>
          <p:nvPr>
            <p:ph type="ftr" sz="quarter" idx="4"/>
          </p:nvPr>
        </p:nvSpPr>
        <p:spPr>
          <a:ln/>
        </p:spPr>
        <p:txBody>
          <a:bodyPr/>
          <a:lstStyle/>
          <a:p>
            <a:r>
              <a:rPr lang="en-US"/>
              <a:t>The WISE Academy, 2007-2008</a:t>
            </a:r>
          </a:p>
        </p:txBody>
      </p:sp>
      <p:sp>
        <p:nvSpPr>
          <p:cNvPr id="7" name="Rectangle 7"/>
          <p:cNvSpPr>
            <a:spLocks noGrp="1" noChangeArrowheads="1"/>
          </p:cNvSpPr>
          <p:nvPr>
            <p:ph type="sldNum" sz="quarter" idx="5"/>
          </p:nvPr>
        </p:nvSpPr>
        <p:spPr>
          <a:ln/>
        </p:spPr>
        <p:txBody>
          <a:bodyPr/>
          <a:lstStyle/>
          <a:p>
            <a:fld id="{AD61B304-49BF-488C-B9F6-724B4173C1E0}" type="slidenum">
              <a:rPr lang="en-US"/>
              <a:pPr/>
              <a:t>96</a:t>
            </a:fld>
            <a:endParaRPr lang="en-US"/>
          </a:p>
        </p:txBody>
      </p:sp>
      <p:sp>
        <p:nvSpPr>
          <p:cNvPr id="198658" name="Rectangle 2"/>
          <p:cNvSpPr>
            <a:spLocks noGrp="1" noRot="1" noChangeAspect="1" noChangeArrowheads="1" noTextEdit="1"/>
          </p:cNvSpPr>
          <p:nvPr>
            <p:ph type="sldImg"/>
          </p:nvPr>
        </p:nvSpPr>
        <p:spPr>
          <a:ln/>
        </p:spPr>
      </p:sp>
      <p:sp>
        <p:nvSpPr>
          <p:cNvPr id="198659" name="Rectangle 3"/>
          <p:cNvSpPr>
            <a:spLocks noGrp="1" noChangeArrowheads="1"/>
          </p:cNvSpPr>
          <p:nvPr>
            <p:ph type="body" idx="1"/>
          </p:nvPr>
        </p:nvSpPr>
        <p:spPr/>
        <p:txBody>
          <a:bodyPr/>
          <a:lstStyle/>
          <a:p>
            <a:pPr marL="228600" indent="-228600"/>
            <a:r>
              <a:rPr lang="en-AU"/>
              <a:t>Page 135</a:t>
            </a:r>
          </a:p>
          <a:p>
            <a:pPr marL="228600" indent="-228600"/>
            <a:endParaRPr lang="en-AU"/>
          </a:p>
          <a:p>
            <a:pPr marL="228600" indent="-228600">
              <a:buFontTx/>
              <a:buAutoNum type="arabicPeriod"/>
            </a:pPr>
            <a:r>
              <a:rPr lang="en-AU"/>
              <a:t>Client requiring aerobic work but has lower leg problem.</a:t>
            </a:r>
          </a:p>
          <a:p>
            <a:pPr marL="228600" indent="-228600">
              <a:buFontTx/>
              <a:buAutoNum type="arabicPeriod"/>
            </a:pPr>
            <a:endParaRPr lang="en-AU"/>
          </a:p>
          <a:p>
            <a:pPr marL="228600" indent="-228600">
              <a:buFontTx/>
              <a:buAutoNum type="arabicPeriod"/>
            </a:pPr>
            <a:r>
              <a:rPr lang="en-AU"/>
              <a:t>E.g. office desk worker that swims a lot of freestyle</a:t>
            </a:r>
          </a:p>
          <a:p>
            <a:pPr marL="228600" indent="-228600">
              <a:buFontTx/>
              <a:buAutoNum type="arabicPeriod"/>
            </a:pPr>
            <a:endParaRPr lang="en-AU"/>
          </a:p>
          <a:p>
            <a:pPr marL="228600" indent="-228600">
              <a:buFontTx/>
              <a:buAutoNum type="arabicPeriod"/>
            </a:pPr>
            <a:r>
              <a:rPr lang="en-AU"/>
              <a:t>E.g. Use JAM charts in reverse to determine stretches</a:t>
            </a:r>
          </a:p>
          <a:p>
            <a:pPr marL="228600" indent="-228600">
              <a:buFontTx/>
              <a:buAutoNum type="arabicPeriod"/>
            </a:pPr>
            <a:endParaRPr lang="en-AU"/>
          </a:p>
          <a:p>
            <a:pPr marL="228600" indent="-228600">
              <a:buFontTx/>
              <a:buAutoNum type="arabicPeriod"/>
            </a:pPr>
            <a:r>
              <a:rPr lang="en-AU"/>
              <a:t>You are not restricted to a menu of exercises, look at the requirements of the client and the limitations of the client</a:t>
            </a:r>
          </a:p>
          <a:p>
            <a:pPr marL="228600" indent="-228600">
              <a:buFontTx/>
              <a:buAutoNum type="arabicPeriod"/>
            </a:pPr>
            <a:endParaRPr lang="en-AU"/>
          </a:p>
          <a:p>
            <a:pPr marL="228600" indent="-228600">
              <a:buFontTx/>
              <a:buAutoNum type="arabicPeriod"/>
            </a:pPr>
            <a:endParaRPr lang="en-AU"/>
          </a:p>
          <a:p>
            <a:pPr marL="228600" indent="-228600">
              <a:buFontTx/>
              <a:buAutoNum type="arabicPeriod"/>
            </a:pPr>
            <a:endParaRPr lang="en-AU"/>
          </a:p>
          <a:p>
            <a:pPr marL="228600" indent="-228600">
              <a:buFontTx/>
              <a:buAutoNum type="arabicPeriod"/>
            </a:pPr>
            <a:endParaRPr lang="en-AU"/>
          </a:p>
        </p:txBody>
      </p:sp>
    </p:spTree>
    <p:extLst>
      <p:ext uri="{BB962C8B-B14F-4D97-AF65-F5344CB8AC3E}">
        <p14:creationId xmlns:p14="http://schemas.microsoft.com/office/powerpoint/2010/main" val="1242215639"/>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Exercise Analysis - Adv Fitness Instruction</a:t>
            </a:r>
          </a:p>
        </p:txBody>
      </p:sp>
      <p:sp>
        <p:nvSpPr>
          <p:cNvPr id="6" name="Rectangle 6"/>
          <p:cNvSpPr>
            <a:spLocks noGrp="1" noChangeArrowheads="1"/>
          </p:cNvSpPr>
          <p:nvPr>
            <p:ph type="ftr" sz="quarter" idx="4"/>
          </p:nvPr>
        </p:nvSpPr>
        <p:spPr>
          <a:ln/>
        </p:spPr>
        <p:txBody>
          <a:bodyPr/>
          <a:lstStyle/>
          <a:p>
            <a:r>
              <a:rPr lang="en-US"/>
              <a:t>The WISE Academy, 2007-2008</a:t>
            </a:r>
          </a:p>
        </p:txBody>
      </p:sp>
      <p:sp>
        <p:nvSpPr>
          <p:cNvPr id="7" name="Rectangle 7"/>
          <p:cNvSpPr>
            <a:spLocks noGrp="1" noChangeArrowheads="1"/>
          </p:cNvSpPr>
          <p:nvPr>
            <p:ph type="sldNum" sz="quarter" idx="5"/>
          </p:nvPr>
        </p:nvSpPr>
        <p:spPr>
          <a:ln/>
        </p:spPr>
        <p:txBody>
          <a:bodyPr/>
          <a:lstStyle/>
          <a:p>
            <a:fld id="{FCC3CC55-BCC2-4174-8A40-57A5C1609DAC}" type="slidenum">
              <a:rPr lang="en-US"/>
              <a:pPr/>
              <a:t>97</a:t>
            </a:fld>
            <a:endParaRPr lang="en-US"/>
          </a:p>
        </p:txBody>
      </p:sp>
      <p:sp>
        <p:nvSpPr>
          <p:cNvPr id="201730" name="Rectangle 2"/>
          <p:cNvSpPr>
            <a:spLocks noGrp="1" noRot="1" noChangeAspect="1" noChangeArrowheads="1" noTextEdit="1"/>
          </p:cNvSpPr>
          <p:nvPr>
            <p:ph type="sldImg"/>
          </p:nvPr>
        </p:nvSpPr>
        <p:spPr>
          <a:ln/>
        </p:spPr>
      </p:sp>
      <p:sp>
        <p:nvSpPr>
          <p:cNvPr id="201731" name="Rectangle 3"/>
          <p:cNvSpPr>
            <a:spLocks noGrp="1" noChangeArrowheads="1"/>
          </p:cNvSpPr>
          <p:nvPr>
            <p:ph type="body" idx="1"/>
          </p:nvPr>
        </p:nvSpPr>
        <p:spPr/>
        <p:txBody>
          <a:bodyPr/>
          <a:lstStyle/>
          <a:p>
            <a:r>
              <a:rPr lang="en-AU"/>
              <a:t>Griffin p 139</a:t>
            </a:r>
          </a:p>
          <a:p>
            <a:endParaRPr lang="en-AU"/>
          </a:p>
          <a:p>
            <a:r>
              <a:rPr lang="en-AU"/>
              <a:t>Checklist p 141</a:t>
            </a:r>
          </a:p>
        </p:txBody>
      </p:sp>
    </p:spTree>
    <p:extLst>
      <p:ext uri="{BB962C8B-B14F-4D97-AF65-F5344CB8AC3E}">
        <p14:creationId xmlns:p14="http://schemas.microsoft.com/office/powerpoint/2010/main" val="76064781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Exercise Analysis - Adv Fitness Instruction</a:t>
            </a:r>
          </a:p>
        </p:txBody>
      </p:sp>
      <p:sp>
        <p:nvSpPr>
          <p:cNvPr id="6" name="Rectangle 6"/>
          <p:cNvSpPr>
            <a:spLocks noGrp="1" noChangeArrowheads="1"/>
          </p:cNvSpPr>
          <p:nvPr>
            <p:ph type="ftr" sz="quarter" idx="4"/>
          </p:nvPr>
        </p:nvSpPr>
        <p:spPr>
          <a:ln/>
        </p:spPr>
        <p:txBody>
          <a:bodyPr/>
          <a:lstStyle/>
          <a:p>
            <a:r>
              <a:rPr lang="en-US"/>
              <a:t>The WISE Academy, 2007-2008</a:t>
            </a:r>
          </a:p>
        </p:txBody>
      </p:sp>
      <p:sp>
        <p:nvSpPr>
          <p:cNvPr id="7" name="Rectangle 7"/>
          <p:cNvSpPr>
            <a:spLocks noGrp="1" noChangeArrowheads="1"/>
          </p:cNvSpPr>
          <p:nvPr>
            <p:ph type="sldNum" sz="quarter" idx="5"/>
          </p:nvPr>
        </p:nvSpPr>
        <p:spPr>
          <a:ln/>
        </p:spPr>
        <p:txBody>
          <a:bodyPr/>
          <a:lstStyle/>
          <a:p>
            <a:fld id="{2A74EB1C-FCFF-485A-9B8A-F5735ED14F0C}" type="slidenum">
              <a:rPr lang="en-US"/>
              <a:pPr/>
              <a:t>98</a:t>
            </a:fld>
            <a:endParaRPr lang="en-US"/>
          </a:p>
        </p:txBody>
      </p:sp>
      <p:sp>
        <p:nvSpPr>
          <p:cNvPr id="205826" name="Rectangle 2"/>
          <p:cNvSpPr>
            <a:spLocks noGrp="1" noRot="1" noChangeAspect="1" noChangeArrowheads="1" noTextEdit="1"/>
          </p:cNvSpPr>
          <p:nvPr>
            <p:ph type="sldImg"/>
          </p:nvPr>
        </p:nvSpPr>
        <p:spPr>
          <a:ln/>
        </p:spPr>
      </p:sp>
      <p:sp>
        <p:nvSpPr>
          <p:cNvPr id="205827" name="Rectangle 3"/>
          <p:cNvSpPr>
            <a:spLocks noGrp="1" noChangeArrowheads="1"/>
          </p:cNvSpPr>
          <p:nvPr>
            <p:ph type="body" idx="1"/>
          </p:nvPr>
        </p:nvSpPr>
        <p:spPr/>
        <p:txBody>
          <a:bodyPr/>
          <a:lstStyle/>
          <a:p>
            <a:r>
              <a:rPr lang="en-AU"/>
              <a:t>Page 142</a:t>
            </a:r>
          </a:p>
        </p:txBody>
      </p:sp>
    </p:spTree>
    <p:extLst>
      <p:ext uri="{BB962C8B-B14F-4D97-AF65-F5344CB8AC3E}">
        <p14:creationId xmlns:p14="http://schemas.microsoft.com/office/powerpoint/2010/main" val="1009568471"/>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Exercise Analysis - Adv Fitness Instruction</a:t>
            </a:r>
          </a:p>
        </p:txBody>
      </p:sp>
      <p:sp>
        <p:nvSpPr>
          <p:cNvPr id="6" name="Rectangle 6"/>
          <p:cNvSpPr>
            <a:spLocks noGrp="1" noChangeArrowheads="1"/>
          </p:cNvSpPr>
          <p:nvPr>
            <p:ph type="ftr" sz="quarter" idx="4"/>
          </p:nvPr>
        </p:nvSpPr>
        <p:spPr>
          <a:ln/>
        </p:spPr>
        <p:txBody>
          <a:bodyPr/>
          <a:lstStyle/>
          <a:p>
            <a:r>
              <a:rPr lang="en-US"/>
              <a:t>The WISE Academy, 2007-2008</a:t>
            </a:r>
          </a:p>
        </p:txBody>
      </p:sp>
      <p:sp>
        <p:nvSpPr>
          <p:cNvPr id="7" name="Rectangle 7"/>
          <p:cNvSpPr>
            <a:spLocks noGrp="1" noChangeArrowheads="1"/>
          </p:cNvSpPr>
          <p:nvPr>
            <p:ph type="sldNum" sz="quarter" idx="5"/>
          </p:nvPr>
        </p:nvSpPr>
        <p:spPr>
          <a:ln/>
        </p:spPr>
        <p:txBody>
          <a:bodyPr/>
          <a:lstStyle/>
          <a:p>
            <a:fld id="{97A5C67C-A03B-4D5E-BEFC-143C44339291}" type="slidenum">
              <a:rPr lang="en-US"/>
              <a:pPr/>
              <a:t>99</a:t>
            </a:fld>
            <a:endParaRPr lang="en-US"/>
          </a:p>
        </p:txBody>
      </p:sp>
      <p:sp>
        <p:nvSpPr>
          <p:cNvPr id="203778" name="Rectangle 2"/>
          <p:cNvSpPr>
            <a:spLocks noGrp="1" noRot="1" noChangeAspect="1" noChangeArrowheads="1" noTextEdit="1"/>
          </p:cNvSpPr>
          <p:nvPr>
            <p:ph type="sldImg"/>
          </p:nvPr>
        </p:nvSpPr>
        <p:spPr>
          <a:ln/>
        </p:spPr>
      </p:sp>
      <p:sp>
        <p:nvSpPr>
          <p:cNvPr id="203779" name="Rectangle 3"/>
          <p:cNvSpPr>
            <a:spLocks noGrp="1" noChangeArrowheads="1"/>
          </p:cNvSpPr>
          <p:nvPr>
            <p:ph type="body" idx="1"/>
          </p:nvPr>
        </p:nvSpPr>
        <p:spPr/>
        <p:txBody>
          <a:bodyPr/>
          <a:lstStyle/>
          <a:p>
            <a:r>
              <a:rPr lang="en-AU"/>
              <a:t>Page 142</a:t>
            </a:r>
          </a:p>
        </p:txBody>
      </p:sp>
    </p:spTree>
    <p:extLst>
      <p:ext uri="{BB962C8B-B14F-4D97-AF65-F5344CB8AC3E}">
        <p14:creationId xmlns:p14="http://schemas.microsoft.com/office/powerpoint/2010/main" val="1742320982"/>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38A26D0-8EA8-414D-AF62-B06495752003}" type="slidenum">
              <a:rPr lang="en-US"/>
              <a:pPr/>
              <a:t>100</a:t>
            </a:fld>
            <a:endParaRPr lang="en-US"/>
          </a:p>
        </p:txBody>
      </p:sp>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1085930934"/>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35379A07-D8B5-4C8B-B606-1702C07765DE}" type="slidenum">
              <a:rPr lang="en-US"/>
              <a:pPr/>
              <a:t>101</a:t>
            </a:fld>
            <a:endParaRPr lang="en-US"/>
          </a:p>
        </p:txBody>
      </p:sp>
      <p:sp>
        <p:nvSpPr>
          <p:cNvPr id="247810" name="Rectangle 2"/>
          <p:cNvSpPr>
            <a:spLocks noGrp="1" noRot="1" noChangeAspect="1" noChangeArrowheads="1" noTextEdit="1"/>
          </p:cNvSpPr>
          <p:nvPr>
            <p:ph type="sldImg"/>
          </p:nvPr>
        </p:nvSpPr>
        <p:spPr>
          <a:ln/>
        </p:spPr>
      </p:sp>
      <p:sp>
        <p:nvSpPr>
          <p:cNvPr id="247811" name="Rectangle 3"/>
          <p:cNvSpPr>
            <a:spLocks noGrp="1" noChangeArrowheads="1"/>
          </p:cNvSpPr>
          <p:nvPr>
            <p:ph type="body" idx="1"/>
          </p:nvPr>
        </p:nvSpPr>
        <p:spPr/>
        <p:txBody>
          <a:bodyPr/>
          <a:lstStyle/>
          <a:p>
            <a:pPr marL="190500" indent="-190500">
              <a:lnSpc>
                <a:spcPct val="80000"/>
              </a:lnSpc>
            </a:pPr>
            <a:r>
              <a:rPr lang="en-US" sz="800" b="1" dirty="0"/>
              <a:t>KE6</a:t>
            </a:r>
          </a:p>
          <a:p>
            <a:pPr marL="190500" indent="-190500">
              <a:lnSpc>
                <a:spcPct val="80000"/>
              </a:lnSpc>
            </a:pPr>
            <a:endParaRPr lang="en-US" sz="800" b="1" dirty="0"/>
          </a:p>
          <a:p>
            <a:r>
              <a:rPr lang="en-US" sz="1200" b="0" kern="1200" dirty="0">
                <a:solidFill>
                  <a:schemeClr val="tx1"/>
                </a:solidFill>
                <a:effectLst/>
                <a:latin typeface="+mn-lt"/>
                <a:ea typeface="+mn-ea"/>
                <a:cs typeface="+mn-cs"/>
              </a:rPr>
              <a:t>Muscle endurance</a:t>
            </a:r>
            <a:endParaRPr lang="en-AU"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Ability of a muscle or group of muscles to repeatedly exert force against resistance</a:t>
            </a:r>
            <a:endParaRPr lang="en-AU" sz="1200" b="1" kern="1200" dirty="0">
              <a:solidFill>
                <a:schemeClr val="tx1"/>
              </a:solidFill>
              <a:effectLst/>
              <a:latin typeface="+mn-lt"/>
              <a:ea typeface="+mn-ea"/>
              <a:cs typeface="+mn-cs"/>
            </a:endParaRPr>
          </a:p>
          <a:p>
            <a:endParaRPr lang="en-US" sz="1200" b="0"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Power</a:t>
            </a:r>
            <a:endParaRPr lang="en-AU"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The rate of performing work: force x velocity</a:t>
            </a:r>
            <a:endParaRPr lang="en-AU" sz="1200" b="1" kern="1200" dirty="0">
              <a:solidFill>
                <a:schemeClr val="tx1"/>
              </a:solidFill>
              <a:effectLst/>
              <a:latin typeface="+mn-lt"/>
              <a:ea typeface="+mn-ea"/>
              <a:cs typeface="+mn-cs"/>
            </a:endParaRPr>
          </a:p>
          <a:p>
            <a:endParaRPr lang="en-US" sz="1200" b="0"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Flexibility</a:t>
            </a:r>
            <a:endParaRPr lang="en-AU"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The range of motion in a joint or group of joints or the ability to move joints effectively through a complete range of motion</a:t>
            </a:r>
            <a:endParaRPr lang="en-AU" sz="1200" b="1" kern="1200" dirty="0">
              <a:solidFill>
                <a:schemeClr val="tx1"/>
              </a:solidFill>
              <a:effectLst/>
              <a:latin typeface="+mn-lt"/>
              <a:ea typeface="+mn-ea"/>
              <a:cs typeface="+mn-cs"/>
            </a:endParaRPr>
          </a:p>
          <a:p>
            <a:endParaRPr lang="en-US" sz="1200" b="0"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Body Composition</a:t>
            </a:r>
            <a:endParaRPr lang="en-AU"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Refers to the proportion of fat and fat-free mass in the body</a:t>
            </a:r>
            <a:endParaRPr lang="en-AU" sz="1200" b="1" kern="1200" dirty="0">
              <a:solidFill>
                <a:schemeClr val="tx1"/>
              </a:solidFill>
              <a:effectLst/>
              <a:latin typeface="+mn-lt"/>
              <a:ea typeface="+mn-ea"/>
              <a:cs typeface="+mn-cs"/>
            </a:endParaRPr>
          </a:p>
          <a:p>
            <a:endParaRPr lang="en-US" sz="1200" b="0"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Reaction time</a:t>
            </a:r>
            <a:endParaRPr lang="en-AU"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Measure of the quickness an organism responds to some sort of stimulus</a:t>
            </a:r>
            <a:endParaRPr lang="en-AU" sz="1200" b="1" kern="1200" dirty="0">
              <a:solidFill>
                <a:schemeClr val="tx1"/>
              </a:solidFill>
              <a:effectLst/>
              <a:latin typeface="+mn-lt"/>
              <a:ea typeface="+mn-ea"/>
              <a:cs typeface="+mn-cs"/>
            </a:endParaRPr>
          </a:p>
          <a:p>
            <a:endParaRPr lang="en-US" sz="1200" b="0"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Speed</a:t>
            </a:r>
            <a:endParaRPr lang="en-AU"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The ability to move quickly across the ground or move limbs rapidly to grab or throw</a:t>
            </a:r>
            <a:endParaRPr lang="en-AU" sz="1200" b="1" kern="1200" dirty="0">
              <a:solidFill>
                <a:schemeClr val="tx1"/>
              </a:solidFill>
              <a:effectLst/>
              <a:latin typeface="+mn-lt"/>
              <a:ea typeface="+mn-ea"/>
              <a:cs typeface="+mn-cs"/>
            </a:endParaRPr>
          </a:p>
          <a:p>
            <a:endParaRPr lang="en-US" sz="1200" b="0"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Coordination</a:t>
            </a:r>
            <a:endParaRPr lang="en-AU"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The ability to stay in control of body movement</a:t>
            </a:r>
            <a:endParaRPr lang="en-AU" sz="1200" b="1" kern="1200" dirty="0">
              <a:solidFill>
                <a:schemeClr val="tx1"/>
              </a:solidFill>
              <a:effectLst/>
              <a:latin typeface="+mn-lt"/>
              <a:ea typeface="+mn-ea"/>
              <a:cs typeface="+mn-cs"/>
            </a:endParaRPr>
          </a:p>
          <a:p>
            <a:endParaRPr lang="en-US" sz="1200" b="0"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Muscle strength</a:t>
            </a:r>
            <a:endParaRPr lang="en-AU"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The ability to carry out work against a resistance</a:t>
            </a:r>
            <a:endParaRPr lang="en-AU" sz="1200" b="1" kern="1200" dirty="0">
              <a:solidFill>
                <a:schemeClr val="tx1"/>
              </a:solidFill>
              <a:effectLst/>
              <a:latin typeface="+mn-lt"/>
              <a:ea typeface="+mn-ea"/>
              <a:cs typeface="+mn-cs"/>
            </a:endParaRPr>
          </a:p>
          <a:p>
            <a:endParaRPr lang="en-US" sz="1200" b="0"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Proprioception</a:t>
            </a:r>
            <a:endParaRPr lang="en-AU"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The ability to sense stimuli arising within the body regarding position, motion, and equilibrium</a:t>
            </a:r>
            <a:endParaRPr lang="en-AU" sz="1200" b="1" kern="1200" dirty="0">
              <a:solidFill>
                <a:schemeClr val="tx1"/>
              </a:solidFill>
              <a:effectLst/>
              <a:latin typeface="+mn-lt"/>
              <a:ea typeface="+mn-ea"/>
              <a:cs typeface="+mn-cs"/>
            </a:endParaRPr>
          </a:p>
          <a:p>
            <a:endParaRPr lang="en-US" sz="1200" b="0"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Balance</a:t>
            </a:r>
            <a:endParaRPr lang="en-AU"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The ability to stay upright </a:t>
            </a:r>
            <a:endParaRPr lang="en-AU" sz="1200" b="1" kern="1200" dirty="0">
              <a:solidFill>
                <a:schemeClr val="tx1"/>
              </a:solidFill>
              <a:effectLst/>
              <a:latin typeface="+mn-lt"/>
              <a:ea typeface="+mn-ea"/>
              <a:cs typeface="+mn-cs"/>
            </a:endParaRPr>
          </a:p>
          <a:p>
            <a:endParaRPr lang="en-US" sz="1200" b="0"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Agility</a:t>
            </a:r>
            <a:endParaRPr lang="en-AU"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The ability to quickly change body position or direction of the body</a:t>
            </a:r>
            <a:endParaRPr lang="en-AU" sz="1200" b="1" kern="1200" dirty="0">
              <a:solidFill>
                <a:schemeClr val="tx1"/>
              </a:solidFill>
              <a:effectLst/>
              <a:latin typeface="+mn-lt"/>
              <a:ea typeface="+mn-ea"/>
              <a:cs typeface="+mn-cs"/>
            </a:endParaRPr>
          </a:p>
          <a:p>
            <a:endParaRPr lang="en-US" sz="1200" b="0"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Cardiovascular endurance</a:t>
            </a:r>
            <a:endParaRPr lang="en-AU"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The ability to exercise continuously for extended periods without tiring</a:t>
            </a:r>
            <a:endParaRPr lang="en-AU" sz="1200" b="1" kern="1200" dirty="0">
              <a:solidFill>
                <a:schemeClr val="tx1"/>
              </a:solidFill>
              <a:effectLst/>
              <a:latin typeface="+mn-lt"/>
              <a:ea typeface="+mn-ea"/>
              <a:cs typeface="+mn-cs"/>
            </a:endParaRPr>
          </a:p>
          <a:p>
            <a:pPr marL="190500" indent="-190500">
              <a:lnSpc>
                <a:spcPct val="80000"/>
              </a:lnSpc>
            </a:pPr>
            <a:endParaRPr lang="en-US" sz="800" dirty="0"/>
          </a:p>
        </p:txBody>
      </p:sp>
    </p:spTree>
    <p:extLst>
      <p:ext uri="{BB962C8B-B14F-4D97-AF65-F5344CB8AC3E}">
        <p14:creationId xmlns:p14="http://schemas.microsoft.com/office/powerpoint/2010/main" val="1572163782"/>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E42057A0-E459-488C-8B0B-89469951BA05}" type="slidenum">
              <a:rPr lang="en-US"/>
              <a:pPr/>
              <a:t>102</a:t>
            </a:fld>
            <a:endParaRPr lang="en-US"/>
          </a:p>
        </p:txBody>
      </p:sp>
      <p:sp>
        <p:nvSpPr>
          <p:cNvPr id="236546" name="Rectangle 2"/>
          <p:cNvSpPr>
            <a:spLocks noGrp="1" noRot="1" noChangeAspect="1" noChangeArrowheads="1" noTextEdit="1"/>
          </p:cNvSpPr>
          <p:nvPr>
            <p:ph type="sldImg"/>
          </p:nvPr>
        </p:nvSpPr>
        <p:spPr>
          <a:ln/>
        </p:spPr>
      </p:sp>
      <p:sp>
        <p:nvSpPr>
          <p:cNvPr id="236547"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1958901648"/>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1A880026-A958-48F3-B341-4993190BF81E}" type="slidenum">
              <a:rPr lang="en-US"/>
              <a:pPr/>
              <a:t>103</a:t>
            </a:fld>
            <a:endParaRPr lang="en-US"/>
          </a:p>
        </p:txBody>
      </p:sp>
      <p:sp>
        <p:nvSpPr>
          <p:cNvPr id="234498" name="Rectangle 2"/>
          <p:cNvSpPr>
            <a:spLocks noGrp="1" noRot="1" noChangeAspect="1" noChangeArrowheads="1" noTextEdit="1"/>
          </p:cNvSpPr>
          <p:nvPr>
            <p:ph type="sldImg"/>
          </p:nvPr>
        </p:nvSpPr>
        <p:spPr>
          <a:ln/>
        </p:spPr>
      </p:sp>
      <p:sp>
        <p:nvSpPr>
          <p:cNvPr id="234499" name="Rectangle 3"/>
          <p:cNvSpPr>
            <a:spLocks noGrp="1" noChangeArrowheads="1"/>
          </p:cNvSpPr>
          <p:nvPr>
            <p:ph type="body" idx="1"/>
          </p:nvPr>
        </p:nvSpPr>
        <p:spPr/>
        <p:txBody>
          <a:bodyPr/>
          <a:lstStyle/>
          <a:p>
            <a:r>
              <a:rPr lang="en-AU"/>
              <a:t>Page 147</a:t>
            </a:r>
          </a:p>
        </p:txBody>
      </p:sp>
    </p:spTree>
    <p:extLst>
      <p:ext uri="{BB962C8B-B14F-4D97-AF65-F5344CB8AC3E}">
        <p14:creationId xmlns:p14="http://schemas.microsoft.com/office/powerpoint/2010/main" val="3272592643"/>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71FD2DAA-0F6F-40A3-927A-293BAB44CD77}" type="slidenum">
              <a:rPr lang="en-US"/>
              <a:pPr/>
              <a:t>104</a:t>
            </a:fld>
            <a:endParaRPr lang="en-US"/>
          </a:p>
        </p:txBody>
      </p:sp>
      <p:sp>
        <p:nvSpPr>
          <p:cNvPr id="208898" name="Rectangle 2"/>
          <p:cNvSpPr>
            <a:spLocks noGrp="1" noRot="1" noChangeAspect="1" noChangeArrowheads="1" noTextEdit="1"/>
          </p:cNvSpPr>
          <p:nvPr>
            <p:ph type="sldImg"/>
          </p:nvPr>
        </p:nvSpPr>
        <p:spPr>
          <a:ln/>
        </p:spPr>
      </p:sp>
      <p:sp>
        <p:nvSpPr>
          <p:cNvPr id="208899" name="Rectangle 3"/>
          <p:cNvSpPr>
            <a:spLocks noGrp="1" noChangeArrowheads="1"/>
          </p:cNvSpPr>
          <p:nvPr>
            <p:ph type="body" idx="1"/>
          </p:nvPr>
        </p:nvSpPr>
        <p:spPr/>
        <p:txBody>
          <a:bodyPr/>
          <a:lstStyle/>
          <a:p>
            <a:r>
              <a:rPr lang="en-AU"/>
              <a:t>Page 147</a:t>
            </a:r>
          </a:p>
        </p:txBody>
      </p:sp>
    </p:spTree>
    <p:extLst>
      <p:ext uri="{BB962C8B-B14F-4D97-AF65-F5344CB8AC3E}">
        <p14:creationId xmlns:p14="http://schemas.microsoft.com/office/powerpoint/2010/main" val="1024232102"/>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E42057A0-E459-488C-8B0B-89469951BA05}" type="slidenum">
              <a:rPr lang="en-US"/>
              <a:pPr/>
              <a:t>105</a:t>
            </a:fld>
            <a:endParaRPr lang="en-US"/>
          </a:p>
        </p:txBody>
      </p:sp>
      <p:sp>
        <p:nvSpPr>
          <p:cNvPr id="236546" name="Rectangle 2"/>
          <p:cNvSpPr>
            <a:spLocks noGrp="1" noRot="1" noChangeAspect="1" noChangeArrowheads="1" noTextEdit="1"/>
          </p:cNvSpPr>
          <p:nvPr>
            <p:ph type="sldImg"/>
          </p:nvPr>
        </p:nvSpPr>
        <p:spPr>
          <a:ln/>
        </p:spPr>
      </p:sp>
      <p:sp>
        <p:nvSpPr>
          <p:cNvPr id="236547" name="Rectangle 3"/>
          <p:cNvSpPr>
            <a:spLocks noGrp="1" noChangeArrowheads="1"/>
          </p:cNvSpPr>
          <p:nvPr>
            <p:ph type="body" idx="1"/>
          </p:nvPr>
        </p:nvSpPr>
        <p:spPr/>
        <p:txBody>
          <a:bodyPr/>
          <a:lstStyle/>
          <a:p>
            <a:endParaRPr lang="en-AU" dirty="0"/>
          </a:p>
        </p:txBody>
      </p:sp>
    </p:spTree>
    <p:extLst>
      <p:ext uri="{BB962C8B-B14F-4D97-AF65-F5344CB8AC3E}">
        <p14:creationId xmlns:p14="http://schemas.microsoft.com/office/powerpoint/2010/main" val="32404300"/>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F08A2311-873E-4915-9402-23988691AB53}" type="slidenum">
              <a:rPr lang="en-US"/>
              <a:pPr/>
              <a:t>106</a:t>
            </a:fld>
            <a:endParaRPr lang="en-US"/>
          </a:p>
        </p:txBody>
      </p:sp>
      <p:sp>
        <p:nvSpPr>
          <p:cNvPr id="238594" name="Rectangle 2"/>
          <p:cNvSpPr>
            <a:spLocks noGrp="1" noRot="1" noChangeAspect="1" noChangeArrowheads="1" noTextEdit="1"/>
          </p:cNvSpPr>
          <p:nvPr>
            <p:ph type="sldImg"/>
          </p:nvPr>
        </p:nvSpPr>
        <p:spPr>
          <a:ln/>
        </p:spPr>
      </p:sp>
      <p:sp>
        <p:nvSpPr>
          <p:cNvPr id="238595"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KE10, KE14</a:t>
            </a:r>
          </a:p>
          <a:p>
            <a:endParaRPr lang="en-US" sz="1200" kern="1200" dirty="0">
              <a:solidFill>
                <a:schemeClr val="tx1"/>
              </a:solidFill>
              <a:effectLst/>
              <a:latin typeface="+mn-lt"/>
              <a:ea typeface="+mn-ea"/>
              <a:cs typeface="+mn-cs"/>
            </a:endParaRPr>
          </a:p>
          <a:p>
            <a:r>
              <a:rPr lang="en-AU" dirty="0" err="1"/>
              <a:t>Attridge</a:t>
            </a:r>
            <a:r>
              <a:rPr lang="en-AU" dirty="0"/>
              <a:t> &amp; Felice 2016 page 82-83</a:t>
            </a:r>
          </a:p>
          <a:p>
            <a:endParaRPr lang="en-AU" dirty="0"/>
          </a:p>
          <a:p>
            <a:endParaRPr lang="en-AU" dirty="0"/>
          </a:p>
          <a:p>
            <a:r>
              <a:rPr lang="en-US" sz="1200" b="0" kern="1200" dirty="0">
                <a:solidFill>
                  <a:schemeClr val="tx1"/>
                </a:solidFill>
                <a:effectLst/>
                <a:latin typeface="+mn-lt"/>
                <a:ea typeface="+mn-ea"/>
                <a:cs typeface="+mn-cs"/>
              </a:rPr>
              <a:t>Reversibility Principle: that athletes lose the effects of training after they stop working out; however, the detraining effects can be reversed when training is resumed</a:t>
            </a:r>
            <a:endParaRPr lang="en-AU"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a:t>
            </a:r>
            <a:endParaRPr lang="en-AU"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Specificity: principle of training that states what you do in the gym should be relevant and appropriate to your desired outcome. Training must go from general (at the beginning) to specific (as the program progresses).</a:t>
            </a:r>
            <a:endParaRPr lang="en-AU" sz="1200" b="1" kern="1200" dirty="0">
              <a:solidFill>
                <a:schemeClr val="tx1"/>
              </a:solidFill>
              <a:effectLst/>
              <a:latin typeface="+mn-lt"/>
              <a:ea typeface="+mn-ea"/>
              <a:cs typeface="+mn-cs"/>
            </a:endParaRPr>
          </a:p>
          <a:p>
            <a:endParaRPr lang="en-AU" dirty="0"/>
          </a:p>
          <a:p>
            <a:pPr marL="0" marR="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The training threshold is defined as the minimum amount of exercise that must be completed to help improve the physical fitness of a person. The exercise is not considered to be an effective one when the minimum training threshold is not achieved.</a:t>
            </a:r>
            <a:endParaRPr lang="en-AU" sz="1200" b="1" kern="1200" dirty="0">
              <a:solidFill>
                <a:schemeClr val="tx1"/>
              </a:solidFill>
              <a:effectLst/>
              <a:latin typeface="+mn-lt"/>
              <a:ea typeface="+mn-ea"/>
              <a:cs typeface="+mn-cs"/>
            </a:endParaRPr>
          </a:p>
          <a:p>
            <a:endParaRPr lang="en-AU" dirty="0"/>
          </a:p>
        </p:txBody>
      </p:sp>
    </p:spTree>
    <p:extLst>
      <p:ext uri="{BB962C8B-B14F-4D97-AF65-F5344CB8AC3E}">
        <p14:creationId xmlns:p14="http://schemas.microsoft.com/office/powerpoint/2010/main" val="3704449485"/>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C9AA694A-AA23-4AA4-AF5D-6CECFA5091CD}" type="slidenum">
              <a:rPr lang="en-US"/>
              <a:pPr/>
              <a:t>107</a:t>
            </a:fld>
            <a:endParaRPr lang="en-US"/>
          </a:p>
        </p:txBody>
      </p:sp>
      <p:sp>
        <p:nvSpPr>
          <p:cNvPr id="249858" name="Rectangle 2"/>
          <p:cNvSpPr>
            <a:spLocks noGrp="1" noRot="1" noChangeAspect="1" noChangeArrowheads="1" noTextEdit="1"/>
          </p:cNvSpPr>
          <p:nvPr>
            <p:ph type="sldImg"/>
          </p:nvPr>
        </p:nvSpPr>
        <p:spPr>
          <a:ln/>
        </p:spPr>
      </p:sp>
      <p:sp>
        <p:nvSpPr>
          <p:cNvPr id="249859"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3472281994"/>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C9AA694A-AA23-4AA4-AF5D-6CECFA5091CD}" type="slidenum">
              <a:rPr lang="en-US"/>
              <a:pPr/>
              <a:t>108</a:t>
            </a:fld>
            <a:endParaRPr lang="en-US"/>
          </a:p>
        </p:txBody>
      </p:sp>
      <p:sp>
        <p:nvSpPr>
          <p:cNvPr id="249858" name="Rectangle 2"/>
          <p:cNvSpPr>
            <a:spLocks noGrp="1" noRot="1" noChangeAspect="1" noChangeArrowheads="1" noTextEdit="1"/>
          </p:cNvSpPr>
          <p:nvPr>
            <p:ph type="sldImg"/>
          </p:nvPr>
        </p:nvSpPr>
        <p:spPr>
          <a:ln/>
        </p:spPr>
      </p:sp>
      <p:sp>
        <p:nvSpPr>
          <p:cNvPr id="249859"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2876031530"/>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A920C710-3F9F-4EA8-9117-8E506597AA2D}" type="slidenum">
              <a:rPr lang="en-US"/>
              <a:pPr/>
              <a:t>109</a:t>
            </a:fld>
            <a:endParaRPr lang="en-US"/>
          </a:p>
        </p:txBody>
      </p:sp>
      <p:sp>
        <p:nvSpPr>
          <p:cNvPr id="210946" name="Rectangle 2"/>
          <p:cNvSpPr>
            <a:spLocks noGrp="1" noRot="1" noChangeAspect="1" noChangeArrowheads="1" noTextEdit="1"/>
          </p:cNvSpPr>
          <p:nvPr>
            <p:ph type="sldImg"/>
          </p:nvPr>
        </p:nvSpPr>
        <p:spPr>
          <a:ln/>
        </p:spPr>
      </p:sp>
      <p:sp>
        <p:nvSpPr>
          <p:cNvPr id="210947" name="Rectangle 3"/>
          <p:cNvSpPr>
            <a:spLocks noGrp="1" noChangeArrowheads="1"/>
          </p:cNvSpPr>
          <p:nvPr>
            <p:ph type="body" idx="1"/>
          </p:nvPr>
        </p:nvSpPr>
        <p:spPr/>
        <p:txBody>
          <a:bodyPr/>
          <a:lstStyle/>
          <a:p>
            <a:r>
              <a:rPr lang="en-AU"/>
              <a:t>Page 195</a:t>
            </a:r>
          </a:p>
        </p:txBody>
      </p:sp>
    </p:spTree>
    <p:extLst>
      <p:ext uri="{BB962C8B-B14F-4D97-AF65-F5344CB8AC3E}">
        <p14:creationId xmlns:p14="http://schemas.microsoft.com/office/powerpoint/2010/main" val="1656798041"/>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110</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PC2.3, K18</a:t>
            </a:r>
            <a:endParaRPr lang="en-AU" dirty="0"/>
          </a:p>
          <a:p>
            <a:endParaRPr lang="en-AU" dirty="0"/>
          </a:p>
          <a:p>
            <a:pPr lvl="0"/>
            <a:r>
              <a:rPr lang="en-US" sz="1200" b="1" kern="1200" dirty="0">
                <a:solidFill>
                  <a:schemeClr val="tx1"/>
                </a:solidFill>
                <a:effectLst/>
                <a:latin typeface="+mn-lt"/>
                <a:ea typeface="+mn-ea"/>
                <a:cs typeface="+mn-cs"/>
              </a:rPr>
              <a:t>visual learners</a:t>
            </a:r>
            <a:r>
              <a:rPr lang="en-US" sz="1200" b="0" kern="1200" dirty="0">
                <a:solidFill>
                  <a:schemeClr val="tx1"/>
                </a:solidFill>
                <a:effectLst/>
                <a:latin typeface="+mn-lt"/>
                <a:ea typeface="+mn-ea"/>
                <a:cs typeface="+mn-cs"/>
              </a:rPr>
              <a:t>: prefer using pictures, images, and spatial understanding, Example- show the how to do the exercise</a:t>
            </a:r>
            <a:endParaRPr lang="en-AU"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auditory learners</a:t>
            </a:r>
            <a:r>
              <a:rPr lang="en-US" sz="1200" b="0" kern="1200" dirty="0">
                <a:solidFill>
                  <a:schemeClr val="tx1"/>
                </a:solidFill>
                <a:effectLst/>
                <a:latin typeface="+mn-lt"/>
                <a:ea typeface="+mn-ea"/>
                <a:cs typeface="+mn-cs"/>
              </a:rPr>
              <a:t>: prefer using sound and music.  Example: tell them how to do the exercise</a:t>
            </a:r>
            <a:endParaRPr lang="en-AU" sz="1200" b="1" kern="1200" dirty="0">
              <a:solidFill>
                <a:schemeClr val="tx1"/>
              </a:solidFill>
              <a:effectLst/>
              <a:latin typeface="+mn-lt"/>
              <a:ea typeface="+mn-ea"/>
              <a:cs typeface="+mn-cs"/>
            </a:endParaRPr>
          </a:p>
          <a:p>
            <a:pPr lvl="0"/>
            <a:r>
              <a:rPr lang="en-US" sz="1200" b="1" kern="1200" dirty="0" err="1">
                <a:solidFill>
                  <a:schemeClr val="tx1"/>
                </a:solidFill>
                <a:effectLst/>
                <a:latin typeface="+mn-lt"/>
                <a:ea typeface="+mn-ea"/>
                <a:cs typeface="+mn-cs"/>
              </a:rPr>
              <a:t>kinaesthetic</a:t>
            </a:r>
            <a:r>
              <a:rPr lang="en-US" sz="1200" b="1" kern="1200" dirty="0">
                <a:solidFill>
                  <a:schemeClr val="tx1"/>
                </a:solidFill>
                <a:effectLst/>
                <a:latin typeface="+mn-lt"/>
                <a:ea typeface="+mn-ea"/>
                <a:cs typeface="+mn-cs"/>
              </a:rPr>
              <a:t> learners</a:t>
            </a:r>
            <a:r>
              <a:rPr lang="en-US" sz="1200" b="0" kern="1200" dirty="0">
                <a:solidFill>
                  <a:schemeClr val="tx1"/>
                </a:solidFill>
                <a:effectLst/>
                <a:latin typeface="+mn-lt"/>
                <a:ea typeface="+mn-ea"/>
                <a:cs typeface="+mn-cs"/>
              </a:rPr>
              <a:t>: prefer using your body, hands and sense of touch. Example: with their permission, take their body through the motion, let them ‘feel’ the exercise before doing it on their own.</a:t>
            </a:r>
            <a:endParaRPr lang="en-AU" sz="1200" b="1" kern="1200" dirty="0">
              <a:solidFill>
                <a:schemeClr val="tx1"/>
              </a:solidFill>
              <a:effectLst/>
              <a:latin typeface="+mn-lt"/>
              <a:ea typeface="+mn-ea"/>
              <a:cs typeface="+mn-cs"/>
            </a:endParaRPr>
          </a:p>
          <a:p>
            <a:endParaRPr lang="en-AU" dirty="0"/>
          </a:p>
        </p:txBody>
      </p:sp>
    </p:spTree>
    <p:extLst>
      <p:ext uri="{BB962C8B-B14F-4D97-AF65-F5344CB8AC3E}">
        <p14:creationId xmlns:p14="http://schemas.microsoft.com/office/powerpoint/2010/main" val="564734051"/>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A920C710-3F9F-4EA8-9117-8E506597AA2D}" type="slidenum">
              <a:rPr lang="en-US"/>
              <a:pPr/>
              <a:t>111</a:t>
            </a:fld>
            <a:endParaRPr lang="en-US"/>
          </a:p>
        </p:txBody>
      </p:sp>
      <p:sp>
        <p:nvSpPr>
          <p:cNvPr id="210946" name="Rectangle 2"/>
          <p:cNvSpPr>
            <a:spLocks noGrp="1" noRot="1" noChangeAspect="1" noChangeArrowheads="1" noTextEdit="1"/>
          </p:cNvSpPr>
          <p:nvPr>
            <p:ph type="sldImg"/>
          </p:nvPr>
        </p:nvSpPr>
        <p:spPr>
          <a:ln/>
        </p:spPr>
      </p:sp>
      <p:sp>
        <p:nvSpPr>
          <p:cNvPr id="210947" name="Rectangle 3"/>
          <p:cNvSpPr>
            <a:spLocks noGrp="1" noChangeArrowheads="1"/>
          </p:cNvSpPr>
          <p:nvPr>
            <p:ph type="body" idx="1"/>
          </p:nvPr>
        </p:nvSpPr>
        <p:spPr/>
        <p:txBody>
          <a:bodyPr/>
          <a:lstStyle/>
          <a:p>
            <a:r>
              <a:rPr lang="en-AU"/>
              <a:t>Page 195</a:t>
            </a:r>
          </a:p>
        </p:txBody>
      </p:sp>
    </p:spTree>
    <p:extLst>
      <p:ext uri="{BB962C8B-B14F-4D97-AF65-F5344CB8AC3E}">
        <p14:creationId xmlns:p14="http://schemas.microsoft.com/office/powerpoint/2010/main" val="2884890142"/>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A920C710-3F9F-4EA8-9117-8E506597AA2D}" type="slidenum">
              <a:rPr lang="en-US"/>
              <a:pPr/>
              <a:t>112</a:t>
            </a:fld>
            <a:endParaRPr lang="en-US"/>
          </a:p>
        </p:txBody>
      </p:sp>
      <p:sp>
        <p:nvSpPr>
          <p:cNvPr id="210946" name="Rectangle 2"/>
          <p:cNvSpPr>
            <a:spLocks noGrp="1" noRot="1" noChangeAspect="1" noChangeArrowheads="1" noTextEdit="1"/>
          </p:cNvSpPr>
          <p:nvPr>
            <p:ph type="sldImg"/>
          </p:nvPr>
        </p:nvSpPr>
        <p:spPr>
          <a:ln/>
        </p:spPr>
      </p:sp>
      <p:sp>
        <p:nvSpPr>
          <p:cNvPr id="210947" name="Rectangle 3"/>
          <p:cNvSpPr>
            <a:spLocks noGrp="1" noChangeArrowheads="1"/>
          </p:cNvSpPr>
          <p:nvPr>
            <p:ph type="body" idx="1"/>
          </p:nvPr>
        </p:nvSpPr>
        <p:spPr/>
        <p:txBody>
          <a:bodyPr/>
          <a:lstStyle/>
          <a:p>
            <a:r>
              <a:rPr lang="en-AU"/>
              <a:t>Page 195</a:t>
            </a:r>
          </a:p>
        </p:txBody>
      </p:sp>
    </p:spTree>
    <p:extLst>
      <p:ext uri="{BB962C8B-B14F-4D97-AF65-F5344CB8AC3E}">
        <p14:creationId xmlns:p14="http://schemas.microsoft.com/office/powerpoint/2010/main" val="650845892"/>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PC1.3, KE5</a:t>
            </a:r>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113</a:t>
            </a:fld>
            <a:endParaRPr lang="en-AU"/>
          </a:p>
        </p:txBody>
      </p:sp>
    </p:spTree>
    <p:extLst>
      <p:ext uri="{BB962C8B-B14F-4D97-AF65-F5344CB8AC3E}">
        <p14:creationId xmlns:p14="http://schemas.microsoft.com/office/powerpoint/2010/main" val="326002907"/>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743CBAD7-F254-45BA-8459-A12759750BFF}" type="slidenum">
              <a:rPr lang="en-US"/>
              <a:pPr/>
              <a:t>114</a:t>
            </a:fld>
            <a:endParaRPr lang="en-US"/>
          </a:p>
        </p:txBody>
      </p:sp>
      <p:sp>
        <p:nvSpPr>
          <p:cNvPr id="218114" name="Rectangle 2"/>
          <p:cNvSpPr>
            <a:spLocks noGrp="1" noRot="1" noChangeAspect="1" noChangeArrowheads="1" noTextEdit="1"/>
          </p:cNvSpPr>
          <p:nvPr>
            <p:ph type="sldImg"/>
          </p:nvPr>
        </p:nvSpPr>
        <p:spPr>
          <a:ln/>
        </p:spPr>
      </p:sp>
      <p:sp>
        <p:nvSpPr>
          <p:cNvPr id="218115"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PC1.1, KE13</a:t>
            </a:r>
            <a:endParaRPr lang="en-AU" dirty="0"/>
          </a:p>
        </p:txBody>
      </p:sp>
    </p:spTree>
    <p:extLst>
      <p:ext uri="{BB962C8B-B14F-4D97-AF65-F5344CB8AC3E}">
        <p14:creationId xmlns:p14="http://schemas.microsoft.com/office/powerpoint/2010/main" val="3566914558"/>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115</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PC1.4, KE17</a:t>
            </a:r>
            <a:endParaRPr lang="en-AU" dirty="0"/>
          </a:p>
        </p:txBody>
      </p:sp>
    </p:spTree>
    <p:extLst>
      <p:ext uri="{BB962C8B-B14F-4D97-AF65-F5344CB8AC3E}">
        <p14:creationId xmlns:p14="http://schemas.microsoft.com/office/powerpoint/2010/main" val="2773597095"/>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B0D76E8-5B51-49D5-9288-750E6BF4AB7B}" type="slidenum">
              <a:rPr lang="en-US"/>
              <a:pPr/>
              <a:t>116</a:t>
            </a:fld>
            <a:endParaRPr lang="en-US"/>
          </a:p>
        </p:txBody>
      </p:sp>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p:txBody>
          <a:bodyPr/>
          <a:lstStyle/>
          <a:p>
            <a:r>
              <a:rPr lang="en-AU"/>
              <a:t>Page 147</a:t>
            </a:r>
          </a:p>
        </p:txBody>
      </p:sp>
    </p:spTree>
    <p:extLst>
      <p:ext uri="{BB962C8B-B14F-4D97-AF65-F5344CB8AC3E}">
        <p14:creationId xmlns:p14="http://schemas.microsoft.com/office/powerpoint/2010/main" val="1668773885"/>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117</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PC3.9, PE4, KE19</a:t>
            </a:r>
            <a:endParaRPr lang="en-AU" dirty="0"/>
          </a:p>
        </p:txBody>
      </p:sp>
    </p:spTree>
    <p:extLst>
      <p:ext uri="{BB962C8B-B14F-4D97-AF65-F5344CB8AC3E}">
        <p14:creationId xmlns:p14="http://schemas.microsoft.com/office/powerpoint/2010/main" val="1329590207"/>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118</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PC2.2, 3.9</a:t>
            </a:r>
          </a:p>
          <a:p>
            <a:endParaRPr lang="en-US" sz="1200" kern="1200" dirty="0">
              <a:solidFill>
                <a:schemeClr val="tx1"/>
              </a:solidFill>
              <a:effectLst/>
              <a:latin typeface="+mn-lt"/>
              <a:ea typeface="+mn-ea"/>
              <a:cs typeface="+mn-cs"/>
            </a:endParaRPr>
          </a:p>
          <a:p>
            <a:pPr lvl="0"/>
            <a:r>
              <a:rPr lang="en-AU" dirty="0"/>
              <a:t>Identifying your client’s level of commitment and motivation to exercise. From this, generate some specific goals, including behavioural change ones.</a:t>
            </a:r>
            <a:endParaRPr lang="en-AU" b="1" dirty="0"/>
          </a:p>
          <a:p>
            <a:pPr lvl="0"/>
            <a:r>
              <a:rPr lang="en-AU" dirty="0"/>
              <a:t>Finding out their ‘perceived barriers’ to exercise and minimising relapse behaviour. </a:t>
            </a:r>
            <a:endParaRPr lang="en-AU" b="1" dirty="0"/>
          </a:p>
          <a:p>
            <a:pPr lvl="0"/>
            <a:r>
              <a:rPr lang="en-AU" dirty="0"/>
              <a:t>Rewarding often with praise and giving feedback on progress (no matter how small). </a:t>
            </a:r>
            <a:endParaRPr lang="en-AU" b="1" dirty="0"/>
          </a:p>
          <a:p>
            <a:pPr lvl="0"/>
            <a:r>
              <a:rPr lang="en-AU" dirty="0"/>
              <a:t>Building their self-efficacy regularly to progress them to the next stage of change.</a:t>
            </a:r>
            <a:endParaRPr lang="en-AU" b="1" dirty="0"/>
          </a:p>
          <a:p>
            <a:pPr lvl="0"/>
            <a:r>
              <a:rPr lang="en-AU" dirty="0"/>
              <a:t>Have FUN! One of the most enduring retention and adherence strategies is to ensure that the client is having a positive experience. Focus less on the ‘prescriptive side’ of exercise in the early days and more on participating in a variety of exercise experiences which suit the client.</a:t>
            </a:r>
            <a:endParaRPr lang="en-AU" b="1" dirty="0"/>
          </a:p>
          <a:p>
            <a:endParaRPr lang="en-AU" dirty="0"/>
          </a:p>
        </p:txBody>
      </p:sp>
    </p:spTree>
    <p:extLst>
      <p:ext uri="{BB962C8B-B14F-4D97-AF65-F5344CB8AC3E}">
        <p14:creationId xmlns:p14="http://schemas.microsoft.com/office/powerpoint/2010/main" val="689521477"/>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15FD7B81-74D1-4BF1-AAE9-6FCDE42AC091}" type="slidenum">
              <a:rPr lang="en-US"/>
              <a:pPr/>
              <a:t>119</a:t>
            </a:fld>
            <a:endParaRPr lang="en-US"/>
          </a:p>
        </p:txBody>
      </p:sp>
      <p:sp>
        <p:nvSpPr>
          <p:cNvPr id="240642" name="Rectangle 2"/>
          <p:cNvSpPr>
            <a:spLocks noGrp="1" noRot="1" noChangeAspect="1" noChangeArrowheads="1" noTextEdit="1"/>
          </p:cNvSpPr>
          <p:nvPr>
            <p:ph type="sldImg"/>
          </p:nvPr>
        </p:nvSpPr>
        <p:spPr>
          <a:ln/>
        </p:spPr>
      </p:sp>
      <p:sp>
        <p:nvSpPr>
          <p:cNvPr id="240643" name="Rectangle 3"/>
          <p:cNvSpPr>
            <a:spLocks noGrp="1" noChangeArrowheads="1"/>
          </p:cNvSpPr>
          <p:nvPr>
            <p:ph type="body" idx="1"/>
          </p:nvPr>
        </p:nvSpPr>
        <p:spPr/>
        <p:txBody>
          <a:bodyPr/>
          <a:lstStyle/>
          <a:p>
            <a:r>
              <a:rPr lang="en-US" b="1"/>
              <a:t>Training potential</a:t>
            </a:r>
            <a:r>
              <a:rPr lang="en-US"/>
              <a:t> – remember that gains will be affected by one’s genetic potential</a:t>
            </a:r>
            <a:endParaRPr lang="en-US" b="1"/>
          </a:p>
          <a:p>
            <a:r>
              <a:rPr lang="en-US" b="1"/>
              <a:t>Initial assessments</a:t>
            </a:r>
            <a:r>
              <a:rPr lang="en-US"/>
              <a:t> – devote adequate time to learn about the client’s prior resistance exercise experience; conduct a needs analysis learning about the client</a:t>
            </a:r>
          </a:p>
          <a:p>
            <a:r>
              <a:rPr lang="en-US" b="1"/>
              <a:t>Follow-up assessments </a:t>
            </a:r>
            <a:r>
              <a:rPr lang="en-US"/>
              <a:t>– workout logs; important to reassess against the measures you initially took of the client; concepts of progression, variation, and overload can be applied to the resistance training program to achieve physiology performance and to accommodate changing fitness levels and goals of clients.</a:t>
            </a:r>
          </a:p>
          <a:p>
            <a:r>
              <a:rPr lang="en-US" b="1"/>
              <a:t>Individualisation </a:t>
            </a:r>
            <a:r>
              <a:rPr lang="en-US"/>
              <a:t>– do not give standard programs to clients!  Need to focus on optimising individual’s physiological adaptations</a:t>
            </a:r>
          </a:p>
          <a:p>
            <a:r>
              <a:rPr lang="en-US" b="1"/>
              <a:t>Client feedback </a:t>
            </a:r>
            <a:r>
              <a:rPr lang="en-US"/>
              <a:t>– LISTEN LISTEN LISTEN!!!  If the client complains of pain, stop the exercise.</a:t>
            </a:r>
          </a:p>
          <a:p>
            <a:r>
              <a:rPr lang="en-US" b="1"/>
              <a:t>Setting and evaluating goals </a:t>
            </a:r>
            <a:r>
              <a:rPr lang="en-US"/>
              <a:t>– make sure the client’s goals are NOT unrealistic (they will have a tendency to be)</a:t>
            </a:r>
          </a:p>
          <a:p>
            <a:pPr lvl="2"/>
            <a:r>
              <a:rPr lang="en-US" b="1"/>
              <a:t>Maintenance of training goals</a:t>
            </a:r>
          </a:p>
          <a:p>
            <a:pPr lvl="2"/>
            <a:r>
              <a:rPr lang="en-US" b="1"/>
              <a:t>Unrealistic goals</a:t>
            </a:r>
          </a:p>
          <a:p>
            <a:endParaRPr lang="en-AU" b="1"/>
          </a:p>
        </p:txBody>
      </p:sp>
    </p:spTree>
    <p:extLst>
      <p:ext uri="{BB962C8B-B14F-4D97-AF65-F5344CB8AC3E}">
        <p14:creationId xmlns:p14="http://schemas.microsoft.com/office/powerpoint/2010/main" val="3690085777"/>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15FD7B81-74D1-4BF1-AAE9-6FCDE42AC091}" type="slidenum">
              <a:rPr lang="en-US"/>
              <a:pPr/>
              <a:t>120</a:t>
            </a:fld>
            <a:endParaRPr lang="en-US"/>
          </a:p>
        </p:txBody>
      </p:sp>
      <p:sp>
        <p:nvSpPr>
          <p:cNvPr id="240642" name="Rectangle 2"/>
          <p:cNvSpPr>
            <a:spLocks noGrp="1" noRot="1" noChangeAspect="1" noChangeArrowheads="1" noTextEdit="1"/>
          </p:cNvSpPr>
          <p:nvPr>
            <p:ph type="sldImg"/>
          </p:nvPr>
        </p:nvSpPr>
        <p:spPr>
          <a:ln/>
        </p:spPr>
      </p:sp>
      <p:sp>
        <p:nvSpPr>
          <p:cNvPr id="240643" name="Rectangle 3"/>
          <p:cNvSpPr>
            <a:spLocks noGrp="1" noChangeArrowheads="1"/>
          </p:cNvSpPr>
          <p:nvPr>
            <p:ph type="body" idx="1"/>
          </p:nvPr>
        </p:nvSpPr>
        <p:spPr/>
        <p:txBody>
          <a:bodyPr/>
          <a:lstStyle/>
          <a:p>
            <a:endParaRPr lang="en-AU" b="1" dirty="0"/>
          </a:p>
        </p:txBody>
      </p:sp>
    </p:spTree>
    <p:extLst>
      <p:ext uri="{BB962C8B-B14F-4D97-AF65-F5344CB8AC3E}">
        <p14:creationId xmlns:p14="http://schemas.microsoft.com/office/powerpoint/2010/main" val="2534019298"/>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15FD7B81-74D1-4BF1-AAE9-6FCDE42AC091}" type="slidenum">
              <a:rPr lang="en-US"/>
              <a:pPr/>
              <a:t>121</a:t>
            </a:fld>
            <a:endParaRPr lang="en-US"/>
          </a:p>
        </p:txBody>
      </p:sp>
      <p:sp>
        <p:nvSpPr>
          <p:cNvPr id="240642" name="Rectangle 2"/>
          <p:cNvSpPr>
            <a:spLocks noGrp="1" noRot="1" noChangeAspect="1" noChangeArrowheads="1" noTextEdit="1"/>
          </p:cNvSpPr>
          <p:nvPr>
            <p:ph type="sldImg"/>
          </p:nvPr>
        </p:nvSpPr>
        <p:spPr>
          <a:ln/>
        </p:spPr>
      </p:sp>
      <p:sp>
        <p:nvSpPr>
          <p:cNvPr id="240643" name="Rectangle 3"/>
          <p:cNvSpPr>
            <a:spLocks noGrp="1" noChangeArrowheads="1"/>
          </p:cNvSpPr>
          <p:nvPr>
            <p:ph type="body" idx="1"/>
          </p:nvPr>
        </p:nvSpPr>
        <p:spPr/>
        <p:txBody>
          <a:bodyPr/>
          <a:lstStyle/>
          <a:p>
            <a:endParaRPr lang="en-AU" b="1" dirty="0"/>
          </a:p>
        </p:txBody>
      </p:sp>
    </p:spTree>
    <p:extLst>
      <p:ext uri="{BB962C8B-B14F-4D97-AF65-F5344CB8AC3E}">
        <p14:creationId xmlns:p14="http://schemas.microsoft.com/office/powerpoint/2010/main" val="183618530"/>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15FD7B81-74D1-4BF1-AAE9-6FCDE42AC091}" type="slidenum">
              <a:rPr lang="en-US"/>
              <a:pPr/>
              <a:t>122</a:t>
            </a:fld>
            <a:endParaRPr lang="en-US"/>
          </a:p>
        </p:txBody>
      </p:sp>
      <p:sp>
        <p:nvSpPr>
          <p:cNvPr id="240642" name="Rectangle 2"/>
          <p:cNvSpPr>
            <a:spLocks noGrp="1" noRot="1" noChangeAspect="1" noChangeArrowheads="1" noTextEdit="1"/>
          </p:cNvSpPr>
          <p:nvPr>
            <p:ph type="sldImg"/>
          </p:nvPr>
        </p:nvSpPr>
        <p:spPr>
          <a:ln/>
        </p:spPr>
      </p:sp>
      <p:sp>
        <p:nvSpPr>
          <p:cNvPr id="240643" name="Rectangle 3"/>
          <p:cNvSpPr>
            <a:spLocks noGrp="1" noChangeArrowheads="1"/>
          </p:cNvSpPr>
          <p:nvPr>
            <p:ph type="body" idx="1"/>
          </p:nvPr>
        </p:nvSpPr>
        <p:spPr/>
        <p:txBody>
          <a:bodyPr/>
          <a:lstStyle/>
          <a:p>
            <a:endParaRPr lang="en-AU" b="1" dirty="0"/>
          </a:p>
        </p:txBody>
      </p:sp>
    </p:spTree>
    <p:extLst>
      <p:ext uri="{BB962C8B-B14F-4D97-AF65-F5344CB8AC3E}">
        <p14:creationId xmlns:p14="http://schemas.microsoft.com/office/powerpoint/2010/main" val="4282525101"/>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15FD7B81-74D1-4BF1-AAE9-6FCDE42AC091}" type="slidenum">
              <a:rPr lang="en-US"/>
              <a:pPr/>
              <a:t>123</a:t>
            </a:fld>
            <a:endParaRPr lang="en-US"/>
          </a:p>
        </p:txBody>
      </p:sp>
      <p:sp>
        <p:nvSpPr>
          <p:cNvPr id="240642" name="Rectangle 2"/>
          <p:cNvSpPr>
            <a:spLocks noGrp="1" noRot="1" noChangeAspect="1" noChangeArrowheads="1" noTextEdit="1"/>
          </p:cNvSpPr>
          <p:nvPr>
            <p:ph type="sldImg"/>
          </p:nvPr>
        </p:nvSpPr>
        <p:spPr>
          <a:ln/>
        </p:spPr>
      </p:sp>
      <p:sp>
        <p:nvSpPr>
          <p:cNvPr id="240643" name="Rectangle 3"/>
          <p:cNvSpPr>
            <a:spLocks noGrp="1" noChangeArrowheads="1"/>
          </p:cNvSpPr>
          <p:nvPr>
            <p:ph type="body" idx="1"/>
          </p:nvPr>
        </p:nvSpPr>
        <p:spPr/>
        <p:txBody>
          <a:bodyPr/>
          <a:lstStyle/>
          <a:p>
            <a:endParaRPr lang="en-AU" b="1" dirty="0"/>
          </a:p>
        </p:txBody>
      </p:sp>
    </p:spTree>
    <p:extLst>
      <p:ext uri="{BB962C8B-B14F-4D97-AF65-F5344CB8AC3E}">
        <p14:creationId xmlns:p14="http://schemas.microsoft.com/office/powerpoint/2010/main" val="198670362"/>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15FD7B81-74D1-4BF1-AAE9-6FCDE42AC091}" type="slidenum">
              <a:rPr lang="en-US"/>
              <a:pPr/>
              <a:t>124</a:t>
            </a:fld>
            <a:endParaRPr lang="en-US"/>
          </a:p>
        </p:txBody>
      </p:sp>
      <p:sp>
        <p:nvSpPr>
          <p:cNvPr id="240642" name="Rectangle 2"/>
          <p:cNvSpPr>
            <a:spLocks noGrp="1" noRot="1" noChangeAspect="1" noChangeArrowheads="1" noTextEdit="1"/>
          </p:cNvSpPr>
          <p:nvPr>
            <p:ph type="sldImg"/>
          </p:nvPr>
        </p:nvSpPr>
        <p:spPr>
          <a:ln/>
        </p:spPr>
      </p:sp>
      <p:sp>
        <p:nvSpPr>
          <p:cNvPr id="240643" name="Rectangle 3"/>
          <p:cNvSpPr>
            <a:spLocks noGrp="1" noChangeArrowheads="1"/>
          </p:cNvSpPr>
          <p:nvPr>
            <p:ph type="body" idx="1"/>
          </p:nvPr>
        </p:nvSpPr>
        <p:spPr/>
        <p:txBody>
          <a:bodyPr/>
          <a:lstStyle/>
          <a:p>
            <a:endParaRPr lang="en-AU" b="1" dirty="0"/>
          </a:p>
        </p:txBody>
      </p:sp>
    </p:spTree>
    <p:extLst>
      <p:ext uri="{BB962C8B-B14F-4D97-AF65-F5344CB8AC3E}">
        <p14:creationId xmlns:p14="http://schemas.microsoft.com/office/powerpoint/2010/main" val="908726652"/>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1EB4F2C-EDDF-4821-84EB-B621ECAD204C}" type="slidenum">
              <a:rPr lang="en-US"/>
              <a:pPr/>
              <a:t>125</a:t>
            </a:fld>
            <a:endParaRPr lang="en-US"/>
          </a:p>
        </p:txBody>
      </p:sp>
      <p:sp>
        <p:nvSpPr>
          <p:cNvPr id="212994" name="Rectangle 2"/>
          <p:cNvSpPr>
            <a:spLocks noGrp="1" noRot="1" noChangeAspect="1" noChangeArrowheads="1" noTextEdit="1"/>
          </p:cNvSpPr>
          <p:nvPr>
            <p:ph type="sldImg"/>
          </p:nvPr>
        </p:nvSpPr>
        <p:spPr>
          <a:ln/>
        </p:spPr>
      </p:sp>
      <p:sp>
        <p:nvSpPr>
          <p:cNvPr id="212995" name="Rectangle 3"/>
          <p:cNvSpPr>
            <a:spLocks noGrp="1" noChangeArrowheads="1"/>
          </p:cNvSpPr>
          <p:nvPr>
            <p:ph type="body" idx="1"/>
          </p:nvPr>
        </p:nvSpPr>
        <p:spPr/>
        <p:txBody>
          <a:bodyPr/>
          <a:lstStyle/>
          <a:p>
            <a:r>
              <a:rPr lang="en-AU"/>
              <a:t>Page 195</a:t>
            </a:r>
          </a:p>
        </p:txBody>
      </p:sp>
    </p:spTree>
    <p:extLst>
      <p:ext uri="{BB962C8B-B14F-4D97-AF65-F5344CB8AC3E}">
        <p14:creationId xmlns:p14="http://schemas.microsoft.com/office/powerpoint/2010/main" val="1731494140"/>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FD74D75C-4746-4541-A917-E8F488754E7D}" type="slidenum">
              <a:rPr lang="en-US"/>
              <a:pPr/>
              <a:t>126</a:t>
            </a:fld>
            <a:endParaRPr lang="en-US"/>
          </a:p>
        </p:txBody>
      </p:sp>
      <p:sp>
        <p:nvSpPr>
          <p:cNvPr id="216066" name="Rectangle 2"/>
          <p:cNvSpPr>
            <a:spLocks noGrp="1" noRot="1" noChangeAspect="1" noChangeArrowheads="1" noTextEdit="1"/>
          </p:cNvSpPr>
          <p:nvPr>
            <p:ph type="sldImg"/>
          </p:nvPr>
        </p:nvSpPr>
        <p:spPr>
          <a:ln/>
        </p:spPr>
      </p:sp>
      <p:sp>
        <p:nvSpPr>
          <p:cNvPr id="216067" name="Rectangle 3"/>
          <p:cNvSpPr>
            <a:spLocks noGrp="1" noChangeArrowheads="1"/>
          </p:cNvSpPr>
          <p:nvPr>
            <p:ph type="body" idx="1"/>
          </p:nvPr>
        </p:nvSpPr>
        <p:spPr/>
        <p:txBody>
          <a:bodyPr/>
          <a:lstStyle/>
          <a:p>
            <a:endParaRPr lang="en-AU" dirty="0"/>
          </a:p>
          <a:p>
            <a:r>
              <a:rPr lang="en-AU" b="1" dirty="0"/>
              <a:t>Ascending strength curve: </a:t>
            </a:r>
            <a:r>
              <a:rPr lang="en-AU" dirty="0"/>
              <a:t>possible to lift more weight if </a:t>
            </a:r>
            <a:r>
              <a:rPr lang="en-AU" dirty="0" err="1"/>
              <a:t>onlyy</a:t>
            </a:r>
            <a:r>
              <a:rPr lang="en-AU" dirty="0"/>
              <a:t> the top ½ or ¼ of a repetition is performed than if the complete ROM of a repetition is performed; e.g., squat</a:t>
            </a:r>
          </a:p>
          <a:p>
            <a:endParaRPr lang="en-AU" b="1" dirty="0"/>
          </a:p>
          <a:p>
            <a:r>
              <a:rPr lang="en-AU" b="1" dirty="0"/>
              <a:t>Descending strength curve: </a:t>
            </a:r>
            <a:r>
              <a:rPr lang="en-AU" dirty="0"/>
              <a:t>possible to lift more weight if only the bottom half of the repetition is performed; e.g., upright row</a:t>
            </a:r>
          </a:p>
          <a:p>
            <a:endParaRPr lang="en-AU" dirty="0"/>
          </a:p>
          <a:p>
            <a:r>
              <a:rPr lang="en-AU" b="1" dirty="0"/>
              <a:t>Bell-Shaped Curve: </a:t>
            </a:r>
            <a:r>
              <a:rPr lang="en-AU" dirty="0"/>
              <a:t>exercise which it is possible to life more resistance, if only the middle portion of the ROM is performed and not the beginning or end portions of the ROM; e.g., elbow curls</a:t>
            </a:r>
          </a:p>
          <a:p>
            <a:endParaRPr lang="en-AU" dirty="0"/>
          </a:p>
        </p:txBody>
      </p:sp>
    </p:spTree>
    <p:extLst>
      <p:ext uri="{BB962C8B-B14F-4D97-AF65-F5344CB8AC3E}">
        <p14:creationId xmlns:p14="http://schemas.microsoft.com/office/powerpoint/2010/main" val="3389415999"/>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FCD75B6E-E256-4672-BE6A-63114472AD1D}" type="slidenum">
              <a:rPr lang="en-US"/>
              <a:pPr/>
              <a:t>127</a:t>
            </a:fld>
            <a:endParaRPr lang="en-US"/>
          </a:p>
        </p:txBody>
      </p:sp>
      <p:sp>
        <p:nvSpPr>
          <p:cNvPr id="244738" name="Rectangle 2"/>
          <p:cNvSpPr>
            <a:spLocks noGrp="1" noRot="1" noChangeAspect="1" noChangeArrowheads="1" noTextEdit="1"/>
          </p:cNvSpPr>
          <p:nvPr>
            <p:ph type="sldImg"/>
          </p:nvPr>
        </p:nvSpPr>
        <p:spPr>
          <a:ln/>
        </p:spPr>
      </p:sp>
      <p:sp>
        <p:nvSpPr>
          <p:cNvPr id="244739" name="Rectangle 3"/>
          <p:cNvSpPr>
            <a:spLocks noGrp="1" noChangeArrowheads="1"/>
          </p:cNvSpPr>
          <p:nvPr>
            <p:ph type="body" idx="1"/>
          </p:nvPr>
        </p:nvSpPr>
        <p:spPr/>
        <p:txBody>
          <a:bodyPr/>
          <a:lstStyle/>
          <a:p>
            <a:r>
              <a:rPr lang="en-AU"/>
              <a:t>Refer to page 382 ACSM</a:t>
            </a:r>
          </a:p>
          <a:p>
            <a:r>
              <a:rPr lang="en-AU"/>
              <a:t>Refer to page 196 Griffin</a:t>
            </a:r>
          </a:p>
        </p:txBody>
      </p:sp>
    </p:spTree>
    <p:extLst>
      <p:ext uri="{BB962C8B-B14F-4D97-AF65-F5344CB8AC3E}">
        <p14:creationId xmlns:p14="http://schemas.microsoft.com/office/powerpoint/2010/main" val="2231937483"/>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E27EC5D3-9985-4034-8991-A62AEC8B1096}" type="slidenum">
              <a:rPr lang="en-US"/>
              <a:pPr/>
              <a:t>128</a:t>
            </a:fld>
            <a:endParaRPr lang="en-US"/>
          </a:p>
        </p:txBody>
      </p:sp>
      <p:sp>
        <p:nvSpPr>
          <p:cNvPr id="251906" name="Rectangle 2"/>
          <p:cNvSpPr>
            <a:spLocks noGrp="1" noRot="1" noChangeAspect="1" noChangeArrowheads="1" noTextEdit="1"/>
          </p:cNvSpPr>
          <p:nvPr>
            <p:ph type="sldImg"/>
          </p:nvPr>
        </p:nvSpPr>
        <p:spPr>
          <a:ln/>
        </p:spPr>
      </p:sp>
      <p:sp>
        <p:nvSpPr>
          <p:cNvPr id="251907"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2092619763"/>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05D4D48F-6495-4D56-B4BA-2944D76F0497}" type="slidenum">
              <a:rPr lang="en-US"/>
              <a:pPr/>
              <a:t>129</a:t>
            </a:fld>
            <a:endParaRPr lang="en-US"/>
          </a:p>
        </p:txBody>
      </p:sp>
      <p:sp>
        <p:nvSpPr>
          <p:cNvPr id="220162" name="Rectangle 2"/>
          <p:cNvSpPr>
            <a:spLocks noGrp="1" noRot="1" noChangeAspect="1" noChangeArrowheads="1" noTextEdit="1"/>
          </p:cNvSpPr>
          <p:nvPr>
            <p:ph type="sldImg"/>
          </p:nvPr>
        </p:nvSpPr>
        <p:spPr>
          <a:ln/>
        </p:spPr>
      </p:sp>
      <p:sp>
        <p:nvSpPr>
          <p:cNvPr id="220163"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KE7</a:t>
            </a:r>
            <a:endParaRPr lang="en-AU" dirty="0"/>
          </a:p>
          <a:p>
            <a:endParaRPr lang="en-AU" dirty="0"/>
          </a:p>
          <a:p>
            <a:endParaRPr lang="en-AU" dirty="0"/>
          </a:p>
          <a:p>
            <a:r>
              <a:rPr lang="en-AU" dirty="0"/>
              <a:t>Page 198 Griffin 2006</a:t>
            </a:r>
          </a:p>
        </p:txBody>
      </p:sp>
    </p:spTree>
    <p:extLst>
      <p:ext uri="{BB962C8B-B14F-4D97-AF65-F5344CB8AC3E}">
        <p14:creationId xmlns:p14="http://schemas.microsoft.com/office/powerpoint/2010/main" val="4095773010"/>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05D4D48F-6495-4D56-B4BA-2944D76F0497}" type="slidenum">
              <a:rPr lang="en-US"/>
              <a:pPr/>
              <a:t>130</a:t>
            </a:fld>
            <a:endParaRPr lang="en-US"/>
          </a:p>
        </p:txBody>
      </p:sp>
      <p:sp>
        <p:nvSpPr>
          <p:cNvPr id="220162" name="Rectangle 2"/>
          <p:cNvSpPr>
            <a:spLocks noGrp="1" noRot="1" noChangeAspect="1" noChangeArrowheads="1" noTextEdit="1"/>
          </p:cNvSpPr>
          <p:nvPr>
            <p:ph type="sldImg"/>
          </p:nvPr>
        </p:nvSpPr>
        <p:spPr>
          <a:ln/>
        </p:spPr>
      </p:sp>
      <p:sp>
        <p:nvSpPr>
          <p:cNvPr id="220163"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KE7</a:t>
            </a:r>
          </a:p>
          <a:p>
            <a:endParaRPr lang="en-US" sz="1200" kern="1200" dirty="0">
              <a:solidFill>
                <a:schemeClr val="tx1"/>
              </a:solidFill>
              <a:effectLst/>
              <a:latin typeface="+mn-lt"/>
              <a:ea typeface="+mn-ea"/>
              <a:cs typeface="+mn-cs"/>
            </a:endParaRPr>
          </a:p>
          <a:p>
            <a:r>
              <a:rPr lang="en-AU" dirty="0"/>
              <a:t>Page 198 Griffin 2006</a:t>
            </a:r>
          </a:p>
        </p:txBody>
      </p:sp>
    </p:spTree>
    <p:extLst>
      <p:ext uri="{BB962C8B-B14F-4D97-AF65-F5344CB8AC3E}">
        <p14:creationId xmlns:p14="http://schemas.microsoft.com/office/powerpoint/2010/main" val="3988108066"/>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05D4D48F-6495-4D56-B4BA-2944D76F0497}" type="slidenum">
              <a:rPr lang="en-US"/>
              <a:pPr/>
              <a:t>131</a:t>
            </a:fld>
            <a:endParaRPr lang="en-US"/>
          </a:p>
        </p:txBody>
      </p:sp>
      <p:sp>
        <p:nvSpPr>
          <p:cNvPr id="220162" name="Rectangle 2"/>
          <p:cNvSpPr>
            <a:spLocks noGrp="1" noRot="1" noChangeAspect="1" noChangeArrowheads="1" noTextEdit="1"/>
          </p:cNvSpPr>
          <p:nvPr>
            <p:ph type="sldImg"/>
          </p:nvPr>
        </p:nvSpPr>
        <p:spPr>
          <a:ln/>
        </p:spPr>
      </p:sp>
      <p:sp>
        <p:nvSpPr>
          <p:cNvPr id="220163"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KE7</a:t>
            </a: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AU" dirty="0"/>
              <a:t>Page 198 Griffin 2006</a:t>
            </a:r>
          </a:p>
        </p:txBody>
      </p:sp>
    </p:spTree>
    <p:extLst>
      <p:ext uri="{BB962C8B-B14F-4D97-AF65-F5344CB8AC3E}">
        <p14:creationId xmlns:p14="http://schemas.microsoft.com/office/powerpoint/2010/main" val="3670946366"/>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35379A07-D8B5-4C8B-B606-1702C07765DE}" type="slidenum">
              <a:rPr lang="en-US"/>
              <a:pPr/>
              <a:t>132</a:t>
            </a:fld>
            <a:endParaRPr lang="en-US"/>
          </a:p>
        </p:txBody>
      </p:sp>
      <p:sp>
        <p:nvSpPr>
          <p:cNvPr id="247810" name="Rectangle 2"/>
          <p:cNvSpPr>
            <a:spLocks noGrp="1" noRot="1" noChangeAspect="1" noChangeArrowheads="1" noTextEdit="1"/>
          </p:cNvSpPr>
          <p:nvPr>
            <p:ph type="sldImg"/>
          </p:nvPr>
        </p:nvSpPr>
        <p:spPr>
          <a:ln/>
        </p:spPr>
      </p:sp>
      <p:sp>
        <p:nvSpPr>
          <p:cNvPr id="247811" name="Rectangle 3"/>
          <p:cNvSpPr>
            <a:spLocks noGrp="1" noChangeArrowheads="1"/>
          </p:cNvSpPr>
          <p:nvPr>
            <p:ph type="body" idx="1"/>
          </p:nvPr>
        </p:nvSpPr>
        <p:spPr/>
        <p:txBody>
          <a:bodyPr/>
          <a:lstStyle/>
          <a:p>
            <a:pPr marL="190500" indent="-190500">
              <a:lnSpc>
                <a:spcPct val="80000"/>
              </a:lnSpc>
            </a:pPr>
            <a:r>
              <a:rPr lang="en-US" sz="800" b="0" dirty="0"/>
              <a:t>KE7</a:t>
            </a:r>
          </a:p>
        </p:txBody>
      </p:sp>
    </p:spTree>
    <p:extLst>
      <p:ext uri="{BB962C8B-B14F-4D97-AF65-F5344CB8AC3E}">
        <p14:creationId xmlns:p14="http://schemas.microsoft.com/office/powerpoint/2010/main" val="2993081886"/>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35379A07-D8B5-4C8B-B606-1702C07765DE}" type="slidenum">
              <a:rPr lang="en-US"/>
              <a:pPr/>
              <a:t>133</a:t>
            </a:fld>
            <a:endParaRPr lang="en-US"/>
          </a:p>
        </p:txBody>
      </p:sp>
      <p:sp>
        <p:nvSpPr>
          <p:cNvPr id="247810" name="Rectangle 2"/>
          <p:cNvSpPr>
            <a:spLocks noGrp="1" noRot="1" noChangeAspect="1" noChangeArrowheads="1" noTextEdit="1"/>
          </p:cNvSpPr>
          <p:nvPr>
            <p:ph type="sldImg"/>
          </p:nvPr>
        </p:nvSpPr>
        <p:spPr>
          <a:ln/>
        </p:spPr>
      </p:sp>
      <p:sp>
        <p:nvSpPr>
          <p:cNvPr id="247811" name="Rectangle 3"/>
          <p:cNvSpPr>
            <a:spLocks noGrp="1" noChangeArrowheads="1"/>
          </p:cNvSpPr>
          <p:nvPr>
            <p:ph type="body" idx="1"/>
          </p:nvPr>
        </p:nvSpPr>
        <p:spPr/>
        <p:txBody>
          <a:bodyPr/>
          <a:lstStyle/>
          <a:p>
            <a:pPr marL="190500" indent="-190500">
              <a:lnSpc>
                <a:spcPct val="80000"/>
              </a:lnSpc>
            </a:pPr>
            <a:r>
              <a:rPr lang="en-US" sz="800" dirty="0"/>
              <a:t>KE7</a:t>
            </a:r>
          </a:p>
        </p:txBody>
      </p:sp>
    </p:spTree>
    <p:extLst>
      <p:ext uri="{BB962C8B-B14F-4D97-AF65-F5344CB8AC3E}">
        <p14:creationId xmlns:p14="http://schemas.microsoft.com/office/powerpoint/2010/main" val="155317259"/>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05D4D48F-6495-4D56-B4BA-2944D76F0497}" type="slidenum">
              <a:rPr lang="en-US"/>
              <a:pPr/>
              <a:t>134</a:t>
            </a:fld>
            <a:endParaRPr lang="en-US"/>
          </a:p>
        </p:txBody>
      </p:sp>
      <p:sp>
        <p:nvSpPr>
          <p:cNvPr id="220162" name="Rectangle 2"/>
          <p:cNvSpPr>
            <a:spLocks noGrp="1" noRot="1" noChangeAspect="1" noChangeArrowheads="1" noTextEdit="1"/>
          </p:cNvSpPr>
          <p:nvPr>
            <p:ph type="sldImg"/>
          </p:nvPr>
        </p:nvSpPr>
        <p:spPr>
          <a:ln/>
        </p:spPr>
      </p:sp>
      <p:sp>
        <p:nvSpPr>
          <p:cNvPr id="220163"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KE7</a:t>
            </a:r>
            <a:endParaRPr lang="en-AU" dirty="0"/>
          </a:p>
          <a:p>
            <a:endParaRPr lang="en-AU" dirty="0"/>
          </a:p>
          <a:p>
            <a:endParaRPr lang="en-AU" dirty="0"/>
          </a:p>
          <a:p>
            <a:r>
              <a:rPr lang="en-AU" dirty="0"/>
              <a:t>Page 198 Griffin 2006</a:t>
            </a:r>
          </a:p>
        </p:txBody>
      </p:sp>
    </p:spTree>
    <p:extLst>
      <p:ext uri="{BB962C8B-B14F-4D97-AF65-F5344CB8AC3E}">
        <p14:creationId xmlns:p14="http://schemas.microsoft.com/office/powerpoint/2010/main" val="3540416333"/>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35379A07-D8B5-4C8B-B606-1702C07765DE}" type="slidenum">
              <a:rPr lang="en-US"/>
              <a:pPr/>
              <a:t>135</a:t>
            </a:fld>
            <a:endParaRPr lang="en-US"/>
          </a:p>
        </p:txBody>
      </p:sp>
      <p:sp>
        <p:nvSpPr>
          <p:cNvPr id="247810" name="Rectangle 2"/>
          <p:cNvSpPr>
            <a:spLocks noGrp="1" noRot="1" noChangeAspect="1" noChangeArrowheads="1" noTextEdit="1"/>
          </p:cNvSpPr>
          <p:nvPr>
            <p:ph type="sldImg"/>
          </p:nvPr>
        </p:nvSpPr>
        <p:spPr>
          <a:ln/>
        </p:spPr>
      </p:sp>
      <p:sp>
        <p:nvSpPr>
          <p:cNvPr id="247811" name="Rectangle 3"/>
          <p:cNvSpPr>
            <a:spLocks noGrp="1" noChangeArrowheads="1"/>
          </p:cNvSpPr>
          <p:nvPr>
            <p:ph type="body" idx="1"/>
          </p:nvPr>
        </p:nvSpPr>
        <p:spPr/>
        <p:txBody>
          <a:bodyPr/>
          <a:lstStyle/>
          <a:p>
            <a:pPr marL="190500" indent="-190500">
              <a:lnSpc>
                <a:spcPct val="80000"/>
              </a:lnSpc>
            </a:pPr>
            <a:r>
              <a:rPr lang="en-US" sz="800" b="1" dirty="0"/>
              <a:t>Choice of exercises</a:t>
            </a:r>
          </a:p>
          <a:p>
            <a:pPr marL="190500" indent="-190500">
              <a:lnSpc>
                <a:spcPct val="80000"/>
              </a:lnSpc>
              <a:buFontTx/>
              <a:buChar char="•"/>
            </a:pPr>
            <a:r>
              <a:rPr lang="en-US" sz="800" dirty="0"/>
              <a:t>Related to the biomechanical characteristics of the goals targeted for the improvement</a:t>
            </a:r>
          </a:p>
          <a:p>
            <a:pPr marL="190500" indent="-190500">
              <a:lnSpc>
                <a:spcPct val="80000"/>
              </a:lnSpc>
              <a:buFontTx/>
              <a:buChar char="•"/>
            </a:pPr>
            <a:r>
              <a:rPr lang="en-US" sz="800" dirty="0"/>
              <a:t>Primary exercises or assistance exercises</a:t>
            </a:r>
          </a:p>
          <a:p>
            <a:pPr marL="190500" indent="-190500">
              <a:lnSpc>
                <a:spcPct val="80000"/>
              </a:lnSpc>
              <a:buFontTx/>
              <a:buChar char="•"/>
            </a:pPr>
            <a:r>
              <a:rPr lang="en-US" sz="800" dirty="0"/>
              <a:t>Multi-joint or single-joint exercises</a:t>
            </a:r>
          </a:p>
          <a:p>
            <a:pPr marL="190500" indent="-190500">
              <a:lnSpc>
                <a:spcPct val="80000"/>
              </a:lnSpc>
              <a:buFontTx/>
              <a:buChar char="•"/>
            </a:pPr>
            <a:r>
              <a:rPr lang="en-US" sz="800" dirty="0"/>
              <a:t>Bilateral or unilateral</a:t>
            </a:r>
          </a:p>
          <a:p>
            <a:pPr marL="190500" indent="-190500">
              <a:lnSpc>
                <a:spcPct val="80000"/>
              </a:lnSpc>
              <a:buFontTx/>
              <a:buChar char="•"/>
            </a:pPr>
            <a:endParaRPr lang="en-US" sz="800" dirty="0"/>
          </a:p>
          <a:p>
            <a:pPr marL="190500" indent="-190500">
              <a:lnSpc>
                <a:spcPct val="80000"/>
              </a:lnSpc>
            </a:pPr>
            <a:r>
              <a:rPr lang="en-US" sz="800" b="1" dirty="0"/>
              <a:t>Order of exercises </a:t>
            </a:r>
            <a:r>
              <a:rPr lang="en-US" sz="800" dirty="0"/>
              <a:t>– important variable that affects the quality and focus of the workout; sequencing</a:t>
            </a:r>
          </a:p>
          <a:p>
            <a:pPr marL="190500" indent="-190500">
              <a:lnSpc>
                <a:spcPct val="80000"/>
              </a:lnSpc>
              <a:buFontTx/>
              <a:buChar char="•"/>
            </a:pPr>
            <a:r>
              <a:rPr lang="en-US" sz="800" dirty="0"/>
              <a:t>Large muscle group before small muscle group</a:t>
            </a:r>
          </a:p>
          <a:p>
            <a:pPr marL="190500" indent="-190500">
              <a:lnSpc>
                <a:spcPct val="80000"/>
              </a:lnSpc>
              <a:buFontTx/>
              <a:buChar char="•"/>
            </a:pPr>
            <a:r>
              <a:rPr lang="en-US" sz="800" dirty="0"/>
              <a:t>Multi-joint before single-joint exercises</a:t>
            </a:r>
          </a:p>
          <a:p>
            <a:pPr marL="190500" indent="-190500">
              <a:lnSpc>
                <a:spcPct val="80000"/>
              </a:lnSpc>
              <a:buFontTx/>
              <a:buChar char="•"/>
            </a:pPr>
            <a:r>
              <a:rPr lang="en-US" sz="800" dirty="0"/>
              <a:t>Alternating push/pull exercises for total body sessions</a:t>
            </a:r>
          </a:p>
          <a:p>
            <a:pPr marL="190500" indent="-190500">
              <a:lnSpc>
                <a:spcPct val="80000"/>
              </a:lnSpc>
              <a:buFontTx/>
              <a:buChar char="•"/>
            </a:pPr>
            <a:r>
              <a:rPr lang="en-US" sz="800" dirty="0"/>
              <a:t>Alternating upper/lower body exercises for total body sessions</a:t>
            </a:r>
          </a:p>
          <a:p>
            <a:pPr marL="190500" indent="-190500">
              <a:lnSpc>
                <a:spcPct val="80000"/>
              </a:lnSpc>
              <a:buFontTx/>
              <a:buChar char="•"/>
            </a:pPr>
            <a:r>
              <a:rPr lang="en-US" sz="800" dirty="0"/>
              <a:t>Explosive/power type lifts before basic strength and single-joint exercises</a:t>
            </a:r>
          </a:p>
          <a:p>
            <a:pPr marL="190500" indent="-190500">
              <a:lnSpc>
                <a:spcPct val="80000"/>
              </a:lnSpc>
              <a:buFontTx/>
              <a:buChar char="•"/>
            </a:pPr>
            <a:r>
              <a:rPr lang="en-US" sz="800" dirty="0"/>
              <a:t>Exercises for weak areas (priority) performed before exercises for strong areas of the client</a:t>
            </a:r>
          </a:p>
          <a:p>
            <a:pPr marL="190500" indent="-190500">
              <a:lnSpc>
                <a:spcPct val="80000"/>
              </a:lnSpc>
              <a:buFontTx/>
              <a:buChar char="•"/>
            </a:pPr>
            <a:r>
              <a:rPr lang="en-US" sz="800" dirty="0"/>
              <a:t>Most intense to least intense</a:t>
            </a:r>
          </a:p>
          <a:p>
            <a:pPr marL="190500" indent="-190500">
              <a:lnSpc>
                <a:spcPct val="80000"/>
              </a:lnSpc>
            </a:pPr>
            <a:endParaRPr lang="en-US" sz="800" dirty="0"/>
          </a:p>
          <a:p>
            <a:pPr marL="190500" indent="-190500">
              <a:lnSpc>
                <a:spcPct val="80000"/>
              </a:lnSpc>
            </a:pPr>
            <a:r>
              <a:rPr lang="en-US" sz="800" b="1" dirty="0"/>
              <a:t>Resistance and repetitions used </a:t>
            </a:r>
            <a:r>
              <a:rPr lang="en-US" sz="800" dirty="0"/>
              <a:t>– key variables in resistance training</a:t>
            </a:r>
          </a:p>
          <a:p>
            <a:pPr marL="190500" indent="-190500">
              <a:lnSpc>
                <a:spcPct val="80000"/>
              </a:lnSpc>
            </a:pPr>
            <a:endParaRPr lang="en-US" sz="800" dirty="0"/>
          </a:p>
          <a:p>
            <a:pPr marL="190500" indent="-190500">
              <a:lnSpc>
                <a:spcPct val="80000"/>
              </a:lnSpc>
            </a:pPr>
            <a:r>
              <a:rPr lang="en-US" sz="800" b="1" dirty="0"/>
              <a:t>Number of sets of each exercise</a:t>
            </a:r>
            <a:r>
              <a:rPr lang="en-US" sz="800" dirty="0"/>
              <a:t> - </a:t>
            </a:r>
          </a:p>
          <a:p>
            <a:pPr marL="190500" indent="-190500">
              <a:lnSpc>
                <a:spcPct val="80000"/>
              </a:lnSpc>
            </a:pPr>
            <a:endParaRPr lang="en-US" sz="800" dirty="0"/>
          </a:p>
          <a:p>
            <a:pPr marL="190500" indent="-190500">
              <a:lnSpc>
                <a:spcPct val="80000"/>
              </a:lnSpc>
            </a:pPr>
            <a:r>
              <a:rPr lang="en-US" sz="800" b="1" dirty="0"/>
              <a:t>Duration of rest period between sets and exercises </a:t>
            </a:r>
            <a:r>
              <a:rPr lang="en-US" sz="800" dirty="0"/>
              <a:t> - rest periods play an important role in dictating the metabolic stress of the workout and influence the amount of resistance that can be used during each set or exercise.</a:t>
            </a:r>
          </a:p>
          <a:p>
            <a:pPr marL="190500" indent="-190500">
              <a:lnSpc>
                <a:spcPct val="80000"/>
              </a:lnSpc>
              <a:buFontTx/>
              <a:buChar char="•"/>
            </a:pPr>
            <a:r>
              <a:rPr lang="en-US" sz="800" dirty="0"/>
              <a:t>Very short rest periods – 1 minute or shorter</a:t>
            </a:r>
          </a:p>
          <a:p>
            <a:pPr marL="190500" indent="-190500">
              <a:lnSpc>
                <a:spcPct val="80000"/>
              </a:lnSpc>
              <a:buFontTx/>
              <a:buChar char="•"/>
            </a:pPr>
            <a:r>
              <a:rPr lang="en-US" sz="800" dirty="0"/>
              <a:t>Short rest periods – 1 – 2 minutes</a:t>
            </a:r>
          </a:p>
          <a:p>
            <a:pPr marL="190500" indent="-190500">
              <a:lnSpc>
                <a:spcPct val="80000"/>
              </a:lnSpc>
              <a:buFontTx/>
              <a:buChar char="•"/>
            </a:pPr>
            <a:r>
              <a:rPr lang="en-US" sz="800" dirty="0"/>
              <a:t>Moderate rest periods – 2 – 3 minutes</a:t>
            </a:r>
          </a:p>
          <a:p>
            <a:pPr marL="190500" indent="-190500">
              <a:lnSpc>
                <a:spcPct val="80000"/>
              </a:lnSpc>
              <a:buFontTx/>
              <a:buChar char="•"/>
            </a:pPr>
            <a:r>
              <a:rPr lang="en-US" sz="800" dirty="0"/>
              <a:t>Long rest periods – 3 – 4 minutes</a:t>
            </a:r>
          </a:p>
          <a:p>
            <a:pPr marL="190500" indent="-190500">
              <a:lnSpc>
                <a:spcPct val="80000"/>
              </a:lnSpc>
              <a:buFontTx/>
              <a:buChar char="•"/>
            </a:pPr>
            <a:r>
              <a:rPr lang="en-US" sz="800" dirty="0"/>
              <a:t>Very long rest periods – 5 minutes or longer</a:t>
            </a:r>
          </a:p>
          <a:p>
            <a:pPr marL="190500" indent="-190500">
              <a:lnSpc>
                <a:spcPct val="80000"/>
              </a:lnSpc>
            </a:pPr>
            <a:endParaRPr lang="en-US" sz="800" dirty="0"/>
          </a:p>
          <a:p>
            <a:pPr marL="190500" indent="-190500">
              <a:lnSpc>
                <a:spcPct val="80000"/>
              </a:lnSpc>
            </a:pPr>
            <a:r>
              <a:rPr lang="en-US" sz="800" dirty="0"/>
              <a:t>VARIATIONS</a:t>
            </a:r>
          </a:p>
          <a:p>
            <a:pPr marL="647700" lvl="1" indent="-190500">
              <a:lnSpc>
                <a:spcPct val="80000"/>
              </a:lnSpc>
            </a:pPr>
            <a:r>
              <a:rPr lang="en-US" sz="800" dirty="0"/>
              <a:t>Muscle actions</a:t>
            </a:r>
          </a:p>
          <a:p>
            <a:pPr marL="647700" lvl="1" indent="-190500">
              <a:lnSpc>
                <a:spcPct val="80000"/>
              </a:lnSpc>
            </a:pPr>
            <a:r>
              <a:rPr lang="en-US" sz="800" dirty="0"/>
              <a:t>True repetition and ROM</a:t>
            </a:r>
            <a:endParaRPr lang="en-AU" sz="800" dirty="0"/>
          </a:p>
        </p:txBody>
      </p:sp>
    </p:spTree>
    <p:extLst>
      <p:ext uri="{BB962C8B-B14F-4D97-AF65-F5344CB8AC3E}">
        <p14:creationId xmlns:p14="http://schemas.microsoft.com/office/powerpoint/2010/main" val="723329635"/>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35379A07-D8B5-4C8B-B606-1702C07765DE}" type="slidenum">
              <a:rPr lang="en-US"/>
              <a:pPr/>
              <a:t>136</a:t>
            </a:fld>
            <a:endParaRPr lang="en-US"/>
          </a:p>
        </p:txBody>
      </p:sp>
      <p:sp>
        <p:nvSpPr>
          <p:cNvPr id="247810" name="Rectangle 2"/>
          <p:cNvSpPr>
            <a:spLocks noGrp="1" noRot="1" noChangeAspect="1" noChangeArrowheads="1" noTextEdit="1"/>
          </p:cNvSpPr>
          <p:nvPr>
            <p:ph type="sldImg"/>
          </p:nvPr>
        </p:nvSpPr>
        <p:spPr>
          <a:ln/>
        </p:spPr>
      </p:sp>
      <p:sp>
        <p:nvSpPr>
          <p:cNvPr id="247811" name="Rectangle 3"/>
          <p:cNvSpPr>
            <a:spLocks noGrp="1" noChangeArrowheads="1"/>
          </p:cNvSpPr>
          <p:nvPr>
            <p:ph type="body" idx="1"/>
          </p:nvPr>
        </p:nvSpPr>
        <p:spPr/>
        <p:txBody>
          <a:bodyPr/>
          <a:lstStyle/>
          <a:p>
            <a:pPr marL="190500" indent="-190500">
              <a:lnSpc>
                <a:spcPct val="80000"/>
              </a:lnSpc>
            </a:pPr>
            <a:r>
              <a:rPr lang="en-US" sz="800" b="1" dirty="0"/>
              <a:t>Choice of exercises</a:t>
            </a:r>
          </a:p>
          <a:p>
            <a:pPr marL="190500" indent="-190500">
              <a:lnSpc>
                <a:spcPct val="80000"/>
              </a:lnSpc>
              <a:buFontTx/>
              <a:buChar char="•"/>
            </a:pPr>
            <a:r>
              <a:rPr lang="en-US" sz="800" dirty="0"/>
              <a:t>Related to the biomechanical characteristics of the goals targeted for the improvement</a:t>
            </a:r>
          </a:p>
          <a:p>
            <a:pPr marL="190500" indent="-190500">
              <a:lnSpc>
                <a:spcPct val="80000"/>
              </a:lnSpc>
              <a:buFontTx/>
              <a:buChar char="•"/>
            </a:pPr>
            <a:r>
              <a:rPr lang="en-US" sz="800" dirty="0"/>
              <a:t>Primary exercises or assistance exercises</a:t>
            </a:r>
          </a:p>
          <a:p>
            <a:pPr marL="190500" indent="-190500">
              <a:lnSpc>
                <a:spcPct val="80000"/>
              </a:lnSpc>
              <a:buFontTx/>
              <a:buChar char="•"/>
            </a:pPr>
            <a:r>
              <a:rPr lang="en-US" sz="800" dirty="0"/>
              <a:t>Multi-joint or single-joint exercises</a:t>
            </a:r>
          </a:p>
          <a:p>
            <a:pPr marL="190500" indent="-190500">
              <a:lnSpc>
                <a:spcPct val="80000"/>
              </a:lnSpc>
              <a:buFontTx/>
              <a:buChar char="•"/>
            </a:pPr>
            <a:r>
              <a:rPr lang="en-US" sz="800" dirty="0"/>
              <a:t>Bilateral or unilateral</a:t>
            </a:r>
          </a:p>
        </p:txBody>
      </p:sp>
    </p:spTree>
    <p:extLst>
      <p:ext uri="{BB962C8B-B14F-4D97-AF65-F5344CB8AC3E}">
        <p14:creationId xmlns:p14="http://schemas.microsoft.com/office/powerpoint/2010/main" val="3017370888"/>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35379A07-D8B5-4C8B-B606-1702C07765DE}" type="slidenum">
              <a:rPr lang="en-US"/>
              <a:pPr/>
              <a:t>137</a:t>
            </a:fld>
            <a:endParaRPr lang="en-US"/>
          </a:p>
        </p:txBody>
      </p:sp>
      <p:sp>
        <p:nvSpPr>
          <p:cNvPr id="247810" name="Rectangle 2"/>
          <p:cNvSpPr>
            <a:spLocks noGrp="1" noRot="1" noChangeAspect="1" noChangeArrowheads="1" noTextEdit="1"/>
          </p:cNvSpPr>
          <p:nvPr>
            <p:ph type="sldImg"/>
          </p:nvPr>
        </p:nvSpPr>
        <p:spPr>
          <a:ln/>
        </p:spPr>
      </p:sp>
      <p:sp>
        <p:nvSpPr>
          <p:cNvPr id="247811" name="Rectangle 3"/>
          <p:cNvSpPr>
            <a:spLocks noGrp="1" noChangeArrowheads="1"/>
          </p:cNvSpPr>
          <p:nvPr>
            <p:ph type="body" idx="1"/>
          </p:nvPr>
        </p:nvSpPr>
        <p:spPr/>
        <p:txBody>
          <a:bodyPr/>
          <a:lstStyle/>
          <a:p>
            <a:pPr marL="190500" indent="-190500">
              <a:lnSpc>
                <a:spcPct val="80000"/>
              </a:lnSpc>
            </a:pPr>
            <a:r>
              <a:rPr lang="en-US" sz="800" b="1" dirty="0"/>
              <a:t>Order of exercises </a:t>
            </a:r>
            <a:r>
              <a:rPr lang="en-US" sz="800" dirty="0"/>
              <a:t>– important variable that affects the quality and focus of the workout; sequencing</a:t>
            </a:r>
          </a:p>
          <a:p>
            <a:pPr marL="190500" indent="-190500">
              <a:lnSpc>
                <a:spcPct val="80000"/>
              </a:lnSpc>
              <a:buFontTx/>
              <a:buChar char="•"/>
            </a:pPr>
            <a:r>
              <a:rPr lang="en-US" sz="800" dirty="0"/>
              <a:t>Large muscle group before small muscle group</a:t>
            </a:r>
          </a:p>
          <a:p>
            <a:pPr marL="190500" indent="-190500">
              <a:lnSpc>
                <a:spcPct val="80000"/>
              </a:lnSpc>
              <a:buFontTx/>
              <a:buChar char="•"/>
            </a:pPr>
            <a:r>
              <a:rPr lang="en-US" sz="800" dirty="0"/>
              <a:t>Multi-joint before single-joint exercises</a:t>
            </a:r>
          </a:p>
          <a:p>
            <a:pPr marL="190500" indent="-190500">
              <a:lnSpc>
                <a:spcPct val="80000"/>
              </a:lnSpc>
              <a:buFontTx/>
              <a:buChar char="•"/>
            </a:pPr>
            <a:r>
              <a:rPr lang="en-US" sz="800" dirty="0"/>
              <a:t>Alternating push/pull exercises for total body sessions</a:t>
            </a:r>
          </a:p>
          <a:p>
            <a:pPr marL="190500" indent="-190500">
              <a:lnSpc>
                <a:spcPct val="80000"/>
              </a:lnSpc>
              <a:buFontTx/>
              <a:buChar char="•"/>
            </a:pPr>
            <a:r>
              <a:rPr lang="en-US" sz="800" dirty="0"/>
              <a:t>Alternating upper/lower body exercises for total body sessions</a:t>
            </a:r>
          </a:p>
          <a:p>
            <a:pPr marL="190500" indent="-190500">
              <a:lnSpc>
                <a:spcPct val="80000"/>
              </a:lnSpc>
              <a:buFontTx/>
              <a:buChar char="•"/>
            </a:pPr>
            <a:r>
              <a:rPr lang="en-US" sz="800" dirty="0"/>
              <a:t>Explosive/power type lifts before basic strength and single-joint exercises</a:t>
            </a:r>
          </a:p>
          <a:p>
            <a:pPr marL="190500" indent="-190500">
              <a:lnSpc>
                <a:spcPct val="80000"/>
              </a:lnSpc>
              <a:buFontTx/>
              <a:buChar char="•"/>
            </a:pPr>
            <a:r>
              <a:rPr lang="en-US" sz="800" dirty="0"/>
              <a:t>Exercises for weak areas (priority) performed before exercises for strong areas of the client</a:t>
            </a:r>
          </a:p>
          <a:p>
            <a:pPr marL="190500" indent="-190500">
              <a:lnSpc>
                <a:spcPct val="80000"/>
              </a:lnSpc>
              <a:buFontTx/>
              <a:buChar char="•"/>
            </a:pPr>
            <a:r>
              <a:rPr lang="en-US" sz="800" dirty="0"/>
              <a:t>Most intense to least intense</a:t>
            </a:r>
          </a:p>
        </p:txBody>
      </p:sp>
    </p:spTree>
    <p:extLst>
      <p:ext uri="{BB962C8B-B14F-4D97-AF65-F5344CB8AC3E}">
        <p14:creationId xmlns:p14="http://schemas.microsoft.com/office/powerpoint/2010/main" val="3685345654"/>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35379A07-D8B5-4C8B-B606-1702C07765DE}" type="slidenum">
              <a:rPr lang="en-US"/>
              <a:pPr/>
              <a:t>138</a:t>
            </a:fld>
            <a:endParaRPr lang="en-US"/>
          </a:p>
        </p:txBody>
      </p:sp>
      <p:sp>
        <p:nvSpPr>
          <p:cNvPr id="247810" name="Rectangle 2"/>
          <p:cNvSpPr>
            <a:spLocks noGrp="1" noRot="1" noChangeAspect="1" noChangeArrowheads="1" noTextEdit="1"/>
          </p:cNvSpPr>
          <p:nvPr>
            <p:ph type="sldImg"/>
          </p:nvPr>
        </p:nvSpPr>
        <p:spPr>
          <a:ln/>
        </p:spPr>
      </p:sp>
      <p:sp>
        <p:nvSpPr>
          <p:cNvPr id="247811" name="Rectangle 3"/>
          <p:cNvSpPr>
            <a:spLocks noGrp="1" noChangeArrowheads="1"/>
          </p:cNvSpPr>
          <p:nvPr>
            <p:ph type="body" idx="1"/>
          </p:nvPr>
        </p:nvSpPr>
        <p:spPr/>
        <p:txBody>
          <a:bodyPr/>
          <a:lstStyle/>
          <a:p>
            <a:pPr marL="190500" indent="-190500">
              <a:lnSpc>
                <a:spcPct val="80000"/>
              </a:lnSpc>
            </a:pPr>
            <a:r>
              <a:rPr lang="en-US" sz="800" b="1" dirty="0"/>
              <a:t>Resistance and repetitions used </a:t>
            </a:r>
            <a:r>
              <a:rPr lang="en-US" sz="800" dirty="0"/>
              <a:t>– key variables in resistance training</a:t>
            </a:r>
          </a:p>
          <a:p>
            <a:pPr marL="190500" indent="-190500">
              <a:lnSpc>
                <a:spcPct val="80000"/>
              </a:lnSpc>
            </a:pPr>
            <a:endParaRPr lang="en-US" sz="800" dirty="0"/>
          </a:p>
          <a:p>
            <a:pPr marL="190500" indent="-190500">
              <a:lnSpc>
                <a:spcPct val="80000"/>
              </a:lnSpc>
            </a:pPr>
            <a:r>
              <a:rPr lang="en-US" sz="800" b="1" dirty="0"/>
              <a:t>Number of sets of each exercise</a:t>
            </a:r>
            <a:r>
              <a:rPr lang="en-US" sz="800" dirty="0"/>
              <a:t> - </a:t>
            </a:r>
          </a:p>
        </p:txBody>
      </p:sp>
    </p:spTree>
    <p:extLst>
      <p:ext uri="{BB962C8B-B14F-4D97-AF65-F5344CB8AC3E}">
        <p14:creationId xmlns:p14="http://schemas.microsoft.com/office/powerpoint/2010/main" val="3070672291"/>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35379A07-D8B5-4C8B-B606-1702C07765DE}" type="slidenum">
              <a:rPr lang="en-US"/>
              <a:pPr/>
              <a:t>139</a:t>
            </a:fld>
            <a:endParaRPr lang="en-US"/>
          </a:p>
        </p:txBody>
      </p:sp>
      <p:sp>
        <p:nvSpPr>
          <p:cNvPr id="247810" name="Rectangle 2"/>
          <p:cNvSpPr>
            <a:spLocks noGrp="1" noRot="1" noChangeAspect="1" noChangeArrowheads="1" noTextEdit="1"/>
          </p:cNvSpPr>
          <p:nvPr>
            <p:ph type="sldImg"/>
          </p:nvPr>
        </p:nvSpPr>
        <p:spPr>
          <a:ln/>
        </p:spPr>
      </p:sp>
      <p:sp>
        <p:nvSpPr>
          <p:cNvPr id="247811" name="Rectangle 3"/>
          <p:cNvSpPr>
            <a:spLocks noGrp="1" noChangeArrowheads="1"/>
          </p:cNvSpPr>
          <p:nvPr>
            <p:ph type="body" idx="1"/>
          </p:nvPr>
        </p:nvSpPr>
        <p:spPr/>
        <p:txBody>
          <a:bodyPr/>
          <a:lstStyle/>
          <a:p>
            <a:pPr marL="190500" indent="-190500">
              <a:lnSpc>
                <a:spcPct val="80000"/>
              </a:lnSpc>
            </a:pPr>
            <a:r>
              <a:rPr lang="en-US" sz="800" b="1" dirty="0"/>
              <a:t>Duration of rest period between sets and exercises </a:t>
            </a:r>
            <a:r>
              <a:rPr lang="en-US" sz="800" dirty="0"/>
              <a:t> - rest periods play an important role in dictating the metabolic stress of the workout and influence the amount of resistance that can be used during each set or exercise.</a:t>
            </a:r>
          </a:p>
          <a:p>
            <a:pPr marL="190500" indent="-190500">
              <a:lnSpc>
                <a:spcPct val="80000"/>
              </a:lnSpc>
              <a:buFontTx/>
              <a:buChar char="•"/>
            </a:pPr>
            <a:r>
              <a:rPr lang="en-US" sz="800" dirty="0"/>
              <a:t>Very short rest periods – 1 minute or shorter</a:t>
            </a:r>
          </a:p>
          <a:p>
            <a:pPr marL="190500" indent="-190500">
              <a:lnSpc>
                <a:spcPct val="80000"/>
              </a:lnSpc>
              <a:buFontTx/>
              <a:buChar char="•"/>
            </a:pPr>
            <a:r>
              <a:rPr lang="en-US" sz="800" dirty="0"/>
              <a:t>Short rest periods – 1 – 2 minutes</a:t>
            </a:r>
          </a:p>
          <a:p>
            <a:pPr marL="190500" indent="-190500">
              <a:lnSpc>
                <a:spcPct val="80000"/>
              </a:lnSpc>
              <a:buFontTx/>
              <a:buChar char="•"/>
            </a:pPr>
            <a:r>
              <a:rPr lang="en-US" sz="800" dirty="0"/>
              <a:t>Moderate rest periods – 2 – 3 minutes</a:t>
            </a:r>
          </a:p>
          <a:p>
            <a:pPr marL="190500" indent="-190500">
              <a:lnSpc>
                <a:spcPct val="80000"/>
              </a:lnSpc>
              <a:buFontTx/>
              <a:buChar char="•"/>
            </a:pPr>
            <a:r>
              <a:rPr lang="en-US" sz="800" dirty="0"/>
              <a:t>Long rest periods – 3 – 4 minutes</a:t>
            </a:r>
          </a:p>
          <a:p>
            <a:pPr marL="190500" indent="-190500">
              <a:lnSpc>
                <a:spcPct val="80000"/>
              </a:lnSpc>
              <a:buFontTx/>
              <a:buChar char="•"/>
            </a:pPr>
            <a:r>
              <a:rPr lang="en-US" sz="800" dirty="0"/>
              <a:t>Very long rest periods – 5 minutes or longer</a:t>
            </a:r>
          </a:p>
          <a:p>
            <a:pPr marL="190500" indent="-190500">
              <a:lnSpc>
                <a:spcPct val="80000"/>
              </a:lnSpc>
            </a:pPr>
            <a:endParaRPr lang="en-US" sz="800" dirty="0"/>
          </a:p>
          <a:p>
            <a:pPr marL="190500" indent="-190500">
              <a:lnSpc>
                <a:spcPct val="80000"/>
              </a:lnSpc>
            </a:pPr>
            <a:r>
              <a:rPr lang="en-US" sz="800" dirty="0"/>
              <a:t>VARIATIONS</a:t>
            </a:r>
          </a:p>
          <a:p>
            <a:pPr marL="647700" lvl="1" indent="-190500">
              <a:lnSpc>
                <a:spcPct val="80000"/>
              </a:lnSpc>
            </a:pPr>
            <a:r>
              <a:rPr lang="en-US" sz="800" dirty="0"/>
              <a:t>Muscle actions</a:t>
            </a:r>
          </a:p>
          <a:p>
            <a:pPr marL="647700" lvl="1" indent="-190500">
              <a:lnSpc>
                <a:spcPct val="80000"/>
              </a:lnSpc>
            </a:pPr>
            <a:r>
              <a:rPr lang="en-US" sz="800" dirty="0"/>
              <a:t>True repetition and ROM</a:t>
            </a:r>
            <a:endParaRPr lang="en-AU" sz="800" dirty="0"/>
          </a:p>
        </p:txBody>
      </p:sp>
    </p:spTree>
    <p:extLst>
      <p:ext uri="{BB962C8B-B14F-4D97-AF65-F5344CB8AC3E}">
        <p14:creationId xmlns:p14="http://schemas.microsoft.com/office/powerpoint/2010/main" val="1470983901"/>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A2AA34CD-5D49-4168-87B2-6289A92B5D25}" type="slidenum">
              <a:rPr lang="en-US"/>
              <a:pPr/>
              <a:t>140</a:t>
            </a:fld>
            <a:endParaRPr lang="en-US"/>
          </a:p>
        </p:txBody>
      </p:sp>
      <p:sp>
        <p:nvSpPr>
          <p:cNvPr id="186370" name="Rectangle 2"/>
          <p:cNvSpPr>
            <a:spLocks noGrp="1" noRot="1" noChangeAspect="1" noChangeArrowheads="1" noTextEdit="1"/>
          </p:cNvSpPr>
          <p:nvPr>
            <p:ph type="sldImg"/>
          </p:nvPr>
        </p:nvSpPr>
        <p:spPr>
          <a:ln/>
        </p:spPr>
      </p:sp>
      <p:sp>
        <p:nvSpPr>
          <p:cNvPr id="186371" name="Rectangle 3"/>
          <p:cNvSpPr>
            <a:spLocks noGrp="1" noChangeArrowheads="1"/>
          </p:cNvSpPr>
          <p:nvPr>
            <p:ph type="body" idx="1"/>
          </p:nvPr>
        </p:nvSpPr>
        <p:spPr/>
        <p:txBody>
          <a:bodyPr/>
          <a:lstStyle/>
          <a:p>
            <a:r>
              <a:rPr lang="en-AU" b="1"/>
              <a:t>NEEDS ANALYSIS – also ask / identify</a:t>
            </a:r>
          </a:p>
          <a:p>
            <a:r>
              <a:rPr lang="en-AU"/>
              <a:t>1- what muscle groups needs to be trained?  [Biomechanical analysis]</a:t>
            </a:r>
          </a:p>
          <a:p>
            <a:r>
              <a:rPr lang="en-AU"/>
              <a:t>2- what are the basic energy sources (aerobic, anaerobic) that need to be trained?</a:t>
            </a:r>
          </a:p>
          <a:p>
            <a:r>
              <a:rPr lang="en-AU"/>
              <a:t>3- what type of muscle action (isometric, eccentric actions) should be used? [Resistance modality]</a:t>
            </a:r>
          </a:p>
          <a:p>
            <a:r>
              <a:rPr lang="en-AU"/>
              <a:t>4- what are the primary sites of injury for the particular sport or prior injury history of the individual?</a:t>
            </a:r>
          </a:p>
        </p:txBody>
      </p:sp>
    </p:spTree>
    <p:extLst>
      <p:ext uri="{BB962C8B-B14F-4D97-AF65-F5344CB8AC3E}">
        <p14:creationId xmlns:p14="http://schemas.microsoft.com/office/powerpoint/2010/main" val="1838301387"/>
      </p:ext>
    </p:extLst>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C95F7D2F-4BF7-4FBB-818E-392D1EE63D50}" type="slidenum">
              <a:rPr lang="en-US"/>
              <a:pPr/>
              <a:t>141</a:t>
            </a:fld>
            <a:endParaRPr lang="en-US"/>
          </a:p>
        </p:txBody>
      </p:sp>
      <p:sp>
        <p:nvSpPr>
          <p:cNvPr id="224258" name="Rectangle 2"/>
          <p:cNvSpPr>
            <a:spLocks noGrp="1" noRot="1" noChangeAspect="1" noChangeArrowheads="1" noTextEdit="1"/>
          </p:cNvSpPr>
          <p:nvPr>
            <p:ph type="sldImg"/>
          </p:nvPr>
        </p:nvSpPr>
        <p:spPr>
          <a:ln/>
        </p:spPr>
      </p:sp>
      <p:sp>
        <p:nvSpPr>
          <p:cNvPr id="224259"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943534501"/>
      </p:ext>
    </p:extLst>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AFF4FB20-723C-4315-AC3B-EF4BA340476C}" type="slidenum">
              <a:rPr lang="en-US"/>
              <a:pPr/>
              <a:t>142</a:t>
            </a:fld>
            <a:endParaRPr lang="en-US"/>
          </a:p>
        </p:txBody>
      </p:sp>
      <p:sp>
        <p:nvSpPr>
          <p:cNvPr id="226306" name="Rectangle 2"/>
          <p:cNvSpPr>
            <a:spLocks noGrp="1" noRot="1" noChangeAspect="1" noChangeArrowheads="1" noTextEdit="1"/>
          </p:cNvSpPr>
          <p:nvPr>
            <p:ph type="sldImg"/>
          </p:nvPr>
        </p:nvSpPr>
        <p:spPr>
          <a:ln/>
        </p:spPr>
      </p:sp>
      <p:sp>
        <p:nvSpPr>
          <p:cNvPr id="226307"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1156618628"/>
      </p:ext>
    </p:extLst>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D5373BD5-AB7D-4B31-87EC-A6269AEEDBBD}" type="slidenum">
              <a:rPr lang="en-US"/>
              <a:pPr/>
              <a:t>143</a:t>
            </a:fld>
            <a:endParaRPr lang="en-US"/>
          </a:p>
        </p:txBody>
      </p:sp>
      <p:sp>
        <p:nvSpPr>
          <p:cNvPr id="228354" name="Rectangle 2"/>
          <p:cNvSpPr>
            <a:spLocks noGrp="1" noRot="1" noChangeAspect="1" noChangeArrowheads="1" noTextEdit="1"/>
          </p:cNvSpPr>
          <p:nvPr>
            <p:ph type="sldImg"/>
          </p:nvPr>
        </p:nvSpPr>
        <p:spPr>
          <a:ln/>
        </p:spPr>
      </p:sp>
      <p:sp>
        <p:nvSpPr>
          <p:cNvPr id="228355" name="Rectangle 3"/>
          <p:cNvSpPr>
            <a:spLocks noGrp="1" noChangeArrowheads="1"/>
          </p:cNvSpPr>
          <p:nvPr>
            <p:ph type="body" idx="1"/>
          </p:nvPr>
        </p:nvSpPr>
        <p:spPr/>
        <p:txBody>
          <a:bodyPr/>
          <a:lstStyle/>
          <a:p>
            <a:r>
              <a:rPr lang="en-AU" dirty="0"/>
              <a:t>Griffin, 2006, p. 206</a:t>
            </a:r>
          </a:p>
          <a:p>
            <a:endParaRPr lang="en-AU"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KE8</a:t>
            </a:r>
            <a:endParaRPr lang="en-AU" dirty="0"/>
          </a:p>
        </p:txBody>
      </p:sp>
    </p:spTree>
    <p:extLst>
      <p:ext uri="{BB962C8B-B14F-4D97-AF65-F5344CB8AC3E}">
        <p14:creationId xmlns:p14="http://schemas.microsoft.com/office/powerpoint/2010/main" val="1769580299"/>
      </p:ext>
    </p:extLst>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A27C3175-7DBE-4E05-9F15-AE39670DF868}" type="slidenum">
              <a:rPr lang="en-US"/>
              <a:pPr/>
              <a:t>144</a:t>
            </a:fld>
            <a:endParaRPr lang="en-US"/>
          </a:p>
        </p:txBody>
      </p:sp>
      <p:sp>
        <p:nvSpPr>
          <p:cNvPr id="230402" name="Rectangle 2"/>
          <p:cNvSpPr>
            <a:spLocks noGrp="1" noRot="1" noChangeAspect="1" noChangeArrowheads="1" noTextEdit="1"/>
          </p:cNvSpPr>
          <p:nvPr>
            <p:ph type="sldImg"/>
          </p:nvPr>
        </p:nvSpPr>
        <p:spPr>
          <a:ln/>
        </p:spPr>
      </p:sp>
      <p:sp>
        <p:nvSpPr>
          <p:cNvPr id="230403"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4101062650"/>
      </p:ext>
    </p:extLst>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E27EC5D3-9985-4034-8991-A62AEC8B1096}" type="slidenum">
              <a:rPr lang="en-US"/>
              <a:pPr/>
              <a:t>145</a:t>
            </a:fld>
            <a:endParaRPr lang="en-US"/>
          </a:p>
        </p:txBody>
      </p:sp>
      <p:sp>
        <p:nvSpPr>
          <p:cNvPr id="251906" name="Rectangle 2"/>
          <p:cNvSpPr>
            <a:spLocks noGrp="1" noRot="1" noChangeAspect="1" noChangeArrowheads="1" noTextEdit="1"/>
          </p:cNvSpPr>
          <p:nvPr>
            <p:ph type="sldImg"/>
          </p:nvPr>
        </p:nvSpPr>
        <p:spPr>
          <a:ln/>
        </p:spPr>
      </p:sp>
      <p:sp>
        <p:nvSpPr>
          <p:cNvPr id="251907"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1463573601"/>
      </p:ext>
    </p:extLst>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E27EC5D3-9985-4034-8991-A62AEC8B1096}" type="slidenum">
              <a:rPr lang="en-US"/>
              <a:pPr/>
              <a:t>146</a:t>
            </a:fld>
            <a:endParaRPr lang="en-US"/>
          </a:p>
        </p:txBody>
      </p:sp>
      <p:sp>
        <p:nvSpPr>
          <p:cNvPr id="251906" name="Rectangle 2"/>
          <p:cNvSpPr>
            <a:spLocks noGrp="1" noRot="1" noChangeAspect="1" noChangeArrowheads="1" noTextEdit="1"/>
          </p:cNvSpPr>
          <p:nvPr>
            <p:ph type="sldImg"/>
          </p:nvPr>
        </p:nvSpPr>
        <p:spPr>
          <a:ln/>
        </p:spPr>
      </p:sp>
      <p:sp>
        <p:nvSpPr>
          <p:cNvPr id="251907"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PC3.7, 3.8, 4.6, 4.7, 4.8, PE5</a:t>
            </a:r>
            <a:endParaRPr lang="en-AU" dirty="0"/>
          </a:p>
        </p:txBody>
      </p:sp>
    </p:spTree>
    <p:extLst>
      <p:ext uri="{BB962C8B-B14F-4D97-AF65-F5344CB8AC3E}">
        <p14:creationId xmlns:p14="http://schemas.microsoft.com/office/powerpoint/2010/main" val="637321463"/>
      </p:ext>
    </p:extLst>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E27EC5D3-9985-4034-8991-A62AEC8B1096}" type="slidenum">
              <a:rPr lang="en-US"/>
              <a:pPr/>
              <a:t>147</a:t>
            </a:fld>
            <a:endParaRPr lang="en-US"/>
          </a:p>
        </p:txBody>
      </p:sp>
      <p:sp>
        <p:nvSpPr>
          <p:cNvPr id="251906" name="Rectangle 2"/>
          <p:cNvSpPr>
            <a:spLocks noGrp="1" noRot="1" noChangeAspect="1" noChangeArrowheads="1" noTextEdit="1"/>
          </p:cNvSpPr>
          <p:nvPr>
            <p:ph type="sldImg"/>
          </p:nvPr>
        </p:nvSpPr>
        <p:spPr>
          <a:ln/>
        </p:spPr>
      </p:sp>
      <p:sp>
        <p:nvSpPr>
          <p:cNvPr id="251907" name="Rectangle 3"/>
          <p:cNvSpPr>
            <a:spLocks noGrp="1" noChangeArrowheads="1"/>
          </p:cNvSpPr>
          <p:nvPr>
            <p:ph type="body" idx="1"/>
          </p:nvPr>
        </p:nvSpPr>
        <p:spPr/>
        <p:txBody>
          <a:bodyPr/>
          <a:lstStyle/>
          <a:p>
            <a:r>
              <a:rPr lang="en-AU" dirty="0"/>
              <a:t>PC3.8</a:t>
            </a:r>
          </a:p>
          <a:p>
            <a:endParaRPr lang="en-AU" dirty="0"/>
          </a:p>
          <a:p>
            <a:endParaRPr lang="en-AU" dirty="0"/>
          </a:p>
          <a:p>
            <a:pPr lvl="0"/>
            <a:r>
              <a:rPr lang="en-AU" sz="1200" kern="1200" dirty="0">
                <a:solidFill>
                  <a:schemeClr val="tx1"/>
                </a:solidFill>
                <a:effectLst/>
                <a:latin typeface="+mn-lt"/>
                <a:ea typeface="+mn-ea"/>
                <a:cs typeface="+mn-cs"/>
              </a:rPr>
              <a:t>heart rate response – heart rate response is measuring the client’s heart rate to see if it is within the relevant zone.</a:t>
            </a:r>
          </a:p>
          <a:p>
            <a:pPr lvl="0"/>
            <a:r>
              <a:rPr lang="en-AU" sz="1200" kern="1200" dirty="0">
                <a:solidFill>
                  <a:schemeClr val="tx1"/>
                </a:solidFill>
                <a:effectLst/>
                <a:latin typeface="+mn-lt"/>
                <a:ea typeface="+mn-ea"/>
                <a:cs typeface="+mn-cs"/>
              </a:rPr>
              <a:t>Respiration rate response - respiration rate response is measuring the client’s respiration rate to see if it is within the relevant zone.  At rest, your respiratory rate is about 14 per minute but can increase to 32 per minute during exercise. The increased respiration rate allows more oxygen to reach the lungs and blood to be delivered to the muscles.</a:t>
            </a:r>
          </a:p>
          <a:p>
            <a:pPr lvl="0"/>
            <a:r>
              <a:rPr lang="en-AU" sz="1200" kern="1200" dirty="0">
                <a:solidFill>
                  <a:schemeClr val="tx1"/>
                </a:solidFill>
                <a:effectLst/>
                <a:latin typeface="+mn-lt"/>
                <a:ea typeface="+mn-ea"/>
                <a:cs typeface="+mn-cs"/>
              </a:rPr>
              <a:t>rate of perceived exertion - used to measure the intensity of your exercise. The RPE scale runs from 0 – 10. The numbers below relate to phrases used to rate how easy or difficult you find an activity.</a:t>
            </a:r>
          </a:p>
          <a:p>
            <a:pPr lvl="0"/>
            <a:r>
              <a:rPr lang="en-AU" sz="1200" kern="1200" dirty="0">
                <a:solidFill>
                  <a:schemeClr val="tx1"/>
                </a:solidFill>
                <a:effectLst/>
                <a:latin typeface="+mn-lt"/>
                <a:ea typeface="+mn-ea"/>
                <a:cs typeface="+mn-cs"/>
              </a:rPr>
              <a:t>work output - work output during can be measured by a cycle ergometer. The other condition involves measurement of work output during normal daily activities over prolonged periods of time, such as 24-hour period. Other various devices, such as small pedometers or accelerometers attached to the body, detect motion throughout the day and provide an approximation of daily work output.</a:t>
            </a:r>
          </a:p>
          <a:p>
            <a:endParaRPr lang="en-AU" dirty="0"/>
          </a:p>
        </p:txBody>
      </p:sp>
    </p:spTree>
    <p:extLst>
      <p:ext uri="{BB962C8B-B14F-4D97-AF65-F5344CB8AC3E}">
        <p14:creationId xmlns:p14="http://schemas.microsoft.com/office/powerpoint/2010/main" val="1356091412"/>
      </p:ext>
    </p:extLst>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E27EC5D3-9985-4034-8991-A62AEC8B1096}" type="slidenum">
              <a:rPr lang="en-US"/>
              <a:pPr/>
              <a:t>148</a:t>
            </a:fld>
            <a:endParaRPr lang="en-US"/>
          </a:p>
        </p:txBody>
      </p:sp>
      <p:sp>
        <p:nvSpPr>
          <p:cNvPr id="251906" name="Rectangle 2"/>
          <p:cNvSpPr>
            <a:spLocks noGrp="1" noRot="1" noChangeAspect="1" noChangeArrowheads="1" noTextEdit="1"/>
          </p:cNvSpPr>
          <p:nvPr>
            <p:ph type="sldImg"/>
          </p:nvPr>
        </p:nvSpPr>
        <p:spPr>
          <a:ln/>
        </p:spPr>
      </p:sp>
      <p:sp>
        <p:nvSpPr>
          <p:cNvPr id="251907"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3204453286"/>
      </p:ext>
    </p:extLst>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840DCFDE-DF5B-43F1-9315-EEE683256053}" type="slidenum">
              <a:rPr lang="en-US"/>
              <a:pPr/>
              <a:t>149</a:t>
            </a:fld>
            <a:endParaRPr lang="en-US"/>
          </a:p>
        </p:txBody>
      </p:sp>
      <p:sp>
        <p:nvSpPr>
          <p:cNvPr id="253954" name="Rectangle 2"/>
          <p:cNvSpPr>
            <a:spLocks noGrp="1" noRot="1" noChangeAspect="1" noChangeArrowheads="1" noTextEdit="1"/>
          </p:cNvSpPr>
          <p:nvPr>
            <p:ph type="sldImg"/>
          </p:nvPr>
        </p:nvSpPr>
        <p:spPr>
          <a:ln/>
        </p:spPr>
      </p:sp>
      <p:sp>
        <p:nvSpPr>
          <p:cNvPr id="253955"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94832779"/>
      </p:ext>
    </p:extLst>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48262F35-6C9B-43E4-9A5A-DFEB44EC89FF}" type="slidenum">
              <a:rPr lang="en-US"/>
              <a:pPr/>
              <a:t>150</a:t>
            </a:fld>
            <a:endParaRPr lang="en-US"/>
          </a:p>
        </p:txBody>
      </p:sp>
      <p:sp>
        <p:nvSpPr>
          <p:cNvPr id="256002" name="Rectangle 2"/>
          <p:cNvSpPr>
            <a:spLocks noGrp="1" noRot="1" noChangeAspect="1" noChangeArrowheads="1" noTextEdit="1"/>
          </p:cNvSpPr>
          <p:nvPr>
            <p:ph type="sldImg"/>
          </p:nvPr>
        </p:nvSpPr>
        <p:spPr>
          <a:ln/>
        </p:spPr>
      </p:sp>
      <p:sp>
        <p:nvSpPr>
          <p:cNvPr id="256003"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3299099882"/>
      </p:ext>
    </p:extLst>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Resistance Training Prescription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38A26D0-8EA8-414D-AF62-B06495752003}" type="slidenum">
              <a:rPr lang="en-US"/>
              <a:pPr/>
              <a:t>151</a:t>
            </a:fld>
            <a:endParaRPr lang="en-US"/>
          </a:p>
        </p:txBody>
      </p:sp>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p:txBody>
          <a:bodyPr/>
          <a:lstStyle/>
          <a:p>
            <a:r>
              <a:rPr lang="en-AU" dirty="0"/>
              <a:t>PE4,</a:t>
            </a:r>
            <a:r>
              <a:rPr lang="en-AU" baseline="0" dirty="0"/>
              <a:t> KE6, KE9, KE12</a:t>
            </a:r>
            <a:endParaRPr lang="en-AU" dirty="0"/>
          </a:p>
        </p:txBody>
      </p:sp>
    </p:spTree>
    <p:extLst>
      <p:ext uri="{BB962C8B-B14F-4D97-AF65-F5344CB8AC3E}">
        <p14:creationId xmlns:p14="http://schemas.microsoft.com/office/powerpoint/2010/main" val="4274344878"/>
      </p:ext>
    </p:extLst>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152</a:t>
            </a:fld>
            <a:endParaRPr lang="en-AU"/>
          </a:p>
        </p:txBody>
      </p:sp>
    </p:spTree>
    <p:extLst>
      <p:ext uri="{BB962C8B-B14F-4D97-AF65-F5344CB8AC3E}">
        <p14:creationId xmlns:p14="http://schemas.microsoft.com/office/powerpoint/2010/main" val="3754287038"/>
      </p:ext>
    </p:extLst>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153</a:t>
            </a:fld>
            <a:endParaRPr lang="en-AU"/>
          </a:p>
        </p:txBody>
      </p:sp>
    </p:spTree>
    <p:extLst>
      <p:ext uri="{BB962C8B-B14F-4D97-AF65-F5344CB8AC3E}">
        <p14:creationId xmlns:p14="http://schemas.microsoft.com/office/powerpoint/2010/main" val="1377678080"/>
      </p:ext>
    </p:extLst>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154</a:t>
            </a:fld>
            <a:endParaRPr lang="en-AU"/>
          </a:p>
        </p:txBody>
      </p:sp>
    </p:spTree>
    <p:extLst>
      <p:ext uri="{BB962C8B-B14F-4D97-AF65-F5344CB8AC3E}">
        <p14:creationId xmlns:p14="http://schemas.microsoft.com/office/powerpoint/2010/main" val="2390444105"/>
      </p:ext>
    </p:extLst>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155</a:t>
            </a:fld>
            <a:endParaRPr lang="en-AU"/>
          </a:p>
        </p:txBody>
      </p:sp>
    </p:spTree>
    <p:extLst>
      <p:ext uri="{BB962C8B-B14F-4D97-AF65-F5344CB8AC3E}">
        <p14:creationId xmlns:p14="http://schemas.microsoft.com/office/powerpoint/2010/main" val="4080992284"/>
      </p:ext>
    </p:extLst>
  </p:cSld>
  <p:clrMapOvr>
    <a:masterClrMapping/>
  </p:clrMapOvr>
</p:notes>
</file>

<file path=ppt/notesSlides/notesSlide1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156</a:t>
            </a:fld>
            <a:endParaRPr lang="en-AU"/>
          </a:p>
        </p:txBody>
      </p:sp>
    </p:spTree>
    <p:extLst>
      <p:ext uri="{BB962C8B-B14F-4D97-AF65-F5344CB8AC3E}">
        <p14:creationId xmlns:p14="http://schemas.microsoft.com/office/powerpoint/2010/main" val="2131489927"/>
      </p:ext>
    </p:extLst>
  </p:cSld>
  <p:clrMapOvr>
    <a:masterClrMapping/>
  </p:clrMapOvr>
</p:notes>
</file>

<file path=ppt/notesSlides/notesSlide1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Advanced Fitness Instruction: Cardiovascular Exercise Programming</a:t>
            </a:r>
          </a:p>
        </p:txBody>
      </p:sp>
      <p:sp>
        <p:nvSpPr>
          <p:cNvPr id="6" name="Rectangle 6"/>
          <p:cNvSpPr>
            <a:spLocks noGrp="1" noChangeArrowheads="1"/>
          </p:cNvSpPr>
          <p:nvPr>
            <p:ph type="ftr" sz="quarter" idx="4"/>
          </p:nvPr>
        </p:nvSpPr>
        <p:spPr>
          <a:ln/>
        </p:spPr>
        <p:txBody>
          <a:bodyPr/>
          <a:lstStyle/>
          <a:p>
            <a:r>
              <a:rPr lang="en-US"/>
              <a:t>(c) The WISE Academy, 2007</a:t>
            </a:r>
          </a:p>
        </p:txBody>
      </p:sp>
      <p:sp>
        <p:nvSpPr>
          <p:cNvPr id="7" name="Rectangle 7"/>
          <p:cNvSpPr>
            <a:spLocks noGrp="1" noChangeArrowheads="1"/>
          </p:cNvSpPr>
          <p:nvPr>
            <p:ph type="sldNum" sz="quarter" idx="5"/>
          </p:nvPr>
        </p:nvSpPr>
        <p:spPr>
          <a:ln/>
        </p:spPr>
        <p:txBody>
          <a:bodyPr/>
          <a:lstStyle/>
          <a:p>
            <a:fld id="{8084EC47-135F-4390-9C1E-F80126B13726}" type="slidenum">
              <a:rPr lang="en-US"/>
              <a:pPr/>
              <a:t>157</a:t>
            </a:fld>
            <a:endParaRPr lang="en-US"/>
          </a:p>
        </p:txBody>
      </p:sp>
      <p:sp>
        <p:nvSpPr>
          <p:cNvPr id="147458" name="Rectangle 2"/>
          <p:cNvSpPr>
            <a:spLocks noGrp="1" noRot="1" noChangeAspect="1" noChangeArrowheads="1" noTextEdit="1"/>
          </p:cNvSpPr>
          <p:nvPr>
            <p:ph type="sldImg"/>
          </p:nvPr>
        </p:nvSpPr>
        <p:spPr>
          <a:ln/>
        </p:spPr>
      </p:sp>
      <p:sp>
        <p:nvSpPr>
          <p:cNvPr id="14745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Tree>
    <p:extLst>
      <p:ext uri="{BB962C8B-B14F-4D97-AF65-F5344CB8AC3E}">
        <p14:creationId xmlns:p14="http://schemas.microsoft.com/office/powerpoint/2010/main" val="1591054806"/>
      </p:ext>
    </p:extLst>
  </p:cSld>
  <p:clrMapOvr>
    <a:masterClrMapping/>
  </p:clrMapOvr>
</p:notes>
</file>

<file path=ppt/notesSlides/notesSlide1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158</a:t>
            </a:fld>
            <a:endParaRPr lang="en-AU"/>
          </a:p>
        </p:txBody>
      </p:sp>
    </p:spTree>
    <p:extLst>
      <p:ext uri="{BB962C8B-B14F-4D97-AF65-F5344CB8AC3E}">
        <p14:creationId xmlns:p14="http://schemas.microsoft.com/office/powerpoint/2010/main" val="855276786"/>
      </p:ext>
    </p:extLst>
  </p:cSld>
  <p:clrMapOvr>
    <a:masterClrMapping/>
  </p:clrMapOvr>
</p:notes>
</file>

<file path=ppt/notesSlides/notesSlide1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159</a:t>
            </a:fld>
            <a:endParaRPr lang="en-AU"/>
          </a:p>
        </p:txBody>
      </p:sp>
    </p:spTree>
    <p:extLst>
      <p:ext uri="{BB962C8B-B14F-4D97-AF65-F5344CB8AC3E}">
        <p14:creationId xmlns:p14="http://schemas.microsoft.com/office/powerpoint/2010/main" val="913808357"/>
      </p:ext>
    </p:extLst>
  </p:cSld>
  <p:clrMapOvr>
    <a:masterClrMapping/>
  </p:clrMapOvr>
</p:notes>
</file>

<file path=ppt/notesSlides/notesSlide1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160</a:t>
            </a:fld>
            <a:endParaRPr lang="en-AU"/>
          </a:p>
        </p:txBody>
      </p:sp>
    </p:spTree>
    <p:extLst>
      <p:ext uri="{BB962C8B-B14F-4D97-AF65-F5344CB8AC3E}">
        <p14:creationId xmlns:p14="http://schemas.microsoft.com/office/powerpoint/2010/main" val="1824213630"/>
      </p:ext>
    </p:extLst>
  </p:cSld>
  <p:clrMapOvr>
    <a:masterClrMapping/>
  </p:clrMapOvr>
</p:notes>
</file>

<file path=ppt/notesSlides/notesSlide1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161</a:t>
            </a:fld>
            <a:endParaRPr lang="en-AU"/>
          </a:p>
        </p:txBody>
      </p:sp>
    </p:spTree>
    <p:extLst>
      <p:ext uri="{BB962C8B-B14F-4D97-AF65-F5344CB8AC3E}">
        <p14:creationId xmlns:p14="http://schemas.microsoft.com/office/powerpoint/2010/main" val="1217627648"/>
      </p:ext>
    </p:extLst>
  </p:cSld>
  <p:clrMapOvr>
    <a:masterClrMapping/>
  </p:clrMapOvr>
</p:notes>
</file>

<file path=ppt/notesSlides/notesSlide1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162</a:t>
            </a:fld>
            <a:endParaRPr lang="en-AU"/>
          </a:p>
        </p:txBody>
      </p:sp>
    </p:spTree>
    <p:extLst>
      <p:ext uri="{BB962C8B-B14F-4D97-AF65-F5344CB8AC3E}">
        <p14:creationId xmlns:p14="http://schemas.microsoft.com/office/powerpoint/2010/main" val="1378295959"/>
      </p:ext>
    </p:extLst>
  </p:cSld>
  <p:clrMapOvr>
    <a:masterClrMapping/>
  </p:clrMapOvr>
</p:notes>
</file>

<file path=ppt/notesSlides/notesSlide1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163</a:t>
            </a:fld>
            <a:endParaRPr lang="en-AU"/>
          </a:p>
        </p:txBody>
      </p:sp>
    </p:spTree>
    <p:extLst>
      <p:ext uri="{BB962C8B-B14F-4D97-AF65-F5344CB8AC3E}">
        <p14:creationId xmlns:p14="http://schemas.microsoft.com/office/powerpoint/2010/main" val="4222304879"/>
      </p:ext>
    </p:extLst>
  </p:cSld>
  <p:clrMapOvr>
    <a:masterClrMapping/>
  </p:clrMapOvr>
</p:notes>
</file>

<file path=ppt/notesSlides/notesSlide1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164</a:t>
            </a:fld>
            <a:endParaRPr lang="en-AU"/>
          </a:p>
        </p:txBody>
      </p:sp>
    </p:spTree>
    <p:extLst>
      <p:ext uri="{BB962C8B-B14F-4D97-AF65-F5344CB8AC3E}">
        <p14:creationId xmlns:p14="http://schemas.microsoft.com/office/powerpoint/2010/main" val="2172749220"/>
      </p:ext>
    </p:extLst>
  </p:cSld>
  <p:clrMapOvr>
    <a:masterClrMapping/>
  </p:clrMapOvr>
</p:notes>
</file>

<file path=ppt/notesSlides/notesSlide1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165</a:t>
            </a:fld>
            <a:endParaRPr lang="en-AU"/>
          </a:p>
        </p:txBody>
      </p:sp>
    </p:spTree>
    <p:extLst>
      <p:ext uri="{BB962C8B-B14F-4D97-AF65-F5344CB8AC3E}">
        <p14:creationId xmlns:p14="http://schemas.microsoft.com/office/powerpoint/2010/main" val="2833790994"/>
      </p:ext>
    </p:extLst>
  </p:cSld>
  <p:clrMapOvr>
    <a:masterClrMapping/>
  </p:clrMapOvr>
</p:notes>
</file>

<file path=ppt/notesSlides/notesSlide1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166</a:t>
            </a:fld>
            <a:endParaRPr lang="en-AU"/>
          </a:p>
        </p:txBody>
      </p:sp>
    </p:spTree>
    <p:extLst>
      <p:ext uri="{BB962C8B-B14F-4D97-AF65-F5344CB8AC3E}">
        <p14:creationId xmlns:p14="http://schemas.microsoft.com/office/powerpoint/2010/main" val="1714305802"/>
      </p:ext>
    </p:extLst>
  </p:cSld>
  <p:clrMapOvr>
    <a:masterClrMapping/>
  </p:clrMapOvr>
</p:notes>
</file>

<file path=ppt/notesSlides/notesSlide1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167</a:t>
            </a:fld>
            <a:endParaRPr lang="en-AU"/>
          </a:p>
        </p:txBody>
      </p:sp>
    </p:spTree>
    <p:extLst>
      <p:ext uri="{BB962C8B-B14F-4D97-AF65-F5344CB8AC3E}">
        <p14:creationId xmlns:p14="http://schemas.microsoft.com/office/powerpoint/2010/main" val="3845588018"/>
      </p:ext>
    </p:extLst>
  </p:cSld>
  <p:clrMapOvr>
    <a:masterClrMapping/>
  </p:clrMapOvr>
</p:notes>
</file>

<file path=ppt/notesSlides/notesSlide1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168</a:t>
            </a:fld>
            <a:endParaRPr lang="en-AU"/>
          </a:p>
        </p:txBody>
      </p:sp>
    </p:spTree>
    <p:extLst>
      <p:ext uri="{BB962C8B-B14F-4D97-AF65-F5344CB8AC3E}">
        <p14:creationId xmlns:p14="http://schemas.microsoft.com/office/powerpoint/2010/main" val="3541023847"/>
      </p:ext>
    </p:extLst>
  </p:cSld>
  <p:clrMapOvr>
    <a:masterClrMapping/>
  </p:clrMapOvr>
</p:notes>
</file>

<file path=ppt/notesSlides/notesSlide1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169</a:t>
            </a:fld>
            <a:endParaRPr lang="en-AU"/>
          </a:p>
        </p:txBody>
      </p:sp>
    </p:spTree>
    <p:extLst>
      <p:ext uri="{BB962C8B-B14F-4D97-AF65-F5344CB8AC3E}">
        <p14:creationId xmlns:p14="http://schemas.microsoft.com/office/powerpoint/2010/main" val="1012199619"/>
      </p:ext>
    </p:extLst>
  </p:cSld>
  <p:clrMapOvr>
    <a:masterClrMapping/>
  </p:clrMapOvr>
</p:notes>
</file>

<file path=ppt/notesSlides/notesSlide1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170</a:t>
            </a:fld>
            <a:endParaRPr lang="en-AU"/>
          </a:p>
        </p:txBody>
      </p:sp>
    </p:spTree>
    <p:extLst>
      <p:ext uri="{BB962C8B-B14F-4D97-AF65-F5344CB8AC3E}">
        <p14:creationId xmlns:p14="http://schemas.microsoft.com/office/powerpoint/2010/main" val="1318075698"/>
      </p:ext>
    </p:extLst>
  </p:cSld>
  <p:clrMapOvr>
    <a:masterClrMapping/>
  </p:clrMapOvr>
</p:notes>
</file>

<file path=ppt/notesSlides/notesSlide1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171</a:t>
            </a:fld>
            <a:endParaRPr lang="en-AU"/>
          </a:p>
        </p:txBody>
      </p:sp>
    </p:spTree>
    <p:extLst>
      <p:ext uri="{BB962C8B-B14F-4D97-AF65-F5344CB8AC3E}">
        <p14:creationId xmlns:p14="http://schemas.microsoft.com/office/powerpoint/2010/main" val="2768834755"/>
      </p:ext>
    </p:extLst>
  </p:cSld>
  <p:clrMapOvr>
    <a:masterClrMapping/>
  </p:clrMapOvr>
</p:notes>
</file>

<file path=ppt/notesSlides/notesSlide1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172</a:t>
            </a:fld>
            <a:endParaRPr lang="en-AU"/>
          </a:p>
        </p:txBody>
      </p:sp>
    </p:spTree>
    <p:extLst>
      <p:ext uri="{BB962C8B-B14F-4D97-AF65-F5344CB8AC3E}">
        <p14:creationId xmlns:p14="http://schemas.microsoft.com/office/powerpoint/2010/main" val="809244925"/>
      </p:ext>
    </p:extLst>
  </p:cSld>
  <p:clrMapOvr>
    <a:masterClrMapping/>
  </p:clrMapOvr>
</p:notes>
</file>

<file path=ppt/notesSlides/notesSlide1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173</a:t>
            </a:fld>
            <a:endParaRPr lang="en-AU"/>
          </a:p>
        </p:txBody>
      </p:sp>
    </p:spTree>
    <p:extLst>
      <p:ext uri="{BB962C8B-B14F-4D97-AF65-F5344CB8AC3E}">
        <p14:creationId xmlns:p14="http://schemas.microsoft.com/office/powerpoint/2010/main" val="2421023475"/>
      </p:ext>
    </p:extLst>
  </p:cSld>
  <p:clrMapOvr>
    <a:masterClrMapping/>
  </p:clrMapOvr>
</p:notes>
</file>

<file path=ppt/notesSlides/notesSlide1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174</a:t>
            </a:fld>
            <a:endParaRPr lang="en-AU"/>
          </a:p>
        </p:txBody>
      </p:sp>
    </p:spTree>
    <p:extLst>
      <p:ext uri="{BB962C8B-B14F-4D97-AF65-F5344CB8AC3E}">
        <p14:creationId xmlns:p14="http://schemas.microsoft.com/office/powerpoint/2010/main" val="1880482352"/>
      </p:ext>
    </p:extLst>
  </p:cSld>
  <p:clrMapOvr>
    <a:masterClrMapping/>
  </p:clrMapOvr>
</p:notes>
</file>

<file path=ppt/notesSlides/notesSlide1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175</a:t>
            </a:fld>
            <a:endParaRPr lang="en-AU"/>
          </a:p>
        </p:txBody>
      </p:sp>
    </p:spTree>
    <p:extLst>
      <p:ext uri="{BB962C8B-B14F-4D97-AF65-F5344CB8AC3E}">
        <p14:creationId xmlns:p14="http://schemas.microsoft.com/office/powerpoint/2010/main" val="1484474583"/>
      </p:ext>
    </p:extLst>
  </p:cSld>
  <p:clrMapOvr>
    <a:masterClrMapping/>
  </p:clrMapOvr>
</p:notes>
</file>

<file path=ppt/notesSlides/notesSlide1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176</a:t>
            </a:fld>
            <a:endParaRPr lang="en-AU"/>
          </a:p>
        </p:txBody>
      </p:sp>
    </p:spTree>
    <p:extLst>
      <p:ext uri="{BB962C8B-B14F-4D97-AF65-F5344CB8AC3E}">
        <p14:creationId xmlns:p14="http://schemas.microsoft.com/office/powerpoint/2010/main" val="2732729773"/>
      </p:ext>
    </p:extLst>
  </p:cSld>
  <p:clrMapOvr>
    <a:masterClrMapping/>
  </p:clrMapOvr>
</p:notes>
</file>

<file path=ppt/notesSlides/notesSlide1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177</a:t>
            </a:fld>
            <a:endParaRPr lang="en-AU"/>
          </a:p>
        </p:txBody>
      </p:sp>
    </p:spTree>
    <p:extLst>
      <p:ext uri="{BB962C8B-B14F-4D97-AF65-F5344CB8AC3E}">
        <p14:creationId xmlns:p14="http://schemas.microsoft.com/office/powerpoint/2010/main" val="3003741396"/>
      </p:ext>
    </p:extLst>
  </p:cSld>
  <p:clrMapOvr>
    <a:masterClrMapping/>
  </p:clrMapOvr>
</p:notes>
</file>

<file path=ppt/notesSlides/notesSlide1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178</a:t>
            </a:fld>
            <a:endParaRPr lang="en-AU"/>
          </a:p>
        </p:txBody>
      </p:sp>
    </p:spTree>
    <p:extLst>
      <p:ext uri="{BB962C8B-B14F-4D97-AF65-F5344CB8AC3E}">
        <p14:creationId xmlns:p14="http://schemas.microsoft.com/office/powerpoint/2010/main" val="3245801303"/>
      </p:ext>
    </p:extLst>
  </p:cSld>
  <p:clrMapOvr>
    <a:masterClrMapping/>
  </p:clrMapOvr>
</p:notes>
</file>

<file path=ppt/notesSlides/notesSlide1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179</a:t>
            </a:fld>
            <a:endParaRPr lang="en-AU"/>
          </a:p>
        </p:txBody>
      </p:sp>
    </p:spTree>
    <p:extLst>
      <p:ext uri="{BB962C8B-B14F-4D97-AF65-F5344CB8AC3E}">
        <p14:creationId xmlns:p14="http://schemas.microsoft.com/office/powerpoint/2010/main" val="1157011359"/>
      </p:ext>
    </p:extLst>
  </p:cSld>
  <p:clrMapOvr>
    <a:masterClrMapping/>
  </p:clrMapOvr>
</p:notes>
</file>

<file path=ppt/notesSlides/notesSlide1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a:t>PE4,</a:t>
            </a:r>
            <a:r>
              <a:rPr lang="en-AU" baseline="0" dirty="0"/>
              <a:t> KE6, KE9, KE12</a:t>
            </a:r>
            <a:endParaRPr lang="en-AU" dirty="0"/>
          </a:p>
          <a:p>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180</a:t>
            </a:fld>
            <a:endParaRPr lang="en-AU"/>
          </a:p>
        </p:txBody>
      </p:sp>
    </p:spTree>
    <p:extLst>
      <p:ext uri="{BB962C8B-B14F-4D97-AF65-F5344CB8AC3E}">
        <p14:creationId xmlns:p14="http://schemas.microsoft.com/office/powerpoint/2010/main" val="591267254"/>
      </p:ext>
    </p:extLst>
  </p:cSld>
  <p:clrMapOvr>
    <a:masterClrMapping/>
  </p:clrMapOvr>
</p:notes>
</file>

<file path=ppt/notesSlides/notesSlide1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896CA7DC-E065-4F18-9FCD-0A4299A0E2E6}" type="slidenum">
              <a:rPr lang="en-US"/>
              <a:pPr/>
              <a:t>181</a:t>
            </a:fld>
            <a:endParaRPr lang="en-US"/>
          </a:p>
        </p:txBody>
      </p:sp>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PE4, KE6, KE12, KE14</a:t>
            </a:r>
            <a:endParaRPr lang="en-AU" dirty="0"/>
          </a:p>
        </p:txBody>
      </p:sp>
    </p:spTree>
    <p:extLst>
      <p:ext uri="{BB962C8B-B14F-4D97-AF65-F5344CB8AC3E}">
        <p14:creationId xmlns:p14="http://schemas.microsoft.com/office/powerpoint/2010/main" val="643469921"/>
      </p:ext>
    </p:extLst>
  </p:cSld>
  <p:clrMapOvr>
    <a:masterClrMapping/>
  </p:clrMapOvr>
</p:notes>
</file>

<file path=ppt/notesSlides/notesSlide1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797B843F-10AB-45F9-941B-D71934D5DCCF}" type="slidenum">
              <a:rPr lang="en-US"/>
              <a:pPr/>
              <a:t>182</a:t>
            </a:fld>
            <a:endParaRPr lang="en-US"/>
          </a:p>
        </p:txBody>
      </p:sp>
      <p:sp>
        <p:nvSpPr>
          <p:cNvPr id="294914" name="Rectangle 2"/>
          <p:cNvSpPr>
            <a:spLocks noGrp="1" noRot="1" noChangeAspect="1" noChangeArrowheads="1" noTextEdit="1"/>
          </p:cNvSpPr>
          <p:nvPr>
            <p:ph type="sldImg"/>
          </p:nvPr>
        </p:nvSpPr>
        <p:spPr>
          <a:ln/>
        </p:spPr>
      </p:sp>
      <p:sp>
        <p:nvSpPr>
          <p:cNvPr id="294915"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PE4, KE6, KE12, KE14</a:t>
            </a:r>
            <a:endParaRPr lang="en-US" dirty="0"/>
          </a:p>
        </p:txBody>
      </p:sp>
    </p:spTree>
    <p:extLst>
      <p:ext uri="{BB962C8B-B14F-4D97-AF65-F5344CB8AC3E}">
        <p14:creationId xmlns:p14="http://schemas.microsoft.com/office/powerpoint/2010/main" val="1700161411"/>
      </p:ext>
    </p:extLst>
  </p:cSld>
  <p:clrMapOvr>
    <a:masterClrMapping/>
  </p:clrMapOvr>
</p:notes>
</file>

<file path=ppt/notesSlides/notesSlide1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E1CED46B-AA75-4022-B165-FAA3C073FC5C}" type="slidenum">
              <a:rPr lang="en-US"/>
              <a:pPr/>
              <a:t>183</a:t>
            </a:fld>
            <a:endParaRPr lang="en-US"/>
          </a:p>
        </p:txBody>
      </p:sp>
      <p:sp>
        <p:nvSpPr>
          <p:cNvPr id="280578" name="Rectangle 2"/>
          <p:cNvSpPr>
            <a:spLocks noGrp="1" noRot="1" noChangeAspect="1" noChangeArrowheads="1" noTextEdit="1"/>
          </p:cNvSpPr>
          <p:nvPr>
            <p:ph type="sldImg"/>
          </p:nvPr>
        </p:nvSpPr>
        <p:spPr>
          <a:ln/>
        </p:spPr>
      </p:sp>
      <p:sp>
        <p:nvSpPr>
          <p:cNvPr id="28057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PE4, KE6, KE12, KE14</a:t>
            </a:r>
            <a:endParaRPr lang="en-US" dirty="0"/>
          </a:p>
        </p:txBody>
      </p:sp>
    </p:spTree>
    <p:extLst>
      <p:ext uri="{BB962C8B-B14F-4D97-AF65-F5344CB8AC3E}">
        <p14:creationId xmlns:p14="http://schemas.microsoft.com/office/powerpoint/2010/main" val="114572867"/>
      </p:ext>
    </p:extLst>
  </p:cSld>
  <p:clrMapOvr>
    <a:masterClrMapping/>
  </p:clrMapOvr>
</p:notes>
</file>

<file path=ppt/notesSlides/notesSlide1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0836EE69-A03A-4766-AA6E-4B05869CCF4C}" type="slidenum">
              <a:rPr lang="en-US"/>
              <a:pPr/>
              <a:t>184</a:t>
            </a:fld>
            <a:endParaRPr lang="en-US"/>
          </a:p>
        </p:txBody>
      </p:sp>
      <p:sp>
        <p:nvSpPr>
          <p:cNvPr id="282626" name="Rectangle 2"/>
          <p:cNvSpPr>
            <a:spLocks noGrp="1" noRot="1" noChangeAspect="1" noChangeArrowheads="1" noTextEdit="1"/>
          </p:cNvSpPr>
          <p:nvPr>
            <p:ph type="sldImg"/>
          </p:nvPr>
        </p:nvSpPr>
        <p:spPr>
          <a:ln/>
        </p:spPr>
      </p:sp>
      <p:sp>
        <p:nvSpPr>
          <p:cNvPr id="282627"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PE4, KE6, KE12, KE14</a:t>
            </a:r>
            <a:endParaRPr lang="en-US" dirty="0"/>
          </a:p>
        </p:txBody>
      </p:sp>
    </p:spTree>
    <p:extLst>
      <p:ext uri="{BB962C8B-B14F-4D97-AF65-F5344CB8AC3E}">
        <p14:creationId xmlns:p14="http://schemas.microsoft.com/office/powerpoint/2010/main" val="705674681"/>
      </p:ext>
    </p:extLst>
  </p:cSld>
  <p:clrMapOvr>
    <a:masterClrMapping/>
  </p:clrMapOvr>
</p:notes>
</file>

<file path=ppt/notesSlides/notesSlide1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BCD4DD4A-0436-4560-A3F7-DEE35083E152}" type="slidenum">
              <a:rPr lang="en-US"/>
              <a:pPr/>
              <a:t>185</a:t>
            </a:fld>
            <a:endParaRPr lang="en-US"/>
          </a:p>
        </p:txBody>
      </p:sp>
      <p:sp>
        <p:nvSpPr>
          <p:cNvPr id="284674" name="Rectangle 2"/>
          <p:cNvSpPr>
            <a:spLocks noGrp="1" noRot="1" noChangeAspect="1" noChangeArrowheads="1" noTextEdit="1"/>
          </p:cNvSpPr>
          <p:nvPr>
            <p:ph type="sldImg"/>
          </p:nvPr>
        </p:nvSpPr>
        <p:spPr>
          <a:ln/>
        </p:spPr>
      </p:sp>
      <p:sp>
        <p:nvSpPr>
          <p:cNvPr id="284675"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PE4, KE6, KE12, KE14</a:t>
            </a:r>
            <a:endParaRPr lang="en-US" dirty="0"/>
          </a:p>
        </p:txBody>
      </p:sp>
    </p:spTree>
    <p:extLst>
      <p:ext uri="{BB962C8B-B14F-4D97-AF65-F5344CB8AC3E}">
        <p14:creationId xmlns:p14="http://schemas.microsoft.com/office/powerpoint/2010/main" val="3472310572"/>
      </p:ext>
    </p:extLst>
  </p:cSld>
  <p:clrMapOvr>
    <a:masterClrMapping/>
  </p:clrMapOvr>
</p:notes>
</file>

<file path=ppt/notesSlides/notesSlide1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B64F18A-B10C-476F-8D0F-0A1BE02F083D}" type="slidenum">
              <a:rPr lang="en-US"/>
              <a:pPr/>
              <a:t>186</a:t>
            </a:fld>
            <a:endParaRPr lang="en-US"/>
          </a:p>
        </p:txBody>
      </p:sp>
      <p:sp>
        <p:nvSpPr>
          <p:cNvPr id="286722" name="Rectangle 2"/>
          <p:cNvSpPr>
            <a:spLocks noGrp="1" noRot="1" noChangeAspect="1" noChangeArrowheads="1" noTextEdit="1"/>
          </p:cNvSpPr>
          <p:nvPr>
            <p:ph type="sldImg"/>
          </p:nvPr>
        </p:nvSpPr>
        <p:spPr>
          <a:ln/>
        </p:spPr>
      </p:sp>
      <p:sp>
        <p:nvSpPr>
          <p:cNvPr id="286723"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PE4, KE6, KE12, KE14</a:t>
            </a:r>
          </a:p>
          <a:p>
            <a:endParaRPr lang="en-US" sz="1200" kern="1200" dirty="0">
              <a:solidFill>
                <a:schemeClr val="tx1"/>
              </a:solidFill>
              <a:effectLst/>
              <a:latin typeface="+mn-lt"/>
              <a:ea typeface="+mn-ea"/>
              <a:cs typeface="+mn-cs"/>
            </a:endParaRPr>
          </a:p>
          <a:p>
            <a:r>
              <a:rPr lang="en-US" dirty="0"/>
              <a:t>Active Static Stretching</a:t>
            </a:r>
          </a:p>
          <a:p>
            <a:r>
              <a:rPr lang="en-US" dirty="0"/>
              <a:t>Moving the agonist muscle to the end of its ROM and holding it in position with an isometric contraction of the agonist muscles with other aid (Griffin, p. 225)</a:t>
            </a:r>
          </a:p>
          <a:p>
            <a:endParaRPr lang="en-US" dirty="0"/>
          </a:p>
          <a:p>
            <a:r>
              <a:rPr lang="en-US" dirty="0"/>
              <a:t>Passive static Stretching</a:t>
            </a:r>
          </a:p>
          <a:p>
            <a:r>
              <a:rPr lang="en-US" dirty="0"/>
              <a:t>Outside agent applies the force: </a:t>
            </a:r>
          </a:p>
          <a:p>
            <a:r>
              <a:rPr lang="en-US" dirty="0"/>
              <a:t>pressure or held traction: side-lying quad stretch</a:t>
            </a:r>
          </a:p>
          <a:p>
            <a:r>
              <a:rPr lang="en-US" dirty="0"/>
              <a:t>External leverage – doorway stretch – internal rotators</a:t>
            </a:r>
          </a:p>
          <a:p>
            <a:r>
              <a:rPr lang="en-US" dirty="0"/>
              <a:t>Partner</a:t>
            </a:r>
          </a:p>
          <a:p>
            <a:endParaRPr lang="en-US" dirty="0"/>
          </a:p>
          <a:p>
            <a:endParaRPr lang="en-US" dirty="0"/>
          </a:p>
        </p:txBody>
      </p:sp>
    </p:spTree>
    <p:extLst>
      <p:ext uri="{BB962C8B-B14F-4D97-AF65-F5344CB8AC3E}">
        <p14:creationId xmlns:p14="http://schemas.microsoft.com/office/powerpoint/2010/main" val="2113090140"/>
      </p:ext>
    </p:extLst>
  </p:cSld>
  <p:clrMapOvr>
    <a:masterClrMapping/>
  </p:clrMapOvr>
</p:notes>
</file>

<file path=ppt/notesSlides/notesSlide1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C92CDB24-54DB-4A12-9BAC-4562DB0F3705}" type="slidenum">
              <a:rPr lang="en-US"/>
              <a:pPr/>
              <a:t>187</a:t>
            </a:fld>
            <a:endParaRPr lang="en-US"/>
          </a:p>
        </p:txBody>
      </p:sp>
      <p:sp>
        <p:nvSpPr>
          <p:cNvPr id="288770" name="Rectangle 2"/>
          <p:cNvSpPr>
            <a:spLocks noGrp="1" noRot="1" noChangeAspect="1" noChangeArrowheads="1" noTextEdit="1"/>
          </p:cNvSpPr>
          <p:nvPr>
            <p:ph type="sldImg"/>
          </p:nvPr>
        </p:nvSpPr>
        <p:spPr>
          <a:ln/>
        </p:spPr>
      </p:sp>
      <p:sp>
        <p:nvSpPr>
          <p:cNvPr id="288771"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PE4, KE6, KE12, KE14</a:t>
            </a:r>
            <a:endParaRPr lang="en-US" dirty="0"/>
          </a:p>
        </p:txBody>
      </p:sp>
    </p:spTree>
    <p:extLst>
      <p:ext uri="{BB962C8B-B14F-4D97-AF65-F5344CB8AC3E}">
        <p14:creationId xmlns:p14="http://schemas.microsoft.com/office/powerpoint/2010/main" val="2017452249"/>
      </p:ext>
    </p:extLst>
  </p:cSld>
  <p:clrMapOvr>
    <a:masterClrMapping/>
  </p:clrMapOvr>
</p:notes>
</file>

<file path=ppt/notesSlides/notesSlide1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3987CE4A-EA4E-4644-BC20-9602CACA9048}" type="slidenum">
              <a:rPr lang="en-US"/>
              <a:pPr/>
              <a:t>188</a:t>
            </a:fld>
            <a:endParaRPr lang="en-US"/>
          </a:p>
        </p:txBody>
      </p:sp>
      <p:sp>
        <p:nvSpPr>
          <p:cNvPr id="290818" name="Rectangle 2"/>
          <p:cNvSpPr>
            <a:spLocks noGrp="1" noRot="1" noChangeAspect="1" noChangeArrowheads="1" noTextEdit="1"/>
          </p:cNvSpPr>
          <p:nvPr>
            <p:ph type="sldImg"/>
          </p:nvPr>
        </p:nvSpPr>
        <p:spPr>
          <a:ln/>
        </p:spPr>
      </p:sp>
      <p:sp>
        <p:nvSpPr>
          <p:cNvPr id="29081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PE4, KE6, KE12, KE14</a:t>
            </a:r>
          </a:p>
          <a:p>
            <a:endParaRPr lang="en-US" sz="1200" kern="1200" dirty="0">
              <a:solidFill>
                <a:schemeClr val="tx1"/>
              </a:solidFill>
              <a:effectLst/>
              <a:latin typeface="+mn-lt"/>
              <a:ea typeface="+mn-ea"/>
              <a:cs typeface="+mn-cs"/>
            </a:endParaRPr>
          </a:p>
          <a:p>
            <a:r>
              <a:rPr lang="en-US" sz="1000" dirty="0"/>
              <a:t>Hold-relax</a:t>
            </a:r>
          </a:p>
          <a:p>
            <a:r>
              <a:rPr lang="en-US" sz="1000" dirty="0"/>
              <a:t>Isometric contraction of the antagonist at the limit of the initial ROM followed by a period of relaxation</a:t>
            </a:r>
          </a:p>
          <a:p>
            <a:r>
              <a:rPr lang="en-US" sz="1000" dirty="0"/>
              <a:t>Limb actively moves farther in the same direction against minimal resistance through the new ROM to the new point of limitation</a:t>
            </a:r>
          </a:p>
          <a:p>
            <a:r>
              <a:rPr lang="en-US" sz="1000" dirty="0"/>
              <a:t>Effective when ROM has decreased because of muscle tightness on one side of the joint</a:t>
            </a:r>
          </a:p>
          <a:p>
            <a:endParaRPr lang="en-US" sz="1000" dirty="0"/>
          </a:p>
          <a:p>
            <a:r>
              <a:rPr lang="en-US" sz="1000" dirty="0"/>
              <a:t>Contract-relax (CR)</a:t>
            </a:r>
          </a:p>
          <a:p>
            <a:r>
              <a:rPr lang="en-US" sz="1000" dirty="0"/>
              <a:t>Similar to H-R</a:t>
            </a:r>
          </a:p>
          <a:p>
            <a:r>
              <a:rPr lang="en-US" sz="1000" dirty="0"/>
              <a:t>You provide resistance as the client attempts to move the limb to the initial limit of the ROM of the target muscle</a:t>
            </a:r>
          </a:p>
          <a:p>
            <a:r>
              <a:rPr lang="en-US" sz="1000" dirty="0"/>
              <a:t>Your resistance prevents the limb from moving clients muscles contract </a:t>
            </a:r>
            <a:r>
              <a:rPr lang="en-US" sz="1000" dirty="0" err="1"/>
              <a:t>isometrically</a:t>
            </a:r>
            <a:endParaRPr lang="en-US" sz="1000" dirty="0"/>
          </a:p>
          <a:p>
            <a:r>
              <a:rPr lang="en-US" sz="1000" dirty="0"/>
              <a:t>When client relaxes, you again move the limb passively beyond the initial limit</a:t>
            </a:r>
          </a:p>
          <a:p>
            <a:r>
              <a:rPr lang="en-US" sz="1000" dirty="0"/>
              <a:t>C-R preferred to H-R when ROM is good and motion pain-free</a:t>
            </a:r>
          </a:p>
          <a:p>
            <a:endParaRPr lang="en-US" sz="1000" dirty="0"/>
          </a:p>
          <a:p>
            <a:r>
              <a:rPr lang="en-US" sz="1000" dirty="0"/>
              <a:t>Contract-relax, antagonist-contract (CRAC)</a:t>
            </a:r>
          </a:p>
          <a:p>
            <a:r>
              <a:rPr lang="en-US" sz="1000" dirty="0"/>
              <a:t>Similar to C-R except that after isometric contraction the client actively moves his limb into the new ROM</a:t>
            </a:r>
          </a:p>
          <a:p>
            <a:endParaRPr lang="en-US" sz="1000" dirty="0"/>
          </a:p>
          <a:p>
            <a:r>
              <a:rPr lang="en-US" sz="1000" dirty="0"/>
              <a:t>Manual isometric stretch</a:t>
            </a:r>
          </a:p>
          <a:p>
            <a:r>
              <a:rPr lang="en-US" sz="1000" dirty="0"/>
              <a:t>Modification of PNF</a:t>
            </a:r>
          </a:p>
          <a:p>
            <a:r>
              <a:rPr lang="en-US" sz="1000" dirty="0"/>
              <a:t>Griffin p 227</a:t>
            </a:r>
          </a:p>
        </p:txBody>
      </p:sp>
    </p:spTree>
    <p:extLst>
      <p:ext uri="{BB962C8B-B14F-4D97-AF65-F5344CB8AC3E}">
        <p14:creationId xmlns:p14="http://schemas.microsoft.com/office/powerpoint/2010/main" val="958566520"/>
      </p:ext>
    </p:extLst>
  </p:cSld>
  <p:clrMapOvr>
    <a:masterClrMapping/>
  </p:clrMapOvr>
</p:notes>
</file>

<file path=ppt/notesSlides/notesSlide1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54494667-7C00-4ED4-976D-50D792AFB962}" type="slidenum">
              <a:rPr lang="en-US"/>
              <a:pPr/>
              <a:t>189</a:t>
            </a:fld>
            <a:endParaRPr lang="en-US"/>
          </a:p>
        </p:txBody>
      </p:sp>
      <p:sp>
        <p:nvSpPr>
          <p:cNvPr id="292866" name="Rectangle 2"/>
          <p:cNvSpPr>
            <a:spLocks noGrp="1" noRot="1" noChangeAspect="1" noChangeArrowheads="1" noTextEdit="1"/>
          </p:cNvSpPr>
          <p:nvPr>
            <p:ph type="sldImg"/>
          </p:nvPr>
        </p:nvSpPr>
        <p:spPr>
          <a:ln/>
        </p:spPr>
      </p:sp>
      <p:sp>
        <p:nvSpPr>
          <p:cNvPr id="292867"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PE4, KE6, KE12, KE14</a:t>
            </a:r>
            <a:endParaRPr lang="en-US" dirty="0"/>
          </a:p>
        </p:txBody>
      </p:sp>
    </p:spTree>
    <p:extLst>
      <p:ext uri="{BB962C8B-B14F-4D97-AF65-F5344CB8AC3E}">
        <p14:creationId xmlns:p14="http://schemas.microsoft.com/office/powerpoint/2010/main" val="1055860392"/>
      </p:ext>
    </p:extLst>
  </p:cSld>
  <p:clrMapOvr>
    <a:masterClrMapping/>
  </p:clrMapOvr>
</p:notes>
</file>

<file path=ppt/notesSlides/notesSlide1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85BAFE04-7E06-4242-B5C3-81FBE7BFD930}" type="slidenum">
              <a:rPr lang="en-US"/>
              <a:pPr/>
              <a:t>190</a:t>
            </a:fld>
            <a:endParaRPr lang="en-US"/>
          </a:p>
        </p:txBody>
      </p:sp>
      <p:sp>
        <p:nvSpPr>
          <p:cNvPr id="296962" name="Rectangle 2"/>
          <p:cNvSpPr>
            <a:spLocks noGrp="1" noRot="1" noChangeAspect="1" noChangeArrowheads="1" noTextEdit="1"/>
          </p:cNvSpPr>
          <p:nvPr>
            <p:ph type="sldImg"/>
          </p:nvPr>
        </p:nvSpPr>
        <p:spPr>
          <a:ln/>
        </p:spPr>
      </p:sp>
      <p:sp>
        <p:nvSpPr>
          <p:cNvPr id="296963"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PE4, KE6, KE12, KE14</a:t>
            </a:r>
            <a:endParaRPr lang="en-US" dirty="0"/>
          </a:p>
        </p:txBody>
      </p:sp>
    </p:spTree>
    <p:extLst>
      <p:ext uri="{BB962C8B-B14F-4D97-AF65-F5344CB8AC3E}">
        <p14:creationId xmlns:p14="http://schemas.microsoft.com/office/powerpoint/2010/main" val="1907510853"/>
      </p:ext>
    </p:extLst>
  </p:cSld>
  <p:clrMapOvr>
    <a:masterClrMapping/>
  </p:clrMapOvr>
</p:notes>
</file>

<file path=ppt/notesSlides/notesSlide1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85BAFE04-7E06-4242-B5C3-81FBE7BFD930}" type="slidenum">
              <a:rPr lang="en-US"/>
              <a:pPr/>
              <a:t>191</a:t>
            </a:fld>
            <a:endParaRPr lang="en-US"/>
          </a:p>
        </p:txBody>
      </p:sp>
      <p:sp>
        <p:nvSpPr>
          <p:cNvPr id="296962" name="Rectangle 2"/>
          <p:cNvSpPr>
            <a:spLocks noGrp="1" noRot="1" noChangeAspect="1" noChangeArrowheads="1" noTextEdit="1"/>
          </p:cNvSpPr>
          <p:nvPr>
            <p:ph type="sldImg"/>
          </p:nvPr>
        </p:nvSpPr>
        <p:spPr>
          <a:ln/>
        </p:spPr>
      </p:sp>
      <p:sp>
        <p:nvSpPr>
          <p:cNvPr id="296963"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PE4, KE14</a:t>
            </a:r>
            <a:endParaRPr lang="en-US" dirty="0"/>
          </a:p>
        </p:txBody>
      </p:sp>
    </p:spTree>
    <p:extLst>
      <p:ext uri="{BB962C8B-B14F-4D97-AF65-F5344CB8AC3E}">
        <p14:creationId xmlns:p14="http://schemas.microsoft.com/office/powerpoint/2010/main" val="3069731677"/>
      </p:ext>
    </p:extLst>
  </p:cSld>
  <p:clrMapOvr>
    <a:masterClrMapping/>
  </p:clrMapOvr>
</p:notes>
</file>

<file path=ppt/notesSlides/notesSlide1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E7887EC1-861F-4002-8EE5-0304F5C0945B}" type="slidenum">
              <a:rPr lang="en-US"/>
              <a:pPr/>
              <a:t>192</a:t>
            </a:fld>
            <a:endParaRPr lang="en-US"/>
          </a:p>
        </p:txBody>
      </p:sp>
      <p:sp>
        <p:nvSpPr>
          <p:cNvPr id="299010" name="Rectangle 2"/>
          <p:cNvSpPr>
            <a:spLocks noGrp="1" noRot="1" noChangeAspect="1" noChangeArrowheads="1" noTextEdit="1"/>
          </p:cNvSpPr>
          <p:nvPr>
            <p:ph type="sldImg"/>
          </p:nvPr>
        </p:nvSpPr>
        <p:spPr>
          <a:ln/>
        </p:spPr>
      </p:sp>
      <p:sp>
        <p:nvSpPr>
          <p:cNvPr id="299011"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094645530"/>
      </p:ext>
    </p:extLst>
  </p:cSld>
  <p:clrMapOvr>
    <a:masterClrMapping/>
  </p:clrMapOvr>
</p:notes>
</file>

<file path=ppt/notesSlides/notesSlide1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0EF64A75-3002-4FD8-9047-B529FF3AB020}" type="slidenum">
              <a:rPr lang="en-US"/>
              <a:pPr/>
              <a:t>193</a:t>
            </a:fld>
            <a:endParaRPr lang="en-US"/>
          </a:p>
        </p:txBody>
      </p:sp>
      <p:sp>
        <p:nvSpPr>
          <p:cNvPr id="301058" name="Rectangle 2"/>
          <p:cNvSpPr>
            <a:spLocks noGrp="1" noRot="1" noChangeAspect="1" noChangeArrowheads="1" noTextEdit="1"/>
          </p:cNvSpPr>
          <p:nvPr>
            <p:ph type="sldImg"/>
          </p:nvPr>
        </p:nvSpPr>
        <p:spPr>
          <a:ln/>
        </p:spPr>
      </p:sp>
      <p:sp>
        <p:nvSpPr>
          <p:cNvPr id="30105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PE4, KE6, KE12, KE14</a:t>
            </a:r>
            <a:endParaRPr lang="en-US" dirty="0"/>
          </a:p>
        </p:txBody>
      </p:sp>
    </p:spTree>
    <p:extLst>
      <p:ext uri="{BB962C8B-B14F-4D97-AF65-F5344CB8AC3E}">
        <p14:creationId xmlns:p14="http://schemas.microsoft.com/office/powerpoint/2010/main" val="1065232255"/>
      </p:ext>
    </p:extLst>
  </p:cSld>
  <p:clrMapOvr>
    <a:masterClrMapping/>
  </p:clrMapOvr>
</p:notes>
</file>

<file path=ppt/notesSlides/notesSlide1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194</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AU" dirty="0"/>
              <a:t>TESTING HIP FLEXOR LENGTH: Thomas Test   --- Kendall &amp; Kendall, p. 33-35.</a:t>
            </a:r>
          </a:p>
          <a:p>
            <a:endParaRPr lang="en-AU" dirty="0"/>
          </a:p>
        </p:txBody>
      </p:sp>
    </p:spTree>
    <p:extLst>
      <p:ext uri="{BB962C8B-B14F-4D97-AF65-F5344CB8AC3E}">
        <p14:creationId xmlns:p14="http://schemas.microsoft.com/office/powerpoint/2010/main" val="2376639552"/>
      </p:ext>
    </p:extLst>
  </p:cSld>
  <p:clrMapOvr>
    <a:masterClrMapping/>
  </p:clrMapOvr>
</p:notes>
</file>

<file path=ppt/notesSlides/notesSlide1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896CA7DC-E065-4F18-9FCD-0A4299A0E2E6}" type="slidenum">
              <a:rPr lang="en-US"/>
              <a:pPr/>
              <a:t>195</a:t>
            </a:fld>
            <a:endParaRPr lang="en-US"/>
          </a:p>
        </p:txBody>
      </p:sp>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p:txBody>
          <a:bodyPr/>
          <a:lstStyle/>
          <a:p>
            <a:endParaRPr lang="en-AU"/>
          </a:p>
        </p:txBody>
      </p:sp>
    </p:spTree>
    <p:extLst>
      <p:ext uri="{BB962C8B-B14F-4D97-AF65-F5344CB8AC3E}">
        <p14:creationId xmlns:p14="http://schemas.microsoft.com/office/powerpoint/2010/main" val="232007088"/>
      </p:ext>
    </p:extLst>
  </p:cSld>
  <p:clrMapOvr>
    <a:masterClrMapping/>
  </p:clrMapOvr>
</p:notes>
</file>

<file path=ppt/notesSlides/notesSlide1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Muscle Balance and Flexibility Exercise Presciption</a:t>
            </a:r>
          </a:p>
        </p:txBody>
      </p:sp>
      <p:sp>
        <p:nvSpPr>
          <p:cNvPr id="6" name="Rectangle 6"/>
          <p:cNvSpPr>
            <a:spLocks noGrp="1" noChangeArrowheads="1"/>
          </p:cNvSpPr>
          <p:nvPr>
            <p:ph type="ftr" sz="quarter" idx="4"/>
          </p:nvPr>
        </p:nvSpPr>
        <p:spPr>
          <a:ln/>
        </p:spPr>
        <p:txBody>
          <a:bodyPr/>
          <a:lstStyle/>
          <a:p>
            <a:r>
              <a:rPr lang="en-US"/>
              <a:t>The WISE Academy, 2007</a:t>
            </a:r>
          </a:p>
        </p:txBody>
      </p:sp>
      <p:sp>
        <p:nvSpPr>
          <p:cNvPr id="7" name="Rectangle 7"/>
          <p:cNvSpPr>
            <a:spLocks noGrp="1" noChangeArrowheads="1"/>
          </p:cNvSpPr>
          <p:nvPr>
            <p:ph type="sldNum" sz="quarter" idx="5"/>
          </p:nvPr>
        </p:nvSpPr>
        <p:spPr>
          <a:ln/>
        </p:spPr>
        <p:txBody>
          <a:bodyPr/>
          <a:lstStyle/>
          <a:p>
            <a:fld id="{204F3D88-6568-4433-952C-4D3364CF484D}" type="slidenum">
              <a:rPr lang="en-US"/>
              <a:pPr/>
              <a:t>196</a:t>
            </a:fld>
            <a:endParaRPr lang="en-US"/>
          </a:p>
        </p:txBody>
      </p:sp>
      <p:sp>
        <p:nvSpPr>
          <p:cNvPr id="270338" name="Rectangle 2"/>
          <p:cNvSpPr>
            <a:spLocks noGrp="1" noRot="1" noChangeAspect="1" noChangeArrowheads="1" noTextEdit="1"/>
          </p:cNvSpPr>
          <p:nvPr>
            <p:ph type="sldImg"/>
          </p:nvPr>
        </p:nvSpPr>
        <p:spPr>
          <a:ln/>
        </p:spPr>
      </p:sp>
      <p:sp>
        <p:nvSpPr>
          <p:cNvPr id="270339" name="Rectangle 3"/>
          <p:cNvSpPr>
            <a:spLocks noGrp="1" noChangeArrowheads="1"/>
          </p:cNvSpPr>
          <p:nvPr>
            <p:ph type="body" idx="1"/>
          </p:nvPr>
        </p:nvSpPr>
        <p:spPr/>
        <p:txBody>
          <a:bodyPr/>
          <a:lstStyle/>
          <a:p>
            <a:r>
              <a:rPr lang="en-US" sz="1200" kern="1200" dirty="0">
                <a:solidFill>
                  <a:schemeClr val="tx1"/>
                </a:solidFill>
                <a:effectLst/>
                <a:latin typeface="+mn-lt"/>
                <a:ea typeface="+mn-ea"/>
                <a:cs typeface="+mn-cs"/>
              </a:rPr>
              <a:t>PC3.7, KE16</a:t>
            </a:r>
            <a:endParaRPr lang="en-AU" dirty="0"/>
          </a:p>
        </p:txBody>
      </p:sp>
    </p:spTree>
    <p:extLst>
      <p:ext uri="{BB962C8B-B14F-4D97-AF65-F5344CB8AC3E}">
        <p14:creationId xmlns:p14="http://schemas.microsoft.com/office/powerpoint/2010/main" val="2489341488"/>
      </p:ext>
    </p:extLst>
  </p:cSld>
  <p:clrMapOvr>
    <a:masterClrMapping/>
  </p:clrMapOvr>
</p:notes>
</file>

<file path=ppt/notesSlides/notesSlide1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PE4</a:t>
            </a:r>
            <a:endParaRPr lang="en-AU" dirty="0"/>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197</a:t>
            </a:fld>
            <a:endParaRPr lang="en-AU"/>
          </a:p>
        </p:txBody>
      </p:sp>
    </p:spTree>
    <p:extLst>
      <p:ext uri="{BB962C8B-B14F-4D97-AF65-F5344CB8AC3E}">
        <p14:creationId xmlns:p14="http://schemas.microsoft.com/office/powerpoint/2010/main" val="2043860481"/>
      </p:ext>
    </p:extLst>
  </p:cSld>
  <p:clrMapOvr>
    <a:masterClrMapping/>
  </p:clrMapOvr>
</p:notes>
</file>

<file path=ppt/notesSlides/notesSlide1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KE3</a:t>
            </a:r>
          </a:p>
        </p:txBody>
      </p:sp>
      <p:sp>
        <p:nvSpPr>
          <p:cNvPr id="4" name="Header Placeholder 3"/>
          <p:cNvSpPr>
            <a:spLocks noGrp="1"/>
          </p:cNvSpPr>
          <p:nvPr>
            <p:ph type="hdr" sz="quarter" idx="10"/>
          </p:nvPr>
        </p:nvSpPr>
        <p:spPr/>
        <p:txBody>
          <a:bodyPr/>
          <a:lstStyle/>
          <a:p>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4721DDD2-5ACD-448C-86B8-4E5A7F135566}" type="slidenum">
              <a:rPr lang="en-AU" smtClean="0"/>
              <a:t>198</a:t>
            </a:fld>
            <a:endParaRPr lang="en-AU"/>
          </a:p>
        </p:txBody>
      </p:sp>
    </p:spTree>
    <p:extLst>
      <p:ext uri="{BB962C8B-B14F-4D97-AF65-F5344CB8AC3E}">
        <p14:creationId xmlns:p14="http://schemas.microsoft.com/office/powerpoint/2010/main" val="39196054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b="1">
                <a:solidFill>
                  <a:srgbClr val="0070C0"/>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E2971478-EFC3-4C7B-AA44-9966FD679E06}" type="datetime1">
              <a:rPr lang="en-AU" smtClean="0"/>
              <a:t>11/03/2016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2353459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lgn="ctr">
              <a:defRPr sz="4000" b="1">
                <a:solidFill>
                  <a:srgbClr val="0070C0"/>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p:cNvSpPr>
            <a:spLocks noGrp="1"/>
          </p:cNvSpPr>
          <p:nvPr>
            <p:ph idx="1"/>
          </p:nvPr>
        </p:nvSpPr>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7ADC21A-EFB4-4AE6-B174-23F5F0171994}" type="datetime1">
              <a:rPr lang="en-AU" smtClean="0"/>
              <a:t>11/03/2016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330317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b="1">
                <a:solidFill>
                  <a:srgbClr val="0070C0"/>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b="0">
                <a:solidFill>
                  <a:schemeClr val="tx1"/>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84F86C44-B7C1-4339-8977-9D996FB06673}" type="datetime1">
              <a:rPr lang="en-AU" smtClean="0"/>
              <a:t>11/03/2016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1962262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4000" b="1">
                <a:solidFill>
                  <a:srgbClr val="0070C0"/>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p:cNvSpPr>
            <a:spLocks noGrp="1"/>
          </p:cNvSpPr>
          <p:nvPr>
            <p:ph sz="half" idx="1"/>
          </p:nvPr>
        </p:nvSpPr>
        <p:spPr>
          <a:xfrm>
            <a:off x="628650" y="1825625"/>
            <a:ext cx="38862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29150" y="1825625"/>
            <a:ext cx="38862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0D065D68-166D-4523-A732-B374EDC35DB4}" type="datetime1">
              <a:rPr lang="en-AU" smtClean="0"/>
              <a:t>11/03/2016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30599649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lvl1pPr>
              <a:defRPr b="1">
                <a:solidFill>
                  <a:srgbClr val="0070C0"/>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C459A93-F5AA-48BD-979C-88D1483EC4D5}" type="datetime1">
              <a:rPr lang="en-AU" smtClean="0"/>
              <a:t>11/03/2016</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8003332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9DE4B7A-B677-4FDA-AED9-FE3F934D2592}" type="datetime1">
              <a:rPr lang="en-AU" smtClean="0"/>
              <a:t>11/03/2016</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41272031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B808CB-73AF-4440-997A-734C34A730F2}" type="datetime1">
              <a:rPr lang="en-AU" smtClean="0"/>
              <a:t>11/03/2016</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961984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747F10B-EB31-456F-B09C-9AEEEAA63350}" type="datetime1">
              <a:rPr lang="en-AU" smtClean="0"/>
              <a:t>11/03/2016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18085755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B15E4E-9B73-43C3-8500-DAC2380E6FB4}" type="datetime1">
              <a:rPr lang="en-AU" smtClean="0"/>
              <a:t>11/03/2016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4003741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44C719-E251-43CF-A313-BC4A95651400}" type="datetime1">
              <a:rPr lang="en-AU" smtClean="0"/>
              <a:t>11/03/2016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15377346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029B64-5964-40CF-ACCA-818220A8FE86}" type="datetime1">
              <a:rPr lang="en-AU" smtClean="0"/>
              <a:t>11/03/2016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098FC7C-5A73-4CE4-9ED4-529E12F90497}" type="slidenum">
              <a:rPr lang="en-AU" smtClean="0"/>
              <a:t>‹#›</a:t>
            </a:fld>
            <a:endParaRPr lang="en-AU"/>
          </a:p>
        </p:txBody>
      </p:sp>
    </p:spTree>
    <p:extLst>
      <p:ext uri="{BB962C8B-B14F-4D97-AF65-F5344CB8AC3E}">
        <p14:creationId xmlns:p14="http://schemas.microsoft.com/office/powerpoint/2010/main" val="31712909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AU"/>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Rectangle 2"/>
          <p:cNvSpPr>
            <a:spLocks noGrp="1" noChangeArrowheads="1"/>
          </p:cNvSpPr>
          <p:nvPr>
            <p:ph type="dt" sz="half" idx="10"/>
          </p:nvPr>
        </p:nvSpPr>
        <p:spPr>
          <a:ln/>
        </p:spPr>
        <p:txBody>
          <a:bodyPr/>
          <a:lstStyle>
            <a:lvl1pPr>
              <a:defRPr/>
            </a:lvl1pPr>
          </a:lstStyle>
          <a:p>
            <a:pPr>
              <a:defRPr/>
            </a:pPr>
            <a:fld id="{A0868100-FF81-42CE-9A61-EC9FBBCF41DC}" type="datetime1">
              <a:rPr lang="en-AU" smtClean="0"/>
              <a:t>11/03/2016</a:t>
            </a:fld>
            <a:endParaRPr lang="en-US"/>
          </a:p>
        </p:txBody>
      </p:sp>
      <p:sp>
        <p:nvSpPr>
          <p:cNvPr id="6" name="Rectangle 3"/>
          <p:cNvSpPr>
            <a:spLocks noGrp="1" noChangeArrowheads="1"/>
          </p:cNvSpPr>
          <p:nvPr>
            <p:ph type="sldNum" sz="quarter" idx="11"/>
          </p:nvPr>
        </p:nvSpPr>
        <p:spPr>
          <a:ln/>
        </p:spPr>
        <p:txBody>
          <a:bodyPr/>
          <a:lstStyle>
            <a:lvl1pPr>
              <a:defRPr/>
            </a:lvl1pPr>
          </a:lstStyle>
          <a:p>
            <a:fld id="{9B10E9F9-9808-4F21-BA08-F373127902DF}" type="slidenum">
              <a:rPr lang="en-US"/>
              <a:pPr/>
              <a:t>‹#›</a:t>
            </a:fld>
            <a:endParaRPr lang="en-US"/>
          </a:p>
        </p:txBody>
      </p:sp>
      <p:sp>
        <p:nvSpPr>
          <p:cNvPr id="7"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0157449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304800"/>
            <a:ext cx="7543800" cy="1431925"/>
          </a:xfrm>
        </p:spPr>
        <p:txBody>
          <a:bodyPr/>
          <a:lstStyle/>
          <a:p>
            <a:r>
              <a:rPr lang="en-US"/>
              <a:t>Click to edit Master title style</a:t>
            </a:r>
            <a:endParaRPr lang="en-AU"/>
          </a:p>
        </p:txBody>
      </p:sp>
      <p:sp>
        <p:nvSpPr>
          <p:cNvPr id="3" name="Table Placeholder 2"/>
          <p:cNvSpPr>
            <a:spLocks noGrp="1"/>
          </p:cNvSpPr>
          <p:nvPr>
            <p:ph type="tbl" idx="1"/>
          </p:nvPr>
        </p:nvSpPr>
        <p:spPr>
          <a:xfrm>
            <a:off x="1066800" y="1981200"/>
            <a:ext cx="7543800" cy="4114800"/>
          </a:xfrm>
        </p:spPr>
        <p:txBody>
          <a:bodyPr/>
          <a:lstStyle/>
          <a:p>
            <a:endParaRPr lang="en-AU"/>
          </a:p>
        </p:txBody>
      </p:sp>
      <p:sp>
        <p:nvSpPr>
          <p:cNvPr id="4" name="Date Placeholder 3"/>
          <p:cNvSpPr>
            <a:spLocks noGrp="1"/>
          </p:cNvSpPr>
          <p:nvPr>
            <p:ph type="dt" sz="half" idx="10"/>
          </p:nvPr>
        </p:nvSpPr>
        <p:spPr>
          <a:xfrm>
            <a:off x="1066800" y="6248400"/>
            <a:ext cx="1905000" cy="457200"/>
          </a:xfrm>
        </p:spPr>
        <p:txBody>
          <a:bodyPr/>
          <a:lstStyle>
            <a:lvl1pPr>
              <a:defRPr/>
            </a:lvl1pPr>
          </a:lstStyle>
          <a:p>
            <a:fld id="{519D5CB5-8AF7-43E2-B716-BFE725FB444A}" type="datetime1">
              <a:rPr lang="en-AU" smtClean="0"/>
              <a:t>11/03/2016</a:t>
            </a:fld>
            <a:endParaRPr lang="en-US"/>
          </a:p>
        </p:txBody>
      </p:sp>
      <p:sp>
        <p:nvSpPr>
          <p:cNvPr id="5" name="Footer Placeholder 4"/>
          <p:cNvSpPr>
            <a:spLocks noGrp="1"/>
          </p:cNvSpPr>
          <p:nvPr>
            <p:ph type="ftr" sz="quarter" idx="11"/>
          </p:nvPr>
        </p:nvSpPr>
        <p:spPr>
          <a:xfrm>
            <a:off x="3429000" y="6248400"/>
            <a:ext cx="2895600" cy="457200"/>
          </a:xfrm>
        </p:spPr>
        <p:txBody>
          <a:bodyPr/>
          <a:lstStyle>
            <a:lvl1pPr>
              <a:defRPr/>
            </a:lvl1pPr>
          </a:lstStyle>
          <a:p>
            <a:endParaRPr lang="en-US"/>
          </a:p>
        </p:txBody>
      </p:sp>
      <p:sp>
        <p:nvSpPr>
          <p:cNvPr id="6" name="Slide Number Placeholder 5"/>
          <p:cNvSpPr>
            <a:spLocks noGrp="1"/>
          </p:cNvSpPr>
          <p:nvPr>
            <p:ph type="sldNum" sz="quarter" idx="12"/>
          </p:nvPr>
        </p:nvSpPr>
        <p:spPr>
          <a:xfrm>
            <a:off x="6705600" y="6248400"/>
            <a:ext cx="1905000" cy="457200"/>
          </a:xfrm>
        </p:spPr>
        <p:txBody>
          <a:bodyPr/>
          <a:lstStyle>
            <a:lvl1pPr>
              <a:defRPr/>
            </a:lvl1pPr>
          </a:lstStyle>
          <a:p>
            <a:fld id="{F0B27CAE-7732-4787-9FEF-78843C4E08B7}" type="slidenum">
              <a:rPr lang="en-US"/>
              <a:pPr/>
              <a:t>‹#›</a:t>
            </a:fld>
            <a:endParaRPr lang="en-US"/>
          </a:p>
        </p:txBody>
      </p:sp>
    </p:spTree>
    <p:extLst>
      <p:ext uri="{BB962C8B-B14F-4D97-AF65-F5344CB8AC3E}">
        <p14:creationId xmlns:p14="http://schemas.microsoft.com/office/powerpoint/2010/main" val="31882392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304800"/>
            <a:ext cx="7543800" cy="1431925"/>
          </a:xfrm>
        </p:spPr>
        <p:txBody>
          <a:bodyPr/>
          <a:lstStyle/>
          <a:p>
            <a:r>
              <a:rPr lang="en-US"/>
              <a:t>Click to edit Master title style</a:t>
            </a:r>
            <a:endParaRPr lang="en-AU"/>
          </a:p>
        </p:txBody>
      </p:sp>
      <p:sp>
        <p:nvSpPr>
          <p:cNvPr id="3" name="Text Placeholder 2"/>
          <p:cNvSpPr>
            <a:spLocks noGrp="1"/>
          </p:cNvSpPr>
          <p:nvPr>
            <p:ph type="body" sz="half" idx="1"/>
          </p:nvPr>
        </p:nvSpPr>
        <p:spPr>
          <a:xfrm>
            <a:off x="1066800" y="1981200"/>
            <a:ext cx="36957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quarter" idx="2"/>
          </p:nvPr>
        </p:nvSpPr>
        <p:spPr>
          <a:xfrm>
            <a:off x="4914900" y="1981200"/>
            <a:ext cx="36957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Content Placeholder 4"/>
          <p:cNvSpPr>
            <a:spLocks noGrp="1"/>
          </p:cNvSpPr>
          <p:nvPr>
            <p:ph sz="quarter" idx="3"/>
          </p:nvPr>
        </p:nvSpPr>
        <p:spPr>
          <a:xfrm>
            <a:off x="4914900" y="4114800"/>
            <a:ext cx="36957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Date Placeholder 5"/>
          <p:cNvSpPr>
            <a:spLocks noGrp="1"/>
          </p:cNvSpPr>
          <p:nvPr>
            <p:ph type="dt" sz="half" idx="10"/>
          </p:nvPr>
        </p:nvSpPr>
        <p:spPr>
          <a:xfrm>
            <a:off x="1066800" y="6248400"/>
            <a:ext cx="1905000" cy="457200"/>
          </a:xfrm>
        </p:spPr>
        <p:txBody>
          <a:bodyPr/>
          <a:lstStyle>
            <a:lvl1pPr>
              <a:defRPr/>
            </a:lvl1pPr>
          </a:lstStyle>
          <a:p>
            <a:fld id="{A7A816CE-BC4A-438E-90B2-C1548AA64ABD}" type="datetime1">
              <a:rPr lang="en-AU" smtClean="0"/>
              <a:t>11/03/2016</a:t>
            </a:fld>
            <a:endParaRPr lang="en-US"/>
          </a:p>
        </p:txBody>
      </p:sp>
      <p:sp>
        <p:nvSpPr>
          <p:cNvPr id="7" name="Footer Placeholder 6"/>
          <p:cNvSpPr>
            <a:spLocks noGrp="1"/>
          </p:cNvSpPr>
          <p:nvPr>
            <p:ph type="ftr" sz="quarter" idx="11"/>
          </p:nvPr>
        </p:nvSpPr>
        <p:spPr>
          <a:xfrm>
            <a:off x="3429000" y="6248400"/>
            <a:ext cx="2895600" cy="457200"/>
          </a:xfrm>
        </p:spPr>
        <p:txBody>
          <a:bodyPr/>
          <a:lstStyle>
            <a:lvl1pPr>
              <a:defRPr/>
            </a:lvl1pPr>
          </a:lstStyle>
          <a:p>
            <a:endParaRPr lang="en-US"/>
          </a:p>
        </p:txBody>
      </p:sp>
      <p:sp>
        <p:nvSpPr>
          <p:cNvPr id="8" name="Slide Number Placeholder 7"/>
          <p:cNvSpPr>
            <a:spLocks noGrp="1"/>
          </p:cNvSpPr>
          <p:nvPr>
            <p:ph type="sldNum" sz="quarter" idx="12"/>
          </p:nvPr>
        </p:nvSpPr>
        <p:spPr>
          <a:xfrm>
            <a:off x="6705600" y="6248400"/>
            <a:ext cx="1905000" cy="457200"/>
          </a:xfrm>
        </p:spPr>
        <p:txBody>
          <a:bodyPr/>
          <a:lstStyle>
            <a:lvl1pPr>
              <a:defRPr/>
            </a:lvl1pPr>
          </a:lstStyle>
          <a:p>
            <a:fld id="{67A9C5B5-3109-4C77-8B19-719CF03CB551}" type="slidenum">
              <a:rPr lang="en-US"/>
              <a:pPr/>
              <a:t>‹#›</a:t>
            </a:fld>
            <a:endParaRPr lang="en-US"/>
          </a:p>
        </p:txBody>
      </p:sp>
    </p:spTree>
    <p:extLst>
      <p:ext uri="{BB962C8B-B14F-4D97-AF65-F5344CB8AC3E}">
        <p14:creationId xmlns:p14="http://schemas.microsoft.com/office/powerpoint/2010/main" val="3516317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4E76D7-F544-4954-8669-9CEBF150A44C}" type="datetime1">
              <a:rPr lang="en-AU" smtClean="0"/>
              <a:t>11/03/2016</a:t>
            </a:fld>
            <a:endParaRPr lang="en-AU"/>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98FC7C-5A73-4CE4-9ED4-529E12F90497}" type="slidenum">
              <a:rPr lang="en-AU" smtClean="0"/>
              <a:t>‹#›</a:t>
            </a:fld>
            <a:endParaRPr lang="en-AU"/>
          </a:p>
        </p:txBody>
      </p:sp>
    </p:spTree>
    <p:extLst>
      <p:ext uri="{BB962C8B-B14F-4D97-AF65-F5344CB8AC3E}">
        <p14:creationId xmlns:p14="http://schemas.microsoft.com/office/powerpoint/2010/main" val="24890852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3.gif"/></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59.xml"/><Relationship Id="rId1" Type="http://schemas.openxmlformats.org/officeDocument/2006/relationships/slideLayout" Target="../slideLayouts/slideLayout2.xml"/><Relationship Id="rId4" Type="http://schemas.openxmlformats.org/officeDocument/2006/relationships/image" Target="../media/image5.gif"/></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70.xml"/><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1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1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14.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1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13.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12.xml"/></Relationships>
</file>

<file path=ppt/slides/_rels/slide9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5.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13.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13.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125.xml"/><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127.xml"/><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129.xml"/><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130.xml"/><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131.xml"/><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notesSlide" Target="../notesSlides/notesSlide133.xml"/><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134.xml"/><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135.xml"/><Relationship Id="rId1" Type="http://schemas.openxmlformats.org/officeDocument/2006/relationships/slideLayout" Target="../slideLayouts/slideLayout13.xml"/></Relationships>
</file>

<file path=ppt/slides/_rels/slide144.xml.rels><?xml version="1.0" encoding="UTF-8" standalone="yes"?>
<Relationships xmlns="http://schemas.openxmlformats.org/package/2006/relationships"><Relationship Id="rId2" Type="http://schemas.openxmlformats.org/officeDocument/2006/relationships/notesSlide" Target="../notesSlides/notesSlide136.xml"/><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137.xml"/><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2" Type="http://schemas.openxmlformats.org/officeDocument/2006/relationships/notesSlide" Target="../notesSlides/notesSlide138.xml"/><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2" Type="http://schemas.openxmlformats.org/officeDocument/2006/relationships/notesSlide" Target="../notesSlides/notesSlide139.xml"/><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2" Type="http://schemas.openxmlformats.org/officeDocument/2006/relationships/notesSlide" Target="../notesSlides/notesSlide140.xml"/><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1.xml"/><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142.xml"/><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143.xml"/><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2" Type="http://schemas.openxmlformats.org/officeDocument/2006/relationships/notesSlide" Target="../notesSlides/notesSlide144.xml"/><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notesSlide" Target="../notesSlides/notesSlide145.xml"/><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2" Type="http://schemas.openxmlformats.org/officeDocument/2006/relationships/notesSlide" Target="../notesSlides/notesSlide146.xml"/><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2" Type="http://schemas.openxmlformats.org/officeDocument/2006/relationships/notesSlide" Target="../notesSlides/notesSlide147.xml"/><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jpeg"/><Relationship Id="rId2" Type="http://schemas.openxmlformats.org/officeDocument/2006/relationships/notesSlide" Target="../notesSlides/notesSlide148.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5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9.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150.xml"/><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151.xml"/><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152.xml"/><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2" Type="http://schemas.openxmlformats.org/officeDocument/2006/relationships/notesSlide" Target="../notesSlides/notesSlide153.xml"/><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2" Type="http://schemas.openxmlformats.org/officeDocument/2006/relationships/notesSlide" Target="../notesSlides/notesSlide154.xml"/><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2" Type="http://schemas.openxmlformats.org/officeDocument/2006/relationships/notesSlide" Target="../notesSlides/notesSlide155.xml"/><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2" Type="http://schemas.openxmlformats.org/officeDocument/2006/relationships/notesSlide" Target="../notesSlides/notesSlide156.xml"/><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2" Type="http://schemas.openxmlformats.org/officeDocument/2006/relationships/notesSlide" Target="../notesSlides/notesSlide157.xml"/><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2" Type="http://schemas.openxmlformats.org/officeDocument/2006/relationships/notesSlide" Target="../notesSlides/notesSlide158.xml"/><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2" Type="http://schemas.openxmlformats.org/officeDocument/2006/relationships/notesSlide" Target="../notesSlides/notesSlide159.xml"/><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2" Type="http://schemas.openxmlformats.org/officeDocument/2006/relationships/notesSlide" Target="../notesSlides/notesSlide160.xml"/><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2" Type="http://schemas.openxmlformats.org/officeDocument/2006/relationships/notesSlide" Target="../notesSlides/notesSlide161.xml"/><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2" Type="http://schemas.openxmlformats.org/officeDocument/2006/relationships/notesSlide" Target="../notesSlides/notesSlide162.xml"/><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2" Type="http://schemas.openxmlformats.org/officeDocument/2006/relationships/notesSlide" Target="../notesSlides/notesSlide163.xml"/><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2" Type="http://schemas.openxmlformats.org/officeDocument/2006/relationships/notesSlide" Target="../notesSlides/notesSlide164.xml"/><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2" Type="http://schemas.openxmlformats.org/officeDocument/2006/relationships/notesSlide" Target="../notesSlides/notesSlide165.xml"/><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2" Type="http://schemas.openxmlformats.org/officeDocument/2006/relationships/notesSlide" Target="../notesSlides/notesSlide166.xml"/><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2" Type="http://schemas.openxmlformats.org/officeDocument/2006/relationships/notesSlide" Target="../notesSlides/notesSlide167.xml"/><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2" Type="http://schemas.openxmlformats.org/officeDocument/2006/relationships/notesSlide" Target="../notesSlides/notesSlide168.xml"/><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2" Type="http://schemas.openxmlformats.org/officeDocument/2006/relationships/notesSlide" Target="../notesSlides/notesSlide169.xml"/><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2" Type="http://schemas.openxmlformats.org/officeDocument/2006/relationships/notesSlide" Target="../notesSlides/notesSlide170.xml"/><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2" Type="http://schemas.openxmlformats.org/officeDocument/2006/relationships/notesSlide" Target="../notesSlides/notesSlide171.xml"/><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2" Type="http://schemas.openxmlformats.org/officeDocument/2006/relationships/notesSlide" Target="../notesSlides/notesSlide172.xml"/><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2" Type="http://schemas.openxmlformats.org/officeDocument/2006/relationships/notesSlide" Target="../notesSlides/notesSlide173.xml"/><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2" Type="http://schemas.openxmlformats.org/officeDocument/2006/relationships/notesSlide" Target="../notesSlides/notesSlide174.xml"/><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2" Type="http://schemas.openxmlformats.org/officeDocument/2006/relationships/notesSlide" Target="../notesSlides/notesSlide175.xml"/><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2" Type="http://schemas.openxmlformats.org/officeDocument/2006/relationships/notesSlide" Target="../notesSlides/notesSlide176.xml"/><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2" Type="http://schemas.openxmlformats.org/officeDocument/2006/relationships/notesSlide" Target="../notesSlides/notesSlide177.xml"/><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2" Type="http://schemas.openxmlformats.org/officeDocument/2006/relationships/notesSlide" Target="../notesSlides/notesSlide178.xml"/><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2" Type="http://schemas.openxmlformats.org/officeDocument/2006/relationships/notesSlide" Target="../notesSlides/notesSlide179.xml"/><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2" Type="http://schemas.openxmlformats.org/officeDocument/2006/relationships/notesSlide" Target="../notesSlides/notesSlide180.xml"/><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2" Type="http://schemas.openxmlformats.org/officeDocument/2006/relationships/notesSlide" Target="../notesSlides/notesSlide181.xml"/><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2" Type="http://schemas.openxmlformats.org/officeDocument/2006/relationships/notesSlide" Target="../notesSlides/notesSlide182.xml"/><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2" Type="http://schemas.openxmlformats.org/officeDocument/2006/relationships/notesSlide" Target="../notesSlides/notesSlide183.xml"/><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2" Type="http://schemas.openxmlformats.org/officeDocument/2006/relationships/notesSlide" Target="../notesSlides/notesSlide184.xml"/><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2" Type="http://schemas.openxmlformats.org/officeDocument/2006/relationships/notesSlide" Target="../notesSlides/notesSlide185.xml"/><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2" Type="http://schemas.openxmlformats.org/officeDocument/2006/relationships/notesSlide" Target="../notesSlides/notesSlide186.xml"/><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2" Type="http://schemas.openxmlformats.org/officeDocument/2006/relationships/notesSlide" Target="../notesSlides/notesSlide187.xml"/><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2" Type="http://schemas.openxmlformats.org/officeDocument/2006/relationships/notesSlide" Target="../notesSlides/notesSlide188.xml"/><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2" Type="http://schemas.openxmlformats.org/officeDocument/2006/relationships/notesSlide" Target="../notesSlides/notesSlide189.xml"/><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2" Type="http://schemas.openxmlformats.org/officeDocument/2006/relationships/notesSlide" Target="../notesSlides/notesSlide19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b="1" dirty="0"/>
              <a:t>Delivering Personal Training</a:t>
            </a:r>
            <a:endParaRPr lang="en-AU" b="1" dirty="0"/>
          </a:p>
        </p:txBody>
      </p:sp>
      <p:sp>
        <p:nvSpPr>
          <p:cNvPr id="28675" name="Rectangle 3"/>
          <p:cNvSpPr>
            <a:spLocks noGrp="1" noChangeArrowheads="1"/>
          </p:cNvSpPr>
          <p:nvPr>
            <p:ph type="subTitle" idx="1"/>
          </p:nvPr>
        </p:nvSpPr>
        <p:spPr>
          <a:xfrm>
            <a:off x="1131125" y="4065176"/>
            <a:ext cx="6858000" cy="518700"/>
          </a:xfrm>
        </p:spPr>
        <p:txBody>
          <a:bodyPr>
            <a:normAutofit/>
          </a:bodyPr>
          <a:lstStyle/>
          <a:p>
            <a:pPr algn="l"/>
            <a:r>
              <a:rPr lang="en-US" dirty="0"/>
              <a:t>SISFFIT021 </a:t>
            </a:r>
            <a:r>
              <a:rPr lang="en-AU" dirty="0"/>
              <a:t>Instruct </a:t>
            </a:r>
            <a:r>
              <a:rPr lang="en-US" dirty="0"/>
              <a:t>personal training programs</a:t>
            </a:r>
            <a:endParaRPr lang="en-AU" dirty="0"/>
          </a:p>
          <a:p>
            <a:pPr algn="l">
              <a:lnSpc>
                <a:spcPct val="90000"/>
              </a:lnSpc>
            </a:pPr>
            <a:endParaRPr lang="en-AU" dirty="0"/>
          </a:p>
        </p:txBody>
      </p:sp>
      <p:sp>
        <p:nvSpPr>
          <p:cNvPr id="3" name="Slide Number Placeholder 2"/>
          <p:cNvSpPr>
            <a:spLocks noGrp="1"/>
          </p:cNvSpPr>
          <p:nvPr>
            <p:ph type="sldNum" sz="quarter" idx="12"/>
          </p:nvPr>
        </p:nvSpPr>
        <p:spPr/>
        <p:txBody>
          <a:bodyPr/>
          <a:lstStyle/>
          <a:p>
            <a:fld id="{2098FC7C-5A73-4CE4-9ED4-529E12F90497}" type="slidenum">
              <a:rPr lang="en-AU" smtClean="0"/>
              <a:t>1</a:t>
            </a:fld>
            <a:endParaRPr lang="en-AU"/>
          </a:p>
        </p:txBody>
      </p:sp>
    </p:spTree>
    <p:extLst>
      <p:ext uri="{BB962C8B-B14F-4D97-AF65-F5344CB8AC3E}">
        <p14:creationId xmlns:p14="http://schemas.microsoft.com/office/powerpoint/2010/main" val="926925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animEffect transition="in" filter="box(out)">
                                      <p:cBhvr>
                                        <p:cTn id="7" dur="500"/>
                                        <p:tgtEl>
                                          <p:spTgt spid="28675">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autoUpdateAnimBg="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b="1" dirty="0"/>
              <a:t>Anatomy &amp; Physiology Review</a:t>
            </a:r>
            <a:endParaRPr lang="en-AU" b="1" dirty="0"/>
          </a:p>
        </p:txBody>
      </p:sp>
      <p:sp>
        <p:nvSpPr>
          <p:cNvPr id="4" name="Slide Number Placeholder 3"/>
          <p:cNvSpPr>
            <a:spLocks noGrp="1"/>
          </p:cNvSpPr>
          <p:nvPr>
            <p:ph type="sldNum" sz="quarter" idx="12"/>
          </p:nvPr>
        </p:nvSpPr>
        <p:spPr/>
        <p:txBody>
          <a:bodyPr/>
          <a:lstStyle/>
          <a:p>
            <a:fld id="{2098FC7C-5A73-4CE4-9ED4-529E12F90497}" type="slidenum">
              <a:rPr lang="en-AU" smtClean="0"/>
              <a:t>2</a:t>
            </a:fld>
            <a:endParaRPr lang="en-AU"/>
          </a:p>
        </p:txBody>
      </p:sp>
    </p:spTree>
    <p:extLst>
      <p:ext uri="{BB962C8B-B14F-4D97-AF65-F5344CB8AC3E}">
        <p14:creationId xmlns:p14="http://schemas.microsoft.com/office/powerpoint/2010/main" val="7840325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Rot="1" noChangeArrowheads="1"/>
          </p:cNvSpPr>
          <p:nvPr>
            <p:ph type="title"/>
          </p:nvPr>
        </p:nvSpPr>
        <p:spPr/>
        <p:txBody>
          <a:bodyPr>
            <a:normAutofit/>
          </a:bodyPr>
          <a:lstStyle/>
          <a:p>
            <a:pPr eaLnBrk="1" hangingPunct="1">
              <a:defRPr/>
            </a:pPr>
            <a:r>
              <a:rPr lang="en-US" dirty="0"/>
              <a:t>Body Position / Joint Movement</a:t>
            </a:r>
          </a:p>
        </p:txBody>
      </p:sp>
      <p:sp>
        <p:nvSpPr>
          <p:cNvPr id="4099" name="Rectangle 3"/>
          <p:cNvSpPr>
            <a:spLocks noGrp="1" noChangeArrowheads="1"/>
          </p:cNvSpPr>
          <p:nvPr>
            <p:ph idx="1"/>
          </p:nvPr>
        </p:nvSpPr>
        <p:spPr/>
        <p:txBody>
          <a:bodyPr>
            <a:normAutofit lnSpcReduction="10000"/>
          </a:bodyPr>
          <a:lstStyle/>
          <a:p>
            <a:pPr>
              <a:lnSpc>
                <a:spcPct val="100000"/>
              </a:lnSpc>
            </a:pPr>
            <a:r>
              <a:rPr lang="en-AU" i="1" dirty="0"/>
              <a:t>Anatomical Position</a:t>
            </a:r>
          </a:p>
          <a:p>
            <a:pPr lvl="1">
              <a:lnSpc>
                <a:spcPct val="100000"/>
              </a:lnSpc>
            </a:pPr>
            <a:r>
              <a:rPr lang="en-AU" dirty="0"/>
              <a:t>Body is erect with feet together and upper limbs hanging at the sides</a:t>
            </a:r>
          </a:p>
          <a:p>
            <a:pPr lvl="1">
              <a:lnSpc>
                <a:spcPct val="100000"/>
              </a:lnSpc>
            </a:pPr>
            <a:r>
              <a:rPr lang="en-AU" dirty="0"/>
              <a:t>Palms of the hands facing forward</a:t>
            </a:r>
          </a:p>
          <a:p>
            <a:pPr lvl="1">
              <a:lnSpc>
                <a:spcPct val="100000"/>
              </a:lnSpc>
            </a:pPr>
            <a:r>
              <a:rPr lang="en-AU" dirty="0"/>
              <a:t>Thumbs facing away from the body</a:t>
            </a:r>
          </a:p>
          <a:p>
            <a:pPr lvl="1">
              <a:lnSpc>
                <a:spcPct val="100000"/>
              </a:lnSpc>
            </a:pPr>
            <a:r>
              <a:rPr lang="en-AU" dirty="0"/>
              <a:t>Fingers extended</a:t>
            </a:r>
          </a:p>
          <a:p>
            <a:pPr>
              <a:lnSpc>
                <a:spcPct val="100000"/>
              </a:lnSpc>
            </a:pPr>
            <a:r>
              <a:rPr lang="en-AU" i="1" dirty="0"/>
              <a:t>Body Planes / Axes of Rotation</a:t>
            </a:r>
          </a:p>
          <a:p>
            <a:pPr lvl="1">
              <a:lnSpc>
                <a:spcPct val="100000"/>
              </a:lnSpc>
            </a:pPr>
            <a:r>
              <a:rPr lang="en-AU" dirty="0"/>
              <a:t>Sagittal plane: right / left </a:t>
            </a:r>
          </a:p>
          <a:p>
            <a:pPr lvl="1">
              <a:lnSpc>
                <a:spcPct val="100000"/>
              </a:lnSpc>
            </a:pPr>
            <a:r>
              <a:rPr lang="en-AU" dirty="0"/>
              <a:t>Transverse plane: superior / inferior</a:t>
            </a:r>
          </a:p>
          <a:p>
            <a:pPr lvl="1">
              <a:lnSpc>
                <a:spcPct val="100000"/>
              </a:lnSpc>
            </a:pPr>
            <a:r>
              <a:rPr lang="en-AU" dirty="0"/>
              <a:t>Frontal plane: anterior / posterior </a:t>
            </a:r>
          </a:p>
        </p:txBody>
      </p:sp>
      <p:sp>
        <p:nvSpPr>
          <p:cNvPr id="2" name="Slide Number Placeholder 1"/>
          <p:cNvSpPr>
            <a:spLocks noGrp="1"/>
          </p:cNvSpPr>
          <p:nvPr>
            <p:ph type="sldNum" sz="quarter" idx="12"/>
          </p:nvPr>
        </p:nvSpPr>
        <p:spPr/>
        <p:txBody>
          <a:bodyPr/>
          <a:lstStyle/>
          <a:p>
            <a:fld id="{2098FC7C-5A73-4CE4-9ED4-529E12F90497}" type="slidenum">
              <a:rPr lang="en-AU" smtClean="0"/>
              <a:t>3</a:t>
            </a:fld>
            <a:endParaRPr lang="en-AU"/>
          </a:p>
        </p:txBody>
      </p:sp>
    </p:spTree>
    <p:extLst>
      <p:ext uri="{BB962C8B-B14F-4D97-AF65-F5344CB8AC3E}">
        <p14:creationId xmlns:p14="http://schemas.microsoft.com/office/powerpoint/2010/main" val="28927684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Rot="1" noChangeArrowheads="1"/>
          </p:cNvSpPr>
          <p:nvPr>
            <p:ph type="title"/>
          </p:nvPr>
        </p:nvSpPr>
        <p:spPr/>
        <p:txBody>
          <a:bodyPr/>
          <a:lstStyle/>
          <a:p>
            <a:pPr algn="ctr" eaLnBrk="1" hangingPunct="1">
              <a:defRPr/>
            </a:pPr>
            <a:r>
              <a:rPr lang="en-AU" sz="3800" dirty="0"/>
              <a:t>Joint Movements </a:t>
            </a:r>
            <a:br>
              <a:rPr lang="en-AU" sz="3800" dirty="0"/>
            </a:br>
            <a:r>
              <a:rPr lang="en-AU" sz="3800" dirty="0"/>
              <a:t>Directional Terms</a:t>
            </a:r>
            <a:r>
              <a:rPr lang="en-US" sz="3800" dirty="0"/>
              <a:t> </a:t>
            </a:r>
          </a:p>
        </p:txBody>
      </p:sp>
      <p:sp>
        <p:nvSpPr>
          <p:cNvPr id="5123" name="Rectangle 3"/>
          <p:cNvSpPr>
            <a:spLocks noGrp="1" noChangeArrowheads="1"/>
          </p:cNvSpPr>
          <p:nvPr>
            <p:ph type="body" sz="half" idx="1"/>
          </p:nvPr>
        </p:nvSpPr>
        <p:spPr>
          <a:xfrm>
            <a:off x="737218" y="1690689"/>
            <a:ext cx="2803525" cy="3744912"/>
          </a:xfrm>
        </p:spPr>
        <p:txBody>
          <a:bodyPr>
            <a:noAutofit/>
          </a:bodyPr>
          <a:lstStyle/>
          <a:p>
            <a:pPr eaLnBrk="1" hangingPunct="1">
              <a:lnSpc>
                <a:spcPct val="80000"/>
              </a:lnSpc>
              <a:buFont typeface="Wingdings" panose="05000000000000000000" pitchFamily="2" charset="2"/>
              <a:buChar char="Ø"/>
            </a:pPr>
            <a:r>
              <a:rPr lang="en-AU" sz="1800" dirty="0">
                <a:effectLst/>
              </a:rPr>
              <a:t>Flexion</a:t>
            </a:r>
          </a:p>
          <a:p>
            <a:pPr eaLnBrk="1" hangingPunct="1">
              <a:lnSpc>
                <a:spcPct val="80000"/>
              </a:lnSpc>
              <a:buFont typeface="Wingdings" panose="05000000000000000000" pitchFamily="2" charset="2"/>
              <a:buChar char="Ø"/>
            </a:pPr>
            <a:r>
              <a:rPr lang="en-AU" sz="1800" dirty="0">
                <a:effectLst/>
              </a:rPr>
              <a:t>Extension</a:t>
            </a:r>
          </a:p>
          <a:p>
            <a:pPr eaLnBrk="1" hangingPunct="1">
              <a:lnSpc>
                <a:spcPct val="80000"/>
              </a:lnSpc>
              <a:buFont typeface="Wingdings" panose="05000000000000000000" pitchFamily="2" charset="2"/>
              <a:buChar char="Ø"/>
            </a:pPr>
            <a:r>
              <a:rPr lang="en-AU" sz="1800" dirty="0">
                <a:effectLst/>
              </a:rPr>
              <a:t>Dorsiflexion</a:t>
            </a:r>
          </a:p>
          <a:p>
            <a:pPr eaLnBrk="1" hangingPunct="1">
              <a:lnSpc>
                <a:spcPct val="80000"/>
              </a:lnSpc>
              <a:buFont typeface="Wingdings" panose="05000000000000000000" pitchFamily="2" charset="2"/>
              <a:buChar char="Ø"/>
            </a:pPr>
            <a:r>
              <a:rPr lang="en-AU" sz="1800" dirty="0">
                <a:effectLst/>
              </a:rPr>
              <a:t>Plantar flexion</a:t>
            </a:r>
          </a:p>
          <a:p>
            <a:pPr eaLnBrk="1" hangingPunct="1">
              <a:lnSpc>
                <a:spcPct val="80000"/>
              </a:lnSpc>
              <a:buFont typeface="Wingdings" panose="05000000000000000000" pitchFamily="2" charset="2"/>
              <a:buChar char="Ø"/>
            </a:pPr>
            <a:r>
              <a:rPr lang="en-AU" sz="1800" dirty="0">
                <a:effectLst/>
              </a:rPr>
              <a:t>Abduction</a:t>
            </a:r>
          </a:p>
          <a:p>
            <a:pPr eaLnBrk="1" hangingPunct="1">
              <a:lnSpc>
                <a:spcPct val="80000"/>
              </a:lnSpc>
              <a:buFont typeface="Wingdings" panose="05000000000000000000" pitchFamily="2" charset="2"/>
              <a:buChar char="Ø"/>
            </a:pPr>
            <a:r>
              <a:rPr lang="en-AU" sz="1800" dirty="0">
                <a:effectLst/>
              </a:rPr>
              <a:t>Adduction</a:t>
            </a:r>
          </a:p>
          <a:p>
            <a:pPr eaLnBrk="1" hangingPunct="1">
              <a:lnSpc>
                <a:spcPct val="80000"/>
              </a:lnSpc>
              <a:buFont typeface="Wingdings" panose="05000000000000000000" pitchFamily="2" charset="2"/>
              <a:buChar char="Ø"/>
            </a:pPr>
            <a:r>
              <a:rPr lang="en-AU" sz="1800" dirty="0">
                <a:effectLst/>
              </a:rPr>
              <a:t>Horizontal Abduction</a:t>
            </a:r>
          </a:p>
          <a:p>
            <a:pPr eaLnBrk="1" hangingPunct="1">
              <a:lnSpc>
                <a:spcPct val="80000"/>
              </a:lnSpc>
              <a:buFont typeface="Wingdings" panose="05000000000000000000" pitchFamily="2" charset="2"/>
              <a:buChar char="Ø"/>
            </a:pPr>
            <a:r>
              <a:rPr lang="en-AU" sz="1800" dirty="0">
                <a:effectLst/>
              </a:rPr>
              <a:t>Horizontal Adduction</a:t>
            </a:r>
          </a:p>
          <a:p>
            <a:pPr eaLnBrk="1" hangingPunct="1">
              <a:lnSpc>
                <a:spcPct val="80000"/>
              </a:lnSpc>
              <a:buFont typeface="Wingdings" panose="05000000000000000000" pitchFamily="2" charset="2"/>
              <a:buChar char="Ø"/>
            </a:pPr>
            <a:r>
              <a:rPr lang="en-AU" sz="1800" dirty="0">
                <a:effectLst/>
              </a:rPr>
              <a:t>Circumduction</a:t>
            </a:r>
          </a:p>
          <a:p>
            <a:pPr eaLnBrk="1" hangingPunct="1">
              <a:lnSpc>
                <a:spcPct val="80000"/>
              </a:lnSpc>
              <a:buFont typeface="Wingdings" panose="05000000000000000000" pitchFamily="2" charset="2"/>
              <a:buChar char="Ø"/>
            </a:pPr>
            <a:r>
              <a:rPr lang="en-AU" sz="1800" dirty="0">
                <a:effectLst/>
              </a:rPr>
              <a:t>Radial deviation</a:t>
            </a:r>
          </a:p>
          <a:p>
            <a:pPr eaLnBrk="1" hangingPunct="1">
              <a:lnSpc>
                <a:spcPct val="80000"/>
              </a:lnSpc>
              <a:buFont typeface="Wingdings" panose="05000000000000000000" pitchFamily="2" charset="2"/>
              <a:buChar char="Ø"/>
            </a:pPr>
            <a:r>
              <a:rPr lang="en-AU" sz="1800" dirty="0">
                <a:effectLst/>
              </a:rPr>
              <a:t>Ulnar deviation</a:t>
            </a:r>
          </a:p>
          <a:p>
            <a:pPr eaLnBrk="1" hangingPunct="1">
              <a:lnSpc>
                <a:spcPct val="80000"/>
              </a:lnSpc>
              <a:buFont typeface="Wingdings" panose="05000000000000000000" pitchFamily="2" charset="2"/>
              <a:buChar char="Ø"/>
            </a:pPr>
            <a:r>
              <a:rPr lang="en-AU" sz="1800" dirty="0">
                <a:effectLst/>
              </a:rPr>
              <a:t>Opposition</a:t>
            </a:r>
          </a:p>
          <a:p>
            <a:pPr eaLnBrk="1" hangingPunct="1">
              <a:lnSpc>
                <a:spcPct val="80000"/>
              </a:lnSpc>
              <a:buFont typeface="Wingdings" panose="05000000000000000000" pitchFamily="2" charset="2"/>
              <a:buChar char="Ø"/>
            </a:pPr>
            <a:r>
              <a:rPr lang="en-AU" sz="1800" dirty="0">
                <a:effectLst/>
              </a:rPr>
              <a:t>Internal Rotation</a:t>
            </a:r>
          </a:p>
          <a:p>
            <a:pPr eaLnBrk="1" hangingPunct="1">
              <a:lnSpc>
                <a:spcPct val="80000"/>
              </a:lnSpc>
              <a:buFont typeface="Wingdings" panose="05000000000000000000" pitchFamily="2" charset="2"/>
              <a:buChar char="Ø"/>
            </a:pPr>
            <a:r>
              <a:rPr lang="en-AU" sz="1800" dirty="0">
                <a:effectLst/>
              </a:rPr>
              <a:t>External Rotation</a:t>
            </a:r>
          </a:p>
        </p:txBody>
      </p:sp>
      <p:sp>
        <p:nvSpPr>
          <p:cNvPr id="5124" name="Rectangle 4"/>
          <p:cNvSpPr>
            <a:spLocks noGrp="1" noChangeArrowheads="1"/>
          </p:cNvSpPr>
          <p:nvPr>
            <p:ph type="body" sz="half" idx="2"/>
          </p:nvPr>
        </p:nvSpPr>
        <p:spPr>
          <a:xfrm>
            <a:off x="4553568" y="1906589"/>
            <a:ext cx="3322638" cy="3384550"/>
          </a:xfrm>
        </p:spPr>
        <p:txBody>
          <a:bodyPr>
            <a:noAutofit/>
          </a:bodyPr>
          <a:lstStyle/>
          <a:p>
            <a:pPr eaLnBrk="1" hangingPunct="1">
              <a:lnSpc>
                <a:spcPct val="80000"/>
              </a:lnSpc>
              <a:buFont typeface="Wingdings" panose="05000000000000000000" pitchFamily="2" charset="2"/>
              <a:buChar char="Ø"/>
            </a:pPr>
            <a:r>
              <a:rPr lang="en-AU" sz="1800" dirty="0">
                <a:effectLst/>
              </a:rPr>
              <a:t>Lateral flexion</a:t>
            </a:r>
          </a:p>
          <a:p>
            <a:pPr eaLnBrk="1" hangingPunct="1">
              <a:lnSpc>
                <a:spcPct val="80000"/>
              </a:lnSpc>
              <a:buFont typeface="Wingdings" panose="05000000000000000000" pitchFamily="2" charset="2"/>
              <a:buChar char="Ø"/>
            </a:pPr>
            <a:r>
              <a:rPr lang="en-AU" sz="1800" dirty="0">
                <a:effectLst/>
              </a:rPr>
              <a:t>Rotation</a:t>
            </a:r>
          </a:p>
          <a:p>
            <a:pPr eaLnBrk="1" hangingPunct="1">
              <a:lnSpc>
                <a:spcPct val="80000"/>
              </a:lnSpc>
              <a:buFont typeface="Wingdings" panose="05000000000000000000" pitchFamily="2" charset="2"/>
              <a:buChar char="Ø"/>
            </a:pPr>
            <a:r>
              <a:rPr lang="en-AU" sz="1800" dirty="0">
                <a:effectLst/>
              </a:rPr>
              <a:t>Upward rotation</a:t>
            </a:r>
          </a:p>
          <a:p>
            <a:pPr eaLnBrk="1" hangingPunct="1">
              <a:lnSpc>
                <a:spcPct val="80000"/>
              </a:lnSpc>
              <a:buFont typeface="Wingdings" panose="05000000000000000000" pitchFamily="2" charset="2"/>
              <a:buChar char="Ø"/>
            </a:pPr>
            <a:r>
              <a:rPr lang="en-AU" sz="1800" dirty="0">
                <a:effectLst/>
              </a:rPr>
              <a:t>Downward rotation</a:t>
            </a:r>
          </a:p>
          <a:p>
            <a:pPr eaLnBrk="1" hangingPunct="1">
              <a:lnSpc>
                <a:spcPct val="80000"/>
              </a:lnSpc>
              <a:buFont typeface="Wingdings" panose="05000000000000000000" pitchFamily="2" charset="2"/>
              <a:buChar char="Ø"/>
            </a:pPr>
            <a:r>
              <a:rPr lang="en-AU" sz="1800" dirty="0">
                <a:effectLst/>
              </a:rPr>
              <a:t>Supination</a:t>
            </a:r>
          </a:p>
          <a:p>
            <a:pPr eaLnBrk="1" hangingPunct="1">
              <a:lnSpc>
                <a:spcPct val="80000"/>
              </a:lnSpc>
              <a:buFont typeface="Wingdings" panose="05000000000000000000" pitchFamily="2" charset="2"/>
              <a:buChar char="Ø"/>
            </a:pPr>
            <a:r>
              <a:rPr lang="en-AU" sz="1800" dirty="0">
                <a:effectLst/>
              </a:rPr>
              <a:t>Pronation</a:t>
            </a:r>
          </a:p>
          <a:p>
            <a:pPr eaLnBrk="1" hangingPunct="1">
              <a:lnSpc>
                <a:spcPct val="80000"/>
              </a:lnSpc>
              <a:buFont typeface="Wingdings" panose="05000000000000000000" pitchFamily="2" charset="2"/>
              <a:buChar char="Ø"/>
            </a:pPr>
            <a:r>
              <a:rPr lang="en-AU" sz="1800" dirty="0">
                <a:effectLst/>
              </a:rPr>
              <a:t>Inversion</a:t>
            </a:r>
          </a:p>
          <a:p>
            <a:pPr eaLnBrk="1" hangingPunct="1">
              <a:lnSpc>
                <a:spcPct val="80000"/>
              </a:lnSpc>
              <a:buFont typeface="Wingdings" panose="05000000000000000000" pitchFamily="2" charset="2"/>
              <a:buChar char="Ø"/>
            </a:pPr>
            <a:r>
              <a:rPr lang="en-AU" sz="1800" dirty="0">
                <a:effectLst/>
              </a:rPr>
              <a:t>Eversion</a:t>
            </a:r>
          </a:p>
          <a:p>
            <a:pPr eaLnBrk="1" hangingPunct="1">
              <a:lnSpc>
                <a:spcPct val="80000"/>
              </a:lnSpc>
              <a:buFont typeface="Wingdings" panose="05000000000000000000" pitchFamily="2" charset="2"/>
              <a:buChar char="Ø"/>
            </a:pPr>
            <a:r>
              <a:rPr lang="en-AU" sz="1800" dirty="0">
                <a:effectLst/>
              </a:rPr>
              <a:t>Protraction</a:t>
            </a:r>
          </a:p>
          <a:p>
            <a:pPr eaLnBrk="1" hangingPunct="1">
              <a:lnSpc>
                <a:spcPct val="80000"/>
              </a:lnSpc>
              <a:buFont typeface="Wingdings" panose="05000000000000000000" pitchFamily="2" charset="2"/>
              <a:buChar char="Ø"/>
            </a:pPr>
            <a:r>
              <a:rPr lang="en-AU" sz="1800" dirty="0">
                <a:effectLst/>
              </a:rPr>
              <a:t>Retraction</a:t>
            </a:r>
          </a:p>
          <a:p>
            <a:pPr eaLnBrk="1" hangingPunct="1">
              <a:lnSpc>
                <a:spcPct val="80000"/>
              </a:lnSpc>
              <a:buFont typeface="Wingdings" panose="05000000000000000000" pitchFamily="2" charset="2"/>
              <a:buChar char="Ø"/>
            </a:pPr>
            <a:r>
              <a:rPr lang="en-AU" sz="1800" dirty="0">
                <a:effectLst/>
              </a:rPr>
              <a:t>Elevation</a:t>
            </a:r>
          </a:p>
          <a:p>
            <a:pPr eaLnBrk="1" hangingPunct="1">
              <a:lnSpc>
                <a:spcPct val="80000"/>
              </a:lnSpc>
              <a:buFont typeface="Wingdings" panose="05000000000000000000" pitchFamily="2" charset="2"/>
              <a:buChar char="Ø"/>
            </a:pPr>
            <a:r>
              <a:rPr lang="en-AU" sz="1800" dirty="0">
                <a:effectLst/>
              </a:rPr>
              <a:t>Depression</a:t>
            </a:r>
            <a:r>
              <a:rPr lang="en-US" sz="1800" dirty="0">
                <a:effectLst/>
              </a:rPr>
              <a:t> </a:t>
            </a:r>
          </a:p>
        </p:txBody>
      </p:sp>
      <p:sp>
        <p:nvSpPr>
          <p:cNvPr id="2" name="Slide Number Placeholder 1"/>
          <p:cNvSpPr>
            <a:spLocks noGrp="1"/>
          </p:cNvSpPr>
          <p:nvPr>
            <p:ph type="sldNum" sz="quarter" idx="12"/>
          </p:nvPr>
        </p:nvSpPr>
        <p:spPr>
          <a:xfrm>
            <a:off x="6288017" y="6111876"/>
            <a:ext cx="2057400" cy="365125"/>
          </a:xfrm>
        </p:spPr>
        <p:txBody>
          <a:bodyPr/>
          <a:lstStyle/>
          <a:p>
            <a:fld id="{2098FC7C-5A73-4CE4-9ED4-529E12F90497}" type="slidenum">
              <a:rPr lang="en-AU" smtClean="0"/>
              <a:t>4</a:t>
            </a:fld>
            <a:endParaRPr lang="en-AU"/>
          </a:p>
        </p:txBody>
      </p:sp>
    </p:spTree>
    <p:extLst>
      <p:ext uri="{BB962C8B-B14F-4D97-AF65-F5344CB8AC3E}">
        <p14:creationId xmlns:p14="http://schemas.microsoft.com/office/powerpoint/2010/main" val="31256238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rrowheads="1"/>
          </p:cNvSpPr>
          <p:nvPr>
            <p:ph type="title"/>
          </p:nvPr>
        </p:nvSpPr>
        <p:spPr/>
        <p:txBody>
          <a:bodyPr/>
          <a:lstStyle/>
          <a:p>
            <a:pPr algn="ctr" eaLnBrk="1" hangingPunct="1">
              <a:defRPr/>
            </a:pPr>
            <a:r>
              <a:rPr lang="en-AU" sz="3800" dirty="0"/>
              <a:t>Definitions of Anatomical Locations and Positions</a:t>
            </a:r>
            <a:endParaRPr lang="en-US" sz="3800" dirty="0"/>
          </a:p>
        </p:txBody>
      </p:sp>
      <p:sp>
        <p:nvSpPr>
          <p:cNvPr id="6147" name="Rectangle 3"/>
          <p:cNvSpPr>
            <a:spLocks noGrp="1" noChangeArrowheads="1"/>
          </p:cNvSpPr>
          <p:nvPr>
            <p:ph type="body" sz="half" idx="1"/>
          </p:nvPr>
        </p:nvSpPr>
        <p:spPr>
          <a:xfrm>
            <a:off x="1908175" y="1844675"/>
            <a:ext cx="2587625" cy="3744913"/>
          </a:xfrm>
        </p:spPr>
        <p:txBody>
          <a:bodyPr>
            <a:normAutofit fontScale="92500" lnSpcReduction="20000"/>
          </a:bodyPr>
          <a:lstStyle/>
          <a:p>
            <a:pPr eaLnBrk="1" hangingPunct="1">
              <a:lnSpc>
                <a:spcPct val="90000"/>
              </a:lnSpc>
              <a:buFont typeface="Wingdings" panose="05000000000000000000" pitchFamily="2" charset="2"/>
              <a:buChar char="Ø"/>
            </a:pPr>
            <a:r>
              <a:rPr lang="en-AU" sz="2000" dirty="0">
                <a:effectLst/>
              </a:rPr>
              <a:t>Anterior</a:t>
            </a:r>
          </a:p>
          <a:p>
            <a:pPr eaLnBrk="1" hangingPunct="1">
              <a:lnSpc>
                <a:spcPct val="90000"/>
              </a:lnSpc>
              <a:buFont typeface="Wingdings" panose="05000000000000000000" pitchFamily="2" charset="2"/>
              <a:buChar char="Ø"/>
            </a:pPr>
            <a:r>
              <a:rPr lang="en-AU" sz="2000" dirty="0">
                <a:effectLst/>
              </a:rPr>
              <a:t>Posterior</a:t>
            </a:r>
          </a:p>
          <a:p>
            <a:pPr eaLnBrk="1" hangingPunct="1">
              <a:lnSpc>
                <a:spcPct val="90000"/>
              </a:lnSpc>
              <a:buFont typeface="Wingdings" panose="05000000000000000000" pitchFamily="2" charset="2"/>
              <a:buChar char="Ø"/>
            </a:pPr>
            <a:r>
              <a:rPr lang="en-AU" sz="2000" dirty="0">
                <a:effectLst/>
              </a:rPr>
              <a:t>Superficial</a:t>
            </a:r>
          </a:p>
          <a:p>
            <a:pPr eaLnBrk="1" hangingPunct="1">
              <a:lnSpc>
                <a:spcPct val="90000"/>
              </a:lnSpc>
              <a:buFont typeface="Wingdings" panose="05000000000000000000" pitchFamily="2" charset="2"/>
              <a:buChar char="Ø"/>
            </a:pPr>
            <a:r>
              <a:rPr lang="en-AU" sz="2000" dirty="0">
                <a:effectLst/>
              </a:rPr>
              <a:t>Deep</a:t>
            </a:r>
          </a:p>
          <a:p>
            <a:pPr eaLnBrk="1" hangingPunct="1">
              <a:lnSpc>
                <a:spcPct val="90000"/>
              </a:lnSpc>
              <a:buFont typeface="Wingdings" panose="05000000000000000000" pitchFamily="2" charset="2"/>
              <a:buChar char="Ø"/>
            </a:pPr>
            <a:r>
              <a:rPr lang="en-AU" sz="2000" dirty="0">
                <a:effectLst/>
              </a:rPr>
              <a:t>Proximal</a:t>
            </a:r>
          </a:p>
          <a:p>
            <a:pPr eaLnBrk="1" hangingPunct="1">
              <a:lnSpc>
                <a:spcPct val="90000"/>
              </a:lnSpc>
              <a:buFont typeface="Wingdings" panose="05000000000000000000" pitchFamily="2" charset="2"/>
              <a:buChar char="Ø"/>
            </a:pPr>
            <a:r>
              <a:rPr lang="en-AU" sz="2000" dirty="0">
                <a:effectLst/>
              </a:rPr>
              <a:t>Distal</a:t>
            </a:r>
          </a:p>
          <a:p>
            <a:pPr eaLnBrk="1" hangingPunct="1">
              <a:lnSpc>
                <a:spcPct val="90000"/>
              </a:lnSpc>
              <a:buFont typeface="Wingdings" panose="05000000000000000000" pitchFamily="2" charset="2"/>
              <a:buChar char="Ø"/>
            </a:pPr>
            <a:r>
              <a:rPr lang="en-AU" sz="2000" dirty="0">
                <a:effectLst/>
              </a:rPr>
              <a:t>Superior</a:t>
            </a:r>
          </a:p>
          <a:p>
            <a:pPr eaLnBrk="1" hangingPunct="1">
              <a:lnSpc>
                <a:spcPct val="90000"/>
              </a:lnSpc>
              <a:buFont typeface="Wingdings" panose="05000000000000000000" pitchFamily="2" charset="2"/>
              <a:buChar char="Ø"/>
            </a:pPr>
            <a:r>
              <a:rPr lang="en-AU" sz="2000" dirty="0">
                <a:effectLst/>
              </a:rPr>
              <a:t>Inferior</a:t>
            </a:r>
          </a:p>
          <a:p>
            <a:pPr eaLnBrk="1" hangingPunct="1">
              <a:lnSpc>
                <a:spcPct val="90000"/>
              </a:lnSpc>
              <a:buFont typeface="Wingdings" panose="05000000000000000000" pitchFamily="2" charset="2"/>
              <a:buChar char="Ø"/>
            </a:pPr>
            <a:r>
              <a:rPr lang="en-AU" sz="2000" dirty="0">
                <a:effectLst/>
              </a:rPr>
              <a:t>Medial </a:t>
            </a:r>
          </a:p>
          <a:p>
            <a:pPr eaLnBrk="1" hangingPunct="1">
              <a:lnSpc>
                <a:spcPct val="90000"/>
              </a:lnSpc>
              <a:buFont typeface="Wingdings" panose="05000000000000000000" pitchFamily="2" charset="2"/>
              <a:buChar char="Ø"/>
            </a:pPr>
            <a:r>
              <a:rPr lang="en-AU" sz="2000" dirty="0">
                <a:effectLst/>
              </a:rPr>
              <a:t>Lateral</a:t>
            </a:r>
          </a:p>
          <a:p>
            <a:pPr eaLnBrk="1" hangingPunct="1">
              <a:lnSpc>
                <a:spcPct val="90000"/>
              </a:lnSpc>
              <a:buFont typeface="Wingdings" panose="05000000000000000000" pitchFamily="2" charset="2"/>
              <a:buChar char="Ø"/>
            </a:pPr>
            <a:r>
              <a:rPr lang="en-AU" sz="2000" dirty="0" err="1">
                <a:effectLst/>
              </a:rPr>
              <a:t>Ipsilateral</a:t>
            </a:r>
            <a:endParaRPr lang="en-AU" sz="2000" dirty="0">
              <a:effectLst/>
            </a:endParaRPr>
          </a:p>
        </p:txBody>
      </p:sp>
      <p:sp>
        <p:nvSpPr>
          <p:cNvPr id="6148" name="Rectangle 4"/>
          <p:cNvSpPr>
            <a:spLocks noGrp="1" noChangeArrowheads="1"/>
          </p:cNvSpPr>
          <p:nvPr>
            <p:ph type="body" sz="half" idx="2"/>
          </p:nvPr>
        </p:nvSpPr>
        <p:spPr>
          <a:xfrm>
            <a:off x="5148263" y="1773238"/>
            <a:ext cx="2232025" cy="3743325"/>
          </a:xfrm>
        </p:spPr>
        <p:txBody>
          <a:bodyPr>
            <a:normAutofit fontScale="92500" lnSpcReduction="20000"/>
          </a:bodyPr>
          <a:lstStyle/>
          <a:p>
            <a:pPr eaLnBrk="1" hangingPunct="1">
              <a:lnSpc>
                <a:spcPct val="90000"/>
              </a:lnSpc>
              <a:buFont typeface="Wingdings" panose="05000000000000000000" pitchFamily="2" charset="2"/>
              <a:buChar char="Ø"/>
            </a:pPr>
            <a:r>
              <a:rPr lang="en-AU" sz="2000">
                <a:effectLst/>
              </a:rPr>
              <a:t>Contralateral</a:t>
            </a:r>
          </a:p>
          <a:p>
            <a:pPr eaLnBrk="1" hangingPunct="1">
              <a:lnSpc>
                <a:spcPct val="90000"/>
              </a:lnSpc>
              <a:buFont typeface="Wingdings" panose="05000000000000000000" pitchFamily="2" charset="2"/>
              <a:buChar char="Ø"/>
            </a:pPr>
            <a:r>
              <a:rPr lang="en-AU" sz="2000">
                <a:effectLst/>
              </a:rPr>
              <a:t>Unilateral</a:t>
            </a:r>
          </a:p>
          <a:p>
            <a:pPr eaLnBrk="1" hangingPunct="1">
              <a:lnSpc>
                <a:spcPct val="90000"/>
              </a:lnSpc>
              <a:buFont typeface="Wingdings" panose="05000000000000000000" pitchFamily="2" charset="2"/>
              <a:buChar char="Ø"/>
            </a:pPr>
            <a:r>
              <a:rPr lang="en-AU" sz="2000">
                <a:effectLst/>
              </a:rPr>
              <a:t>Bilateral</a:t>
            </a:r>
          </a:p>
          <a:p>
            <a:pPr eaLnBrk="1" hangingPunct="1">
              <a:lnSpc>
                <a:spcPct val="90000"/>
              </a:lnSpc>
              <a:buFont typeface="Wingdings" panose="05000000000000000000" pitchFamily="2" charset="2"/>
              <a:buChar char="Ø"/>
            </a:pPr>
            <a:r>
              <a:rPr lang="en-AU" sz="2000">
                <a:effectLst/>
              </a:rPr>
              <a:t>Prone</a:t>
            </a:r>
          </a:p>
          <a:p>
            <a:pPr eaLnBrk="1" hangingPunct="1">
              <a:lnSpc>
                <a:spcPct val="90000"/>
              </a:lnSpc>
              <a:buFont typeface="Wingdings" panose="05000000000000000000" pitchFamily="2" charset="2"/>
              <a:buChar char="Ø"/>
            </a:pPr>
            <a:r>
              <a:rPr lang="en-AU" sz="2000">
                <a:effectLst/>
              </a:rPr>
              <a:t>Supine</a:t>
            </a:r>
          </a:p>
          <a:p>
            <a:pPr eaLnBrk="1" hangingPunct="1">
              <a:lnSpc>
                <a:spcPct val="90000"/>
              </a:lnSpc>
              <a:buFont typeface="Wingdings" panose="05000000000000000000" pitchFamily="2" charset="2"/>
              <a:buChar char="Ø"/>
            </a:pPr>
            <a:r>
              <a:rPr lang="en-AU" sz="2000">
                <a:effectLst/>
              </a:rPr>
              <a:t>Valgus</a:t>
            </a:r>
          </a:p>
          <a:p>
            <a:pPr eaLnBrk="1" hangingPunct="1">
              <a:lnSpc>
                <a:spcPct val="90000"/>
              </a:lnSpc>
              <a:buFont typeface="Wingdings" panose="05000000000000000000" pitchFamily="2" charset="2"/>
              <a:buChar char="Ø"/>
            </a:pPr>
            <a:r>
              <a:rPr lang="en-AU" sz="2000">
                <a:effectLst/>
              </a:rPr>
              <a:t>Varus</a:t>
            </a:r>
          </a:p>
          <a:p>
            <a:pPr eaLnBrk="1" hangingPunct="1">
              <a:lnSpc>
                <a:spcPct val="90000"/>
              </a:lnSpc>
              <a:buFont typeface="Wingdings" panose="05000000000000000000" pitchFamily="2" charset="2"/>
              <a:buChar char="Ø"/>
            </a:pPr>
            <a:r>
              <a:rPr lang="en-AU" sz="2000">
                <a:effectLst/>
              </a:rPr>
              <a:t>Arm</a:t>
            </a:r>
          </a:p>
          <a:p>
            <a:pPr eaLnBrk="1" hangingPunct="1">
              <a:lnSpc>
                <a:spcPct val="90000"/>
              </a:lnSpc>
              <a:buFont typeface="Wingdings" panose="05000000000000000000" pitchFamily="2" charset="2"/>
              <a:buChar char="Ø"/>
            </a:pPr>
            <a:r>
              <a:rPr lang="en-AU" sz="2000">
                <a:effectLst/>
              </a:rPr>
              <a:t>Forearm</a:t>
            </a:r>
          </a:p>
          <a:p>
            <a:pPr eaLnBrk="1" hangingPunct="1">
              <a:lnSpc>
                <a:spcPct val="90000"/>
              </a:lnSpc>
              <a:buFont typeface="Wingdings" panose="05000000000000000000" pitchFamily="2" charset="2"/>
              <a:buChar char="Ø"/>
            </a:pPr>
            <a:r>
              <a:rPr lang="en-AU" sz="2000">
                <a:effectLst/>
              </a:rPr>
              <a:t>Thigh</a:t>
            </a:r>
          </a:p>
          <a:p>
            <a:pPr eaLnBrk="1" hangingPunct="1">
              <a:lnSpc>
                <a:spcPct val="90000"/>
              </a:lnSpc>
              <a:buFont typeface="Wingdings" panose="05000000000000000000" pitchFamily="2" charset="2"/>
              <a:buChar char="Ø"/>
            </a:pPr>
            <a:r>
              <a:rPr lang="en-US" sz="2000">
                <a:effectLst/>
              </a:rPr>
              <a:t>Leg</a:t>
            </a:r>
          </a:p>
        </p:txBody>
      </p:sp>
      <p:sp>
        <p:nvSpPr>
          <p:cNvPr id="2" name="Slide Number Placeholder 1"/>
          <p:cNvSpPr>
            <a:spLocks noGrp="1"/>
          </p:cNvSpPr>
          <p:nvPr>
            <p:ph type="sldNum" sz="quarter" idx="12"/>
          </p:nvPr>
        </p:nvSpPr>
        <p:spPr/>
        <p:txBody>
          <a:bodyPr/>
          <a:lstStyle/>
          <a:p>
            <a:fld id="{2098FC7C-5A73-4CE4-9ED4-529E12F90497}" type="slidenum">
              <a:rPr lang="en-AU" smtClean="0"/>
              <a:t>5</a:t>
            </a:fld>
            <a:endParaRPr lang="en-AU"/>
          </a:p>
        </p:txBody>
      </p:sp>
    </p:spTree>
    <p:extLst>
      <p:ext uri="{BB962C8B-B14F-4D97-AF65-F5344CB8AC3E}">
        <p14:creationId xmlns:p14="http://schemas.microsoft.com/office/powerpoint/2010/main" val="36767997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Rot="1" noChangeArrowheads="1"/>
          </p:cNvSpPr>
          <p:nvPr>
            <p:ph type="title"/>
          </p:nvPr>
        </p:nvSpPr>
        <p:spPr/>
        <p:txBody>
          <a:bodyPr/>
          <a:lstStyle/>
          <a:p>
            <a:pPr eaLnBrk="1" hangingPunct="1">
              <a:defRPr/>
            </a:pPr>
            <a:r>
              <a:rPr lang="en-AU" sz="3800" dirty="0"/>
              <a:t>Skeletal Anatomy</a:t>
            </a:r>
            <a:br>
              <a:rPr lang="en-AU" sz="3800" dirty="0"/>
            </a:br>
            <a:r>
              <a:rPr lang="en-AU" sz="3800" dirty="0"/>
              <a:t>Bones</a:t>
            </a:r>
            <a:endParaRPr lang="en-US" sz="3800" dirty="0"/>
          </a:p>
        </p:txBody>
      </p:sp>
      <p:sp>
        <p:nvSpPr>
          <p:cNvPr id="7171" name="Rectangle 3"/>
          <p:cNvSpPr>
            <a:spLocks noGrp="1" noChangeArrowheads="1"/>
          </p:cNvSpPr>
          <p:nvPr>
            <p:ph type="body" idx="1"/>
          </p:nvPr>
        </p:nvSpPr>
        <p:spPr>
          <a:xfrm>
            <a:off x="539750" y="1557338"/>
            <a:ext cx="8002588" cy="4751387"/>
          </a:xfrm>
        </p:spPr>
        <p:txBody>
          <a:bodyPr>
            <a:normAutofit lnSpcReduction="10000"/>
          </a:bodyPr>
          <a:lstStyle/>
          <a:p>
            <a:pPr lvl="1" eaLnBrk="1" hangingPunct="1">
              <a:lnSpc>
                <a:spcPct val="80000"/>
              </a:lnSpc>
              <a:buFont typeface="Wingdings" panose="05000000000000000000" pitchFamily="2" charset="2"/>
              <a:buChar char="Ø"/>
            </a:pPr>
            <a:r>
              <a:rPr lang="en-AU" sz="1800">
                <a:effectLst/>
              </a:rPr>
              <a:t>Structure and mechanics of bone</a:t>
            </a:r>
          </a:p>
          <a:p>
            <a:pPr lvl="1" eaLnBrk="1" hangingPunct="1">
              <a:lnSpc>
                <a:spcPct val="80000"/>
              </a:lnSpc>
              <a:buFont typeface="Wingdings" panose="05000000000000000000" pitchFamily="2" charset="2"/>
              <a:buChar char="Ø"/>
            </a:pPr>
            <a:r>
              <a:rPr lang="en-AU" sz="1800">
                <a:effectLst/>
              </a:rPr>
              <a:t>The biomechanical properties of bone</a:t>
            </a:r>
          </a:p>
          <a:p>
            <a:pPr lvl="1" eaLnBrk="1" hangingPunct="1">
              <a:lnSpc>
                <a:spcPct val="80000"/>
              </a:lnSpc>
              <a:buFont typeface="Wingdings" panose="05000000000000000000" pitchFamily="2" charset="2"/>
              <a:buChar char="Ø"/>
            </a:pPr>
            <a:r>
              <a:rPr lang="en-AU" sz="1800">
                <a:effectLst/>
              </a:rPr>
              <a:t>The responses of bone to weight bearing activities</a:t>
            </a:r>
          </a:p>
          <a:p>
            <a:pPr lvl="1" eaLnBrk="1" hangingPunct="1">
              <a:lnSpc>
                <a:spcPct val="80000"/>
              </a:lnSpc>
              <a:buFont typeface="Wingdings" panose="05000000000000000000" pitchFamily="2" charset="2"/>
              <a:buChar char="Ø"/>
            </a:pPr>
            <a:r>
              <a:rPr lang="en-AU" sz="1800">
                <a:effectLst/>
              </a:rPr>
              <a:t>Bone formation, growth, and remodelling</a:t>
            </a:r>
          </a:p>
          <a:p>
            <a:pPr lvl="1" eaLnBrk="1" hangingPunct="1">
              <a:lnSpc>
                <a:spcPct val="80000"/>
              </a:lnSpc>
              <a:buFont typeface="Wingdings" panose="05000000000000000000" pitchFamily="2" charset="2"/>
              <a:buChar char="Ø"/>
            </a:pPr>
            <a:r>
              <a:rPr lang="en-AU" sz="1800">
                <a:effectLst/>
              </a:rPr>
              <a:t>The influence of diet on bone homeostasis</a:t>
            </a:r>
          </a:p>
          <a:p>
            <a:pPr lvl="1" eaLnBrk="1" hangingPunct="1">
              <a:lnSpc>
                <a:spcPct val="80000"/>
              </a:lnSpc>
              <a:buFont typeface="Wingdings" panose="05000000000000000000" pitchFamily="2" charset="2"/>
              <a:buChar char="Ø"/>
            </a:pPr>
            <a:r>
              <a:rPr lang="en-AU" sz="1800">
                <a:effectLst/>
              </a:rPr>
              <a:t>The influence of age on bone homeostasis</a:t>
            </a:r>
          </a:p>
          <a:p>
            <a:pPr lvl="1" eaLnBrk="1" hangingPunct="1">
              <a:lnSpc>
                <a:spcPct val="80000"/>
              </a:lnSpc>
              <a:buFont typeface="Wingdings" panose="05000000000000000000" pitchFamily="2" charset="2"/>
              <a:buChar char="Ø"/>
            </a:pPr>
            <a:r>
              <a:rPr lang="en-AU" sz="1800">
                <a:effectLst/>
              </a:rPr>
              <a:t>Major bones and major landmarks of the skeleton</a:t>
            </a:r>
          </a:p>
          <a:p>
            <a:pPr lvl="1" eaLnBrk="1" hangingPunct="1">
              <a:lnSpc>
                <a:spcPct val="80000"/>
              </a:lnSpc>
              <a:buFont typeface="Wingdings" panose="05000000000000000000" pitchFamily="2" charset="2"/>
              <a:buChar char="Ø"/>
            </a:pPr>
            <a:r>
              <a:rPr lang="en-AU" sz="1800">
                <a:effectLst/>
              </a:rPr>
              <a:t>Bone markings: Do you what these are?</a:t>
            </a:r>
          </a:p>
          <a:p>
            <a:pPr lvl="2" eaLnBrk="1" hangingPunct="1">
              <a:lnSpc>
                <a:spcPct val="80000"/>
              </a:lnSpc>
              <a:buFont typeface="Wingdings" panose="05000000000000000000" pitchFamily="2" charset="2"/>
              <a:buChar char="Ø"/>
            </a:pPr>
            <a:r>
              <a:rPr lang="en-AU" sz="1800">
                <a:effectLst/>
              </a:rPr>
              <a:t>Tuberosity		Crest		Trochanter</a:t>
            </a:r>
          </a:p>
          <a:p>
            <a:pPr lvl="2" eaLnBrk="1" hangingPunct="1">
              <a:lnSpc>
                <a:spcPct val="80000"/>
              </a:lnSpc>
              <a:buFont typeface="Wingdings" panose="05000000000000000000" pitchFamily="2" charset="2"/>
              <a:buChar char="Ø"/>
            </a:pPr>
            <a:r>
              <a:rPr lang="en-AU" sz="1800">
                <a:effectLst/>
              </a:rPr>
              <a:t>Line			Tubercle		Epicondyle</a:t>
            </a:r>
          </a:p>
          <a:p>
            <a:pPr lvl="2" eaLnBrk="1" hangingPunct="1">
              <a:lnSpc>
                <a:spcPct val="80000"/>
              </a:lnSpc>
              <a:buFont typeface="Wingdings" panose="05000000000000000000" pitchFamily="2" charset="2"/>
              <a:buChar char="Ø"/>
            </a:pPr>
            <a:r>
              <a:rPr lang="en-AU" sz="1800">
                <a:effectLst/>
              </a:rPr>
              <a:t>Spine			Head		Facet</a:t>
            </a:r>
          </a:p>
          <a:p>
            <a:pPr lvl="2" eaLnBrk="1" hangingPunct="1">
              <a:lnSpc>
                <a:spcPct val="80000"/>
              </a:lnSpc>
              <a:buFont typeface="Wingdings" panose="05000000000000000000" pitchFamily="2" charset="2"/>
              <a:buChar char="Ø"/>
            </a:pPr>
            <a:r>
              <a:rPr lang="en-AU" sz="1800">
                <a:effectLst/>
              </a:rPr>
              <a:t>Condyle		Ramus		Meatus</a:t>
            </a:r>
          </a:p>
          <a:p>
            <a:pPr lvl="2" eaLnBrk="1" hangingPunct="1">
              <a:lnSpc>
                <a:spcPct val="80000"/>
              </a:lnSpc>
              <a:buFont typeface="Wingdings" panose="05000000000000000000" pitchFamily="2" charset="2"/>
              <a:buChar char="Ø"/>
            </a:pPr>
            <a:r>
              <a:rPr lang="en-AU" sz="1800">
                <a:effectLst/>
              </a:rPr>
              <a:t>Sinus			Fossa		Groove</a:t>
            </a:r>
          </a:p>
          <a:p>
            <a:pPr lvl="2" eaLnBrk="1" hangingPunct="1">
              <a:lnSpc>
                <a:spcPct val="80000"/>
              </a:lnSpc>
              <a:buFont typeface="Wingdings" panose="05000000000000000000" pitchFamily="2" charset="2"/>
              <a:buChar char="Ø"/>
            </a:pPr>
            <a:r>
              <a:rPr lang="en-AU" sz="1800">
                <a:effectLst/>
              </a:rPr>
              <a:t>Fissure		Foramen</a:t>
            </a:r>
          </a:p>
          <a:p>
            <a:pPr lvl="1" eaLnBrk="1" hangingPunct="1">
              <a:lnSpc>
                <a:spcPct val="80000"/>
              </a:lnSpc>
              <a:buFont typeface="Wingdings" panose="05000000000000000000" pitchFamily="2" charset="2"/>
              <a:buChar char="Ø"/>
            </a:pPr>
            <a:r>
              <a:rPr lang="en-AU" sz="1800">
                <a:effectLst/>
              </a:rPr>
              <a:t>Directional terms used to define positions of bones and landmarks</a:t>
            </a:r>
          </a:p>
          <a:p>
            <a:pPr lvl="1" eaLnBrk="1" hangingPunct="1">
              <a:lnSpc>
                <a:spcPct val="80000"/>
              </a:lnSpc>
              <a:buFont typeface="Wingdings" panose="05000000000000000000" pitchFamily="2" charset="2"/>
              <a:buChar char="Ø"/>
            </a:pPr>
            <a:r>
              <a:rPr lang="en-AU" sz="1800">
                <a:effectLst/>
              </a:rPr>
              <a:t>Structural regionalisation of the vertebral column and the implications for movement</a:t>
            </a:r>
          </a:p>
        </p:txBody>
      </p:sp>
      <p:sp>
        <p:nvSpPr>
          <p:cNvPr id="2" name="Slide Number Placeholder 1"/>
          <p:cNvSpPr>
            <a:spLocks noGrp="1"/>
          </p:cNvSpPr>
          <p:nvPr>
            <p:ph type="sldNum" sz="quarter" idx="12"/>
          </p:nvPr>
        </p:nvSpPr>
        <p:spPr/>
        <p:txBody>
          <a:bodyPr/>
          <a:lstStyle/>
          <a:p>
            <a:fld id="{2098FC7C-5A73-4CE4-9ED4-529E12F90497}" type="slidenum">
              <a:rPr lang="en-AU" smtClean="0"/>
              <a:t>6</a:t>
            </a:fld>
            <a:endParaRPr lang="en-AU"/>
          </a:p>
        </p:txBody>
      </p:sp>
    </p:spTree>
    <p:extLst>
      <p:ext uri="{BB962C8B-B14F-4D97-AF65-F5344CB8AC3E}">
        <p14:creationId xmlns:p14="http://schemas.microsoft.com/office/powerpoint/2010/main" val="12462225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rrowheads="1"/>
          </p:cNvSpPr>
          <p:nvPr>
            <p:ph type="title"/>
          </p:nvPr>
        </p:nvSpPr>
        <p:spPr/>
        <p:txBody>
          <a:bodyPr/>
          <a:lstStyle/>
          <a:p>
            <a:pPr eaLnBrk="1" hangingPunct="1">
              <a:defRPr/>
            </a:pPr>
            <a:r>
              <a:rPr lang="en-AU" sz="3800" dirty="0"/>
              <a:t>Skeletal Anatomy</a:t>
            </a:r>
            <a:br>
              <a:rPr lang="en-AU" sz="3800" dirty="0"/>
            </a:br>
            <a:r>
              <a:rPr lang="en-AU" sz="3800" dirty="0"/>
              <a:t>Joints</a:t>
            </a:r>
            <a:endParaRPr lang="en-US" sz="3800" dirty="0"/>
          </a:p>
        </p:txBody>
      </p:sp>
      <p:sp>
        <p:nvSpPr>
          <p:cNvPr id="8195" name="Rectangle 3"/>
          <p:cNvSpPr>
            <a:spLocks noGrp="1" noChangeArrowheads="1"/>
          </p:cNvSpPr>
          <p:nvPr>
            <p:ph type="body" idx="1"/>
          </p:nvPr>
        </p:nvSpPr>
        <p:spPr>
          <a:xfrm>
            <a:off x="468313" y="1412875"/>
            <a:ext cx="8229600" cy="4781550"/>
          </a:xfrm>
        </p:spPr>
        <p:txBody>
          <a:bodyPr/>
          <a:lstStyle/>
          <a:p>
            <a:pPr eaLnBrk="1" hangingPunct="1">
              <a:lnSpc>
                <a:spcPct val="80000"/>
              </a:lnSpc>
              <a:buFont typeface="Wingdings" panose="05000000000000000000" pitchFamily="2" charset="2"/>
              <a:buChar char="Ø"/>
            </a:pPr>
            <a:endParaRPr lang="en-AU" sz="2000">
              <a:effectLst/>
            </a:endParaRPr>
          </a:p>
          <a:p>
            <a:pPr eaLnBrk="1" hangingPunct="1">
              <a:lnSpc>
                <a:spcPct val="80000"/>
              </a:lnSpc>
              <a:buFont typeface="Wingdings" panose="05000000000000000000" pitchFamily="2" charset="2"/>
              <a:buChar char="Ø"/>
            </a:pPr>
            <a:r>
              <a:rPr lang="en-AU" sz="2000">
                <a:effectLst/>
              </a:rPr>
              <a:t>joints related to exercise:  Do you know where these joints are? </a:t>
            </a:r>
            <a:r>
              <a:rPr lang="en-AU" sz="1400">
                <a:effectLst/>
              </a:rPr>
              <a:t>[Hint: p. 118]</a:t>
            </a:r>
          </a:p>
          <a:p>
            <a:pPr lvl="2" eaLnBrk="1" hangingPunct="1">
              <a:lnSpc>
                <a:spcPct val="80000"/>
              </a:lnSpc>
              <a:buFont typeface="Wingdings" panose="05000000000000000000" pitchFamily="2" charset="2"/>
              <a:buChar char="Ø"/>
            </a:pPr>
            <a:r>
              <a:rPr lang="en-AU" sz="2000">
                <a:effectLst/>
              </a:rPr>
              <a:t>Intervertebral 		*Sternoclavicular</a:t>
            </a:r>
          </a:p>
          <a:p>
            <a:pPr lvl="2" eaLnBrk="1" hangingPunct="1">
              <a:lnSpc>
                <a:spcPct val="80000"/>
              </a:lnSpc>
              <a:buFont typeface="Wingdings" panose="05000000000000000000" pitchFamily="2" charset="2"/>
              <a:buChar char="Ø"/>
            </a:pPr>
            <a:r>
              <a:rPr lang="en-AU" sz="2000">
                <a:effectLst/>
              </a:rPr>
              <a:t>Sternocostal			*Acromioclavicular</a:t>
            </a:r>
          </a:p>
          <a:p>
            <a:pPr lvl="2" eaLnBrk="1" hangingPunct="1">
              <a:lnSpc>
                <a:spcPct val="80000"/>
              </a:lnSpc>
              <a:buFont typeface="Wingdings" panose="05000000000000000000" pitchFamily="2" charset="2"/>
              <a:buChar char="Ø"/>
            </a:pPr>
            <a:r>
              <a:rPr lang="en-AU" sz="2000">
                <a:effectLst/>
              </a:rPr>
              <a:t>Glenohumeral			*Elbow</a:t>
            </a:r>
          </a:p>
          <a:p>
            <a:pPr lvl="2" eaLnBrk="1" hangingPunct="1">
              <a:lnSpc>
                <a:spcPct val="80000"/>
              </a:lnSpc>
              <a:buFont typeface="Wingdings" panose="05000000000000000000" pitchFamily="2" charset="2"/>
              <a:buChar char="Ø"/>
            </a:pPr>
            <a:r>
              <a:rPr lang="en-AU" sz="2000">
                <a:effectLst/>
              </a:rPr>
              <a:t>Radioulnar			*Radiocarpal</a:t>
            </a:r>
          </a:p>
          <a:p>
            <a:pPr lvl="2" eaLnBrk="1" hangingPunct="1">
              <a:lnSpc>
                <a:spcPct val="80000"/>
              </a:lnSpc>
              <a:buFont typeface="Wingdings" panose="05000000000000000000" pitchFamily="2" charset="2"/>
              <a:buChar char="Ø"/>
            </a:pPr>
            <a:r>
              <a:rPr lang="en-AU" sz="2000">
                <a:effectLst/>
              </a:rPr>
              <a:t>Metacarpophalangeal		*Pubic symphysis</a:t>
            </a:r>
          </a:p>
          <a:p>
            <a:pPr lvl="2" eaLnBrk="1" hangingPunct="1">
              <a:lnSpc>
                <a:spcPct val="80000"/>
              </a:lnSpc>
              <a:buFont typeface="Wingdings" panose="05000000000000000000" pitchFamily="2" charset="2"/>
              <a:buChar char="Ø"/>
            </a:pPr>
            <a:r>
              <a:rPr lang="en-AU" sz="2000">
                <a:effectLst/>
              </a:rPr>
              <a:t>Coxal				*Tibiofibular</a:t>
            </a:r>
          </a:p>
          <a:p>
            <a:pPr lvl="2" eaLnBrk="1" hangingPunct="1">
              <a:lnSpc>
                <a:spcPct val="80000"/>
              </a:lnSpc>
              <a:buFont typeface="Wingdings" panose="05000000000000000000" pitchFamily="2" charset="2"/>
              <a:buChar char="Ø"/>
            </a:pPr>
            <a:r>
              <a:rPr lang="en-AU" sz="2000">
                <a:effectLst/>
              </a:rPr>
              <a:t>Femoropatellar		*Ankle</a:t>
            </a:r>
          </a:p>
          <a:p>
            <a:pPr lvl="1" eaLnBrk="1" hangingPunct="1">
              <a:lnSpc>
                <a:spcPct val="80000"/>
              </a:lnSpc>
              <a:buFont typeface="Wingdings" panose="05000000000000000000" pitchFamily="2" charset="2"/>
              <a:buChar char="Ø"/>
            </a:pPr>
            <a:r>
              <a:rPr lang="en-AU" sz="2000">
                <a:effectLst/>
              </a:rPr>
              <a:t>structure and function of joints</a:t>
            </a:r>
          </a:p>
          <a:p>
            <a:pPr lvl="2" eaLnBrk="1" hangingPunct="1">
              <a:lnSpc>
                <a:spcPct val="80000"/>
              </a:lnSpc>
              <a:buFont typeface="Wingdings" panose="05000000000000000000" pitchFamily="2" charset="2"/>
              <a:buChar char="Ø"/>
            </a:pPr>
            <a:r>
              <a:rPr lang="en-AU" sz="2000">
                <a:effectLst/>
              </a:rPr>
              <a:t>fibrous, cartilaginous and synovial joints</a:t>
            </a:r>
            <a:endParaRPr lang="en-US" sz="2000">
              <a:effectLst/>
            </a:endParaRPr>
          </a:p>
          <a:p>
            <a:pPr lvl="1" eaLnBrk="1" hangingPunct="1">
              <a:lnSpc>
                <a:spcPct val="80000"/>
              </a:lnSpc>
              <a:buFont typeface="Wingdings" panose="05000000000000000000" pitchFamily="2" charset="2"/>
              <a:buChar char="Ø"/>
            </a:pPr>
            <a:r>
              <a:rPr lang="en-AU" sz="2000">
                <a:effectLst/>
              </a:rPr>
              <a:t>anatomical structure of joints</a:t>
            </a:r>
          </a:p>
          <a:p>
            <a:pPr lvl="1" eaLnBrk="1" hangingPunct="1">
              <a:lnSpc>
                <a:spcPct val="80000"/>
              </a:lnSpc>
              <a:buFont typeface="Wingdings" panose="05000000000000000000" pitchFamily="2" charset="2"/>
              <a:buChar char="Ø"/>
            </a:pPr>
            <a:r>
              <a:rPr lang="en-US" sz="2000">
                <a:effectLst/>
              </a:rPr>
              <a:t>Need to take into account the stability of a joint (resistance to displacement)</a:t>
            </a:r>
          </a:p>
          <a:p>
            <a:pPr eaLnBrk="1" hangingPunct="1">
              <a:lnSpc>
                <a:spcPct val="80000"/>
              </a:lnSpc>
              <a:buFont typeface="Wingdings" panose="05000000000000000000" pitchFamily="2" charset="2"/>
              <a:buChar char="Ø"/>
            </a:pPr>
            <a:endParaRPr lang="en-US" sz="200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7</a:t>
            </a:fld>
            <a:endParaRPr lang="en-AU"/>
          </a:p>
        </p:txBody>
      </p:sp>
    </p:spTree>
    <p:extLst>
      <p:ext uri="{BB962C8B-B14F-4D97-AF65-F5344CB8AC3E}">
        <p14:creationId xmlns:p14="http://schemas.microsoft.com/office/powerpoint/2010/main" val="34692817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rrowheads="1"/>
          </p:cNvSpPr>
          <p:nvPr>
            <p:ph type="title"/>
          </p:nvPr>
        </p:nvSpPr>
        <p:spPr/>
        <p:txBody>
          <a:bodyPr/>
          <a:lstStyle/>
          <a:p>
            <a:pPr eaLnBrk="1" hangingPunct="1"/>
            <a:r>
              <a:rPr lang="en-AU" sz="3800">
                <a:effectLst/>
              </a:rPr>
              <a:t>Structure &amp; Function of Muscles</a:t>
            </a:r>
            <a:endParaRPr lang="en-US" sz="3800">
              <a:effectLst/>
            </a:endParaRPr>
          </a:p>
        </p:txBody>
      </p:sp>
      <p:sp>
        <p:nvSpPr>
          <p:cNvPr id="9219" name="Rectangle 3"/>
          <p:cNvSpPr>
            <a:spLocks noGrp="1" noChangeArrowheads="1"/>
          </p:cNvSpPr>
          <p:nvPr>
            <p:ph type="body" idx="1"/>
          </p:nvPr>
        </p:nvSpPr>
        <p:spPr>
          <a:xfrm>
            <a:off x="468313" y="1341438"/>
            <a:ext cx="8229600" cy="4708525"/>
          </a:xfrm>
        </p:spPr>
        <p:txBody>
          <a:bodyPr>
            <a:normAutofit lnSpcReduction="10000"/>
          </a:bodyPr>
          <a:lstStyle/>
          <a:p>
            <a:pPr eaLnBrk="1" hangingPunct="1">
              <a:lnSpc>
                <a:spcPct val="80000"/>
              </a:lnSpc>
              <a:buFont typeface="Wingdings" panose="05000000000000000000" pitchFamily="2" charset="2"/>
              <a:buChar char="Ø"/>
            </a:pPr>
            <a:r>
              <a:rPr lang="en-AU" sz="1800">
                <a:effectLst/>
              </a:rPr>
              <a:t>What is the purpose of connective tissues?</a:t>
            </a:r>
          </a:p>
          <a:p>
            <a:pPr lvl="1" eaLnBrk="1" hangingPunct="1">
              <a:lnSpc>
                <a:spcPct val="80000"/>
              </a:lnSpc>
              <a:buFont typeface="Wingdings" panose="05000000000000000000" pitchFamily="2" charset="2"/>
              <a:buChar char="Ø"/>
            </a:pPr>
            <a:r>
              <a:rPr lang="en-AU" sz="1800">
                <a:effectLst/>
              </a:rPr>
              <a:t>Ligaments</a:t>
            </a:r>
          </a:p>
          <a:p>
            <a:pPr lvl="2" eaLnBrk="1" hangingPunct="1">
              <a:lnSpc>
                <a:spcPct val="80000"/>
              </a:lnSpc>
              <a:buFont typeface="Wingdings" panose="05000000000000000000" pitchFamily="2" charset="2"/>
              <a:buChar char="Ø"/>
            </a:pPr>
            <a:r>
              <a:rPr lang="en-AU" sz="1800">
                <a:effectLst/>
              </a:rPr>
              <a:t>Elbow</a:t>
            </a:r>
          </a:p>
          <a:p>
            <a:pPr lvl="3" eaLnBrk="1" hangingPunct="1">
              <a:lnSpc>
                <a:spcPct val="80000"/>
              </a:lnSpc>
              <a:buFont typeface="Wingdings" panose="05000000000000000000" pitchFamily="2" charset="2"/>
              <a:buChar char="Ø"/>
            </a:pPr>
            <a:r>
              <a:rPr lang="en-AU" sz="1800">
                <a:effectLst/>
              </a:rPr>
              <a:t>radial collateral ligament</a:t>
            </a:r>
          </a:p>
          <a:p>
            <a:pPr lvl="3" eaLnBrk="1" hangingPunct="1">
              <a:lnSpc>
                <a:spcPct val="80000"/>
              </a:lnSpc>
              <a:buFont typeface="Wingdings" panose="05000000000000000000" pitchFamily="2" charset="2"/>
              <a:buChar char="Ø"/>
            </a:pPr>
            <a:r>
              <a:rPr lang="en-AU" sz="1800">
                <a:effectLst/>
              </a:rPr>
              <a:t>ulnar collateral ligament</a:t>
            </a:r>
          </a:p>
          <a:p>
            <a:pPr lvl="2" eaLnBrk="1" hangingPunct="1">
              <a:lnSpc>
                <a:spcPct val="80000"/>
              </a:lnSpc>
              <a:buFont typeface="Wingdings" panose="05000000000000000000" pitchFamily="2" charset="2"/>
              <a:buChar char="Ø"/>
            </a:pPr>
            <a:r>
              <a:rPr lang="en-AU" sz="1800">
                <a:effectLst/>
              </a:rPr>
              <a:t>Knee</a:t>
            </a:r>
          </a:p>
          <a:p>
            <a:pPr lvl="3" eaLnBrk="1" hangingPunct="1">
              <a:lnSpc>
                <a:spcPct val="80000"/>
              </a:lnSpc>
              <a:buFont typeface="Wingdings" panose="05000000000000000000" pitchFamily="2" charset="2"/>
              <a:buChar char="Ø"/>
            </a:pPr>
            <a:r>
              <a:rPr lang="en-AU" sz="1800">
                <a:effectLst/>
              </a:rPr>
              <a:t>Fibular, ie, lateral, collateral ligament</a:t>
            </a:r>
          </a:p>
          <a:p>
            <a:pPr lvl="3" eaLnBrk="1" hangingPunct="1">
              <a:lnSpc>
                <a:spcPct val="80000"/>
              </a:lnSpc>
              <a:buFont typeface="Wingdings" panose="05000000000000000000" pitchFamily="2" charset="2"/>
              <a:buChar char="Ø"/>
            </a:pPr>
            <a:r>
              <a:rPr lang="en-AU" sz="1800">
                <a:effectLst/>
              </a:rPr>
              <a:t>Patella ligament</a:t>
            </a:r>
          </a:p>
          <a:p>
            <a:pPr lvl="3" eaLnBrk="1" hangingPunct="1">
              <a:lnSpc>
                <a:spcPct val="80000"/>
              </a:lnSpc>
              <a:buFont typeface="Wingdings" panose="05000000000000000000" pitchFamily="2" charset="2"/>
              <a:buChar char="Ø"/>
            </a:pPr>
            <a:r>
              <a:rPr lang="en-AU" sz="1800">
                <a:effectLst/>
              </a:rPr>
              <a:t>Anterior cruciate ligament</a:t>
            </a:r>
          </a:p>
          <a:p>
            <a:pPr lvl="3" eaLnBrk="1" hangingPunct="1">
              <a:lnSpc>
                <a:spcPct val="80000"/>
              </a:lnSpc>
              <a:buFont typeface="Wingdings" panose="05000000000000000000" pitchFamily="2" charset="2"/>
              <a:buChar char="Ø"/>
            </a:pPr>
            <a:r>
              <a:rPr lang="en-AU" sz="1800">
                <a:effectLst/>
              </a:rPr>
              <a:t>Tibial, ie, medial, collateral ligament</a:t>
            </a:r>
          </a:p>
          <a:p>
            <a:pPr lvl="3" eaLnBrk="1" hangingPunct="1">
              <a:lnSpc>
                <a:spcPct val="80000"/>
              </a:lnSpc>
              <a:buFont typeface="Wingdings" panose="05000000000000000000" pitchFamily="2" charset="2"/>
              <a:buChar char="Ø"/>
            </a:pPr>
            <a:r>
              <a:rPr lang="en-AU" sz="1800">
                <a:effectLst/>
              </a:rPr>
              <a:t>Posterior cruciate ligament</a:t>
            </a:r>
          </a:p>
          <a:p>
            <a:pPr lvl="2" eaLnBrk="1" hangingPunct="1">
              <a:lnSpc>
                <a:spcPct val="80000"/>
              </a:lnSpc>
              <a:buFont typeface="Wingdings" panose="05000000000000000000" pitchFamily="2" charset="2"/>
              <a:buChar char="Ø"/>
            </a:pPr>
            <a:r>
              <a:rPr lang="en-AU" sz="1800">
                <a:effectLst/>
              </a:rPr>
              <a:t>Shoulder</a:t>
            </a:r>
          </a:p>
          <a:p>
            <a:pPr lvl="3" eaLnBrk="1" hangingPunct="1">
              <a:lnSpc>
                <a:spcPct val="80000"/>
              </a:lnSpc>
              <a:buFont typeface="Wingdings" panose="05000000000000000000" pitchFamily="2" charset="2"/>
              <a:buChar char="Ø"/>
            </a:pPr>
            <a:r>
              <a:rPr lang="en-AU" sz="1800">
                <a:effectLst/>
              </a:rPr>
              <a:t>Acromio-clavicular ligament</a:t>
            </a:r>
          </a:p>
          <a:p>
            <a:pPr lvl="2" eaLnBrk="1" hangingPunct="1">
              <a:lnSpc>
                <a:spcPct val="80000"/>
              </a:lnSpc>
              <a:buFont typeface="Wingdings" panose="05000000000000000000" pitchFamily="2" charset="2"/>
              <a:buChar char="Ø"/>
            </a:pPr>
            <a:r>
              <a:rPr lang="en-AU" sz="1800">
                <a:effectLst/>
              </a:rPr>
              <a:t>Ankle</a:t>
            </a:r>
          </a:p>
          <a:p>
            <a:pPr eaLnBrk="1" hangingPunct="1">
              <a:lnSpc>
                <a:spcPct val="80000"/>
              </a:lnSpc>
              <a:buFont typeface="Wingdings" panose="05000000000000000000" pitchFamily="2" charset="2"/>
              <a:buChar char="Ø"/>
            </a:pPr>
            <a:r>
              <a:rPr lang="en-AU" sz="1800">
                <a:effectLst/>
              </a:rPr>
              <a:t>Tendon</a:t>
            </a:r>
          </a:p>
          <a:p>
            <a:pPr lvl="1" eaLnBrk="1" hangingPunct="1">
              <a:lnSpc>
                <a:spcPct val="80000"/>
              </a:lnSpc>
              <a:buFont typeface="Wingdings" panose="05000000000000000000" pitchFamily="2" charset="2"/>
              <a:buChar char="Ø"/>
            </a:pPr>
            <a:r>
              <a:rPr lang="en-AU" sz="1800">
                <a:effectLst/>
              </a:rPr>
              <a:t>Achilles Tendon</a:t>
            </a:r>
            <a:endParaRPr lang="en-US" sz="1800">
              <a:effectLst/>
            </a:endParaRPr>
          </a:p>
          <a:p>
            <a:pPr lvl="1" eaLnBrk="1" hangingPunct="1">
              <a:lnSpc>
                <a:spcPct val="80000"/>
              </a:lnSpc>
              <a:buFont typeface="Wingdings" panose="05000000000000000000" pitchFamily="2" charset="2"/>
              <a:buChar char="Ø"/>
            </a:pPr>
            <a:r>
              <a:rPr lang="en-AU" sz="1800">
                <a:effectLst/>
              </a:rPr>
              <a:t>Patella Tendon</a:t>
            </a:r>
            <a:endParaRPr lang="en-US" sz="160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8</a:t>
            </a:fld>
            <a:endParaRPr lang="en-AU"/>
          </a:p>
        </p:txBody>
      </p:sp>
    </p:spTree>
    <p:extLst>
      <p:ext uri="{BB962C8B-B14F-4D97-AF65-F5344CB8AC3E}">
        <p14:creationId xmlns:p14="http://schemas.microsoft.com/office/powerpoint/2010/main" val="22384596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rrowheads="1"/>
          </p:cNvSpPr>
          <p:nvPr>
            <p:ph type="title"/>
          </p:nvPr>
        </p:nvSpPr>
        <p:spPr>
          <a:xfrm>
            <a:off x="502920" y="201533"/>
            <a:ext cx="8229600" cy="922337"/>
          </a:xfrm>
        </p:spPr>
        <p:txBody>
          <a:bodyPr/>
          <a:lstStyle/>
          <a:p>
            <a:pPr eaLnBrk="1" hangingPunct="1">
              <a:defRPr/>
            </a:pPr>
            <a:r>
              <a:rPr lang="en-AU" sz="3800" dirty="0"/>
              <a:t>Structure &amp; Function of Muscles</a:t>
            </a:r>
            <a:endParaRPr lang="en-US" sz="3800" dirty="0"/>
          </a:p>
        </p:txBody>
      </p:sp>
      <p:sp>
        <p:nvSpPr>
          <p:cNvPr id="10243" name="Rectangle 3"/>
          <p:cNvSpPr>
            <a:spLocks noGrp="1" noChangeArrowheads="1"/>
          </p:cNvSpPr>
          <p:nvPr>
            <p:ph type="body" sz="half" idx="1"/>
          </p:nvPr>
        </p:nvSpPr>
        <p:spPr>
          <a:xfrm>
            <a:off x="605791" y="1691958"/>
            <a:ext cx="3916998" cy="4105275"/>
          </a:xfrm>
        </p:spPr>
        <p:txBody>
          <a:bodyPr>
            <a:noAutofit/>
          </a:bodyPr>
          <a:lstStyle/>
          <a:p>
            <a:pPr lvl="1">
              <a:lnSpc>
                <a:spcPct val="80000"/>
              </a:lnSpc>
            </a:pPr>
            <a:r>
              <a:rPr lang="en-AU" sz="1800" dirty="0" err="1">
                <a:effectLst/>
              </a:rPr>
              <a:t>pectoralis</a:t>
            </a:r>
            <a:r>
              <a:rPr lang="en-AU" sz="1800" dirty="0">
                <a:effectLst/>
              </a:rPr>
              <a:t> minor</a:t>
            </a:r>
          </a:p>
          <a:p>
            <a:pPr lvl="1">
              <a:lnSpc>
                <a:spcPct val="80000"/>
              </a:lnSpc>
            </a:pPr>
            <a:r>
              <a:rPr lang="en-AU" sz="1800" dirty="0" err="1">
                <a:effectLst/>
              </a:rPr>
              <a:t>serratus</a:t>
            </a:r>
            <a:r>
              <a:rPr lang="en-AU" sz="1800" dirty="0">
                <a:effectLst/>
              </a:rPr>
              <a:t> anterior</a:t>
            </a:r>
          </a:p>
          <a:p>
            <a:pPr lvl="1">
              <a:lnSpc>
                <a:spcPct val="80000"/>
              </a:lnSpc>
            </a:pPr>
            <a:r>
              <a:rPr lang="en-AU" sz="1800" dirty="0" err="1">
                <a:effectLst/>
              </a:rPr>
              <a:t>intercostals</a:t>
            </a:r>
            <a:endParaRPr lang="en-AU" sz="1800" dirty="0">
              <a:effectLst/>
            </a:endParaRPr>
          </a:p>
          <a:p>
            <a:pPr lvl="1">
              <a:lnSpc>
                <a:spcPct val="80000"/>
              </a:lnSpc>
            </a:pPr>
            <a:r>
              <a:rPr lang="en-AU" sz="1800" dirty="0">
                <a:effectLst/>
              </a:rPr>
              <a:t>brachialis</a:t>
            </a:r>
          </a:p>
          <a:p>
            <a:pPr lvl="1">
              <a:lnSpc>
                <a:spcPct val="80000"/>
              </a:lnSpc>
            </a:pPr>
            <a:r>
              <a:rPr lang="en-AU" sz="1800" dirty="0">
                <a:effectLst/>
              </a:rPr>
              <a:t>pronator </a:t>
            </a:r>
            <a:r>
              <a:rPr lang="en-AU" sz="1800" dirty="0" err="1">
                <a:effectLst/>
              </a:rPr>
              <a:t>teres</a:t>
            </a:r>
            <a:endParaRPr lang="en-AU" sz="1800" dirty="0">
              <a:effectLst/>
            </a:endParaRPr>
          </a:p>
          <a:p>
            <a:pPr lvl="1">
              <a:lnSpc>
                <a:spcPct val="80000"/>
              </a:lnSpc>
            </a:pPr>
            <a:r>
              <a:rPr lang="en-AU" sz="1800" dirty="0" err="1">
                <a:effectLst/>
              </a:rPr>
              <a:t>brachioradialis</a:t>
            </a:r>
            <a:endParaRPr lang="en-AU" sz="1800" dirty="0">
              <a:effectLst/>
            </a:endParaRPr>
          </a:p>
          <a:p>
            <a:pPr lvl="1">
              <a:lnSpc>
                <a:spcPct val="80000"/>
              </a:lnSpc>
            </a:pPr>
            <a:r>
              <a:rPr lang="en-AU" sz="1800" dirty="0">
                <a:effectLst/>
              </a:rPr>
              <a:t>flexor carpi </a:t>
            </a:r>
            <a:r>
              <a:rPr lang="en-AU" sz="1800" dirty="0" err="1">
                <a:effectLst/>
              </a:rPr>
              <a:t>radialis</a:t>
            </a:r>
            <a:endParaRPr lang="en-AU" sz="1800" dirty="0">
              <a:effectLst/>
            </a:endParaRPr>
          </a:p>
          <a:p>
            <a:pPr lvl="1">
              <a:lnSpc>
                <a:spcPct val="80000"/>
              </a:lnSpc>
            </a:pPr>
            <a:r>
              <a:rPr lang="en-AU" sz="1800" dirty="0" err="1">
                <a:effectLst/>
              </a:rPr>
              <a:t>palmaris</a:t>
            </a:r>
            <a:r>
              <a:rPr lang="en-AU" sz="1800" dirty="0">
                <a:effectLst/>
              </a:rPr>
              <a:t> </a:t>
            </a:r>
            <a:r>
              <a:rPr lang="en-AU" sz="1800" dirty="0" err="1">
                <a:effectLst/>
              </a:rPr>
              <a:t>longus</a:t>
            </a:r>
            <a:endParaRPr lang="en-AU" sz="1800" dirty="0">
              <a:effectLst/>
            </a:endParaRPr>
          </a:p>
          <a:p>
            <a:pPr lvl="1">
              <a:lnSpc>
                <a:spcPct val="80000"/>
              </a:lnSpc>
            </a:pPr>
            <a:r>
              <a:rPr lang="en-AU" sz="1800" dirty="0">
                <a:effectLst/>
              </a:rPr>
              <a:t>extensor carpi </a:t>
            </a:r>
            <a:r>
              <a:rPr lang="en-AU" sz="1800" dirty="0" err="1">
                <a:effectLst/>
              </a:rPr>
              <a:t>radialis</a:t>
            </a:r>
            <a:r>
              <a:rPr lang="en-AU" sz="1800" dirty="0">
                <a:effectLst/>
              </a:rPr>
              <a:t> </a:t>
            </a:r>
            <a:r>
              <a:rPr lang="en-AU" sz="1800" dirty="0" err="1">
                <a:effectLst/>
              </a:rPr>
              <a:t>longus</a:t>
            </a:r>
            <a:endParaRPr lang="en-AU" sz="1800" dirty="0">
              <a:effectLst/>
            </a:endParaRPr>
          </a:p>
          <a:p>
            <a:pPr lvl="1">
              <a:lnSpc>
                <a:spcPct val="80000"/>
              </a:lnSpc>
            </a:pPr>
            <a:r>
              <a:rPr lang="en-AU" sz="1800" dirty="0">
                <a:effectLst/>
              </a:rPr>
              <a:t>flexor carpi </a:t>
            </a:r>
            <a:r>
              <a:rPr lang="en-AU" sz="1800" dirty="0" err="1">
                <a:effectLst/>
              </a:rPr>
              <a:t>ulnaris</a:t>
            </a:r>
            <a:endParaRPr lang="en-AU" sz="1800" dirty="0">
              <a:effectLst/>
            </a:endParaRPr>
          </a:p>
          <a:p>
            <a:pPr lvl="1">
              <a:lnSpc>
                <a:spcPct val="80000"/>
              </a:lnSpc>
            </a:pPr>
            <a:r>
              <a:rPr lang="en-AU" sz="1800" dirty="0">
                <a:effectLst/>
              </a:rPr>
              <a:t>extensor carpi </a:t>
            </a:r>
            <a:r>
              <a:rPr lang="en-AU" sz="1800" dirty="0" err="1">
                <a:effectLst/>
              </a:rPr>
              <a:t>ulnaris</a:t>
            </a:r>
            <a:endParaRPr lang="en-AU" sz="1800" dirty="0">
              <a:effectLst/>
            </a:endParaRPr>
          </a:p>
          <a:p>
            <a:pPr lvl="1">
              <a:lnSpc>
                <a:spcPct val="80000"/>
              </a:lnSpc>
            </a:pPr>
            <a:r>
              <a:rPr lang="en-AU" sz="1800" dirty="0">
                <a:effectLst/>
              </a:rPr>
              <a:t>extensor </a:t>
            </a:r>
            <a:r>
              <a:rPr lang="en-AU" sz="1800" dirty="0" err="1">
                <a:effectLst/>
              </a:rPr>
              <a:t>digitorum</a:t>
            </a:r>
            <a:endParaRPr lang="en-AU" sz="1800" dirty="0">
              <a:effectLst/>
            </a:endParaRPr>
          </a:p>
          <a:p>
            <a:pPr lvl="1">
              <a:lnSpc>
                <a:spcPct val="80000"/>
              </a:lnSpc>
            </a:pPr>
            <a:r>
              <a:rPr lang="en-AU" sz="1800" dirty="0">
                <a:effectLst/>
              </a:rPr>
              <a:t>external oblique</a:t>
            </a:r>
          </a:p>
          <a:p>
            <a:pPr lvl="1">
              <a:lnSpc>
                <a:spcPct val="80000"/>
              </a:lnSpc>
            </a:pPr>
            <a:r>
              <a:rPr lang="en-AU" sz="1800" dirty="0">
                <a:effectLst/>
              </a:rPr>
              <a:t>rhomboid major</a:t>
            </a:r>
          </a:p>
          <a:p>
            <a:pPr lvl="1">
              <a:lnSpc>
                <a:spcPct val="80000"/>
              </a:lnSpc>
            </a:pPr>
            <a:r>
              <a:rPr lang="en-AU" sz="1800" dirty="0">
                <a:effectLst/>
              </a:rPr>
              <a:t>rhomboid minor</a:t>
            </a:r>
          </a:p>
          <a:p>
            <a:pPr lvl="1">
              <a:lnSpc>
                <a:spcPct val="80000"/>
              </a:lnSpc>
            </a:pPr>
            <a:r>
              <a:rPr lang="en-AU" sz="1800" dirty="0" err="1">
                <a:effectLst/>
              </a:rPr>
              <a:t>levator</a:t>
            </a:r>
            <a:r>
              <a:rPr lang="en-AU" sz="1800" dirty="0">
                <a:effectLst/>
              </a:rPr>
              <a:t> scapulae</a:t>
            </a:r>
          </a:p>
          <a:p>
            <a:pPr lvl="1">
              <a:lnSpc>
                <a:spcPct val="80000"/>
              </a:lnSpc>
            </a:pPr>
            <a:r>
              <a:rPr lang="en-AU" sz="1800" dirty="0" err="1">
                <a:effectLst/>
              </a:rPr>
              <a:t>teres</a:t>
            </a:r>
            <a:r>
              <a:rPr lang="en-AU" sz="1800" dirty="0">
                <a:effectLst/>
              </a:rPr>
              <a:t> minor</a:t>
            </a:r>
          </a:p>
        </p:txBody>
      </p:sp>
      <p:sp>
        <p:nvSpPr>
          <p:cNvPr id="10244" name="Rectangle 4"/>
          <p:cNvSpPr>
            <a:spLocks noGrp="1" noChangeArrowheads="1"/>
          </p:cNvSpPr>
          <p:nvPr>
            <p:ph type="body" sz="half" idx="2"/>
          </p:nvPr>
        </p:nvSpPr>
        <p:spPr>
          <a:xfrm>
            <a:off x="4726781" y="1691958"/>
            <a:ext cx="3462338" cy="4525962"/>
          </a:xfrm>
        </p:spPr>
        <p:txBody>
          <a:bodyPr>
            <a:normAutofit/>
          </a:bodyPr>
          <a:lstStyle/>
          <a:p>
            <a:pPr lvl="1">
              <a:lnSpc>
                <a:spcPct val="80000"/>
              </a:lnSpc>
            </a:pPr>
            <a:r>
              <a:rPr lang="en-AU" sz="1600" dirty="0">
                <a:effectLst/>
              </a:rPr>
              <a:t>supraspinatus</a:t>
            </a:r>
          </a:p>
          <a:p>
            <a:pPr lvl="1">
              <a:lnSpc>
                <a:spcPct val="80000"/>
              </a:lnSpc>
            </a:pPr>
            <a:r>
              <a:rPr lang="en-AU" sz="1600" dirty="0" err="1">
                <a:effectLst/>
              </a:rPr>
              <a:t>infraspinatus</a:t>
            </a:r>
            <a:r>
              <a:rPr lang="en-AU" sz="1600" dirty="0">
                <a:effectLst/>
              </a:rPr>
              <a:t> </a:t>
            </a:r>
          </a:p>
          <a:p>
            <a:pPr lvl="1">
              <a:lnSpc>
                <a:spcPct val="80000"/>
              </a:lnSpc>
            </a:pPr>
            <a:r>
              <a:rPr lang="en-AU" sz="1600" dirty="0">
                <a:effectLst/>
              </a:rPr>
              <a:t>internal oblique</a:t>
            </a:r>
          </a:p>
          <a:p>
            <a:pPr lvl="1">
              <a:lnSpc>
                <a:spcPct val="80000"/>
              </a:lnSpc>
            </a:pPr>
            <a:r>
              <a:rPr lang="en-AU" sz="1600" dirty="0">
                <a:effectLst/>
              </a:rPr>
              <a:t>gluteus maximum</a:t>
            </a:r>
          </a:p>
          <a:p>
            <a:pPr lvl="1">
              <a:lnSpc>
                <a:spcPct val="80000"/>
              </a:lnSpc>
            </a:pPr>
            <a:r>
              <a:rPr lang="en-AU" sz="1600" dirty="0">
                <a:effectLst/>
              </a:rPr>
              <a:t>gluteus </a:t>
            </a:r>
            <a:r>
              <a:rPr lang="en-AU" sz="1600" dirty="0" err="1">
                <a:effectLst/>
              </a:rPr>
              <a:t>medius</a:t>
            </a:r>
            <a:endParaRPr lang="en-AU" sz="1600" dirty="0">
              <a:effectLst/>
            </a:endParaRPr>
          </a:p>
          <a:p>
            <a:pPr lvl="1">
              <a:lnSpc>
                <a:spcPct val="80000"/>
              </a:lnSpc>
            </a:pPr>
            <a:r>
              <a:rPr lang="en-AU" sz="1600" dirty="0">
                <a:effectLst/>
              </a:rPr>
              <a:t>gluteus </a:t>
            </a:r>
            <a:r>
              <a:rPr lang="en-AU" sz="1600" dirty="0" err="1">
                <a:effectLst/>
              </a:rPr>
              <a:t>minimus</a:t>
            </a:r>
            <a:endParaRPr lang="en-AU" sz="1600" dirty="0">
              <a:effectLst/>
            </a:endParaRPr>
          </a:p>
          <a:p>
            <a:pPr lvl="1">
              <a:lnSpc>
                <a:spcPct val="80000"/>
              </a:lnSpc>
            </a:pPr>
            <a:r>
              <a:rPr lang="en-AU" sz="1600" dirty="0">
                <a:effectLst/>
              </a:rPr>
              <a:t>transverse </a:t>
            </a:r>
            <a:r>
              <a:rPr lang="en-AU" sz="1600" dirty="0" err="1">
                <a:effectLst/>
              </a:rPr>
              <a:t>abdominis</a:t>
            </a:r>
            <a:endParaRPr lang="en-AU" sz="1600" dirty="0">
              <a:effectLst/>
            </a:endParaRPr>
          </a:p>
          <a:p>
            <a:pPr lvl="1">
              <a:lnSpc>
                <a:spcPct val="80000"/>
              </a:lnSpc>
            </a:pPr>
            <a:r>
              <a:rPr lang="en-AU" sz="1600" dirty="0" err="1">
                <a:effectLst/>
              </a:rPr>
              <a:t>iliotibial</a:t>
            </a:r>
            <a:r>
              <a:rPr lang="en-AU" sz="1600" dirty="0">
                <a:effectLst/>
              </a:rPr>
              <a:t> tract</a:t>
            </a:r>
          </a:p>
          <a:p>
            <a:pPr lvl="1">
              <a:lnSpc>
                <a:spcPct val="80000"/>
              </a:lnSpc>
            </a:pPr>
            <a:r>
              <a:rPr lang="en-AU" sz="1600" dirty="0">
                <a:effectLst/>
              </a:rPr>
              <a:t>adductor </a:t>
            </a:r>
            <a:r>
              <a:rPr lang="en-AU" sz="1600" dirty="0" err="1">
                <a:effectLst/>
              </a:rPr>
              <a:t>magnus</a:t>
            </a:r>
            <a:endParaRPr lang="en-AU" sz="1600" dirty="0">
              <a:effectLst/>
            </a:endParaRPr>
          </a:p>
          <a:p>
            <a:pPr lvl="1">
              <a:lnSpc>
                <a:spcPct val="80000"/>
              </a:lnSpc>
            </a:pPr>
            <a:r>
              <a:rPr lang="en-AU" sz="1600" dirty="0">
                <a:effectLst/>
              </a:rPr>
              <a:t>biceps </a:t>
            </a:r>
            <a:r>
              <a:rPr lang="en-AU" sz="1600" dirty="0" err="1">
                <a:effectLst/>
              </a:rPr>
              <a:t>femoris</a:t>
            </a:r>
            <a:endParaRPr lang="en-AU" sz="1600" dirty="0">
              <a:effectLst/>
            </a:endParaRPr>
          </a:p>
          <a:p>
            <a:pPr lvl="1">
              <a:lnSpc>
                <a:spcPct val="80000"/>
              </a:lnSpc>
            </a:pPr>
            <a:r>
              <a:rPr lang="en-AU" sz="1600" dirty="0">
                <a:effectLst/>
              </a:rPr>
              <a:t>semitendinosus</a:t>
            </a:r>
          </a:p>
          <a:p>
            <a:pPr lvl="1">
              <a:lnSpc>
                <a:spcPct val="80000"/>
              </a:lnSpc>
            </a:pPr>
            <a:r>
              <a:rPr lang="en-AU" sz="1600" dirty="0">
                <a:effectLst/>
              </a:rPr>
              <a:t>semimembranosus</a:t>
            </a:r>
          </a:p>
          <a:p>
            <a:pPr lvl="1">
              <a:lnSpc>
                <a:spcPct val="80000"/>
              </a:lnSpc>
            </a:pPr>
            <a:r>
              <a:rPr lang="en-AU" sz="1600" dirty="0" err="1">
                <a:effectLst/>
              </a:rPr>
              <a:t>iliopsoas</a:t>
            </a:r>
            <a:endParaRPr lang="en-AU" sz="1600" dirty="0">
              <a:effectLst/>
            </a:endParaRPr>
          </a:p>
          <a:p>
            <a:pPr lvl="1">
              <a:lnSpc>
                <a:spcPct val="80000"/>
              </a:lnSpc>
            </a:pPr>
            <a:r>
              <a:rPr lang="en-AU" sz="1600" dirty="0">
                <a:effectLst/>
              </a:rPr>
              <a:t>tensor fasciae </a:t>
            </a:r>
            <a:r>
              <a:rPr lang="en-AU" sz="1600" dirty="0" err="1">
                <a:effectLst/>
              </a:rPr>
              <a:t>latae</a:t>
            </a:r>
            <a:endParaRPr lang="en-AU" sz="1600" dirty="0">
              <a:effectLst/>
            </a:endParaRPr>
          </a:p>
          <a:p>
            <a:pPr lvl="1">
              <a:lnSpc>
                <a:spcPct val="80000"/>
              </a:lnSpc>
            </a:pPr>
            <a:r>
              <a:rPr lang="en-AU" sz="1600" dirty="0" err="1">
                <a:effectLst/>
              </a:rPr>
              <a:t>sartorius</a:t>
            </a:r>
            <a:endParaRPr lang="en-AU" sz="1600" dirty="0">
              <a:effectLst/>
            </a:endParaRPr>
          </a:p>
          <a:p>
            <a:pPr lvl="1">
              <a:lnSpc>
                <a:spcPct val="80000"/>
              </a:lnSpc>
            </a:pPr>
            <a:r>
              <a:rPr lang="en-AU" sz="1600" dirty="0">
                <a:effectLst/>
              </a:rPr>
              <a:t>adductor </a:t>
            </a:r>
            <a:r>
              <a:rPr lang="en-AU" sz="1600" dirty="0" err="1">
                <a:effectLst/>
              </a:rPr>
              <a:t>longus</a:t>
            </a:r>
            <a:endParaRPr lang="en-AU" sz="1600" dirty="0">
              <a:effectLst/>
            </a:endParaRPr>
          </a:p>
          <a:p>
            <a:pPr lvl="1">
              <a:lnSpc>
                <a:spcPct val="80000"/>
              </a:lnSpc>
            </a:pPr>
            <a:r>
              <a:rPr lang="en-AU" sz="1600" dirty="0" err="1">
                <a:effectLst/>
              </a:rPr>
              <a:t>gracilis</a:t>
            </a:r>
            <a:endParaRPr lang="en-US" sz="1400" dirty="0">
              <a:effectLst/>
            </a:endParaRPr>
          </a:p>
        </p:txBody>
      </p:sp>
      <p:sp>
        <p:nvSpPr>
          <p:cNvPr id="94214" name="Rectangle 6"/>
          <p:cNvSpPr>
            <a:spLocks noRot="1" noChangeArrowheads="1"/>
          </p:cNvSpPr>
          <p:nvPr/>
        </p:nvSpPr>
        <p:spPr bwMode="auto">
          <a:xfrm>
            <a:off x="502920" y="992902"/>
            <a:ext cx="8229600" cy="468313"/>
          </a:xfrm>
          <a:prstGeom prst="rect">
            <a:avLst/>
          </a:prstGeom>
          <a:noFill/>
          <a:ln w="9525">
            <a:noFill/>
            <a:miter lim="800000"/>
            <a:headEnd/>
            <a:tailEnd/>
          </a:ln>
          <a:effectLst/>
        </p:spPr>
        <p:txBody>
          <a:bodyPr anchor="ctr"/>
          <a:lstStyle/>
          <a:p>
            <a:pPr algn="ctr" eaLnBrk="1" hangingPunct="1">
              <a:defRPr/>
            </a:pPr>
            <a:r>
              <a:rPr lang="en-AU" sz="2400" b="1" dirty="0">
                <a:solidFill>
                  <a:srgbClr val="0070C0"/>
                </a:solidFill>
                <a:latin typeface="Tahoma" pitchFamily="34" charset="0"/>
              </a:rPr>
              <a:t>Major Postural Muscles</a:t>
            </a:r>
            <a:endParaRPr lang="en-US" sz="2400" b="1" dirty="0">
              <a:solidFill>
                <a:srgbClr val="0070C0"/>
              </a:solidFill>
              <a:latin typeface="Tahoma" pitchFamily="34" charset="0"/>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9</a:t>
            </a:fld>
            <a:endParaRPr lang="en-AU"/>
          </a:p>
        </p:txBody>
      </p:sp>
    </p:spTree>
    <p:extLst>
      <p:ext uri="{BB962C8B-B14F-4D97-AF65-F5344CB8AC3E}">
        <p14:creationId xmlns:p14="http://schemas.microsoft.com/office/powerpoint/2010/main" val="5393224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rrowheads="1"/>
          </p:cNvSpPr>
          <p:nvPr>
            <p:ph type="title"/>
          </p:nvPr>
        </p:nvSpPr>
        <p:spPr/>
        <p:txBody>
          <a:bodyPr/>
          <a:lstStyle/>
          <a:p>
            <a:pPr eaLnBrk="1" hangingPunct="1">
              <a:defRPr/>
            </a:pPr>
            <a:r>
              <a:rPr lang="en-US" dirty="0"/>
              <a:t>Exercise Physiology</a:t>
            </a:r>
          </a:p>
        </p:txBody>
      </p:sp>
      <p:sp>
        <p:nvSpPr>
          <p:cNvPr id="73731" name="Rectangle 3"/>
          <p:cNvSpPr>
            <a:spLocks noGrp="1" noChangeArrowheads="1"/>
          </p:cNvSpPr>
          <p:nvPr>
            <p:ph type="body" idx="1"/>
          </p:nvPr>
        </p:nvSpPr>
        <p:spPr>
          <a:xfrm>
            <a:off x="457200" y="1600200"/>
            <a:ext cx="8229600" cy="4924425"/>
          </a:xfrm>
        </p:spPr>
        <p:txBody>
          <a:bodyPr/>
          <a:lstStyle/>
          <a:p>
            <a:pPr>
              <a:buFont typeface="Wingdings" panose="05000000000000000000" pitchFamily="2" charset="2"/>
              <a:buChar char="Ø"/>
              <a:defRPr/>
            </a:pPr>
            <a:r>
              <a:rPr lang="en-AU" dirty="0"/>
              <a:t>As a PT you need to understand the whole body</a:t>
            </a:r>
          </a:p>
          <a:p>
            <a:pPr eaLnBrk="1" hangingPunct="1">
              <a:buFont typeface="Wingdings" panose="05000000000000000000" pitchFamily="2" charset="2"/>
              <a:buChar char="Ø"/>
              <a:defRPr/>
            </a:pPr>
            <a:r>
              <a:rPr lang="en-AU" dirty="0"/>
              <a:t>Study of the body’s responses and adaptations to the stress of exercise</a:t>
            </a:r>
          </a:p>
          <a:p>
            <a:pPr eaLnBrk="1" hangingPunct="1">
              <a:buFont typeface="Wingdings" panose="05000000000000000000" pitchFamily="2" charset="2"/>
              <a:buChar char="Ø"/>
              <a:defRPr/>
            </a:pPr>
            <a:r>
              <a:rPr lang="en-AU" dirty="0"/>
              <a:t>How does exercise alter human systemic and cellular physiology both during and immediately after exercise</a:t>
            </a:r>
          </a:p>
          <a:p>
            <a:pPr eaLnBrk="1" hangingPunct="1">
              <a:buFont typeface="Wingdings" panose="05000000000000000000" pitchFamily="2" charset="2"/>
              <a:buChar char="Ø"/>
              <a:defRPr/>
            </a:pPr>
            <a:r>
              <a:rPr lang="en-AU" dirty="0"/>
              <a:t>Systems work interactively – not independently</a:t>
            </a:r>
          </a:p>
        </p:txBody>
      </p:sp>
      <p:sp>
        <p:nvSpPr>
          <p:cNvPr id="2" name="Slide Number Placeholder 1"/>
          <p:cNvSpPr>
            <a:spLocks noGrp="1"/>
          </p:cNvSpPr>
          <p:nvPr>
            <p:ph type="sldNum" sz="quarter" idx="12"/>
          </p:nvPr>
        </p:nvSpPr>
        <p:spPr/>
        <p:txBody>
          <a:bodyPr/>
          <a:lstStyle/>
          <a:p>
            <a:fld id="{2098FC7C-5A73-4CE4-9ED4-529E12F90497}" type="slidenum">
              <a:rPr lang="en-AU" smtClean="0"/>
              <a:t>10</a:t>
            </a:fld>
            <a:endParaRPr lang="en-AU"/>
          </a:p>
        </p:txBody>
      </p:sp>
    </p:spTree>
    <p:extLst>
      <p:ext uri="{BB962C8B-B14F-4D97-AF65-F5344CB8AC3E}">
        <p14:creationId xmlns:p14="http://schemas.microsoft.com/office/powerpoint/2010/main" val="16411340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Rot="1" noChangeArrowheads="1"/>
          </p:cNvSpPr>
          <p:nvPr>
            <p:ph type="title"/>
          </p:nvPr>
        </p:nvSpPr>
        <p:spPr>
          <a:xfrm>
            <a:off x="457200" y="274638"/>
            <a:ext cx="8229600" cy="850900"/>
          </a:xfrm>
        </p:spPr>
        <p:txBody>
          <a:bodyPr>
            <a:normAutofit fontScale="90000"/>
          </a:bodyPr>
          <a:lstStyle/>
          <a:p>
            <a:pPr eaLnBrk="1" hangingPunct="1">
              <a:defRPr/>
            </a:pPr>
            <a:r>
              <a:rPr lang="en-US" dirty="0"/>
              <a:t>NEUROLOGICAL (Nervous) SYSTEM</a:t>
            </a:r>
          </a:p>
        </p:txBody>
      </p:sp>
      <p:sp>
        <p:nvSpPr>
          <p:cNvPr id="128003" name="Rectangle 3"/>
          <p:cNvSpPr>
            <a:spLocks noGrp="1" noChangeArrowheads="1"/>
          </p:cNvSpPr>
          <p:nvPr>
            <p:ph type="body" idx="1"/>
          </p:nvPr>
        </p:nvSpPr>
        <p:spPr>
          <a:xfrm>
            <a:off x="529431" y="1034098"/>
            <a:ext cx="8085138" cy="4568825"/>
          </a:xfrm>
        </p:spPr>
        <p:txBody>
          <a:bodyPr>
            <a:noAutofit/>
          </a:bodyPr>
          <a:lstStyle/>
          <a:p>
            <a:r>
              <a:rPr lang="en-AU" sz="2200" dirty="0"/>
              <a:t>Brain</a:t>
            </a:r>
          </a:p>
          <a:p>
            <a:r>
              <a:rPr lang="en-AU" sz="2200" dirty="0"/>
              <a:t>Spinal cord</a:t>
            </a:r>
          </a:p>
          <a:p>
            <a:r>
              <a:rPr lang="en-AU" sz="2200" dirty="0"/>
              <a:t>Peripheral nerves</a:t>
            </a:r>
          </a:p>
          <a:p>
            <a:pPr eaLnBrk="1" hangingPunct="1">
              <a:lnSpc>
                <a:spcPct val="90000"/>
              </a:lnSpc>
              <a:defRPr/>
            </a:pPr>
            <a:r>
              <a:rPr lang="en-US" sz="2200" dirty="0"/>
              <a:t>Two systems</a:t>
            </a:r>
          </a:p>
          <a:p>
            <a:pPr lvl="1" eaLnBrk="1" hangingPunct="1">
              <a:lnSpc>
                <a:spcPct val="90000"/>
              </a:lnSpc>
              <a:defRPr/>
            </a:pPr>
            <a:r>
              <a:rPr lang="en-US" sz="2200" dirty="0"/>
              <a:t>Central nervous system</a:t>
            </a:r>
          </a:p>
          <a:p>
            <a:pPr lvl="2" eaLnBrk="1" hangingPunct="1">
              <a:lnSpc>
                <a:spcPct val="90000"/>
              </a:lnSpc>
              <a:defRPr/>
            </a:pPr>
            <a:r>
              <a:rPr lang="en-US" sz="2200" dirty="0"/>
              <a:t>Regulates human movement</a:t>
            </a:r>
          </a:p>
          <a:p>
            <a:pPr lvl="2" eaLnBrk="1" hangingPunct="1">
              <a:lnSpc>
                <a:spcPct val="90000"/>
              </a:lnSpc>
              <a:defRPr/>
            </a:pPr>
            <a:r>
              <a:rPr lang="en-US" sz="2200" dirty="0"/>
              <a:t>Brain and spinal cord</a:t>
            </a:r>
          </a:p>
          <a:p>
            <a:pPr lvl="1" eaLnBrk="1" hangingPunct="1">
              <a:lnSpc>
                <a:spcPct val="90000"/>
              </a:lnSpc>
              <a:defRPr/>
            </a:pPr>
            <a:r>
              <a:rPr lang="en-US" sz="2200" dirty="0"/>
              <a:t>Peripheral nervous system</a:t>
            </a:r>
          </a:p>
          <a:p>
            <a:pPr lvl="2" eaLnBrk="1" hangingPunct="1">
              <a:lnSpc>
                <a:spcPct val="90000"/>
              </a:lnSpc>
              <a:defRPr/>
            </a:pPr>
            <a:r>
              <a:rPr lang="en-US" sz="2200" dirty="0"/>
              <a:t>Somatic nervous system</a:t>
            </a:r>
          </a:p>
          <a:p>
            <a:pPr lvl="2" eaLnBrk="1" hangingPunct="1">
              <a:lnSpc>
                <a:spcPct val="90000"/>
              </a:lnSpc>
              <a:defRPr/>
            </a:pPr>
            <a:r>
              <a:rPr lang="en-US" sz="2200" dirty="0"/>
              <a:t>Visceral nervous system (autonomic)</a:t>
            </a:r>
          </a:p>
          <a:p>
            <a:pPr lvl="3" eaLnBrk="1" hangingPunct="1">
              <a:lnSpc>
                <a:spcPct val="90000"/>
              </a:lnSpc>
              <a:defRPr/>
            </a:pPr>
            <a:r>
              <a:rPr lang="en-US" sz="2200" dirty="0"/>
              <a:t>Sympathetic</a:t>
            </a:r>
          </a:p>
          <a:p>
            <a:pPr lvl="3" eaLnBrk="1" hangingPunct="1">
              <a:lnSpc>
                <a:spcPct val="90000"/>
              </a:lnSpc>
              <a:defRPr/>
            </a:pPr>
            <a:r>
              <a:rPr lang="en-US" sz="2200" dirty="0"/>
              <a:t>Parasympathetic</a:t>
            </a:r>
          </a:p>
          <a:p>
            <a:pPr eaLnBrk="1" hangingPunct="1">
              <a:lnSpc>
                <a:spcPct val="90000"/>
              </a:lnSpc>
              <a:defRPr/>
            </a:pPr>
            <a:r>
              <a:rPr lang="en-US" sz="2200" dirty="0"/>
              <a:t>Neuromuscular control</a:t>
            </a:r>
          </a:p>
          <a:p>
            <a:pPr lvl="1" eaLnBrk="1" hangingPunct="1">
              <a:lnSpc>
                <a:spcPct val="90000"/>
              </a:lnSpc>
              <a:defRPr/>
            </a:pPr>
            <a:r>
              <a:rPr lang="en-US" sz="2200" dirty="0"/>
              <a:t>Motor units</a:t>
            </a:r>
          </a:p>
          <a:p>
            <a:pPr lvl="1" eaLnBrk="1" hangingPunct="1">
              <a:lnSpc>
                <a:spcPct val="90000"/>
              </a:lnSpc>
              <a:defRPr/>
            </a:pPr>
            <a:r>
              <a:rPr lang="en-US" sz="2200" dirty="0" err="1"/>
              <a:t>proprioception</a:t>
            </a:r>
            <a:endParaRPr lang="en-US" sz="2200" dirty="0"/>
          </a:p>
        </p:txBody>
      </p:sp>
      <p:sp>
        <p:nvSpPr>
          <p:cNvPr id="2" name="Slide Number Placeholder 1"/>
          <p:cNvSpPr>
            <a:spLocks noGrp="1"/>
          </p:cNvSpPr>
          <p:nvPr>
            <p:ph type="sldNum" sz="quarter" idx="12"/>
          </p:nvPr>
        </p:nvSpPr>
        <p:spPr/>
        <p:txBody>
          <a:bodyPr/>
          <a:lstStyle/>
          <a:p>
            <a:fld id="{2098FC7C-5A73-4CE4-9ED4-529E12F90497}" type="slidenum">
              <a:rPr lang="en-AU" smtClean="0"/>
              <a:t>11</a:t>
            </a:fld>
            <a:endParaRPr lang="en-AU"/>
          </a:p>
        </p:txBody>
      </p:sp>
    </p:spTree>
    <p:extLst>
      <p:ext uri="{BB962C8B-B14F-4D97-AF65-F5344CB8AC3E}">
        <p14:creationId xmlns:p14="http://schemas.microsoft.com/office/powerpoint/2010/main" val="11522147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lstStyle/>
          <a:p>
            <a:pPr eaLnBrk="1" hangingPunct="1">
              <a:defRPr/>
            </a:pPr>
            <a:r>
              <a:rPr lang="en-AU" sz="4800" dirty="0"/>
              <a:t>The Nervous System</a:t>
            </a:r>
          </a:p>
        </p:txBody>
      </p:sp>
      <p:sp>
        <p:nvSpPr>
          <p:cNvPr id="77827" name="Rectangle 3"/>
          <p:cNvSpPr>
            <a:spLocks noChangeArrowheads="1"/>
          </p:cNvSpPr>
          <p:nvPr/>
        </p:nvSpPr>
        <p:spPr bwMode="auto">
          <a:xfrm>
            <a:off x="684213" y="1557338"/>
            <a:ext cx="8135937" cy="4176712"/>
          </a:xfrm>
          <a:prstGeom prst="rect">
            <a:avLst/>
          </a:prstGeom>
          <a:noFill/>
          <a:ln w="12700" cap="sq">
            <a:noFill/>
            <a:miter lim="800000"/>
            <a:headEnd type="none" w="sm" len="sm"/>
            <a:tailEnd type="none" w="sm" len="sm"/>
          </a:ln>
          <a:effectLst/>
        </p:spPr>
        <p:txBody>
          <a:bodyPr/>
          <a:lstStyle/>
          <a:p>
            <a:pPr marL="457200" indent="-457200">
              <a:buClr>
                <a:schemeClr val="tx2"/>
              </a:buClr>
              <a:buSzPct val="90000"/>
              <a:buFont typeface="Arial" panose="020B0604020202020204" pitchFamily="34" charset="0"/>
              <a:buChar char="•"/>
              <a:defRPr/>
            </a:pPr>
            <a:r>
              <a:rPr lang="en-US" sz="2800" dirty="0">
                <a:latin typeface="Arial" panose="020B0604020202020204" pitchFamily="34" charset="0"/>
                <a:cs typeface="Arial" panose="020B0604020202020204" pitchFamily="34" charset="0"/>
              </a:rPr>
              <a:t>Reflexes</a:t>
            </a:r>
          </a:p>
          <a:p>
            <a:pPr marL="914400" lvl="1" indent="-457200">
              <a:buFont typeface="Arial" panose="020B0604020202020204" pitchFamily="34" charset="0"/>
              <a:buChar char="•"/>
              <a:defRPr/>
            </a:pPr>
            <a:r>
              <a:rPr lang="en-US" sz="2800" dirty="0">
                <a:latin typeface="Arial" panose="020B0604020202020204" pitchFamily="34" charset="0"/>
                <a:cs typeface="Arial" panose="020B0604020202020204" pitchFamily="34" charset="0"/>
              </a:rPr>
              <a:t>Automatic, involuntary reactions</a:t>
            </a:r>
          </a:p>
          <a:p>
            <a:pPr marL="914400" lvl="1" indent="-457200">
              <a:buFont typeface="Arial" panose="020B0604020202020204" pitchFamily="34" charset="0"/>
              <a:buChar char="•"/>
              <a:defRPr/>
            </a:pPr>
            <a:r>
              <a:rPr lang="en-US" sz="2800" dirty="0">
                <a:latin typeface="Arial" panose="020B0604020202020204" pitchFamily="34" charset="0"/>
                <a:cs typeface="Arial" panose="020B0604020202020204" pitchFamily="34" charset="0"/>
              </a:rPr>
              <a:t>Two reflexes</a:t>
            </a:r>
          </a:p>
          <a:p>
            <a:pPr marL="1371600" lvl="2" indent="-457200">
              <a:buFont typeface="Arial" panose="020B0604020202020204" pitchFamily="34" charset="0"/>
              <a:buChar char="•"/>
              <a:defRPr/>
            </a:pPr>
            <a:r>
              <a:rPr lang="en-US" sz="2800" dirty="0">
                <a:latin typeface="Arial" panose="020B0604020202020204" pitchFamily="34" charset="0"/>
                <a:cs typeface="Arial" panose="020B0604020202020204" pitchFamily="34" charset="0"/>
              </a:rPr>
              <a:t>Stretch reflex</a:t>
            </a:r>
          </a:p>
          <a:p>
            <a:pPr marL="1371600" lvl="2" indent="-457200">
              <a:buFont typeface="Arial" panose="020B0604020202020204" pitchFamily="34" charset="0"/>
              <a:buChar char="•"/>
              <a:defRPr/>
            </a:pPr>
            <a:r>
              <a:rPr lang="en-US" sz="2800" dirty="0">
                <a:latin typeface="Arial" panose="020B0604020202020204" pitchFamily="34" charset="0"/>
                <a:cs typeface="Arial" panose="020B0604020202020204" pitchFamily="34" charset="0"/>
              </a:rPr>
              <a:t>Inverse stretch reflex</a:t>
            </a:r>
          </a:p>
          <a:p>
            <a:pPr marL="457200" indent="-457200">
              <a:buClr>
                <a:schemeClr val="tx2"/>
              </a:buClr>
              <a:buSzPct val="90000"/>
              <a:buFont typeface="Arial" panose="020B0604020202020204" pitchFamily="34" charset="0"/>
              <a:buChar char="•"/>
              <a:defRPr/>
            </a:pPr>
            <a:r>
              <a:rPr lang="en-US" sz="2800" dirty="0">
                <a:latin typeface="Arial" panose="020B0604020202020204" pitchFamily="34" charset="0"/>
                <a:cs typeface="Arial" panose="020B0604020202020204" pitchFamily="34" charset="0"/>
              </a:rPr>
              <a:t>Components of the reflex arc</a:t>
            </a:r>
          </a:p>
        </p:txBody>
      </p:sp>
      <p:sp>
        <p:nvSpPr>
          <p:cNvPr id="2" name="Slide Number Placeholder 1"/>
          <p:cNvSpPr>
            <a:spLocks noGrp="1"/>
          </p:cNvSpPr>
          <p:nvPr>
            <p:ph type="sldNum" sz="quarter" idx="12"/>
          </p:nvPr>
        </p:nvSpPr>
        <p:spPr/>
        <p:txBody>
          <a:bodyPr/>
          <a:lstStyle/>
          <a:p>
            <a:fld id="{2098FC7C-5A73-4CE4-9ED4-529E12F90497}" type="slidenum">
              <a:rPr lang="en-AU" smtClean="0"/>
              <a:t>12</a:t>
            </a:fld>
            <a:endParaRPr lang="en-AU"/>
          </a:p>
        </p:txBody>
      </p:sp>
    </p:spTree>
    <p:extLst>
      <p:ext uri="{BB962C8B-B14F-4D97-AF65-F5344CB8AC3E}">
        <p14:creationId xmlns:p14="http://schemas.microsoft.com/office/powerpoint/2010/main" val="35756662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0" y="115888"/>
            <a:ext cx="9144000" cy="1143000"/>
          </a:xfrm>
        </p:spPr>
        <p:txBody>
          <a:bodyPr/>
          <a:lstStyle/>
          <a:p>
            <a:pPr eaLnBrk="1" hangingPunct="1">
              <a:defRPr/>
            </a:pPr>
            <a:r>
              <a:rPr lang="en-AU" sz="4800" dirty="0"/>
              <a:t>The Nervous System</a:t>
            </a:r>
          </a:p>
        </p:txBody>
      </p:sp>
      <p:sp>
        <p:nvSpPr>
          <p:cNvPr id="86019" name="Rectangle 3"/>
          <p:cNvSpPr>
            <a:spLocks noChangeArrowheads="1"/>
          </p:cNvSpPr>
          <p:nvPr/>
        </p:nvSpPr>
        <p:spPr bwMode="auto">
          <a:xfrm>
            <a:off x="107950" y="1062673"/>
            <a:ext cx="9036050" cy="4321175"/>
          </a:xfrm>
          <a:prstGeom prst="rect">
            <a:avLst/>
          </a:prstGeom>
          <a:noFill/>
          <a:ln w="12700" cap="sq">
            <a:noFill/>
            <a:miter lim="800000"/>
            <a:headEnd type="none" w="sm" len="sm"/>
            <a:tailEnd type="none" w="sm" len="sm"/>
          </a:ln>
          <a:effectLst/>
        </p:spPr>
        <p:txBody>
          <a:bodyPr/>
          <a:lstStyle/>
          <a:p>
            <a:pPr marL="342900" indent="-342900">
              <a:spcBef>
                <a:spcPct val="20000"/>
              </a:spcBef>
              <a:buClr>
                <a:schemeClr val="tx2"/>
              </a:buClr>
              <a:buSzPct val="90000"/>
              <a:buFont typeface="Symbol" pitchFamily="18" charset="2"/>
              <a:buChar char="¨"/>
              <a:defRPr/>
            </a:pPr>
            <a:r>
              <a:rPr lang="en-US" sz="2800" dirty="0" err="1">
                <a:latin typeface="Arial" panose="020B0604020202020204" pitchFamily="34" charset="0"/>
                <a:cs typeface="Arial" panose="020B0604020202020204" pitchFamily="34" charset="0"/>
              </a:rPr>
              <a:t>Proprioceptors</a:t>
            </a:r>
            <a:r>
              <a:rPr lang="en-US" sz="2800" dirty="0">
                <a:latin typeface="Arial" panose="020B0604020202020204" pitchFamily="34" charset="0"/>
                <a:cs typeface="Arial" panose="020B0604020202020204" pitchFamily="34" charset="0"/>
              </a:rPr>
              <a:t> and Reflexes</a:t>
            </a:r>
          </a:p>
          <a:p>
            <a:pPr marL="742950" lvl="1" indent="-285750">
              <a:spcBef>
                <a:spcPct val="20000"/>
              </a:spcBef>
              <a:buFontTx/>
              <a:buChar char="–"/>
              <a:defRPr/>
            </a:pPr>
            <a:r>
              <a:rPr lang="en-US" sz="2400" dirty="0" err="1">
                <a:latin typeface="Arial" panose="020B0604020202020204" pitchFamily="34" charset="0"/>
                <a:cs typeface="Arial" panose="020B0604020202020204" pitchFamily="34" charset="0"/>
              </a:rPr>
              <a:t>Proprioceptor</a:t>
            </a:r>
            <a:r>
              <a:rPr lang="en-US" sz="2400" dirty="0">
                <a:latin typeface="Arial" panose="020B0604020202020204" pitchFamily="34" charset="0"/>
                <a:cs typeface="Arial" panose="020B0604020202020204" pitchFamily="34" charset="0"/>
              </a:rPr>
              <a:t>: receptor that is involved in movement, posture and locomotion</a:t>
            </a:r>
          </a:p>
          <a:p>
            <a:pPr marL="742950" lvl="1" indent="-285750">
              <a:spcBef>
                <a:spcPct val="20000"/>
              </a:spcBef>
              <a:buFontTx/>
              <a:buChar char="–"/>
              <a:defRPr/>
            </a:pPr>
            <a:r>
              <a:rPr lang="en-US" sz="2400" dirty="0">
                <a:latin typeface="Arial" panose="020B0604020202020204" pitchFamily="34" charset="0"/>
                <a:cs typeface="Arial" panose="020B0604020202020204" pitchFamily="34" charset="0"/>
              </a:rPr>
              <a:t>Muscle spindles</a:t>
            </a:r>
          </a:p>
          <a:p>
            <a:pPr marL="1143000" lvl="2" indent="-228600">
              <a:spcBef>
                <a:spcPct val="20000"/>
              </a:spcBef>
              <a:buFontTx/>
              <a:buChar char="•"/>
              <a:defRPr/>
            </a:pPr>
            <a:r>
              <a:rPr lang="en-US" sz="2400" dirty="0" err="1">
                <a:latin typeface="Arial" panose="020B0604020202020204" pitchFamily="34" charset="0"/>
                <a:cs typeface="Arial" panose="020B0604020202020204" pitchFamily="34" charset="0"/>
              </a:rPr>
              <a:t>proprioceptors</a:t>
            </a:r>
            <a:r>
              <a:rPr lang="en-US" sz="2400" dirty="0">
                <a:latin typeface="Arial" panose="020B0604020202020204" pitchFamily="34" charset="0"/>
                <a:cs typeface="Arial" panose="020B0604020202020204" pitchFamily="34" charset="0"/>
              </a:rPr>
              <a:t> found within skeletal muscle</a:t>
            </a:r>
          </a:p>
          <a:p>
            <a:pPr marL="1143000" lvl="2" indent="-228600">
              <a:spcBef>
                <a:spcPct val="20000"/>
              </a:spcBef>
              <a:buFontTx/>
              <a:buChar char="•"/>
              <a:defRPr/>
            </a:pPr>
            <a:r>
              <a:rPr lang="en-US" sz="2400" dirty="0">
                <a:latin typeface="Arial" panose="020B0604020202020204" pitchFamily="34" charset="0"/>
                <a:cs typeface="Arial" panose="020B0604020202020204" pitchFamily="34" charset="0"/>
              </a:rPr>
              <a:t>Respond to changes in length and tension within a muscle</a:t>
            </a:r>
          </a:p>
          <a:p>
            <a:pPr marL="1143000" lvl="2" indent="-228600">
              <a:spcBef>
                <a:spcPct val="20000"/>
              </a:spcBef>
              <a:buFontTx/>
              <a:buChar char="•"/>
              <a:defRPr/>
            </a:pPr>
            <a:r>
              <a:rPr lang="en-US" sz="2400" dirty="0">
                <a:latin typeface="Arial" panose="020B0604020202020204" pitchFamily="34" charset="0"/>
                <a:cs typeface="Arial" panose="020B0604020202020204" pitchFamily="34" charset="0"/>
              </a:rPr>
              <a:t>Responsible for initiating the stretch reflex (ballistic stretching)</a:t>
            </a:r>
          </a:p>
        </p:txBody>
      </p:sp>
      <p:sp>
        <p:nvSpPr>
          <p:cNvPr id="2" name="Slide Number Placeholder 1"/>
          <p:cNvSpPr>
            <a:spLocks noGrp="1"/>
          </p:cNvSpPr>
          <p:nvPr>
            <p:ph type="sldNum" sz="quarter" idx="12"/>
          </p:nvPr>
        </p:nvSpPr>
        <p:spPr/>
        <p:txBody>
          <a:bodyPr/>
          <a:lstStyle/>
          <a:p>
            <a:fld id="{2098FC7C-5A73-4CE4-9ED4-529E12F90497}" type="slidenum">
              <a:rPr lang="en-AU" smtClean="0"/>
              <a:t>13</a:t>
            </a:fld>
            <a:endParaRPr lang="en-AU"/>
          </a:p>
        </p:txBody>
      </p:sp>
    </p:spTree>
    <p:extLst>
      <p:ext uri="{BB962C8B-B14F-4D97-AF65-F5344CB8AC3E}">
        <p14:creationId xmlns:p14="http://schemas.microsoft.com/office/powerpoint/2010/main" val="23081409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0" y="115888"/>
            <a:ext cx="9144000" cy="1143000"/>
          </a:xfrm>
        </p:spPr>
        <p:txBody>
          <a:bodyPr/>
          <a:lstStyle/>
          <a:p>
            <a:pPr eaLnBrk="1" hangingPunct="1">
              <a:defRPr/>
            </a:pPr>
            <a:r>
              <a:rPr lang="en-AU" sz="4800" dirty="0"/>
              <a:t>The Nervous System</a:t>
            </a:r>
          </a:p>
        </p:txBody>
      </p:sp>
      <p:sp>
        <p:nvSpPr>
          <p:cNvPr id="86019" name="Rectangle 3"/>
          <p:cNvSpPr>
            <a:spLocks noChangeArrowheads="1"/>
          </p:cNvSpPr>
          <p:nvPr/>
        </p:nvSpPr>
        <p:spPr bwMode="auto">
          <a:xfrm>
            <a:off x="107950" y="1062673"/>
            <a:ext cx="9036050" cy="4321175"/>
          </a:xfrm>
          <a:prstGeom prst="rect">
            <a:avLst/>
          </a:prstGeom>
          <a:noFill/>
          <a:ln w="12700" cap="sq">
            <a:noFill/>
            <a:miter lim="800000"/>
            <a:headEnd type="none" w="sm" len="sm"/>
            <a:tailEnd type="none" w="sm" len="sm"/>
          </a:ln>
          <a:effectLst/>
        </p:spPr>
        <p:txBody>
          <a:bodyPr/>
          <a:lstStyle/>
          <a:p>
            <a:pPr marL="342900" indent="-342900">
              <a:spcBef>
                <a:spcPct val="20000"/>
              </a:spcBef>
              <a:buClr>
                <a:schemeClr val="tx2"/>
              </a:buClr>
              <a:buSzPct val="90000"/>
              <a:buFont typeface="Symbol" pitchFamily="18" charset="2"/>
              <a:buChar char="¨"/>
              <a:defRPr/>
            </a:pPr>
            <a:r>
              <a:rPr lang="en-US" sz="2800" dirty="0" err="1">
                <a:latin typeface="Arial" panose="020B0604020202020204" pitchFamily="34" charset="0"/>
                <a:cs typeface="Arial" panose="020B0604020202020204" pitchFamily="34" charset="0"/>
              </a:rPr>
              <a:t>Proprioceptors</a:t>
            </a:r>
            <a:r>
              <a:rPr lang="en-US" sz="2800" dirty="0">
                <a:latin typeface="Arial" panose="020B0604020202020204" pitchFamily="34" charset="0"/>
                <a:cs typeface="Arial" panose="020B0604020202020204" pitchFamily="34" charset="0"/>
              </a:rPr>
              <a:t> and Reflexes</a:t>
            </a:r>
          </a:p>
          <a:p>
            <a:pPr marL="742950" lvl="1" indent="-285750">
              <a:spcBef>
                <a:spcPct val="20000"/>
              </a:spcBef>
              <a:buFontTx/>
              <a:buChar char="–"/>
              <a:defRPr/>
            </a:pPr>
            <a:r>
              <a:rPr lang="en-US" sz="2400" dirty="0">
                <a:latin typeface="Arial" panose="020B0604020202020204" pitchFamily="34" charset="0"/>
                <a:cs typeface="Arial" panose="020B0604020202020204" pitchFamily="34" charset="0"/>
              </a:rPr>
              <a:t>Golgi tendon organs</a:t>
            </a:r>
          </a:p>
          <a:p>
            <a:pPr marL="1143000" lvl="2" indent="-228600">
              <a:spcBef>
                <a:spcPct val="20000"/>
              </a:spcBef>
              <a:buFontTx/>
              <a:buChar char="•"/>
              <a:defRPr/>
            </a:pPr>
            <a:r>
              <a:rPr lang="en-US" sz="2400" dirty="0" err="1">
                <a:latin typeface="Arial" panose="020B0604020202020204" pitchFamily="34" charset="0"/>
                <a:cs typeface="Arial" panose="020B0604020202020204" pitchFamily="34" charset="0"/>
              </a:rPr>
              <a:t>Proprioceptors</a:t>
            </a:r>
            <a:r>
              <a:rPr lang="en-US" sz="2400" dirty="0">
                <a:latin typeface="Arial" panose="020B0604020202020204" pitchFamily="34" charset="0"/>
                <a:cs typeface="Arial" panose="020B0604020202020204" pitchFamily="34" charset="0"/>
              </a:rPr>
              <a:t> found within tendons near the point where tendon meets muscle</a:t>
            </a:r>
          </a:p>
          <a:p>
            <a:pPr marL="1143000" lvl="2" indent="-228600">
              <a:spcBef>
                <a:spcPct val="20000"/>
              </a:spcBef>
              <a:buFontTx/>
              <a:buChar char="•"/>
              <a:defRPr/>
            </a:pPr>
            <a:r>
              <a:rPr lang="en-US" sz="2400" dirty="0">
                <a:latin typeface="Arial" panose="020B0604020202020204" pitchFamily="34" charset="0"/>
                <a:cs typeface="Arial" panose="020B0604020202020204" pitchFamily="34" charset="0"/>
              </a:rPr>
              <a:t>Respond to tension when muscle shortens or stretches passively</a:t>
            </a:r>
          </a:p>
          <a:p>
            <a:pPr marL="1143000" lvl="2" indent="-228600">
              <a:spcBef>
                <a:spcPct val="20000"/>
              </a:spcBef>
              <a:buFontTx/>
              <a:buChar char="•"/>
              <a:defRPr/>
            </a:pPr>
            <a:r>
              <a:rPr lang="en-US" sz="2400" dirty="0">
                <a:latin typeface="Arial" panose="020B0604020202020204" pitchFamily="34" charset="0"/>
                <a:cs typeface="Arial" panose="020B0604020202020204" pitchFamily="34" charset="0"/>
              </a:rPr>
              <a:t>Responsible for initiating inverse stretch reflex (PNF Stretching: static stretch followed by an isometric contraction of the same muscle against resistance)</a:t>
            </a:r>
          </a:p>
        </p:txBody>
      </p:sp>
      <p:sp>
        <p:nvSpPr>
          <p:cNvPr id="2" name="Slide Number Placeholder 1"/>
          <p:cNvSpPr>
            <a:spLocks noGrp="1"/>
          </p:cNvSpPr>
          <p:nvPr>
            <p:ph type="sldNum" sz="quarter" idx="12"/>
          </p:nvPr>
        </p:nvSpPr>
        <p:spPr/>
        <p:txBody>
          <a:bodyPr/>
          <a:lstStyle/>
          <a:p>
            <a:fld id="{2098FC7C-5A73-4CE4-9ED4-529E12F90497}" type="slidenum">
              <a:rPr lang="en-AU" smtClean="0"/>
              <a:t>14</a:t>
            </a:fld>
            <a:endParaRPr lang="en-AU"/>
          </a:p>
        </p:txBody>
      </p:sp>
    </p:spTree>
    <p:extLst>
      <p:ext uri="{BB962C8B-B14F-4D97-AF65-F5344CB8AC3E}">
        <p14:creationId xmlns:p14="http://schemas.microsoft.com/office/powerpoint/2010/main" val="2664738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rrowheads="1"/>
          </p:cNvSpPr>
          <p:nvPr>
            <p:ph type="title"/>
          </p:nvPr>
        </p:nvSpPr>
        <p:spPr/>
        <p:txBody>
          <a:bodyPr/>
          <a:lstStyle/>
          <a:p>
            <a:pPr eaLnBrk="1" hangingPunct="1">
              <a:defRPr/>
            </a:pPr>
            <a:r>
              <a:rPr lang="en-AU" sz="3800" dirty="0"/>
              <a:t>Cardiovascular System</a:t>
            </a:r>
            <a:br>
              <a:rPr lang="en-AU" sz="3800" dirty="0"/>
            </a:br>
            <a:r>
              <a:rPr lang="en-AU" sz="2400" b="0" dirty="0"/>
              <a:t>The Heart and Blood Vessels</a:t>
            </a:r>
            <a:br>
              <a:rPr lang="en-AU" sz="2400" b="0" dirty="0"/>
            </a:br>
            <a:r>
              <a:rPr lang="en-AU" sz="2400" b="0" dirty="0"/>
              <a:t>Functions</a:t>
            </a:r>
            <a:endParaRPr lang="en-US" sz="2400" b="0" dirty="0"/>
          </a:p>
        </p:txBody>
      </p:sp>
      <p:sp>
        <p:nvSpPr>
          <p:cNvPr id="15363" name="Rectangle 3"/>
          <p:cNvSpPr>
            <a:spLocks noGrp="1" noChangeArrowheads="1"/>
          </p:cNvSpPr>
          <p:nvPr>
            <p:ph type="body" idx="1"/>
          </p:nvPr>
        </p:nvSpPr>
        <p:spPr>
          <a:xfrm>
            <a:off x="422910" y="1830388"/>
            <a:ext cx="8507413" cy="4525963"/>
          </a:xfrm>
        </p:spPr>
        <p:txBody>
          <a:bodyPr>
            <a:normAutofit fontScale="85000" lnSpcReduction="20000"/>
          </a:bodyPr>
          <a:lstStyle/>
          <a:p>
            <a:pPr>
              <a:lnSpc>
                <a:spcPct val="120000"/>
              </a:lnSpc>
              <a:spcBef>
                <a:spcPts val="0"/>
              </a:spcBef>
            </a:pPr>
            <a:r>
              <a:rPr lang="en-AU" sz="2800" dirty="0">
                <a:effectLst/>
              </a:rPr>
              <a:t>Transports de02 blood from heart to lungs and O2 blood from lungs to heart</a:t>
            </a:r>
          </a:p>
          <a:p>
            <a:pPr>
              <a:lnSpc>
                <a:spcPct val="120000"/>
              </a:lnSpc>
              <a:spcBef>
                <a:spcPts val="0"/>
              </a:spcBef>
            </a:pPr>
            <a:r>
              <a:rPr lang="en-AU" sz="2800" dirty="0">
                <a:effectLst/>
              </a:rPr>
              <a:t>Transports O2 blood from heart to tissues and deO2 from tissues to heart</a:t>
            </a:r>
          </a:p>
          <a:p>
            <a:pPr>
              <a:lnSpc>
                <a:spcPct val="120000"/>
              </a:lnSpc>
              <a:spcBef>
                <a:spcPts val="0"/>
              </a:spcBef>
            </a:pPr>
            <a:r>
              <a:rPr lang="en-AU" sz="2800" dirty="0">
                <a:effectLst/>
              </a:rPr>
              <a:t>Distributes nutrients</a:t>
            </a:r>
          </a:p>
          <a:p>
            <a:pPr>
              <a:lnSpc>
                <a:spcPct val="120000"/>
              </a:lnSpc>
              <a:spcBef>
                <a:spcPts val="0"/>
              </a:spcBef>
            </a:pPr>
            <a:r>
              <a:rPr lang="en-AU" sz="2800" dirty="0">
                <a:effectLst/>
              </a:rPr>
              <a:t>Removes metabolic wastes from periphery for elimination or reuse</a:t>
            </a:r>
          </a:p>
          <a:p>
            <a:pPr>
              <a:lnSpc>
                <a:spcPct val="120000"/>
              </a:lnSpc>
              <a:spcBef>
                <a:spcPts val="0"/>
              </a:spcBef>
            </a:pPr>
            <a:r>
              <a:rPr lang="en-AU" sz="2800" dirty="0">
                <a:effectLst/>
              </a:rPr>
              <a:t>Regulates pH to control acidosis and alkalosis</a:t>
            </a:r>
          </a:p>
          <a:p>
            <a:pPr>
              <a:lnSpc>
                <a:spcPct val="120000"/>
              </a:lnSpc>
              <a:spcBef>
                <a:spcPts val="0"/>
              </a:spcBef>
            </a:pPr>
            <a:r>
              <a:rPr lang="en-AU" sz="2800" dirty="0">
                <a:effectLst/>
              </a:rPr>
              <a:t>Transports hormones and enzymes to regulate physiological function</a:t>
            </a:r>
          </a:p>
          <a:p>
            <a:pPr>
              <a:lnSpc>
                <a:spcPct val="120000"/>
              </a:lnSpc>
              <a:spcBef>
                <a:spcPts val="0"/>
              </a:spcBef>
            </a:pPr>
            <a:r>
              <a:rPr lang="en-AU" sz="2800" dirty="0">
                <a:effectLst/>
              </a:rPr>
              <a:t>Maintains fluid balance to prevent dehydration</a:t>
            </a:r>
          </a:p>
          <a:p>
            <a:pPr>
              <a:lnSpc>
                <a:spcPct val="120000"/>
              </a:lnSpc>
              <a:spcBef>
                <a:spcPts val="0"/>
              </a:spcBef>
            </a:pPr>
            <a:r>
              <a:rPr lang="en-AU" sz="2800" dirty="0">
                <a:effectLst/>
              </a:rPr>
              <a:t>Maintains body temp by absorbing and redistributing heat</a:t>
            </a:r>
            <a:endParaRPr lang="en-US" sz="280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15</a:t>
            </a:fld>
            <a:endParaRPr lang="en-AU"/>
          </a:p>
        </p:txBody>
      </p:sp>
    </p:spTree>
    <p:extLst>
      <p:ext uri="{BB962C8B-B14F-4D97-AF65-F5344CB8AC3E}">
        <p14:creationId xmlns:p14="http://schemas.microsoft.com/office/powerpoint/2010/main" val="32204915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rrowheads="1"/>
          </p:cNvSpPr>
          <p:nvPr>
            <p:ph type="title"/>
          </p:nvPr>
        </p:nvSpPr>
        <p:spPr>
          <a:xfrm>
            <a:off x="628650" y="365126"/>
            <a:ext cx="7886700" cy="1131568"/>
          </a:xfrm>
        </p:spPr>
        <p:txBody>
          <a:bodyPr/>
          <a:lstStyle/>
          <a:p>
            <a:pPr eaLnBrk="1" hangingPunct="1">
              <a:defRPr/>
            </a:pPr>
            <a:r>
              <a:rPr lang="en-AU" dirty="0"/>
              <a:t>Cardiovascular System</a:t>
            </a:r>
            <a:br>
              <a:rPr lang="en-AU" dirty="0"/>
            </a:br>
            <a:r>
              <a:rPr lang="en-AU" sz="2400" b="0" dirty="0"/>
              <a:t>the functions</a:t>
            </a:r>
            <a:endParaRPr lang="en-US" sz="2400" b="0" dirty="0"/>
          </a:p>
        </p:txBody>
      </p:sp>
      <p:sp>
        <p:nvSpPr>
          <p:cNvPr id="15363" name="Rectangle 3"/>
          <p:cNvSpPr>
            <a:spLocks noGrp="1" noChangeArrowheads="1"/>
          </p:cNvSpPr>
          <p:nvPr>
            <p:ph type="body" idx="1"/>
          </p:nvPr>
        </p:nvSpPr>
        <p:spPr>
          <a:xfrm>
            <a:off x="457200" y="1600200"/>
            <a:ext cx="8507413" cy="5017770"/>
          </a:xfrm>
        </p:spPr>
        <p:txBody>
          <a:bodyPr>
            <a:normAutofit/>
          </a:bodyPr>
          <a:lstStyle/>
          <a:p>
            <a:pPr>
              <a:lnSpc>
                <a:spcPct val="120000"/>
              </a:lnSpc>
            </a:pPr>
            <a:r>
              <a:rPr lang="en-AU" sz="2600" dirty="0">
                <a:latin typeface="Arial" panose="020B0604020202020204" pitchFamily="34" charset="0"/>
              </a:rPr>
              <a:t>The Heart</a:t>
            </a:r>
          </a:p>
          <a:p>
            <a:pPr lvl="1">
              <a:lnSpc>
                <a:spcPct val="120000"/>
              </a:lnSpc>
            </a:pPr>
            <a:r>
              <a:rPr lang="en-US" sz="2800" dirty="0"/>
              <a:t>Small organ, roughly the size of a clenched fist</a:t>
            </a:r>
          </a:p>
          <a:p>
            <a:pPr lvl="1">
              <a:lnSpc>
                <a:spcPct val="120000"/>
              </a:lnSpc>
            </a:pPr>
            <a:r>
              <a:rPr lang="en-AU" sz="2600" dirty="0">
                <a:latin typeface="Arial" panose="020B0604020202020204" pitchFamily="34" charset="0"/>
              </a:rPr>
              <a:t>Tissue coverings and layers of the heart</a:t>
            </a:r>
          </a:p>
          <a:p>
            <a:pPr lvl="2">
              <a:lnSpc>
                <a:spcPct val="120000"/>
              </a:lnSpc>
            </a:pPr>
            <a:r>
              <a:rPr lang="en-AU" sz="2600" dirty="0">
                <a:latin typeface="Arial" panose="020B0604020202020204" pitchFamily="34" charset="0"/>
              </a:rPr>
              <a:t>Pericardium: </a:t>
            </a:r>
            <a:r>
              <a:rPr lang="en-US" sz="2800" dirty="0"/>
              <a:t>double-walled loose fitting membranous sac</a:t>
            </a:r>
            <a:endParaRPr lang="en-AU" sz="2600" dirty="0">
              <a:latin typeface="Arial" panose="020B0604020202020204" pitchFamily="34" charset="0"/>
            </a:endParaRPr>
          </a:p>
          <a:p>
            <a:pPr lvl="2">
              <a:lnSpc>
                <a:spcPct val="120000"/>
              </a:lnSpc>
            </a:pPr>
            <a:r>
              <a:rPr lang="en-AU" sz="2600" dirty="0" err="1">
                <a:latin typeface="Arial" panose="020B0604020202020204" pitchFamily="34" charset="0"/>
              </a:rPr>
              <a:t>Epicardium</a:t>
            </a:r>
            <a:r>
              <a:rPr lang="en-AU" sz="2600" dirty="0">
                <a:latin typeface="Arial" panose="020B0604020202020204" pitchFamily="34" charset="0"/>
              </a:rPr>
              <a:t>: </a:t>
            </a:r>
            <a:r>
              <a:rPr lang="en-US" sz="2800" dirty="0"/>
              <a:t>interior lining of the heart</a:t>
            </a:r>
          </a:p>
          <a:p>
            <a:pPr lvl="2">
              <a:lnSpc>
                <a:spcPct val="120000"/>
              </a:lnSpc>
            </a:pPr>
            <a:r>
              <a:rPr lang="en-AU" sz="2600" dirty="0">
                <a:latin typeface="Arial" panose="020B0604020202020204" pitchFamily="34" charset="0"/>
              </a:rPr>
              <a:t>Myocardium: </a:t>
            </a:r>
            <a:r>
              <a:rPr lang="en-US" sz="2800" dirty="0"/>
              <a:t>thickest layer of the tissue of the heart (cardiac muscle)</a:t>
            </a:r>
            <a:endParaRPr lang="en-AU" sz="2600" dirty="0">
              <a:latin typeface="Arial" panose="020B0604020202020204" pitchFamily="34" charset="0"/>
            </a:endParaRPr>
          </a:p>
          <a:p>
            <a:pPr lvl="2">
              <a:lnSpc>
                <a:spcPct val="120000"/>
              </a:lnSpc>
            </a:pPr>
            <a:r>
              <a:rPr lang="en-AU" sz="2600" dirty="0">
                <a:latin typeface="Arial" panose="020B0604020202020204" pitchFamily="34" charset="0"/>
              </a:rPr>
              <a:t>Fibrous skeleton</a:t>
            </a:r>
          </a:p>
        </p:txBody>
      </p:sp>
      <p:sp>
        <p:nvSpPr>
          <p:cNvPr id="2" name="Slide Number Placeholder 1"/>
          <p:cNvSpPr>
            <a:spLocks noGrp="1"/>
          </p:cNvSpPr>
          <p:nvPr>
            <p:ph type="sldNum" sz="quarter" idx="12"/>
          </p:nvPr>
        </p:nvSpPr>
        <p:spPr/>
        <p:txBody>
          <a:bodyPr/>
          <a:lstStyle/>
          <a:p>
            <a:fld id="{2098FC7C-5A73-4CE4-9ED4-529E12F90497}" type="slidenum">
              <a:rPr lang="en-AU" smtClean="0"/>
              <a:t>16</a:t>
            </a:fld>
            <a:endParaRPr lang="en-AU"/>
          </a:p>
        </p:txBody>
      </p:sp>
    </p:spTree>
    <p:extLst>
      <p:ext uri="{BB962C8B-B14F-4D97-AF65-F5344CB8AC3E}">
        <p14:creationId xmlns:p14="http://schemas.microsoft.com/office/powerpoint/2010/main" val="37305974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rrowheads="1"/>
          </p:cNvSpPr>
          <p:nvPr>
            <p:ph type="title"/>
          </p:nvPr>
        </p:nvSpPr>
        <p:spPr/>
        <p:txBody>
          <a:bodyPr/>
          <a:lstStyle/>
          <a:p>
            <a:pPr eaLnBrk="1" hangingPunct="1">
              <a:defRPr/>
            </a:pPr>
            <a:r>
              <a:rPr lang="en-AU" sz="3800" dirty="0"/>
              <a:t>Cardiovascular System</a:t>
            </a:r>
            <a:br>
              <a:rPr lang="en-AU" sz="3800" dirty="0"/>
            </a:br>
            <a:r>
              <a:rPr lang="en-AU" sz="2400" b="0" dirty="0"/>
              <a:t>THE HEART</a:t>
            </a:r>
            <a:endParaRPr lang="en-US" sz="2400" b="0" dirty="0"/>
          </a:p>
        </p:txBody>
      </p:sp>
      <p:sp>
        <p:nvSpPr>
          <p:cNvPr id="108547" name="Rectangle 3"/>
          <p:cNvSpPr>
            <a:spLocks noGrp="1" noChangeArrowheads="1"/>
          </p:cNvSpPr>
          <p:nvPr>
            <p:ph type="body" idx="1"/>
          </p:nvPr>
        </p:nvSpPr>
        <p:spPr/>
        <p:txBody>
          <a:bodyPr>
            <a:normAutofit/>
          </a:bodyPr>
          <a:lstStyle/>
          <a:p>
            <a:pPr>
              <a:lnSpc>
                <a:spcPct val="100000"/>
              </a:lnSpc>
              <a:defRPr/>
            </a:pPr>
            <a:r>
              <a:rPr lang="en-US" sz="2400" dirty="0"/>
              <a:t>provides the impetus for blood flow</a:t>
            </a:r>
          </a:p>
          <a:p>
            <a:pPr>
              <a:lnSpc>
                <a:spcPct val="100000"/>
              </a:lnSpc>
              <a:defRPr/>
            </a:pPr>
            <a:r>
              <a:rPr lang="en-US" sz="2400" dirty="0"/>
              <a:t>can be considered a pump, or more functionally, as two separate pumps</a:t>
            </a:r>
          </a:p>
          <a:p>
            <a:pPr>
              <a:lnSpc>
                <a:spcPct val="100000"/>
              </a:lnSpc>
              <a:defRPr/>
            </a:pPr>
            <a:r>
              <a:rPr lang="en-US" sz="2400" dirty="0"/>
              <a:t>Right side of the heart performs two important functions</a:t>
            </a:r>
          </a:p>
          <a:p>
            <a:pPr lvl="1">
              <a:lnSpc>
                <a:spcPct val="100000"/>
              </a:lnSpc>
              <a:defRPr/>
            </a:pPr>
            <a:r>
              <a:rPr lang="en-US" dirty="0"/>
              <a:t>receives blood returning from all parts of the body, </a:t>
            </a:r>
          </a:p>
          <a:p>
            <a:pPr lvl="1">
              <a:lnSpc>
                <a:spcPct val="100000"/>
              </a:lnSpc>
              <a:defRPr/>
            </a:pPr>
            <a:r>
              <a:rPr lang="en-US" dirty="0"/>
              <a:t>pump blood to the lungs for aeration</a:t>
            </a:r>
          </a:p>
          <a:p>
            <a:pPr>
              <a:lnSpc>
                <a:spcPct val="100000"/>
              </a:lnSpc>
              <a:defRPr/>
            </a:pPr>
            <a:r>
              <a:rPr lang="en-US" sz="2400" dirty="0"/>
              <a:t>left heart receives oxygenated blood from the lungs and pumps blood for distribution throughout the body</a:t>
            </a:r>
          </a:p>
        </p:txBody>
      </p:sp>
      <p:sp>
        <p:nvSpPr>
          <p:cNvPr id="2" name="Slide Number Placeholder 1"/>
          <p:cNvSpPr>
            <a:spLocks noGrp="1"/>
          </p:cNvSpPr>
          <p:nvPr>
            <p:ph type="sldNum" sz="quarter" idx="12"/>
          </p:nvPr>
        </p:nvSpPr>
        <p:spPr/>
        <p:txBody>
          <a:bodyPr/>
          <a:lstStyle/>
          <a:p>
            <a:fld id="{2098FC7C-5A73-4CE4-9ED4-529E12F90497}" type="slidenum">
              <a:rPr lang="en-AU" smtClean="0"/>
              <a:t>17</a:t>
            </a:fld>
            <a:endParaRPr lang="en-AU"/>
          </a:p>
        </p:txBody>
      </p:sp>
    </p:spTree>
    <p:extLst>
      <p:ext uri="{BB962C8B-B14F-4D97-AF65-F5344CB8AC3E}">
        <p14:creationId xmlns:p14="http://schemas.microsoft.com/office/powerpoint/2010/main" val="10393168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Rot="1" noChangeArrowheads="1"/>
          </p:cNvSpPr>
          <p:nvPr>
            <p:ph type="title"/>
          </p:nvPr>
        </p:nvSpPr>
        <p:spPr/>
        <p:txBody>
          <a:bodyPr/>
          <a:lstStyle/>
          <a:p>
            <a:pPr eaLnBrk="1" hangingPunct="1">
              <a:defRPr/>
            </a:pPr>
            <a:r>
              <a:rPr lang="en-AU" sz="3800" dirty="0"/>
              <a:t>Cardiovascular System</a:t>
            </a:r>
            <a:br>
              <a:rPr lang="en-AU" sz="3800" dirty="0"/>
            </a:br>
            <a:r>
              <a:rPr lang="en-AU" sz="2400" b="0" dirty="0"/>
              <a:t>THE HEART</a:t>
            </a:r>
            <a:endParaRPr lang="en-US" sz="2400" b="0" dirty="0"/>
          </a:p>
        </p:txBody>
      </p:sp>
      <p:sp>
        <p:nvSpPr>
          <p:cNvPr id="107523" name="Rectangle 3"/>
          <p:cNvSpPr>
            <a:spLocks noGrp="1" noChangeArrowheads="1"/>
          </p:cNvSpPr>
          <p:nvPr>
            <p:ph type="body" idx="1"/>
          </p:nvPr>
        </p:nvSpPr>
        <p:spPr>
          <a:xfrm>
            <a:off x="628650" y="1690689"/>
            <a:ext cx="7886700" cy="4351338"/>
          </a:xfrm>
        </p:spPr>
        <p:txBody>
          <a:bodyPr>
            <a:noAutofit/>
          </a:bodyPr>
          <a:lstStyle/>
          <a:p>
            <a:pPr>
              <a:lnSpc>
                <a:spcPct val="100000"/>
              </a:lnSpc>
            </a:pPr>
            <a:r>
              <a:rPr lang="en-AU" sz="2200" dirty="0"/>
              <a:t>Two pumps and four chambers</a:t>
            </a:r>
          </a:p>
          <a:p>
            <a:pPr lvl="1">
              <a:lnSpc>
                <a:spcPct val="100000"/>
              </a:lnSpc>
            </a:pPr>
            <a:r>
              <a:rPr lang="en-AU" sz="2200" dirty="0"/>
              <a:t>Right side of the heart collects deO2 blood from the periphery and pumps it through the lungs (pulmonary circuit)</a:t>
            </a:r>
          </a:p>
          <a:p>
            <a:pPr lvl="1">
              <a:lnSpc>
                <a:spcPct val="100000"/>
              </a:lnSpc>
            </a:pPr>
            <a:r>
              <a:rPr lang="en-AU" sz="2200" dirty="0"/>
              <a:t>Left side collects blood from the lungs and pumps it throughout the body (systemic circuit)</a:t>
            </a:r>
          </a:p>
          <a:p>
            <a:pPr>
              <a:lnSpc>
                <a:spcPct val="100000"/>
              </a:lnSpc>
              <a:defRPr/>
            </a:pPr>
            <a:r>
              <a:rPr lang="en-AU" sz="2200" dirty="0"/>
              <a:t>Four chambers</a:t>
            </a:r>
          </a:p>
          <a:p>
            <a:pPr lvl="1">
              <a:lnSpc>
                <a:spcPct val="100000"/>
              </a:lnSpc>
              <a:defRPr/>
            </a:pPr>
            <a:r>
              <a:rPr lang="en-US" sz="2200" dirty="0"/>
              <a:t>Two upper: atria</a:t>
            </a:r>
          </a:p>
          <a:p>
            <a:pPr lvl="1">
              <a:lnSpc>
                <a:spcPct val="100000"/>
              </a:lnSpc>
              <a:defRPr/>
            </a:pPr>
            <a:r>
              <a:rPr lang="en-US" sz="2200" dirty="0"/>
              <a:t>Two lower: ventricles</a:t>
            </a:r>
          </a:p>
          <a:p>
            <a:pPr>
              <a:lnSpc>
                <a:spcPct val="100000"/>
              </a:lnSpc>
              <a:defRPr/>
            </a:pPr>
            <a:r>
              <a:rPr lang="en-US" sz="2200" dirty="0"/>
              <a:t>Base and apex</a:t>
            </a:r>
          </a:p>
          <a:p>
            <a:pPr lvl="1">
              <a:lnSpc>
                <a:spcPct val="100000"/>
              </a:lnSpc>
              <a:defRPr/>
            </a:pPr>
            <a:r>
              <a:rPr lang="en-US" sz="2200" dirty="0"/>
              <a:t>Left atrium</a:t>
            </a:r>
          </a:p>
          <a:p>
            <a:pPr lvl="1">
              <a:lnSpc>
                <a:spcPct val="100000"/>
              </a:lnSpc>
              <a:defRPr/>
            </a:pPr>
            <a:r>
              <a:rPr lang="en-US" sz="2200" dirty="0"/>
              <a:t>Right atrium</a:t>
            </a:r>
          </a:p>
        </p:txBody>
      </p:sp>
      <p:sp>
        <p:nvSpPr>
          <p:cNvPr id="2" name="Slide Number Placeholder 1"/>
          <p:cNvSpPr>
            <a:spLocks noGrp="1"/>
          </p:cNvSpPr>
          <p:nvPr>
            <p:ph type="sldNum" sz="quarter" idx="12"/>
          </p:nvPr>
        </p:nvSpPr>
        <p:spPr/>
        <p:txBody>
          <a:bodyPr/>
          <a:lstStyle/>
          <a:p>
            <a:fld id="{2098FC7C-5A73-4CE4-9ED4-529E12F90497}" type="slidenum">
              <a:rPr lang="en-AU" smtClean="0"/>
              <a:t>18</a:t>
            </a:fld>
            <a:endParaRPr lang="en-AU"/>
          </a:p>
        </p:txBody>
      </p:sp>
    </p:spTree>
    <p:extLst>
      <p:ext uri="{BB962C8B-B14F-4D97-AF65-F5344CB8AC3E}">
        <p14:creationId xmlns:p14="http://schemas.microsoft.com/office/powerpoint/2010/main" val="40174217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Rot="1" noChangeArrowheads="1"/>
          </p:cNvSpPr>
          <p:nvPr>
            <p:ph type="title"/>
          </p:nvPr>
        </p:nvSpPr>
        <p:spPr>
          <a:xfrm>
            <a:off x="390525" y="216536"/>
            <a:ext cx="8362950" cy="1097914"/>
          </a:xfrm>
        </p:spPr>
        <p:txBody>
          <a:bodyPr/>
          <a:lstStyle/>
          <a:p>
            <a:pPr eaLnBrk="1" hangingPunct="1">
              <a:defRPr/>
            </a:pPr>
            <a:r>
              <a:rPr lang="en-AU" sz="3800" dirty="0"/>
              <a:t>Cardiovascular System</a:t>
            </a:r>
            <a:br>
              <a:rPr lang="en-AU" sz="3800" dirty="0"/>
            </a:br>
            <a:r>
              <a:rPr lang="en-AU" sz="2400" b="0" dirty="0"/>
              <a:t>THE HEART</a:t>
            </a:r>
            <a:endParaRPr lang="en-US" sz="2400" b="0" dirty="0"/>
          </a:p>
        </p:txBody>
      </p:sp>
      <p:sp>
        <p:nvSpPr>
          <p:cNvPr id="18435" name="Rectangle 3"/>
          <p:cNvSpPr>
            <a:spLocks noGrp="1" noChangeArrowheads="1"/>
          </p:cNvSpPr>
          <p:nvPr>
            <p:ph type="body" idx="1"/>
          </p:nvPr>
        </p:nvSpPr>
        <p:spPr>
          <a:xfrm>
            <a:off x="390525" y="1440499"/>
            <a:ext cx="8362950" cy="4525962"/>
          </a:xfrm>
        </p:spPr>
        <p:txBody>
          <a:bodyPr>
            <a:noAutofit/>
          </a:bodyPr>
          <a:lstStyle/>
          <a:p>
            <a:pPr eaLnBrk="1" hangingPunct="1">
              <a:lnSpc>
                <a:spcPct val="100000"/>
              </a:lnSpc>
            </a:pPr>
            <a:r>
              <a:rPr lang="en-US" sz="2200" dirty="0">
                <a:effectLst/>
              </a:rPr>
              <a:t>Arteries carry blood away from the heart; veins return blood to the heart. </a:t>
            </a:r>
          </a:p>
          <a:p>
            <a:pPr eaLnBrk="1" hangingPunct="1">
              <a:lnSpc>
                <a:spcPct val="100000"/>
              </a:lnSpc>
            </a:pPr>
            <a:r>
              <a:rPr lang="en-US" sz="2200" dirty="0">
                <a:effectLst/>
              </a:rPr>
              <a:t>contains 4 muscular chambers, 2 associated with each circuit. </a:t>
            </a:r>
          </a:p>
          <a:p>
            <a:pPr lvl="1" eaLnBrk="1" hangingPunct="1">
              <a:lnSpc>
                <a:spcPct val="100000"/>
              </a:lnSpc>
            </a:pPr>
            <a:r>
              <a:rPr lang="en-US" sz="2200" dirty="0">
                <a:effectLst/>
              </a:rPr>
              <a:t>Right atrium receives blood from the systemic circuit and passes it on to the right ventricle</a:t>
            </a:r>
          </a:p>
          <a:p>
            <a:pPr lvl="1" eaLnBrk="1" hangingPunct="1">
              <a:lnSpc>
                <a:spcPct val="100000"/>
              </a:lnSpc>
            </a:pPr>
            <a:r>
              <a:rPr lang="en-US" sz="2200" dirty="0">
                <a:effectLst/>
              </a:rPr>
              <a:t>Right ventricle discharges blood into the pulmonary circuit</a:t>
            </a:r>
          </a:p>
          <a:p>
            <a:pPr lvl="1" eaLnBrk="1" hangingPunct="1">
              <a:lnSpc>
                <a:spcPct val="100000"/>
              </a:lnSpc>
            </a:pPr>
            <a:r>
              <a:rPr lang="en-US" sz="2200" dirty="0">
                <a:effectLst/>
              </a:rPr>
              <a:t>Left atrium collects blood from the pulmonary circuit and empties it into the left ventricle</a:t>
            </a:r>
          </a:p>
          <a:p>
            <a:pPr lvl="1" eaLnBrk="1" hangingPunct="1">
              <a:lnSpc>
                <a:spcPct val="100000"/>
              </a:lnSpc>
            </a:pPr>
            <a:r>
              <a:rPr lang="en-US" sz="2200" dirty="0">
                <a:effectLst/>
              </a:rPr>
              <a:t>Contraction of the left ventricle ejects blood into the systemic circuit.</a:t>
            </a:r>
          </a:p>
          <a:p>
            <a:pPr eaLnBrk="1" hangingPunct="1">
              <a:lnSpc>
                <a:spcPct val="100000"/>
              </a:lnSpc>
            </a:pPr>
            <a:r>
              <a:rPr lang="en-US" sz="2200" dirty="0">
                <a:effectLst/>
              </a:rPr>
              <a:t>When the heart beats, the atria contract first, followed by the ventricles. The two ventricles contract at the same time and eject equal volumes of blood into the pulmonary and systemic circuits.</a:t>
            </a:r>
          </a:p>
        </p:txBody>
      </p:sp>
      <p:sp>
        <p:nvSpPr>
          <p:cNvPr id="2" name="Slide Number Placeholder 1"/>
          <p:cNvSpPr>
            <a:spLocks noGrp="1"/>
          </p:cNvSpPr>
          <p:nvPr>
            <p:ph type="sldNum" sz="quarter" idx="12"/>
          </p:nvPr>
        </p:nvSpPr>
        <p:spPr/>
        <p:txBody>
          <a:bodyPr/>
          <a:lstStyle/>
          <a:p>
            <a:fld id="{2098FC7C-5A73-4CE4-9ED4-529E12F90497}" type="slidenum">
              <a:rPr lang="en-AU" smtClean="0"/>
              <a:t>19</a:t>
            </a:fld>
            <a:endParaRPr lang="en-AU"/>
          </a:p>
        </p:txBody>
      </p:sp>
    </p:spTree>
    <p:extLst>
      <p:ext uri="{BB962C8B-B14F-4D97-AF65-F5344CB8AC3E}">
        <p14:creationId xmlns:p14="http://schemas.microsoft.com/office/powerpoint/2010/main" val="14296604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Rot="1" noChangeArrowheads="1"/>
          </p:cNvSpPr>
          <p:nvPr>
            <p:ph type="title"/>
          </p:nvPr>
        </p:nvSpPr>
        <p:spPr/>
        <p:txBody>
          <a:bodyPr/>
          <a:lstStyle/>
          <a:p>
            <a:pPr eaLnBrk="1" hangingPunct="1">
              <a:defRPr/>
            </a:pPr>
            <a:r>
              <a:rPr lang="en-AU" sz="3800" dirty="0"/>
              <a:t>Cardiovascular System</a:t>
            </a:r>
            <a:br>
              <a:rPr lang="en-AU" sz="3800" dirty="0"/>
            </a:br>
            <a:r>
              <a:rPr lang="en-AU" sz="2400" b="0" dirty="0"/>
              <a:t>CARDIAC FUNCTION</a:t>
            </a:r>
            <a:endParaRPr lang="en-US" sz="2400" b="0" dirty="0"/>
          </a:p>
        </p:txBody>
      </p:sp>
      <p:sp>
        <p:nvSpPr>
          <p:cNvPr id="115715" name="Rectangle 3"/>
          <p:cNvSpPr>
            <a:spLocks noGrp="1" noChangeArrowheads="1"/>
          </p:cNvSpPr>
          <p:nvPr>
            <p:ph type="body" idx="1"/>
          </p:nvPr>
        </p:nvSpPr>
        <p:spPr/>
        <p:txBody>
          <a:bodyPr>
            <a:normAutofit/>
          </a:bodyPr>
          <a:lstStyle/>
          <a:p>
            <a:pPr eaLnBrk="1" hangingPunct="1">
              <a:defRPr/>
            </a:pPr>
            <a:r>
              <a:rPr lang="en-US" dirty="0"/>
              <a:t>The cardiovascular system can be divided into two separate systems</a:t>
            </a:r>
            <a:endParaRPr lang="en-US" b="1" dirty="0"/>
          </a:p>
          <a:p>
            <a:pPr eaLnBrk="1" hangingPunct="1">
              <a:defRPr/>
            </a:pPr>
            <a:r>
              <a:rPr lang="en-US" b="1" dirty="0"/>
              <a:t>The Pulmonary Circuit</a:t>
            </a:r>
            <a:endParaRPr lang="en-US" dirty="0"/>
          </a:p>
          <a:p>
            <a:pPr lvl="1" eaLnBrk="1" hangingPunct="1">
              <a:defRPr/>
            </a:pPr>
            <a:r>
              <a:rPr lang="en-US" sz="2800" dirty="0"/>
              <a:t>carries blood to and from the lungs.</a:t>
            </a:r>
            <a:endParaRPr lang="en-US" sz="2800" b="1" dirty="0"/>
          </a:p>
          <a:p>
            <a:pPr eaLnBrk="1" hangingPunct="1">
              <a:defRPr/>
            </a:pPr>
            <a:r>
              <a:rPr lang="en-US" b="1" dirty="0"/>
              <a:t>The Systemic Circuit</a:t>
            </a:r>
            <a:endParaRPr lang="en-US" dirty="0"/>
          </a:p>
          <a:p>
            <a:pPr lvl="1" eaLnBrk="1" hangingPunct="1">
              <a:defRPr/>
            </a:pPr>
            <a:r>
              <a:rPr lang="en-US" sz="2800" dirty="0"/>
              <a:t>transports blood to and from the rest of the body</a:t>
            </a:r>
          </a:p>
          <a:p>
            <a:pPr eaLnBrk="1" hangingPunct="1">
              <a:defRPr/>
            </a:pPr>
            <a:r>
              <a:rPr lang="en-US" dirty="0"/>
              <a:t>Each circuit begins and ends at the heart</a:t>
            </a:r>
          </a:p>
        </p:txBody>
      </p:sp>
      <p:sp>
        <p:nvSpPr>
          <p:cNvPr id="2" name="Slide Number Placeholder 1"/>
          <p:cNvSpPr>
            <a:spLocks noGrp="1"/>
          </p:cNvSpPr>
          <p:nvPr>
            <p:ph type="sldNum" sz="quarter" idx="12"/>
          </p:nvPr>
        </p:nvSpPr>
        <p:spPr/>
        <p:txBody>
          <a:bodyPr/>
          <a:lstStyle/>
          <a:p>
            <a:fld id="{2098FC7C-5A73-4CE4-9ED4-529E12F90497}" type="slidenum">
              <a:rPr lang="en-AU" smtClean="0"/>
              <a:t>20</a:t>
            </a:fld>
            <a:endParaRPr lang="en-AU"/>
          </a:p>
        </p:txBody>
      </p:sp>
    </p:spTree>
    <p:extLst>
      <p:ext uri="{BB962C8B-B14F-4D97-AF65-F5344CB8AC3E}">
        <p14:creationId xmlns:p14="http://schemas.microsoft.com/office/powerpoint/2010/main" val="23879378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742950" y="471488"/>
            <a:ext cx="7772400" cy="762000"/>
          </a:xfrm>
        </p:spPr>
        <p:txBody>
          <a:bodyPr/>
          <a:lstStyle/>
          <a:p>
            <a:r>
              <a:rPr lang="en-AU" dirty="0"/>
              <a:t>Cardiovascular System</a:t>
            </a:r>
          </a:p>
        </p:txBody>
      </p:sp>
      <p:sp>
        <p:nvSpPr>
          <p:cNvPr id="52227" name="Rectangle 3"/>
          <p:cNvSpPr>
            <a:spLocks noGrp="1" noChangeArrowheads="1"/>
          </p:cNvSpPr>
          <p:nvPr>
            <p:ph type="body" idx="1"/>
          </p:nvPr>
        </p:nvSpPr>
        <p:spPr>
          <a:xfrm>
            <a:off x="742950" y="1360488"/>
            <a:ext cx="7848600" cy="4868862"/>
          </a:xfrm>
        </p:spPr>
        <p:txBody>
          <a:bodyPr>
            <a:noAutofit/>
          </a:bodyPr>
          <a:lstStyle/>
          <a:p>
            <a:pPr>
              <a:lnSpc>
                <a:spcPct val="100000"/>
              </a:lnSpc>
            </a:pPr>
            <a:r>
              <a:rPr lang="en-AU" dirty="0">
                <a:effectLst/>
              </a:rPr>
              <a:t>Four Valves</a:t>
            </a:r>
          </a:p>
          <a:p>
            <a:pPr>
              <a:lnSpc>
                <a:spcPct val="100000"/>
              </a:lnSpc>
            </a:pPr>
            <a:r>
              <a:rPr lang="en-AU" dirty="0">
                <a:effectLst/>
              </a:rPr>
              <a:t>Arteries</a:t>
            </a:r>
          </a:p>
          <a:p>
            <a:pPr lvl="1">
              <a:defRPr/>
            </a:pPr>
            <a:r>
              <a:rPr lang="en-US" sz="2800" dirty="0"/>
              <a:t>High-pressure tubing that carries oxygen-rich blood to the tissues and de-oxygenated blood to the lungs</a:t>
            </a:r>
          </a:p>
          <a:p>
            <a:pPr lvl="1">
              <a:defRPr/>
            </a:pPr>
            <a:r>
              <a:rPr lang="en-US" sz="2800" dirty="0"/>
              <a:t>These structures can alter their internal diameter in response to increased needs for oxygenated blood</a:t>
            </a:r>
            <a:endParaRPr lang="en-AU" sz="280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21</a:t>
            </a:fld>
            <a:endParaRPr lang="en-AU"/>
          </a:p>
        </p:txBody>
      </p:sp>
    </p:spTree>
    <p:extLst>
      <p:ext uri="{BB962C8B-B14F-4D97-AF65-F5344CB8AC3E}">
        <p14:creationId xmlns:p14="http://schemas.microsoft.com/office/powerpoint/2010/main" val="7277229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animEffect transition="in" filter="box(out)">
                                      <p:cBhvr>
                                        <p:cTn id="7" dur="500"/>
                                        <p:tgtEl>
                                          <p:spTgt spid="52227">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52227">
                                            <p:txEl>
                                              <p:pRg st="1" end="1"/>
                                            </p:txEl>
                                          </p:spTgt>
                                        </p:tgtEl>
                                        <p:attrNameLst>
                                          <p:attrName>style.visibility</p:attrName>
                                        </p:attrNameLst>
                                      </p:cBhvr>
                                      <p:to>
                                        <p:strVal val="visible"/>
                                      </p:to>
                                    </p:set>
                                    <p:animEffect transition="in" filter="box(out)">
                                      <p:cBhvr>
                                        <p:cTn id="12" dur="500"/>
                                        <p:tgtEl>
                                          <p:spTgt spid="52227">
                                            <p:txEl>
                                              <p:pRg st="1" end="1"/>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camera.wav"/>
                                        </p:tgtEl>
                                      </p:cMediaNode>
                                    </p:audio>
                                  </p:subTnLst>
                                </p:cTn>
                              </p:par>
                              <p:par>
                                <p:cTn id="13" presetID="4" presetClass="entr" presetSubtype="32" fill="hold" grpId="0" nodeType="withEffect">
                                  <p:stCondLst>
                                    <p:cond delay="0"/>
                                  </p:stCondLst>
                                  <p:childTnLst>
                                    <p:set>
                                      <p:cBhvr>
                                        <p:cTn id="14" dur="1" fill="hold">
                                          <p:stCondLst>
                                            <p:cond delay="0"/>
                                          </p:stCondLst>
                                        </p:cTn>
                                        <p:tgtEl>
                                          <p:spTgt spid="52227">
                                            <p:txEl>
                                              <p:pRg st="2" end="2"/>
                                            </p:txEl>
                                          </p:spTgt>
                                        </p:tgtEl>
                                        <p:attrNameLst>
                                          <p:attrName>style.visibility</p:attrName>
                                        </p:attrNameLst>
                                      </p:cBhvr>
                                      <p:to>
                                        <p:strVal val="visible"/>
                                      </p:to>
                                    </p:set>
                                    <p:animEffect transition="in" filter="box(out)">
                                      <p:cBhvr>
                                        <p:cTn id="15" dur="500"/>
                                        <p:tgtEl>
                                          <p:spTgt spid="52227">
                                            <p:txEl>
                                              <p:pRg st="2" end="2"/>
                                            </p:txEl>
                                          </p:spTgt>
                                        </p:tgtEl>
                                      </p:cBhvr>
                                    </p:animEffect>
                                  </p:childTnLst>
                                  <p:subTnLst>
                                    <p:audio>
                                      <p:cMediaNode>
                                        <p:cTn display="0" masterRel="sameClick">
                                          <p:stCondLst>
                                            <p:cond evt="begin" delay="0">
                                              <p:tn val="13"/>
                                            </p:cond>
                                          </p:stCondLst>
                                          <p:endCondLst>
                                            <p:cond evt="onStopAudio" delay="0">
                                              <p:tgtEl>
                                                <p:sldTgt/>
                                              </p:tgtEl>
                                            </p:cond>
                                          </p:endCondLst>
                                        </p:cTn>
                                        <p:tgtEl>
                                          <p:sndTgt r:embed="rId3" name="camera.wav"/>
                                        </p:tgtEl>
                                      </p:cMediaNode>
                                    </p:audio>
                                  </p:subTnLst>
                                </p:cTn>
                              </p:par>
                              <p:par>
                                <p:cTn id="16" presetID="4" presetClass="entr" presetSubtype="32" fill="hold" grpId="0" nodeType="withEffect">
                                  <p:stCondLst>
                                    <p:cond delay="0"/>
                                  </p:stCondLst>
                                  <p:childTnLst>
                                    <p:set>
                                      <p:cBhvr>
                                        <p:cTn id="17" dur="1" fill="hold">
                                          <p:stCondLst>
                                            <p:cond delay="0"/>
                                          </p:stCondLst>
                                        </p:cTn>
                                        <p:tgtEl>
                                          <p:spTgt spid="52227">
                                            <p:txEl>
                                              <p:pRg st="3" end="3"/>
                                            </p:txEl>
                                          </p:spTgt>
                                        </p:tgtEl>
                                        <p:attrNameLst>
                                          <p:attrName>style.visibility</p:attrName>
                                        </p:attrNameLst>
                                      </p:cBhvr>
                                      <p:to>
                                        <p:strVal val="visible"/>
                                      </p:to>
                                    </p:set>
                                    <p:animEffect transition="in" filter="box(out)">
                                      <p:cBhvr>
                                        <p:cTn id="18" dur="500"/>
                                        <p:tgtEl>
                                          <p:spTgt spid="52227">
                                            <p:txEl>
                                              <p:pRg st="3" end="3"/>
                                            </p:txEl>
                                          </p:spTgt>
                                        </p:tgtEl>
                                      </p:cBhvr>
                                    </p:animEffect>
                                  </p:childTnLst>
                                  <p:subTnLst>
                                    <p:audio>
                                      <p:cMediaNode>
                                        <p:cTn display="0" masterRel="sameClick">
                                          <p:stCondLst>
                                            <p:cond evt="begin" delay="0">
                                              <p:tn val="16"/>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Rot="1" noChangeArrowheads="1"/>
          </p:cNvSpPr>
          <p:nvPr>
            <p:ph type="title"/>
          </p:nvPr>
        </p:nvSpPr>
        <p:spPr/>
        <p:txBody>
          <a:bodyPr/>
          <a:lstStyle/>
          <a:p>
            <a:pPr eaLnBrk="1" hangingPunct="1">
              <a:defRPr/>
            </a:pPr>
            <a:r>
              <a:rPr lang="en-AU" sz="3800" dirty="0"/>
              <a:t>Cardiovascular System</a:t>
            </a:r>
            <a:br>
              <a:rPr lang="en-AU" sz="3800" dirty="0"/>
            </a:br>
            <a:r>
              <a:rPr lang="en-AU" sz="2400" b="0" dirty="0"/>
              <a:t>The CAPILLARIES</a:t>
            </a:r>
            <a:endParaRPr lang="en-US" sz="2400" b="0" dirty="0"/>
          </a:p>
        </p:txBody>
      </p:sp>
      <p:sp>
        <p:nvSpPr>
          <p:cNvPr id="110595" name="Rectangle 3"/>
          <p:cNvSpPr>
            <a:spLocks noGrp="1" noChangeArrowheads="1"/>
          </p:cNvSpPr>
          <p:nvPr>
            <p:ph type="body" idx="1"/>
          </p:nvPr>
        </p:nvSpPr>
        <p:spPr/>
        <p:txBody>
          <a:bodyPr/>
          <a:lstStyle/>
          <a:p>
            <a:pPr eaLnBrk="1" hangingPunct="1">
              <a:defRPr/>
            </a:pPr>
            <a:r>
              <a:rPr lang="en-US" dirty="0"/>
              <a:t>As blood flow continues in arteries, the diameter of these structures eventually becomes smaller and smaller until the arteries eventually form into capillaries or exchange vessels) </a:t>
            </a:r>
          </a:p>
          <a:p>
            <a:pPr eaLnBrk="1" hangingPunct="1">
              <a:defRPr/>
            </a:pPr>
            <a:r>
              <a:rPr lang="en-US" dirty="0"/>
              <a:t>The capillaries are the last stop before blood reaches the desired tissue</a:t>
            </a:r>
            <a:endParaRPr lang="en-US" b="1" u="sng" dirty="0"/>
          </a:p>
        </p:txBody>
      </p:sp>
      <p:sp>
        <p:nvSpPr>
          <p:cNvPr id="2" name="Slide Number Placeholder 1"/>
          <p:cNvSpPr>
            <a:spLocks noGrp="1"/>
          </p:cNvSpPr>
          <p:nvPr>
            <p:ph type="sldNum" sz="quarter" idx="12"/>
          </p:nvPr>
        </p:nvSpPr>
        <p:spPr/>
        <p:txBody>
          <a:bodyPr/>
          <a:lstStyle/>
          <a:p>
            <a:fld id="{2098FC7C-5A73-4CE4-9ED4-529E12F90497}" type="slidenum">
              <a:rPr lang="en-AU" smtClean="0"/>
              <a:t>22</a:t>
            </a:fld>
            <a:endParaRPr lang="en-AU"/>
          </a:p>
        </p:txBody>
      </p:sp>
    </p:spTree>
    <p:extLst>
      <p:ext uri="{BB962C8B-B14F-4D97-AF65-F5344CB8AC3E}">
        <p14:creationId xmlns:p14="http://schemas.microsoft.com/office/powerpoint/2010/main" val="20075343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Rot="1" noChangeArrowheads="1"/>
          </p:cNvSpPr>
          <p:nvPr>
            <p:ph type="title"/>
          </p:nvPr>
        </p:nvSpPr>
        <p:spPr/>
        <p:txBody>
          <a:bodyPr/>
          <a:lstStyle/>
          <a:p>
            <a:pPr eaLnBrk="1" hangingPunct="1">
              <a:defRPr/>
            </a:pPr>
            <a:r>
              <a:rPr lang="en-AU" sz="3800" dirty="0"/>
              <a:t>Cardiovascular System</a:t>
            </a:r>
            <a:br>
              <a:rPr lang="en-AU" sz="3800" dirty="0"/>
            </a:br>
            <a:r>
              <a:rPr lang="en-AU" sz="2400" b="0" dirty="0"/>
              <a:t>The VEINS and BLOOD</a:t>
            </a:r>
            <a:endParaRPr lang="en-US" sz="2400" b="0" dirty="0"/>
          </a:p>
        </p:txBody>
      </p:sp>
      <p:sp>
        <p:nvSpPr>
          <p:cNvPr id="111619" name="Rectangle 3"/>
          <p:cNvSpPr>
            <a:spLocks noGrp="1" noChangeArrowheads="1"/>
          </p:cNvSpPr>
          <p:nvPr>
            <p:ph type="body" idx="1"/>
          </p:nvPr>
        </p:nvSpPr>
        <p:spPr/>
        <p:txBody>
          <a:bodyPr/>
          <a:lstStyle/>
          <a:p>
            <a:pPr eaLnBrk="1" hangingPunct="1">
              <a:defRPr/>
            </a:pPr>
            <a:r>
              <a:rPr lang="en-US" dirty="0"/>
              <a:t>The veins carry blood form the capillaries to the heart.</a:t>
            </a:r>
          </a:p>
          <a:p>
            <a:pPr eaLnBrk="1" hangingPunct="1">
              <a:defRPr/>
            </a:pPr>
            <a:r>
              <a:rPr lang="en-US" dirty="0"/>
              <a:t>Blood performs the following functions:</a:t>
            </a:r>
          </a:p>
          <a:p>
            <a:pPr lvl="1" eaLnBrk="1" hangingPunct="1">
              <a:defRPr/>
            </a:pPr>
            <a:r>
              <a:rPr lang="en-US" dirty="0"/>
              <a:t>transportation of nutrients, hormones and waste products</a:t>
            </a:r>
          </a:p>
          <a:p>
            <a:pPr lvl="1" eaLnBrk="1" hangingPunct="1">
              <a:defRPr/>
            </a:pPr>
            <a:r>
              <a:rPr lang="en-US" dirty="0"/>
              <a:t>the regulation of body pH</a:t>
            </a:r>
          </a:p>
          <a:p>
            <a:pPr lvl="1" eaLnBrk="1" hangingPunct="1">
              <a:defRPr/>
            </a:pPr>
            <a:r>
              <a:rPr lang="en-US" dirty="0" err="1"/>
              <a:t>defence</a:t>
            </a:r>
            <a:r>
              <a:rPr lang="en-US" dirty="0"/>
              <a:t> against toxins and </a:t>
            </a:r>
          </a:p>
          <a:p>
            <a:pPr lvl="1" eaLnBrk="1" hangingPunct="1">
              <a:defRPr/>
            </a:pPr>
            <a:r>
              <a:rPr lang="en-US" dirty="0"/>
              <a:t>helps to </a:t>
            </a:r>
            <a:r>
              <a:rPr lang="en-US" dirty="0" err="1"/>
              <a:t>stabalise</a:t>
            </a:r>
            <a:r>
              <a:rPr lang="en-US" dirty="0"/>
              <a:t> body temperature</a:t>
            </a:r>
          </a:p>
        </p:txBody>
      </p:sp>
      <p:sp>
        <p:nvSpPr>
          <p:cNvPr id="2" name="Slide Number Placeholder 1"/>
          <p:cNvSpPr>
            <a:spLocks noGrp="1"/>
          </p:cNvSpPr>
          <p:nvPr>
            <p:ph type="sldNum" sz="quarter" idx="12"/>
          </p:nvPr>
        </p:nvSpPr>
        <p:spPr/>
        <p:txBody>
          <a:bodyPr/>
          <a:lstStyle/>
          <a:p>
            <a:fld id="{2098FC7C-5A73-4CE4-9ED4-529E12F90497}" type="slidenum">
              <a:rPr lang="en-AU" smtClean="0"/>
              <a:t>23</a:t>
            </a:fld>
            <a:endParaRPr lang="en-AU"/>
          </a:p>
        </p:txBody>
      </p:sp>
    </p:spTree>
    <p:extLst>
      <p:ext uri="{BB962C8B-B14F-4D97-AF65-F5344CB8AC3E}">
        <p14:creationId xmlns:p14="http://schemas.microsoft.com/office/powerpoint/2010/main" val="31511384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742950" y="471488"/>
            <a:ext cx="7772400" cy="762000"/>
          </a:xfrm>
        </p:spPr>
        <p:txBody>
          <a:bodyPr>
            <a:normAutofit fontScale="90000"/>
          </a:bodyPr>
          <a:lstStyle/>
          <a:p>
            <a:r>
              <a:rPr lang="en-AU" dirty="0"/>
              <a:t>Cardiovascular System</a:t>
            </a:r>
            <a:br>
              <a:rPr lang="en-AU" dirty="0"/>
            </a:br>
            <a:r>
              <a:rPr lang="en-AU" sz="2800" b="0" dirty="0"/>
              <a:t>CARDIAC FUNCTION</a:t>
            </a:r>
            <a:endParaRPr lang="en-AU" dirty="0"/>
          </a:p>
        </p:txBody>
      </p:sp>
      <p:sp>
        <p:nvSpPr>
          <p:cNvPr id="52227" name="Rectangle 3"/>
          <p:cNvSpPr>
            <a:spLocks noGrp="1" noChangeArrowheads="1"/>
          </p:cNvSpPr>
          <p:nvPr>
            <p:ph type="body" idx="1"/>
          </p:nvPr>
        </p:nvSpPr>
        <p:spPr>
          <a:xfrm>
            <a:off x="742950" y="1589088"/>
            <a:ext cx="7848600" cy="4868862"/>
          </a:xfrm>
        </p:spPr>
        <p:txBody>
          <a:bodyPr>
            <a:noAutofit/>
          </a:bodyPr>
          <a:lstStyle/>
          <a:p>
            <a:pPr>
              <a:lnSpc>
                <a:spcPct val="100000"/>
              </a:lnSpc>
            </a:pPr>
            <a:r>
              <a:rPr lang="en-AU" sz="2600" dirty="0">
                <a:effectLst/>
              </a:rPr>
              <a:t>Heart rate: number of heartbeats / minute</a:t>
            </a:r>
          </a:p>
          <a:p>
            <a:pPr lvl="1">
              <a:lnSpc>
                <a:spcPct val="100000"/>
              </a:lnSpc>
            </a:pPr>
            <a:r>
              <a:rPr lang="en-AU" sz="2600" dirty="0">
                <a:effectLst/>
              </a:rPr>
              <a:t>Normal: 60-80 beats / minute (bpm)</a:t>
            </a:r>
          </a:p>
          <a:p>
            <a:pPr lvl="1">
              <a:lnSpc>
                <a:spcPct val="100000"/>
              </a:lnSpc>
            </a:pPr>
            <a:r>
              <a:rPr lang="en-AU" sz="2600" dirty="0">
                <a:effectLst/>
              </a:rPr>
              <a:t>Women typically 10 bpm higher than men</a:t>
            </a:r>
          </a:p>
          <a:p>
            <a:pPr lvl="1">
              <a:lnSpc>
                <a:spcPct val="100000"/>
              </a:lnSpc>
            </a:pPr>
            <a:r>
              <a:rPr lang="en-AU" sz="2600" dirty="0">
                <a:effectLst/>
              </a:rPr>
              <a:t>Children have higher HRs than adults; elderly lower HRs</a:t>
            </a:r>
          </a:p>
          <a:p>
            <a:pPr lvl="1">
              <a:lnSpc>
                <a:spcPct val="100000"/>
              </a:lnSpc>
            </a:pPr>
            <a:r>
              <a:rPr lang="en-AU" sz="2600" dirty="0">
                <a:effectLst/>
              </a:rPr>
              <a:t>Fit individuals have lower HRs than unfit</a:t>
            </a:r>
          </a:p>
        </p:txBody>
      </p:sp>
      <p:sp>
        <p:nvSpPr>
          <p:cNvPr id="2" name="Slide Number Placeholder 1"/>
          <p:cNvSpPr>
            <a:spLocks noGrp="1"/>
          </p:cNvSpPr>
          <p:nvPr>
            <p:ph type="sldNum" sz="quarter" idx="12"/>
          </p:nvPr>
        </p:nvSpPr>
        <p:spPr/>
        <p:txBody>
          <a:bodyPr/>
          <a:lstStyle/>
          <a:p>
            <a:fld id="{2098FC7C-5A73-4CE4-9ED4-529E12F90497}" type="slidenum">
              <a:rPr lang="en-AU" smtClean="0"/>
              <a:t>24</a:t>
            </a:fld>
            <a:endParaRPr lang="en-AU"/>
          </a:p>
        </p:txBody>
      </p:sp>
    </p:spTree>
    <p:extLst>
      <p:ext uri="{BB962C8B-B14F-4D97-AF65-F5344CB8AC3E}">
        <p14:creationId xmlns:p14="http://schemas.microsoft.com/office/powerpoint/2010/main" val="2987034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animEffect transition="in" filter="box(out)">
                                      <p:cBhvr>
                                        <p:cTn id="7" dur="500"/>
                                        <p:tgtEl>
                                          <p:spTgt spid="52227">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par>
                                <p:cTn id="8" presetID="4" presetClass="entr" presetSubtype="32" fill="hold" grpId="0" nodeType="withEffect">
                                  <p:stCondLst>
                                    <p:cond delay="0"/>
                                  </p:stCondLst>
                                  <p:childTnLst>
                                    <p:set>
                                      <p:cBhvr>
                                        <p:cTn id="9" dur="1" fill="hold">
                                          <p:stCondLst>
                                            <p:cond delay="0"/>
                                          </p:stCondLst>
                                        </p:cTn>
                                        <p:tgtEl>
                                          <p:spTgt spid="52227">
                                            <p:txEl>
                                              <p:pRg st="1" end="1"/>
                                            </p:txEl>
                                          </p:spTgt>
                                        </p:tgtEl>
                                        <p:attrNameLst>
                                          <p:attrName>style.visibility</p:attrName>
                                        </p:attrNameLst>
                                      </p:cBhvr>
                                      <p:to>
                                        <p:strVal val="visible"/>
                                      </p:to>
                                    </p:set>
                                    <p:animEffect transition="in" filter="box(out)">
                                      <p:cBhvr>
                                        <p:cTn id="10" dur="500"/>
                                        <p:tgtEl>
                                          <p:spTgt spid="52227">
                                            <p:txEl>
                                              <p:pRg st="1" end="1"/>
                                            </p:txEl>
                                          </p:spTgt>
                                        </p:tgtEl>
                                      </p:cBhvr>
                                    </p:animEffect>
                                  </p:childTnLst>
                                  <p:subTnLst>
                                    <p:audio>
                                      <p:cMediaNode>
                                        <p:cTn display="0" masterRel="sameClick">
                                          <p:stCondLst>
                                            <p:cond evt="begin" delay="0">
                                              <p:tn val="8"/>
                                            </p:cond>
                                          </p:stCondLst>
                                          <p:endCondLst>
                                            <p:cond evt="onStopAudio" delay="0">
                                              <p:tgtEl>
                                                <p:sldTgt/>
                                              </p:tgtEl>
                                            </p:cond>
                                          </p:endCondLst>
                                        </p:cTn>
                                        <p:tgtEl>
                                          <p:sndTgt r:embed="rId3" name="camera.wav"/>
                                        </p:tgtEl>
                                      </p:cMediaNode>
                                    </p:audio>
                                  </p:subTnLst>
                                </p:cTn>
                              </p:par>
                              <p:par>
                                <p:cTn id="11" presetID="4" presetClass="entr" presetSubtype="32" fill="hold" grpId="0" nodeType="withEffect">
                                  <p:stCondLst>
                                    <p:cond delay="0"/>
                                  </p:stCondLst>
                                  <p:childTnLst>
                                    <p:set>
                                      <p:cBhvr>
                                        <p:cTn id="12" dur="1" fill="hold">
                                          <p:stCondLst>
                                            <p:cond delay="0"/>
                                          </p:stCondLst>
                                        </p:cTn>
                                        <p:tgtEl>
                                          <p:spTgt spid="52227">
                                            <p:txEl>
                                              <p:pRg st="2" end="2"/>
                                            </p:txEl>
                                          </p:spTgt>
                                        </p:tgtEl>
                                        <p:attrNameLst>
                                          <p:attrName>style.visibility</p:attrName>
                                        </p:attrNameLst>
                                      </p:cBhvr>
                                      <p:to>
                                        <p:strVal val="visible"/>
                                      </p:to>
                                    </p:set>
                                    <p:animEffect transition="in" filter="box(out)">
                                      <p:cBhvr>
                                        <p:cTn id="13" dur="500"/>
                                        <p:tgtEl>
                                          <p:spTgt spid="52227">
                                            <p:txEl>
                                              <p:pRg st="2" end="2"/>
                                            </p:txEl>
                                          </p:spTgt>
                                        </p:tgtEl>
                                      </p:cBhvr>
                                    </p:animEffect>
                                  </p:childTnLst>
                                  <p:subTnLst>
                                    <p:audio>
                                      <p:cMediaNode>
                                        <p:cTn display="0" masterRel="sameClick">
                                          <p:stCondLst>
                                            <p:cond evt="begin" delay="0">
                                              <p:tn val="11"/>
                                            </p:cond>
                                          </p:stCondLst>
                                          <p:endCondLst>
                                            <p:cond evt="onStopAudio" delay="0">
                                              <p:tgtEl>
                                                <p:sldTgt/>
                                              </p:tgtEl>
                                            </p:cond>
                                          </p:endCondLst>
                                        </p:cTn>
                                        <p:tgtEl>
                                          <p:sndTgt r:embed="rId3" name="camera.wav"/>
                                        </p:tgtEl>
                                      </p:cMediaNode>
                                    </p:audio>
                                  </p:subTnLst>
                                </p:cTn>
                              </p:par>
                              <p:par>
                                <p:cTn id="14" presetID="4" presetClass="entr" presetSubtype="32" fill="hold" grpId="0" nodeType="withEffect">
                                  <p:stCondLst>
                                    <p:cond delay="0"/>
                                  </p:stCondLst>
                                  <p:childTnLst>
                                    <p:set>
                                      <p:cBhvr>
                                        <p:cTn id="15" dur="1" fill="hold">
                                          <p:stCondLst>
                                            <p:cond delay="0"/>
                                          </p:stCondLst>
                                        </p:cTn>
                                        <p:tgtEl>
                                          <p:spTgt spid="52227">
                                            <p:txEl>
                                              <p:pRg st="3" end="3"/>
                                            </p:txEl>
                                          </p:spTgt>
                                        </p:tgtEl>
                                        <p:attrNameLst>
                                          <p:attrName>style.visibility</p:attrName>
                                        </p:attrNameLst>
                                      </p:cBhvr>
                                      <p:to>
                                        <p:strVal val="visible"/>
                                      </p:to>
                                    </p:set>
                                    <p:animEffect transition="in" filter="box(out)">
                                      <p:cBhvr>
                                        <p:cTn id="16" dur="500"/>
                                        <p:tgtEl>
                                          <p:spTgt spid="52227">
                                            <p:txEl>
                                              <p:pRg st="3" end="3"/>
                                            </p:txEl>
                                          </p:spTgt>
                                        </p:tgtEl>
                                      </p:cBhvr>
                                    </p:animEffect>
                                  </p:childTnLst>
                                  <p:subTnLst>
                                    <p:audio>
                                      <p:cMediaNode>
                                        <p:cTn display="0" masterRel="sameClick">
                                          <p:stCondLst>
                                            <p:cond evt="begin" delay="0">
                                              <p:tn val="14"/>
                                            </p:cond>
                                          </p:stCondLst>
                                          <p:endCondLst>
                                            <p:cond evt="onStopAudio" delay="0">
                                              <p:tgtEl>
                                                <p:sldTgt/>
                                              </p:tgtEl>
                                            </p:cond>
                                          </p:endCondLst>
                                        </p:cTn>
                                        <p:tgtEl>
                                          <p:sndTgt r:embed="rId3" name="camera.wav"/>
                                        </p:tgtEl>
                                      </p:cMediaNode>
                                    </p:audio>
                                  </p:subTnLst>
                                </p:cTn>
                              </p:par>
                              <p:par>
                                <p:cTn id="17" presetID="4" presetClass="entr" presetSubtype="32" fill="hold" grpId="0" nodeType="withEffect">
                                  <p:stCondLst>
                                    <p:cond delay="0"/>
                                  </p:stCondLst>
                                  <p:childTnLst>
                                    <p:set>
                                      <p:cBhvr>
                                        <p:cTn id="18" dur="1" fill="hold">
                                          <p:stCondLst>
                                            <p:cond delay="0"/>
                                          </p:stCondLst>
                                        </p:cTn>
                                        <p:tgtEl>
                                          <p:spTgt spid="52227">
                                            <p:txEl>
                                              <p:pRg st="4" end="4"/>
                                            </p:txEl>
                                          </p:spTgt>
                                        </p:tgtEl>
                                        <p:attrNameLst>
                                          <p:attrName>style.visibility</p:attrName>
                                        </p:attrNameLst>
                                      </p:cBhvr>
                                      <p:to>
                                        <p:strVal val="visible"/>
                                      </p:to>
                                    </p:set>
                                    <p:animEffect transition="in" filter="box(out)">
                                      <p:cBhvr>
                                        <p:cTn id="19" dur="500"/>
                                        <p:tgtEl>
                                          <p:spTgt spid="52227">
                                            <p:txEl>
                                              <p:pRg st="4" end="4"/>
                                            </p:txEl>
                                          </p:spTgt>
                                        </p:tgtEl>
                                      </p:cBhvr>
                                    </p:animEffect>
                                  </p:childTnLst>
                                  <p:subTnLst>
                                    <p:audio>
                                      <p:cMediaNode>
                                        <p:cTn display="0" masterRel="sameClick">
                                          <p:stCondLst>
                                            <p:cond evt="begin" delay="0">
                                              <p:tn val="17"/>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Rot="1" noChangeArrowheads="1"/>
          </p:cNvSpPr>
          <p:nvPr>
            <p:ph type="title"/>
          </p:nvPr>
        </p:nvSpPr>
        <p:spPr/>
        <p:txBody>
          <a:bodyPr/>
          <a:lstStyle/>
          <a:p>
            <a:pPr eaLnBrk="1" hangingPunct="1">
              <a:defRPr/>
            </a:pPr>
            <a:r>
              <a:rPr lang="en-AU" sz="3800" dirty="0"/>
              <a:t>Cardiovascular System</a:t>
            </a:r>
            <a:br>
              <a:rPr lang="en-AU" sz="3800" dirty="0"/>
            </a:br>
            <a:r>
              <a:rPr lang="en-AU" sz="2400" b="0" dirty="0"/>
              <a:t>ACUTE RESPONSE to CARDIO EXERCISE</a:t>
            </a:r>
            <a:br>
              <a:rPr lang="en-AU" sz="2400" b="0" dirty="0"/>
            </a:br>
            <a:r>
              <a:rPr lang="en-AU" sz="2400" b="0" dirty="0"/>
              <a:t>HEART RATE</a:t>
            </a:r>
            <a:endParaRPr lang="en-US" sz="2400" b="0" dirty="0"/>
          </a:p>
        </p:txBody>
      </p:sp>
      <p:sp>
        <p:nvSpPr>
          <p:cNvPr id="114691" name="Rectangle 3"/>
          <p:cNvSpPr>
            <a:spLocks noGrp="1" noChangeArrowheads="1"/>
          </p:cNvSpPr>
          <p:nvPr>
            <p:ph type="body" idx="1"/>
          </p:nvPr>
        </p:nvSpPr>
        <p:spPr/>
        <p:txBody>
          <a:bodyPr/>
          <a:lstStyle/>
          <a:p>
            <a:pPr eaLnBrk="1" hangingPunct="1">
              <a:defRPr/>
            </a:pPr>
            <a:r>
              <a:rPr lang="en-US" sz="2600" dirty="0"/>
              <a:t>Increases in a linear fashion with the work rate and O2 uptake during dynamic exercise.</a:t>
            </a:r>
          </a:p>
          <a:p>
            <a:pPr eaLnBrk="1" hangingPunct="1">
              <a:defRPr/>
            </a:pPr>
            <a:r>
              <a:rPr lang="en-US" sz="2600" dirty="0"/>
              <a:t>Magnitude of HR response is related to age, body position, fitness, type of activity, presence of heart disease, medications, blood volume, and environmental factors</a:t>
            </a:r>
          </a:p>
          <a:p>
            <a:pPr eaLnBrk="1" hangingPunct="1">
              <a:defRPr/>
            </a:pPr>
            <a:r>
              <a:rPr lang="en-US" sz="2600" dirty="0"/>
              <a:t>Maximal attainable HR decreases with age</a:t>
            </a:r>
          </a:p>
          <a:p>
            <a:pPr eaLnBrk="1" hangingPunct="1">
              <a:defRPr/>
            </a:pPr>
            <a:r>
              <a:rPr lang="en-US" sz="2600" dirty="0"/>
              <a:t>Max HR = 220 - age</a:t>
            </a:r>
            <a:endParaRPr lang="en-US" sz="3000" dirty="0"/>
          </a:p>
        </p:txBody>
      </p:sp>
      <p:sp>
        <p:nvSpPr>
          <p:cNvPr id="2" name="Slide Number Placeholder 1"/>
          <p:cNvSpPr>
            <a:spLocks noGrp="1"/>
          </p:cNvSpPr>
          <p:nvPr>
            <p:ph type="sldNum" sz="quarter" idx="12"/>
          </p:nvPr>
        </p:nvSpPr>
        <p:spPr/>
        <p:txBody>
          <a:bodyPr/>
          <a:lstStyle/>
          <a:p>
            <a:fld id="{2098FC7C-5A73-4CE4-9ED4-529E12F90497}" type="slidenum">
              <a:rPr lang="en-AU" smtClean="0"/>
              <a:t>25</a:t>
            </a:fld>
            <a:endParaRPr lang="en-AU"/>
          </a:p>
        </p:txBody>
      </p:sp>
    </p:spTree>
    <p:extLst>
      <p:ext uri="{BB962C8B-B14F-4D97-AF65-F5344CB8AC3E}">
        <p14:creationId xmlns:p14="http://schemas.microsoft.com/office/powerpoint/2010/main" val="41644451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Rot="1" noChangeArrowheads="1"/>
          </p:cNvSpPr>
          <p:nvPr>
            <p:ph type="title"/>
          </p:nvPr>
        </p:nvSpPr>
        <p:spPr/>
        <p:txBody>
          <a:bodyPr/>
          <a:lstStyle/>
          <a:p>
            <a:pPr eaLnBrk="1" hangingPunct="1">
              <a:defRPr/>
            </a:pPr>
            <a:r>
              <a:rPr lang="en-AU" sz="3800" dirty="0"/>
              <a:t>Cardiovascular System</a:t>
            </a:r>
            <a:br>
              <a:rPr lang="en-AU" sz="3800" dirty="0"/>
            </a:br>
            <a:r>
              <a:rPr lang="en-AU" sz="2400" b="0" dirty="0"/>
              <a:t>CARDIAC FUNCTION</a:t>
            </a:r>
            <a:endParaRPr lang="en-US" sz="2400" b="0" dirty="0"/>
          </a:p>
        </p:txBody>
      </p:sp>
      <p:sp>
        <p:nvSpPr>
          <p:cNvPr id="113667" name="Rectangle 3"/>
          <p:cNvSpPr>
            <a:spLocks noGrp="1" noChangeArrowheads="1"/>
          </p:cNvSpPr>
          <p:nvPr>
            <p:ph type="body" idx="1"/>
          </p:nvPr>
        </p:nvSpPr>
        <p:spPr/>
        <p:txBody>
          <a:bodyPr>
            <a:normAutofit/>
          </a:bodyPr>
          <a:lstStyle/>
          <a:p>
            <a:pPr eaLnBrk="1" hangingPunct="1">
              <a:defRPr/>
            </a:pPr>
            <a:r>
              <a:rPr lang="en-US" dirty="0"/>
              <a:t>Blood Pressure</a:t>
            </a:r>
          </a:p>
          <a:p>
            <a:pPr lvl="1"/>
            <a:r>
              <a:rPr lang="en-AU" sz="2800" dirty="0"/>
              <a:t>Systolic pressure (SBP): pressure being exerted on the arterial wall during contraction</a:t>
            </a:r>
          </a:p>
          <a:p>
            <a:pPr lvl="1"/>
            <a:r>
              <a:rPr lang="en-AU" sz="2800" dirty="0"/>
              <a:t>Diastolic pressure (DBP): pressure during relaxation phase of the ventricles</a:t>
            </a:r>
          </a:p>
          <a:p>
            <a:pPr lvl="1" eaLnBrk="1" hangingPunct="1">
              <a:defRPr/>
            </a:pPr>
            <a:r>
              <a:rPr lang="en-US" sz="2800" dirty="0"/>
              <a:t>Average 120 SBP / 80 DPB</a:t>
            </a:r>
          </a:p>
          <a:p>
            <a:pPr lvl="1" eaLnBrk="1" hangingPunct="1">
              <a:defRPr/>
            </a:pPr>
            <a:r>
              <a:rPr lang="en-US" sz="2800" dirty="0"/>
              <a:t>When SBP exceeds 140 mm Hg or DPB exceeds 90 mm Hg at rest, hypertension</a:t>
            </a:r>
          </a:p>
        </p:txBody>
      </p:sp>
      <p:sp>
        <p:nvSpPr>
          <p:cNvPr id="2" name="Slide Number Placeholder 1"/>
          <p:cNvSpPr>
            <a:spLocks noGrp="1"/>
          </p:cNvSpPr>
          <p:nvPr>
            <p:ph type="sldNum" sz="quarter" idx="12"/>
          </p:nvPr>
        </p:nvSpPr>
        <p:spPr/>
        <p:txBody>
          <a:bodyPr/>
          <a:lstStyle/>
          <a:p>
            <a:fld id="{2098FC7C-5A73-4CE4-9ED4-529E12F90497}" type="slidenum">
              <a:rPr lang="en-AU" smtClean="0"/>
              <a:t>26</a:t>
            </a:fld>
            <a:endParaRPr lang="en-AU"/>
          </a:p>
        </p:txBody>
      </p:sp>
    </p:spTree>
    <p:extLst>
      <p:ext uri="{BB962C8B-B14F-4D97-AF65-F5344CB8AC3E}">
        <p14:creationId xmlns:p14="http://schemas.microsoft.com/office/powerpoint/2010/main" val="31530150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Rot="1" noChangeArrowheads="1"/>
          </p:cNvSpPr>
          <p:nvPr>
            <p:ph type="title"/>
          </p:nvPr>
        </p:nvSpPr>
        <p:spPr/>
        <p:txBody>
          <a:bodyPr/>
          <a:lstStyle/>
          <a:p>
            <a:pPr eaLnBrk="1" hangingPunct="1">
              <a:defRPr/>
            </a:pPr>
            <a:r>
              <a:rPr lang="en-AU" sz="3800" dirty="0"/>
              <a:t>Cardiovascular System</a:t>
            </a:r>
            <a:br>
              <a:rPr lang="en-AU" sz="3800" dirty="0"/>
            </a:br>
            <a:r>
              <a:rPr lang="en-AU" sz="2400" b="0" dirty="0"/>
              <a:t>CARDIAC FUNCTION</a:t>
            </a:r>
            <a:endParaRPr lang="en-US" sz="2400" b="0" dirty="0"/>
          </a:p>
        </p:txBody>
      </p:sp>
      <p:sp>
        <p:nvSpPr>
          <p:cNvPr id="113667" name="Rectangle 3"/>
          <p:cNvSpPr>
            <a:spLocks noGrp="1" noChangeArrowheads="1"/>
          </p:cNvSpPr>
          <p:nvPr>
            <p:ph type="body" idx="1"/>
          </p:nvPr>
        </p:nvSpPr>
        <p:spPr/>
        <p:txBody>
          <a:bodyPr>
            <a:normAutofit/>
          </a:bodyPr>
          <a:lstStyle/>
          <a:p>
            <a:pPr eaLnBrk="1" hangingPunct="1">
              <a:defRPr/>
            </a:pPr>
            <a:r>
              <a:rPr lang="en-US" dirty="0"/>
              <a:t>Stroke Volume (SV)</a:t>
            </a:r>
          </a:p>
          <a:p>
            <a:pPr lvl="1" eaLnBrk="1" hangingPunct="1">
              <a:defRPr/>
            </a:pPr>
            <a:r>
              <a:rPr lang="en-US" sz="2800" dirty="0"/>
              <a:t>Amount of blood ejected from the left ventricle in a single contraction</a:t>
            </a:r>
          </a:p>
          <a:p>
            <a:pPr lvl="1"/>
            <a:r>
              <a:rPr lang="en-US" sz="2800" dirty="0"/>
              <a:t>SV = EDV – ESV </a:t>
            </a:r>
          </a:p>
          <a:p>
            <a:pPr lvl="2"/>
            <a:r>
              <a:rPr lang="en-AU" sz="2800" dirty="0"/>
              <a:t>Equal to the difference between end-diastolic volume (EDV) and end-systolic volume (ESV)</a:t>
            </a:r>
          </a:p>
          <a:p>
            <a:pPr lvl="2"/>
            <a:r>
              <a:rPr lang="en-AU" sz="2800" dirty="0"/>
              <a:t>SV in men greater than women because of heart size</a:t>
            </a:r>
          </a:p>
          <a:p>
            <a:pPr lvl="2"/>
            <a:r>
              <a:rPr lang="en-AU" sz="2800" dirty="0"/>
              <a:t>SV increases in supine/prone position</a:t>
            </a:r>
          </a:p>
        </p:txBody>
      </p:sp>
      <p:sp>
        <p:nvSpPr>
          <p:cNvPr id="2" name="Slide Number Placeholder 1"/>
          <p:cNvSpPr>
            <a:spLocks noGrp="1"/>
          </p:cNvSpPr>
          <p:nvPr>
            <p:ph type="sldNum" sz="quarter" idx="12"/>
          </p:nvPr>
        </p:nvSpPr>
        <p:spPr/>
        <p:txBody>
          <a:bodyPr/>
          <a:lstStyle/>
          <a:p>
            <a:fld id="{2098FC7C-5A73-4CE4-9ED4-529E12F90497}" type="slidenum">
              <a:rPr lang="en-AU" smtClean="0"/>
              <a:t>27</a:t>
            </a:fld>
            <a:endParaRPr lang="en-AU"/>
          </a:p>
        </p:txBody>
      </p:sp>
    </p:spTree>
    <p:extLst>
      <p:ext uri="{BB962C8B-B14F-4D97-AF65-F5344CB8AC3E}">
        <p14:creationId xmlns:p14="http://schemas.microsoft.com/office/powerpoint/2010/main" val="17798117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Rot="1" noChangeArrowheads="1"/>
          </p:cNvSpPr>
          <p:nvPr>
            <p:ph type="title"/>
          </p:nvPr>
        </p:nvSpPr>
        <p:spPr/>
        <p:txBody>
          <a:bodyPr/>
          <a:lstStyle/>
          <a:p>
            <a:pPr eaLnBrk="1" hangingPunct="1">
              <a:defRPr/>
            </a:pPr>
            <a:r>
              <a:rPr lang="en-AU" sz="3800" dirty="0"/>
              <a:t>Cardiovascular System</a:t>
            </a:r>
            <a:br>
              <a:rPr lang="en-AU" sz="3800" dirty="0"/>
            </a:br>
            <a:r>
              <a:rPr lang="en-AU" sz="2400" b="0" dirty="0"/>
              <a:t>ACUTE RESPONSE to CARDIO EXERCISE</a:t>
            </a:r>
            <a:br>
              <a:rPr lang="en-AU" sz="2400" b="0" dirty="0"/>
            </a:br>
            <a:r>
              <a:rPr lang="en-AU" sz="2400" b="0" dirty="0"/>
              <a:t>STROKE VOLUME</a:t>
            </a:r>
            <a:endParaRPr lang="en-US" sz="2400" b="0" dirty="0"/>
          </a:p>
        </p:txBody>
      </p:sp>
      <p:sp>
        <p:nvSpPr>
          <p:cNvPr id="26627" name="Rectangle 3"/>
          <p:cNvSpPr>
            <a:spLocks noGrp="1" noChangeArrowheads="1"/>
          </p:cNvSpPr>
          <p:nvPr>
            <p:ph type="body" idx="1"/>
          </p:nvPr>
        </p:nvSpPr>
        <p:spPr>
          <a:xfrm>
            <a:off x="457200" y="1844675"/>
            <a:ext cx="8229600" cy="4281488"/>
          </a:xfrm>
        </p:spPr>
        <p:txBody>
          <a:bodyPr/>
          <a:lstStyle/>
          <a:p>
            <a:pPr eaLnBrk="1" hangingPunct="1"/>
            <a:r>
              <a:rPr lang="en-US" sz="2600">
                <a:effectLst/>
              </a:rPr>
              <a:t>Increases curvilinearly with the work rate until it reaches a near maximal level equivalent to approx 40-50% of aerobic capacity, increasing only slightly thereafter.</a:t>
            </a:r>
          </a:p>
          <a:p>
            <a:pPr eaLnBrk="1" hangingPunct="1"/>
            <a:r>
              <a:rPr lang="en-US" sz="2600">
                <a:effectLst/>
              </a:rPr>
              <a:t>SV reaches maximum, increase in O2 demand is met by increasing the HR</a:t>
            </a:r>
          </a:p>
          <a:p>
            <a:pPr eaLnBrk="1" hangingPunct="1"/>
            <a:r>
              <a:rPr lang="en-US" sz="2600">
                <a:effectLst/>
              </a:rPr>
              <a:t>At higher HR, SV may actually decrease because of disproportionate shortening of diastolic filling time in the heart</a:t>
            </a:r>
          </a:p>
        </p:txBody>
      </p:sp>
      <p:sp>
        <p:nvSpPr>
          <p:cNvPr id="2" name="Slide Number Placeholder 1"/>
          <p:cNvSpPr>
            <a:spLocks noGrp="1"/>
          </p:cNvSpPr>
          <p:nvPr>
            <p:ph type="sldNum" sz="quarter" idx="12"/>
          </p:nvPr>
        </p:nvSpPr>
        <p:spPr/>
        <p:txBody>
          <a:bodyPr/>
          <a:lstStyle/>
          <a:p>
            <a:fld id="{2098FC7C-5A73-4CE4-9ED4-529E12F90497}" type="slidenum">
              <a:rPr lang="en-AU" smtClean="0"/>
              <a:t>28</a:t>
            </a:fld>
            <a:endParaRPr lang="en-AU"/>
          </a:p>
        </p:txBody>
      </p:sp>
    </p:spTree>
    <p:extLst>
      <p:ext uri="{BB962C8B-B14F-4D97-AF65-F5344CB8AC3E}">
        <p14:creationId xmlns:p14="http://schemas.microsoft.com/office/powerpoint/2010/main" val="8107169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628650" y="365127"/>
            <a:ext cx="7886700" cy="983614"/>
          </a:xfrm>
        </p:spPr>
        <p:txBody>
          <a:bodyPr/>
          <a:lstStyle/>
          <a:p>
            <a:pPr eaLnBrk="1" hangingPunct="1">
              <a:defRPr/>
            </a:pPr>
            <a:r>
              <a:rPr lang="en-AU" sz="4800" dirty="0"/>
              <a:t>Cardiac Output</a:t>
            </a:r>
          </a:p>
        </p:txBody>
      </p:sp>
      <p:sp>
        <p:nvSpPr>
          <p:cNvPr id="72707" name="Rectangle 3"/>
          <p:cNvSpPr>
            <a:spLocks noChangeArrowheads="1"/>
          </p:cNvSpPr>
          <p:nvPr/>
        </p:nvSpPr>
        <p:spPr bwMode="auto">
          <a:xfrm>
            <a:off x="628650" y="1348741"/>
            <a:ext cx="8135937" cy="4176712"/>
          </a:xfrm>
          <a:prstGeom prst="rect">
            <a:avLst/>
          </a:prstGeom>
          <a:noFill/>
          <a:ln w="12700" cap="sq">
            <a:noFill/>
            <a:miter lim="800000"/>
            <a:headEnd type="none" w="sm" len="sm"/>
            <a:tailEnd type="none" w="sm" len="sm"/>
          </a:ln>
          <a:effectLst/>
        </p:spPr>
        <p:txBody>
          <a:bodyPr/>
          <a:lstStyle/>
          <a:p>
            <a:pPr marL="342900" indent="-342900">
              <a:buFont typeface="Arial" panose="020B0604020202020204" pitchFamily="34" charset="0"/>
              <a:buChar char="•"/>
            </a:pPr>
            <a:r>
              <a:rPr lang="en-AU" sz="2400" dirty="0">
                <a:latin typeface="Arial" panose="020B0604020202020204" pitchFamily="34" charset="0"/>
                <a:cs typeface="Arial" panose="020B0604020202020204" pitchFamily="34" charset="0"/>
              </a:rPr>
              <a:t>Volume of blood pumped by the heart per minute</a:t>
            </a:r>
          </a:p>
          <a:p>
            <a:pPr marL="342900" indent="-342900">
              <a:buFont typeface="Arial" panose="020B0604020202020204" pitchFamily="34" charset="0"/>
              <a:buChar char="•"/>
            </a:pPr>
            <a:r>
              <a:rPr lang="en-AU" sz="2400" dirty="0">
                <a:latin typeface="Arial" panose="020B0604020202020204" pitchFamily="34" charset="0"/>
                <a:cs typeface="Arial" panose="020B0604020202020204" pitchFamily="34" charset="0"/>
              </a:rPr>
              <a:t>Calculated by multiplying HR by SV</a:t>
            </a:r>
          </a:p>
          <a:p>
            <a:pPr marL="342900" indent="-342900">
              <a:buFont typeface="Arial" panose="020B0604020202020204" pitchFamily="34" charset="0"/>
              <a:buChar char="•"/>
            </a:pPr>
            <a:r>
              <a:rPr lang="en-AU" sz="2400" dirty="0">
                <a:latin typeface="Arial" panose="020B0604020202020204" pitchFamily="34" charset="0"/>
                <a:cs typeface="Arial" panose="020B0604020202020204" pitchFamily="34" charset="0"/>
              </a:rPr>
              <a:t>Resting Q adults = 4-5 </a:t>
            </a:r>
            <a:r>
              <a:rPr lang="en-AU" sz="2400" dirty="0" err="1">
                <a:latin typeface="Arial" panose="020B0604020202020204" pitchFamily="34" charset="0"/>
                <a:cs typeface="Arial" panose="020B0604020202020204" pitchFamily="34" charset="0"/>
              </a:rPr>
              <a:t>ltrs</a:t>
            </a:r>
            <a:r>
              <a:rPr lang="en-AU" sz="2400" dirty="0">
                <a:latin typeface="Arial" panose="020B0604020202020204" pitchFamily="34" charset="0"/>
                <a:cs typeface="Arial" panose="020B0604020202020204" pitchFamily="34" charset="0"/>
              </a:rPr>
              <a:t> / minute</a:t>
            </a:r>
          </a:p>
          <a:p>
            <a:pPr marL="342900" indent="-342900">
              <a:buFont typeface="Arial" panose="020B0604020202020204" pitchFamily="34" charset="0"/>
              <a:buChar char="•"/>
            </a:pPr>
            <a:r>
              <a:rPr lang="en-AU" sz="2400" dirty="0">
                <a:latin typeface="Arial" panose="020B0604020202020204" pitchFamily="34" charset="0"/>
                <a:cs typeface="Arial" panose="020B0604020202020204" pitchFamily="34" charset="0"/>
              </a:rPr>
              <a:t>Q higher in trained versus untrained individuals</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Where the heart pumps more blood around the body per minute</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Formula</a:t>
            </a:r>
          </a:p>
          <a:p>
            <a:pPr marL="914400" lvl="1" indent="-457200">
              <a:spcBef>
                <a:spcPct val="20000"/>
              </a:spcBef>
              <a:buFont typeface="Arial" panose="020B0604020202020204" pitchFamily="34" charset="0"/>
              <a:buChar char="•"/>
              <a:defRPr/>
            </a:pPr>
            <a:r>
              <a:rPr lang="en-US" sz="2400" dirty="0">
                <a:latin typeface="Arial" panose="020B0604020202020204" pitchFamily="34" charset="0"/>
                <a:cs typeface="Arial" panose="020B0604020202020204" pitchFamily="34" charset="0"/>
              </a:rPr>
              <a:t>Cardiac Output (l/min) = Stroke Volume (l/beat) X  Heart Rate (beats/min)</a:t>
            </a:r>
          </a:p>
          <a:p>
            <a:pPr marL="1200150" lvl="2" indent="-285750">
              <a:spcBef>
                <a:spcPct val="20000"/>
              </a:spcBef>
              <a:buFont typeface="Arial" panose="020B0604020202020204" pitchFamily="34" charset="0"/>
              <a:buChar char="•"/>
              <a:defRPr/>
            </a:pPr>
            <a:r>
              <a:rPr lang="en-US" sz="2400" dirty="0">
                <a:latin typeface="Arial" panose="020B0604020202020204" pitchFamily="34" charset="0"/>
                <a:cs typeface="Arial" panose="020B0604020202020204" pitchFamily="34" charset="0"/>
              </a:rPr>
              <a:t>Stroke volume: amt of blood pumped by the left ventricle each beat</a:t>
            </a:r>
          </a:p>
          <a:p>
            <a:pPr marL="1200150" lvl="2" indent="-285750">
              <a:spcBef>
                <a:spcPct val="20000"/>
              </a:spcBef>
              <a:buFont typeface="Arial" panose="020B0604020202020204" pitchFamily="34" charset="0"/>
              <a:buChar char="•"/>
              <a:defRPr/>
            </a:pPr>
            <a:r>
              <a:rPr lang="en-US" sz="2400" dirty="0">
                <a:latin typeface="Arial" panose="020B0604020202020204" pitchFamily="34" charset="0"/>
                <a:cs typeface="Arial" panose="020B0604020202020204" pitchFamily="34" charset="0"/>
              </a:rPr>
              <a:t>Heart Rate: # of times heart </a:t>
            </a:r>
            <a:r>
              <a:rPr lang="en-US" sz="2400" dirty="0" err="1">
                <a:latin typeface="Arial" panose="020B0604020202020204" pitchFamily="34" charset="0"/>
                <a:cs typeface="Arial" panose="020B0604020202020204" pitchFamily="34" charset="0"/>
              </a:rPr>
              <a:t>bpm</a:t>
            </a:r>
            <a:endParaRPr lang="en-US" sz="2400" dirty="0">
              <a:latin typeface="Arial" panose="020B0604020202020204" pitchFamily="34" charset="0"/>
              <a:cs typeface="Arial" panose="020B0604020202020204" pitchFamily="34" charset="0"/>
            </a:endParaRPr>
          </a:p>
          <a:p>
            <a:pPr marL="457200" indent="-457200">
              <a:spcBef>
                <a:spcPct val="20000"/>
              </a:spcBef>
              <a:buClr>
                <a:schemeClr val="tx2"/>
              </a:buClr>
              <a:buSzPct val="90000"/>
              <a:buFont typeface="Arial" panose="020B0604020202020204" pitchFamily="34" charset="0"/>
              <a:buChar char="•"/>
              <a:defRPr/>
            </a:pPr>
            <a:r>
              <a:rPr lang="en-US" sz="2400" dirty="0">
                <a:latin typeface="Arial" panose="020B0604020202020204" pitchFamily="34" charset="0"/>
                <a:cs typeface="Arial" panose="020B0604020202020204" pitchFamily="34" charset="0"/>
              </a:rPr>
              <a:t>HR increases as exercise increases</a:t>
            </a:r>
          </a:p>
          <a:p>
            <a:pPr marL="914400" lvl="1" indent="-457200">
              <a:spcBef>
                <a:spcPct val="20000"/>
              </a:spcBef>
              <a:buFont typeface="Arial" panose="020B0604020202020204" pitchFamily="34" charset="0"/>
              <a:buChar char="•"/>
              <a:defRPr/>
            </a:pPr>
            <a:endParaRPr lang="en-US" dirty="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29</a:t>
            </a:fld>
            <a:endParaRPr lang="en-AU"/>
          </a:p>
        </p:txBody>
      </p:sp>
    </p:spTree>
    <p:extLst>
      <p:ext uri="{BB962C8B-B14F-4D97-AF65-F5344CB8AC3E}">
        <p14:creationId xmlns:p14="http://schemas.microsoft.com/office/powerpoint/2010/main" val="36484756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Rot="1" noChangeArrowheads="1"/>
          </p:cNvSpPr>
          <p:nvPr>
            <p:ph type="title"/>
          </p:nvPr>
        </p:nvSpPr>
        <p:spPr/>
        <p:txBody>
          <a:bodyPr/>
          <a:lstStyle/>
          <a:p>
            <a:pPr eaLnBrk="1" hangingPunct="1">
              <a:defRPr/>
            </a:pPr>
            <a:r>
              <a:rPr lang="en-AU" sz="3800" dirty="0"/>
              <a:t>Cardiovascular System</a:t>
            </a:r>
            <a:br>
              <a:rPr lang="en-AU" sz="3800" dirty="0"/>
            </a:br>
            <a:r>
              <a:rPr lang="en-AU" sz="2400" b="0" dirty="0"/>
              <a:t>ACUTE RESPONSE to CARDIO EXERCISE</a:t>
            </a:r>
            <a:br>
              <a:rPr lang="en-AU" sz="2400" b="0" dirty="0"/>
            </a:br>
            <a:r>
              <a:rPr lang="en-AU" sz="2400" b="0" dirty="0"/>
              <a:t>CARDIAC OUTPUT</a:t>
            </a:r>
            <a:endParaRPr lang="en-US" sz="2400" b="0" dirty="0"/>
          </a:p>
        </p:txBody>
      </p:sp>
      <p:sp>
        <p:nvSpPr>
          <p:cNvPr id="27651" name="Rectangle 3"/>
          <p:cNvSpPr>
            <a:spLocks noGrp="1" noChangeArrowheads="1"/>
          </p:cNvSpPr>
          <p:nvPr>
            <p:ph type="body" idx="1"/>
          </p:nvPr>
        </p:nvSpPr>
        <p:spPr/>
        <p:txBody>
          <a:bodyPr/>
          <a:lstStyle/>
          <a:p>
            <a:pPr eaLnBrk="1" hangingPunct="1"/>
            <a:r>
              <a:rPr lang="en-US" sz="2600">
                <a:effectLst/>
              </a:rPr>
              <a:t>Increases linearly with increased work rate</a:t>
            </a:r>
          </a:p>
          <a:p>
            <a:pPr eaLnBrk="1" hangingPunct="1"/>
            <a:r>
              <a:rPr lang="en-US" sz="2600">
                <a:effectLst/>
              </a:rPr>
              <a:t>Max values depend on age, posture, body size, presence of CV disease, level of physical conditioning</a:t>
            </a:r>
          </a:p>
          <a:p>
            <a:pPr eaLnBrk="1" hangingPunct="1"/>
            <a:r>
              <a:rPr lang="en-US" sz="2600">
                <a:effectLst/>
              </a:rPr>
              <a:t>Exercise intensities up to 50% of max, increase facilitated by increases in HR and SV</a:t>
            </a:r>
          </a:p>
          <a:p>
            <a:pPr eaLnBrk="1" hangingPunct="1"/>
            <a:r>
              <a:rPr lang="en-US" sz="2600">
                <a:effectLst/>
              </a:rPr>
              <a:t>Thereafter, the increase results almost solely form the continued rise in HR</a:t>
            </a:r>
          </a:p>
        </p:txBody>
      </p:sp>
      <p:sp>
        <p:nvSpPr>
          <p:cNvPr id="2" name="Slide Number Placeholder 1"/>
          <p:cNvSpPr>
            <a:spLocks noGrp="1"/>
          </p:cNvSpPr>
          <p:nvPr>
            <p:ph type="sldNum" sz="quarter" idx="12"/>
          </p:nvPr>
        </p:nvSpPr>
        <p:spPr/>
        <p:txBody>
          <a:bodyPr/>
          <a:lstStyle/>
          <a:p>
            <a:fld id="{2098FC7C-5A73-4CE4-9ED4-529E12F90497}" type="slidenum">
              <a:rPr lang="en-AU" smtClean="0"/>
              <a:t>30</a:t>
            </a:fld>
            <a:endParaRPr lang="en-AU"/>
          </a:p>
        </p:txBody>
      </p:sp>
    </p:spTree>
    <p:extLst>
      <p:ext uri="{BB962C8B-B14F-4D97-AF65-F5344CB8AC3E}">
        <p14:creationId xmlns:p14="http://schemas.microsoft.com/office/powerpoint/2010/main" val="3176788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651510" y="494348"/>
            <a:ext cx="7772400" cy="762000"/>
          </a:xfrm>
        </p:spPr>
        <p:txBody>
          <a:bodyPr/>
          <a:lstStyle/>
          <a:p>
            <a:r>
              <a:rPr lang="en-AU" dirty="0"/>
              <a:t>Cardiovascular System</a:t>
            </a:r>
          </a:p>
        </p:txBody>
      </p:sp>
      <p:sp>
        <p:nvSpPr>
          <p:cNvPr id="54275" name="Rectangle 3"/>
          <p:cNvSpPr>
            <a:spLocks noGrp="1" noChangeArrowheads="1"/>
          </p:cNvSpPr>
          <p:nvPr>
            <p:ph type="body" idx="1"/>
          </p:nvPr>
        </p:nvSpPr>
        <p:spPr>
          <a:xfrm>
            <a:off x="758190" y="1487489"/>
            <a:ext cx="7848600" cy="4868862"/>
          </a:xfrm>
        </p:spPr>
        <p:txBody>
          <a:bodyPr>
            <a:normAutofit/>
          </a:bodyPr>
          <a:lstStyle/>
          <a:p>
            <a:pPr>
              <a:lnSpc>
                <a:spcPct val="90000"/>
              </a:lnSpc>
            </a:pPr>
            <a:r>
              <a:rPr lang="en-AU" sz="2400" dirty="0">
                <a:effectLst/>
                <a:latin typeface="Arial" panose="020B0604020202020204" pitchFamily="34" charset="0"/>
              </a:rPr>
              <a:t>Measuring Pulses</a:t>
            </a:r>
          </a:p>
          <a:p>
            <a:pPr lvl="1">
              <a:lnSpc>
                <a:spcPct val="90000"/>
              </a:lnSpc>
            </a:pPr>
            <a:r>
              <a:rPr lang="en-AU" dirty="0">
                <a:effectLst/>
                <a:latin typeface="Arial" panose="020B0604020202020204" pitchFamily="34" charset="0"/>
              </a:rPr>
              <a:t>Radial Pulse</a:t>
            </a:r>
          </a:p>
          <a:p>
            <a:pPr lvl="1">
              <a:lnSpc>
                <a:spcPct val="90000"/>
              </a:lnSpc>
            </a:pPr>
            <a:r>
              <a:rPr lang="en-AU" dirty="0">
                <a:effectLst/>
                <a:latin typeface="Arial" panose="020B0604020202020204" pitchFamily="34" charset="0"/>
              </a:rPr>
              <a:t>Brachial Pulse</a:t>
            </a:r>
          </a:p>
          <a:p>
            <a:pPr lvl="1">
              <a:lnSpc>
                <a:spcPct val="90000"/>
              </a:lnSpc>
            </a:pPr>
            <a:r>
              <a:rPr lang="en-AU" dirty="0">
                <a:effectLst/>
                <a:latin typeface="Arial" panose="020B0604020202020204" pitchFamily="34" charset="0"/>
              </a:rPr>
              <a:t>Carotid Pulse</a:t>
            </a:r>
          </a:p>
          <a:p>
            <a:pPr lvl="1">
              <a:lnSpc>
                <a:spcPct val="90000"/>
              </a:lnSpc>
            </a:pPr>
            <a:r>
              <a:rPr lang="en-AU" dirty="0">
                <a:effectLst/>
                <a:latin typeface="Arial" panose="020B0604020202020204" pitchFamily="34" charset="0"/>
              </a:rPr>
              <a:t>Taking Pulses</a:t>
            </a:r>
          </a:p>
          <a:p>
            <a:pPr lvl="2">
              <a:lnSpc>
                <a:spcPct val="90000"/>
              </a:lnSpc>
            </a:pPr>
            <a:r>
              <a:rPr lang="en-AU" sz="2400" dirty="0">
                <a:effectLst/>
                <a:latin typeface="Arial" panose="020B0604020202020204" pitchFamily="34" charset="0"/>
              </a:rPr>
              <a:t>Locate pulse with index and third finger of 1 hand</a:t>
            </a:r>
          </a:p>
          <a:p>
            <a:pPr lvl="2">
              <a:lnSpc>
                <a:spcPct val="90000"/>
              </a:lnSpc>
            </a:pPr>
            <a:r>
              <a:rPr lang="en-AU" sz="2400" dirty="0">
                <a:effectLst/>
                <a:latin typeface="Arial" panose="020B0604020202020204" pitchFamily="34" charset="0"/>
              </a:rPr>
              <a:t>Count # of pulsation in given time period; first beat count as 0</a:t>
            </a:r>
          </a:p>
          <a:p>
            <a:pPr lvl="2">
              <a:lnSpc>
                <a:spcPct val="90000"/>
              </a:lnSpc>
            </a:pPr>
            <a:r>
              <a:rPr lang="en-AU" sz="2400" dirty="0">
                <a:effectLst/>
                <a:latin typeface="Arial" panose="020B0604020202020204" pitchFamily="34" charset="0"/>
              </a:rPr>
              <a:t>Multiply # of pulse beats by number of counting intervals in 1 minute</a:t>
            </a:r>
          </a:p>
        </p:txBody>
      </p:sp>
      <p:sp>
        <p:nvSpPr>
          <p:cNvPr id="2" name="Slide Number Placeholder 1"/>
          <p:cNvSpPr>
            <a:spLocks noGrp="1"/>
          </p:cNvSpPr>
          <p:nvPr>
            <p:ph type="sldNum" sz="quarter" idx="12"/>
          </p:nvPr>
        </p:nvSpPr>
        <p:spPr/>
        <p:txBody>
          <a:bodyPr/>
          <a:lstStyle/>
          <a:p>
            <a:fld id="{2098FC7C-5A73-4CE4-9ED4-529E12F90497}" type="slidenum">
              <a:rPr lang="en-AU" smtClean="0"/>
              <a:t>31</a:t>
            </a:fld>
            <a:endParaRPr lang="en-AU"/>
          </a:p>
        </p:txBody>
      </p:sp>
    </p:spTree>
    <p:extLst>
      <p:ext uri="{BB962C8B-B14F-4D97-AF65-F5344CB8AC3E}">
        <p14:creationId xmlns:p14="http://schemas.microsoft.com/office/powerpoint/2010/main" val="10502527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4275">
                                            <p:txEl>
                                              <p:pRg st="0" end="0"/>
                                            </p:txEl>
                                          </p:spTgt>
                                        </p:tgtEl>
                                        <p:attrNameLst>
                                          <p:attrName>style.visibility</p:attrName>
                                        </p:attrNameLst>
                                      </p:cBhvr>
                                      <p:to>
                                        <p:strVal val="visible"/>
                                      </p:to>
                                    </p:set>
                                    <p:animEffect transition="in" filter="box(out)">
                                      <p:cBhvr>
                                        <p:cTn id="7" dur="500"/>
                                        <p:tgtEl>
                                          <p:spTgt spid="54275">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par>
                                <p:cTn id="8" presetID="4" presetClass="entr" presetSubtype="32" fill="hold" grpId="0" nodeType="withEffect">
                                  <p:stCondLst>
                                    <p:cond delay="0"/>
                                  </p:stCondLst>
                                  <p:childTnLst>
                                    <p:set>
                                      <p:cBhvr>
                                        <p:cTn id="9" dur="1" fill="hold">
                                          <p:stCondLst>
                                            <p:cond delay="0"/>
                                          </p:stCondLst>
                                        </p:cTn>
                                        <p:tgtEl>
                                          <p:spTgt spid="54275">
                                            <p:txEl>
                                              <p:pRg st="1" end="1"/>
                                            </p:txEl>
                                          </p:spTgt>
                                        </p:tgtEl>
                                        <p:attrNameLst>
                                          <p:attrName>style.visibility</p:attrName>
                                        </p:attrNameLst>
                                      </p:cBhvr>
                                      <p:to>
                                        <p:strVal val="visible"/>
                                      </p:to>
                                    </p:set>
                                    <p:animEffect transition="in" filter="box(out)">
                                      <p:cBhvr>
                                        <p:cTn id="10" dur="500"/>
                                        <p:tgtEl>
                                          <p:spTgt spid="54275">
                                            <p:txEl>
                                              <p:pRg st="1" end="1"/>
                                            </p:txEl>
                                          </p:spTgt>
                                        </p:tgtEl>
                                      </p:cBhvr>
                                    </p:animEffect>
                                  </p:childTnLst>
                                  <p:subTnLst>
                                    <p:audio>
                                      <p:cMediaNode>
                                        <p:cTn display="0" masterRel="sameClick">
                                          <p:stCondLst>
                                            <p:cond evt="begin" delay="0">
                                              <p:tn val="8"/>
                                            </p:cond>
                                          </p:stCondLst>
                                          <p:endCondLst>
                                            <p:cond evt="onStopAudio" delay="0">
                                              <p:tgtEl>
                                                <p:sldTgt/>
                                              </p:tgtEl>
                                            </p:cond>
                                          </p:endCondLst>
                                        </p:cTn>
                                        <p:tgtEl>
                                          <p:sndTgt r:embed="rId3" name="camera.wav"/>
                                        </p:tgtEl>
                                      </p:cMediaNode>
                                    </p:audio>
                                  </p:subTnLst>
                                </p:cTn>
                              </p:par>
                              <p:par>
                                <p:cTn id="11" presetID="4" presetClass="entr" presetSubtype="32" fill="hold" grpId="0" nodeType="withEffect">
                                  <p:stCondLst>
                                    <p:cond delay="0"/>
                                  </p:stCondLst>
                                  <p:childTnLst>
                                    <p:set>
                                      <p:cBhvr>
                                        <p:cTn id="12" dur="1" fill="hold">
                                          <p:stCondLst>
                                            <p:cond delay="0"/>
                                          </p:stCondLst>
                                        </p:cTn>
                                        <p:tgtEl>
                                          <p:spTgt spid="54275">
                                            <p:txEl>
                                              <p:pRg st="2" end="2"/>
                                            </p:txEl>
                                          </p:spTgt>
                                        </p:tgtEl>
                                        <p:attrNameLst>
                                          <p:attrName>style.visibility</p:attrName>
                                        </p:attrNameLst>
                                      </p:cBhvr>
                                      <p:to>
                                        <p:strVal val="visible"/>
                                      </p:to>
                                    </p:set>
                                    <p:animEffect transition="in" filter="box(out)">
                                      <p:cBhvr>
                                        <p:cTn id="13" dur="500"/>
                                        <p:tgtEl>
                                          <p:spTgt spid="54275">
                                            <p:txEl>
                                              <p:pRg st="2" end="2"/>
                                            </p:txEl>
                                          </p:spTgt>
                                        </p:tgtEl>
                                      </p:cBhvr>
                                    </p:animEffect>
                                  </p:childTnLst>
                                  <p:subTnLst>
                                    <p:audio>
                                      <p:cMediaNode>
                                        <p:cTn display="0" masterRel="sameClick">
                                          <p:stCondLst>
                                            <p:cond evt="begin" delay="0">
                                              <p:tn val="11"/>
                                            </p:cond>
                                          </p:stCondLst>
                                          <p:endCondLst>
                                            <p:cond evt="onStopAudio" delay="0">
                                              <p:tgtEl>
                                                <p:sldTgt/>
                                              </p:tgtEl>
                                            </p:cond>
                                          </p:endCondLst>
                                        </p:cTn>
                                        <p:tgtEl>
                                          <p:sndTgt r:embed="rId3" name="camera.wav"/>
                                        </p:tgtEl>
                                      </p:cMediaNode>
                                    </p:audio>
                                  </p:subTnLst>
                                </p:cTn>
                              </p:par>
                              <p:par>
                                <p:cTn id="14" presetID="4" presetClass="entr" presetSubtype="32" fill="hold" grpId="0" nodeType="withEffect">
                                  <p:stCondLst>
                                    <p:cond delay="0"/>
                                  </p:stCondLst>
                                  <p:childTnLst>
                                    <p:set>
                                      <p:cBhvr>
                                        <p:cTn id="15" dur="1" fill="hold">
                                          <p:stCondLst>
                                            <p:cond delay="0"/>
                                          </p:stCondLst>
                                        </p:cTn>
                                        <p:tgtEl>
                                          <p:spTgt spid="54275">
                                            <p:txEl>
                                              <p:pRg st="3" end="3"/>
                                            </p:txEl>
                                          </p:spTgt>
                                        </p:tgtEl>
                                        <p:attrNameLst>
                                          <p:attrName>style.visibility</p:attrName>
                                        </p:attrNameLst>
                                      </p:cBhvr>
                                      <p:to>
                                        <p:strVal val="visible"/>
                                      </p:to>
                                    </p:set>
                                    <p:animEffect transition="in" filter="box(out)">
                                      <p:cBhvr>
                                        <p:cTn id="16" dur="500"/>
                                        <p:tgtEl>
                                          <p:spTgt spid="54275">
                                            <p:txEl>
                                              <p:pRg st="3" end="3"/>
                                            </p:txEl>
                                          </p:spTgt>
                                        </p:tgtEl>
                                      </p:cBhvr>
                                    </p:animEffect>
                                  </p:childTnLst>
                                  <p:subTnLst>
                                    <p:audio>
                                      <p:cMediaNode>
                                        <p:cTn display="0" masterRel="sameClick">
                                          <p:stCondLst>
                                            <p:cond evt="begin" delay="0">
                                              <p:tn val="14"/>
                                            </p:cond>
                                          </p:stCondLst>
                                          <p:endCondLst>
                                            <p:cond evt="onStopAudio" delay="0">
                                              <p:tgtEl>
                                                <p:sldTgt/>
                                              </p:tgtEl>
                                            </p:cond>
                                          </p:endCondLst>
                                        </p:cTn>
                                        <p:tgtEl>
                                          <p:sndTgt r:embed="rId3" name="camera.wav"/>
                                        </p:tgtEl>
                                      </p:cMediaNode>
                                    </p:audio>
                                  </p:subTnLst>
                                </p:cTn>
                              </p:par>
                              <p:par>
                                <p:cTn id="17" presetID="4" presetClass="entr" presetSubtype="32" fill="hold" grpId="0" nodeType="withEffect">
                                  <p:stCondLst>
                                    <p:cond delay="0"/>
                                  </p:stCondLst>
                                  <p:childTnLst>
                                    <p:set>
                                      <p:cBhvr>
                                        <p:cTn id="18" dur="1" fill="hold">
                                          <p:stCondLst>
                                            <p:cond delay="0"/>
                                          </p:stCondLst>
                                        </p:cTn>
                                        <p:tgtEl>
                                          <p:spTgt spid="54275">
                                            <p:txEl>
                                              <p:pRg st="4" end="4"/>
                                            </p:txEl>
                                          </p:spTgt>
                                        </p:tgtEl>
                                        <p:attrNameLst>
                                          <p:attrName>style.visibility</p:attrName>
                                        </p:attrNameLst>
                                      </p:cBhvr>
                                      <p:to>
                                        <p:strVal val="visible"/>
                                      </p:to>
                                    </p:set>
                                    <p:animEffect transition="in" filter="box(out)">
                                      <p:cBhvr>
                                        <p:cTn id="19" dur="500"/>
                                        <p:tgtEl>
                                          <p:spTgt spid="54275">
                                            <p:txEl>
                                              <p:pRg st="4" end="4"/>
                                            </p:txEl>
                                          </p:spTgt>
                                        </p:tgtEl>
                                      </p:cBhvr>
                                    </p:animEffect>
                                  </p:childTnLst>
                                  <p:subTnLst>
                                    <p:audio>
                                      <p:cMediaNode>
                                        <p:cTn display="0" masterRel="sameClick">
                                          <p:stCondLst>
                                            <p:cond evt="begin" delay="0">
                                              <p:tn val="17"/>
                                            </p:cond>
                                          </p:stCondLst>
                                          <p:endCondLst>
                                            <p:cond evt="onStopAudio" delay="0">
                                              <p:tgtEl>
                                                <p:sldTgt/>
                                              </p:tgtEl>
                                            </p:cond>
                                          </p:endCondLst>
                                        </p:cTn>
                                        <p:tgtEl>
                                          <p:sndTgt r:embed="rId3" name="camera.wav"/>
                                        </p:tgtEl>
                                      </p:cMediaNode>
                                    </p:audio>
                                  </p:subTnLst>
                                </p:cTn>
                              </p:par>
                              <p:par>
                                <p:cTn id="20" presetID="4" presetClass="entr" presetSubtype="32" fill="hold" grpId="0" nodeType="withEffect">
                                  <p:stCondLst>
                                    <p:cond delay="0"/>
                                  </p:stCondLst>
                                  <p:childTnLst>
                                    <p:set>
                                      <p:cBhvr>
                                        <p:cTn id="21" dur="1" fill="hold">
                                          <p:stCondLst>
                                            <p:cond delay="0"/>
                                          </p:stCondLst>
                                        </p:cTn>
                                        <p:tgtEl>
                                          <p:spTgt spid="54275">
                                            <p:txEl>
                                              <p:pRg st="5" end="5"/>
                                            </p:txEl>
                                          </p:spTgt>
                                        </p:tgtEl>
                                        <p:attrNameLst>
                                          <p:attrName>style.visibility</p:attrName>
                                        </p:attrNameLst>
                                      </p:cBhvr>
                                      <p:to>
                                        <p:strVal val="visible"/>
                                      </p:to>
                                    </p:set>
                                    <p:animEffect transition="in" filter="box(out)">
                                      <p:cBhvr>
                                        <p:cTn id="22" dur="500"/>
                                        <p:tgtEl>
                                          <p:spTgt spid="54275">
                                            <p:txEl>
                                              <p:pRg st="5" end="5"/>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3" name="camera.wav"/>
                                        </p:tgtEl>
                                      </p:cMediaNode>
                                    </p:audio>
                                  </p:subTnLst>
                                </p:cTn>
                              </p:par>
                              <p:par>
                                <p:cTn id="23" presetID="4" presetClass="entr" presetSubtype="32" fill="hold" grpId="0" nodeType="withEffect">
                                  <p:stCondLst>
                                    <p:cond delay="0"/>
                                  </p:stCondLst>
                                  <p:childTnLst>
                                    <p:set>
                                      <p:cBhvr>
                                        <p:cTn id="24" dur="1" fill="hold">
                                          <p:stCondLst>
                                            <p:cond delay="0"/>
                                          </p:stCondLst>
                                        </p:cTn>
                                        <p:tgtEl>
                                          <p:spTgt spid="54275">
                                            <p:txEl>
                                              <p:pRg st="6" end="6"/>
                                            </p:txEl>
                                          </p:spTgt>
                                        </p:tgtEl>
                                        <p:attrNameLst>
                                          <p:attrName>style.visibility</p:attrName>
                                        </p:attrNameLst>
                                      </p:cBhvr>
                                      <p:to>
                                        <p:strVal val="visible"/>
                                      </p:to>
                                    </p:set>
                                    <p:animEffect transition="in" filter="box(out)">
                                      <p:cBhvr>
                                        <p:cTn id="25" dur="500"/>
                                        <p:tgtEl>
                                          <p:spTgt spid="54275">
                                            <p:txEl>
                                              <p:pRg st="6" end="6"/>
                                            </p:txEl>
                                          </p:spTgt>
                                        </p:tgtEl>
                                      </p:cBhvr>
                                    </p:animEffect>
                                  </p:childTnLst>
                                  <p:subTnLst>
                                    <p:audio>
                                      <p:cMediaNode>
                                        <p:cTn display="0" masterRel="sameClick">
                                          <p:stCondLst>
                                            <p:cond evt="begin" delay="0">
                                              <p:tn val="23"/>
                                            </p:cond>
                                          </p:stCondLst>
                                          <p:endCondLst>
                                            <p:cond evt="onStopAudio" delay="0">
                                              <p:tgtEl>
                                                <p:sldTgt/>
                                              </p:tgtEl>
                                            </p:cond>
                                          </p:endCondLst>
                                        </p:cTn>
                                        <p:tgtEl>
                                          <p:sndTgt r:embed="rId3" name="camera.wav"/>
                                        </p:tgtEl>
                                      </p:cMediaNode>
                                    </p:audio>
                                  </p:subTnLst>
                                </p:cTn>
                              </p:par>
                              <p:par>
                                <p:cTn id="26" presetID="4" presetClass="entr" presetSubtype="32" fill="hold" grpId="0" nodeType="withEffect">
                                  <p:stCondLst>
                                    <p:cond delay="0"/>
                                  </p:stCondLst>
                                  <p:childTnLst>
                                    <p:set>
                                      <p:cBhvr>
                                        <p:cTn id="27" dur="1" fill="hold">
                                          <p:stCondLst>
                                            <p:cond delay="0"/>
                                          </p:stCondLst>
                                        </p:cTn>
                                        <p:tgtEl>
                                          <p:spTgt spid="54275">
                                            <p:txEl>
                                              <p:pRg st="7" end="7"/>
                                            </p:txEl>
                                          </p:spTgt>
                                        </p:tgtEl>
                                        <p:attrNameLst>
                                          <p:attrName>style.visibility</p:attrName>
                                        </p:attrNameLst>
                                      </p:cBhvr>
                                      <p:to>
                                        <p:strVal val="visible"/>
                                      </p:to>
                                    </p:set>
                                    <p:animEffect transition="in" filter="box(out)">
                                      <p:cBhvr>
                                        <p:cTn id="28" dur="500"/>
                                        <p:tgtEl>
                                          <p:spTgt spid="54275">
                                            <p:txEl>
                                              <p:pRg st="7" end="7"/>
                                            </p:txEl>
                                          </p:spTgt>
                                        </p:tgtEl>
                                      </p:cBhvr>
                                    </p:animEffect>
                                  </p:childTnLst>
                                  <p:subTnLst>
                                    <p:audio>
                                      <p:cMediaNode>
                                        <p:cTn display="0" masterRel="sameClick">
                                          <p:stCondLst>
                                            <p:cond evt="begin" delay="0">
                                              <p:tn val="26"/>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rrowheads="1"/>
          </p:cNvSpPr>
          <p:nvPr>
            <p:ph type="title"/>
          </p:nvPr>
        </p:nvSpPr>
        <p:spPr>
          <a:xfrm>
            <a:off x="457200" y="170816"/>
            <a:ext cx="8058150" cy="1325563"/>
          </a:xfrm>
        </p:spPr>
        <p:txBody>
          <a:bodyPr/>
          <a:lstStyle/>
          <a:p>
            <a:pPr eaLnBrk="1" hangingPunct="1">
              <a:defRPr/>
            </a:pPr>
            <a:r>
              <a:rPr lang="en-AU" sz="3800" dirty="0"/>
              <a:t>Cardiovascular System</a:t>
            </a:r>
            <a:br>
              <a:rPr lang="en-AU" sz="3800" dirty="0"/>
            </a:br>
            <a:r>
              <a:rPr lang="en-AU" sz="2400" b="0" dirty="0"/>
              <a:t>ACUTE RESPONSE to CARDIO EXERCISE</a:t>
            </a:r>
            <a:endParaRPr lang="en-US" sz="2400" b="0" dirty="0"/>
          </a:p>
        </p:txBody>
      </p:sp>
      <p:sp>
        <p:nvSpPr>
          <p:cNvPr id="29699" name="Rectangle 3"/>
          <p:cNvSpPr>
            <a:spLocks noGrp="1" noChangeArrowheads="1"/>
          </p:cNvSpPr>
          <p:nvPr>
            <p:ph type="body" idx="1"/>
          </p:nvPr>
        </p:nvSpPr>
        <p:spPr>
          <a:xfrm>
            <a:off x="457200" y="1600200"/>
            <a:ext cx="8229600" cy="4781550"/>
          </a:xfrm>
        </p:spPr>
        <p:txBody>
          <a:bodyPr/>
          <a:lstStyle/>
          <a:p>
            <a:pPr eaLnBrk="1" hangingPunct="1">
              <a:lnSpc>
                <a:spcPct val="80000"/>
              </a:lnSpc>
            </a:pPr>
            <a:r>
              <a:rPr lang="en-AU" sz="2200" b="1" dirty="0">
                <a:effectLst/>
              </a:rPr>
              <a:t>ARTERIOVENOUS O2 DIFFERENCE</a:t>
            </a:r>
            <a:r>
              <a:rPr lang="en-US" sz="2200" dirty="0">
                <a:effectLst/>
              </a:rPr>
              <a:t> </a:t>
            </a:r>
          </a:p>
          <a:p>
            <a:pPr lvl="1" eaLnBrk="1" hangingPunct="1">
              <a:lnSpc>
                <a:spcPct val="80000"/>
              </a:lnSpc>
            </a:pPr>
            <a:r>
              <a:rPr lang="en-US" sz="2200" dirty="0">
                <a:effectLst/>
              </a:rPr>
              <a:t>O2 extraction by tissues reflect the difference between O2 content of arterial blood and the O2 content of venous blood</a:t>
            </a:r>
          </a:p>
          <a:p>
            <a:pPr eaLnBrk="1" hangingPunct="1">
              <a:lnSpc>
                <a:spcPct val="80000"/>
              </a:lnSpc>
            </a:pPr>
            <a:r>
              <a:rPr lang="en-AU" sz="2200" b="1" dirty="0">
                <a:effectLst/>
              </a:rPr>
              <a:t>BLOOD FLOW</a:t>
            </a:r>
          </a:p>
          <a:p>
            <a:pPr lvl="1" eaLnBrk="1" hangingPunct="1">
              <a:lnSpc>
                <a:spcPct val="80000"/>
              </a:lnSpc>
            </a:pPr>
            <a:r>
              <a:rPr lang="en-US" sz="2000" dirty="0">
                <a:effectLst/>
              </a:rPr>
              <a:t>At rest, 15-20% of cardiac output distributed to skeletal muscles, remainder goes to visceral organs, heart, and brain</a:t>
            </a:r>
          </a:p>
          <a:p>
            <a:pPr lvl="1" eaLnBrk="1" hangingPunct="1">
              <a:lnSpc>
                <a:spcPct val="80000"/>
              </a:lnSpc>
            </a:pPr>
            <a:r>
              <a:rPr lang="en-US" sz="2000" dirty="0">
                <a:effectLst/>
              </a:rPr>
              <a:t>At exercise, 85-90% delivered to working muscles</a:t>
            </a:r>
          </a:p>
          <a:p>
            <a:pPr eaLnBrk="1" hangingPunct="1">
              <a:lnSpc>
                <a:spcPct val="80000"/>
              </a:lnSpc>
            </a:pPr>
            <a:r>
              <a:rPr lang="en-AU" sz="2200" b="1" dirty="0">
                <a:effectLst/>
              </a:rPr>
              <a:t>BLOOD PRESSURE</a:t>
            </a:r>
          </a:p>
          <a:p>
            <a:pPr lvl="1" eaLnBrk="1" hangingPunct="1">
              <a:lnSpc>
                <a:spcPct val="80000"/>
              </a:lnSpc>
            </a:pPr>
            <a:r>
              <a:rPr lang="en-US" sz="2000" dirty="0">
                <a:effectLst/>
              </a:rPr>
              <a:t>Linear increase in SBP with increasing levels of exercise</a:t>
            </a:r>
          </a:p>
          <a:p>
            <a:pPr lvl="1" eaLnBrk="1" hangingPunct="1">
              <a:lnSpc>
                <a:spcPct val="80000"/>
              </a:lnSpc>
            </a:pPr>
            <a:r>
              <a:rPr lang="en-US" sz="2000" dirty="0">
                <a:effectLst/>
              </a:rPr>
              <a:t>DBP may slightly decrease or remain unchanged</a:t>
            </a:r>
          </a:p>
          <a:p>
            <a:pPr eaLnBrk="1" hangingPunct="1">
              <a:lnSpc>
                <a:spcPct val="80000"/>
              </a:lnSpc>
            </a:pPr>
            <a:r>
              <a:rPr lang="en-AU" sz="2200" b="1" dirty="0">
                <a:effectLst/>
              </a:rPr>
              <a:t>MAXIMAL O2 CONSUMPTION (VO2max)</a:t>
            </a:r>
          </a:p>
          <a:p>
            <a:pPr lvl="1" eaLnBrk="1" hangingPunct="1">
              <a:lnSpc>
                <a:spcPct val="80000"/>
              </a:lnSpc>
            </a:pPr>
            <a:r>
              <a:rPr lang="en-US" sz="2000" dirty="0">
                <a:effectLst/>
              </a:rPr>
              <a:t>Highest rate of O2 transport and use that can be achieved at maximal physical exertion (p. 87)</a:t>
            </a:r>
          </a:p>
          <a:p>
            <a:pPr lvl="1" eaLnBrk="1" hangingPunct="1">
              <a:lnSpc>
                <a:spcPct val="80000"/>
              </a:lnSpc>
            </a:pPr>
            <a:r>
              <a:rPr lang="en-US" sz="2000" dirty="0">
                <a:effectLst/>
              </a:rPr>
              <a:t>The larger VO2 max the better</a:t>
            </a:r>
          </a:p>
        </p:txBody>
      </p:sp>
      <p:sp>
        <p:nvSpPr>
          <p:cNvPr id="2" name="Slide Number Placeholder 1"/>
          <p:cNvSpPr>
            <a:spLocks noGrp="1"/>
          </p:cNvSpPr>
          <p:nvPr>
            <p:ph type="sldNum" sz="quarter" idx="12"/>
          </p:nvPr>
        </p:nvSpPr>
        <p:spPr/>
        <p:txBody>
          <a:bodyPr/>
          <a:lstStyle/>
          <a:p>
            <a:fld id="{2098FC7C-5A73-4CE4-9ED4-529E12F90497}" type="slidenum">
              <a:rPr lang="en-AU" smtClean="0"/>
              <a:t>32</a:t>
            </a:fld>
            <a:endParaRPr lang="en-AU"/>
          </a:p>
        </p:txBody>
      </p:sp>
    </p:spTree>
    <p:extLst>
      <p:ext uri="{BB962C8B-B14F-4D97-AF65-F5344CB8AC3E}">
        <p14:creationId xmlns:p14="http://schemas.microsoft.com/office/powerpoint/2010/main" val="28244734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491490" y="342266"/>
            <a:ext cx="8023860" cy="1325563"/>
          </a:xfrm>
        </p:spPr>
        <p:txBody>
          <a:bodyPr/>
          <a:lstStyle/>
          <a:p>
            <a:r>
              <a:rPr lang="en-AU" dirty="0"/>
              <a:t>Acute Responses to </a:t>
            </a:r>
            <a:r>
              <a:rPr lang="en-AU" dirty="0" err="1"/>
              <a:t>CardioVascular</a:t>
            </a:r>
            <a:r>
              <a:rPr lang="en-AU" dirty="0"/>
              <a:t> Exercise</a:t>
            </a:r>
          </a:p>
        </p:txBody>
      </p:sp>
      <p:sp>
        <p:nvSpPr>
          <p:cNvPr id="55299" name="Rectangle 3"/>
          <p:cNvSpPr>
            <a:spLocks noGrp="1" noChangeArrowheads="1"/>
          </p:cNvSpPr>
          <p:nvPr>
            <p:ph type="body" idx="1"/>
          </p:nvPr>
        </p:nvSpPr>
        <p:spPr>
          <a:xfrm>
            <a:off x="666750" y="1670051"/>
            <a:ext cx="7848600" cy="4868862"/>
          </a:xfrm>
        </p:spPr>
        <p:txBody>
          <a:bodyPr/>
          <a:lstStyle/>
          <a:p>
            <a:pPr>
              <a:lnSpc>
                <a:spcPct val="90000"/>
              </a:lnSpc>
            </a:pPr>
            <a:r>
              <a:rPr lang="en-AU" sz="2800" dirty="0">
                <a:effectLst/>
                <a:latin typeface="Arial" panose="020B0604020202020204" pitchFamily="34" charset="0"/>
              </a:rPr>
              <a:t>As exercise intensity increases, oxygen consumption and CO2 production by working muscles increase</a:t>
            </a:r>
          </a:p>
          <a:p>
            <a:pPr>
              <a:lnSpc>
                <a:spcPct val="90000"/>
              </a:lnSpc>
            </a:pPr>
            <a:r>
              <a:rPr lang="en-AU" sz="2800" dirty="0">
                <a:effectLst/>
                <a:latin typeface="Arial" panose="020B0604020202020204" pitchFamily="34" charset="0"/>
              </a:rPr>
              <a:t>Heart Rate increases</a:t>
            </a:r>
          </a:p>
          <a:p>
            <a:pPr>
              <a:lnSpc>
                <a:spcPct val="90000"/>
              </a:lnSpc>
            </a:pPr>
            <a:r>
              <a:rPr lang="en-AU" sz="2800" dirty="0">
                <a:effectLst/>
                <a:latin typeface="Arial" panose="020B0604020202020204" pitchFamily="34" charset="0"/>
              </a:rPr>
              <a:t>Stroke Volume increases</a:t>
            </a:r>
          </a:p>
          <a:p>
            <a:pPr>
              <a:lnSpc>
                <a:spcPct val="90000"/>
              </a:lnSpc>
            </a:pPr>
            <a:r>
              <a:rPr lang="en-AU" sz="2800" dirty="0">
                <a:effectLst/>
                <a:latin typeface="Arial" panose="020B0604020202020204" pitchFamily="34" charset="0"/>
              </a:rPr>
              <a:t>Cardiac Output increase</a:t>
            </a:r>
          </a:p>
          <a:p>
            <a:r>
              <a:rPr lang="en-AU" sz="2800" dirty="0" err="1">
                <a:effectLst/>
                <a:latin typeface="Arial" panose="020B0604020202020204" pitchFamily="34" charset="0"/>
              </a:rPr>
              <a:t>Arteriovenous</a:t>
            </a:r>
            <a:r>
              <a:rPr lang="en-AU" sz="2800" dirty="0">
                <a:effectLst/>
                <a:latin typeface="Arial" panose="020B0604020202020204" pitchFamily="34" charset="0"/>
              </a:rPr>
              <a:t> </a:t>
            </a:r>
            <a:r>
              <a:rPr lang="en-AU" dirty="0"/>
              <a:t>oxygen </a:t>
            </a:r>
            <a:r>
              <a:rPr lang="en-AU" sz="2800" dirty="0">
                <a:effectLst/>
                <a:latin typeface="Arial" panose="020B0604020202020204" pitchFamily="34" charset="0"/>
              </a:rPr>
              <a:t>Difference </a:t>
            </a:r>
          </a:p>
          <a:p>
            <a:pPr>
              <a:lnSpc>
                <a:spcPct val="90000"/>
              </a:lnSpc>
            </a:pPr>
            <a:r>
              <a:rPr lang="en-AU" sz="2800" dirty="0">
                <a:effectLst/>
                <a:latin typeface="Arial" panose="020B0604020202020204" pitchFamily="34" charset="0"/>
              </a:rPr>
              <a:t>Blood Flow</a:t>
            </a:r>
          </a:p>
          <a:p>
            <a:pPr>
              <a:lnSpc>
                <a:spcPct val="90000"/>
              </a:lnSpc>
            </a:pPr>
            <a:r>
              <a:rPr lang="en-AU" sz="2800" dirty="0">
                <a:effectLst/>
                <a:latin typeface="Arial" panose="020B0604020202020204" pitchFamily="34" charset="0"/>
              </a:rPr>
              <a:t>Blood Pressure (linear increase)</a:t>
            </a:r>
          </a:p>
          <a:p>
            <a:r>
              <a:rPr lang="en-AU" sz="2800" dirty="0">
                <a:effectLst/>
                <a:latin typeface="Arial" panose="020B0604020202020204" pitchFamily="34" charset="0"/>
              </a:rPr>
              <a:t>Maximal </a:t>
            </a:r>
            <a:r>
              <a:rPr lang="en-AU" dirty="0"/>
              <a:t>oxygen </a:t>
            </a:r>
            <a:r>
              <a:rPr lang="en-AU" sz="2800" dirty="0">
                <a:effectLst/>
                <a:latin typeface="Arial" panose="020B0604020202020204" pitchFamily="34" charset="0"/>
              </a:rPr>
              <a:t>Consumption (VO2max)</a:t>
            </a:r>
          </a:p>
        </p:txBody>
      </p:sp>
      <p:sp>
        <p:nvSpPr>
          <p:cNvPr id="2" name="Slide Number Placeholder 1"/>
          <p:cNvSpPr>
            <a:spLocks noGrp="1"/>
          </p:cNvSpPr>
          <p:nvPr>
            <p:ph type="sldNum" sz="quarter" idx="12"/>
          </p:nvPr>
        </p:nvSpPr>
        <p:spPr/>
        <p:txBody>
          <a:bodyPr/>
          <a:lstStyle/>
          <a:p>
            <a:fld id="{2098FC7C-5A73-4CE4-9ED4-529E12F90497}" type="slidenum">
              <a:rPr lang="en-AU" smtClean="0"/>
              <a:t>33</a:t>
            </a:fld>
            <a:endParaRPr lang="en-AU"/>
          </a:p>
        </p:txBody>
      </p:sp>
    </p:spTree>
    <p:extLst>
      <p:ext uri="{BB962C8B-B14F-4D97-AF65-F5344CB8AC3E}">
        <p14:creationId xmlns:p14="http://schemas.microsoft.com/office/powerpoint/2010/main" val="8637219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animEffect transition="in" filter="box(out)">
                                      <p:cBhvr>
                                        <p:cTn id="7" dur="500"/>
                                        <p:tgtEl>
                                          <p:spTgt spid="55299">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55299">
                                            <p:txEl>
                                              <p:pRg st="1" end="1"/>
                                            </p:txEl>
                                          </p:spTgt>
                                        </p:tgtEl>
                                        <p:attrNameLst>
                                          <p:attrName>style.visibility</p:attrName>
                                        </p:attrNameLst>
                                      </p:cBhvr>
                                      <p:to>
                                        <p:strVal val="visible"/>
                                      </p:to>
                                    </p:set>
                                    <p:animEffect transition="in" filter="box(out)">
                                      <p:cBhvr>
                                        <p:cTn id="12" dur="500"/>
                                        <p:tgtEl>
                                          <p:spTgt spid="55299">
                                            <p:txEl>
                                              <p:pRg st="1" end="1"/>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camera.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55299">
                                            <p:txEl>
                                              <p:pRg st="2" end="2"/>
                                            </p:txEl>
                                          </p:spTgt>
                                        </p:tgtEl>
                                        <p:attrNameLst>
                                          <p:attrName>style.visibility</p:attrName>
                                        </p:attrNameLst>
                                      </p:cBhvr>
                                      <p:to>
                                        <p:strVal val="visible"/>
                                      </p:to>
                                    </p:set>
                                    <p:animEffect transition="in" filter="box(out)">
                                      <p:cBhvr>
                                        <p:cTn id="17" dur="500"/>
                                        <p:tgtEl>
                                          <p:spTgt spid="55299">
                                            <p:txEl>
                                              <p:pRg st="2" end="2"/>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3" name="camera.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55299">
                                            <p:txEl>
                                              <p:pRg st="3" end="3"/>
                                            </p:txEl>
                                          </p:spTgt>
                                        </p:tgtEl>
                                        <p:attrNameLst>
                                          <p:attrName>style.visibility</p:attrName>
                                        </p:attrNameLst>
                                      </p:cBhvr>
                                      <p:to>
                                        <p:strVal val="visible"/>
                                      </p:to>
                                    </p:set>
                                    <p:animEffect transition="in" filter="box(out)">
                                      <p:cBhvr>
                                        <p:cTn id="22" dur="500"/>
                                        <p:tgtEl>
                                          <p:spTgt spid="55299">
                                            <p:txEl>
                                              <p:pRg st="3" end="3"/>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3" name="camera.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55299">
                                            <p:txEl>
                                              <p:pRg st="4" end="4"/>
                                            </p:txEl>
                                          </p:spTgt>
                                        </p:tgtEl>
                                        <p:attrNameLst>
                                          <p:attrName>style.visibility</p:attrName>
                                        </p:attrNameLst>
                                      </p:cBhvr>
                                      <p:to>
                                        <p:strVal val="visible"/>
                                      </p:to>
                                    </p:set>
                                    <p:animEffect transition="in" filter="box(out)">
                                      <p:cBhvr>
                                        <p:cTn id="27" dur="500"/>
                                        <p:tgtEl>
                                          <p:spTgt spid="55299">
                                            <p:txEl>
                                              <p:pRg st="4" end="4"/>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3" name="camera.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32" fill="hold" grpId="0" nodeType="clickEffect">
                                  <p:stCondLst>
                                    <p:cond delay="0"/>
                                  </p:stCondLst>
                                  <p:childTnLst>
                                    <p:set>
                                      <p:cBhvr>
                                        <p:cTn id="31" dur="1" fill="hold">
                                          <p:stCondLst>
                                            <p:cond delay="0"/>
                                          </p:stCondLst>
                                        </p:cTn>
                                        <p:tgtEl>
                                          <p:spTgt spid="55299">
                                            <p:txEl>
                                              <p:pRg st="5" end="5"/>
                                            </p:txEl>
                                          </p:spTgt>
                                        </p:tgtEl>
                                        <p:attrNameLst>
                                          <p:attrName>style.visibility</p:attrName>
                                        </p:attrNameLst>
                                      </p:cBhvr>
                                      <p:to>
                                        <p:strVal val="visible"/>
                                      </p:to>
                                    </p:set>
                                    <p:animEffect transition="in" filter="box(out)">
                                      <p:cBhvr>
                                        <p:cTn id="32" dur="500"/>
                                        <p:tgtEl>
                                          <p:spTgt spid="55299">
                                            <p:txEl>
                                              <p:pRg st="5" end="5"/>
                                            </p:txEl>
                                          </p:spTgt>
                                        </p:tgtEl>
                                      </p:cBhvr>
                                    </p:animEffect>
                                  </p:childTnLst>
                                  <p:subTnLst>
                                    <p:audio>
                                      <p:cMediaNode>
                                        <p:cTn display="0" masterRel="sameClick">
                                          <p:stCondLst>
                                            <p:cond evt="begin" delay="0">
                                              <p:tn val="30"/>
                                            </p:cond>
                                          </p:stCondLst>
                                          <p:endCondLst>
                                            <p:cond evt="onStopAudio" delay="0">
                                              <p:tgtEl>
                                                <p:sldTgt/>
                                              </p:tgtEl>
                                            </p:cond>
                                          </p:endCondLst>
                                        </p:cTn>
                                        <p:tgtEl>
                                          <p:sndTgt r:embed="rId3" name="camera.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32" fill="hold" grpId="0" nodeType="clickEffect">
                                  <p:stCondLst>
                                    <p:cond delay="0"/>
                                  </p:stCondLst>
                                  <p:childTnLst>
                                    <p:set>
                                      <p:cBhvr>
                                        <p:cTn id="36" dur="1" fill="hold">
                                          <p:stCondLst>
                                            <p:cond delay="0"/>
                                          </p:stCondLst>
                                        </p:cTn>
                                        <p:tgtEl>
                                          <p:spTgt spid="55299">
                                            <p:txEl>
                                              <p:pRg st="6" end="6"/>
                                            </p:txEl>
                                          </p:spTgt>
                                        </p:tgtEl>
                                        <p:attrNameLst>
                                          <p:attrName>style.visibility</p:attrName>
                                        </p:attrNameLst>
                                      </p:cBhvr>
                                      <p:to>
                                        <p:strVal val="visible"/>
                                      </p:to>
                                    </p:set>
                                    <p:animEffect transition="in" filter="box(out)">
                                      <p:cBhvr>
                                        <p:cTn id="37" dur="500"/>
                                        <p:tgtEl>
                                          <p:spTgt spid="55299">
                                            <p:txEl>
                                              <p:pRg st="6" end="6"/>
                                            </p:txEl>
                                          </p:spTgt>
                                        </p:tgtEl>
                                      </p:cBhvr>
                                    </p:animEffect>
                                  </p:childTnLst>
                                  <p:subTnLst>
                                    <p:audio>
                                      <p:cMediaNode>
                                        <p:cTn display="0" masterRel="sameClick">
                                          <p:stCondLst>
                                            <p:cond evt="begin" delay="0">
                                              <p:tn val="35"/>
                                            </p:cond>
                                          </p:stCondLst>
                                          <p:endCondLst>
                                            <p:cond evt="onStopAudio" delay="0">
                                              <p:tgtEl>
                                                <p:sldTgt/>
                                              </p:tgtEl>
                                            </p:cond>
                                          </p:endCondLst>
                                        </p:cTn>
                                        <p:tgtEl>
                                          <p:sndTgt r:embed="rId3" name="camera.wav"/>
                                        </p:tgtEl>
                                      </p:cMediaNode>
                                    </p:audio>
                                  </p:subTnLst>
                                </p:cTn>
                              </p:par>
                            </p:childTnLst>
                          </p:cTn>
                        </p:par>
                      </p:childTnLst>
                    </p:cTn>
                  </p:par>
                  <p:par>
                    <p:cTn id="38" fill="hold" nodeType="clickPar">
                      <p:stCondLst>
                        <p:cond delay="indefinite"/>
                      </p:stCondLst>
                      <p:childTnLst>
                        <p:par>
                          <p:cTn id="39" fill="hold" nodeType="withGroup">
                            <p:stCondLst>
                              <p:cond delay="0"/>
                            </p:stCondLst>
                            <p:childTnLst>
                              <p:par>
                                <p:cTn id="40" presetID="4" presetClass="entr" presetSubtype="32" fill="hold" grpId="0" nodeType="clickEffect">
                                  <p:stCondLst>
                                    <p:cond delay="0"/>
                                  </p:stCondLst>
                                  <p:childTnLst>
                                    <p:set>
                                      <p:cBhvr>
                                        <p:cTn id="41" dur="1" fill="hold">
                                          <p:stCondLst>
                                            <p:cond delay="0"/>
                                          </p:stCondLst>
                                        </p:cTn>
                                        <p:tgtEl>
                                          <p:spTgt spid="55299">
                                            <p:txEl>
                                              <p:pRg st="7" end="7"/>
                                            </p:txEl>
                                          </p:spTgt>
                                        </p:tgtEl>
                                        <p:attrNameLst>
                                          <p:attrName>style.visibility</p:attrName>
                                        </p:attrNameLst>
                                      </p:cBhvr>
                                      <p:to>
                                        <p:strVal val="visible"/>
                                      </p:to>
                                    </p:set>
                                    <p:animEffect transition="in" filter="box(out)">
                                      <p:cBhvr>
                                        <p:cTn id="42" dur="500"/>
                                        <p:tgtEl>
                                          <p:spTgt spid="55299">
                                            <p:txEl>
                                              <p:pRg st="7" end="7"/>
                                            </p:txEl>
                                          </p:spTgt>
                                        </p:tgtEl>
                                      </p:cBhvr>
                                    </p:animEffect>
                                  </p:childTnLst>
                                  <p:subTnLst>
                                    <p:audio>
                                      <p:cMediaNode>
                                        <p:cTn display="0" masterRel="sameClick">
                                          <p:stCondLst>
                                            <p:cond evt="begin" delay="0">
                                              <p:tn val="40"/>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build="p"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rrowheads="1"/>
          </p:cNvSpPr>
          <p:nvPr>
            <p:ph type="title"/>
          </p:nvPr>
        </p:nvSpPr>
        <p:spPr>
          <a:xfrm>
            <a:off x="628650" y="365126"/>
            <a:ext cx="7886700" cy="857884"/>
          </a:xfrm>
        </p:spPr>
        <p:txBody>
          <a:bodyPr/>
          <a:lstStyle/>
          <a:p>
            <a:pPr eaLnBrk="1" hangingPunct="1">
              <a:defRPr/>
            </a:pPr>
            <a:r>
              <a:rPr lang="en-AU" dirty="0"/>
              <a:t>Environmental Conditions</a:t>
            </a:r>
            <a:endParaRPr lang="en-US" dirty="0"/>
          </a:p>
        </p:txBody>
      </p:sp>
      <p:sp>
        <p:nvSpPr>
          <p:cNvPr id="30723" name="Rectangle 3"/>
          <p:cNvSpPr>
            <a:spLocks noGrp="1" noChangeArrowheads="1"/>
          </p:cNvSpPr>
          <p:nvPr>
            <p:ph type="body" idx="1"/>
          </p:nvPr>
        </p:nvSpPr>
        <p:spPr>
          <a:xfrm>
            <a:off x="457200" y="1311275"/>
            <a:ext cx="8321040" cy="4351338"/>
          </a:xfrm>
        </p:spPr>
        <p:txBody>
          <a:bodyPr>
            <a:noAutofit/>
          </a:bodyPr>
          <a:lstStyle/>
          <a:p>
            <a:pPr eaLnBrk="1" hangingPunct="1">
              <a:lnSpc>
                <a:spcPct val="120000"/>
              </a:lnSpc>
            </a:pPr>
            <a:r>
              <a:rPr lang="en-AU" sz="2400" dirty="0">
                <a:effectLst/>
              </a:rPr>
              <a:t>adaptations of the body to hot and cold environmental conditions</a:t>
            </a:r>
          </a:p>
          <a:p>
            <a:pPr eaLnBrk="1" hangingPunct="1">
              <a:lnSpc>
                <a:spcPct val="120000"/>
              </a:lnSpc>
            </a:pPr>
            <a:r>
              <a:rPr lang="en-AU" sz="2400" dirty="0">
                <a:effectLst/>
              </a:rPr>
              <a:t>physiological and biomechanical differences of exercising in the heat compared to normal adaptive conditions</a:t>
            </a:r>
          </a:p>
          <a:p>
            <a:pPr eaLnBrk="1" hangingPunct="1">
              <a:lnSpc>
                <a:spcPct val="120000"/>
              </a:lnSpc>
            </a:pPr>
            <a:r>
              <a:rPr lang="en-AU" sz="2400" dirty="0">
                <a:effectLst/>
              </a:rPr>
              <a:t>physiological and biomechanical differences of exercising in the cold compared to normal adaptive conditions</a:t>
            </a:r>
          </a:p>
          <a:p>
            <a:pPr eaLnBrk="1" hangingPunct="1">
              <a:lnSpc>
                <a:spcPct val="120000"/>
              </a:lnSpc>
            </a:pPr>
            <a:r>
              <a:rPr lang="en-AU" sz="2400" dirty="0">
                <a:effectLst/>
              </a:rPr>
              <a:t>acute and chronic effects of exercising in water</a:t>
            </a:r>
          </a:p>
          <a:p>
            <a:pPr eaLnBrk="1" hangingPunct="1">
              <a:lnSpc>
                <a:spcPct val="120000"/>
              </a:lnSpc>
            </a:pPr>
            <a:r>
              <a:rPr lang="en-AU" sz="2400" dirty="0">
                <a:effectLst/>
              </a:rPr>
              <a:t>the mechanism whereby the body regulates internal temperature in responses to environmental changes and exercise</a:t>
            </a:r>
          </a:p>
        </p:txBody>
      </p:sp>
      <p:sp>
        <p:nvSpPr>
          <p:cNvPr id="2" name="Slide Number Placeholder 1"/>
          <p:cNvSpPr>
            <a:spLocks noGrp="1"/>
          </p:cNvSpPr>
          <p:nvPr>
            <p:ph type="sldNum" sz="quarter" idx="12"/>
          </p:nvPr>
        </p:nvSpPr>
        <p:spPr/>
        <p:txBody>
          <a:bodyPr/>
          <a:lstStyle/>
          <a:p>
            <a:fld id="{2098FC7C-5A73-4CE4-9ED4-529E12F90497}" type="slidenum">
              <a:rPr lang="en-AU" smtClean="0"/>
              <a:t>34</a:t>
            </a:fld>
            <a:endParaRPr lang="en-AU"/>
          </a:p>
        </p:txBody>
      </p:sp>
    </p:spTree>
    <p:extLst>
      <p:ext uri="{BB962C8B-B14F-4D97-AF65-F5344CB8AC3E}">
        <p14:creationId xmlns:p14="http://schemas.microsoft.com/office/powerpoint/2010/main" val="7630220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rrowheads="1"/>
          </p:cNvSpPr>
          <p:nvPr>
            <p:ph type="title"/>
          </p:nvPr>
        </p:nvSpPr>
        <p:spPr>
          <a:xfrm>
            <a:off x="628650" y="365126"/>
            <a:ext cx="7886700" cy="857884"/>
          </a:xfrm>
        </p:spPr>
        <p:txBody>
          <a:bodyPr/>
          <a:lstStyle/>
          <a:p>
            <a:pPr eaLnBrk="1" hangingPunct="1">
              <a:defRPr/>
            </a:pPr>
            <a:r>
              <a:rPr lang="en-AU" dirty="0"/>
              <a:t>Environmental Conditions</a:t>
            </a:r>
            <a:endParaRPr lang="en-US" dirty="0"/>
          </a:p>
        </p:txBody>
      </p:sp>
      <p:sp>
        <p:nvSpPr>
          <p:cNvPr id="30723" name="Rectangle 3"/>
          <p:cNvSpPr>
            <a:spLocks noGrp="1" noChangeArrowheads="1"/>
          </p:cNvSpPr>
          <p:nvPr>
            <p:ph type="body" idx="1"/>
          </p:nvPr>
        </p:nvSpPr>
        <p:spPr>
          <a:xfrm>
            <a:off x="457200" y="1311275"/>
            <a:ext cx="8321040" cy="4351338"/>
          </a:xfrm>
        </p:spPr>
        <p:txBody>
          <a:bodyPr>
            <a:noAutofit/>
          </a:bodyPr>
          <a:lstStyle/>
          <a:p>
            <a:pPr eaLnBrk="1" hangingPunct="1">
              <a:lnSpc>
                <a:spcPct val="120000"/>
              </a:lnSpc>
            </a:pPr>
            <a:r>
              <a:rPr lang="en-AU" sz="2400" dirty="0">
                <a:effectLst/>
              </a:rPr>
              <a:t>dehydration and the importance of water intake/re–hydration during exercise</a:t>
            </a:r>
          </a:p>
          <a:p>
            <a:pPr eaLnBrk="1" hangingPunct="1">
              <a:lnSpc>
                <a:spcPct val="120000"/>
              </a:lnSpc>
            </a:pPr>
            <a:r>
              <a:rPr lang="en-AU" sz="2400" dirty="0">
                <a:effectLst/>
              </a:rPr>
              <a:t>physiological demands placed on the body from smoking</a:t>
            </a:r>
          </a:p>
          <a:p>
            <a:pPr eaLnBrk="1" hangingPunct="1">
              <a:lnSpc>
                <a:spcPct val="120000"/>
              </a:lnSpc>
            </a:pPr>
            <a:r>
              <a:rPr lang="en-AU" sz="2400" dirty="0">
                <a:effectLst/>
              </a:rPr>
              <a:t>need for a comprehensive preparation phase to avoid heat or cold stress</a:t>
            </a:r>
          </a:p>
          <a:p>
            <a:pPr lvl="1" eaLnBrk="1" hangingPunct="1">
              <a:lnSpc>
                <a:spcPct val="120000"/>
              </a:lnSpc>
            </a:pPr>
            <a:r>
              <a:rPr lang="en-AU" dirty="0">
                <a:effectLst/>
              </a:rPr>
              <a:t>mobility</a:t>
            </a:r>
          </a:p>
          <a:p>
            <a:pPr lvl="1" eaLnBrk="1" hangingPunct="1">
              <a:lnSpc>
                <a:spcPct val="120000"/>
              </a:lnSpc>
            </a:pPr>
            <a:r>
              <a:rPr lang="en-AU" dirty="0">
                <a:effectLst/>
              </a:rPr>
              <a:t>general preparation</a:t>
            </a:r>
          </a:p>
          <a:p>
            <a:pPr lvl="1" eaLnBrk="1" hangingPunct="1">
              <a:lnSpc>
                <a:spcPct val="120000"/>
              </a:lnSpc>
            </a:pPr>
            <a:r>
              <a:rPr lang="en-AU" dirty="0">
                <a:effectLst/>
              </a:rPr>
              <a:t>pre stretch</a:t>
            </a:r>
            <a:endParaRPr lang="en-US" dirty="0">
              <a:effectLst/>
            </a:endParaRPr>
          </a:p>
          <a:p>
            <a:pPr lvl="1" eaLnBrk="1" hangingPunct="1">
              <a:lnSpc>
                <a:spcPct val="120000"/>
              </a:lnSpc>
            </a:pPr>
            <a:r>
              <a:rPr lang="en-AU" dirty="0">
                <a:effectLst/>
              </a:rPr>
              <a:t>specific preparation</a:t>
            </a:r>
            <a:endParaRPr lang="en-US"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35</a:t>
            </a:fld>
            <a:endParaRPr lang="en-AU"/>
          </a:p>
        </p:txBody>
      </p:sp>
    </p:spTree>
    <p:extLst>
      <p:ext uri="{BB962C8B-B14F-4D97-AF65-F5344CB8AC3E}">
        <p14:creationId xmlns:p14="http://schemas.microsoft.com/office/powerpoint/2010/main" val="36951080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rrowheads="1"/>
          </p:cNvSpPr>
          <p:nvPr>
            <p:ph type="title"/>
          </p:nvPr>
        </p:nvSpPr>
        <p:spPr>
          <a:xfrm>
            <a:off x="0" y="274638"/>
            <a:ext cx="9144000" cy="777875"/>
          </a:xfrm>
        </p:spPr>
        <p:txBody>
          <a:bodyPr/>
          <a:lstStyle/>
          <a:p>
            <a:pPr eaLnBrk="1" hangingPunct="1">
              <a:defRPr/>
            </a:pPr>
            <a:r>
              <a:rPr lang="en-AU" sz="3800" dirty="0"/>
              <a:t>Physiological Responses of Exercise</a:t>
            </a:r>
            <a:endParaRPr lang="en-US" sz="3800" dirty="0"/>
          </a:p>
        </p:txBody>
      </p:sp>
      <p:sp>
        <p:nvSpPr>
          <p:cNvPr id="31747" name="Rectangle 3"/>
          <p:cNvSpPr>
            <a:spLocks noGrp="1" noChangeArrowheads="1"/>
          </p:cNvSpPr>
          <p:nvPr>
            <p:ph type="body" idx="1"/>
          </p:nvPr>
        </p:nvSpPr>
        <p:spPr>
          <a:xfrm>
            <a:off x="395288" y="1196975"/>
            <a:ext cx="8229600" cy="5260975"/>
          </a:xfrm>
        </p:spPr>
        <p:txBody>
          <a:bodyPr>
            <a:normAutofit fontScale="62500" lnSpcReduction="20000"/>
          </a:bodyPr>
          <a:lstStyle/>
          <a:p>
            <a:pPr eaLnBrk="1" hangingPunct="1">
              <a:lnSpc>
                <a:spcPct val="110000"/>
              </a:lnSpc>
            </a:pPr>
            <a:r>
              <a:rPr lang="en-AU" sz="2900" dirty="0">
                <a:effectLst/>
              </a:rPr>
              <a:t>the acute responses to the onset of exercise of the</a:t>
            </a:r>
          </a:p>
          <a:p>
            <a:pPr lvl="1" eaLnBrk="1" hangingPunct="1">
              <a:lnSpc>
                <a:spcPct val="110000"/>
              </a:lnSpc>
            </a:pPr>
            <a:r>
              <a:rPr lang="en-AU" sz="2900" dirty="0">
                <a:effectLst/>
              </a:rPr>
              <a:t>cardiovascular system</a:t>
            </a:r>
          </a:p>
          <a:p>
            <a:pPr lvl="2" eaLnBrk="1" hangingPunct="1">
              <a:lnSpc>
                <a:spcPct val="110000"/>
              </a:lnSpc>
            </a:pPr>
            <a:r>
              <a:rPr lang="en-AU" sz="2900" dirty="0">
                <a:effectLst/>
              </a:rPr>
              <a:t>heart rate response</a:t>
            </a:r>
          </a:p>
          <a:p>
            <a:pPr lvl="2" eaLnBrk="1" hangingPunct="1">
              <a:lnSpc>
                <a:spcPct val="110000"/>
              </a:lnSpc>
            </a:pPr>
            <a:r>
              <a:rPr lang="en-AU" sz="2900" dirty="0">
                <a:effectLst/>
              </a:rPr>
              <a:t>blood volume</a:t>
            </a:r>
          </a:p>
          <a:p>
            <a:pPr lvl="2" eaLnBrk="1" hangingPunct="1">
              <a:lnSpc>
                <a:spcPct val="110000"/>
              </a:lnSpc>
            </a:pPr>
            <a:r>
              <a:rPr lang="en-AU" sz="2900" dirty="0">
                <a:effectLst/>
              </a:rPr>
              <a:t>blood pressure</a:t>
            </a:r>
          </a:p>
          <a:p>
            <a:pPr lvl="2" eaLnBrk="1" hangingPunct="1">
              <a:lnSpc>
                <a:spcPct val="110000"/>
              </a:lnSpc>
            </a:pPr>
            <a:r>
              <a:rPr lang="en-AU" sz="2900" dirty="0">
                <a:effectLst/>
              </a:rPr>
              <a:t>stroke volume</a:t>
            </a:r>
          </a:p>
          <a:p>
            <a:pPr lvl="2" eaLnBrk="1" hangingPunct="1">
              <a:lnSpc>
                <a:spcPct val="110000"/>
              </a:lnSpc>
            </a:pPr>
            <a:r>
              <a:rPr lang="en-AU" sz="2900" dirty="0">
                <a:effectLst/>
              </a:rPr>
              <a:t>cardiac output</a:t>
            </a:r>
          </a:p>
          <a:p>
            <a:pPr lvl="1" eaLnBrk="1" hangingPunct="1">
              <a:lnSpc>
                <a:spcPct val="110000"/>
              </a:lnSpc>
            </a:pPr>
            <a:r>
              <a:rPr lang="en-AU" sz="2900" dirty="0">
                <a:effectLst/>
              </a:rPr>
              <a:t>respiratory system</a:t>
            </a:r>
          </a:p>
          <a:p>
            <a:pPr lvl="2" eaLnBrk="1" hangingPunct="1">
              <a:lnSpc>
                <a:spcPct val="110000"/>
              </a:lnSpc>
            </a:pPr>
            <a:r>
              <a:rPr lang="en-AU" sz="2900" dirty="0">
                <a:effectLst/>
              </a:rPr>
              <a:t>respiratory rate</a:t>
            </a:r>
          </a:p>
          <a:p>
            <a:pPr lvl="1" eaLnBrk="1" hangingPunct="1">
              <a:lnSpc>
                <a:spcPct val="110000"/>
              </a:lnSpc>
            </a:pPr>
            <a:r>
              <a:rPr lang="en-AU" sz="2900" dirty="0">
                <a:effectLst/>
              </a:rPr>
              <a:t>immune system</a:t>
            </a:r>
          </a:p>
          <a:p>
            <a:pPr lvl="1" eaLnBrk="1" hangingPunct="1">
              <a:lnSpc>
                <a:spcPct val="110000"/>
              </a:lnSpc>
            </a:pPr>
            <a:r>
              <a:rPr lang="en-AU" sz="2900" dirty="0">
                <a:effectLst/>
              </a:rPr>
              <a:t>nervous system</a:t>
            </a:r>
          </a:p>
          <a:p>
            <a:pPr lvl="1" eaLnBrk="1" hangingPunct="1">
              <a:lnSpc>
                <a:spcPct val="110000"/>
              </a:lnSpc>
            </a:pPr>
            <a:r>
              <a:rPr lang="en-AU" sz="2900" dirty="0">
                <a:effectLst/>
              </a:rPr>
              <a:t>musculoskeletal system</a:t>
            </a:r>
          </a:p>
          <a:p>
            <a:pPr lvl="1" eaLnBrk="1" hangingPunct="1">
              <a:lnSpc>
                <a:spcPct val="110000"/>
              </a:lnSpc>
            </a:pPr>
            <a:r>
              <a:rPr lang="en-AU" sz="2900" dirty="0">
                <a:effectLst/>
              </a:rPr>
              <a:t>endocrine system</a:t>
            </a:r>
          </a:p>
          <a:p>
            <a:pPr eaLnBrk="1" hangingPunct="1">
              <a:lnSpc>
                <a:spcPct val="110000"/>
              </a:lnSpc>
            </a:pPr>
            <a:r>
              <a:rPr lang="en-AU" sz="2900" dirty="0">
                <a:effectLst/>
              </a:rPr>
              <a:t>the regulation of blood flow during exercise</a:t>
            </a:r>
            <a:endParaRPr lang="en-US" sz="2900" dirty="0">
              <a:effectLst/>
            </a:endParaRPr>
          </a:p>
          <a:p>
            <a:pPr eaLnBrk="1" hangingPunct="1">
              <a:lnSpc>
                <a:spcPct val="110000"/>
              </a:lnSpc>
            </a:pPr>
            <a:r>
              <a:rPr lang="en-AU" sz="2900" dirty="0">
                <a:effectLst/>
              </a:rPr>
              <a:t>the shifts in the distribution of blood to various areas of the body during exercise</a:t>
            </a:r>
            <a:endParaRPr lang="en-US" sz="2900" dirty="0">
              <a:effectLst/>
            </a:endParaRPr>
          </a:p>
          <a:p>
            <a:pPr eaLnBrk="1" hangingPunct="1">
              <a:lnSpc>
                <a:spcPct val="80000"/>
              </a:lnSpc>
            </a:pPr>
            <a:endParaRPr lang="en-US" sz="200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36</a:t>
            </a:fld>
            <a:endParaRPr lang="en-AU"/>
          </a:p>
        </p:txBody>
      </p:sp>
    </p:spTree>
    <p:extLst>
      <p:ext uri="{BB962C8B-B14F-4D97-AF65-F5344CB8AC3E}">
        <p14:creationId xmlns:p14="http://schemas.microsoft.com/office/powerpoint/2010/main" val="7312568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rrowheads="1"/>
          </p:cNvSpPr>
          <p:nvPr>
            <p:ph type="title"/>
          </p:nvPr>
        </p:nvSpPr>
        <p:spPr/>
        <p:txBody>
          <a:bodyPr/>
          <a:lstStyle/>
          <a:p>
            <a:pPr eaLnBrk="1" hangingPunct="1">
              <a:defRPr/>
            </a:pPr>
            <a:r>
              <a:rPr lang="en-US" dirty="0"/>
              <a:t>RESPIRATORY SYSTEM</a:t>
            </a:r>
          </a:p>
        </p:txBody>
      </p:sp>
      <p:sp>
        <p:nvSpPr>
          <p:cNvPr id="33795" name="Rectangle 3"/>
          <p:cNvSpPr>
            <a:spLocks noGrp="1" noChangeArrowheads="1"/>
          </p:cNvSpPr>
          <p:nvPr>
            <p:ph type="body" idx="1"/>
          </p:nvPr>
        </p:nvSpPr>
        <p:spPr/>
        <p:txBody>
          <a:bodyPr/>
          <a:lstStyle/>
          <a:p>
            <a:pPr eaLnBrk="1" hangingPunct="1"/>
            <a:r>
              <a:rPr lang="en-US">
                <a:effectLst/>
              </a:rPr>
              <a:t>Filters air that enters the body and allow for gas exchange </a:t>
            </a:r>
          </a:p>
          <a:p>
            <a:pPr lvl="1" eaLnBrk="1" hangingPunct="1"/>
            <a:r>
              <a:rPr lang="en-US">
                <a:effectLst/>
              </a:rPr>
              <a:t>Nose and nasal cavity</a:t>
            </a:r>
          </a:p>
          <a:p>
            <a:pPr lvl="1" eaLnBrk="1" hangingPunct="1"/>
            <a:r>
              <a:rPr lang="en-US">
                <a:effectLst/>
              </a:rPr>
              <a:t>Pharynx</a:t>
            </a:r>
          </a:p>
          <a:p>
            <a:pPr lvl="1" eaLnBrk="1" hangingPunct="1"/>
            <a:r>
              <a:rPr lang="en-US">
                <a:effectLst/>
              </a:rPr>
              <a:t>Larynx</a:t>
            </a:r>
          </a:p>
          <a:p>
            <a:pPr lvl="1" eaLnBrk="1" hangingPunct="1"/>
            <a:r>
              <a:rPr lang="en-US">
                <a:effectLst/>
              </a:rPr>
              <a:t>Trachea</a:t>
            </a:r>
          </a:p>
          <a:p>
            <a:pPr lvl="1" eaLnBrk="1" hangingPunct="1"/>
            <a:r>
              <a:rPr lang="en-US">
                <a:effectLst/>
              </a:rPr>
              <a:t>Bronchial tree</a:t>
            </a:r>
          </a:p>
          <a:p>
            <a:pPr lvl="1" eaLnBrk="1" hangingPunct="1"/>
            <a:r>
              <a:rPr lang="en-US">
                <a:effectLst/>
              </a:rPr>
              <a:t>Lungs</a:t>
            </a:r>
          </a:p>
          <a:p>
            <a:pPr eaLnBrk="1" hangingPunct="1"/>
            <a:endParaRPr lang="en-US">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37</a:t>
            </a:fld>
            <a:endParaRPr lang="en-AU"/>
          </a:p>
        </p:txBody>
      </p:sp>
      <p:pic>
        <p:nvPicPr>
          <p:cNvPr id="5" name="Picture 4" descr="hm00386_"/>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70425" y="3006090"/>
            <a:ext cx="2380201" cy="2331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46683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r>
              <a:rPr lang="en-AU"/>
              <a:t>Respiratory System Structure &amp; Function</a:t>
            </a:r>
          </a:p>
        </p:txBody>
      </p:sp>
      <p:sp>
        <p:nvSpPr>
          <p:cNvPr id="57347" name="Rectangle 3"/>
          <p:cNvSpPr>
            <a:spLocks noGrp="1" noChangeArrowheads="1"/>
          </p:cNvSpPr>
          <p:nvPr>
            <p:ph type="body" idx="1"/>
          </p:nvPr>
        </p:nvSpPr>
        <p:spPr/>
        <p:txBody>
          <a:bodyPr>
            <a:noAutofit/>
          </a:bodyPr>
          <a:lstStyle/>
          <a:p>
            <a:r>
              <a:rPr lang="en-AU" dirty="0">
                <a:effectLst/>
                <a:latin typeface="Arial" panose="020B0604020202020204" pitchFamily="34" charset="0"/>
              </a:rPr>
              <a:t>Control of breathing</a:t>
            </a:r>
          </a:p>
          <a:p>
            <a:r>
              <a:rPr lang="en-AU" dirty="0">
                <a:effectLst/>
                <a:latin typeface="Arial" panose="020B0604020202020204" pitchFamily="34" charset="0"/>
              </a:rPr>
              <a:t>Distribution of Ventilation</a:t>
            </a:r>
          </a:p>
          <a:p>
            <a:pPr lvl="1"/>
            <a:r>
              <a:rPr lang="en-AU" sz="2800" dirty="0">
                <a:effectLst/>
                <a:latin typeface="Arial" panose="020B0604020202020204" pitchFamily="34" charset="0"/>
              </a:rPr>
              <a:t>Upper respiratory tract</a:t>
            </a:r>
          </a:p>
          <a:p>
            <a:pPr lvl="2"/>
            <a:r>
              <a:rPr lang="en-AU" sz="2800" dirty="0">
                <a:effectLst/>
                <a:latin typeface="Arial" panose="020B0604020202020204" pitchFamily="34" charset="0"/>
              </a:rPr>
              <a:t>Nose, sinuses, pharynx, larynx</a:t>
            </a:r>
          </a:p>
          <a:p>
            <a:pPr lvl="2"/>
            <a:r>
              <a:rPr lang="en-AU" sz="2800" dirty="0">
                <a:effectLst/>
                <a:latin typeface="Arial" panose="020B0604020202020204" pitchFamily="34" charset="0"/>
              </a:rPr>
              <a:t>Purify, warm, humidify air before it reaches the gas exchange units</a:t>
            </a:r>
          </a:p>
          <a:p>
            <a:pPr lvl="1"/>
            <a:r>
              <a:rPr lang="en-AU" sz="2800" dirty="0">
                <a:effectLst/>
                <a:latin typeface="Arial" panose="020B0604020202020204" pitchFamily="34" charset="0"/>
              </a:rPr>
              <a:t>Lower respiratory tract</a:t>
            </a:r>
          </a:p>
          <a:p>
            <a:pPr lvl="2"/>
            <a:r>
              <a:rPr lang="en-AU" sz="2800" dirty="0">
                <a:effectLst/>
                <a:latin typeface="Arial" panose="020B0604020202020204" pitchFamily="34" charset="0"/>
              </a:rPr>
              <a:t>Begins at the trachea just before the larynx and includes </a:t>
            </a:r>
            <a:r>
              <a:rPr lang="en-AU" sz="2800" dirty="0" err="1">
                <a:effectLst/>
                <a:latin typeface="Arial" panose="020B0604020202020204" pitchFamily="34" charset="0"/>
              </a:rPr>
              <a:t>bronchii</a:t>
            </a:r>
            <a:r>
              <a:rPr lang="en-AU" sz="2800" dirty="0">
                <a:effectLst/>
                <a:latin typeface="Arial" panose="020B0604020202020204" pitchFamily="34" charset="0"/>
              </a:rPr>
              <a:t>, bronchioles, and alveoli</a:t>
            </a:r>
          </a:p>
        </p:txBody>
      </p:sp>
      <p:pic>
        <p:nvPicPr>
          <p:cNvPr id="57348" name="Picture 4" descr="hm00386_"/>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87198" y="1405890"/>
            <a:ext cx="1636712" cy="1603375"/>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2098FC7C-5A73-4CE4-9ED4-529E12F90497}" type="slidenum">
              <a:rPr lang="en-AU" smtClean="0"/>
              <a:t>38</a:t>
            </a:fld>
            <a:endParaRPr lang="en-AU"/>
          </a:p>
        </p:txBody>
      </p:sp>
    </p:spTree>
    <p:extLst>
      <p:ext uri="{BB962C8B-B14F-4D97-AF65-F5344CB8AC3E}">
        <p14:creationId xmlns:p14="http://schemas.microsoft.com/office/powerpoint/2010/main" val="11943473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r>
              <a:rPr lang="en-AU"/>
              <a:t>Respiratory System Structure &amp; Function</a:t>
            </a:r>
          </a:p>
        </p:txBody>
      </p:sp>
      <p:sp>
        <p:nvSpPr>
          <p:cNvPr id="58371" name="Rectangle 3"/>
          <p:cNvSpPr>
            <a:spLocks noGrp="1" noChangeArrowheads="1"/>
          </p:cNvSpPr>
          <p:nvPr>
            <p:ph type="body" idx="1"/>
          </p:nvPr>
        </p:nvSpPr>
        <p:spPr/>
        <p:txBody>
          <a:bodyPr>
            <a:normAutofit/>
          </a:bodyPr>
          <a:lstStyle/>
          <a:p>
            <a:r>
              <a:rPr lang="en-AU" dirty="0" err="1">
                <a:effectLst/>
                <a:latin typeface="Arial" panose="020B0604020202020204" pitchFamily="34" charset="0"/>
              </a:rPr>
              <a:t>Ventilatory</a:t>
            </a:r>
            <a:r>
              <a:rPr lang="en-AU" dirty="0">
                <a:effectLst/>
                <a:latin typeface="Arial" panose="020B0604020202020204" pitchFamily="34" charset="0"/>
              </a:rPr>
              <a:t> Pump</a:t>
            </a:r>
          </a:p>
          <a:p>
            <a:pPr lvl="1"/>
            <a:r>
              <a:rPr lang="en-AU" sz="2800" dirty="0">
                <a:effectLst/>
                <a:latin typeface="Arial" panose="020B0604020202020204" pitchFamily="34" charset="0"/>
              </a:rPr>
              <a:t>Chest wall</a:t>
            </a:r>
          </a:p>
          <a:p>
            <a:pPr lvl="1"/>
            <a:r>
              <a:rPr lang="en-AU" sz="2800" dirty="0">
                <a:effectLst/>
                <a:latin typeface="Arial" panose="020B0604020202020204" pitchFamily="34" charset="0"/>
              </a:rPr>
              <a:t>Respiratory muscles</a:t>
            </a:r>
          </a:p>
          <a:p>
            <a:pPr lvl="2"/>
            <a:r>
              <a:rPr lang="en-AU" sz="2800" dirty="0">
                <a:effectLst/>
                <a:latin typeface="Arial" panose="020B0604020202020204" pitchFamily="34" charset="0"/>
              </a:rPr>
              <a:t>Only skeletal muscles essential to life</a:t>
            </a:r>
          </a:p>
          <a:p>
            <a:pPr lvl="1"/>
            <a:r>
              <a:rPr lang="en-AU" sz="2800" dirty="0">
                <a:effectLst/>
                <a:latin typeface="Arial" panose="020B0604020202020204" pitchFamily="34" charset="0"/>
              </a:rPr>
              <a:t>Pleural space</a:t>
            </a:r>
          </a:p>
          <a:p>
            <a:pPr lvl="1"/>
            <a:r>
              <a:rPr lang="en-AU" sz="2800" dirty="0">
                <a:effectLst/>
                <a:latin typeface="Arial" panose="020B0604020202020204" pitchFamily="34" charset="0"/>
              </a:rPr>
              <a:t>Pulmonary Ventilation</a:t>
            </a:r>
          </a:p>
          <a:p>
            <a:pPr lvl="1"/>
            <a:r>
              <a:rPr lang="en-AU" sz="2800" dirty="0">
                <a:effectLst/>
                <a:latin typeface="Arial" panose="020B0604020202020204" pitchFamily="34" charset="0"/>
              </a:rPr>
              <a:t>Respiratory changes</a:t>
            </a:r>
          </a:p>
        </p:txBody>
      </p:sp>
      <p:pic>
        <p:nvPicPr>
          <p:cNvPr id="58372" name="Picture 4" descr="hm00386_"/>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68294" y="1440180"/>
            <a:ext cx="1636712" cy="1603375"/>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2098FC7C-5A73-4CE4-9ED4-529E12F90497}" type="slidenum">
              <a:rPr lang="en-AU" smtClean="0"/>
              <a:t>39</a:t>
            </a:fld>
            <a:endParaRPr lang="en-AU"/>
          </a:p>
        </p:txBody>
      </p:sp>
    </p:spTree>
    <p:extLst>
      <p:ext uri="{BB962C8B-B14F-4D97-AF65-F5344CB8AC3E}">
        <p14:creationId xmlns:p14="http://schemas.microsoft.com/office/powerpoint/2010/main" val="41487255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Rot="1" noChangeArrowheads="1"/>
          </p:cNvSpPr>
          <p:nvPr>
            <p:ph type="title"/>
          </p:nvPr>
        </p:nvSpPr>
        <p:spPr>
          <a:xfrm>
            <a:off x="2555875" y="765175"/>
            <a:ext cx="6275388" cy="1143000"/>
          </a:xfrm>
        </p:spPr>
        <p:txBody>
          <a:bodyPr>
            <a:normAutofit fontScale="90000"/>
          </a:bodyPr>
          <a:lstStyle/>
          <a:p>
            <a:pPr eaLnBrk="1" hangingPunct="1">
              <a:defRPr/>
            </a:pPr>
            <a:r>
              <a:rPr lang="en-AU" dirty="0"/>
              <a:t>Exercise and the Respiratory System</a:t>
            </a:r>
          </a:p>
        </p:txBody>
      </p:sp>
      <p:sp>
        <p:nvSpPr>
          <p:cNvPr id="35843" name="Rectangle 3"/>
          <p:cNvSpPr>
            <a:spLocks noGrp="1" noChangeArrowheads="1"/>
          </p:cNvSpPr>
          <p:nvPr>
            <p:ph type="body" idx="1"/>
          </p:nvPr>
        </p:nvSpPr>
        <p:spPr>
          <a:xfrm>
            <a:off x="468313" y="2420938"/>
            <a:ext cx="8229600" cy="3887787"/>
          </a:xfrm>
        </p:spPr>
        <p:txBody>
          <a:bodyPr/>
          <a:lstStyle/>
          <a:p>
            <a:pPr eaLnBrk="1" hangingPunct="1">
              <a:lnSpc>
                <a:spcPct val="80000"/>
              </a:lnSpc>
            </a:pPr>
            <a:r>
              <a:rPr lang="en-AU" sz="2800" dirty="0">
                <a:effectLst/>
              </a:rPr>
              <a:t>Exercise slows the rate of age related changes in lung tissue</a:t>
            </a:r>
          </a:p>
          <a:p>
            <a:pPr eaLnBrk="1" hangingPunct="1">
              <a:lnSpc>
                <a:spcPct val="80000"/>
              </a:lnSpc>
            </a:pPr>
            <a:r>
              <a:rPr lang="en-AU" sz="2800" dirty="0">
                <a:effectLst/>
              </a:rPr>
              <a:t>The age related changes do not impede making significant increases in VO2 max, with the correct training</a:t>
            </a:r>
          </a:p>
          <a:p>
            <a:pPr eaLnBrk="1" hangingPunct="1">
              <a:lnSpc>
                <a:spcPct val="80000"/>
              </a:lnSpc>
            </a:pPr>
            <a:r>
              <a:rPr lang="en-AU" sz="2800" dirty="0">
                <a:effectLst/>
              </a:rPr>
              <a:t>Exercise promotes the maintenance of sufficient respiratory reserve to remain functionally independent.</a:t>
            </a:r>
          </a:p>
          <a:p>
            <a:pPr eaLnBrk="1" hangingPunct="1">
              <a:lnSpc>
                <a:spcPct val="80000"/>
              </a:lnSpc>
            </a:pPr>
            <a:r>
              <a:rPr lang="en-AU" sz="2800" dirty="0">
                <a:effectLst/>
              </a:rPr>
              <a:t>Exercise will help prevent the onset of diseases commonly found in the elderly</a:t>
            </a:r>
          </a:p>
        </p:txBody>
      </p:sp>
      <p:pic>
        <p:nvPicPr>
          <p:cNvPr id="35844" name="Picture 4" descr="bd13666_"/>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94043" y="259557"/>
            <a:ext cx="18288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2098FC7C-5A73-4CE4-9ED4-529E12F90497}" type="slidenum">
              <a:rPr lang="en-AU" smtClean="0"/>
              <a:t>40</a:t>
            </a:fld>
            <a:endParaRPr lang="en-AU"/>
          </a:p>
        </p:txBody>
      </p:sp>
    </p:spTree>
    <p:extLst>
      <p:ext uri="{BB962C8B-B14F-4D97-AF65-F5344CB8AC3E}">
        <p14:creationId xmlns:p14="http://schemas.microsoft.com/office/powerpoint/2010/main" val="4903986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Rot="1" noChangeArrowheads="1"/>
          </p:cNvSpPr>
          <p:nvPr>
            <p:ph type="title"/>
          </p:nvPr>
        </p:nvSpPr>
        <p:spPr/>
        <p:txBody>
          <a:bodyPr/>
          <a:lstStyle/>
          <a:p>
            <a:pPr eaLnBrk="1" hangingPunct="1">
              <a:defRPr/>
            </a:pPr>
            <a:r>
              <a:rPr lang="en-US" dirty="0"/>
              <a:t>ENERGY SYSTEMS</a:t>
            </a:r>
          </a:p>
        </p:txBody>
      </p:sp>
      <p:sp>
        <p:nvSpPr>
          <p:cNvPr id="36867" name="Rectangle 3"/>
          <p:cNvSpPr>
            <a:spLocks noGrp="1" noChangeArrowheads="1"/>
          </p:cNvSpPr>
          <p:nvPr>
            <p:ph type="body" idx="1"/>
          </p:nvPr>
        </p:nvSpPr>
        <p:spPr/>
        <p:txBody>
          <a:bodyPr/>
          <a:lstStyle/>
          <a:p>
            <a:pPr eaLnBrk="1" hangingPunct="1"/>
            <a:r>
              <a:rPr lang="en-US" dirty="0">
                <a:effectLst/>
              </a:rPr>
              <a:t>Produces mechanical work</a:t>
            </a:r>
          </a:p>
          <a:p>
            <a:pPr eaLnBrk="1" hangingPunct="1"/>
            <a:r>
              <a:rPr lang="en-US" dirty="0">
                <a:effectLst/>
              </a:rPr>
              <a:t>Maintains body temperature</a:t>
            </a:r>
          </a:p>
          <a:p>
            <a:pPr eaLnBrk="1" hangingPunct="1"/>
            <a:r>
              <a:rPr lang="en-US" dirty="0">
                <a:effectLst/>
              </a:rPr>
              <a:t>Fulfills biological and chemical activities</a:t>
            </a:r>
          </a:p>
          <a:p>
            <a:pPr eaLnBrk="1" hangingPunct="1"/>
            <a:r>
              <a:rPr lang="en-US" dirty="0">
                <a:effectLst/>
              </a:rPr>
              <a:t>Mechanical work relies on adenosine triphosphate (ATP)</a:t>
            </a:r>
          </a:p>
        </p:txBody>
      </p:sp>
      <p:sp>
        <p:nvSpPr>
          <p:cNvPr id="2" name="Slide Number Placeholder 1"/>
          <p:cNvSpPr>
            <a:spLocks noGrp="1"/>
          </p:cNvSpPr>
          <p:nvPr>
            <p:ph type="sldNum" sz="quarter" idx="12"/>
          </p:nvPr>
        </p:nvSpPr>
        <p:spPr/>
        <p:txBody>
          <a:bodyPr/>
          <a:lstStyle/>
          <a:p>
            <a:fld id="{2098FC7C-5A73-4CE4-9ED4-529E12F90497}" type="slidenum">
              <a:rPr lang="en-AU" smtClean="0"/>
              <a:t>41</a:t>
            </a:fld>
            <a:endParaRPr lang="en-AU"/>
          </a:p>
        </p:txBody>
      </p:sp>
    </p:spTree>
    <p:extLst>
      <p:ext uri="{BB962C8B-B14F-4D97-AF65-F5344CB8AC3E}">
        <p14:creationId xmlns:p14="http://schemas.microsoft.com/office/powerpoint/2010/main" val="38919755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Rot="1" noChangeArrowheads="1"/>
          </p:cNvSpPr>
          <p:nvPr>
            <p:ph type="title"/>
          </p:nvPr>
        </p:nvSpPr>
        <p:spPr/>
        <p:txBody>
          <a:bodyPr/>
          <a:lstStyle/>
          <a:p>
            <a:pPr eaLnBrk="1" hangingPunct="1">
              <a:defRPr/>
            </a:pPr>
            <a:r>
              <a:rPr lang="en-US" dirty="0"/>
              <a:t>ENERGY SYSTEMS</a:t>
            </a:r>
          </a:p>
        </p:txBody>
      </p:sp>
      <p:sp>
        <p:nvSpPr>
          <p:cNvPr id="126979" name="Rectangle 3"/>
          <p:cNvSpPr>
            <a:spLocks noGrp="1" noChangeArrowheads="1"/>
          </p:cNvSpPr>
          <p:nvPr>
            <p:ph type="body" idx="1"/>
          </p:nvPr>
        </p:nvSpPr>
        <p:spPr/>
        <p:txBody>
          <a:bodyPr/>
          <a:lstStyle/>
          <a:p>
            <a:pPr eaLnBrk="1" hangingPunct="1">
              <a:defRPr/>
            </a:pPr>
            <a:r>
              <a:rPr lang="en-US" dirty="0"/>
              <a:t>Aerobic and anaerobic metabolism</a:t>
            </a:r>
          </a:p>
          <a:p>
            <a:pPr eaLnBrk="1" hangingPunct="1">
              <a:defRPr/>
            </a:pPr>
            <a:r>
              <a:rPr lang="en-US" dirty="0"/>
              <a:t>Adenosine </a:t>
            </a:r>
            <a:r>
              <a:rPr lang="en-US" dirty="0" err="1"/>
              <a:t>triphosphate</a:t>
            </a:r>
            <a:r>
              <a:rPr lang="en-US" dirty="0"/>
              <a:t> (ATP)</a:t>
            </a:r>
          </a:p>
          <a:p>
            <a:pPr eaLnBrk="1" hangingPunct="1">
              <a:defRPr/>
            </a:pPr>
            <a:r>
              <a:rPr lang="en-US" dirty="0" err="1"/>
              <a:t>Creatine</a:t>
            </a:r>
            <a:r>
              <a:rPr lang="en-US" dirty="0"/>
              <a:t> phosphate (CP)</a:t>
            </a:r>
          </a:p>
          <a:p>
            <a:pPr eaLnBrk="1" hangingPunct="1">
              <a:defRPr/>
            </a:pPr>
            <a:r>
              <a:rPr lang="en-US" dirty="0"/>
              <a:t>Aerobic </a:t>
            </a:r>
            <a:r>
              <a:rPr lang="en-US" dirty="0" err="1"/>
              <a:t>glycolysis</a:t>
            </a:r>
            <a:endParaRPr lang="en-US" dirty="0"/>
          </a:p>
          <a:p>
            <a:pPr eaLnBrk="1" hangingPunct="1">
              <a:defRPr/>
            </a:pPr>
            <a:r>
              <a:rPr lang="en-US" dirty="0"/>
              <a:t>Aerobic oxidation</a:t>
            </a:r>
          </a:p>
          <a:p>
            <a:pPr eaLnBrk="1" hangingPunct="1">
              <a:defRPr/>
            </a:pPr>
            <a:r>
              <a:rPr lang="en-US" dirty="0"/>
              <a:t>Recovery from exercise</a:t>
            </a:r>
          </a:p>
        </p:txBody>
      </p:sp>
      <p:sp>
        <p:nvSpPr>
          <p:cNvPr id="2" name="Slide Number Placeholder 1"/>
          <p:cNvSpPr>
            <a:spLocks noGrp="1"/>
          </p:cNvSpPr>
          <p:nvPr>
            <p:ph type="sldNum" sz="quarter" idx="12"/>
          </p:nvPr>
        </p:nvSpPr>
        <p:spPr/>
        <p:txBody>
          <a:bodyPr/>
          <a:lstStyle/>
          <a:p>
            <a:fld id="{2098FC7C-5A73-4CE4-9ED4-529E12F90497}" type="slidenum">
              <a:rPr lang="en-AU" smtClean="0"/>
              <a:t>42</a:t>
            </a:fld>
            <a:endParaRPr lang="en-AU"/>
          </a:p>
        </p:txBody>
      </p:sp>
    </p:spTree>
    <p:extLst>
      <p:ext uri="{BB962C8B-B14F-4D97-AF65-F5344CB8AC3E}">
        <p14:creationId xmlns:p14="http://schemas.microsoft.com/office/powerpoint/2010/main" val="106777812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pPr eaLnBrk="1" hangingPunct="1">
              <a:defRPr/>
            </a:pPr>
            <a:r>
              <a:rPr lang="en-AU" sz="4800" dirty="0"/>
              <a:t>Energy for Movement</a:t>
            </a:r>
          </a:p>
        </p:txBody>
      </p:sp>
      <p:sp>
        <p:nvSpPr>
          <p:cNvPr id="88067" name="Rectangle 3"/>
          <p:cNvSpPr>
            <a:spLocks noChangeArrowheads="1"/>
          </p:cNvSpPr>
          <p:nvPr/>
        </p:nvSpPr>
        <p:spPr bwMode="auto">
          <a:xfrm>
            <a:off x="684213" y="1557338"/>
            <a:ext cx="8459787" cy="4103687"/>
          </a:xfrm>
          <a:prstGeom prst="rect">
            <a:avLst/>
          </a:prstGeom>
          <a:noFill/>
          <a:ln w="12700" cap="sq">
            <a:noFill/>
            <a:miter lim="800000"/>
            <a:headEnd type="none" w="sm" len="sm"/>
            <a:tailEnd type="none" w="sm" len="sm"/>
          </a:ln>
          <a:effectLst/>
        </p:spPr>
        <p:txBody>
          <a:bodyPr/>
          <a:lstStyle/>
          <a:p>
            <a:pPr marL="342900" indent="-342900">
              <a:spcBef>
                <a:spcPct val="20000"/>
              </a:spcBef>
              <a:buClr>
                <a:schemeClr val="tx2"/>
              </a:buClr>
              <a:buSzPct val="90000"/>
              <a:buFont typeface="Symbol" pitchFamily="18" charset="2"/>
              <a:buChar char="¨"/>
              <a:defRPr/>
            </a:pPr>
            <a:r>
              <a:rPr lang="en-US" sz="2800" dirty="0">
                <a:latin typeface="Arial" panose="020B0604020202020204" pitchFamily="34" charset="0"/>
                <a:cs typeface="Arial" panose="020B0604020202020204" pitchFamily="34" charset="0"/>
              </a:rPr>
              <a:t>Adenosine </a:t>
            </a:r>
            <a:r>
              <a:rPr lang="en-US" sz="2800" dirty="0" err="1">
                <a:latin typeface="Arial" panose="020B0604020202020204" pitchFamily="34" charset="0"/>
                <a:cs typeface="Arial" panose="020B0604020202020204" pitchFamily="34" charset="0"/>
              </a:rPr>
              <a:t>Triphosphate</a:t>
            </a:r>
            <a:r>
              <a:rPr lang="en-US" sz="2800" dirty="0">
                <a:latin typeface="Arial" panose="020B0604020202020204" pitchFamily="34" charset="0"/>
                <a:cs typeface="Arial" panose="020B0604020202020204" pitchFamily="34" charset="0"/>
              </a:rPr>
              <a:t> (ATP)</a:t>
            </a:r>
          </a:p>
          <a:p>
            <a:pPr marL="742950" lvl="1" indent="-285750">
              <a:spcBef>
                <a:spcPct val="20000"/>
              </a:spcBef>
              <a:buFontTx/>
              <a:buChar char="–"/>
              <a:defRPr/>
            </a:pPr>
            <a:r>
              <a:rPr lang="en-US" sz="2800" dirty="0">
                <a:latin typeface="Arial" panose="020B0604020202020204" pitchFamily="34" charset="0"/>
                <a:cs typeface="Arial" panose="020B0604020202020204" pitchFamily="34" charset="0"/>
              </a:rPr>
              <a:t>molecule that creates energy from food</a:t>
            </a:r>
          </a:p>
          <a:p>
            <a:pPr marL="742950" lvl="1" indent="-285750">
              <a:spcBef>
                <a:spcPct val="20000"/>
              </a:spcBef>
              <a:buFontTx/>
              <a:buChar char="–"/>
              <a:defRPr/>
            </a:pPr>
            <a:r>
              <a:rPr lang="en-US" sz="2800" dirty="0">
                <a:latin typeface="Arial" panose="020B0604020202020204" pitchFamily="34" charset="0"/>
                <a:cs typeface="Arial" panose="020B0604020202020204" pitchFamily="34" charset="0"/>
              </a:rPr>
              <a:t>The body’s energy currency</a:t>
            </a:r>
          </a:p>
          <a:p>
            <a:pPr marL="342900" indent="-342900">
              <a:spcBef>
                <a:spcPct val="20000"/>
              </a:spcBef>
              <a:buClr>
                <a:schemeClr val="tx2"/>
              </a:buClr>
              <a:buSzPct val="90000"/>
              <a:buFont typeface="Symbol" pitchFamily="18" charset="2"/>
              <a:buChar char="¨"/>
              <a:defRPr/>
            </a:pPr>
            <a:r>
              <a:rPr lang="en-US" sz="2800" dirty="0">
                <a:latin typeface="Arial" panose="020B0604020202020204" pitchFamily="34" charset="0"/>
                <a:cs typeface="Arial" panose="020B0604020202020204" pitchFamily="34" charset="0"/>
              </a:rPr>
              <a:t>Three different energy systems</a:t>
            </a:r>
          </a:p>
          <a:p>
            <a:pPr marL="742950" lvl="1" indent="-285750">
              <a:spcBef>
                <a:spcPct val="20000"/>
              </a:spcBef>
              <a:buFontTx/>
              <a:buChar char="–"/>
              <a:defRPr/>
            </a:pPr>
            <a:r>
              <a:rPr lang="en-US" sz="2800" dirty="0" err="1">
                <a:latin typeface="Arial" panose="020B0604020202020204" pitchFamily="34" charset="0"/>
                <a:cs typeface="Arial" panose="020B0604020202020204" pitchFamily="34" charset="0"/>
              </a:rPr>
              <a:t>Creatine</a:t>
            </a:r>
            <a:r>
              <a:rPr lang="en-US" sz="2800" dirty="0">
                <a:latin typeface="Arial" panose="020B0604020202020204" pitchFamily="34" charset="0"/>
                <a:cs typeface="Arial" panose="020B0604020202020204" pitchFamily="34" charset="0"/>
              </a:rPr>
              <a:t> phosphate system (ATP-PC system) – anaerobic</a:t>
            </a:r>
          </a:p>
          <a:p>
            <a:pPr marL="742950" lvl="1" indent="-285750">
              <a:spcBef>
                <a:spcPct val="20000"/>
              </a:spcBef>
              <a:buFontTx/>
              <a:buChar char="–"/>
              <a:defRPr/>
            </a:pPr>
            <a:r>
              <a:rPr lang="en-US" sz="2800" dirty="0">
                <a:latin typeface="Arial" panose="020B0604020202020204" pitchFamily="34" charset="0"/>
                <a:cs typeface="Arial" panose="020B0604020202020204" pitchFamily="34" charset="0"/>
              </a:rPr>
              <a:t>Lactic acid (anaerobic </a:t>
            </a:r>
            <a:r>
              <a:rPr lang="en-US" sz="2800" dirty="0" err="1">
                <a:latin typeface="Arial" panose="020B0604020202020204" pitchFamily="34" charset="0"/>
                <a:cs typeface="Arial" panose="020B0604020202020204" pitchFamily="34" charset="0"/>
              </a:rPr>
              <a:t>glycolysis</a:t>
            </a:r>
            <a:r>
              <a:rPr lang="en-US" sz="2800" dirty="0">
                <a:latin typeface="Arial" panose="020B0604020202020204" pitchFamily="34" charset="0"/>
                <a:cs typeface="Arial" panose="020B0604020202020204" pitchFamily="34" charset="0"/>
              </a:rPr>
              <a:t>)</a:t>
            </a:r>
          </a:p>
          <a:p>
            <a:pPr marL="742950" lvl="1" indent="-285750">
              <a:spcBef>
                <a:spcPct val="20000"/>
              </a:spcBef>
              <a:buFontTx/>
              <a:buChar char="–"/>
              <a:defRPr/>
            </a:pPr>
            <a:r>
              <a:rPr lang="en-US" sz="2800" dirty="0">
                <a:latin typeface="Arial" panose="020B0604020202020204" pitchFamily="34" charset="0"/>
                <a:cs typeface="Arial" panose="020B0604020202020204" pitchFamily="34" charset="0"/>
              </a:rPr>
              <a:t>Aerobic system</a:t>
            </a:r>
          </a:p>
          <a:p>
            <a:pPr marL="742950" lvl="1" indent="-285750">
              <a:spcBef>
                <a:spcPct val="20000"/>
              </a:spcBef>
              <a:buFontTx/>
              <a:buChar char="–"/>
              <a:defRPr/>
            </a:pPr>
            <a:endParaRPr lang="en-US" sz="2200" dirty="0">
              <a:latin typeface="+mj-l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43</a:t>
            </a:fld>
            <a:endParaRPr lang="en-AU"/>
          </a:p>
        </p:txBody>
      </p:sp>
    </p:spTree>
    <p:extLst>
      <p:ext uri="{BB962C8B-B14F-4D97-AF65-F5344CB8AC3E}">
        <p14:creationId xmlns:p14="http://schemas.microsoft.com/office/powerpoint/2010/main" val="5429953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rrowheads="1"/>
          </p:cNvSpPr>
          <p:nvPr>
            <p:ph type="title"/>
          </p:nvPr>
        </p:nvSpPr>
        <p:spPr>
          <a:xfrm>
            <a:off x="628650" y="365126"/>
            <a:ext cx="7886700" cy="892174"/>
          </a:xfrm>
        </p:spPr>
        <p:txBody>
          <a:bodyPr/>
          <a:lstStyle/>
          <a:p>
            <a:pPr eaLnBrk="1" hangingPunct="1">
              <a:defRPr/>
            </a:pPr>
            <a:r>
              <a:rPr lang="en-AU" dirty="0"/>
              <a:t>ENERGY SYSTEMS</a:t>
            </a:r>
            <a:endParaRPr lang="en-US" dirty="0"/>
          </a:p>
        </p:txBody>
      </p:sp>
      <p:sp>
        <p:nvSpPr>
          <p:cNvPr id="37891" name="Rectangle 3"/>
          <p:cNvSpPr>
            <a:spLocks noGrp="1" noChangeArrowheads="1"/>
          </p:cNvSpPr>
          <p:nvPr>
            <p:ph type="body" idx="1"/>
          </p:nvPr>
        </p:nvSpPr>
        <p:spPr>
          <a:xfrm>
            <a:off x="365760" y="1486219"/>
            <a:ext cx="8229600" cy="4525962"/>
          </a:xfrm>
        </p:spPr>
        <p:txBody>
          <a:bodyPr>
            <a:noAutofit/>
          </a:bodyPr>
          <a:lstStyle/>
          <a:p>
            <a:pPr eaLnBrk="1" hangingPunct="1">
              <a:lnSpc>
                <a:spcPct val="80000"/>
              </a:lnSpc>
            </a:pPr>
            <a:r>
              <a:rPr lang="en-AU" dirty="0">
                <a:effectLst/>
              </a:rPr>
              <a:t>duration and intensity of exercise effect energy contribution from the main energy systems utilised during different forms of exercise</a:t>
            </a:r>
          </a:p>
          <a:p>
            <a:pPr lvl="1" eaLnBrk="1" hangingPunct="1">
              <a:lnSpc>
                <a:spcPct val="80000"/>
              </a:lnSpc>
            </a:pPr>
            <a:r>
              <a:rPr lang="en-AU" sz="2800" dirty="0">
                <a:effectLst/>
              </a:rPr>
              <a:t>adenosine triphosphate</a:t>
            </a:r>
          </a:p>
          <a:p>
            <a:pPr lvl="1" eaLnBrk="1" hangingPunct="1">
              <a:lnSpc>
                <a:spcPct val="80000"/>
              </a:lnSpc>
            </a:pPr>
            <a:r>
              <a:rPr lang="en-AU" sz="2800" dirty="0">
                <a:effectLst/>
              </a:rPr>
              <a:t>phosphocreatine</a:t>
            </a:r>
          </a:p>
          <a:p>
            <a:pPr lvl="1" eaLnBrk="1" hangingPunct="1">
              <a:lnSpc>
                <a:spcPct val="80000"/>
              </a:lnSpc>
            </a:pPr>
            <a:r>
              <a:rPr lang="en-AU" sz="2800" dirty="0">
                <a:effectLst/>
              </a:rPr>
              <a:t>anaerobic glycolytic</a:t>
            </a:r>
          </a:p>
          <a:p>
            <a:pPr eaLnBrk="1" hangingPunct="1">
              <a:lnSpc>
                <a:spcPct val="80000"/>
              </a:lnSpc>
            </a:pPr>
            <a:r>
              <a:rPr lang="en-AU" dirty="0">
                <a:effectLst/>
              </a:rPr>
              <a:t>exercise programs that utilise of fatty acid metabolism</a:t>
            </a:r>
          </a:p>
          <a:p>
            <a:pPr eaLnBrk="1" hangingPunct="1">
              <a:lnSpc>
                <a:spcPct val="80000"/>
              </a:lnSpc>
            </a:pPr>
            <a:r>
              <a:rPr lang="en-AU" dirty="0">
                <a:effectLst/>
              </a:rPr>
              <a:t>energy system adaptations</a:t>
            </a:r>
          </a:p>
          <a:p>
            <a:pPr eaLnBrk="1" hangingPunct="1">
              <a:lnSpc>
                <a:spcPct val="80000"/>
              </a:lnSpc>
            </a:pPr>
            <a:r>
              <a:rPr lang="en-AU" dirty="0">
                <a:effectLst/>
              </a:rPr>
              <a:t>effect of energy intake affects the breakdown of energy substrates</a:t>
            </a:r>
            <a:endParaRPr lang="en-US" dirty="0">
              <a:effectLst/>
            </a:endParaRPr>
          </a:p>
          <a:p>
            <a:pPr eaLnBrk="1" hangingPunct="1">
              <a:lnSpc>
                <a:spcPct val="80000"/>
              </a:lnSpc>
            </a:pPr>
            <a:r>
              <a:rPr lang="en-AU" dirty="0">
                <a:effectLst/>
              </a:rPr>
              <a:t>body systems involved in production of energy</a:t>
            </a:r>
            <a:endParaRPr lang="en-US"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44</a:t>
            </a:fld>
            <a:endParaRPr lang="en-AU"/>
          </a:p>
        </p:txBody>
      </p:sp>
    </p:spTree>
    <p:extLst>
      <p:ext uri="{BB962C8B-B14F-4D97-AF65-F5344CB8AC3E}">
        <p14:creationId xmlns:p14="http://schemas.microsoft.com/office/powerpoint/2010/main" val="10329701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Rot="1" noChangeArrowheads="1"/>
          </p:cNvSpPr>
          <p:nvPr>
            <p:ph type="title"/>
          </p:nvPr>
        </p:nvSpPr>
        <p:spPr/>
        <p:txBody>
          <a:bodyPr/>
          <a:lstStyle/>
          <a:p>
            <a:pPr eaLnBrk="1" hangingPunct="1">
              <a:defRPr/>
            </a:pPr>
            <a:r>
              <a:rPr lang="en-AU" sz="3800" dirty="0"/>
              <a:t>ENERGY SYSTEM</a:t>
            </a:r>
            <a:br>
              <a:rPr lang="en-AU" sz="3800" b="0" dirty="0"/>
            </a:br>
            <a:r>
              <a:rPr lang="en-AU" sz="3800" b="0" dirty="0"/>
              <a:t>Processes</a:t>
            </a:r>
            <a:endParaRPr lang="en-US" sz="3800" b="0" dirty="0"/>
          </a:p>
        </p:txBody>
      </p:sp>
      <p:sp>
        <p:nvSpPr>
          <p:cNvPr id="39939" name="Rectangle 3"/>
          <p:cNvSpPr>
            <a:spLocks noGrp="1" noChangeArrowheads="1"/>
          </p:cNvSpPr>
          <p:nvPr>
            <p:ph type="body" idx="1"/>
          </p:nvPr>
        </p:nvSpPr>
        <p:spPr>
          <a:xfrm>
            <a:off x="457200" y="1773238"/>
            <a:ext cx="8229600" cy="4352925"/>
          </a:xfrm>
        </p:spPr>
        <p:txBody>
          <a:bodyPr/>
          <a:lstStyle/>
          <a:p>
            <a:pPr eaLnBrk="1" hangingPunct="1"/>
            <a:r>
              <a:rPr lang="en-AU" dirty="0">
                <a:effectLst/>
              </a:rPr>
              <a:t>Anaerobic glycolysis or lactic acid system</a:t>
            </a:r>
          </a:p>
          <a:p>
            <a:pPr eaLnBrk="1" hangingPunct="1"/>
            <a:r>
              <a:rPr lang="en-AU" dirty="0">
                <a:effectLst/>
              </a:rPr>
              <a:t>Aerobic metabolism</a:t>
            </a:r>
          </a:p>
          <a:p>
            <a:pPr eaLnBrk="1" hangingPunct="1"/>
            <a:r>
              <a:rPr lang="en-AU" dirty="0">
                <a:effectLst/>
              </a:rPr>
              <a:t>Gluconeogenesis</a:t>
            </a:r>
          </a:p>
          <a:p>
            <a:pPr eaLnBrk="1" hangingPunct="1"/>
            <a:r>
              <a:rPr lang="en-AU" dirty="0">
                <a:effectLst/>
              </a:rPr>
              <a:t>Lipolysis</a:t>
            </a:r>
            <a:endParaRPr lang="en-US" dirty="0">
              <a:effectLst/>
            </a:endParaRPr>
          </a:p>
          <a:p>
            <a:pPr eaLnBrk="1" hangingPunct="1"/>
            <a:r>
              <a:rPr lang="en-AU" dirty="0">
                <a:effectLst/>
              </a:rPr>
              <a:t>Use of protein as fuel</a:t>
            </a:r>
            <a:endParaRPr lang="en-US" dirty="0">
              <a:effectLst/>
            </a:endParaRPr>
          </a:p>
          <a:p>
            <a:pPr eaLnBrk="1" hangingPunct="1"/>
            <a:endParaRPr lang="en-US"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45</a:t>
            </a:fld>
            <a:endParaRPr lang="en-AU"/>
          </a:p>
        </p:txBody>
      </p:sp>
    </p:spTree>
    <p:extLst>
      <p:ext uri="{BB962C8B-B14F-4D97-AF65-F5344CB8AC3E}">
        <p14:creationId xmlns:p14="http://schemas.microsoft.com/office/powerpoint/2010/main" val="9737389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685800" y="481807"/>
            <a:ext cx="7772400" cy="762000"/>
          </a:xfrm>
        </p:spPr>
        <p:txBody>
          <a:bodyPr/>
          <a:lstStyle/>
          <a:p>
            <a:r>
              <a:rPr lang="en-AU" dirty="0"/>
              <a:t>Skeletal System </a:t>
            </a:r>
          </a:p>
        </p:txBody>
      </p:sp>
      <p:sp>
        <p:nvSpPr>
          <p:cNvPr id="33795" name="Rectangle 3"/>
          <p:cNvSpPr>
            <a:spLocks noGrp="1" noChangeArrowheads="1"/>
          </p:cNvSpPr>
          <p:nvPr>
            <p:ph type="body" idx="1"/>
          </p:nvPr>
        </p:nvSpPr>
        <p:spPr/>
        <p:txBody>
          <a:bodyPr/>
          <a:lstStyle/>
          <a:p>
            <a:r>
              <a:rPr lang="en-AU" sz="2800" b="1">
                <a:effectLst/>
                <a:latin typeface="Arial" panose="020B0604020202020204" pitchFamily="34" charset="0"/>
              </a:rPr>
              <a:t>Joints</a:t>
            </a:r>
            <a:r>
              <a:rPr lang="en-AU" sz="2800">
                <a:effectLst/>
                <a:latin typeface="Arial" panose="020B0604020202020204" pitchFamily="34" charset="0"/>
              </a:rPr>
              <a:t> – articulation between bones</a:t>
            </a:r>
          </a:p>
          <a:p>
            <a:r>
              <a:rPr lang="en-AU" sz="2800" b="1">
                <a:effectLst/>
                <a:latin typeface="Arial" panose="020B0604020202020204" pitchFamily="34" charset="0"/>
              </a:rPr>
              <a:t>Ligaments</a:t>
            </a:r>
            <a:r>
              <a:rPr lang="en-AU" sz="2800">
                <a:effectLst/>
                <a:latin typeface="Arial" panose="020B0604020202020204" pitchFamily="34" charset="0"/>
              </a:rPr>
              <a:t> – connective tissue that connects bone to bone</a:t>
            </a:r>
          </a:p>
          <a:p>
            <a:r>
              <a:rPr lang="en-AU" sz="2800" b="1">
                <a:effectLst/>
                <a:latin typeface="Arial" panose="020B0604020202020204" pitchFamily="34" charset="0"/>
              </a:rPr>
              <a:t>Tendons</a:t>
            </a:r>
            <a:r>
              <a:rPr lang="en-AU" sz="2800">
                <a:effectLst/>
                <a:latin typeface="Arial" panose="020B0604020202020204" pitchFamily="34" charset="0"/>
              </a:rPr>
              <a:t> – connects muscle to bone</a:t>
            </a:r>
          </a:p>
          <a:p>
            <a:r>
              <a:rPr lang="en-AU" sz="2800" b="1">
                <a:effectLst/>
                <a:latin typeface="Arial" panose="020B0604020202020204" pitchFamily="34" charset="0"/>
              </a:rPr>
              <a:t>Proprioception</a:t>
            </a:r>
            <a:r>
              <a:rPr lang="en-AU" sz="2800">
                <a:effectLst/>
                <a:latin typeface="Arial" panose="020B0604020202020204" pitchFamily="34" charset="0"/>
              </a:rPr>
              <a:t> – receipt of info from muscles and tendons that enables brain to determine movements and position of the body and its parts</a:t>
            </a:r>
          </a:p>
          <a:p>
            <a:r>
              <a:rPr lang="en-AU" sz="2800">
                <a:effectLst/>
                <a:latin typeface="Arial" panose="020B0604020202020204" pitchFamily="34" charset="0"/>
              </a:rPr>
              <a:t>Range of Motion (ROM) – active and passive</a:t>
            </a:r>
          </a:p>
        </p:txBody>
      </p:sp>
      <p:pic>
        <p:nvPicPr>
          <p:cNvPr id="33796" name="Picture 4" descr="ag00026_"/>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010400" y="381000"/>
            <a:ext cx="1714500" cy="1154113"/>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2098FC7C-5A73-4CE4-9ED4-529E12F90497}" type="slidenum">
              <a:rPr lang="en-AU" smtClean="0"/>
              <a:t>46</a:t>
            </a:fld>
            <a:endParaRPr lang="en-AU"/>
          </a:p>
        </p:txBody>
      </p:sp>
    </p:spTree>
    <p:extLst>
      <p:ext uri="{BB962C8B-B14F-4D97-AF65-F5344CB8AC3E}">
        <p14:creationId xmlns:p14="http://schemas.microsoft.com/office/powerpoint/2010/main" val="21062372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Effect transition="in" filter="box(out)">
                                      <p:cBhvr>
                                        <p:cTn id="7" dur="500"/>
                                        <p:tgtEl>
                                          <p:spTgt spid="33795">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33795">
                                            <p:txEl>
                                              <p:pRg st="1" end="1"/>
                                            </p:txEl>
                                          </p:spTgt>
                                        </p:tgtEl>
                                        <p:attrNameLst>
                                          <p:attrName>style.visibility</p:attrName>
                                        </p:attrNameLst>
                                      </p:cBhvr>
                                      <p:to>
                                        <p:strVal val="visible"/>
                                      </p:to>
                                    </p:set>
                                    <p:animEffect transition="in" filter="box(out)">
                                      <p:cBhvr>
                                        <p:cTn id="12" dur="500"/>
                                        <p:tgtEl>
                                          <p:spTgt spid="33795">
                                            <p:txEl>
                                              <p:pRg st="1" end="1"/>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camera.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33795">
                                            <p:txEl>
                                              <p:pRg st="2" end="2"/>
                                            </p:txEl>
                                          </p:spTgt>
                                        </p:tgtEl>
                                        <p:attrNameLst>
                                          <p:attrName>style.visibility</p:attrName>
                                        </p:attrNameLst>
                                      </p:cBhvr>
                                      <p:to>
                                        <p:strVal val="visible"/>
                                      </p:to>
                                    </p:set>
                                    <p:animEffect transition="in" filter="box(out)">
                                      <p:cBhvr>
                                        <p:cTn id="17" dur="500"/>
                                        <p:tgtEl>
                                          <p:spTgt spid="33795">
                                            <p:txEl>
                                              <p:pRg st="2" end="2"/>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3" name="camera.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33795">
                                            <p:txEl>
                                              <p:pRg st="3" end="3"/>
                                            </p:txEl>
                                          </p:spTgt>
                                        </p:tgtEl>
                                        <p:attrNameLst>
                                          <p:attrName>style.visibility</p:attrName>
                                        </p:attrNameLst>
                                      </p:cBhvr>
                                      <p:to>
                                        <p:strVal val="visible"/>
                                      </p:to>
                                    </p:set>
                                    <p:animEffect transition="in" filter="box(out)">
                                      <p:cBhvr>
                                        <p:cTn id="22" dur="500"/>
                                        <p:tgtEl>
                                          <p:spTgt spid="33795">
                                            <p:txEl>
                                              <p:pRg st="3" end="3"/>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3" name="camera.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33795">
                                            <p:txEl>
                                              <p:pRg st="4" end="4"/>
                                            </p:txEl>
                                          </p:spTgt>
                                        </p:tgtEl>
                                        <p:attrNameLst>
                                          <p:attrName>style.visibility</p:attrName>
                                        </p:attrNameLst>
                                      </p:cBhvr>
                                      <p:to>
                                        <p:strVal val="visible"/>
                                      </p:to>
                                    </p:set>
                                    <p:animEffect transition="in" filter="box(out)">
                                      <p:cBhvr>
                                        <p:cTn id="27" dur="500"/>
                                        <p:tgtEl>
                                          <p:spTgt spid="33795">
                                            <p:txEl>
                                              <p:pRg st="4" end="4"/>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Rot="1" noChangeArrowheads="1"/>
          </p:cNvSpPr>
          <p:nvPr>
            <p:ph type="title"/>
          </p:nvPr>
        </p:nvSpPr>
        <p:spPr/>
        <p:txBody>
          <a:bodyPr/>
          <a:lstStyle/>
          <a:p>
            <a:pPr eaLnBrk="1" hangingPunct="1">
              <a:defRPr/>
            </a:pPr>
            <a:r>
              <a:rPr lang="en-US" sz="3800" dirty="0"/>
              <a:t>Classification of </a:t>
            </a:r>
            <a:br>
              <a:rPr lang="en-US" sz="3800" dirty="0"/>
            </a:br>
            <a:r>
              <a:rPr lang="en-US" sz="3800" dirty="0"/>
              <a:t>Skeletal Muscles</a:t>
            </a:r>
          </a:p>
        </p:txBody>
      </p:sp>
      <p:sp>
        <p:nvSpPr>
          <p:cNvPr id="59395" name="Rectangle 3"/>
          <p:cNvSpPr>
            <a:spLocks noGrp="1" noChangeArrowheads="1"/>
          </p:cNvSpPr>
          <p:nvPr>
            <p:ph type="body" idx="1"/>
          </p:nvPr>
        </p:nvSpPr>
        <p:spPr>
          <a:xfrm>
            <a:off x="457200" y="1758318"/>
            <a:ext cx="8229600" cy="4276725"/>
          </a:xfrm>
        </p:spPr>
        <p:txBody>
          <a:bodyPr/>
          <a:lstStyle/>
          <a:p>
            <a:pPr eaLnBrk="1" hangingPunct="1">
              <a:lnSpc>
                <a:spcPct val="80000"/>
              </a:lnSpc>
            </a:pPr>
            <a:r>
              <a:rPr lang="en-US" sz="2800" dirty="0">
                <a:effectLst/>
              </a:rPr>
              <a:t>Classified according to muscle architecture</a:t>
            </a:r>
          </a:p>
          <a:p>
            <a:pPr lvl="1" eaLnBrk="1" hangingPunct="1">
              <a:lnSpc>
                <a:spcPct val="80000"/>
              </a:lnSpc>
            </a:pPr>
            <a:r>
              <a:rPr lang="en-US" sz="2400" dirty="0">
                <a:effectLst/>
              </a:rPr>
              <a:t>Parallel arrangement</a:t>
            </a:r>
          </a:p>
          <a:p>
            <a:pPr lvl="1" eaLnBrk="1" hangingPunct="1">
              <a:lnSpc>
                <a:spcPct val="80000"/>
              </a:lnSpc>
            </a:pPr>
            <a:r>
              <a:rPr lang="en-US" sz="2400" dirty="0" err="1">
                <a:effectLst/>
              </a:rPr>
              <a:t>Pennate</a:t>
            </a:r>
            <a:r>
              <a:rPr lang="en-US" sz="2400" dirty="0">
                <a:effectLst/>
              </a:rPr>
              <a:t> arrangement</a:t>
            </a:r>
          </a:p>
          <a:p>
            <a:pPr lvl="2" eaLnBrk="1" hangingPunct="1">
              <a:lnSpc>
                <a:spcPct val="80000"/>
              </a:lnSpc>
            </a:pPr>
            <a:r>
              <a:rPr lang="en-US" sz="2000" dirty="0" err="1">
                <a:effectLst/>
              </a:rPr>
              <a:t>Unipennate</a:t>
            </a:r>
            <a:r>
              <a:rPr lang="en-US" sz="2000" dirty="0">
                <a:effectLst/>
              </a:rPr>
              <a:t>, </a:t>
            </a:r>
            <a:r>
              <a:rPr lang="en-US" sz="2000" dirty="0" err="1">
                <a:effectLst/>
              </a:rPr>
              <a:t>bipennate</a:t>
            </a:r>
            <a:r>
              <a:rPr lang="en-US" sz="2000" dirty="0">
                <a:effectLst/>
              </a:rPr>
              <a:t>, </a:t>
            </a:r>
            <a:r>
              <a:rPr lang="en-US" sz="2000" dirty="0" err="1">
                <a:effectLst/>
              </a:rPr>
              <a:t>multipennate</a:t>
            </a:r>
            <a:endParaRPr lang="en-US" sz="2000" dirty="0">
              <a:effectLst/>
            </a:endParaRPr>
          </a:p>
          <a:p>
            <a:pPr eaLnBrk="1" hangingPunct="1">
              <a:lnSpc>
                <a:spcPct val="80000"/>
              </a:lnSpc>
            </a:pPr>
            <a:r>
              <a:rPr lang="en-US" sz="2800" dirty="0">
                <a:effectLst/>
              </a:rPr>
              <a:t>Types of muscles</a:t>
            </a:r>
          </a:p>
          <a:p>
            <a:pPr lvl="1" eaLnBrk="1" hangingPunct="1">
              <a:lnSpc>
                <a:spcPct val="80000"/>
              </a:lnSpc>
            </a:pPr>
            <a:r>
              <a:rPr lang="en-US" sz="2400" dirty="0">
                <a:effectLst/>
              </a:rPr>
              <a:t>Fusiform (e.g., </a:t>
            </a:r>
            <a:r>
              <a:rPr lang="en-US" sz="2400" dirty="0" err="1">
                <a:effectLst/>
              </a:rPr>
              <a:t>brachioradialis</a:t>
            </a:r>
            <a:r>
              <a:rPr lang="en-US" sz="2400" dirty="0">
                <a:effectLst/>
              </a:rPr>
              <a:t>)</a:t>
            </a:r>
          </a:p>
          <a:p>
            <a:pPr lvl="1" eaLnBrk="1" hangingPunct="1">
              <a:lnSpc>
                <a:spcPct val="80000"/>
              </a:lnSpc>
            </a:pPr>
            <a:r>
              <a:rPr lang="en-US" sz="2400" dirty="0">
                <a:effectLst/>
              </a:rPr>
              <a:t>Longitudinal (e.g., </a:t>
            </a:r>
            <a:r>
              <a:rPr lang="en-US" sz="2400" dirty="0" err="1">
                <a:effectLst/>
              </a:rPr>
              <a:t>sartorius</a:t>
            </a:r>
            <a:r>
              <a:rPr lang="en-US" sz="2400" dirty="0">
                <a:effectLst/>
              </a:rPr>
              <a:t>)</a:t>
            </a:r>
          </a:p>
          <a:p>
            <a:pPr lvl="1" eaLnBrk="1" hangingPunct="1">
              <a:lnSpc>
                <a:spcPct val="80000"/>
              </a:lnSpc>
            </a:pPr>
            <a:r>
              <a:rPr lang="en-US" sz="2400" dirty="0">
                <a:effectLst/>
              </a:rPr>
              <a:t>Quadrate (rhomboids)</a:t>
            </a:r>
          </a:p>
          <a:p>
            <a:pPr lvl="1" eaLnBrk="1" hangingPunct="1">
              <a:lnSpc>
                <a:spcPct val="80000"/>
              </a:lnSpc>
            </a:pPr>
            <a:r>
              <a:rPr lang="en-US" sz="2400" dirty="0">
                <a:effectLst/>
              </a:rPr>
              <a:t>Fan-shaped / triangular (</a:t>
            </a:r>
            <a:r>
              <a:rPr lang="en-US" sz="2400" dirty="0" err="1">
                <a:effectLst/>
              </a:rPr>
              <a:t>pectoralis</a:t>
            </a:r>
            <a:r>
              <a:rPr lang="en-US" sz="2400" dirty="0">
                <a:effectLst/>
              </a:rPr>
              <a:t> major)</a:t>
            </a:r>
          </a:p>
          <a:p>
            <a:pPr eaLnBrk="1" hangingPunct="1">
              <a:lnSpc>
                <a:spcPct val="80000"/>
              </a:lnSpc>
            </a:pPr>
            <a:r>
              <a:rPr lang="en-US" sz="2800" dirty="0">
                <a:effectLst/>
              </a:rPr>
              <a:t>Number of joints</a:t>
            </a:r>
          </a:p>
          <a:p>
            <a:pPr lvl="1" eaLnBrk="1" hangingPunct="1">
              <a:lnSpc>
                <a:spcPct val="80000"/>
              </a:lnSpc>
            </a:pPr>
            <a:r>
              <a:rPr lang="en-US" sz="2400" dirty="0" err="1">
                <a:effectLst/>
              </a:rPr>
              <a:t>Uniarticular</a:t>
            </a:r>
            <a:r>
              <a:rPr lang="en-US" sz="2400" dirty="0">
                <a:effectLst/>
              </a:rPr>
              <a:t>, </a:t>
            </a:r>
            <a:r>
              <a:rPr lang="en-US" sz="2400" dirty="0" err="1">
                <a:effectLst/>
              </a:rPr>
              <a:t>biarticular</a:t>
            </a:r>
            <a:r>
              <a:rPr lang="en-US" sz="2400" dirty="0">
                <a:effectLst/>
              </a:rPr>
              <a:t>, </a:t>
            </a:r>
            <a:r>
              <a:rPr lang="en-US" sz="2400" dirty="0" err="1">
                <a:effectLst/>
              </a:rPr>
              <a:t>multiarticular</a:t>
            </a:r>
            <a:endParaRPr lang="en-US" sz="2400" dirty="0">
              <a:effectLst/>
            </a:endParaRPr>
          </a:p>
          <a:p>
            <a:pPr lvl="1" eaLnBrk="1" hangingPunct="1">
              <a:lnSpc>
                <a:spcPct val="80000"/>
              </a:lnSpc>
            </a:pPr>
            <a:endParaRPr lang="en-US" sz="240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47</a:t>
            </a:fld>
            <a:endParaRPr lang="en-AU"/>
          </a:p>
        </p:txBody>
      </p:sp>
    </p:spTree>
    <p:extLst>
      <p:ext uri="{BB962C8B-B14F-4D97-AF65-F5344CB8AC3E}">
        <p14:creationId xmlns:p14="http://schemas.microsoft.com/office/powerpoint/2010/main" val="314590487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Rot="1" noChangeArrowheads="1"/>
          </p:cNvSpPr>
          <p:nvPr>
            <p:ph type="title"/>
          </p:nvPr>
        </p:nvSpPr>
        <p:spPr>
          <a:xfrm>
            <a:off x="457200" y="274638"/>
            <a:ext cx="8229600" cy="850900"/>
          </a:xfrm>
        </p:spPr>
        <p:txBody>
          <a:bodyPr/>
          <a:lstStyle/>
          <a:p>
            <a:pPr eaLnBrk="1" hangingPunct="1">
              <a:defRPr/>
            </a:pPr>
            <a:r>
              <a:rPr lang="en-US" dirty="0"/>
              <a:t>MUSCULAR SYSTEM</a:t>
            </a:r>
          </a:p>
        </p:txBody>
      </p:sp>
      <p:sp>
        <p:nvSpPr>
          <p:cNvPr id="41987" name="Rectangle 3"/>
          <p:cNvSpPr>
            <a:spLocks noGrp="1" noChangeArrowheads="1"/>
          </p:cNvSpPr>
          <p:nvPr>
            <p:ph type="body" idx="1"/>
          </p:nvPr>
        </p:nvSpPr>
        <p:spPr>
          <a:xfrm>
            <a:off x="395288" y="1196975"/>
            <a:ext cx="8229600" cy="4784725"/>
          </a:xfrm>
        </p:spPr>
        <p:txBody>
          <a:bodyPr>
            <a:normAutofit/>
          </a:bodyPr>
          <a:lstStyle/>
          <a:p>
            <a:pPr eaLnBrk="1" hangingPunct="1"/>
            <a:r>
              <a:rPr lang="en-US" sz="2800" dirty="0">
                <a:effectLst/>
              </a:rPr>
              <a:t>How does a muscle contract?</a:t>
            </a:r>
          </a:p>
          <a:p>
            <a:pPr lvl="1" eaLnBrk="1" hangingPunct="1"/>
            <a:r>
              <a:rPr lang="en-US" sz="2400" dirty="0">
                <a:effectLst/>
              </a:rPr>
              <a:t>Sliding filament theory</a:t>
            </a:r>
          </a:p>
          <a:p>
            <a:pPr eaLnBrk="1" hangingPunct="1"/>
            <a:r>
              <a:rPr lang="en-US" sz="2800" dirty="0">
                <a:effectLst/>
              </a:rPr>
              <a:t>Muscle contraction and training</a:t>
            </a:r>
          </a:p>
          <a:p>
            <a:pPr lvl="1" eaLnBrk="1" hangingPunct="1"/>
            <a:r>
              <a:rPr lang="en-US" sz="2400" dirty="0">
                <a:effectLst/>
              </a:rPr>
              <a:t>Isometric</a:t>
            </a:r>
          </a:p>
          <a:p>
            <a:pPr lvl="1" eaLnBrk="1" hangingPunct="1"/>
            <a:r>
              <a:rPr lang="en-US" sz="2400" dirty="0">
                <a:effectLst/>
              </a:rPr>
              <a:t>Isotonic: concentric &amp; eccentric (DOMS)</a:t>
            </a:r>
          </a:p>
          <a:p>
            <a:pPr lvl="1" eaLnBrk="1" hangingPunct="1"/>
            <a:r>
              <a:rPr lang="en-US" sz="2400" dirty="0">
                <a:effectLst/>
              </a:rPr>
              <a:t>Isokinetic</a:t>
            </a:r>
          </a:p>
          <a:p>
            <a:pPr eaLnBrk="1" hangingPunct="1"/>
            <a:r>
              <a:rPr lang="en-US" sz="2800" dirty="0">
                <a:effectLst/>
              </a:rPr>
              <a:t>Muscle fiber types</a:t>
            </a:r>
          </a:p>
          <a:p>
            <a:pPr lvl="1" eaLnBrk="1" hangingPunct="1"/>
            <a:r>
              <a:rPr lang="en-US" sz="2400" dirty="0">
                <a:effectLst/>
              </a:rPr>
              <a:t>Type I muscle fibers</a:t>
            </a:r>
          </a:p>
          <a:p>
            <a:pPr lvl="1" eaLnBrk="1" hangingPunct="1"/>
            <a:r>
              <a:rPr lang="en-US" sz="2400" dirty="0">
                <a:effectLst/>
              </a:rPr>
              <a:t>Type II muscle fibers</a:t>
            </a:r>
          </a:p>
          <a:p>
            <a:pPr eaLnBrk="1" hangingPunct="1"/>
            <a:r>
              <a:rPr lang="en-US" sz="2800" dirty="0">
                <a:effectLst/>
              </a:rPr>
              <a:t>Neuromuscular Activation: Motor Unit Activation</a:t>
            </a:r>
          </a:p>
          <a:p>
            <a:pPr marL="685800" lvl="2">
              <a:spcBef>
                <a:spcPts val="1000"/>
              </a:spcBef>
            </a:pPr>
            <a:r>
              <a:rPr lang="en-AU" dirty="0"/>
              <a:t>Motor unit = motor neuron + muscle fibres it innervates</a:t>
            </a:r>
          </a:p>
          <a:p>
            <a:pPr eaLnBrk="1" hangingPunct="1"/>
            <a:endParaRPr lang="en-US" sz="280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48</a:t>
            </a:fld>
            <a:endParaRPr lang="en-AU"/>
          </a:p>
        </p:txBody>
      </p:sp>
    </p:spTree>
    <p:extLst>
      <p:ext uri="{BB962C8B-B14F-4D97-AF65-F5344CB8AC3E}">
        <p14:creationId xmlns:p14="http://schemas.microsoft.com/office/powerpoint/2010/main" val="218262082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Rot="1" noChangeArrowheads="1"/>
          </p:cNvSpPr>
          <p:nvPr>
            <p:ph type="title"/>
          </p:nvPr>
        </p:nvSpPr>
        <p:spPr/>
        <p:txBody>
          <a:bodyPr/>
          <a:lstStyle/>
          <a:p>
            <a:pPr eaLnBrk="1" hangingPunct="1">
              <a:defRPr/>
            </a:pPr>
            <a:r>
              <a:rPr lang="en-US" sz="3800" dirty="0"/>
              <a:t>Adaptations to </a:t>
            </a:r>
            <a:br>
              <a:rPr lang="en-US" sz="3800" dirty="0"/>
            </a:br>
            <a:r>
              <a:rPr lang="en-US" sz="3800" dirty="0"/>
              <a:t>Resistance Training</a:t>
            </a:r>
            <a:br>
              <a:rPr lang="en-US" sz="3800" dirty="0"/>
            </a:br>
            <a:r>
              <a:rPr lang="en-US" sz="1200" b="0" dirty="0">
                <a:solidFill>
                  <a:schemeClr val="tx1"/>
                </a:solidFill>
                <a:effectLst/>
              </a:rPr>
              <a:t>(Chapter 5, NSCA)</a:t>
            </a:r>
          </a:p>
        </p:txBody>
      </p:sp>
      <p:sp>
        <p:nvSpPr>
          <p:cNvPr id="45059" name="Rectangle 3"/>
          <p:cNvSpPr>
            <a:spLocks noGrp="1" noChangeArrowheads="1"/>
          </p:cNvSpPr>
          <p:nvPr>
            <p:ph type="body" idx="1"/>
          </p:nvPr>
        </p:nvSpPr>
        <p:spPr/>
        <p:txBody>
          <a:bodyPr/>
          <a:lstStyle/>
          <a:p>
            <a:pPr eaLnBrk="1" hangingPunct="1">
              <a:lnSpc>
                <a:spcPct val="90000"/>
              </a:lnSpc>
            </a:pPr>
            <a:r>
              <a:rPr lang="en-AU" dirty="0">
                <a:effectLst/>
              </a:rPr>
              <a:t>Acute</a:t>
            </a:r>
          </a:p>
          <a:p>
            <a:pPr lvl="1" eaLnBrk="1" hangingPunct="1">
              <a:lnSpc>
                <a:spcPct val="90000"/>
              </a:lnSpc>
            </a:pPr>
            <a:r>
              <a:rPr lang="en-AU" dirty="0">
                <a:effectLst/>
              </a:rPr>
              <a:t>‘responses’ to exercise</a:t>
            </a:r>
          </a:p>
          <a:p>
            <a:pPr lvl="1" eaLnBrk="1" hangingPunct="1">
              <a:lnSpc>
                <a:spcPct val="90000"/>
              </a:lnSpc>
            </a:pPr>
            <a:r>
              <a:rPr lang="en-AU" dirty="0">
                <a:effectLst/>
              </a:rPr>
              <a:t>Changes that occur in the body during and shortly after an exercise</a:t>
            </a:r>
          </a:p>
          <a:p>
            <a:pPr eaLnBrk="1" hangingPunct="1">
              <a:lnSpc>
                <a:spcPct val="90000"/>
              </a:lnSpc>
            </a:pPr>
            <a:r>
              <a:rPr lang="en-AU" dirty="0">
                <a:effectLst/>
              </a:rPr>
              <a:t>Chronic</a:t>
            </a:r>
          </a:p>
          <a:p>
            <a:pPr lvl="1" eaLnBrk="1" hangingPunct="1">
              <a:lnSpc>
                <a:spcPct val="90000"/>
              </a:lnSpc>
            </a:pPr>
            <a:r>
              <a:rPr lang="en-US" dirty="0">
                <a:effectLst/>
              </a:rPr>
              <a:t>Changes that occur after repeated training bouts and persist long after a training session is over</a:t>
            </a:r>
          </a:p>
          <a:p>
            <a:pPr eaLnBrk="1" hangingPunct="1">
              <a:lnSpc>
                <a:spcPct val="90000"/>
              </a:lnSpc>
            </a:pPr>
            <a:r>
              <a:rPr lang="en-US" dirty="0">
                <a:effectLst/>
              </a:rPr>
              <a:t>Progressive overload very important</a:t>
            </a:r>
          </a:p>
        </p:txBody>
      </p:sp>
      <p:sp>
        <p:nvSpPr>
          <p:cNvPr id="2" name="Slide Number Placeholder 1"/>
          <p:cNvSpPr>
            <a:spLocks noGrp="1"/>
          </p:cNvSpPr>
          <p:nvPr>
            <p:ph type="sldNum" sz="quarter" idx="12"/>
          </p:nvPr>
        </p:nvSpPr>
        <p:spPr/>
        <p:txBody>
          <a:bodyPr/>
          <a:lstStyle/>
          <a:p>
            <a:fld id="{2098FC7C-5A73-4CE4-9ED4-529E12F90497}" type="slidenum">
              <a:rPr lang="en-AU" smtClean="0"/>
              <a:t>49</a:t>
            </a:fld>
            <a:endParaRPr lang="en-AU"/>
          </a:p>
        </p:txBody>
      </p:sp>
    </p:spTree>
    <p:extLst>
      <p:ext uri="{BB962C8B-B14F-4D97-AF65-F5344CB8AC3E}">
        <p14:creationId xmlns:p14="http://schemas.microsoft.com/office/powerpoint/2010/main" val="377008146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Rot="1" noChangeArrowheads="1"/>
          </p:cNvSpPr>
          <p:nvPr>
            <p:ph type="title"/>
          </p:nvPr>
        </p:nvSpPr>
        <p:spPr/>
        <p:txBody>
          <a:bodyPr/>
          <a:lstStyle/>
          <a:p>
            <a:pPr eaLnBrk="1" hangingPunct="1">
              <a:defRPr/>
            </a:pPr>
            <a:r>
              <a:rPr lang="en-US" sz="3800" dirty="0"/>
              <a:t>Factors that Influence Adaptations to Aerobic Training</a:t>
            </a:r>
            <a:br>
              <a:rPr lang="en-US" sz="3800" dirty="0"/>
            </a:br>
            <a:r>
              <a:rPr lang="en-US" sz="1200" b="0" dirty="0">
                <a:solidFill>
                  <a:schemeClr val="tx1"/>
                </a:solidFill>
                <a:effectLst/>
              </a:rPr>
              <a:t>(Chapter 6, NSCA)</a:t>
            </a:r>
          </a:p>
        </p:txBody>
      </p:sp>
      <p:sp>
        <p:nvSpPr>
          <p:cNvPr id="134183" name="Rectangle 39"/>
          <p:cNvSpPr>
            <a:spLocks noGrp="1" noChangeArrowheads="1"/>
          </p:cNvSpPr>
          <p:nvPr>
            <p:ph type="body" idx="1"/>
          </p:nvPr>
        </p:nvSpPr>
        <p:spPr>
          <a:xfrm>
            <a:off x="3276600" y="2349500"/>
            <a:ext cx="5410200" cy="3776663"/>
          </a:xfrm>
        </p:spPr>
        <p:txBody>
          <a:bodyPr/>
          <a:lstStyle/>
          <a:p>
            <a:pPr eaLnBrk="1" hangingPunct="1">
              <a:defRPr/>
            </a:pPr>
            <a:r>
              <a:rPr lang="en-US" dirty="0"/>
              <a:t>Specificity</a:t>
            </a:r>
          </a:p>
          <a:p>
            <a:pPr eaLnBrk="1" hangingPunct="1">
              <a:defRPr/>
            </a:pPr>
            <a:r>
              <a:rPr lang="en-US" dirty="0"/>
              <a:t>Genetics</a:t>
            </a:r>
          </a:p>
          <a:p>
            <a:pPr eaLnBrk="1" hangingPunct="1">
              <a:defRPr/>
            </a:pPr>
            <a:r>
              <a:rPr lang="en-US" dirty="0"/>
              <a:t>Sex</a:t>
            </a:r>
          </a:p>
          <a:p>
            <a:pPr eaLnBrk="1" hangingPunct="1">
              <a:defRPr/>
            </a:pPr>
            <a:r>
              <a:rPr lang="en-US" dirty="0"/>
              <a:t>Age</a:t>
            </a:r>
          </a:p>
        </p:txBody>
      </p:sp>
      <p:sp>
        <p:nvSpPr>
          <p:cNvPr id="2" name="Slide Number Placeholder 1"/>
          <p:cNvSpPr>
            <a:spLocks noGrp="1"/>
          </p:cNvSpPr>
          <p:nvPr>
            <p:ph type="sldNum" sz="quarter" idx="12"/>
          </p:nvPr>
        </p:nvSpPr>
        <p:spPr/>
        <p:txBody>
          <a:bodyPr/>
          <a:lstStyle/>
          <a:p>
            <a:fld id="{2098FC7C-5A73-4CE4-9ED4-529E12F90497}" type="slidenum">
              <a:rPr lang="en-AU" smtClean="0"/>
              <a:t>50</a:t>
            </a:fld>
            <a:endParaRPr lang="en-AU"/>
          </a:p>
        </p:txBody>
      </p:sp>
    </p:spTree>
    <p:extLst>
      <p:ext uri="{BB962C8B-B14F-4D97-AF65-F5344CB8AC3E}">
        <p14:creationId xmlns:p14="http://schemas.microsoft.com/office/powerpoint/2010/main" val="179132890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AU" dirty="0"/>
              <a:t>BIOMECHANICS</a:t>
            </a:r>
          </a:p>
        </p:txBody>
      </p:sp>
      <p:sp>
        <p:nvSpPr>
          <p:cNvPr id="3" name="Subtitle 2"/>
          <p:cNvSpPr>
            <a:spLocks noGrp="1"/>
          </p:cNvSpPr>
          <p:nvPr>
            <p:ph type="subTitle" idx="1"/>
          </p:nvPr>
        </p:nvSpPr>
        <p:spPr/>
        <p:txBody>
          <a:bodyPr/>
          <a:lstStyle/>
          <a:p>
            <a:endParaRPr lang="en-AU"/>
          </a:p>
        </p:txBody>
      </p:sp>
      <p:sp>
        <p:nvSpPr>
          <p:cNvPr id="4" name="Slide Number Placeholder 3"/>
          <p:cNvSpPr>
            <a:spLocks noGrp="1"/>
          </p:cNvSpPr>
          <p:nvPr>
            <p:ph type="sldNum" sz="quarter" idx="12"/>
          </p:nvPr>
        </p:nvSpPr>
        <p:spPr/>
        <p:txBody>
          <a:bodyPr/>
          <a:lstStyle/>
          <a:p>
            <a:fld id="{2098FC7C-5A73-4CE4-9ED4-529E12F90497}" type="slidenum">
              <a:rPr lang="en-AU" smtClean="0"/>
              <a:t>51</a:t>
            </a:fld>
            <a:endParaRPr lang="en-AU"/>
          </a:p>
        </p:txBody>
      </p:sp>
    </p:spTree>
    <p:extLst>
      <p:ext uri="{BB962C8B-B14F-4D97-AF65-F5344CB8AC3E}">
        <p14:creationId xmlns:p14="http://schemas.microsoft.com/office/powerpoint/2010/main" val="294570369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rrowheads="1"/>
          </p:cNvSpPr>
          <p:nvPr>
            <p:ph type="title"/>
          </p:nvPr>
        </p:nvSpPr>
        <p:spPr/>
        <p:txBody>
          <a:bodyPr/>
          <a:lstStyle/>
          <a:p>
            <a:pPr eaLnBrk="1" hangingPunct="1">
              <a:defRPr/>
            </a:pPr>
            <a:r>
              <a:rPr lang="en-US"/>
              <a:t>What is Biomechanics?</a:t>
            </a:r>
          </a:p>
        </p:txBody>
      </p:sp>
      <p:sp>
        <p:nvSpPr>
          <p:cNvPr id="49155" name="Rectangle 3"/>
          <p:cNvSpPr>
            <a:spLocks noGrp="1" noChangeArrowheads="1"/>
          </p:cNvSpPr>
          <p:nvPr>
            <p:ph type="body" idx="1"/>
          </p:nvPr>
        </p:nvSpPr>
        <p:spPr>
          <a:xfrm>
            <a:off x="457200" y="1600200"/>
            <a:ext cx="8229600" cy="4924425"/>
          </a:xfrm>
        </p:spPr>
        <p:txBody>
          <a:bodyPr>
            <a:normAutofit/>
          </a:bodyPr>
          <a:lstStyle/>
          <a:p>
            <a:pPr eaLnBrk="1" hangingPunct="1"/>
            <a:r>
              <a:rPr lang="en-AU" dirty="0">
                <a:effectLst/>
              </a:rPr>
              <a:t>Study of motion and causes of motion of all living things</a:t>
            </a:r>
          </a:p>
          <a:p>
            <a:pPr eaLnBrk="1" hangingPunct="1"/>
            <a:r>
              <a:rPr lang="en-AU" dirty="0">
                <a:effectLst/>
              </a:rPr>
              <a:t>Uses a branch of physics known as mechanics</a:t>
            </a:r>
          </a:p>
          <a:p>
            <a:pPr eaLnBrk="1" hangingPunct="1"/>
            <a:r>
              <a:rPr lang="en-AU" dirty="0">
                <a:effectLst/>
              </a:rPr>
              <a:t>Essential for personal trainers: forms the basis for documenting human motion (kinematics) and understanding the causes of that motion (kinetics) (ACSM, 2006)</a:t>
            </a:r>
          </a:p>
        </p:txBody>
      </p:sp>
      <p:sp>
        <p:nvSpPr>
          <p:cNvPr id="2" name="Slide Number Placeholder 1"/>
          <p:cNvSpPr>
            <a:spLocks noGrp="1"/>
          </p:cNvSpPr>
          <p:nvPr>
            <p:ph type="sldNum" sz="quarter" idx="12"/>
          </p:nvPr>
        </p:nvSpPr>
        <p:spPr/>
        <p:txBody>
          <a:bodyPr/>
          <a:lstStyle/>
          <a:p>
            <a:fld id="{2098FC7C-5A73-4CE4-9ED4-529E12F90497}" type="slidenum">
              <a:rPr lang="en-AU" smtClean="0"/>
              <a:t>52</a:t>
            </a:fld>
            <a:endParaRPr lang="en-AU"/>
          </a:p>
        </p:txBody>
      </p:sp>
    </p:spTree>
    <p:extLst>
      <p:ext uri="{BB962C8B-B14F-4D97-AF65-F5344CB8AC3E}">
        <p14:creationId xmlns:p14="http://schemas.microsoft.com/office/powerpoint/2010/main" val="366406333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Rot="1" noChangeArrowheads="1"/>
          </p:cNvSpPr>
          <p:nvPr>
            <p:ph type="title"/>
          </p:nvPr>
        </p:nvSpPr>
        <p:spPr>
          <a:xfrm>
            <a:off x="457200" y="274638"/>
            <a:ext cx="8229600" cy="850900"/>
          </a:xfrm>
        </p:spPr>
        <p:txBody>
          <a:bodyPr/>
          <a:lstStyle/>
          <a:p>
            <a:pPr eaLnBrk="1" hangingPunct="1">
              <a:defRPr/>
            </a:pPr>
            <a:r>
              <a:rPr lang="en-US"/>
              <a:t>What is Kinesiology?</a:t>
            </a:r>
          </a:p>
        </p:txBody>
      </p:sp>
      <p:sp>
        <p:nvSpPr>
          <p:cNvPr id="50179" name="Rectangle 3"/>
          <p:cNvSpPr>
            <a:spLocks noGrp="1" noChangeArrowheads="1"/>
          </p:cNvSpPr>
          <p:nvPr>
            <p:ph type="body" idx="1"/>
          </p:nvPr>
        </p:nvSpPr>
        <p:spPr>
          <a:xfrm>
            <a:off x="395288" y="1196975"/>
            <a:ext cx="8229600" cy="4784725"/>
          </a:xfrm>
        </p:spPr>
        <p:txBody>
          <a:bodyPr/>
          <a:lstStyle/>
          <a:p>
            <a:pPr eaLnBrk="1" hangingPunct="1">
              <a:lnSpc>
                <a:spcPct val="80000"/>
              </a:lnSpc>
            </a:pPr>
            <a:r>
              <a:rPr lang="en-US" sz="2800" dirty="0">
                <a:effectLst/>
              </a:rPr>
              <a:t>Study of human movement</a:t>
            </a:r>
          </a:p>
          <a:p>
            <a:pPr eaLnBrk="1" hangingPunct="1">
              <a:lnSpc>
                <a:spcPct val="80000"/>
              </a:lnSpc>
            </a:pPr>
            <a:r>
              <a:rPr lang="en-US" sz="2800" dirty="0">
                <a:effectLst/>
              </a:rPr>
              <a:t>Specifically evaluates muscles, joints, and skeletal structures and their involvement in movement</a:t>
            </a:r>
          </a:p>
          <a:p>
            <a:pPr eaLnBrk="1" hangingPunct="1">
              <a:lnSpc>
                <a:spcPct val="80000"/>
              </a:lnSpc>
            </a:pPr>
            <a:r>
              <a:rPr lang="en-US" sz="2800" dirty="0">
                <a:effectLst/>
              </a:rPr>
              <a:t>Primarily based on three fields of science</a:t>
            </a:r>
          </a:p>
          <a:p>
            <a:pPr lvl="1" eaLnBrk="1" hangingPunct="1">
              <a:lnSpc>
                <a:spcPct val="80000"/>
              </a:lnSpc>
            </a:pPr>
            <a:r>
              <a:rPr lang="en-US" sz="2400" dirty="0">
                <a:effectLst/>
              </a:rPr>
              <a:t>Biomechanics</a:t>
            </a:r>
          </a:p>
          <a:p>
            <a:pPr lvl="1" eaLnBrk="1" hangingPunct="1">
              <a:lnSpc>
                <a:spcPct val="80000"/>
              </a:lnSpc>
            </a:pPr>
            <a:r>
              <a:rPr lang="en-US" sz="2400" dirty="0">
                <a:effectLst/>
              </a:rPr>
              <a:t>Musculoskeletal anatomy</a:t>
            </a:r>
          </a:p>
          <a:p>
            <a:pPr lvl="1" eaLnBrk="1" hangingPunct="1">
              <a:lnSpc>
                <a:spcPct val="80000"/>
              </a:lnSpc>
            </a:pPr>
            <a:r>
              <a:rPr lang="en-US" sz="2400" dirty="0">
                <a:effectLst/>
              </a:rPr>
              <a:t>Neuromuscular physiology</a:t>
            </a:r>
          </a:p>
          <a:p>
            <a:pPr eaLnBrk="1" hangingPunct="1">
              <a:lnSpc>
                <a:spcPct val="80000"/>
              </a:lnSpc>
            </a:pPr>
            <a:r>
              <a:rPr lang="en-US" sz="2800" dirty="0">
                <a:effectLst/>
              </a:rPr>
              <a:t>Includes the field of gait, posture/body alignment, ergonomics, sport/exercise movements, activities of daily living (ADL) and work</a:t>
            </a:r>
          </a:p>
        </p:txBody>
      </p:sp>
      <p:sp>
        <p:nvSpPr>
          <p:cNvPr id="2" name="Slide Number Placeholder 1"/>
          <p:cNvSpPr>
            <a:spLocks noGrp="1"/>
          </p:cNvSpPr>
          <p:nvPr>
            <p:ph type="sldNum" sz="quarter" idx="12"/>
          </p:nvPr>
        </p:nvSpPr>
        <p:spPr/>
        <p:txBody>
          <a:bodyPr/>
          <a:lstStyle/>
          <a:p>
            <a:fld id="{2098FC7C-5A73-4CE4-9ED4-529E12F90497}" type="slidenum">
              <a:rPr lang="en-AU" smtClean="0"/>
              <a:t>53</a:t>
            </a:fld>
            <a:endParaRPr lang="en-AU"/>
          </a:p>
        </p:txBody>
      </p:sp>
    </p:spTree>
    <p:extLst>
      <p:ext uri="{BB962C8B-B14F-4D97-AF65-F5344CB8AC3E}">
        <p14:creationId xmlns:p14="http://schemas.microsoft.com/office/powerpoint/2010/main" val="219942382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Rot="1" noChangeArrowheads="1"/>
          </p:cNvSpPr>
          <p:nvPr>
            <p:ph type="title"/>
          </p:nvPr>
        </p:nvSpPr>
        <p:spPr/>
        <p:txBody>
          <a:bodyPr/>
          <a:lstStyle/>
          <a:p>
            <a:pPr eaLnBrk="1" hangingPunct="1">
              <a:defRPr/>
            </a:pPr>
            <a:r>
              <a:rPr lang="en-US" b="1" dirty="0">
                <a:solidFill>
                  <a:srgbClr val="0070C0"/>
                </a:solidFill>
                <a:latin typeface="Arial" panose="020B0604020202020204" pitchFamily="34" charset="0"/>
                <a:cs typeface="Arial" panose="020B0604020202020204" pitchFamily="34" charset="0"/>
              </a:rPr>
              <a:t>Planes of Motion</a:t>
            </a:r>
          </a:p>
        </p:txBody>
      </p:sp>
      <p:sp>
        <p:nvSpPr>
          <p:cNvPr id="51203" name="Rectangle 3"/>
          <p:cNvSpPr>
            <a:spLocks noGrp="1" noChangeArrowheads="1"/>
          </p:cNvSpPr>
          <p:nvPr>
            <p:ph type="body" sz="half" idx="1"/>
          </p:nvPr>
        </p:nvSpPr>
        <p:spPr/>
        <p:txBody>
          <a:bodyPr>
            <a:noAutofit/>
          </a:bodyPr>
          <a:lstStyle/>
          <a:p>
            <a:pPr eaLnBrk="1" hangingPunct="1"/>
            <a:r>
              <a:rPr lang="en-US" sz="2400" dirty="0">
                <a:effectLst/>
                <a:latin typeface="Arial" panose="020B0604020202020204" pitchFamily="34" charset="0"/>
                <a:cs typeface="Arial" panose="020B0604020202020204" pitchFamily="34" charset="0"/>
              </a:rPr>
              <a:t>Anatomical position</a:t>
            </a:r>
          </a:p>
          <a:p>
            <a:pPr eaLnBrk="1" hangingPunct="1"/>
            <a:r>
              <a:rPr lang="en-US" sz="2400" dirty="0">
                <a:effectLst/>
                <a:latin typeface="Arial" panose="020B0604020202020204" pitchFamily="34" charset="0"/>
                <a:cs typeface="Arial" panose="020B0604020202020204" pitchFamily="34" charset="0"/>
              </a:rPr>
              <a:t>Planes of motion</a:t>
            </a:r>
          </a:p>
          <a:p>
            <a:pPr lvl="1" eaLnBrk="1" hangingPunct="1"/>
            <a:r>
              <a:rPr lang="en-US" dirty="0">
                <a:effectLst/>
                <a:latin typeface="Arial" panose="020B0604020202020204" pitchFamily="34" charset="0"/>
                <a:cs typeface="Arial" panose="020B0604020202020204" pitchFamily="34" charset="0"/>
              </a:rPr>
              <a:t>Sagittal</a:t>
            </a:r>
          </a:p>
          <a:p>
            <a:pPr lvl="1" eaLnBrk="1" hangingPunct="1"/>
            <a:r>
              <a:rPr lang="en-US" dirty="0">
                <a:effectLst/>
                <a:latin typeface="Arial" panose="020B0604020202020204" pitchFamily="34" charset="0"/>
                <a:cs typeface="Arial" panose="020B0604020202020204" pitchFamily="34" charset="0"/>
              </a:rPr>
              <a:t>Frontal (coronal)</a:t>
            </a:r>
          </a:p>
          <a:p>
            <a:pPr lvl="1" eaLnBrk="1" hangingPunct="1"/>
            <a:r>
              <a:rPr lang="en-US" dirty="0">
                <a:effectLst/>
                <a:latin typeface="Arial" panose="020B0604020202020204" pitchFamily="34" charset="0"/>
                <a:cs typeface="Arial" panose="020B0604020202020204" pitchFamily="34" charset="0"/>
              </a:rPr>
              <a:t>Transverse</a:t>
            </a:r>
          </a:p>
          <a:p>
            <a:pPr eaLnBrk="1" hangingPunct="1"/>
            <a:r>
              <a:rPr lang="en-US" sz="2400" dirty="0">
                <a:effectLst/>
                <a:latin typeface="Arial" panose="020B0604020202020204" pitchFamily="34" charset="0"/>
                <a:cs typeface="Arial" panose="020B0604020202020204" pitchFamily="34" charset="0"/>
              </a:rPr>
              <a:t>Axis of Rotation</a:t>
            </a:r>
          </a:p>
          <a:p>
            <a:pPr lvl="1" eaLnBrk="1" hangingPunct="1"/>
            <a:r>
              <a:rPr lang="en-US" dirty="0">
                <a:effectLst/>
                <a:latin typeface="Arial" panose="020B0604020202020204" pitchFamily="34" charset="0"/>
                <a:cs typeface="Arial" panose="020B0604020202020204" pitchFamily="34" charset="0"/>
              </a:rPr>
              <a:t>If movement occurs in a plane, must rotate about an axis that has a 90 degree relationship to that plane.</a:t>
            </a:r>
          </a:p>
        </p:txBody>
      </p:sp>
      <p:graphicFrame>
        <p:nvGraphicFramePr>
          <p:cNvPr id="132153" name="Group 57"/>
          <p:cNvGraphicFramePr>
            <a:graphicFrameLocks noGrp="1"/>
          </p:cNvGraphicFramePr>
          <p:nvPr>
            <p:ph sz="half" idx="2"/>
            <p:extLst>
              <p:ext uri="{D42A27DB-BD31-4B8C-83A1-F6EECF244321}">
                <p14:modId xmlns:p14="http://schemas.microsoft.com/office/powerpoint/2010/main" val="2734743555"/>
              </p:ext>
            </p:extLst>
          </p:nvPr>
        </p:nvGraphicFramePr>
        <p:xfrm>
          <a:off x="4648200" y="1600200"/>
          <a:ext cx="4038600" cy="4216401"/>
        </p:xfrm>
        <a:graphic>
          <a:graphicData uri="http://schemas.openxmlformats.org/drawingml/2006/table">
            <a:tbl>
              <a:tblPr/>
              <a:tblGrid>
                <a:gridCol w="2020141">
                  <a:extLst>
                    <a:ext uri="{9D8B030D-6E8A-4147-A177-3AD203B41FA5}">
                      <a16:colId xmlns:a16="http://schemas.microsoft.com/office/drawing/2014/main" val="20000"/>
                    </a:ext>
                  </a:extLst>
                </a:gridCol>
                <a:gridCol w="2018459">
                  <a:extLst>
                    <a:ext uri="{9D8B030D-6E8A-4147-A177-3AD203B41FA5}">
                      <a16:colId xmlns:a16="http://schemas.microsoft.com/office/drawing/2014/main" val="20001"/>
                    </a:ext>
                  </a:extLst>
                </a:gridCol>
              </a:tblGrid>
              <a:tr h="457200">
                <a:tc grid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400" b="1" i="0" u="none" strike="noStrike" cap="none" normalizeH="0" baseline="0" dirty="0">
                          <a:ln>
                            <a:noFill/>
                          </a:ln>
                          <a:solidFill>
                            <a:srgbClr val="0070C0"/>
                          </a:solidFill>
                          <a:effectLst/>
                          <a:latin typeface="Tahoma" pitchFamily="34" charset="0"/>
                        </a:rPr>
                        <a:t>AXES OF ROTATION</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AU"/>
                    </a:p>
                  </a:txBody>
                  <a:tcPr/>
                </a:tc>
                <a:extLst>
                  <a:ext uri="{0D108BD9-81ED-4DB2-BD59-A6C34878D82A}">
                    <a16:rowId xmlns:a16="http://schemas.microsoft.com/office/drawing/2014/main" val="10000"/>
                  </a:ext>
                </a:extLst>
              </a:tr>
              <a:tr h="942975">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200" b="1" i="0" u="none" strike="noStrike" cap="none" normalizeH="0" baseline="0" dirty="0">
                          <a:ln>
                            <a:noFill/>
                          </a:ln>
                          <a:solidFill>
                            <a:schemeClr val="tx1"/>
                          </a:solidFill>
                          <a:effectLst/>
                          <a:latin typeface="Tahoma" pitchFamily="34" charset="0"/>
                        </a:rPr>
                        <a:t>Movement in ‘x’ plane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200" b="1" i="0" u="none" strike="noStrike" cap="none" normalizeH="0" baseline="0" dirty="0">
                          <a:ln>
                            <a:noFill/>
                          </a:ln>
                          <a:solidFill>
                            <a:schemeClr val="tx1"/>
                          </a:solidFill>
                          <a:effectLst/>
                          <a:latin typeface="Tahoma" pitchFamily="34" charset="0"/>
                        </a:rPr>
                        <a:t>Rotates about axis in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38213">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200" b="0" i="0" u="none" strike="noStrike" cap="none" normalizeH="0" baseline="0">
                          <a:ln>
                            <a:noFill/>
                          </a:ln>
                          <a:solidFill>
                            <a:schemeClr val="tx1"/>
                          </a:solidFill>
                          <a:effectLst/>
                          <a:latin typeface="Tahoma" pitchFamily="34" charset="0"/>
                        </a:rPr>
                        <a:t>Sagittal Plane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200" b="0" i="0" u="none" strike="noStrike" cap="none" normalizeH="0" baseline="0" dirty="0">
                          <a:ln>
                            <a:noFill/>
                          </a:ln>
                          <a:solidFill>
                            <a:schemeClr val="tx1"/>
                          </a:solidFill>
                          <a:effectLst/>
                          <a:latin typeface="Tahoma" pitchFamily="34" charset="0"/>
                        </a:rPr>
                        <a:t>Frontal arrangement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939800">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200" b="0" i="0" u="none" strike="noStrike" cap="none" normalizeH="0" baseline="0">
                          <a:ln>
                            <a:noFill/>
                          </a:ln>
                          <a:solidFill>
                            <a:schemeClr val="tx1"/>
                          </a:solidFill>
                          <a:effectLst/>
                          <a:latin typeface="Tahoma" pitchFamily="34" charset="0"/>
                        </a:rPr>
                        <a:t>Frontal plane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200" b="0" i="0" u="none" strike="noStrike" cap="none" normalizeH="0" baseline="0" dirty="0">
                          <a:ln>
                            <a:noFill/>
                          </a:ln>
                          <a:solidFill>
                            <a:schemeClr val="tx1"/>
                          </a:solidFill>
                          <a:effectLst/>
                          <a:latin typeface="Tahoma" pitchFamily="34" charset="0"/>
                        </a:rPr>
                        <a:t>Sagittal arrangement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38213">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200" b="0" i="0" u="none" strike="noStrike" cap="none" normalizeH="0" baseline="0">
                          <a:ln>
                            <a:noFill/>
                          </a:ln>
                          <a:solidFill>
                            <a:schemeClr val="tx1"/>
                          </a:solidFill>
                          <a:effectLst/>
                          <a:latin typeface="Tahoma" pitchFamily="34" charset="0"/>
                        </a:rPr>
                        <a:t>Transverse plane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en-US" sz="2200" b="0" i="0" u="none" strike="noStrike" cap="none" normalizeH="0" baseline="0" dirty="0">
                          <a:ln>
                            <a:noFill/>
                          </a:ln>
                          <a:solidFill>
                            <a:schemeClr val="tx1"/>
                          </a:solidFill>
                          <a:effectLst/>
                          <a:latin typeface="Tahoma" pitchFamily="34" charset="0"/>
                        </a:rPr>
                        <a:t>Vertical arrangement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2" name="Slide Number Placeholder 1"/>
          <p:cNvSpPr>
            <a:spLocks noGrp="1"/>
          </p:cNvSpPr>
          <p:nvPr>
            <p:ph type="sldNum" sz="quarter" idx="11"/>
          </p:nvPr>
        </p:nvSpPr>
        <p:spPr/>
        <p:txBody>
          <a:bodyPr/>
          <a:lstStyle/>
          <a:p>
            <a:fld id="{9B10E9F9-9808-4F21-BA08-F373127902DF}" type="slidenum">
              <a:rPr lang="en-US" smtClean="0"/>
              <a:pPr/>
              <a:t>54</a:t>
            </a:fld>
            <a:endParaRPr lang="en-US"/>
          </a:p>
        </p:txBody>
      </p:sp>
    </p:spTree>
    <p:extLst>
      <p:ext uri="{BB962C8B-B14F-4D97-AF65-F5344CB8AC3E}">
        <p14:creationId xmlns:p14="http://schemas.microsoft.com/office/powerpoint/2010/main" val="390258211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rrowheads="1"/>
          </p:cNvSpPr>
          <p:nvPr>
            <p:ph type="title"/>
          </p:nvPr>
        </p:nvSpPr>
        <p:spPr/>
        <p:txBody>
          <a:bodyPr/>
          <a:lstStyle/>
          <a:p>
            <a:pPr eaLnBrk="1" hangingPunct="1">
              <a:defRPr/>
            </a:pPr>
            <a:r>
              <a:rPr lang="en-US" dirty="0"/>
              <a:t>Centre of Gravity</a:t>
            </a:r>
          </a:p>
        </p:txBody>
      </p:sp>
      <p:sp>
        <p:nvSpPr>
          <p:cNvPr id="52227" name="Rectangle 3"/>
          <p:cNvSpPr>
            <a:spLocks noGrp="1" noChangeArrowheads="1"/>
          </p:cNvSpPr>
          <p:nvPr>
            <p:ph type="body" idx="1"/>
          </p:nvPr>
        </p:nvSpPr>
        <p:spPr>
          <a:xfrm>
            <a:off x="457200" y="1600200"/>
            <a:ext cx="8229600" cy="4276725"/>
          </a:xfrm>
        </p:spPr>
        <p:txBody>
          <a:bodyPr>
            <a:normAutofit/>
          </a:bodyPr>
          <a:lstStyle/>
          <a:p>
            <a:pPr eaLnBrk="1" hangingPunct="1"/>
            <a:r>
              <a:rPr lang="en-US" dirty="0">
                <a:effectLst/>
              </a:rPr>
              <a:t>Centre of Gravity</a:t>
            </a:r>
          </a:p>
          <a:p>
            <a:pPr lvl="1" eaLnBrk="1" hangingPunct="1"/>
            <a:r>
              <a:rPr lang="en-US" sz="2800" dirty="0">
                <a:effectLst/>
              </a:rPr>
              <a:t>Depends on body position and changes of movement</a:t>
            </a:r>
          </a:p>
          <a:p>
            <a:pPr lvl="1" eaLnBrk="1" hangingPunct="1"/>
            <a:r>
              <a:rPr lang="en-US" sz="2800" dirty="0">
                <a:effectLst/>
              </a:rPr>
              <a:t>Standing in neutral position: COG approximately at the second sacral segment</a:t>
            </a:r>
          </a:p>
          <a:p>
            <a:pPr lvl="1" eaLnBrk="1" hangingPunct="1"/>
            <a:r>
              <a:rPr lang="en-US" sz="2800" dirty="0">
                <a:effectLst/>
              </a:rPr>
              <a:t>Sit-to-stand movement: COG shifted over the base of support when there is a transition from primarily horizontal motion to a vertical or lifting motion</a:t>
            </a:r>
          </a:p>
        </p:txBody>
      </p:sp>
      <p:sp>
        <p:nvSpPr>
          <p:cNvPr id="2" name="Slide Number Placeholder 1"/>
          <p:cNvSpPr>
            <a:spLocks noGrp="1"/>
          </p:cNvSpPr>
          <p:nvPr>
            <p:ph type="sldNum" sz="quarter" idx="12"/>
          </p:nvPr>
        </p:nvSpPr>
        <p:spPr/>
        <p:txBody>
          <a:bodyPr/>
          <a:lstStyle/>
          <a:p>
            <a:fld id="{2098FC7C-5A73-4CE4-9ED4-529E12F90497}" type="slidenum">
              <a:rPr lang="en-AU" smtClean="0"/>
              <a:t>55</a:t>
            </a:fld>
            <a:endParaRPr lang="en-AU"/>
          </a:p>
        </p:txBody>
      </p:sp>
    </p:spTree>
    <p:extLst>
      <p:ext uri="{BB962C8B-B14F-4D97-AF65-F5344CB8AC3E}">
        <p14:creationId xmlns:p14="http://schemas.microsoft.com/office/powerpoint/2010/main" val="106317396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rrowheads="1"/>
          </p:cNvSpPr>
          <p:nvPr>
            <p:ph type="title"/>
          </p:nvPr>
        </p:nvSpPr>
        <p:spPr>
          <a:xfrm>
            <a:off x="457200" y="274638"/>
            <a:ext cx="8229600" cy="850900"/>
          </a:xfrm>
        </p:spPr>
        <p:txBody>
          <a:bodyPr/>
          <a:lstStyle/>
          <a:p>
            <a:pPr eaLnBrk="1" hangingPunct="1">
              <a:defRPr/>
            </a:pPr>
            <a:r>
              <a:rPr lang="en-US" dirty="0"/>
              <a:t>Centre of Gravity</a:t>
            </a:r>
          </a:p>
        </p:txBody>
      </p:sp>
      <p:sp>
        <p:nvSpPr>
          <p:cNvPr id="53251" name="Rectangle 3"/>
          <p:cNvSpPr>
            <a:spLocks noGrp="1" noChangeArrowheads="1"/>
          </p:cNvSpPr>
          <p:nvPr>
            <p:ph type="body" idx="1"/>
          </p:nvPr>
        </p:nvSpPr>
        <p:spPr>
          <a:xfrm>
            <a:off x="179388" y="1196975"/>
            <a:ext cx="8569325" cy="647700"/>
          </a:xfrm>
        </p:spPr>
        <p:txBody>
          <a:bodyPr/>
          <a:lstStyle/>
          <a:p>
            <a:pPr eaLnBrk="1" hangingPunct="1">
              <a:buFont typeface="Wingdings" panose="05000000000000000000" pitchFamily="2" charset="2"/>
              <a:buNone/>
            </a:pPr>
            <a:r>
              <a:rPr lang="en-US" sz="2400">
                <a:effectLst/>
              </a:rPr>
              <a:t>Centre of Gravity: notice how it changes in an abdominal curl</a:t>
            </a:r>
          </a:p>
        </p:txBody>
      </p:sp>
      <p:pic>
        <p:nvPicPr>
          <p:cNvPr id="53252" name="Picture 5" descr="abcrunch CO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1773238"/>
            <a:ext cx="5467350"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3" name="Text Box 6"/>
          <p:cNvSpPr txBox="1">
            <a:spLocks noChangeArrowheads="1"/>
          </p:cNvSpPr>
          <p:nvPr/>
        </p:nvSpPr>
        <p:spPr bwMode="auto">
          <a:xfrm>
            <a:off x="1835150" y="6021388"/>
            <a:ext cx="5976938"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z="1600">
                <a:latin typeface="Tahoma" panose="020B0604030504040204" pitchFamily="34" charset="0"/>
              </a:rPr>
              <a:t>Sudy, M  Ed. (1991). </a:t>
            </a:r>
            <a:r>
              <a:rPr lang="en-US" sz="1600" i="1">
                <a:latin typeface="Tahoma" panose="020B0604030504040204" pitchFamily="34" charset="0"/>
              </a:rPr>
              <a:t>Personal Trainer Manual: The Resource for Fitness Instructors</a:t>
            </a:r>
            <a:r>
              <a:rPr lang="en-US" sz="1600">
                <a:latin typeface="Tahoma" panose="020B0604030504040204" pitchFamily="34" charset="0"/>
              </a:rPr>
              <a:t>. American College on Exercise, p. 71.</a:t>
            </a:r>
          </a:p>
        </p:txBody>
      </p:sp>
      <p:sp>
        <p:nvSpPr>
          <p:cNvPr id="2" name="Slide Number Placeholder 1"/>
          <p:cNvSpPr>
            <a:spLocks noGrp="1"/>
          </p:cNvSpPr>
          <p:nvPr>
            <p:ph type="sldNum" sz="quarter" idx="12"/>
          </p:nvPr>
        </p:nvSpPr>
        <p:spPr/>
        <p:txBody>
          <a:bodyPr/>
          <a:lstStyle/>
          <a:p>
            <a:fld id="{2098FC7C-5A73-4CE4-9ED4-529E12F90497}" type="slidenum">
              <a:rPr lang="en-AU" smtClean="0"/>
              <a:t>56</a:t>
            </a:fld>
            <a:endParaRPr lang="en-AU"/>
          </a:p>
        </p:txBody>
      </p:sp>
    </p:spTree>
    <p:extLst>
      <p:ext uri="{BB962C8B-B14F-4D97-AF65-F5344CB8AC3E}">
        <p14:creationId xmlns:p14="http://schemas.microsoft.com/office/powerpoint/2010/main" val="89240607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Rot="1" noChangeArrowheads="1"/>
          </p:cNvSpPr>
          <p:nvPr>
            <p:ph type="title"/>
          </p:nvPr>
        </p:nvSpPr>
        <p:spPr/>
        <p:txBody>
          <a:bodyPr/>
          <a:lstStyle/>
          <a:p>
            <a:pPr eaLnBrk="1" hangingPunct="1">
              <a:defRPr/>
            </a:pPr>
            <a:r>
              <a:rPr lang="en-US" dirty="0"/>
              <a:t>Line of Gravity</a:t>
            </a:r>
          </a:p>
        </p:txBody>
      </p:sp>
      <p:sp>
        <p:nvSpPr>
          <p:cNvPr id="54275" name="Rectangle 3"/>
          <p:cNvSpPr>
            <a:spLocks noGrp="1" noChangeArrowheads="1"/>
          </p:cNvSpPr>
          <p:nvPr>
            <p:ph type="body" idx="1"/>
          </p:nvPr>
        </p:nvSpPr>
        <p:spPr>
          <a:xfrm>
            <a:off x="457200" y="1600200"/>
            <a:ext cx="8229600" cy="4276725"/>
          </a:xfrm>
        </p:spPr>
        <p:txBody>
          <a:bodyPr/>
          <a:lstStyle/>
          <a:p>
            <a:pPr eaLnBrk="1" hangingPunct="1"/>
            <a:r>
              <a:rPr lang="en-US">
                <a:effectLst/>
              </a:rPr>
              <a:t>Line of Gravity</a:t>
            </a:r>
          </a:p>
          <a:p>
            <a:pPr lvl="1" eaLnBrk="1" hangingPunct="1"/>
            <a:r>
              <a:rPr lang="en-US">
                <a:effectLst/>
              </a:rPr>
              <a:t>Typically assessed when standing</a:t>
            </a:r>
          </a:p>
          <a:p>
            <a:pPr lvl="1" eaLnBrk="1" hangingPunct="1"/>
            <a:r>
              <a:rPr lang="en-US">
                <a:effectLst/>
              </a:rPr>
              <a:t>LOG from the sagittal view</a:t>
            </a:r>
          </a:p>
          <a:p>
            <a:pPr lvl="1" eaLnBrk="1" hangingPunct="1"/>
            <a:r>
              <a:rPr lang="en-US">
                <a:effectLst/>
              </a:rPr>
              <a:t>LOG from the frontal plane</a:t>
            </a:r>
          </a:p>
          <a:p>
            <a:pPr lvl="1" eaLnBrk="1" hangingPunct="1"/>
            <a:r>
              <a:rPr lang="en-US">
                <a:effectLst/>
              </a:rPr>
              <a:t>Important to consider ideal LOG when describing postural abnormalities</a:t>
            </a:r>
          </a:p>
        </p:txBody>
      </p:sp>
      <p:sp>
        <p:nvSpPr>
          <p:cNvPr id="2" name="Slide Number Placeholder 1"/>
          <p:cNvSpPr>
            <a:spLocks noGrp="1"/>
          </p:cNvSpPr>
          <p:nvPr>
            <p:ph type="sldNum" sz="quarter" idx="12"/>
          </p:nvPr>
        </p:nvSpPr>
        <p:spPr/>
        <p:txBody>
          <a:bodyPr/>
          <a:lstStyle/>
          <a:p>
            <a:fld id="{2098FC7C-5A73-4CE4-9ED4-529E12F90497}" type="slidenum">
              <a:rPr lang="en-AU" smtClean="0"/>
              <a:t>57</a:t>
            </a:fld>
            <a:endParaRPr lang="en-AU"/>
          </a:p>
        </p:txBody>
      </p:sp>
    </p:spTree>
    <p:extLst>
      <p:ext uri="{BB962C8B-B14F-4D97-AF65-F5344CB8AC3E}">
        <p14:creationId xmlns:p14="http://schemas.microsoft.com/office/powerpoint/2010/main" val="133096438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rrowheads="1"/>
          </p:cNvSpPr>
          <p:nvPr>
            <p:ph type="title"/>
          </p:nvPr>
        </p:nvSpPr>
        <p:spPr/>
        <p:txBody>
          <a:bodyPr/>
          <a:lstStyle/>
          <a:p>
            <a:pPr eaLnBrk="1" hangingPunct="1">
              <a:defRPr/>
            </a:pPr>
            <a:r>
              <a:rPr lang="en-US" dirty="0"/>
              <a:t>Muscle Actions</a:t>
            </a:r>
          </a:p>
        </p:txBody>
      </p:sp>
      <p:sp>
        <p:nvSpPr>
          <p:cNvPr id="55299" name="Rectangle 3"/>
          <p:cNvSpPr>
            <a:spLocks noGrp="1" noChangeArrowheads="1"/>
          </p:cNvSpPr>
          <p:nvPr>
            <p:ph type="body" idx="1"/>
          </p:nvPr>
        </p:nvSpPr>
        <p:spPr>
          <a:xfrm>
            <a:off x="457200" y="1600200"/>
            <a:ext cx="8229600" cy="4637088"/>
          </a:xfrm>
        </p:spPr>
        <p:txBody>
          <a:bodyPr>
            <a:normAutofit/>
          </a:bodyPr>
          <a:lstStyle/>
          <a:p>
            <a:pPr eaLnBrk="1" hangingPunct="1"/>
            <a:r>
              <a:rPr lang="en-US" dirty="0">
                <a:effectLst/>
              </a:rPr>
              <a:t>Muscle Actions</a:t>
            </a:r>
          </a:p>
          <a:p>
            <a:pPr lvl="1" eaLnBrk="1" hangingPunct="1"/>
            <a:r>
              <a:rPr lang="en-US" sz="2800" dirty="0">
                <a:effectLst/>
              </a:rPr>
              <a:t>Neuromuscular activation that leads to the production of force</a:t>
            </a:r>
          </a:p>
          <a:p>
            <a:pPr lvl="1" eaLnBrk="1" hangingPunct="1"/>
            <a:r>
              <a:rPr lang="en-US" sz="2800" dirty="0">
                <a:effectLst/>
              </a:rPr>
              <a:t>Contributes to the movement or </a:t>
            </a:r>
            <a:r>
              <a:rPr lang="en-US" sz="2800" dirty="0" err="1">
                <a:effectLst/>
              </a:rPr>
              <a:t>stabilisation</a:t>
            </a:r>
            <a:r>
              <a:rPr lang="en-US" sz="2800" dirty="0">
                <a:effectLst/>
              </a:rPr>
              <a:t> of the musculoskeletal system</a:t>
            </a:r>
          </a:p>
          <a:p>
            <a:pPr lvl="1" eaLnBrk="1" hangingPunct="1"/>
            <a:r>
              <a:rPr lang="en-US" sz="2800" dirty="0">
                <a:effectLst/>
              </a:rPr>
              <a:t>Three basic actions	</a:t>
            </a:r>
          </a:p>
          <a:p>
            <a:pPr lvl="2" eaLnBrk="1" hangingPunct="1"/>
            <a:r>
              <a:rPr lang="en-US" sz="2800" dirty="0">
                <a:effectLst/>
              </a:rPr>
              <a:t>Isometric</a:t>
            </a:r>
          </a:p>
          <a:p>
            <a:pPr lvl="2" eaLnBrk="1" hangingPunct="1"/>
            <a:r>
              <a:rPr lang="en-US" sz="2800" dirty="0">
                <a:effectLst/>
              </a:rPr>
              <a:t>Concentric </a:t>
            </a:r>
          </a:p>
          <a:p>
            <a:pPr lvl="2" eaLnBrk="1" hangingPunct="1"/>
            <a:r>
              <a:rPr lang="en-US" sz="2800" dirty="0">
                <a:effectLst/>
              </a:rPr>
              <a:t>Eccentric</a:t>
            </a:r>
          </a:p>
        </p:txBody>
      </p:sp>
      <p:sp>
        <p:nvSpPr>
          <p:cNvPr id="2" name="Slide Number Placeholder 1"/>
          <p:cNvSpPr>
            <a:spLocks noGrp="1"/>
          </p:cNvSpPr>
          <p:nvPr>
            <p:ph type="sldNum" sz="quarter" idx="12"/>
          </p:nvPr>
        </p:nvSpPr>
        <p:spPr/>
        <p:txBody>
          <a:bodyPr/>
          <a:lstStyle/>
          <a:p>
            <a:fld id="{2098FC7C-5A73-4CE4-9ED4-529E12F90497}" type="slidenum">
              <a:rPr lang="en-AU" smtClean="0"/>
              <a:t>58</a:t>
            </a:fld>
            <a:endParaRPr lang="en-AU"/>
          </a:p>
        </p:txBody>
      </p:sp>
    </p:spTree>
    <p:extLst>
      <p:ext uri="{BB962C8B-B14F-4D97-AF65-F5344CB8AC3E}">
        <p14:creationId xmlns:p14="http://schemas.microsoft.com/office/powerpoint/2010/main" val="36378137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rrowheads="1"/>
          </p:cNvSpPr>
          <p:nvPr>
            <p:ph type="title"/>
          </p:nvPr>
        </p:nvSpPr>
        <p:spPr/>
        <p:txBody>
          <a:bodyPr/>
          <a:lstStyle/>
          <a:p>
            <a:pPr eaLnBrk="1" hangingPunct="1">
              <a:defRPr/>
            </a:pPr>
            <a:r>
              <a:rPr lang="en-US" dirty="0"/>
              <a:t>Muscle Roles</a:t>
            </a:r>
          </a:p>
        </p:txBody>
      </p:sp>
      <p:sp>
        <p:nvSpPr>
          <p:cNvPr id="56323" name="Rectangle 3"/>
          <p:cNvSpPr>
            <a:spLocks noGrp="1" noChangeArrowheads="1"/>
          </p:cNvSpPr>
          <p:nvPr>
            <p:ph type="body" idx="1"/>
          </p:nvPr>
        </p:nvSpPr>
        <p:spPr>
          <a:xfrm>
            <a:off x="457200" y="1600200"/>
            <a:ext cx="8229600" cy="4637088"/>
          </a:xfrm>
        </p:spPr>
        <p:txBody>
          <a:bodyPr>
            <a:normAutofit/>
          </a:bodyPr>
          <a:lstStyle/>
          <a:p>
            <a:pPr eaLnBrk="1" hangingPunct="1"/>
            <a:r>
              <a:rPr lang="en-US" dirty="0">
                <a:effectLst/>
              </a:rPr>
              <a:t>Muscle Roles</a:t>
            </a:r>
          </a:p>
          <a:p>
            <a:pPr lvl="1" eaLnBrk="1" hangingPunct="1"/>
            <a:r>
              <a:rPr lang="en-US" sz="2800" dirty="0">
                <a:effectLst/>
              </a:rPr>
              <a:t>Prime mover / agonist</a:t>
            </a:r>
          </a:p>
          <a:p>
            <a:pPr lvl="1" eaLnBrk="1" hangingPunct="1"/>
            <a:r>
              <a:rPr lang="en-US" sz="2800" dirty="0">
                <a:effectLst/>
              </a:rPr>
              <a:t>Antagonist</a:t>
            </a:r>
          </a:p>
          <a:p>
            <a:pPr lvl="1" eaLnBrk="1" hangingPunct="1"/>
            <a:r>
              <a:rPr lang="en-US" sz="2800" dirty="0">
                <a:effectLst/>
              </a:rPr>
              <a:t>Synergists</a:t>
            </a:r>
          </a:p>
          <a:p>
            <a:pPr lvl="2" eaLnBrk="1" hangingPunct="1"/>
            <a:r>
              <a:rPr lang="en-US" sz="2800" dirty="0">
                <a:effectLst/>
              </a:rPr>
              <a:t>Fixators or </a:t>
            </a:r>
            <a:r>
              <a:rPr lang="en-US" sz="2800" dirty="0" err="1">
                <a:effectLst/>
              </a:rPr>
              <a:t>Stabilisers</a:t>
            </a:r>
            <a:endParaRPr lang="en-US" sz="2800" dirty="0">
              <a:effectLst/>
            </a:endParaRPr>
          </a:p>
          <a:p>
            <a:pPr eaLnBrk="1" hangingPunct="1"/>
            <a:r>
              <a:rPr lang="en-US" dirty="0">
                <a:effectLst/>
              </a:rPr>
              <a:t>Co-Contraction: simultaneous contraction of the agonist and antagonist (e.g., abdominal and lumbar muscles)</a:t>
            </a:r>
          </a:p>
        </p:txBody>
      </p:sp>
      <p:sp>
        <p:nvSpPr>
          <p:cNvPr id="2" name="Slide Number Placeholder 1"/>
          <p:cNvSpPr>
            <a:spLocks noGrp="1"/>
          </p:cNvSpPr>
          <p:nvPr>
            <p:ph type="sldNum" sz="quarter" idx="12"/>
          </p:nvPr>
        </p:nvSpPr>
        <p:spPr/>
        <p:txBody>
          <a:bodyPr/>
          <a:lstStyle/>
          <a:p>
            <a:fld id="{2098FC7C-5A73-4CE4-9ED4-529E12F90497}" type="slidenum">
              <a:rPr lang="en-AU" smtClean="0"/>
              <a:t>59</a:t>
            </a:fld>
            <a:endParaRPr lang="en-AU"/>
          </a:p>
        </p:txBody>
      </p:sp>
    </p:spTree>
    <p:extLst>
      <p:ext uri="{BB962C8B-B14F-4D97-AF65-F5344CB8AC3E}">
        <p14:creationId xmlns:p14="http://schemas.microsoft.com/office/powerpoint/2010/main" val="84147800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5650" name="Rectangle 2"/>
          <p:cNvSpPr>
            <a:spLocks noGrp="1" noRot="1" noChangeArrowheads="1"/>
          </p:cNvSpPr>
          <p:nvPr>
            <p:ph type="title"/>
          </p:nvPr>
        </p:nvSpPr>
        <p:spPr/>
        <p:txBody>
          <a:bodyPr/>
          <a:lstStyle/>
          <a:p>
            <a:pPr eaLnBrk="1" hangingPunct="1">
              <a:defRPr/>
            </a:pPr>
            <a:r>
              <a:rPr lang="en-AU" dirty="0"/>
              <a:t>Biomechanics Terminology</a:t>
            </a:r>
          </a:p>
        </p:txBody>
      </p:sp>
      <p:sp>
        <p:nvSpPr>
          <p:cNvPr id="155654" name="Rectangle 6"/>
          <p:cNvSpPr>
            <a:spLocks noGrp="1" noChangeArrowheads="1"/>
          </p:cNvSpPr>
          <p:nvPr>
            <p:ph type="body" sz="half" idx="1"/>
          </p:nvPr>
        </p:nvSpPr>
        <p:spPr/>
        <p:txBody>
          <a:bodyPr>
            <a:normAutofit lnSpcReduction="10000"/>
          </a:bodyPr>
          <a:lstStyle/>
          <a:p>
            <a:pPr eaLnBrk="1" hangingPunct="1">
              <a:defRPr/>
            </a:pPr>
            <a:r>
              <a:rPr lang="en-US" dirty="0"/>
              <a:t>Fulcrum</a:t>
            </a:r>
          </a:p>
          <a:p>
            <a:pPr eaLnBrk="1" hangingPunct="1">
              <a:defRPr/>
            </a:pPr>
            <a:r>
              <a:rPr lang="en-US" dirty="0"/>
              <a:t>Line of action of force</a:t>
            </a:r>
          </a:p>
          <a:p>
            <a:pPr eaLnBrk="1" hangingPunct="1">
              <a:defRPr/>
            </a:pPr>
            <a:r>
              <a:rPr lang="en-US" dirty="0"/>
              <a:t>Lever arm</a:t>
            </a:r>
          </a:p>
          <a:p>
            <a:pPr eaLnBrk="1" hangingPunct="1">
              <a:defRPr/>
            </a:pPr>
            <a:r>
              <a:rPr lang="en-US" dirty="0"/>
              <a:t>Torque</a:t>
            </a:r>
          </a:p>
          <a:p>
            <a:pPr eaLnBrk="1" hangingPunct="1">
              <a:defRPr/>
            </a:pPr>
            <a:r>
              <a:rPr lang="en-US" dirty="0"/>
              <a:t>Muscle force</a:t>
            </a:r>
          </a:p>
          <a:p>
            <a:pPr eaLnBrk="1" hangingPunct="1">
              <a:defRPr/>
            </a:pPr>
            <a:r>
              <a:rPr lang="en-US" dirty="0"/>
              <a:t>Resistive force</a:t>
            </a:r>
          </a:p>
          <a:p>
            <a:pPr eaLnBrk="1" hangingPunct="1">
              <a:defRPr/>
            </a:pPr>
            <a:r>
              <a:rPr lang="en-US" dirty="0"/>
              <a:t>Mechanical advantage</a:t>
            </a:r>
          </a:p>
          <a:p>
            <a:pPr eaLnBrk="1" hangingPunct="1">
              <a:defRPr/>
            </a:pPr>
            <a:r>
              <a:rPr lang="en-US" dirty="0"/>
              <a:t>First-class lever</a:t>
            </a:r>
          </a:p>
        </p:txBody>
      </p:sp>
      <p:sp>
        <p:nvSpPr>
          <p:cNvPr id="155655" name="Rectangle 7"/>
          <p:cNvSpPr>
            <a:spLocks noGrp="1" noChangeArrowheads="1"/>
          </p:cNvSpPr>
          <p:nvPr>
            <p:ph type="body" sz="half" idx="2"/>
          </p:nvPr>
        </p:nvSpPr>
        <p:spPr/>
        <p:txBody>
          <a:bodyPr/>
          <a:lstStyle/>
          <a:p>
            <a:pPr eaLnBrk="1" hangingPunct="1">
              <a:defRPr/>
            </a:pPr>
            <a:r>
              <a:rPr lang="en-US"/>
              <a:t>Second-class lever</a:t>
            </a:r>
          </a:p>
          <a:p>
            <a:pPr eaLnBrk="1" hangingPunct="1">
              <a:defRPr/>
            </a:pPr>
            <a:r>
              <a:rPr lang="en-US"/>
              <a:t>Third-class lever</a:t>
            </a:r>
          </a:p>
          <a:p>
            <a:pPr eaLnBrk="1" hangingPunct="1">
              <a:defRPr/>
            </a:pPr>
            <a:r>
              <a:rPr lang="en-US"/>
              <a:t>Strength</a:t>
            </a:r>
          </a:p>
          <a:p>
            <a:pPr eaLnBrk="1" hangingPunct="1">
              <a:defRPr/>
            </a:pPr>
            <a:r>
              <a:rPr lang="en-US"/>
              <a:t>Power</a:t>
            </a:r>
          </a:p>
          <a:p>
            <a:pPr eaLnBrk="1" hangingPunct="1">
              <a:defRPr/>
            </a:pPr>
            <a:r>
              <a:rPr lang="en-US"/>
              <a:t>Acceleration</a:t>
            </a:r>
          </a:p>
          <a:p>
            <a:pPr eaLnBrk="1" hangingPunct="1">
              <a:defRPr/>
            </a:pPr>
            <a:r>
              <a:rPr lang="en-US"/>
              <a:t>Deceleration</a:t>
            </a:r>
          </a:p>
          <a:p>
            <a:pPr eaLnBrk="1" hangingPunct="1">
              <a:defRPr/>
            </a:pPr>
            <a:r>
              <a:rPr lang="en-US"/>
              <a:t>Work</a:t>
            </a:r>
          </a:p>
          <a:p>
            <a:pPr eaLnBrk="1" hangingPunct="1">
              <a:defRPr/>
            </a:pPr>
            <a:r>
              <a:rPr lang="en-US"/>
              <a:t>Inertia</a:t>
            </a:r>
          </a:p>
        </p:txBody>
      </p:sp>
      <p:sp>
        <p:nvSpPr>
          <p:cNvPr id="2" name="Slide Number Placeholder 1"/>
          <p:cNvSpPr>
            <a:spLocks noGrp="1"/>
          </p:cNvSpPr>
          <p:nvPr>
            <p:ph type="sldNum" sz="quarter" idx="12"/>
          </p:nvPr>
        </p:nvSpPr>
        <p:spPr/>
        <p:txBody>
          <a:bodyPr/>
          <a:lstStyle/>
          <a:p>
            <a:fld id="{2098FC7C-5A73-4CE4-9ED4-529E12F90497}" type="slidenum">
              <a:rPr lang="en-AU" smtClean="0"/>
              <a:t>60</a:t>
            </a:fld>
            <a:endParaRPr lang="en-AU"/>
          </a:p>
        </p:txBody>
      </p:sp>
    </p:spTree>
    <p:extLst>
      <p:ext uri="{BB962C8B-B14F-4D97-AF65-F5344CB8AC3E}">
        <p14:creationId xmlns:p14="http://schemas.microsoft.com/office/powerpoint/2010/main" val="242093650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1074" name="Rectangle 2"/>
          <p:cNvSpPr>
            <a:spLocks noGrp="1" noRot="1" noChangeArrowheads="1"/>
          </p:cNvSpPr>
          <p:nvPr>
            <p:ph type="title"/>
          </p:nvPr>
        </p:nvSpPr>
        <p:spPr>
          <a:xfrm>
            <a:off x="457200" y="809625"/>
            <a:ext cx="8229600" cy="608013"/>
          </a:xfrm>
        </p:spPr>
        <p:txBody>
          <a:bodyPr>
            <a:normAutofit fontScale="90000"/>
          </a:bodyPr>
          <a:lstStyle/>
          <a:p>
            <a:pPr eaLnBrk="1" hangingPunct="1">
              <a:defRPr/>
            </a:pPr>
            <a:r>
              <a:rPr lang="en-AU" dirty="0"/>
              <a:t>Males vs Females</a:t>
            </a:r>
          </a:p>
        </p:txBody>
      </p:sp>
      <p:sp>
        <p:nvSpPr>
          <p:cNvPr id="131075" name="Rectangle 3"/>
          <p:cNvSpPr>
            <a:spLocks noGrp="1" noChangeArrowheads="1"/>
          </p:cNvSpPr>
          <p:nvPr>
            <p:ph type="body" idx="1"/>
          </p:nvPr>
        </p:nvSpPr>
        <p:spPr>
          <a:xfrm>
            <a:off x="457200" y="2133600"/>
            <a:ext cx="8229600" cy="3992563"/>
          </a:xfrm>
        </p:spPr>
        <p:txBody>
          <a:bodyPr/>
          <a:lstStyle/>
          <a:p>
            <a:pPr eaLnBrk="1" hangingPunct="1">
              <a:lnSpc>
                <a:spcPct val="90000"/>
              </a:lnSpc>
            </a:pPr>
            <a:r>
              <a:rPr lang="en-AU" sz="2800" dirty="0">
                <a:effectLst/>
              </a:rPr>
              <a:t>Females have a lower centre of gravity and may be more stable during static activity</a:t>
            </a:r>
          </a:p>
          <a:p>
            <a:pPr eaLnBrk="1" hangingPunct="1">
              <a:lnSpc>
                <a:spcPct val="90000"/>
              </a:lnSpc>
            </a:pPr>
            <a:r>
              <a:rPr lang="en-AU" sz="2800" dirty="0">
                <a:effectLst/>
              </a:rPr>
              <a:t>Males have longer limbs and torsos</a:t>
            </a:r>
          </a:p>
          <a:p>
            <a:pPr eaLnBrk="1" hangingPunct="1">
              <a:lnSpc>
                <a:spcPct val="90000"/>
              </a:lnSpc>
            </a:pPr>
            <a:r>
              <a:rPr lang="en-AU" sz="2800" dirty="0">
                <a:effectLst/>
              </a:rPr>
              <a:t>Males have larger chests and shoulders</a:t>
            </a:r>
          </a:p>
          <a:p>
            <a:pPr eaLnBrk="1" hangingPunct="1">
              <a:lnSpc>
                <a:spcPct val="90000"/>
              </a:lnSpc>
            </a:pPr>
            <a:r>
              <a:rPr lang="en-AU" sz="2800" dirty="0">
                <a:effectLst/>
              </a:rPr>
              <a:t>Males &amp; females are in absolute terms equally wide across the hips</a:t>
            </a:r>
          </a:p>
          <a:p>
            <a:pPr eaLnBrk="1" hangingPunct="1">
              <a:lnSpc>
                <a:spcPct val="90000"/>
              </a:lnSpc>
            </a:pPr>
            <a:r>
              <a:rPr lang="en-AU" sz="2800" dirty="0">
                <a:effectLst/>
              </a:rPr>
              <a:t>The above have not been proved to make any significant functional difference</a:t>
            </a:r>
          </a:p>
        </p:txBody>
      </p:sp>
      <p:pic>
        <p:nvPicPr>
          <p:cNvPr id="58372" name="Picture 4" descr="ag00403_"/>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892290" y="275748"/>
            <a:ext cx="200025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2098FC7C-5A73-4CE4-9ED4-529E12F90497}" type="slidenum">
              <a:rPr lang="en-AU" smtClean="0"/>
              <a:t>61</a:t>
            </a:fld>
            <a:endParaRPr lang="en-AU"/>
          </a:p>
        </p:txBody>
      </p:sp>
    </p:spTree>
    <p:extLst>
      <p:ext uri="{BB962C8B-B14F-4D97-AF65-F5344CB8AC3E}">
        <p14:creationId xmlns:p14="http://schemas.microsoft.com/office/powerpoint/2010/main" val="31725390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31075">
                                            <p:txEl>
                                              <p:pRg st="0" end="0"/>
                                            </p:txEl>
                                          </p:spTgt>
                                        </p:tgtEl>
                                        <p:attrNameLst>
                                          <p:attrName>style.visibility</p:attrName>
                                        </p:attrNameLst>
                                      </p:cBhvr>
                                      <p:to>
                                        <p:strVal val="visible"/>
                                      </p:to>
                                    </p:set>
                                    <p:animEffect transition="in" filter="box(out)">
                                      <p:cBhvr>
                                        <p:cTn id="7" dur="500"/>
                                        <p:tgtEl>
                                          <p:spTgt spid="131075">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131075">
                                            <p:txEl>
                                              <p:pRg st="1" end="1"/>
                                            </p:txEl>
                                          </p:spTgt>
                                        </p:tgtEl>
                                        <p:attrNameLst>
                                          <p:attrName>style.visibility</p:attrName>
                                        </p:attrNameLst>
                                      </p:cBhvr>
                                      <p:to>
                                        <p:strVal val="visible"/>
                                      </p:to>
                                    </p:set>
                                    <p:animEffect transition="in" filter="box(out)">
                                      <p:cBhvr>
                                        <p:cTn id="12" dur="500"/>
                                        <p:tgtEl>
                                          <p:spTgt spid="131075">
                                            <p:txEl>
                                              <p:pRg st="1" end="1"/>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camera.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131075">
                                            <p:txEl>
                                              <p:pRg st="2" end="2"/>
                                            </p:txEl>
                                          </p:spTgt>
                                        </p:tgtEl>
                                        <p:attrNameLst>
                                          <p:attrName>style.visibility</p:attrName>
                                        </p:attrNameLst>
                                      </p:cBhvr>
                                      <p:to>
                                        <p:strVal val="visible"/>
                                      </p:to>
                                    </p:set>
                                    <p:animEffect transition="in" filter="box(out)">
                                      <p:cBhvr>
                                        <p:cTn id="17" dur="500"/>
                                        <p:tgtEl>
                                          <p:spTgt spid="131075">
                                            <p:txEl>
                                              <p:pRg st="2" end="2"/>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3" name="camera.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131075">
                                            <p:txEl>
                                              <p:pRg st="3" end="3"/>
                                            </p:txEl>
                                          </p:spTgt>
                                        </p:tgtEl>
                                        <p:attrNameLst>
                                          <p:attrName>style.visibility</p:attrName>
                                        </p:attrNameLst>
                                      </p:cBhvr>
                                      <p:to>
                                        <p:strVal val="visible"/>
                                      </p:to>
                                    </p:set>
                                    <p:animEffect transition="in" filter="box(out)">
                                      <p:cBhvr>
                                        <p:cTn id="22" dur="500"/>
                                        <p:tgtEl>
                                          <p:spTgt spid="131075">
                                            <p:txEl>
                                              <p:pRg st="3" end="3"/>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3" name="camera.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131075">
                                            <p:txEl>
                                              <p:pRg st="4" end="4"/>
                                            </p:txEl>
                                          </p:spTgt>
                                        </p:tgtEl>
                                        <p:attrNameLst>
                                          <p:attrName>style.visibility</p:attrName>
                                        </p:attrNameLst>
                                      </p:cBhvr>
                                      <p:to>
                                        <p:strVal val="visible"/>
                                      </p:to>
                                    </p:set>
                                    <p:animEffect transition="in" filter="box(out)">
                                      <p:cBhvr>
                                        <p:cTn id="27" dur="500"/>
                                        <p:tgtEl>
                                          <p:spTgt spid="131075">
                                            <p:txEl>
                                              <p:pRg st="4" end="4"/>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075" grpId="0" build="p" autoUpdateAnimBg="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Rot="1" noChangeArrowheads="1"/>
          </p:cNvSpPr>
          <p:nvPr>
            <p:ph type="title"/>
          </p:nvPr>
        </p:nvSpPr>
        <p:spPr/>
        <p:txBody>
          <a:bodyPr/>
          <a:lstStyle/>
          <a:p>
            <a:pPr eaLnBrk="1" hangingPunct="1">
              <a:defRPr/>
            </a:pPr>
            <a:r>
              <a:rPr lang="en-US" sz="3800"/>
              <a:t>How Do Muscles </a:t>
            </a:r>
            <a:br>
              <a:rPr lang="en-US" sz="3800"/>
            </a:br>
            <a:r>
              <a:rPr lang="en-US" sz="3800"/>
              <a:t>Produce Movement?</a:t>
            </a:r>
          </a:p>
        </p:txBody>
      </p:sp>
      <p:sp>
        <p:nvSpPr>
          <p:cNvPr id="60419" name="Rectangle 13"/>
          <p:cNvSpPr>
            <a:spLocks noGrp="1" noChangeArrowheads="1"/>
          </p:cNvSpPr>
          <p:nvPr>
            <p:ph type="body" idx="1"/>
          </p:nvPr>
        </p:nvSpPr>
        <p:spPr/>
        <p:txBody>
          <a:bodyPr/>
          <a:lstStyle/>
          <a:p>
            <a:pPr eaLnBrk="1" hangingPunct="1">
              <a:lnSpc>
                <a:spcPct val="90000"/>
              </a:lnSpc>
            </a:pPr>
            <a:r>
              <a:rPr lang="en-US" sz="2800">
                <a:effectLst/>
              </a:rPr>
              <a:t>Muscles put force on tendons which pull the bones</a:t>
            </a:r>
          </a:p>
          <a:p>
            <a:pPr lvl="1" eaLnBrk="1" hangingPunct="1">
              <a:lnSpc>
                <a:spcPct val="90000"/>
              </a:lnSpc>
            </a:pPr>
            <a:r>
              <a:rPr lang="en-US" sz="2400">
                <a:effectLst/>
              </a:rPr>
              <a:t>Origin</a:t>
            </a:r>
          </a:p>
          <a:p>
            <a:pPr lvl="1" eaLnBrk="1" hangingPunct="1">
              <a:lnSpc>
                <a:spcPct val="90000"/>
              </a:lnSpc>
            </a:pPr>
            <a:r>
              <a:rPr lang="en-US" sz="2400">
                <a:effectLst/>
              </a:rPr>
              <a:t>Insertion</a:t>
            </a:r>
          </a:p>
          <a:p>
            <a:pPr eaLnBrk="1" hangingPunct="1">
              <a:lnSpc>
                <a:spcPct val="90000"/>
              </a:lnSpc>
            </a:pPr>
            <a:r>
              <a:rPr lang="en-US" sz="2800">
                <a:effectLst/>
              </a:rPr>
              <a:t>Levers</a:t>
            </a:r>
          </a:p>
          <a:p>
            <a:pPr lvl="1" eaLnBrk="1" hangingPunct="1">
              <a:lnSpc>
                <a:spcPct val="90000"/>
              </a:lnSpc>
            </a:pPr>
            <a:r>
              <a:rPr lang="en-US" sz="2400">
                <a:effectLst/>
              </a:rPr>
              <a:t>Bone acts as lever, joint is Centre of Rotation (COR), muscles produce force/effort</a:t>
            </a:r>
          </a:p>
          <a:p>
            <a:pPr lvl="1" eaLnBrk="1" hangingPunct="1">
              <a:lnSpc>
                <a:spcPct val="90000"/>
              </a:lnSpc>
            </a:pPr>
            <a:r>
              <a:rPr lang="en-US" sz="2400">
                <a:effectLst/>
              </a:rPr>
              <a:t>Three types</a:t>
            </a:r>
          </a:p>
          <a:p>
            <a:pPr lvl="2" eaLnBrk="1" hangingPunct="1">
              <a:lnSpc>
                <a:spcPct val="90000"/>
              </a:lnSpc>
            </a:pPr>
            <a:r>
              <a:rPr lang="en-US" sz="2000">
                <a:effectLst/>
              </a:rPr>
              <a:t>First</a:t>
            </a:r>
          </a:p>
          <a:p>
            <a:pPr lvl="2" eaLnBrk="1" hangingPunct="1">
              <a:lnSpc>
                <a:spcPct val="90000"/>
              </a:lnSpc>
            </a:pPr>
            <a:r>
              <a:rPr lang="en-US" sz="2000">
                <a:effectLst/>
              </a:rPr>
              <a:t>Second</a:t>
            </a:r>
          </a:p>
          <a:p>
            <a:pPr lvl="2" eaLnBrk="1" hangingPunct="1">
              <a:lnSpc>
                <a:spcPct val="90000"/>
              </a:lnSpc>
            </a:pPr>
            <a:r>
              <a:rPr lang="en-US" sz="2000">
                <a:effectLst/>
              </a:rPr>
              <a:t>Third: most common in the human body</a:t>
            </a:r>
          </a:p>
        </p:txBody>
      </p:sp>
      <p:sp>
        <p:nvSpPr>
          <p:cNvPr id="2" name="Slide Number Placeholder 1"/>
          <p:cNvSpPr>
            <a:spLocks noGrp="1"/>
          </p:cNvSpPr>
          <p:nvPr>
            <p:ph type="sldNum" sz="quarter" idx="12"/>
          </p:nvPr>
        </p:nvSpPr>
        <p:spPr/>
        <p:txBody>
          <a:bodyPr/>
          <a:lstStyle/>
          <a:p>
            <a:fld id="{2098FC7C-5A73-4CE4-9ED4-529E12F90497}" type="slidenum">
              <a:rPr lang="en-AU" smtClean="0"/>
              <a:t>62</a:t>
            </a:fld>
            <a:endParaRPr lang="en-AU"/>
          </a:p>
        </p:txBody>
      </p:sp>
    </p:spTree>
    <p:extLst>
      <p:ext uri="{BB962C8B-B14F-4D97-AF65-F5344CB8AC3E}">
        <p14:creationId xmlns:p14="http://schemas.microsoft.com/office/powerpoint/2010/main" val="342558314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Rot="1" noChangeArrowheads="1"/>
          </p:cNvSpPr>
          <p:nvPr>
            <p:ph type="title"/>
          </p:nvPr>
        </p:nvSpPr>
        <p:spPr>
          <a:xfrm>
            <a:off x="457200" y="274638"/>
            <a:ext cx="8229600" cy="850900"/>
          </a:xfrm>
        </p:spPr>
        <p:txBody>
          <a:bodyPr>
            <a:normAutofit fontScale="90000"/>
          </a:bodyPr>
          <a:lstStyle/>
          <a:p>
            <a:pPr eaLnBrk="1" hangingPunct="1">
              <a:defRPr/>
            </a:pPr>
            <a:r>
              <a:rPr lang="en-US"/>
              <a:t>LEVERS</a:t>
            </a:r>
            <a:br>
              <a:rPr lang="en-US" sz="3800"/>
            </a:br>
            <a:r>
              <a:rPr lang="en-US" sz="3800"/>
              <a:t>First Class Lever</a:t>
            </a:r>
          </a:p>
        </p:txBody>
      </p:sp>
      <p:sp>
        <p:nvSpPr>
          <p:cNvPr id="61443" name="Rectangle 3"/>
          <p:cNvSpPr>
            <a:spLocks noGrp="1" noChangeArrowheads="1"/>
          </p:cNvSpPr>
          <p:nvPr>
            <p:ph type="body" idx="1"/>
          </p:nvPr>
        </p:nvSpPr>
        <p:spPr>
          <a:xfrm>
            <a:off x="395288" y="1773238"/>
            <a:ext cx="3816350" cy="3816350"/>
          </a:xfrm>
        </p:spPr>
        <p:txBody>
          <a:bodyPr/>
          <a:lstStyle/>
          <a:p>
            <a:pPr eaLnBrk="1" hangingPunct="1"/>
            <a:r>
              <a:rPr lang="en-US">
                <a:effectLst/>
              </a:rPr>
              <a:t>Few in the human body</a:t>
            </a:r>
          </a:p>
          <a:p>
            <a:pPr eaLnBrk="1" hangingPunct="1"/>
            <a:r>
              <a:rPr lang="en-US">
                <a:effectLst/>
              </a:rPr>
              <a:t>E.g., splenius muscle acting to balance head on atlanto-occipital joint</a:t>
            </a:r>
          </a:p>
        </p:txBody>
      </p:sp>
      <p:pic>
        <p:nvPicPr>
          <p:cNvPr id="61444" name="Picture 4" descr="1st class level human bod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538" y="1700213"/>
            <a:ext cx="4425950" cy="370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5" name="Text Box 5"/>
          <p:cNvSpPr txBox="1">
            <a:spLocks noChangeArrowheads="1"/>
          </p:cNvSpPr>
          <p:nvPr/>
        </p:nvSpPr>
        <p:spPr bwMode="auto">
          <a:xfrm>
            <a:off x="2339975" y="5445125"/>
            <a:ext cx="64801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z="1400">
                <a:latin typeface="Tahoma" panose="020B0604030504040204" pitchFamily="34" charset="0"/>
              </a:rPr>
              <a:t>http://teachhealthk-12.uthscsa.edu/curriculum/levers/levers-pdf/lever03-tho.pdf</a:t>
            </a:r>
          </a:p>
        </p:txBody>
      </p:sp>
      <p:sp>
        <p:nvSpPr>
          <p:cNvPr id="2" name="Slide Number Placeholder 1"/>
          <p:cNvSpPr>
            <a:spLocks noGrp="1"/>
          </p:cNvSpPr>
          <p:nvPr>
            <p:ph type="sldNum" sz="quarter" idx="12"/>
          </p:nvPr>
        </p:nvSpPr>
        <p:spPr/>
        <p:txBody>
          <a:bodyPr/>
          <a:lstStyle/>
          <a:p>
            <a:fld id="{2098FC7C-5A73-4CE4-9ED4-529E12F90497}" type="slidenum">
              <a:rPr lang="en-AU" smtClean="0"/>
              <a:t>63</a:t>
            </a:fld>
            <a:endParaRPr lang="en-AU"/>
          </a:p>
        </p:txBody>
      </p:sp>
    </p:spTree>
    <p:extLst>
      <p:ext uri="{BB962C8B-B14F-4D97-AF65-F5344CB8AC3E}">
        <p14:creationId xmlns:p14="http://schemas.microsoft.com/office/powerpoint/2010/main" val="184782110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Rot="1" noChangeArrowheads="1"/>
          </p:cNvSpPr>
          <p:nvPr>
            <p:ph type="title"/>
          </p:nvPr>
        </p:nvSpPr>
        <p:spPr>
          <a:xfrm>
            <a:off x="457200" y="274638"/>
            <a:ext cx="8229600" cy="850900"/>
          </a:xfrm>
        </p:spPr>
        <p:txBody>
          <a:bodyPr>
            <a:normAutofit fontScale="90000"/>
          </a:bodyPr>
          <a:lstStyle/>
          <a:p>
            <a:pPr eaLnBrk="1" hangingPunct="1">
              <a:defRPr/>
            </a:pPr>
            <a:r>
              <a:rPr lang="en-US"/>
              <a:t>LEVERS</a:t>
            </a:r>
            <a:br>
              <a:rPr lang="en-US" sz="3800"/>
            </a:br>
            <a:r>
              <a:rPr lang="en-US" sz="3800"/>
              <a:t>Second Class Lever</a:t>
            </a:r>
          </a:p>
        </p:txBody>
      </p:sp>
      <p:sp>
        <p:nvSpPr>
          <p:cNvPr id="62467" name="Rectangle 3"/>
          <p:cNvSpPr>
            <a:spLocks noGrp="1" noChangeArrowheads="1"/>
          </p:cNvSpPr>
          <p:nvPr>
            <p:ph type="body" idx="1"/>
          </p:nvPr>
        </p:nvSpPr>
        <p:spPr>
          <a:xfrm>
            <a:off x="900113" y="1700213"/>
            <a:ext cx="3816350" cy="4033837"/>
          </a:xfrm>
        </p:spPr>
        <p:txBody>
          <a:bodyPr/>
          <a:lstStyle/>
          <a:p>
            <a:pPr eaLnBrk="1" hangingPunct="1">
              <a:lnSpc>
                <a:spcPct val="80000"/>
              </a:lnSpc>
            </a:pPr>
            <a:r>
              <a:rPr lang="en-US" sz="2400" dirty="0">
                <a:effectLst/>
              </a:rPr>
              <a:t>Applied and resistance forces act on the same side of the fulcrum, with resistance force acting through a movement arm shorter than that of the applied force</a:t>
            </a:r>
          </a:p>
          <a:p>
            <a:pPr eaLnBrk="1" hangingPunct="1">
              <a:lnSpc>
                <a:spcPct val="80000"/>
              </a:lnSpc>
            </a:pPr>
            <a:r>
              <a:rPr lang="en-US" sz="2400" dirty="0">
                <a:effectLst/>
              </a:rPr>
              <a:t>Not many of these levers seen in the human body</a:t>
            </a:r>
          </a:p>
          <a:p>
            <a:pPr eaLnBrk="1" hangingPunct="1">
              <a:lnSpc>
                <a:spcPct val="80000"/>
              </a:lnSpc>
            </a:pPr>
            <a:r>
              <a:rPr lang="en-US" sz="2400" dirty="0">
                <a:effectLst/>
              </a:rPr>
              <a:t>Good outside example: wheelbarrow</a:t>
            </a:r>
          </a:p>
        </p:txBody>
      </p:sp>
      <p:pic>
        <p:nvPicPr>
          <p:cNvPr id="62468" name="Picture 6" descr="second-class-lev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1500" y="1557338"/>
            <a:ext cx="1793875" cy="486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2098FC7C-5A73-4CE4-9ED4-529E12F90497}" type="slidenum">
              <a:rPr lang="en-AU" smtClean="0"/>
              <a:t>64</a:t>
            </a:fld>
            <a:endParaRPr lang="en-AU"/>
          </a:p>
        </p:txBody>
      </p:sp>
    </p:spTree>
    <p:extLst>
      <p:ext uri="{BB962C8B-B14F-4D97-AF65-F5344CB8AC3E}">
        <p14:creationId xmlns:p14="http://schemas.microsoft.com/office/powerpoint/2010/main" val="153187891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rrowheads="1"/>
          </p:cNvSpPr>
          <p:nvPr>
            <p:ph type="title"/>
          </p:nvPr>
        </p:nvSpPr>
        <p:spPr>
          <a:xfrm>
            <a:off x="457200" y="274638"/>
            <a:ext cx="8229600" cy="850900"/>
          </a:xfrm>
        </p:spPr>
        <p:txBody>
          <a:bodyPr>
            <a:normAutofit fontScale="90000"/>
          </a:bodyPr>
          <a:lstStyle/>
          <a:p>
            <a:pPr eaLnBrk="1" hangingPunct="1">
              <a:defRPr/>
            </a:pPr>
            <a:r>
              <a:rPr lang="en-US"/>
              <a:t>LEVERS</a:t>
            </a:r>
            <a:br>
              <a:rPr lang="en-US" sz="3800"/>
            </a:br>
            <a:r>
              <a:rPr lang="en-US" sz="3800"/>
              <a:t>Third Class Lever</a:t>
            </a:r>
          </a:p>
        </p:txBody>
      </p:sp>
      <p:sp>
        <p:nvSpPr>
          <p:cNvPr id="63491" name="Rectangle 3"/>
          <p:cNvSpPr>
            <a:spLocks noGrp="1" noChangeArrowheads="1"/>
          </p:cNvSpPr>
          <p:nvPr>
            <p:ph type="body" idx="1"/>
          </p:nvPr>
        </p:nvSpPr>
        <p:spPr>
          <a:xfrm>
            <a:off x="457200" y="1773238"/>
            <a:ext cx="3816350" cy="3816350"/>
          </a:xfrm>
        </p:spPr>
        <p:txBody>
          <a:bodyPr/>
          <a:lstStyle/>
          <a:p>
            <a:pPr eaLnBrk="1" hangingPunct="1">
              <a:lnSpc>
                <a:spcPct val="80000"/>
              </a:lnSpc>
            </a:pPr>
            <a:r>
              <a:rPr lang="en-US" sz="2400" dirty="0">
                <a:effectLst/>
              </a:rPr>
              <a:t>Effort lies between the Fulcrum and the Load</a:t>
            </a:r>
          </a:p>
          <a:p>
            <a:pPr eaLnBrk="1" hangingPunct="1">
              <a:lnSpc>
                <a:spcPct val="80000"/>
              </a:lnSpc>
            </a:pPr>
            <a:r>
              <a:rPr lang="en-US" sz="2400" dirty="0">
                <a:effectLst/>
              </a:rPr>
              <a:t>Bicep Curl: elbow (F), the hand and its contents are the resistance (or load) and the biceps muscle (E)</a:t>
            </a:r>
          </a:p>
          <a:p>
            <a:pPr eaLnBrk="1" hangingPunct="1">
              <a:lnSpc>
                <a:spcPct val="80000"/>
              </a:lnSpc>
            </a:pPr>
            <a:r>
              <a:rPr lang="en-US" sz="2400" dirty="0">
                <a:effectLst/>
              </a:rPr>
              <a:t>Main purpose: to obtain rapid movement</a:t>
            </a:r>
          </a:p>
        </p:txBody>
      </p:sp>
      <p:sp>
        <p:nvSpPr>
          <p:cNvPr id="63492" name="Text Box 4"/>
          <p:cNvSpPr txBox="1">
            <a:spLocks noChangeArrowheads="1"/>
          </p:cNvSpPr>
          <p:nvPr/>
        </p:nvSpPr>
        <p:spPr bwMode="auto">
          <a:xfrm>
            <a:off x="3059113" y="5445125"/>
            <a:ext cx="57324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eaLnBrk="0" fontAlgn="base" hangingPunct="0">
              <a:spcBef>
                <a:spcPct val="0"/>
              </a:spcBef>
              <a:spcAft>
                <a:spcPct val="0"/>
              </a:spcAft>
              <a:defRPr>
                <a:solidFill>
                  <a:schemeClr val="tx1"/>
                </a:solidFill>
                <a:latin typeface="Garamond" panose="02020404030301010803" pitchFamily="18" charset="0"/>
              </a:defRPr>
            </a:lvl6pPr>
            <a:lvl7pPr marL="2971800" indent="-228600" eaLnBrk="0" fontAlgn="base" hangingPunct="0">
              <a:spcBef>
                <a:spcPct val="0"/>
              </a:spcBef>
              <a:spcAft>
                <a:spcPct val="0"/>
              </a:spcAft>
              <a:defRPr>
                <a:solidFill>
                  <a:schemeClr val="tx1"/>
                </a:solidFill>
                <a:latin typeface="Garamond" panose="02020404030301010803" pitchFamily="18" charset="0"/>
              </a:defRPr>
            </a:lvl7pPr>
            <a:lvl8pPr marL="3429000" indent="-228600" eaLnBrk="0" fontAlgn="base" hangingPunct="0">
              <a:spcBef>
                <a:spcPct val="0"/>
              </a:spcBef>
              <a:spcAft>
                <a:spcPct val="0"/>
              </a:spcAft>
              <a:defRPr>
                <a:solidFill>
                  <a:schemeClr val="tx1"/>
                </a:solidFill>
                <a:latin typeface="Garamond" panose="02020404030301010803" pitchFamily="18" charset="0"/>
              </a:defRPr>
            </a:lvl8pPr>
            <a:lvl9pPr marL="3886200" indent="-228600" eaLnBrk="0" fontAlgn="base" hangingPunct="0">
              <a:spcBef>
                <a:spcPct val="0"/>
              </a:spcBef>
              <a:spcAft>
                <a:spcPct val="0"/>
              </a:spcAft>
              <a:defRPr>
                <a:solidFill>
                  <a:schemeClr val="tx1"/>
                </a:solidFill>
                <a:latin typeface="Garamond" panose="02020404030301010803" pitchFamily="18" charset="0"/>
              </a:defRPr>
            </a:lvl9pPr>
          </a:lstStyle>
          <a:p>
            <a:r>
              <a:rPr lang="en-US" sz="1400">
                <a:latin typeface="Tahoma" panose="020B0604030504040204" pitchFamily="34" charset="0"/>
              </a:rPr>
              <a:t>http://www.botany.uwc.ac.za/Sci_Ed/grade10/manphys/skel_mus.htm</a:t>
            </a:r>
          </a:p>
        </p:txBody>
      </p:sp>
      <p:pic>
        <p:nvPicPr>
          <p:cNvPr id="63493" name="Picture 5" descr="3rd class lev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3800" y="1773238"/>
            <a:ext cx="3810000" cy="352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fld id="{2098FC7C-5A73-4CE4-9ED4-529E12F90497}" type="slidenum">
              <a:rPr lang="en-AU" smtClean="0"/>
              <a:t>65</a:t>
            </a:fld>
            <a:endParaRPr lang="en-AU"/>
          </a:p>
        </p:txBody>
      </p:sp>
    </p:spTree>
    <p:extLst>
      <p:ext uri="{BB962C8B-B14F-4D97-AF65-F5344CB8AC3E}">
        <p14:creationId xmlns:p14="http://schemas.microsoft.com/office/powerpoint/2010/main" val="125674016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6434" name="Rectangle 2"/>
          <p:cNvSpPr>
            <a:spLocks noGrp="1" noRot="1" noChangeArrowheads="1"/>
          </p:cNvSpPr>
          <p:nvPr>
            <p:ph type="title"/>
          </p:nvPr>
        </p:nvSpPr>
        <p:spPr>
          <a:xfrm>
            <a:off x="323850" y="404813"/>
            <a:ext cx="8229600" cy="608012"/>
          </a:xfrm>
        </p:spPr>
        <p:txBody>
          <a:bodyPr>
            <a:noAutofit/>
          </a:bodyPr>
          <a:lstStyle/>
          <a:p>
            <a:pPr eaLnBrk="1" hangingPunct="1">
              <a:defRPr/>
            </a:pPr>
            <a:r>
              <a:rPr lang="en-AU" sz="3600" dirty="0"/>
              <a:t>Factors Influencing Muscle Force Production in Movement Patterns</a:t>
            </a:r>
          </a:p>
        </p:txBody>
      </p:sp>
      <p:sp>
        <p:nvSpPr>
          <p:cNvPr id="146435" name="Rectangle 3"/>
          <p:cNvSpPr>
            <a:spLocks noGrp="1" noChangeArrowheads="1"/>
          </p:cNvSpPr>
          <p:nvPr>
            <p:ph type="body" idx="1"/>
          </p:nvPr>
        </p:nvSpPr>
        <p:spPr>
          <a:xfrm>
            <a:off x="395288" y="1557338"/>
            <a:ext cx="8229600" cy="4176712"/>
          </a:xfrm>
        </p:spPr>
        <p:txBody>
          <a:bodyPr>
            <a:noAutofit/>
          </a:bodyPr>
          <a:lstStyle/>
          <a:p>
            <a:pPr eaLnBrk="1" hangingPunct="1">
              <a:lnSpc>
                <a:spcPct val="90000"/>
              </a:lnSpc>
            </a:pPr>
            <a:r>
              <a:rPr lang="en-AU" sz="2400" dirty="0">
                <a:effectLst/>
              </a:rPr>
              <a:t>Muscle strength often assessed by dynamometers (measures force or torque)</a:t>
            </a:r>
          </a:p>
          <a:p>
            <a:pPr eaLnBrk="1" hangingPunct="1">
              <a:lnSpc>
                <a:spcPct val="90000"/>
              </a:lnSpc>
            </a:pPr>
            <a:r>
              <a:rPr lang="en-AU" sz="2400" dirty="0">
                <a:effectLst/>
              </a:rPr>
              <a:t>Muscle size and architecture</a:t>
            </a:r>
          </a:p>
          <a:p>
            <a:pPr lvl="1" eaLnBrk="1" hangingPunct="1">
              <a:lnSpc>
                <a:spcPct val="90000"/>
              </a:lnSpc>
            </a:pPr>
            <a:r>
              <a:rPr lang="en-AU" sz="2200" dirty="0">
                <a:effectLst/>
              </a:rPr>
              <a:t>The force a muscle can exert proportional to its physiological cross-sectional area</a:t>
            </a:r>
          </a:p>
          <a:p>
            <a:pPr lvl="1" eaLnBrk="1" hangingPunct="1">
              <a:lnSpc>
                <a:spcPct val="90000"/>
              </a:lnSpc>
            </a:pPr>
            <a:r>
              <a:rPr lang="en-AU" sz="2200" dirty="0">
                <a:effectLst/>
              </a:rPr>
              <a:t>Affects force generation, velocity of shortening, and ROM</a:t>
            </a:r>
          </a:p>
          <a:p>
            <a:pPr eaLnBrk="1" hangingPunct="1">
              <a:lnSpc>
                <a:spcPct val="90000"/>
              </a:lnSpc>
            </a:pPr>
            <a:r>
              <a:rPr lang="en-AU" sz="2400" dirty="0">
                <a:effectLst/>
              </a:rPr>
              <a:t>Line of Pull and Angle of Attachment</a:t>
            </a:r>
          </a:p>
          <a:p>
            <a:pPr lvl="1" eaLnBrk="1" hangingPunct="1">
              <a:lnSpc>
                <a:spcPct val="90000"/>
              </a:lnSpc>
            </a:pPr>
            <a:r>
              <a:rPr lang="en-AU" sz="2200" dirty="0">
                <a:effectLst/>
              </a:rPr>
              <a:t>Angle of attachment helps determine the magnitude of tension produced by the muscle; changes throughout ROM</a:t>
            </a:r>
          </a:p>
          <a:p>
            <a:pPr lvl="1" eaLnBrk="1" hangingPunct="1">
              <a:lnSpc>
                <a:spcPct val="90000"/>
              </a:lnSpc>
            </a:pPr>
            <a:r>
              <a:rPr lang="en-AU" sz="2200" dirty="0">
                <a:effectLst/>
              </a:rPr>
              <a:t>Line of pull affects direction of movement</a:t>
            </a:r>
          </a:p>
          <a:p>
            <a:pPr eaLnBrk="1" hangingPunct="1">
              <a:lnSpc>
                <a:spcPct val="90000"/>
              </a:lnSpc>
            </a:pPr>
            <a:r>
              <a:rPr lang="en-AU" sz="2400" dirty="0">
                <a:effectLst/>
              </a:rPr>
              <a:t>Force-Velocity and Length-Tension Relationships</a:t>
            </a:r>
          </a:p>
          <a:p>
            <a:pPr eaLnBrk="1" hangingPunct="1">
              <a:lnSpc>
                <a:spcPct val="90000"/>
              </a:lnSpc>
            </a:pPr>
            <a:r>
              <a:rPr lang="en-AU" sz="2400" dirty="0">
                <a:effectLst/>
              </a:rPr>
              <a:t>Influence of Gravity</a:t>
            </a:r>
          </a:p>
          <a:p>
            <a:pPr eaLnBrk="1" hangingPunct="1">
              <a:lnSpc>
                <a:spcPct val="90000"/>
              </a:lnSpc>
            </a:pPr>
            <a:r>
              <a:rPr lang="en-AU" sz="2400" dirty="0">
                <a:effectLst/>
              </a:rPr>
              <a:t>Neural Factors</a:t>
            </a:r>
          </a:p>
        </p:txBody>
      </p:sp>
      <p:sp>
        <p:nvSpPr>
          <p:cNvPr id="2" name="Slide Number Placeholder 1"/>
          <p:cNvSpPr>
            <a:spLocks noGrp="1"/>
          </p:cNvSpPr>
          <p:nvPr>
            <p:ph type="sldNum" sz="quarter" idx="12"/>
          </p:nvPr>
        </p:nvSpPr>
        <p:spPr/>
        <p:txBody>
          <a:bodyPr/>
          <a:lstStyle/>
          <a:p>
            <a:fld id="{2098FC7C-5A73-4CE4-9ED4-529E12F90497}" type="slidenum">
              <a:rPr lang="en-AU" smtClean="0"/>
              <a:t>66</a:t>
            </a:fld>
            <a:endParaRPr lang="en-AU"/>
          </a:p>
        </p:txBody>
      </p:sp>
    </p:spTree>
    <p:extLst>
      <p:ext uri="{BB962C8B-B14F-4D97-AF65-F5344CB8AC3E}">
        <p14:creationId xmlns:p14="http://schemas.microsoft.com/office/powerpoint/2010/main" val="10578192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46435">
                                            <p:txEl>
                                              <p:pRg st="0" end="0"/>
                                            </p:txEl>
                                          </p:spTgt>
                                        </p:tgtEl>
                                        <p:attrNameLst>
                                          <p:attrName>style.visibility</p:attrName>
                                        </p:attrNameLst>
                                      </p:cBhvr>
                                      <p:to>
                                        <p:strVal val="visible"/>
                                      </p:to>
                                    </p:set>
                                    <p:animEffect transition="in" filter="box(out)">
                                      <p:cBhvr>
                                        <p:cTn id="7" dur="500"/>
                                        <p:tgtEl>
                                          <p:spTgt spid="146435">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146435">
                                            <p:txEl>
                                              <p:pRg st="1" end="1"/>
                                            </p:txEl>
                                          </p:spTgt>
                                        </p:tgtEl>
                                        <p:attrNameLst>
                                          <p:attrName>style.visibility</p:attrName>
                                        </p:attrNameLst>
                                      </p:cBhvr>
                                      <p:to>
                                        <p:strVal val="visible"/>
                                      </p:to>
                                    </p:set>
                                    <p:animEffect transition="in" filter="box(out)">
                                      <p:cBhvr>
                                        <p:cTn id="12" dur="500"/>
                                        <p:tgtEl>
                                          <p:spTgt spid="146435">
                                            <p:txEl>
                                              <p:pRg st="1" end="1"/>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camera.wav"/>
                                        </p:tgtEl>
                                      </p:cMediaNode>
                                    </p:audio>
                                  </p:subTnLst>
                                </p:cTn>
                              </p:par>
                              <p:par>
                                <p:cTn id="13" presetID="4" presetClass="entr" presetSubtype="32" fill="hold" grpId="0" nodeType="withEffect">
                                  <p:stCondLst>
                                    <p:cond delay="0"/>
                                  </p:stCondLst>
                                  <p:childTnLst>
                                    <p:set>
                                      <p:cBhvr>
                                        <p:cTn id="14" dur="1" fill="hold">
                                          <p:stCondLst>
                                            <p:cond delay="0"/>
                                          </p:stCondLst>
                                        </p:cTn>
                                        <p:tgtEl>
                                          <p:spTgt spid="146435">
                                            <p:txEl>
                                              <p:pRg st="2" end="2"/>
                                            </p:txEl>
                                          </p:spTgt>
                                        </p:tgtEl>
                                        <p:attrNameLst>
                                          <p:attrName>style.visibility</p:attrName>
                                        </p:attrNameLst>
                                      </p:cBhvr>
                                      <p:to>
                                        <p:strVal val="visible"/>
                                      </p:to>
                                    </p:set>
                                    <p:animEffect transition="in" filter="box(out)">
                                      <p:cBhvr>
                                        <p:cTn id="15" dur="500"/>
                                        <p:tgtEl>
                                          <p:spTgt spid="146435">
                                            <p:txEl>
                                              <p:pRg st="2" end="2"/>
                                            </p:txEl>
                                          </p:spTgt>
                                        </p:tgtEl>
                                      </p:cBhvr>
                                    </p:animEffect>
                                  </p:childTnLst>
                                  <p:subTnLst>
                                    <p:audio>
                                      <p:cMediaNode>
                                        <p:cTn display="0" masterRel="sameClick">
                                          <p:stCondLst>
                                            <p:cond evt="begin" delay="0">
                                              <p:tn val="13"/>
                                            </p:cond>
                                          </p:stCondLst>
                                          <p:endCondLst>
                                            <p:cond evt="onStopAudio" delay="0">
                                              <p:tgtEl>
                                                <p:sldTgt/>
                                              </p:tgtEl>
                                            </p:cond>
                                          </p:endCondLst>
                                        </p:cTn>
                                        <p:tgtEl>
                                          <p:sndTgt r:embed="rId3" name="camera.wav"/>
                                        </p:tgtEl>
                                      </p:cMediaNode>
                                    </p:audio>
                                  </p:subTnLst>
                                </p:cTn>
                              </p:par>
                              <p:par>
                                <p:cTn id="16" presetID="4" presetClass="entr" presetSubtype="32" fill="hold" grpId="0" nodeType="withEffect">
                                  <p:stCondLst>
                                    <p:cond delay="0"/>
                                  </p:stCondLst>
                                  <p:childTnLst>
                                    <p:set>
                                      <p:cBhvr>
                                        <p:cTn id="17" dur="1" fill="hold">
                                          <p:stCondLst>
                                            <p:cond delay="0"/>
                                          </p:stCondLst>
                                        </p:cTn>
                                        <p:tgtEl>
                                          <p:spTgt spid="146435">
                                            <p:txEl>
                                              <p:pRg st="3" end="3"/>
                                            </p:txEl>
                                          </p:spTgt>
                                        </p:tgtEl>
                                        <p:attrNameLst>
                                          <p:attrName>style.visibility</p:attrName>
                                        </p:attrNameLst>
                                      </p:cBhvr>
                                      <p:to>
                                        <p:strVal val="visible"/>
                                      </p:to>
                                    </p:set>
                                    <p:animEffect transition="in" filter="box(out)">
                                      <p:cBhvr>
                                        <p:cTn id="18" dur="500"/>
                                        <p:tgtEl>
                                          <p:spTgt spid="146435">
                                            <p:txEl>
                                              <p:pRg st="3" end="3"/>
                                            </p:txEl>
                                          </p:spTgt>
                                        </p:tgtEl>
                                      </p:cBhvr>
                                    </p:animEffect>
                                  </p:childTnLst>
                                  <p:subTnLst>
                                    <p:audio>
                                      <p:cMediaNode>
                                        <p:cTn display="0" masterRel="sameClick">
                                          <p:stCondLst>
                                            <p:cond evt="begin" delay="0">
                                              <p:tn val="16"/>
                                            </p:cond>
                                          </p:stCondLst>
                                          <p:endCondLst>
                                            <p:cond evt="onStopAudio" delay="0">
                                              <p:tgtEl>
                                                <p:sldTgt/>
                                              </p:tgtEl>
                                            </p:cond>
                                          </p:endCondLst>
                                        </p:cTn>
                                        <p:tgtEl>
                                          <p:sndTgt r:embed="rId3" name="camera.wav"/>
                                        </p:tgtEl>
                                      </p:cMediaNode>
                                    </p:audio>
                                  </p:subTnLst>
                                </p:cTn>
                              </p:par>
                            </p:childTnLst>
                          </p:cTn>
                        </p:par>
                      </p:childTnLst>
                    </p:cTn>
                  </p:par>
                  <p:par>
                    <p:cTn id="19" fill="hold" nodeType="clickPar">
                      <p:stCondLst>
                        <p:cond delay="indefinite"/>
                      </p:stCondLst>
                      <p:childTnLst>
                        <p:par>
                          <p:cTn id="20" fill="hold" nodeType="withGroup">
                            <p:stCondLst>
                              <p:cond delay="0"/>
                            </p:stCondLst>
                            <p:childTnLst>
                              <p:par>
                                <p:cTn id="21" presetID="4" presetClass="entr" presetSubtype="32" fill="hold" grpId="0" nodeType="clickEffect">
                                  <p:stCondLst>
                                    <p:cond delay="0"/>
                                  </p:stCondLst>
                                  <p:childTnLst>
                                    <p:set>
                                      <p:cBhvr>
                                        <p:cTn id="22" dur="1" fill="hold">
                                          <p:stCondLst>
                                            <p:cond delay="0"/>
                                          </p:stCondLst>
                                        </p:cTn>
                                        <p:tgtEl>
                                          <p:spTgt spid="146435">
                                            <p:txEl>
                                              <p:pRg st="4" end="4"/>
                                            </p:txEl>
                                          </p:spTgt>
                                        </p:tgtEl>
                                        <p:attrNameLst>
                                          <p:attrName>style.visibility</p:attrName>
                                        </p:attrNameLst>
                                      </p:cBhvr>
                                      <p:to>
                                        <p:strVal val="visible"/>
                                      </p:to>
                                    </p:set>
                                    <p:animEffect transition="in" filter="box(out)">
                                      <p:cBhvr>
                                        <p:cTn id="23" dur="500"/>
                                        <p:tgtEl>
                                          <p:spTgt spid="146435">
                                            <p:txEl>
                                              <p:pRg st="4" end="4"/>
                                            </p:txEl>
                                          </p:spTgt>
                                        </p:tgtEl>
                                      </p:cBhvr>
                                    </p:animEffect>
                                  </p:childTnLst>
                                  <p:subTnLst>
                                    <p:audio>
                                      <p:cMediaNode>
                                        <p:cTn display="0" masterRel="sameClick">
                                          <p:stCondLst>
                                            <p:cond evt="begin" delay="0">
                                              <p:tn val="21"/>
                                            </p:cond>
                                          </p:stCondLst>
                                          <p:endCondLst>
                                            <p:cond evt="onStopAudio" delay="0">
                                              <p:tgtEl>
                                                <p:sldTgt/>
                                              </p:tgtEl>
                                            </p:cond>
                                          </p:endCondLst>
                                        </p:cTn>
                                        <p:tgtEl>
                                          <p:sndTgt r:embed="rId3" name="camera.wav"/>
                                        </p:tgtEl>
                                      </p:cMediaNode>
                                    </p:audio>
                                  </p:subTnLst>
                                </p:cTn>
                              </p:par>
                              <p:par>
                                <p:cTn id="24" presetID="4" presetClass="entr" presetSubtype="32" fill="hold" grpId="0" nodeType="withEffect">
                                  <p:stCondLst>
                                    <p:cond delay="0"/>
                                  </p:stCondLst>
                                  <p:childTnLst>
                                    <p:set>
                                      <p:cBhvr>
                                        <p:cTn id="25" dur="1" fill="hold">
                                          <p:stCondLst>
                                            <p:cond delay="0"/>
                                          </p:stCondLst>
                                        </p:cTn>
                                        <p:tgtEl>
                                          <p:spTgt spid="146435">
                                            <p:txEl>
                                              <p:pRg st="5" end="5"/>
                                            </p:txEl>
                                          </p:spTgt>
                                        </p:tgtEl>
                                        <p:attrNameLst>
                                          <p:attrName>style.visibility</p:attrName>
                                        </p:attrNameLst>
                                      </p:cBhvr>
                                      <p:to>
                                        <p:strVal val="visible"/>
                                      </p:to>
                                    </p:set>
                                    <p:animEffect transition="in" filter="box(out)">
                                      <p:cBhvr>
                                        <p:cTn id="26" dur="500"/>
                                        <p:tgtEl>
                                          <p:spTgt spid="146435">
                                            <p:txEl>
                                              <p:pRg st="5" end="5"/>
                                            </p:txEl>
                                          </p:spTgt>
                                        </p:tgtEl>
                                      </p:cBhvr>
                                    </p:animEffect>
                                  </p:childTnLst>
                                  <p:subTnLst>
                                    <p:audio>
                                      <p:cMediaNode>
                                        <p:cTn display="0" masterRel="sameClick">
                                          <p:stCondLst>
                                            <p:cond evt="begin" delay="0">
                                              <p:tn val="24"/>
                                            </p:cond>
                                          </p:stCondLst>
                                          <p:endCondLst>
                                            <p:cond evt="onStopAudio" delay="0">
                                              <p:tgtEl>
                                                <p:sldTgt/>
                                              </p:tgtEl>
                                            </p:cond>
                                          </p:endCondLst>
                                        </p:cTn>
                                        <p:tgtEl>
                                          <p:sndTgt r:embed="rId3" name="camera.wav"/>
                                        </p:tgtEl>
                                      </p:cMediaNode>
                                    </p:audio>
                                  </p:subTnLst>
                                </p:cTn>
                              </p:par>
                              <p:par>
                                <p:cTn id="27" presetID="4" presetClass="entr" presetSubtype="32" fill="hold" grpId="0" nodeType="withEffect">
                                  <p:stCondLst>
                                    <p:cond delay="0"/>
                                  </p:stCondLst>
                                  <p:childTnLst>
                                    <p:set>
                                      <p:cBhvr>
                                        <p:cTn id="28" dur="1" fill="hold">
                                          <p:stCondLst>
                                            <p:cond delay="0"/>
                                          </p:stCondLst>
                                        </p:cTn>
                                        <p:tgtEl>
                                          <p:spTgt spid="146435">
                                            <p:txEl>
                                              <p:pRg st="6" end="6"/>
                                            </p:txEl>
                                          </p:spTgt>
                                        </p:tgtEl>
                                        <p:attrNameLst>
                                          <p:attrName>style.visibility</p:attrName>
                                        </p:attrNameLst>
                                      </p:cBhvr>
                                      <p:to>
                                        <p:strVal val="visible"/>
                                      </p:to>
                                    </p:set>
                                    <p:animEffect transition="in" filter="box(out)">
                                      <p:cBhvr>
                                        <p:cTn id="29" dur="500"/>
                                        <p:tgtEl>
                                          <p:spTgt spid="146435">
                                            <p:txEl>
                                              <p:pRg st="6" end="6"/>
                                            </p:txEl>
                                          </p:spTgt>
                                        </p:tgtEl>
                                      </p:cBhvr>
                                    </p:animEffect>
                                  </p:childTnLst>
                                  <p:subTnLst>
                                    <p:audio>
                                      <p:cMediaNode>
                                        <p:cTn display="0" masterRel="sameClick">
                                          <p:stCondLst>
                                            <p:cond evt="begin" delay="0">
                                              <p:tn val="27"/>
                                            </p:cond>
                                          </p:stCondLst>
                                          <p:endCondLst>
                                            <p:cond evt="onStopAudio" delay="0">
                                              <p:tgtEl>
                                                <p:sldTgt/>
                                              </p:tgtEl>
                                            </p:cond>
                                          </p:endCondLst>
                                        </p:cTn>
                                        <p:tgtEl>
                                          <p:sndTgt r:embed="rId3" name="camera.wav"/>
                                        </p:tgtEl>
                                      </p:cMediaNode>
                                    </p:audio>
                                  </p:subTnLst>
                                </p:cTn>
                              </p:par>
                            </p:childTnLst>
                          </p:cTn>
                        </p:par>
                      </p:childTnLst>
                    </p:cTn>
                  </p:par>
                  <p:par>
                    <p:cTn id="30" fill="hold" nodeType="clickPar">
                      <p:stCondLst>
                        <p:cond delay="indefinite"/>
                      </p:stCondLst>
                      <p:childTnLst>
                        <p:par>
                          <p:cTn id="31" fill="hold" nodeType="withGroup">
                            <p:stCondLst>
                              <p:cond delay="0"/>
                            </p:stCondLst>
                            <p:childTnLst>
                              <p:par>
                                <p:cTn id="32" presetID="4" presetClass="entr" presetSubtype="32" fill="hold" grpId="0" nodeType="clickEffect">
                                  <p:stCondLst>
                                    <p:cond delay="0"/>
                                  </p:stCondLst>
                                  <p:childTnLst>
                                    <p:set>
                                      <p:cBhvr>
                                        <p:cTn id="33" dur="1" fill="hold">
                                          <p:stCondLst>
                                            <p:cond delay="0"/>
                                          </p:stCondLst>
                                        </p:cTn>
                                        <p:tgtEl>
                                          <p:spTgt spid="146435">
                                            <p:txEl>
                                              <p:pRg st="7" end="7"/>
                                            </p:txEl>
                                          </p:spTgt>
                                        </p:tgtEl>
                                        <p:attrNameLst>
                                          <p:attrName>style.visibility</p:attrName>
                                        </p:attrNameLst>
                                      </p:cBhvr>
                                      <p:to>
                                        <p:strVal val="visible"/>
                                      </p:to>
                                    </p:set>
                                    <p:animEffect transition="in" filter="box(out)">
                                      <p:cBhvr>
                                        <p:cTn id="34" dur="500"/>
                                        <p:tgtEl>
                                          <p:spTgt spid="146435">
                                            <p:txEl>
                                              <p:pRg st="7" end="7"/>
                                            </p:txEl>
                                          </p:spTgt>
                                        </p:tgtEl>
                                      </p:cBhvr>
                                    </p:animEffect>
                                  </p:childTnLst>
                                  <p:subTnLst>
                                    <p:audio>
                                      <p:cMediaNode>
                                        <p:cTn display="0" masterRel="sameClick">
                                          <p:stCondLst>
                                            <p:cond evt="begin" delay="0">
                                              <p:tn val="32"/>
                                            </p:cond>
                                          </p:stCondLst>
                                          <p:endCondLst>
                                            <p:cond evt="onStopAudio" delay="0">
                                              <p:tgtEl>
                                                <p:sldTgt/>
                                              </p:tgtEl>
                                            </p:cond>
                                          </p:endCondLst>
                                        </p:cTn>
                                        <p:tgtEl>
                                          <p:sndTgt r:embed="rId3" name="camera.wav"/>
                                        </p:tgtEl>
                                      </p:cMediaNode>
                                    </p:audio>
                                  </p:subTnLst>
                                </p:cTn>
                              </p:par>
                            </p:childTnLst>
                          </p:cTn>
                        </p:par>
                      </p:childTnLst>
                    </p:cTn>
                  </p:par>
                  <p:par>
                    <p:cTn id="35" fill="hold" nodeType="clickPar">
                      <p:stCondLst>
                        <p:cond delay="indefinite"/>
                      </p:stCondLst>
                      <p:childTnLst>
                        <p:par>
                          <p:cTn id="36" fill="hold" nodeType="withGroup">
                            <p:stCondLst>
                              <p:cond delay="0"/>
                            </p:stCondLst>
                            <p:childTnLst>
                              <p:par>
                                <p:cTn id="37" presetID="4" presetClass="entr" presetSubtype="32" fill="hold" grpId="0" nodeType="clickEffect">
                                  <p:stCondLst>
                                    <p:cond delay="0"/>
                                  </p:stCondLst>
                                  <p:childTnLst>
                                    <p:set>
                                      <p:cBhvr>
                                        <p:cTn id="38" dur="1" fill="hold">
                                          <p:stCondLst>
                                            <p:cond delay="0"/>
                                          </p:stCondLst>
                                        </p:cTn>
                                        <p:tgtEl>
                                          <p:spTgt spid="146435">
                                            <p:txEl>
                                              <p:pRg st="8" end="8"/>
                                            </p:txEl>
                                          </p:spTgt>
                                        </p:tgtEl>
                                        <p:attrNameLst>
                                          <p:attrName>style.visibility</p:attrName>
                                        </p:attrNameLst>
                                      </p:cBhvr>
                                      <p:to>
                                        <p:strVal val="visible"/>
                                      </p:to>
                                    </p:set>
                                    <p:animEffect transition="in" filter="box(out)">
                                      <p:cBhvr>
                                        <p:cTn id="39" dur="500"/>
                                        <p:tgtEl>
                                          <p:spTgt spid="146435">
                                            <p:txEl>
                                              <p:pRg st="8" end="8"/>
                                            </p:txEl>
                                          </p:spTgt>
                                        </p:tgtEl>
                                      </p:cBhvr>
                                    </p:animEffect>
                                  </p:childTnLst>
                                  <p:subTnLst>
                                    <p:audio>
                                      <p:cMediaNode>
                                        <p:cTn display="0" masterRel="sameClick">
                                          <p:stCondLst>
                                            <p:cond evt="begin" delay="0">
                                              <p:tn val="37"/>
                                            </p:cond>
                                          </p:stCondLst>
                                          <p:endCondLst>
                                            <p:cond evt="onStopAudio" delay="0">
                                              <p:tgtEl>
                                                <p:sldTgt/>
                                              </p:tgtEl>
                                            </p:cond>
                                          </p:endCondLst>
                                        </p:cTn>
                                        <p:tgtEl>
                                          <p:sndTgt r:embed="rId3" name="camera.wav"/>
                                        </p:tgtEl>
                                      </p:cMediaNode>
                                    </p:audio>
                                  </p:subTnLst>
                                </p:cTn>
                              </p:par>
                            </p:childTnLst>
                          </p:cTn>
                        </p:par>
                      </p:childTnLst>
                    </p:cTn>
                  </p:par>
                  <p:par>
                    <p:cTn id="40" fill="hold" nodeType="clickPar">
                      <p:stCondLst>
                        <p:cond delay="indefinite"/>
                      </p:stCondLst>
                      <p:childTnLst>
                        <p:par>
                          <p:cTn id="41" fill="hold" nodeType="withGroup">
                            <p:stCondLst>
                              <p:cond delay="0"/>
                            </p:stCondLst>
                            <p:childTnLst>
                              <p:par>
                                <p:cTn id="42" presetID="4" presetClass="entr" presetSubtype="32" fill="hold" grpId="0" nodeType="clickEffect">
                                  <p:stCondLst>
                                    <p:cond delay="0"/>
                                  </p:stCondLst>
                                  <p:childTnLst>
                                    <p:set>
                                      <p:cBhvr>
                                        <p:cTn id="43" dur="1" fill="hold">
                                          <p:stCondLst>
                                            <p:cond delay="0"/>
                                          </p:stCondLst>
                                        </p:cTn>
                                        <p:tgtEl>
                                          <p:spTgt spid="146435">
                                            <p:txEl>
                                              <p:pRg st="9" end="9"/>
                                            </p:txEl>
                                          </p:spTgt>
                                        </p:tgtEl>
                                        <p:attrNameLst>
                                          <p:attrName>style.visibility</p:attrName>
                                        </p:attrNameLst>
                                      </p:cBhvr>
                                      <p:to>
                                        <p:strVal val="visible"/>
                                      </p:to>
                                    </p:set>
                                    <p:animEffect transition="in" filter="box(out)">
                                      <p:cBhvr>
                                        <p:cTn id="44" dur="500"/>
                                        <p:tgtEl>
                                          <p:spTgt spid="146435">
                                            <p:txEl>
                                              <p:pRg st="9" end="9"/>
                                            </p:txEl>
                                          </p:spTgt>
                                        </p:tgtEl>
                                      </p:cBhvr>
                                    </p:animEffect>
                                  </p:childTnLst>
                                  <p:subTnLst>
                                    <p:audio>
                                      <p:cMediaNode>
                                        <p:cTn display="0" masterRel="sameClick">
                                          <p:stCondLst>
                                            <p:cond evt="begin" delay="0">
                                              <p:tn val="42"/>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5" grpId="0" build="p" autoUpdateAnimBg="0"/>
    </p:bldLst>
  </p:timing>
</p:sld>
</file>

<file path=ppt/slides/slide6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8722" name="Rectangle 2"/>
          <p:cNvSpPr>
            <a:spLocks noGrp="1" noRot="1" noChangeArrowheads="1"/>
          </p:cNvSpPr>
          <p:nvPr>
            <p:ph type="title"/>
          </p:nvPr>
        </p:nvSpPr>
        <p:spPr>
          <a:xfrm>
            <a:off x="323850" y="404813"/>
            <a:ext cx="8229600" cy="608012"/>
          </a:xfrm>
        </p:spPr>
        <p:txBody>
          <a:bodyPr/>
          <a:lstStyle/>
          <a:p>
            <a:pPr eaLnBrk="1" hangingPunct="1">
              <a:defRPr/>
            </a:pPr>
            <a:r>
              <a:rPr lang="en-AU" sz="3600" dirty="0"/>
              <a:t>Various Biomechanical Principles</a:t>
            </a:r>
          </a:p>
        </p:txBody>
      </p:sp>
      <p:sp>
        <p:nvSpPr>
          <p:cNvPr id="158723" name="Rectangle 3"/>
          <p:cNvSpPr>
            <a:spLocks noGrp="1" noChangeArrowheads="1"/>
          </p:cNvSpPr>
          <p:nvPr>
            <p:ph type="body" idx="1"/>
          </p:nvPr>
        </p:nvSpPr>
        <p:spPr>
          <a:xfrm>
            <a:off x="395288" y="1557338"/>
            <a:ext cx="8229600" cy="4535487"/>
          </a:xfrm>
        </p:spPr>
        <p:txBody>
          <a:bodyPr/>
          <a:lstStyle/>
          <a:p>
            <a:pPr eaLnBrk="1" hangingPunct="1">
              <a:lnSpc>
                <a:spcPct val="90000"/>
              </a:lnSpc>
            </a:pPr>
            <a:r>
              <a:rPr lang="en-AU" sz="2600">
                <a:effectLst/>
              </a:rPr>
              <a:t>Purpose, effectiveness and risk of an exercise or sport skill may be affected by any of the following </a:t>
            </a:r>
            <a:r>
              <a:rPr lang="en-AU" sz="1600">
                <a:effectLst/>
              </a:rPr>
              <a:t>(Griffin, 2006, p 125)</a:t>
            </a:r>
          </a:p>
          <a:p>
            <a:pPr lvl="1" eaLnBrk="1" hangingPunct="1">
              <a:lnSpc>
                <a:spcPct val="90000"/>
              </a:lnSpc>
            </a:pPr>
            <a:r>
              <a:rPr lang="en-AU" sz="2400">
                <a:effectLst/>
              </a:rPr>
              <a:t>Muscle length and force</a:t>
            </a:r>
          </a:p>
          <a:p>
            <a:pPr lvl="1" eaLnBrk="1" hangingPunct="1">
              <a:lnSpc>
                <a:spcPct val="90000"/>
              </a:lnSpc>
            </a:pPr>
            <a:r>
              <a:rPr lang="en-AU" sz="2400">
                <a:effectLst/>
              </a:rPr>
              <a:t>Biarticular muscle action</a:t>
            </a:r>
          </a:p>
          <a:p>
            <a:pPr lvl="1" eaLnBrk="1" hangingPunct="1">
              <a:lnSpc>
                <a:spcPct val="90000"/>
              </a:lnSpc>
            </a:pPr>
            <a:r>
              <a:rPr lang="en-AU" sz="2400">
                <a:effectLst/>
              </a:rPr>
              <a:t>Composition of forces</a:t>
            </a:r>
          </a:p>
          <a:p>
            <a:pPr lvl="1" eaLnBrk="1" hangingPunct="1">
              <a:lnSpc>
                <a:spcPct val="90000"/>
              </a:lnSpc>
            </a:pPr>
            <a:r>
              <a:rPr lang="en-AU" sz="2400">
                <a:effectLst/>
              </a:rPr>
              <a:t>Leverage and strength</a:t>
            </a:r>
          </a:p>
          <a:p>
            <a:pPr lvl="1" eaLnBrk="1" hangingPunct="1">
              <a:lnSpc>
                <a:spcPct val="90000"/>
              </a:lnSpc>
            </a:pPr>
            <a:r>
              <a:rPr lang="en-AU" sz="2400">
                <a:effectLst/>
              </a:rPr>
              <a:t>Direction of force application / alignment</a:t>
            </a:r>
          </a:p>
          <a:p>
            <a:pPr lvl="1" eaLnBrk="1" hangingPunct="1">
              <a:lnSpc>
                <a:spcPct val="90000"/>
              </a:lnSpc>
            </a:pPr>
            <a:r>
              <a:rPr lang="en-AU" sz="2400">
                <a:effectLst/>
              </a:rPr>
              <a:t>Alignment of external resistance</a:t>
            </a:r>
          </a:p>
        </p:txBody>
      </p:sp>
      <p:sp>
        <p:nvSpPr>
          <p:cNvPr id="2" name="Slide Number Placeholder 1"/>
          <p:cNvSpPr>
            <a:spLocks noGrp="1"/>
          </p:cNvSpPr>
          <p:nvPr>
            <p:ph type="sldNum" sz="quarter" idx="12"/>
          </p:nvPr>
        </p:nvSpPr>
        <p:spPr/>
        <p:txBody>
          <a:bodyPr/>
          <a:lstStyle/>
          <a:p>
            <a:fld id="{2098FC7C-5A73-4CE4-9ED4-529E12F90497}" type="slidenum">
              <a:rPr lang="en-AU" smtClean="0"/>
              <a:t>67</a:t>
            </a:fld>
            <a:endParaRPr lang="en-AU"/>
          </a:p>
        </p:txBody>
      </p:sp>
    </p:spTree>
    <p:extLst>
      <p:ext uri="{BB962C8B-B14F-4D97-AF65-F5344CB8AC3E}">
        <p14:creationId xmlns:p14="http://schemas.microsoft.com/office/powerpoint/2010/main" val="25592602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58723">
                                            <p:txEl>
                                              <p:pRg st="0" end="0"/>
                                            </p:txEl>
                                          </p:spTgt>
                                        </p:tgtEl>
                                        <p:attrNameLst>
                                          <p:attrName>style.visibility</p:attrName>
                                        </p:attrNameLst>
                                      </p:cBhvr>
                                      <p:to>
                                        <p:strVal val="visible"/>
                                      </p:to>
                                    </p:set>
                                    <p:animEffect transition="in" filter="box(out)">
                                      <p:cBhvr>
                                        <p:cTn id="7" dur="500"/>
                                        <p:tgtEl>
                                          <p:spTgt spid="15872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par>
                                <p:cTn id="8" presetID="4" presetClass="entr" presetSubtype="32" fill="hold" grpId="0" nodeType="withEffect">
                                  <p:stCondLst>
                                    <p:cond delay="0"/>
                                  </p:stCondLst>
                                  <p:childTnLst>
                                    <p:set>
                                      <p:cBhvr>
                                        <p:cTn id="9" dur="1" fill="hold">
                                          <p:stCondLst>
                                            <p:cond delay="0"/>
                                          </p:stCondLst>
                                        </p:cTn>
                                        <p:tgtEl>
                                          <p:spTgt spid="158723">
                                            <p:txEl>
                                              <p:pRg st="1" end="1"/>
                                            </p:txEl>
                                          </p:spTgt>
                                        </p:tgtEl>
                                        <p:attrNameLst>
                                          <p:attrName>style.visibility</p:attrName>
                                        </p:attrNameLst>
                                      </p:cBhvr>
                                      <p:to>
                                        <p:strVal val="visible"/>
                                      </p:to>
                                    </p:set>
                                    <p:animEffect transition="in" filter="box(out)">
                                      <p:cBhvr>
                                        <p:cTn id="10" dur="500"/>
                                        <p:tgtEl>
                                          <p:spTgt spid="158723">
                                            <p:txEl>
                                              <p:pRg st="1" end="1"/>
                                            </p:txEl>
                                          </p:spTgt>
                                        </p:tgtEl>
                                      </p:cBhvr>
                                    </p:animEffect>
                                  </p:childTnLst>
                                  <p:subTnLst>
                                    <p:audio>
                                      <p:cMediaNode>
                                        <p:cTn display="0" masterRel="sameClick">
                                          <p:stCondLst>
                                            <p:cond evt="begin" delay="0">
                                              <p:tn val="8"/>
                                            </p:cond>
                                          </p:stCondLst>
                                          <p:endCondLst>
                                            <p:cond evt="onStopAudio" delay="0">
                                              <p:tgtEl>
                                                <p:sldTgt/>
                                              </p:tgtEl>
                                            </p:cond>
                                          </p:endCondLst>
                                        </p:cTn>
                                        <p:tgtEl>
                                          <p:sndTgt r:embed="rId3" name="camera.wav"/>
                                        </p:tgtEl>
                                      </p:cMediaNode>
                                    </p:audio>
                                  </p:subTnLst>
                                </p:cTn>
                              </p:par>
                              <p:par>
                                <p:cTn id="11" presetID="4" presetClass="entr" presetSubtype="32" fill="hold" grpId="0" nodeType="withEffect">
                                  <p:stCondLst>
                                    <p:cond delay="0"/>
                                  </p:stCondLst>
                                  <p:childTnLst>
                                    <p:set>
                                      <p:cBhvr>
                                        <p:cTn id="12" dur="1" fill="hold">
                                          <p:stCondLst>
                                            <p:cond delay="0"/>
                                          </p:stCondLst>
                                        </p:cTn>
                                        <p:tgtEl>
                                          <p:spTgt spid="158723">
                                            <p:txEl>
                                              <p:pRg st="2" end="2"/>
                                            </p:txEl>
                                          </p:spTgt>
                                        </p:tgtEl>
                                        <p:attrNameLst>
                                          <p:attrName>style.visibility</p:attrName>
                                        </p:attrNameLst>
                                      </p:cBhvr>
                                      <p:to>
                                        <p:strVal val="visible"/>
                                      </p:to>
                                    </p:set>
                                    <p:animEffect transition="in" filter="box(out)">
                                      <p:cBhvr>
                                        <p:cTn id="13" dur="500"/>
                                        <p:tgtEl>
                                          <p:spTgt spid="158723">
                                            <p:txEl>
                                              <p:pRg st="2" end="2"/>
                                            </p:txEl>
                                          </p:spTgt>
                                        </p:tgtEl>
                                      </p:cBhvr>
                                    </p:animEffect>
                                  </p:childTnLst>
                                  <p:subTnLst>
                                    <p:audio>
                                      <p:cMediaNode>
                                        <p:cTn display="0" masterRel="sameClick">
                                          <p:stCondLst>
                                            <p:cond evt="begin" delay="0">
                                              <p:tn val="11"/>
                                            </p:cond>
                                          </p:stCondLst>
                                          <p:endCondLst>
                                            <p:cond evt="onStopAudio" delay="0">
                                              <p:tgtEl>
                                                <p:sldTgt/>
                                              </p:tgtEl>
                                            </p:cond>
                                          </p:endCondLst>
                                        </p:cTn>
                                        <p:tgtEl>
                                          <p:sndTgt r:embed="rId3" name="camera.wav"/>
                                        </p:tgtEl>
                                      </p:cMediaNode>
                                    </p:audio>
                                  </p:subTnLst>
                                </p:cTn>
                              </p:par>
                              <p:par>
                                <p:cTn id="14" presetID="4" presetClass="entr" presetSubtype="32" fill="hold" grpId="0" nodeType="withEffect">
                                  <p:stCondLst>
                                    <p:cond delay="0"/>
                                  </p:stCondLst>
                                  <p:childTnLst>
                                    <p:set>
                                      <p:cBhvr>
                                        <p:cTn id="15" dur="1" fill="hold">
                                          <p:stCondLst>
                                            <p:cond delay="0"/>
                                          </p:stCondLst>
                                        </p:cTn>
                                        <p:tgtEl>
                                          <p:spTgt spid="158723">
                                            <p:txEl>
                                              <p:pRg st="3" end="3"/>
                                            </p:txEl>
                                          </p:spTgt>
                                        </p:tgtEl>
                                        <p:attrNameLst>
                                          <p:attrName>style.visibility</p:attrName>
                                        </p:attrNameLst>
                                      </p:cBhvr>
                                      <p:to>
                                        <p:strVal val="visible"/>
                                      </p:to>
                                    </p:set>
                                    <p:animEffect transition="in" filter="box(out)">
                                      <p:cBhvr>
                                        <p:cTn id="16" dur="500"/>
                                        <p:tgtEl>
                                          <p:spTgt spid="158723">
                                            <p:txEl>
                                              <p:pRg st="3" end="3"/>
                                            </p:txEl>
                                          </p:spTgt>
                                        </p:tgtEl>
                                      </p:cBhvr>
                                    </p:animEffect>
                                  </p:childTnLst>
                                  <p:subTnLst>
                                    <p:audio>
                                      <p:cMediaNode>
                                        <p:cTn display="0" masterRel="sameClick">
                                          <p:stCondLst>
                                            <p:cond evt="begin" delay="0">
                                              <p:tn val="14"/>
                                            </p:cond>
                                          </p:stCondLst>
                                          <p:endCondLst>
                                            <p:cond evt="onStopAudio" delay="0">
                                              <p:tgtEl>
                                                <p:sldTgt/>
                                              </p:tgtEl>
                                            </p:cond>
                                          </p:endCondLst>
                                        </p:cTn>
                                        <p:tgtEl>
                                          <p:sndTgt r:embed="rId3" name="camera.wav"/>
                                        </p:tgtEl>
                                      </p:cMediaNode>
                                    </p:audio>
                                  </p:subTnLst>
                                </p:cTn>
                              </p:par>
                              <p:par>
                                <p:cTn id="17" presetID="4" presetClass="entr" presetSubtype="32" fill="hold" grpId="0" nodeType="withEffect">
                                  <p:stCondLst>
                                    <p:cond delay="0"/>
                                  </p:stCondLst>
                                  <p:childTnLst>
                                    <p:set>
                                      <p:cBhvr>
                                        <p:cTn id="18" dur="1" fill="hold">
                                          <p:stCondLst>
                                            <p:cond delay="0"/>
                                          </p:stCondLst>
                                        </p:cTn>
                                        <p:tgtEl>
                                          <p:spTgt spid="158723">
                                            <p:txEl>
                                              <p:pRg st="4" end="4"/>
                                            </p:txEl>
                                          </p:spTgt>
                                        </p:tgtEl>
                                        <p:attrNameLst>
                                          <p:attrName>style.visibility</p:attrName>
                                        </p:attrNameLst>
                                      </p:cBhvr>
                                      <p:to>
                                        <p:strVal val="visible"/>
                                      </p:to>
                                    </p:set>
                                    <p:animEffect transition="in" filter="box(out)">
                                      <p:cBhvr>
                                        <p:cTn id="19" dur="500"/>
                                        <p:tgtEl>
                                          <p:spTgt spid="158723">
                                            <p:txEl>
                                              <p:pRg st="4" end="4"/>
                                            </p:txEl>
                                          </p:spTgt>
                                        </p:tgtEl>
                                      </p:cBhvr>
                                    </p:animEffect>
                                  </p:childTnLst>
                                  <p:subTnLst>
                                    <p:audio>
                                      <p:cMediaNode>
                                        <p:cTn display="0" masterRel="sameClick">
                                          <p:stCondLst>
                                            <p:cond evt="begin" delay="0">
                                              <p:tn val="17"/>
                                            </p:cond>
                                          </p:stCondLst>
                                          <p:endCondLst>
                                            <p:cond evt="onStopAudio" delay="0">
                                              <p:tgtEl>
                                                <p:sldTgt/>
                                              </p:tgtEl>
                                            </p:cond>
                                          </p:endCondLst>
                                        </p:cTn>
                                        <p:tgtEl>
                                          <p:sndTgt r:embed="rId3" name="camera.wav"/>
                                        </p:tgtEl>
                                      </p:cMediaNode>
                                    </p:audio>
                                  </p:subTnLst>
                                </p:cTn>
                              </p:par>
                              <p:par>
                                <p:cTn id="20" presetID="4" presetClass="entr" presetSubtype="32" fill="hold" grpId="0" nodeType="withEffect">
                                  <p:stCondLst>
                                    <p:cond delay="0"/>
                                  </p:stCondLst>
                                  <p:childTnLst>
                                    <p:set>
                                      <p:cBhvr>
                                        <p:cTn id="21" dur="1" fill="hold">
                                          <p:stCondLst>
                                            <p:cond delay="0"/>
                                          </p:stCondLst>
                                        </p:cTn>
                                        <p:tgtEl>
                                          <p:spTgt spid="158723">
                                            <p:txEl>
                                              <p:pRg st="5" end="5"/>
                                            </p:txEl>
                                          </p:spTgt>
                                        </p:tgtEl>
                                        <p:attrNameLst>
                                          <p:attrName>style.visibility</p:attrName>
                                        </p:attrNameLst>
                                      </p:cBhvr>
                                      <p:to>
                                        <p:strVal val="visible"/>
                                      </p:to>
                                    </p:set>
                                    <p:animEffect transition="in" filter="box(out)">
                                      <p:cBhvr>
                                        <p:cTn id="22" dur="500"/>
                                        <p:tgtEl>
                                          <p:spTgt spid="158723">
                                            <p:txEl>
                                              <p:pRg st="5" end="5"/>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3" name="camera.wav"/>
                                        </p:tgtEl>
                                      </p:cMediaNode>
                                    </p:audio>
                                  </p:subTnLst>
                                </p:cTn>
                              </p:par>
                              <p:par>
                                <p:cTn id="23" presetID="4" presetClass="entr" presetSubtype="32" fill="hold" grpId="0" nodeType="withEffect">
                                  <p:stCondLst>
                                    <p:cond delay="0"/>
                                  </p:stCondLst>
                                  <p:childTnLst>
                                    <p:set>
                                      <p:cBhvr>
                                        <p:cTn id="24" dur="1" fill="hold">
                                          <p:stCondLst>
                                            <p:cond delay="0"/>
                                          </p:stCondLst>
                                        </p:cTn>
                                        <p:tgtEl>
                                          <p:spTgt spid="158723">
                                            <p:txEl>
                                              <p:pRg st="6" end="6"/>
                                            </p:txEl>
                                          </p:spTgt>
                                        </p:tgtEl>
                                        <p:attrNameLst>
                                          <p:attrName>style.visibility</p:attrName>
                                        </p:attrNameLst>
                                      </p:cBhvr>
                                      <p:to>
                                        <p:strVal val="visible"/>
                                      </p:to>
                                    </p:set>
                                    <p:animEffect transition="in" filter="box(out)">
                                      <p:cBhvr>
                                        <p:cTn id="25" dur="500"/>
                                        <p:tgtEl>
                                          <p:spTgt spid="158723">
                                            <p:txEl>
                                              <p:pRg st="6" end="6"/>
                                            </p:txEl>
                                          </p:spTgt>
                                        </p:tgtEl>
                                      </p:cBhvr>
                                    </p:animEffect>
                                  </p:childTnLst>
                                  <p:subTnLst>
                                    <p:audio>
                                      <p:cMediaNode>
                                        <p:cTn display="0" masterRel="sameClick">
                                          <p:stCondLst>
                                            <p:cond evt="begin" delay="0">
                                              <p:tn val="23"/>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723" grpId="0" build="p" autoUpdateAnimBg="0"/>
    </p:bldLst>
  </p:timing>
</p:sld>
</file>

<file path=ppt/slides/slide6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42" name="Rectangle 2"/>
          <p:cNvSpPr>
            <a:spLocks noGrp="1" noRot="1" noChangeArrowheads="1"/>
          </p:cNvSpPr>
          <p:nvPr>
            <p:ph type="title"/>
          </p:nvPr>
        </p:nvSpPr>
        <p:spPr>
          <a:xfrm>
            <a:off x="323850" y="404813"/>
            <a:ext cx="8229600" cy="608012"/>
          </a:xfrm>
        </p:spPr>
        <p:txBody>
          <a:bodyPr>
            <a:noAutofit/>
          </a:bodyPr>
          <a:lstStyle/>
          <a:p>
            <a:pPr eaLnBrk="1" hangingPunct="1">
              <a:defRPr/>
            </a:pPr>
            <a:r>
              <a:rPr lang="en-AU" sz="3600" dirty="0"/>
              <a:t>Biomechanical Factors in </a:t>
            </a:r>
            <a:br>
              <a:rPr lang="en-AU" sz="3600" dirty="0"/>
            </a:br>
            <a:r>
              <a:rPr lang="en-AU" sz="3600" dirty="0"/>
              <a:t>Human Strength</a:t>
            </a:r>
          </a:p>
        </p:txBody>
      </p:sp>
      <p:sp>
        <p:nvSpPr>
          <p:cNvPr id="163843" name="Rectangle 3"/>
          <p:cNvSpPr>
            <a:spLocks noGrp="1" noChangeArrowheads="1"/>
          </p:cNvSpPr>
          <p:nvPr>
            <p:ph type="body" idx="1"/>
          </p:nvPr>
        </p:nvSpPr>
        <p:spPr>
          <a:xfrm>
            <a:off x="395288" y="1557338"/>
            <a:ext cx="8229600" cy="4535487"/>
          </a:xfrm>
        </p:spPr>
        <p:txBody>
          <a:bodyPr/>
          <a:lstStyle/>
          <a:p>
            <a:pPr eaLnBrk="1" hangingPunct="1">
              <a:lnSpc>
                <a:spcPct val="90000"/>
              </a:lnSpc>
            </a:pPr>
            <a:r>
              <a:rPr lang="en-AU" sz="2600">
                <a:effectLst/>
              </a:rPr>
              <a:t>Several biomechanical factors related to physical strength </a:t>
            </a:r>
            <a:r>
              <a:rPr lang="en-AU" sz="1600">
                <a:effectLst/>
              </a:rPr>
              <a:t>(NSCA 2004, p 61)</a:t>
            </a:r>
          </a:p>
          <a:p>
            <a:pPr lvl="1" eaLnBrk="1" hangingPunct="1">
              <a:lnSpc>
                <a:spcPct val="90000"/>
              </a:lnSpc>
            </a:pPr>
            <a:r>
              <a:rPr lang="en-AU" sz="2400">
                <a:effectLst/>
              </a:rPr>
              <a:t>Neural control</a:t>
            </a:r>
          </a:p>
          <a:p>
            <a:pPr lvl="1" eaLnBrk="1" hangingPunct="1">
              <a:lnSpc>
                <a:spcPct val="90000"/>
              </a:lnSpc>
            </a:pPr>
            <a:r>
              <a:rPr lang="en-AU" sz="2400">
                <a:effectLst/>
              </a:rPr>
              <a:t>Muscle cross-sectional Area</a:t>
            </a:r>
          </a:p>
          <a:p>
            <a:pPr lvl="1" eaLnBrk="1" hangingPunct="1">
              <a:lnSpc>
                <a:spcPct val="90000"/>
              </a:lnSpc>
            </a:pPr>
            <a:r>
              <a:rPr lang="en-AU" sz="2400">
                <a:effectLst/>
              </a:rPr>
              <a:t>Arrangement of muscle fibres</a:t>
            </a:r>
          </a:p>
          <a:p>
            <a:pPr lvl="1" eaLnBrk="1" hangingPunct="1">
              <a:lnSpc>
                <a:spcPct val="90000"/>
              </a:lnSpc>
            </a:pPr>
            <a:r>
              <a:rPr lang="en-AU" sz="2400">
                <a:effectLst/>
              </a:rPr>
              <a:t>Muscle length</a:t>
            </a:r>
          </a:p>
          <a:p>
            <a:pPr lvl="1" eaLnBrk="1" hangingPunct="1">
              <a:lnSpc>
                <a:spcPct val="90000"/>
              </a:lnSpc>
            </a:pPr>
            <a:r>
              <a:rPr lang="en-AU" sz="2400">
                <a:effectLst/>
              </a:rPr>
              <a:t>Joint angle</a:t>
            </a:r>
          </a:p>
          <a:p>
            <a:pPr lvl="1" eaLnBrk="1" hangingPunct="1">
              <a:lnSpc>
                <a:spcPct val="90000"/>
              </a:lnSpc>
            </a:pPr>
            <a:r>
              <a:rPr lang="en-AU" sz="2400">
                <a:effectLst/>
              </a:rPr>
              <a:t>Muscle contraction velocity</a:t>
            </a:r>
          </a:p>
          <a:p>
            <a:pPr lvl="1" eaLnBrk="1" hangingPunct="1">
              <a:lnSpc>
                <a:spcPct val="90000"/>
              </a:lnSpc>
            </a:pPr>
            <a:r>
              <a:rPr lang="en-AU" sz="2400">
                <a:effectLst/>
              </a:rPr>
              <a:t>Joint angular velocity</a:t>
            </a:r>
          </a:p>
          <a:p>
            <a:pPr lvl="1" eaLnBrk="1" hangingPunct="1">
              <a:lnSpc>
                <a:spcPct val="90000"/>
              </a:lnSpc>
            </a:pPr>
            <a:r>
              <a:rPr lang="en-AU" sz="2400">
                <a:effectLst/>
              </a:rPr>
              <a:t>Strength-to-Mass Ratio</a:t>
            </a:r>
          </a:p>
        </p:txBody>
      </p:sp>
      <p:sp>
        <p:nvSpPr>
          <p:cNvPr id="2" name="Slide Number Placeholder 1"/>
          <p:cNvSpPr>
            <a:spLocks noGrp="1"/>
          </p:cNvSpPr>
          <p:nvPr>
            <p:ph type="sldNum" sz="quarter" idx="12"/>
          </p:nvPr>
        </p:nvSpPr>
        <p:spPr/>
        <p:txBody>
          <a:bodyPr/>
          <a:lstStyle/>
          <a:p>
            <a:fld id="{2098FC7C-5A73-4CE4-9ED4-529E12F90497}" type="slidenum">
              <a:rPr lang="en-AU" smtClean="0"/>
              <a:t>68</a:t>
            </a:fld>
            <a:endParaRPr lang="en-AU"/>
          </a:p>
        </p:txBody>
      </p:sp>
    </p:spTree>
    <p:extLst>
      <p:ext uri="{BB962C8B-B14F-4D97-AF65-F5344CB8AC3E}">
        <p14:creationId xmlns:p14="http://schemas.microsoft.com/office/powerpoint/2010/main" val="14013494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63843">
                                            <p:txEl>
                                              <p:pRg st="0" end="0"/>
                                            </p:txEl>
                                          </p:spTgt>
                                        </p:tgtEl>
                                        <p:attrNameLst>
                                          <p:attrName>style.visibility</p:attrName>
                                        </p:attrNameLst>
                                      </p:cBhvr>
                                      <p:to>
                                        <p:strVal val="visible"/>
                                      </p:to>
                                    </p:set>
                                    <p:animEffect transition="in" filter="box(out)">
                                      <p:cBhvr>
                                        <p:cTn id="7" dur="500"/>
                                        <p:tgtEl>
                                          <p:spTgt spid="16384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par>
                                <p:cTn id="8" presetID="4" presetClass="entr" presetSubtype="32" fill="hold" grpId="0" nodeType="withEffect">
                                  <p:stCondLst>
                                    <p:cond delay="0"/>
                                  </p:stCondLst>
                                  <p:childTnLst>
                                    <p:set>
                                      <p:cBhvr>
                                        <p:cTn id="9" dur="1" fill="hold">
                                          <p:stCondLst>
                                            <p:cond delay="0"/>
                                          </p:stCondLst>
                                        </p:cTn>
                                        <p:tgtEl>
                                          <p:spTgt spid="163843">
                                            <p:txEl>
                                              <p:pRg st="1" end="1"/>
                                            </p:txEl>
                                          </p:spTgt>
                                        </p:tgtEl>
                                        <p:attrNameLst>
                                          <p:attrName>style.visibility</p:attrName>
                                        </p:attrNameLst>
                                      </p:cBhvr>
                                      <p:to>
                                        <p:strVal val="visible"/>
                                      </p:to>
                                    </p:set>
                                    <p:animEffect transition="in" filter="box(out)">
                                      <p:cBhvr>
                                        <p:cTn id="10" dur="500"/>
                                        <p:tgtEl>
                                          <p:spTgt spid="163843">
                                            <p:txEl>
                                              <p:pRg st="1" end="1"/>
                                            </p:txEl>
                                          </p:spTgt>
                                        </p:tgtEl>
                                      </p:cBhvr>
                                    </p:animEffect>
                                  </p:childTnLst>
                                  <p:subTnLst>
                                    <p:audio>
                                      <p:cMediaNode>
                                        <p:cTn display="0" masterRel="sameClick">
                                          <p:stCondLst>
                                            <p:cond evt="begin" delay="0">
                                              <p:tn val="8"/>
                                            </p:cond>
                                          </p:stCondLst>
                                          <p:endCondLst>
                                            <p:cond evt="onStopAudio" delay="0">
                                              <p:tgtEl>
                                                <p:sldTgt/>
                                              </p:tgtEl>
                                            </p:cond>
                                          </p:endCondLst>
                                        </p:cTn>
                                        <p:tgtEl>
                                          <p:sndTgt r:embed="rId3" name="camera.wav"/>
                                        </p:tgtEl>
                                      </p:cMediaNode>
                                    </p:audio>
                                  </p:subTnLst>
                                </p:cTn>
                              </p:par>
                              <p:par>
                                <p:cTn id="11" presetID="4" presetClass="entr" presetSubtype="32" fill="hold" grpId="0" nodeType="withEffect">
                                  <p:stCondLst>
                                    <p:cond delay="0"/>
                                  </p:stCondLst>
                                  <p:childTnLst>
                                    <p:set>
                                      <p:cBhvr>
                                        <p:cTn id="12" dur="1" fill="hold">
                                          <p:stCondLst>
                                            <p:cond delay="0"/>
                                          </p:stCondLst>
                                        </p:cTn>
                                        <p:tgtEl>
                                          <p:spTgt spid="163843">
                                            <p:txEl>
                                              <p:pRg st="2" end="2"/>
                                            </p:txEl>
                                          </p:spTgt>
                                        </p:tgtEl>
                                        <p:attrNameLst>
                                          <p:attrName>style.visibility</p:attrName>
                                        </p:attrNameLst>
                                      </p:cBhvr>
                                      <p:to>
                                        <p:strVal val="visible"/>
                                      </p:to>
                                    </p:set>
                                    <p:animEffect transition="in" filter="box(out)">
                                      <p:cBhvr>
                                        <p:cTn id="13" dur="500"/>
                                        <p:tgtEl>
                                          <p:spTgt spid="163843">
                                            <p:txEl>
                                              <p:pRg st="2" end="2"/>
                                            </p:txEl>
                                          </p:spTgt>
                                        </p:tgtEl>
                                      </p:cBhvr>
                                    </p:animEffect>
                                  </p:childTnLst>
                                  <p:subTnLst>
                                    <p:audio>
                                      <p:cMediaNode>
                                        <p:cTn display="0" masterRel="sameClick">
                                          <p:stCondLst>
                                            <p:cond evt="begin" delay="0">
                                              <p:tn val="11"/>
                                            </p:cond>
                                          </p:stCondLst>
                                          <p:endCondLst>
                                            <p:cond evt="onStopAudio" delay="0">
                                              <p:tgtEl>
                                                <p:sldTgt/>
                                              </p:tgtEl>
                                            </p:cond>
                                          </p:endCondLst>
                                        </p:cTn>
                                        <p:tgtEl>
                                          <p:sndTgt r:embed="rId3" name="camera.wav"/>
                                        </p:tgtEl>
                                      </p:cMediaNode>
                                    </p:audio>
                                  </p:subTnLst>
                                </p:cTn>
                              </p:par>
                              <p:par>
                                <p:cTn id="14" presetID="4" presetClass="entr" presetSubtype="32" fill="hold" grpId="0" nodeType="withEffect">
                                  <p:stCondLst>
                                    <p:cond delay="0"/>
                                  </p:stCondLst>
                                  <p:childTnLst>
                                    <p:set>
                                      <p:cBhvr>
                                        <p:cTn id="15" dur="1" fill="hold">
                                          <p:stCondLst>
                                            <p:cond delay="0"/>
                                          </p:stCondLst>
                                        </p:cTn>
                                        <p:tgtEl>
                                          <p:spTgt spid="163843">
                                            <p:txEl>
                                              <p:pRg st="3" end="3"/>
                                            </p:txEl>
                                          </p:spTgt>
                                        </p:tgtEl>
                                        <p:attrNameLst>
                                          <p:attrName>style.visibility</p:attrName>
                                        </p:attrNameLst>
                                      </p:cBhvr>
                                      <p:to>
                                        <p:strVal val="visible"/>
                                      </p:to>
                                    </p:set>
                                    <p:animEffect transition="in" filter="box(out)">
                                      <p:cBhvr>
                                        <p:cTn id="16" dur="500"/>
                                        <p:tgtEl>
                                          <p:spTgt spid="163843">
                                            <p:txEl>
                                              <p:pRg st="3" end="3"/>
                                            </p:txEl>
                                          </p:spTgt>
                                        </p:tgtEl>
                                      </p:cBhvr>
                                    </p:animEffect>
                                  </p:childTnLst>
                                  <p:subTnLst>
                                    <p:audio>
                                      <p:cMediaNode>
                                        <p:cTn display="0" masterRel="sameClick">
                                          <p:stCondLst>
                                            <p:cond evt="begin" delay="0">
                                              <p:tn val="14"/>
                                            </p:cond>
                                          </p:stCondLst>
                                          <p:endCondLst>
                                            <p:cond evt="onStopAudio" delay="0">
                                              <p:tgtEl>
                                                <p:sldTgt/>
                                              </p:tgtEl>
                                            </p:cond>
                                          </p:endCondLst>
                                        </p:cTn>
                                        <p:tgtEl>
                                          <p:sndTgt r:embed="rId3" name="camera.wav"/>
                                        </p:tgtEl>
                                      </p:cMediaNode>
                                    </p:audio>
                                  </p:subTnLst>
                                </p:cTn>
                              </p:par>
                              <p:par>
                                <p:cTn id="17" presetID="4" presetClass="entr" presetSubtype="32" fill="hold" grpId="0" nodeType="withEffect">
                                  <p:stCondLst>
                                    <p:cond delay="0"/>
                                  </p:stCondLst>
                                  <p:childTnLst>
                                    <p:set>
                                      <p:cBhvr>
                                        <p:cTn id="18" dur="1" fill="hold">
                                          <p:stCondLst>
                                            <p:cond delay="0"/>
                                          </p:stCondLst>
                                        </p:cTn>
                                        <p:tgtEl>
                                          <p:spTgt spid="163843">
                                            <p:txEl>
                                              <p:pRg st="4" end="4"/>
                                            </p:txEl>
                                          </p:spTgt>
                                        </p:tgtEl>
                                        <p:attrNameLst>
                                          <p:attrName>style.visibility</p:attrName>
                                        </p:attrNameLst>
                                      </p:cBhvr>
                                      <p:to>
                                        <p:strVal val="visible"/>
                                      </p:to>
                                    </p:set>
                                    <p:animEffect transition="in" filter="box(out)">
                                      <p:cBhvr>
                                        <p:cTn id="19" dur="500"/>
                                        <p:tgtEl>
                                          <p:spTgt spid="163843">
                                            <p:txEl>
                                              <p:pRg st="4" end="4"/>
                                            </p:txEl>
                                          </p:spTgt>
                                        </p:tgtEl>
                                      </p:cBhvr>
                                    </p:animEffect>
                                  </p:childTnLst>
                                  <p:subTnLst>
                                    <p:audio>
                                      <p:cMediaNode>
                                        <p:cTn display="0" masterRel="sameClick">
                                          <p:stCondLst>
                                            <p:cond evt="begin" delay="0">
                                              <p:tn val="17"/>
                                            </p:cond>
                                          </p:stCondLst>
                                          <p:endCondLst>
                                            <p:cond evt="onStopAudio" delay="0">
                                              <p:tgtEl>
                                                <p:sldTgt/>
                                              </p:tgtEl>
                                            </p:cond>
                                          </p:endCondLst>
                                        </p:cTn>
                                        <p:tgtEl>
                                          <p:sndTgt r:embed="rId3" name="camera.wav"/>
                                        </p:tgtEl>
                                      </p:cMediaNode>
                                    </p:audio>
                                  </p:subTnLst>
                                </p:cTn>
                              </p:par>
                              <p:par>
                                <p:cTn id="20" presetID="4" presetClass="entr" presetSubtype="32" fill="hold" grpId="0" nodeType="withEffect">
                                  <p:stCondLst>
                                    <p:cond delay="0"/>
                                  </p:stCondLst>
                                  <p:childTnLst>
                                    <p:set>
                                      <p:cBhvr>
                                        <p:cTn id="21" dur="1" fill="hold">
                                          <p:stCondLst>
                                            <p:cond delay="0"/>
                                          </p:stCondLst>
                                        </p:cTn>
                                        <p:tgtEl>
                                          <p:spTgt spid="163843">
                                            <p:txEl>
                                              <p:pRg st="5" end="5"/>
                                            </p:txEl>
                                          </p:spTgt>
                                        </p:tgtEl>
                                        <p:attrNameLst>
                                          <p:attrName>style.visibility</p:attrName>
                                        </p:attrNameLst>
                                      </p:cBhvr>
                                      <p:to>
                                        <p:strVal val="visible"/>
                                      </p:to>
                                    </p:set>
                                    <p:animEffect transition="in" filter="box(out)">
                                      <p:cBhvr>
                                        <p:cTn id="22" dur="500"/>
                                        <p:tgtEl>
                                          <p:spTgt spid="163843">
                                            <p:txEl>
                                              <p:pRg st="5" end="5"/>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3" name="camera.wav"/>
                                        </p:tgtEl>
                                      </p:cMediaNode>
                                    </p:audio>
                                  </p:subTnLst>
                                </p:cTn>
                              </p:par>
                              <p:par>
                                <p:cTn id="23" presetID="4" presetClass="entr" presetSubtype="32" fill="hold" grpId="0" nodeType="withEffect">
                                  <p:stCondLst>
                                    <p:cond delay="0"/>
                                  </p:stCondLst>
                                  <p:childTnLst>
                                    <p:set>
                                      <p:cBhvr>
                                        <p:cTn id="24" dur="1" fill="hold">
                                          <p:stCondLst>
                                            <p:cond delay="0"/>
                                          </p:stCondLst>
                                        </p:cTn>
                                        <p:tgtEl>
                                          <p:spTgt spid="163843">
                                            <p:txEl>
                                              <p:pRg st="6" end="6"/>
                                            </p:txEl>
                                          </p:spTgt>
                                        </p:tgtEl>
                                        <p:attrNameLst>
                                          <p:attrName>style.visibility</p:attrName>
                                        </p:attrNameLst>
                                      </p:cBhvr>
                                      <p:to>
                                        <p:strVal val="visible"/>
                                      </p:to>
                                    </p:set>
                                    <p:animEffect transition="in" filter="box(out)">
                                      <p:cBhvr>
                                        <p:cTn id="25" dur="500"/>
                                        <p:tgtEl>
                                          <p:spTgt spid="163843">
                                            <p:txEl>
                                              <p:pRg st="6" end="6"/>
                                            </p:txEl>
                                          </p:spTgt>
                                        </p:tgtEl>
                                      </p:cBhvr>
                                    </p:animEffect>
                                  </p:childTnLst>
                                  <p:subTnLst>
                                    <p:audio>
                                      <p:cMediaNode>
                                        <p:cTn display="0" masterRel="sameClick">
                                          <p:stCondLst>
                                            <p:cond evt="begin" delay="0">
                                              <p:tn val="23"/>
                                            </p:cond>
                                          </p:stCondLst>
                                          <p:endCondLst>
                                            <p:cond evt="onStopAudio" delay="0">
                                              <p:tgtEl>
                                                <p:sldTgt/>
                                              </p:tgtEl>
                                            </p:cond>
                                          </p:endCondLst>
                                        </p:cTn>
                                        <p:tgtEl>
                                          <p:sndTgt r:embed="rId3" name="camera.wav"/>
                                        </p:tgtEl>
                                      </p:cMediaNode>
                                    </p:audio>
                                  </p:subTnLst>
                                </p:cTn>
                              </p:par>
                              <p:par>
                                <p:cTn id="26" presetID="4" presetClass="entr" presetSubtype="32" fill="hold" grpId="0" nodeType="withEffect">
                                  <p:stCondLst>
                                    <p:cond delay="0"/>
                                  </p:stCondLst>
                                  <p:childTnLst>
                                    <p:set>
                                      <p:cBhvr>
                                        <p:cTn id="27" dur="1" fill="hold">
                                          <p:stCondLst>
                                            <p:cond delay="0"/>
                                          </p:stCondLst>
                                        </p:cTn>
                                        <p:tgtEl>
                                          <p:spTgt spid="163843">
                                            <p:txEl>
                                              <p:pRg st="7" end="7"/>
                                            </p:txEl>
                                          </p:spTgt>
                                        </p:tgtEl>
                                        <p:attrNameLst>
                                          <p:attrName>style.visibility</p:attrName>
                                        </p:attrNameLst>
                                      </p:cBhvr>
                                      <p:to>
                                        <p:strVal val="visible"/>
                                      </p:to>
                                    </p:set>
                                    <p:animEffect transition="in" filter="box(out)">
                                      <p:cBhvr>
                                        <p:cTn id="28" dur="500"/>
                                        <p:tgtEl>
                                          <p:spTgt spid="163843">
                                            <p:txEl>
                                              <p:pRg st="7" end="7"/>
                                            </p:txEl>
                                          </p:spTgt>
                                        </p:tgtEl>
                                      </p:cBhvr>
                                    </p:animEffect>
                                  </p:childTnLst>
                                  <p:subTnLst>
                                    <p:audio>
                                      <p:cMediaNode>
                                        <p:cTn display="0" masterRel="sameClick">
                                          <p:stCondLst>
                                            <p:cond evt="begin" delay="0">
                                              <p:tn val="26"/>
                                            </p:cond>
                                          </p:stCondLst>
                                          <p:endCondLst>
                                            <p:cond evt="onStopAudio" delay="0">
                                              <p:tgtEl>
                                                <p:sldTgt/>
                                              </p:tgtEl>
                                            </p:cond>
                                          </p:endCondLst>
                                        </p:cTn>
                                        <p:tgtEl>
                                          <p:sndTgt r:embed="rId3" name="camera.wav"/>
                                        </p:tgtEl>
                                      </p:cMediaNode>
                                    </p:audio>
                                  </p:subTnLst>
                                </p:cTn>
                              </p:par>
                              <p:par>
                                <p:cTn id="29" presetID="4" presetClass="entr" presetSubtype="32" fill="hold" grpId="0" nodeType="withEffect">
                                  <p:stCondLst>
                                    <p:cond delay="0"/>
                                  </p:stCondLst>
                                  <p:childTnLst>
                                    <p:set>
                                      <p:cBhvr>
                                        <p:cTn id="30" dur="1" fill="hold">
                                          <p:stCondLst>
                                            <p:cond delay="0"/>
                                          </p:stCondLst>
                                        </p:cTn>
                                        <p:tgtEl>
                                          <p:spTgt spid="163843">
                                            <p:txEl>
                                              <p:pRg st="8" end="8"/>
                                            </p:txEl>
                                          </p:spTgt>
                                        </p:tgtEl>
                                        <p:attrNameLst>
                                          <p:attrName>style.visibility</p:attrName>
                                        </p:attrNameLst>
                                      </p:cBhvr>
                                      <p:to>
                                        <p:strVal val="visible"/>
                                      </p:to>
                                    </p:set>
                                    <p:animEffect transition="in" filter="box(out)">
                                      <p:cBhvr>
                                        <p:cTn id="31" dur="500"/>
                                        <p:tgtEl>
                                          <p:spTgt spid="163843">
                                            <p:txEl>
                                              <p:pRg st="8" end="8"/>
                                            </p:txEl>
                                          </p:spTgt>
                                        </p:tgtEl>
                                      </p:cBhvr>
                                    </p:animEffect>
                                  </p:childTnLst>
                                  <p:subTnLst>
                                    <p:audio>
                                      <p:cMediaNode>
                                        <p:cTn display="0" masterRel="sameClick">
                                          <p:stCondLst>
                                            <p:cond evt="begin" delay="0">
                                              <p:tn val="29"/>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43" grpId="0" build="p" autoUpdateAnimBg="0"/>
    </p:bldLst>
  </p:timing>
</p:sld>
</file>

<file path=ppt/slides/slide6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5890" name="Rectangle 2"/>
          <p:cNvSpPr>
            <a:spLocks noGrp="1" noRot="1" noChangeArrowheads="1"/>
          </p:cNvSpPr>
          <p:nvPr>
            <p:ph type="title"/>
          </p:nvPr>
        </p:nvSpPr>
        <p:spPr>
          <a:xfrm>
            <a:off x="395288" y="260350"/>
            <a:ext cx="8229600" cy="608013"/>
          </a:xfrm>
        </p:spPr>
        <p:txBody>
          <a:bodyPr/>
          <a:lstStyle/>
          <a:p>
            <a:pPr eaLnBrk="1" hangingPunct="1">
              <a:defRPr/>
            </a:pPr>
            <a:r>
              <a:rPr lang="en-AU" sz="3600" dirty="0"/>
              <a:t>Strength to Mass Ratio (SMR)</a:t>
            </a:r>
          </a:p>
        </p:txBody>
      </p:sp>
      <p:sp>
        <p:nvSpPr>
          <p:cNvPr id="165891" name="Rectangle 3"/>
          <p:cNvSpPr>
            <a:spLocks noGrp="1" noChangeArrowheads="1"/>
          </p:cNvSpPr>
          <p:nvPr>
            <p:ph type="body" idx="1"/>
          </p:nvPr>
        </p:nvSpPr>
        <p:spPr>
          <a:xfrm>
            <a:off x="395288" y="1125538"/>
            <a:ext cx="8229600" cy="4967287"/>
          </a:xfrm>
        </p:spPr>
        <p:txBody>
          <a:bodyPr/>
          <a:lstStyle/>
          <a:p>
            <a:pPr eaLnBrk="1" hangingPunct="1">
              <a:lnSpc>
                <a:spcPct val="80000"/>
              </a:lnSpc>
            </a:pPr>
            <a:r>
              <a:rPr lang="en-AU" dirty="0">
                <a:effectLst/>
              </a:rPr>
              <a:t>Important concept to understand as personal trainers</a:t>
            </a:r>
          </a:p>
          <a:p>
            <a:pPr eaLnBrk="1" hangingPunct="1">
              <a:lnSpc>
                <a:spcPct val="80000"/>
              </a:lnSpc>
            </a:pPr>
            <a:r>
              <a:rPr lang="en-AU" dirty="0">
                <a:effectLst/>
              </a:rPr>
              <a:t>equals the force the person can exert during a particular movement divided by the mass of the body</a:t>
            </a:r>
          </a:p>
          <a:p>
            <a:pPr eaLnBrk="1" hangingPunct="1">
              <a:lnSpc>
                <a:spcPct val="80000"/>
              </a:lnSpc>
            </a:pPr>
            <a:r>
              <a:rPr lang="en-AU" dirty="0">
                <a:effectLst/>
              </a:rPr>
              <a:t>strength training can improve the S-M ratio only if strength increases by a greater percentage than does body weight</a:t>
            </a:r>
          </a:p>
          <a:p>
            <a:pPr lvl="1" eaLnBrk="1" hangingPunct="1">
              <a:lnSpc>
                <a:spcPct val="80000"/>
              </a:lnSpc>
            </a:pPr>
            <a:r>
              <a:rPr lang="en-AU" dirty="0">
                <a:effectLst/>
              </a:rPr>
              <a:t>E.g.,  70 kg client can leg press 95 kg: SMR = 1.35; if client increases body weight to 75 kg and can leg press 110, SMR increases to 1.46.  If client increases body weight to 75kg but leg press stays at 95 kg, SMR decreases (1.26) </a:t>
            </a:r>
          </a:p>
          <a:p>
            <a:pPr eaLnBrk="1" hangingPunct="1">
              <a:lnSpc>
                <a:spcPct val="80000"/>
              </a:lnSpc>
            </a:pPr>
            <a:endParaRPr lang="en-AU" sz="2400" dirty="0">
              <a:effectLst/>
            </a:endParaRPr>
          </a:p>
          <a:p>
            <a:pPr lvl="1" eaLnBrk="1" hangingPunct="1">
              <a:lnSpc>
                <a:spcPct val="80000"/>
              </a:lnSpc>
            </a:pPr>
            <a:endParaRPr lang="en-AU" sz="240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69</a:t>
            </a:fld>
            <a:endParaRPr lang="en-AU"/>
          </a:p>
        </p:txBody>
      </p:sp>
    </p:spTree>
    <p:extLst>
      <p:ext uri="{BB962C8B-B14F-4D97-AF65-F5344CB8AC3E}">
        <p14:creationId xmlns:p14="http://schemas.microsoft.com/office/powerpoint/2010/main" val="16712183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65891">
                                            <p:txEl>
                                              <p:pRg st="0" end="0"/>
                                            </p:txEl>
                                          </p:spTgt>
                                        </p:tgtEl>
                                        <p:attrNameLst>
                                          <p:attrName>style.visibility</p:attrName>
                                        </p:attrNameLst>
                                      </p:cBhvr>
                                      <p:to>
                                        <p:strVal val="visible"/>
                                      </p:to>
                                    </p:set>
                                    <p:animEffect transition="in" filter="box(out)">
                                      <p:cBhvr>
                                        <p:cTn id="7" dur="500"/>
                                        <p:tgtEl>
                                          <p:spTgt spid="165891">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165891">
                                            <p:txEl>
                                              <p:pRg st="1" end="1"/>
                                            </p:txEl>
                                          </p:spTgt>
                                        </p:tgtEl>
                                        <p:attrNameLst>
                                          <p:attrName>style.visibility</p:attrName>
                                        </p:attrNameLst>
                                      </p:cBhvr>
                                      <p:to>
                                        <p:strVal val="visible"/>
                                      </p:to>
                                    </p:set>
                                    <p:animEffect transition="in" filter="box(out)">
                                      <p:cBhvr>
                                        <p:cTn id="12" dur="500"/>
                                        <p:tgtEl>
                                          <p:spTgt spid="165891">
                                            <p:txEl>
                                              <p:pRg st="1" end="1"/>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camera.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165891">
                                            <p:txEl>
                                              <p:pRg st="2" end="2"/>
                                            </p:txEl>
                                          </p:spTgt>
                                        </p:tgtEl>
                                        <p:attrNameLst>
                                          <p:attrName>style.visibility</p:attrName>
                                        </p:attrNameLst>
                                      </p:cBhvr>
                                      <p:to>
                                        <p:strVal val="visible"/>
                                      </p:to>
                                    </p:set>
                                    <p:animEffect transition="in" filter="box(out)">
                                      <p:cBhvr>
                                        <p:cTn id="17" dur="500"/>
                                        <p:tgtEl>
                                          <p:spTgt spid="165891">
                                            <p:txEl>
                                              <p:pRg st="2" end="2"/>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3" name="camera.wav"/>
                                        </p:tgtEl>
                                      </p:cMediaNode>
                                    </p:audio>
                                  </p:subTnLst>
                                </p:cTn>
                              </p:par>
                              <p:par>
                                <p:cTn id="18" presetID="4" presetClass="entr" presetSubtype="32" fill="hold" grpId="0" nodeType="withEffect">
                                  <p:stCondLst>
                                    <p:cond delay="0"/>
                                  </p:stCondLst>
                                  <p:childTnLst>
                                    <p:set>
                                      <p:cBhvr>
                                        <p:cTn id="19" dur="1" fill="hold">
                                          <p:stCondLst>
                                            <p:cond delay="0"/>
                                          </p:stCondLst>
                                        </p:cTn>
                                        <p:tgtEl>
                                          <p:spTgt spid="165891">
                                            <p:txEl>
                                              <p:pRg st="3" end="3"/>
                                            </p:txEl>
                                          </p:spTgt>
                                        </p:tgtEl>
                                        <p:attrNameLst>
                                          <p:attrName>style.visibility</p:attrName>
                                        </p:attrNameLst>
                                      </p:cBhvr>
                                      <p:to>
                                        <p:strVal val="visible"/>
                                      </p:to>
                                    </p:set>
                                    <p:animEffect transition="in" filter="box(out)">
                                      <p:cBhvr>
                                        <p:cTn id="20" dur="500"/>
                                        <p:tgtEl>
                                          <p:spTgt spid="165891">
                                            <p:txEl>
                                              <p:pRg st="3" end="3"/>
                                            </p:txEl>
                                          </p:spTgt>
                                        </p:tgtEl>
                                      </p:cBhvr>
                                    </p:animEffect>
                                  </p:childTnLst>
                                  <p:subTnLst>
                                    <p:audio>
                                      <p:cMediaNode>
                                        <p:cTn display="0" masterRel="sameClick">
                                          <p:stCondLst>
                                            <p:cond evt="begin" delay="0">
                                              <p:tn val="18"/>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891" grpId="0" build="p" autoUpdateAnimBg="0"/>
    </p:bldLst>
  </p:timing>
</p:sld>
</file>

<file path=ppt/slides/slide7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7938" name="Rectangle 2"/>
          <p:cNvSpPr>
            <a:spLocks noGrp="1" noRot="1" noChangeArrowheads="1"/>
          </p:cNvSpPr>
          <p:nvPr>
            <p:ph type="title"/>
          </p:nvPr>
        </p:nvSpPr>
        <p:spPr>
          <a:xfrm>
            <a:off x="395288" y="260350"/>
            <a:ext cx="8229600" cy="608013"/>
          </a:xfrm>
        </p:spPr>
        <p:txBody>
          <a:bodyPr>
            <a:normAutofit/>
          </a:bodyPr>
          <a:lstStyle/>
          <a:p>
            <a:pPr eaLnBrk="1" hangingPunct="1">
              <a:defRPr/>
            </a:pPr>
            <a:r>
              <a:rPr lang="en-AU" sz="3600" dirty="0"/>
              <a:t>Strength to Mass Ratio (SMR)</a:t>
            </a:r>
          </a:p>
        </p:txBody>
      </p:sp>
      <p:sp>
        <p:nvSpPr>
          <p:cNvPr id="68611" name="Rectangle 3"/>
          <p:cNvSpPr>
            <a:spLocks noGrp="1" noChangeArrowheads="1"/>
          </p:cNvSpPr>
          <p:nvPr>
            <p:ph type="body" idx="1"/>
          </p:nvPr>
        </p:nvSpPr>
        <p:spPr>
          <a:xfrm>
            <a:off x="395288" y="1412875"/>
            <a:ext cx="8229600" cy="4679950"/>
          </a:xfrm>
        </p:spPr>
        <p:txBody>
          <a:bodyPr/>
          <a:lstStyle/>
          <a:p>
            <a:pPr eaLnBrk="1" hangingPunct="1"/>
            <a:r>
              <a:rPr lang="en-AU">
                <a:effectLst/>
              </a:rPr>
              <a:t>Greater strength-to-mass ratio generally means improved physical performance.</a:t>
            </a:r>
          </a:p>
          <a:p>
            <a:pPr eaLnBrk="1" hangingPunct="1"/>
            <a:r>
              <a:rPr lang="en-AU">
                <a:effectLst/>
              </a:rPr>
              <a:t>Not all exercise programs improve SMR</a:t>
            </a:r>
          </a:p>
          <a:p>
            <a:pPr eaLnBrk="1" hangingPunct="1"/>
            <a:r>
              <a:rPr lang="en-AU">
                <a:effectLst/>
              </a:rPr>
              <a:t>If a training regime increases body mass to a greater extent than it increases strength, then SMR declines.</a:t>
            </a:r>
            <a:r>
              <a:rPr lang="en-AU" sz="3500">
                <a:effectLst/>
              </a:rPr>
              <a:t> </a:t>
            </a:r>
          </a:p>
          <a:p>
            <a:pPr algn="r" eaLnBrk="1" hangingPunct="1">
              <a:buFont typeface="Wingdings" panose="05000000000000000000" pitchFamily="2" charset="2"/>
              <a:buNone/>
            </a:pPr>
            <a:r>
              <a:rPr lang="en-AU" sz="2400">
                <a:effectLst/>
              </a:rPr>
              <a:t>(NSCA, 2006, p. 65)</a:t>
            </a:r>
          </a:p>
          <a:p>
            <a:pPr lvl="1" eaLnBrk="1" hangingPunct="1"/>
            <a:endParaRPr lang="en-AU" sz="320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70</a:t>
            </a:fld>
            <a:endParaRPr lang="en-AU"/>
          </a:p>
        </p:txBody>
      </p:sp>
    </p:spTree>
    <p:extLst>
      <p:ext uri="{BB962C8B-B14F-4D97-AF65-F5344CB8AC3E}">
        <p14:creationId xmlns:p14="http://schemas.microsoft.com/office/powerpoint/2010/main" val="423591131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9986" name="Rectangle 2"/>
          <p:cNvSpPr>
            <a:spLocks noGrp="1" noRot="1" noChangeArrowheads="1"/>
          </p:cNvSpPr>
          <p:nvPr>
            <p:ph type="title"/>
          </p:nvPr>
        </p:nvSpPr>
        <p:spPr>
          <a:xfrm>
            <a:off x="395288" y="260350"/>
            <a:ext cx="8229600" cy="608013"/>
          </a:xfrm>
        </p:spPr>
        <p:txBody>
          <a:bodyPr>
            <a:noAutofit/>
          </a:bodyPr>
          <a:lstStyle/>
          <a:p>
            <a:pPr eaLnBrk="1" hangingPunct="1">
              <a:defRPr/>
            </a:pPr>
            <a:r>
              <a:rPr lang="en-AU" sz="3600" dirty="0"/>
              <a:t>Sources of Resistance to </a:t>
            </a:r>
            <a:br>
              <a:rPr lang="en-AU" sz="3600" dirty="0"/>
            </a:br>
            <a:r>
              <a:rPr lang="en-AU" sz="3600" dirty="0"/>
              <a:t>Muscle Contraction</a:t>
            </a:r>
          </a:p>
        </p:txBody>
      </p:sp>
      <p:sp>
        <p:nvSpPr>
          <p:cNvPr id="69635" name="Rectangle 3"/>
          <p:cNvSpPr>
            <a:spLocks noGrp="1" noChangeArrowheads="1"/>
          </p:cNvSpPr>
          <p:nvPr>
            <p:ph type="body" idx="1"/>
          </p:nvPr>
        </p:nvSpPr>
        <p:spPr>
          <a:xfrm>
            <a:off x="395288" y="1412875"/>
            <a:ext cx="8229600" cy="4679950"/>
          </a:xfrm>
        </p:spPr>
        <p:txBody>
          <a:bodyPr/>
          <a:lstStyle/>
          <a:p>
            <a:pPr eaLnBrk="1" hangingPunct="1">
              <a:lnSpc>
                <a:spcPct val="90000"/>
              </a:lnSpc>
            </a:pPr>
            <a:r>
              <a:rPr lang="en-AU">
                <a:effectLst/>
              </a:rPr>
              <a:t>Gravity </a:t>
            </a:r>
          </a:p>
          <a:p>
            <a:pPr eaLnBrk="1" hangingPunct="1">
              <a:lnSpc>
                <a:spcPct val="90000"/>
              </a:lnSpc>
            </a:pPr>
            <a:r>
              <a:rPr lang="en-AU">
                <a:effectLst/>
              </a:rPr>
              <a:t>Inertia</a:t>
            </a:r>
          </a:p>
          <a:p>
            <a:pPr eaLnBrk="1" hangingPunct="1">
              <a:lnSpc>
                <a:spcPct val="90000"/>
              </a:lnSpc>
            </a:pPr>
            <a:r>
              <a:rPr lang="en-AU">
                <a:effectLst/>
              </a:rPr>
              <a:t>Friction</a:t>
            </a:r>
          </a:p>
          <a:p>
            <a:pPr eaLnBrk="1" hangingPunct="1">
              <a:lnSpc>
                <a:spcPct val="90000"/>
              </a:lnSpc>
            </a:pPr>
            <a:r>
              <a:rPr lang="en-AU">
                <a:effectLst/>
              </a:rPr>
              <a:t>Fluid resistance</a:t>
            </a:r>
          </a:p>
          <a:p>
            <a:pPr lvl="1" eaLnBrk="1" hangingPunct="1">
              <a:lnSpc>
                <a:spcPct val="90000"/>
              </a:lnSpc>
            </a:pPr>
            <a:r>
              <a:rPr lang="en-AU">
                <a:effectLst/>
              </a:rPr>
              <a:t>Water (e.g. swimming)</a:t>
            </a:r>
          </a:p>
          <a:p>
            <a:pPr lvl="1" eaLnBrk="1" hangingPunct="1">
              <a:lnSpc>
                <a:spcPct val="90000"/>
              </a:lnSpc>
            </a:pPr>
            <a:r>
              <a:rPr lang="en-AU">
                <a:effectLst/>
              </a:rPr>
              <a:t>Air (e.g., golf)</a:t>
            </a:r>
          </a:p>
          <a:p>
            <a:pPr lvl="1" eaLnBrk="1" hangingPunct="1">
              <a:lnSpc>
                <a:spcPct val="90000"/>
              </a:lnSpc>
            </a:pPr>
            <a:r>
              <a:rPr lang="en-AU">
                <a:effectLst/>
              </a:rPr>
              <a:t>Hydraulic machines (liquid)</a:t>
            </a:r>
          </a:p>
          <a:p>
            <a:pPr lvl="1" eaLnBrk="1" hangingPunct="1">
              <a:lnSpc>
                <a:spcPct val="90000"/>
              </a:lnSpc>
            </a:pPr>
            <a:r>
              <a:rPr lang="en-AU">
                <a:effectLst/>
              </a:rPr>
              <a:t>Pneumatic machines (gas)</a:t>
            </a:r>
          </a:p>
          <a:p>
            <a:pPr eaLnBrk="1" hangingPunct="1">
              <a:lnSpc>
                <a:spcPct val="90000"/>
              </a:lnSpc>
            </a:pPr>
            <a:r>
              <a:rPr lang="en-AU">
                <a:effectLst/>
              </a:rPr>
              <a:t>Elasticity</a:t>
            </a:r>
            <a:endParaRPr lang="en-AU" sz="360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71</a:t>
            </a:fld>
            <a:endParaRPr lang="en-AU"/>
          </a:p>
        </p:txBody>
      </p:sp>
    </p:spTree>
    <p:extLst>
      <p:ext uri="{BB962C8B-B14F-4D97-AF65-F5344CB8AC3E}">
        <p14:creationId xmlns:p14="http://schemas.microsoft.com/office/powerpoint/2010/main" val="153268556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11188" y="908050"/>
            <a:ext cx="7772400" cy="966470"/>
          </a:xfrm>
        </p:spPr>
        <p:txBody>
          <a:bodyPr/>
          <a:lstStyle/>
          <a:p>
            <a:pPr eaLnBrk="1" hangingPunct="1">
              <a:defRPr/>
            </a:pPr>
            <a:r>
              <a:rPr lang="en-AU" sz="5100" dirty="0"/>
              <a:t>Motor Learning</a:t>
            </a:r>
            <a:endParaRPr lang="en-US" sz="5100" dirty="0"/>
          </a:p>
        </p:txBody>
      </p:sp>
      <p:pic>
        <p:nvPicPr>
          <p:cNvPr id="3075" name="Picture 6" descr="bd13769_"/>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55650" y="2205038"/>
            <a:ext cx="3313113" cy="305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4377690" y="2852738"/>
            <a:ext cx="4155123" cy="1569660"/>
          </a:xfrm>
          <a:prstGeom prst="rect">
            <a:avLst/>
          </a:prstGeom>
          <a:noFill/>
        </p:spPr>
        <p:txBody>
          <a:bodyPr wrap="square">
            <a:spAutoFit/>
          </a:bodyPr>
          <a:lstStyle/>
          <a:p>
            <a:pPr algn="ctr">
              <a:defRPr/>
            </a:pPr>
            <a:r>
              <a:rPr lang="en-AU" sz="3200" dirty="0">
                <a:latin typeface="Arial" panose="020B0604020202020204" pitchFamily="34" charset="0"/>
                <a:cs typeface="Arial" panose="020B0604020202020204" pitchFamily="34" charset="0"/>
              </a:rPr>
              <a:t>The Basics of </a:t>
            </a:r>
          </a:p>
          <a:p>
            <a:pPr algn="ctr">
              <a:defRPr/>
            </a:pPr>
            <a:r>
              <a:rPr lang="en-AU" sz="3200" dirty="0">
                <a:latin typeface="Arial" panose="020B0604020202020204" pitchFamily="34" charset="0"/>
                <a:cs typeface="Arial" panose="020B0604020202020204" pitchFamily="34" charset="0"/>
              </a:rPr>
              <a:t>Motor Learning for the Personal Trainer</a:t>
            </a:r>
          </a:p>
        </p:txBody>
      </p:sp>
      <p:sp>
        <p:nvSpPr>
          <p:cNvPr id="2" name="Slide Number Placeholder 1"/>
          <p:cNvSpPr>
            <a:spLocks noGrp="1"/>
          </p:cNvSpPr>
          <p:nvPr>
            <p:ph type="sldNum" sz="quarter" idx="12"/>
          </p:nvPr>
        </p:nvSpPr>
        <p:spPr/>
        <p:txBody>
          <a:bodyPr/>
          <a:lstStyle/>
          <a:p>
            <a:fld id="{2098FC7C-5A73-4CE4-9ED4-529E12F90497}" type="slidenum">
              <a:rPr lang="en-AU" smtClean="0"/>
              <a:t>72</a:t>
            </a:fld>
            <a:endParaRPr lang="en-AU"/>
          </a:p>
        </p:txBody>
      </p:sp>
    </p:spTree>
    <p:extLst>
      <p:ext uri="{BB962C8B-B14F-4D97-AF65-F5344CB8AC3E}">
        <p14:creationId xmlns:p14="http://schemas.microsoft.com/office/powerpoint/2010/main" val="226099575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rrowheads="1"/>
          </p:cNvSpPr>
          <p:nvPr>
            <p:ph type="title"/>
          </p:nvPr>
        </p:nvSpPr>
        <p:spPr>
          <a:xfrm>
            <a:off x="628650" y="365126"/>
            <a:ext cx="7886700" cy="1038223"/>
          </a:xfrm>
        </p:spPr>
        <p:txBody>
          <a:bodyPr/>
          <a:lstStyle/>
          <a:p>
            <a:pPr eaLnBrk="1" hangingPunct="1">
              <a:defRPr/>
            </a:pPr>
            <a:r>
              <a:rPr lang="en-US" dirty="0"/>
              <a:t>What is Motor Learning?</a:t>
            </a:r>
          </a:p>
        </p:txBody>
      </p:sp>
      <p:sp>
        <p:nvSpPr>
          <p:cNvPr id="4099" name="Rectangle 3"/>
          <p:cNvSpPr>
            <a:spLocks noGrp="1" noChangeArrowheads="1"/>
          </p:cNvSpPr>
          <p:nvPr>
            <p:ph type="body" idx="1"/>
          </p:nvPr>
        </p:nvSpPr>
        <p:spPr>
          <a:xfrm>
            <a:off x="457200" y="1600200"/>
            <a:ext cx="8229600" cy="4924425"/>
          </a:xfrm>
        </p:spPr>
        <p:txBody>
          <a:bodyPr/>
          <a:lstStyle/>
          <a:p>
            <a:pPr eaLnBrk="1" hangingPunct="1">
              <a:lnSpc>
                <a:spcPct val="90000"/>
              </a:lnSpc>
            </a:pPr>
            <a:r>
              <a:rPr lang="en-AU" dirty="0">
                <a:effectLst/>
              </a:rPr>
              <a:t>Movement learning</a:t>
            </a:r>
          </a:p>
          <a:p>
            <a:pPr eaLnBrk="1" hangingPunct="1">
              <a:lnSpc>
                <a:spcPct val="90000"/>
              </a:lnSpc>
            </a:pPr>
            <a:r>
              <a:rPr lang="en-AU" dirty="0">
                <a:effectLst/>
              </a:rPr>
              <a:t>Brain is the centre of learning, not the muscles!</a:t>
            </a:r>
          </a:p>
          <a:p>
            <a:pPr eaLnBrk="1" hangingPunct="1">
              <a:lnSpc>
                <a:spcPct val="90000"/>
              </a:lnSpc>
            </a:pPr>
            <a:r>
              <a:rPr lang="en-AU" dirty="0">
                <a:effectLst/>
              </a:rPr>
              <a:t>When we begin to make muscle fibres more efficient by strength training, the nervous system becomes more efficient; hence more efficient muscle contraction: adaptation = motor learning</a:t>
            </a:r>
          </a:p>
          <a:p>
            <a:pPr eaLnBrk="1" hangingPunct="1">
              <a:lnSpc>
                <a:spcPct val="90000"/>
              </a:lnSpc>
            </a:pPr>
            <a:r>
              <a:rPr lang="en-AU" dirty="0">
                <a:effectLst/>
              </a:rPr>
              <a:t>“long-term adaptation of the CNS to the effects of practice” </a:t>
            </a:r>
            <a:r>
              <a:rPr lang="en-AU" sz="1800" dirty="0">
                <a:effectLst/>
              </a:rPr>
              <a:t>(ACSM, 2006, p. 179)</a:t>
            </a:r>
            <a:endParaRPr lang="en-AU" sz="1800" b="1"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73</a:t>
            </a:fld>
            <a:endParaRPr lang="en-AU"/>
          </a:p>
        </p:txBody>
      </p:sp>
    </p:spTree>
    <p:extLst>
      <p:ext uri="{BB962C8B-B14F-4D97-AF65-F5344CB8AC3E}">
        <p14:creationId xmlns:p14="http://schemas.microsoft.com/office/powerpoint/2010/main" val="56337665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9202" name="Rectangle 2"/>
          <p:cNvSpPr>
            <a:spLocks noGrp="1" noRot="1" noChangeArrowheads="1"/>
          </p:cNvSpPr>
          <p:nvPr>
            <p:ph type="title"/>
          </p:nvPr>
        </p:nvSpPr>
        <p:spPr>
          <a:xfrm>
            <a:off x="457200" y="809625"/>
            <a:ext cx="8229600" cy="608013"/>
          </a:xfrm>
        </p:spPr>
        <p:txBody>
          <a:bodyPr>
            <a:noAutofit/>
          </a:bodyPr>
          <a:lstStyle/>
          <a:p>
            <a:pPr eaLnBrk="1" hangingPunct="1">
              <a:defRPr/>
            </a:pPr>
            <a:r>
              <a:rPr lang="en-AU" dirty="0"/>
              <a:t>What is Motor Learning?</a:t>
            </a:r>
          </a:p>
        </p:txBody>
      </p:sp>
      <p:sp>
        <p:nvSpPr>
          <p:cNvPr id="179203" name="Rectangle 3"/>
          <p:cNvSpPr>
            <a:spLocks noGrp="1" noChangeArrowheads="1"/>
          </p:cNvSpPr>
          <p:nvPr>
            <p:ph type="body" idx="1"/>
          </p:nvPr>
        </p:nvSpPr>
        <p:spPr>
          <a:xfrm>
            <a:off x="395288" y="1981200"/>
            <a:ext cx="8520112" cy="4876800"/>
          </a:xfrm>
        </p:spPr>
        <p:txBody>
          <a:bodyPr/>
          <a:lstStyle/>
          <a:p>
            <a:pPr lvl="1" eaLnBrk="1" hangingPunct="1"/>
            <a:r>
              <a:rPr lang="en-AU">
                <a:effectLst/>
                <a:latin typeface="Arial" panose="020B0604020202020204" pitchFamily="34" charset="0"/>
              </a:rPr>
              <a:t>Long term adaptation of the CNS to the effects of practice</a:t>
            </a:r>
          </a:p>
          <a:p>
            <a:pPr lvl="1" eaLnBrk="1" hangingPunct="1"/>
            <a:r>
              <a:rPr lang="en-AU">
                <a:effectLst/>
                <a:latin typeface="Arial" panose="020B0604020202020204" pitchFamily="34" charset="0"/>
              </a:rPr>
              <a:t>Best measured by examining the performance of a client after a period of no practice – “retention test”</a:t>
            </a:r>
          </a:p>
          <a:p>
            <a:pPr lvl="1" eaLnBrk="1" hangingPunct="1"/>
            <a:r>
              <a:rPr lang="en-AU">
                <a:effectLst/>
                <a:latin typeface="Arial" panose="020B0604020202020204" pitchFamily="34" charset="0"/>
              </a:rPr>
              <a:t>Power Law of Learning</a:t>
            </a:r>
          </a:p>
          <a:p>
            <a:pPr lvl="2" eaLnBrk="1" hangingPunct="1"/>
            <a:r>
              <a:rPr lang="en-AU">
                <a:effectLst/>
                <a:latin typeface="Arial" panose="020B0604020202020204" pitchFamily="34" charset="0"/>
              </a:rPr>
              <a:t>Clients make their biggest improvements at the early stages of practice, and then the gains in improvement negatively accelerate</a:t>
            </a:r>
          </a:p>
        </p:txBody>
      </p:sp>
      <p:sp>
        <p:nvSpPr>
          <p:cNvPr id="2" name="Slide Number Placeholder 1"/>
          <p:cNvSpPr>
            <a:spLocks noGrp="1"/>
          </p:cNvSpPr>
          <p:nvPr>
            <p:ph type="sldNum" sz="quarter" idx="12"/>
          </p:nvPr>
        </p:nvSpPr>
        <p:spPr/>
        <p:txBody>
          <a:bodyPr/>
          <a:lstStyle/>
          <a:p>
            <a:fld id="{2098FC7C-5A73-4CE4-9ED4-529E12F90497}" type="slidenum">
              <a:rPr lang="en-AU" smtClean="0"/>
              <a:t>74</a:t>
            </a:fld>
            <a:endParaRPr lang="en-AU"/>
          </a:p>
        </p:txBody>
      </p:sp>
    </p:spTree>
    <p:extLst>
      <p:ext uri="{BB962C8B-B14F-4D97-AF65-F5344CB8AC3E}">
        <p14:creationId xmlns:p14="http://schemas.microsoft.com/office/powerpoint/2010/main" val="31755962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79203">
                                            <p:txEl>
                                              <p:pRg st="0" end="0"/>
                                            </p:txEl>
                                          </p:spTgt>
                                        </p:tgtEl>
                                        <p:attrNameLst>
                                          <p:attrName>style.visibility</p:attrName>
                                        </p:attrNameLst>
                                      </p:cBhvr>
                                      <p:to>
                                        <p:strVal val="visible"/>
                                      </p:to>
                                    </p:set>
                                    <p:animEffect transition="in" filter="box(out)">
                                      <p:cBhvr>
                                        <p:cTn id="7" dur="500"/>
                                        <p:tgtEl>
                                          <p:spTgt spid="179203">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par>
                                <p:cTn id="8" presetID="4" presetClass="entr" presetSubtype="32" fill="hold" grpId="0" nodeType="withEffect">
                                  <p:stCondLst>
                                    <p:cond delay="0"/>
                                  </p:stCondLst>
                                  <p:childTnLst>
                                    <p:set>
                                      <p:cBhvr>
                                        <p:cTn id="9" dur="1" fill="hold">
                                          <p:stCondLst>
                                            <p:cond delay="0"/>
                                          </p:stCondLst>
                                        </p:cTn>
                                        <p:tgtEl>
                                          <p:spTgt spid="179203">
                                            <p:txEl>
                                              <p:pRg st="1" end="1"/>
                                            </p:txEl>
                                          </p:spTgt>
                                        </p:tgtEl>
                                        <p:attrNameLst>
                                          <p:attrName>style.visibility</p:attrName>
                                        </p:attrNameLst>
                                      </p:cBhvr>
                                      <p:to>
                                        <p:strVal val="visible"/>
                                      </p:to>
                                    </p:set>
                                    <p:animEffect transition="in" filter="box(out)">
                                      <p:cBhvr>
                                        <p:cTn id="10" dur="500"/>
                                        <p:tgtEl>
                                          <p:spTgt spid="179203">
                                            <p:txEl>
                                              <p:pRg st="1" end="1"/>
                                            </p:txEl>
                                          </p:spTgt>
                                        </p:tgtEl>
                                      </p:cBhvr>
                                    </p:animEffect>
                                  </p:childTnLst>
                                  <p:subTnLst>
                                    <p:audio>
                                      <p:cMediaNode>
                                        <p:cTn display="0" masterRel="sameClick">
                                          <p:stCondLst>
                                            <p:cond evt="begin" delay="0">
                                              <p:tn val="8"/>
                                            </p:cond>
                                          </p:stCondLst>
                                          <p:endCondLst>
                                            <p:cond evt="onStopAudio" delay="0">
                                              <p:tgtEl>
                                                <p:sldTgt/>
                                              </p:tgtEl>
                                            </p:cond>
                                          </p:endCondLst>
                                        </p:cTn>
                                        <p:tgtEl>
                                          <p:sndTgt r:embed="rId2" name="camera.wav"/>
                                        </p:tgtEl>
                                      </p:cMediaNode>
                                    </p:audio>
                                  </p:subTnLst>
                                </p:cTn>
                              </p:par>
                              <p:par>
                                <p:cTn id="11" presetID="4" presetClass="entr" presetSubtype="32" fill="hold" grpId="0" nodeType="withEffect">
                                  <p:stCondLst>
                                    <p:cond delay="0"/>
                                  </p:stCondLst>
                                  <p:childTnLst>
                                    <p:set>
                                      <p:cBhvr>
                                        <p:cTn id="12" dur="1" fill="hold">
                                          <p:stCondLst>
                                            <p:cond delay="0"/>
                                          </p:stCondLst>
                                        </p:cTn>
                                        <p:tgtEl>
                                          <p:spTgt spid="179203">
                                            <p:txEl>
                                              <p:pRg st="2" end="2"/>
                                            </p:txEl>
                                          </p:spTgt>
                                        </p:tgtEl>
                                        <p:attrNameLst>
                                          <p:attrName>style.visibility</p:attrName>
                                        </p:attrNameLst>
                                      </p:cBhvr>
                                      <p:to>
                                        <p:strVal val="visible"/>
                                      </p:to>
                                    </p:set>
                                    <p:animEffect transition="in" filter="box(out)">
                                      <p:cBhvr>
                                        <p:cTn id="13" dur="500"/>
                                        <p:tgtEl>
                                          <p:spTgt spid="179203">
                                            <p:txEl>
                                              <p:pRg st="2" end="2"/>
                                            </p:txEl>
                                          </p:spTgt>
                                        </p:tgtEl>
                                      </p:cBhvr>
                                    </p:animEffect>
                                  </p:childTnLst>
                                  <p:subTnLst>
                                    <p:audio>
                                      <p:cMediaNode>
                                        <p:cTn display="0" masterRel="sameClick">
                                          <p:stCondLst>
                                            <p:cond evt="begin" delay="0">
                                              <p:tn val="11"/>
                                            </p:cond>
                                          </p:stCondLst>
                                          <p:endCondLst>
                                            <p:cond evt="onStopAudio" delay="0">
                                              <p:tgtEl>
                                                <p:sldTgt/>
                                              </p:tgtEl>
                                            </p:cond>
                                          </p:endCondLst>
                                        </p:cTn>
                                        <p:tgtEl>
                                          <p:sndTgt r:embed="rId2" name="camera.wav"/>
                                        </p:tgtEl>
                                      </p:cMediaNode>
                                    </p:audio>
                                  </p:subTnLst>
                                </p:cTn>
                              </p:par>
                              <p:par>
                                <p:cTn id="14" presetID="4" presetClass="entr" presetSubtype="32" fill="hold" grpId="0" nodeType="withEffect">
                                  <p:stCondLst>
                                    <p:cond delay="0"/>
                                  </p:stCondLst>
                                  <p:childTnLst>
                                    <p:set>
                                      <p:cBhvr>
                                        <p:cTn id="15" dur="1" fill="hold">
                                          <p:stCondLst>
                                            <p:cond delay="0"/>
                                          </p:stCondLst>
                                        </p:cTn>
                                        <p:tgtEl>
                                          <p:spTgt spid="179203">
                                            <p:txEl>
                                              <p:pRg st="3" end="3"/>
                                            </p:txEl>
                                          </p:spTgt>
                                        </p:tgtEl>
                                        <p:attrNameLst>
                                          <p:attrName>style.visibility</p:attrName>
                                        </p:attrNameLst>
                                      </p:cBhvr>
                                      <p:to>
                                        <p:strVal val="visible"/>
                                      </p:to>
                                    </p:set>
                                    <p:animEffect transition="in" filter="box(out)">
                                      <p:cBhvr>
                                        <p:cTn id="16" dur="500"/>
                                        <p:tgtEl>
                                          <p:spTgt spid="179203">
                                            <p:txEl>
                                              <p:pRg st="3" end="3"/>
                                            </p:txEl>
                                          </p:spTgt>
                                        </p:tgtEl>
                                      </p:cBhvr>
                                    </p:animEffect>
                                  </p:childTnLst>
                                  <p:subTnLst>
                                    <p:audio>
                                      <p:cMediaNode>
                                        <p:cTn display="0" masterRel="sameClick">
                                          <p:stCondLst>
                                            <p:cond evt="begin" delay="0">
                                              <p:tn val="14"/>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203" grpId="0" build="p" autoUpdateAnimBg="0"/>
    </p:bldLst>
  </p:timing>
</p:sld>
</file>

<file path=ppt/slides/slide7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7154" name="Rectangle 2"/>
          <p:cNvSpPr>
            <a:spLocks noGrp="1" noRot="1" noChangeArrowheads="1"/>
          </p:cNvSpPr>
          <p:nvPr>
            <p:ph type="title"/>
          </p:nvPr>
        </p:nvSpPr>
        <p:spPr/>
        <p:txBody>
          <a:bodyPr/>
          <a:lstStyle/>
          <a:p>
            <a:pPr eaLnBrk="1" hangingPunct="1">
              <a:defRPr/>
            </a:pPr>
            <a:r>
              <a:rPr lang="en-AU" dirty="0"/>
              <a:t>Growth and Development</a:t>
            </a:r>
          </a:p>
        </p:txBody>
      </p:sp>
      <p:sp>
        <p:nvSpPr>
          <p:cNvPr id="177155" name="Rectangle 3"/>
          <p:cNvSpPr>
            <a:spLocks noGrp="1" noChangeArrowheads="1"/>
          </p:cNvSpPr>
          <p:nvPr>
            <p:ph type="body" idx="1"/>
          </p:nvPr>
        </p:nvSpPr>
        <p:spPr/>
        <p:txBody>
          <a:bodyPr/>
          <a:lstStyle/>
          <a:p>
            <a:pPr eaLnBrk="1" hangingPunct="1">
              <a:lnSpc>
                <a:spcPct val="90000"/>
              </a:lnSpc>
              <a:defRPr/>
            </a:pPr>
            <a:r>
              <a:rPr lang="en-AU"/>
              <a:t>As the body grows and develops, changes occur that influence the mechanics of how it moves </a:t>
            </a:r>
          </a:p>
          <a:p>
            <a:pPr eaLnBrk="1" hangingPunct="1">
              <a:lnSpc>
                <a:spcPct val="90000"/>
              </a:lnSpc>
              <a:defRPr/>
            </a:pPr>
            <a:r>
              <a:rPr lang="en-AU"/>
              <a:t>Mass increases</a:t>
            </a:r>
          </a:p>
          <a:p>
            <a:pPr eaLnBrk="1" hangingPunct="1">
              <a:lnSpc>
                <a:spcPct val="90000"/>
              </a:lnSpc>
              <a:defRPr/>
            </a:pPr>
            <a:r>
              <a:rPr lang="en-AU"/>
              <a:t>Limbs lengthen</a:t>
            </a:r>
          </a:p>
          <a:p>
            <a:pPr eaLnBrk="1" hangingPunct="1">
              <a:lnSpc>
                <a:spcPct val="90000"/>
              </a:lnSpc>
              <a:defRPr/>
            </a:pPr>
            <a:r>
              <a:rPr lang="en-AU"/>
              <a:t>These changes affect the loads borne by joints, muscles, tendons, ligaments and bones</a:t>
            </a:r>
          </a:p>
        </p:txBody>
      </p:sp>
      <p:sp>
        <p:nvSpPr>
          <p:cNvPr id="2" name="Slide Number Placeholder 1"/>
          <p:cNvSpPr>
            <a:spLocks noGrp="1"/>
          </p:cNvSpPr>
          <p:nvPr>
            <p:ph type="sldNum" sz="quarter" idx="12"/>
          </p:nvPr>
        </p:nvSpPr>
        <p:spPr/>
        <p:txBody>
          <a:bodyPr/>
          <a:lstStyle/>
          <a:p>
            <a:fld id="{2098FC7C-5A73-4CE4-9ED4-529E12F90497}" type="slidenum">
              <a:rPr lang="en-AU" smtClean="0"/>
              <a:t>75</a:t>
            </a:fld>
            <a:endParaRPr lang="en-AU"/>
          </a:p>
        </p:txBody>
      </p:sp>
      <p:pic>
        <p:nvPicPr>
          <p:cNvPr id="5" name="Picture 4" descr="j007620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143244" y="4838988"/>
            <a:ext cx="1584325" cy="1635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57932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77155">
                                            <p:txEl>
                                              <p:pRg st="0" end="0"/>
                                            </p:txEl>
                                          </p:spTgt>
                                        </p:tgtEl>
                                        <p:attrNameLst>
                                          <p:attrName>style.visibility</p:attrName>
                                        </p:attrNameLst>
                                      </p:cBhvr>
                                      <p:to>
                                        <p:strVal val="visible"/>
                                      </p:to>
                                    </p:set>
                                    <p:animEffect transition="in" filter="box(out)">
                                      <p:cBhvr>
                                        <p:cTn id="7" dur="500"/>
                                        <p:tgtEl>
                                          <p:spTgt spid="177155">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177155">
                                            <p:txEl>
                                              <p:pRg st="1" end="1"/>
                                            </p:txEl>
                                          </p:spTgt>
                                        </p:tgtEl>
                                        <p:attrNameLst>
                                          <p:attrName>style.visibility</p:attrName>
                                        </p:attrNameLst>
                                      </p:cBhvr>
                                      <p:to>
                                        <p:strVal val="visible"/>
                                      </p:to>
                                    </p:set>
                                    <p:animEffect transition="in" filter="box(out)">
                                      <p:cBhvr>
                                        <p:cTn id="12" dur="500"/>
                                        <p:tgtEl>
                                          <p:spTgt spid="177155">
                                            <p:txEl>
                                              <p:pRg st="1" end="1"/>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177155">
                                            <p:txEl>
                                              <p:pRg st="2" end="2"/>
                                            </p:txEl>
                                          </p:spTgt>
                                        </p:tgtEl>
                                        <p:attrNameLst>
                                          <p:attrName>style.visibility</p:attrName>
                                        </p:attrNameLst>
                                      </p:cBhvr>
                                      <p:to>
                                        <p:strVal val="visible"/>
                                      </p:to>
                                    </p:set>
                                    <p:animEffect transition="in" filter="box(out)">
                                      <p:cBhvr>
                                        <p:cTn id="17" dur="500"/>
                                        <p:tgtEl>
                                          <p:spTgt spid="177155">
                                            <p:txEl>
                                              <p:pRg st="2" end="2"/>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2" name="camera.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177155">
                                            <p:txEl>
                                              <p:pRg st="3" end="3"/>
                                            </p:txEl>
                                          </p:spTgt>
                                        </p:tgtEl>
                                        <p:attrNameLst>
                                          <p:attrName>style.visibility</p:attrName>
                                        </p:attrNameLst>
                                      </p:cBhvr>
                                      <p:to>
                                        <p:strVal val="visible"/>
                                      </p:to>
                                    </p:set>
                                    <p:animEffect transition="in" filter="box(out)">
                                      <p:cBhvr>
                                        <p:cTn id="22" dur="500"/>
                                        <p:tgtEl>
                                          <p:spTgt spid="177155">
                                            <p:txEl>
                                              <p:pRg st="3" end="3"/>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7155" grpId="0" build="p" autoUpdateAnimBg="0"/>
    </p:bldLst>
  </p:timing>
</p:sld>
</file>

<file path=ppt/slides/slide7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8178" name="Rectangle 2"/>
          <p:cNvSpPr>
            <a:spLocks noGrp="1" noRot="1" noChangeArrowheads="1"/>
          </p:cNvSpPr>
          <p:nvPr>
            <p:ph type="title"/>
          </p:nvPr>
        </p:nvSpPr>
        <p:spPr/>
        <p:txBody>
          <a:bodyPr/>
          <a:lstStyle/>
          <a:p>
            <a:pPr eaLnBrk="1" hangingPunct="1">
              <a:defRPr/>
            </a:pPr>
            <a:r>
              <a:rPr lang="en-AU"/>
              <a:t>Strength Development and Motor Learning</a:t>
            </a:r>
          </a:p>
        </p:txBody>
      </p:sp>
      <p:sp>
        <p:nvSpPr>
          <p:cNvPr id="178179" name="Rectangle 3"/>
          <p:cNvSpPr>
            <a:spLocks noGrp="1" noChangeArrowheads="1"/>
          </p:cNvSpPr>
          <p:nvPr>
            <p:ph type="body" idx="1"/>
          </p:nvPr>
        </p:nvSpPr>
        <p:spPr/>
        <p:txBody>
          <a:bodyPr/>
          <a:lstStyle/>
          <a:p>
            <a:pPr eaLnBrk="1" hangingPunct="1">
              <a:defRPr/>
            </a:pPr>
            <a:r>
              <a:rPr lang="en-AU"/>
              <a:t>EMGs</a:t>
            </a:r>
          </a:p>
          <a:p>
            <a:pPr eaLnBrk="1" hangingPunct="1">
              <a:defRPr/>
            </a:pPr>
            <a:r>
              <a:rPr lang="en-AU"/>
              <a:t>Motor learning – adaptation</a:t>
            </a:r>
          </a:p>
          <a:p>
            <a:pPr eaLnBrk="1" hangingPunct="1">
              <a:defRPr/>
            </a:pPr>
            <a:r>
              <a:rPr lang="en-AU"/>
              <a:t>PTs must design sessions to practice and learn proper motor patterns of each exercise</a:t>
            </a:r>
          </a:p>
          <a:p>
            <a:pPr eaLnBrk="1" hangingPunct="1">
              <a:defRPr/>
            </a:pPr>
            <a:r>
              <a:rPr lang="en-AU"/>
              <a:t>PTs need to learn proper technique and posture</a:t>
            </a:r>
          </a:p>
          <a:p>
            <a:pPr eaLnBrk="1" hangingPunct="1">
              <a:buFont typeface="Wingdings" panose="05000000000000000000" pitchFamily="2" charset="2"/>
              <a:buNone/>
              <a:defRPr/>
            </a:pPr>
            <a:endParaRPr lang="en-AU"/>
          </a:p>
        </p:txBody>
      </p:sp>
      <p:sp>
        <p:nvSpPr>
          <p:cNvPr id="2" name="Slide Number Placeholder 1"/>
          <p:cNvSpPr>
            <a:spLocks noGrp="1"/>
          </p:cNvSpPr>
          <p:nvPr>
            <p:ph type="sldNum" sz="quarter" idx="12"/>
          </p:nvPr>
        </p:nvSpPr>
        <p:spPr/>
        <p:txBody>
          <a:bodyPr/>
          <a:lstStyle/>
          <a:p>
            <a:fld id="{2098FC7C-5A73-4CE4-9ED4-529E12F90497}" type="slidenum">
              <a:rPr lang="en-AU" smtClean="0"/>
              <a:t>76</a:t>
            </a:fld>
            <a:endParaRPr lang="en-AU"/>
          </a:p>
        </p:txBody>
      </p:sp>
    </p:spTree>
    <p:extLst>
      <p:ext uri="{BB962C8B-B14F-4D97-AF65-F5344CB8AC3E}">
        <p14:creationId xmlns:p14="http://schemas.microsoft.com/office/powerpoint/2010/main" val="2771167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78179">
                                            <p:txEl>
                                              <p:pRg st="0" end="0"/>
                                            </p:txEl>
                                          </p:spTgt>
                                        </p:tgtEl>
                                        <p:attrNameLst>
                                          <p:attrName>style.visibility</p:attrName>
                                        </p:attrNameLst>
                                      </p:cBhvr>
                                      <p:to>
                                        <p:strVal val="visible"/>
                                      </p:to>
                                    </p:set>
                                    <p:animEffect transition="in" filter="box(out)">
                                      <p:cBhvr>
                                        <p:cTn id="7" dur="500"/>
                                        <p:tgtEl>
                                          <p:spTgt spid="178179">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178179">
                                            <p:txEl>
                                              <p:pRg st="1" end="1"/>
                                            </p:txEl>
                                          </p:spTgt>
                                        </p:tgtEl>
                                        <p:attrNameLst>
                                          <p:attrName>style.visibility</p:attrName>
                                        </p:attrNameLst>
                                      </p:cBhvr>
                                      <p:to>
                                        <p:strVal val="visible"/>
                                      </p:to>
                                    </p:set>
                                    <p:animEffect transition="in" filter="box(out)">
                                      <p:cBhvr>
                                        <p:cTn id="12" dur="500"/>
                                        <p:tgtEl>
                                          <p:spTgt spid="178179">
                                            <p:txEl>
                                              <p:pRg st="1" end="1"/>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178179">
                                            <p:txEl>
                                              <p:pRg st="2" end="2"/>
                                            </p:txEl>
                                          </p:spTgt>
                                        </p:tgtEl>
                                        <p:attrNameLst>
                                          <p:attrName>style.visibility</p:attrName>
                                        </p:attrNameLst>
                                      </p:cBhvr>
                                      <p:to>
                                        <p:strVal val="visible"/>
                                      </p:to>
                                    </p:set>
                                    <p:animEffect transition="in" filter="box(out)">
                                      <p:cBhvr>
                                        <p:cTn id="17" dur="500"/>
                                        <p:tgtEl>
                                          <p:spTgt spid="178179">
                                            <p:txEl>
                                              <p:pRg st="2" end="2"/>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2" name="camera.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178179">
                                            <p:txEl>
                                              <p:pRg st="3" end="3"/>
                                            </p:txEl>
                                          </p:spTgt>
                                        </p:tgtEl>
                                        <p:attrNameLst>
                                          <p:attrName>style.visibility</p:attrName>
                                        </p:attrNameLst>
                                      </p:cBhvr>
                                      <p:to>
                                        <p:strVal val="visible"/>
                                      </p:to>
                                    </p:set>
                                    <p:animEffect transition="in" filter="box(out)">
                                      <p:cBhvr>
                                        <p:cTn id="22" dur="500"/>
                                        <p:tgtEl>
                                          <p:spTgt spid="178179">
                                            <p:txEl>
                                              <p:pRg st="3" end="3"/>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179" grpId="0" build="p" autoUpdateAnimBg="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Rot="1" noChangeArrowheads="1"/>
          </p:cNvSpPr>
          <p:nvPr>
            <p:ph type="title"/>
          </p:nvPr>
        </p:nvSpPr>
        <p:spPr>
          <a:xfrm>
            <a:off x="457200" y="274638"/>
            <a:ext cx="8229600" cy="850900"/>
          </a:xfrm>
        </p:spPr>
        <p:txBody>
          <a:bodyPr>
            <a:normAutofit fontScale="90000"/>
          </a:bodyPr>
          <a:lstStyle/>
          <a:p>
            <a:pPr eaLnBrk="1" hangingPunct="1">
              <a:defRPr/>
            </a:pPr>
            <a:r>
              <a:rPr lang="en-US" sz="3800"/>
              <a:t>Why is Motor Learning important for Personal Trainers?</a:t>
            </a:r>
          </a:p>
        </p:txBody>
      </p:sp>
      <p:sp>
        <p:nvSpPr>
          <p:cNvPr id="8195" name="Rectangle 3"/>
          <p:cNvSpPr>
            <a:spLocks noGrp="1" noChangeArrowheads="1"/>
          </p:cNvSpPr>
          <p:nvPr>
            <p:ph type="body" idx="1"/>
          </p:nvPr>
        </p:nvSpPr>
        <p:spPr>
          <a:xfrm>
            <a:off x="323850" y="1557338"/>
            <a:ext cx="8229600" cy="4784725"/>
          </a:xfrm>
        </p:spPr>
        <p:txBody>
          <a:bodyPr/>
          <a:lstStyle/>
          <a:p>
            <a:pPr eaLnBrk="1" hangingPunct="1"/>
            <a:r>
              <a:rPr lang="en-US">
                <a:effectLst/>
              </a:rPr>
              <a:t>PTs design client sessions to practice and learn proper motor patterns for exercises</a:t>
            </a:r>
          </a:p>
          <a:p>
            <a:pPr eaLnBrk="1" hangingPunct="1"/>
            <a:r>
              <a:rPr lang="en-US">
                <a:effectLst/>
              </a:rPr>
              <a:t>PTs should be concerned about proper technique and posture associated with the exercises</a:t>
            </a:r>
          </a:p>
          <a:p>
            <a:pPr eaLnBrk="1" hangingPunct="1"/>
            <a:r>
              <a:rPr lang="en-US">
                <a:effectLst/>
              </a:rPr>
              <a:t>PTs must embrace the CORRECT motor pattern requirements of each exercise as well as concentrate on strength in order to instill good habits into the client</a:t>
            </a:r>
          </a:p>
        </p:txBody>
      </p:sp>
      <p:sp>
        <p:nvSpPr>
          <p:cNvPr id="2" name="Slide Number Placeholder 1"/>
          <p:cNvSpPr>
            <a:spLocks noGrp="1"/>
          </p:cNvSpPr>
          <p:nvPr>
            <p:ph type="sldNum" sz="quarter" idx="12"/>
          </p:nvPr>
        </p:nvSpPr>
        <p:spPr/>
        <p:txBody>
          <a:bodyPr/>
          <a:lstStyle/>
          <a:p>
            <a:fld id="{2098FC7C-5A73-4CE4-9ED4-529E12F90497}" type="slidenum">
              <a:rPr lang="en-AU" smtClean="0"/>
              <a:t>77</a:t>
            </a:fld>
            <a:endParaRPr lang="en-AU"/>
          </a:p>
        </p:txBody>
      </p:sp>
    </p:spTree>
    <p:extLst>
      <p:ext uri="{BB962C8B-B14F-4D97-AF65-F5344CB8AC3E}">
        <p14:creationId xmlns:p14="http://schemas.microsoft.com/office/powerpoint/2010/main" val="423519930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Rot="1" noChangeArrowheads="1"/>
          </p:cNvSpPr>
          <p:nvPr>
            <p:ph type="title"/>
          </p:nvPr>
        </p:nvSpPr>
        <p:spPr/>
        <p:txBody>
          <a:bodyPr/>
          <a:lstStyle/>
          <a:p>
            <a:pPr eaLnBrk="1" hangingPunct="1">
              <a:defRPr/>
            </a:pPr>
            <a:r>
              <a:rPr lang="en-US" sz="3800"/>
              <a:t>Measurement of Motor Learning</a:t>
            </a:r>
          </a:p>
        </p:txBody>
      </p:sp>
      <p:sp>
        <p:nvSpPr>
          <p:cNvPr id="9219" name="Rectangle 3"/>
          <p:cNvSpPr>
            <a:spLocks noGrp="1" noChangeArrowheads="1"/>
          </p:cNvSpPr>
          <p:nvPr>
            <p:ph type="body" idx="1"/>
          </p:nvPr>
        </p:nvSpPr>
        <p:spPr>
          <a:xfrm>
            <a:off x="539750" y="1412875"/>
            <a:ext cx="8229600" cy="4852988"/>
          </a:xfrm>
        </p:spPr>
        <p:txBody>
          <a:bodyPr/>
          <a:lstStyle/>
          <a:p>
            <a:pPr eaLnBrk="1" hangingPunct="1"/>
            <a:r>
              <a:rPr lang="en-US" sz="2800" dirty="0">
                <a:effectLst/>
              </a:rPr>
              <a:t>Retention Test</a:t>
            </a:r>
          </a:p>
          <a:p>
            <a:pPr lvl="1" eaLnBrk="1" hangingPunct="1"/>
            <a:r>
              <a:rPr lang="en-US" sz="2400" dirty="0">
                <a:effectLst/>
              </a:rPr>
              <a:t>Examining the performance of a client after a period of no practice</a:t>
            </a:r>
          </a:p>
          <a:p>
            <a:pPr lvl="1" eaLnBrk="1" hangingPunct="1"/>
            <a:r>
              <a:rPr lang="en-US" sz="2400" dirty="0">
                <a:effectLst/>
              </a:rPr>
              <a:t>Allows PT to see whether any improvements as a result of practice are relatively permanent</a:t>
            </a:r>
          </a:p>
          <a:p>
            <a:pPr lvl="1" eaLnBrk="1" hangingPunct="1"/>
            <a:r>
              <a:rPr lang="en-US" sz="2400" dirty="0">
                <a:effectLst/>
              </a:rPr>
              <a:t>Research shows that under demonstration and guidance, clients perform better; when guidance is removed, performance deteriorates</a:t>
            </a:r>
          </a:p>
          <a:p>
            <a:pPr lvl="1" eaLnBrk="1" hangingPunct="1"/>
            <a:r>
              <a:rPr lang="en-US" sz="2400" dirty="0">
                <a:effectLst/>
              </a:rPr>
              <a:t>Can also be applied to examine whether the performance of a client is the result of learning</a:t>
            </a:r>
          </a:p>
          <a:p>
            <a:pPr lvl="2" eaLnBrk="1" hangingPunct="1"/>
            <a:r>
              <a:rPr lang="en-US" sz="2000" dirty="0">
                <a:effectLst/>
              </a:rPr>
              <a:t>If after day or two of break, if performance picks up where it left off, a result of learning</a:t>
            </a:r>
          </a:p>
        </p:txBody>
      </p:sp>
      <p:sp>
        <p:nvSpPr>
          <p:cNvPr id="2" name="Slide Number Placeholder 1"/>
          <p:cNvSpPr>
            <a:spLocks noGrp="1"/>
          </p:cNvSpPr>
          <p:nvPr>
            <p:ph type="sldNum" sz="quarter" idx="12"/>
          </p:nvPr>
        </p:nvSpPr>
        <p:spPr/>
        <p:txBody>
          <a:bodyPr/>
          <a:lstStyle/>
          <a:p>
            <a:fld id="{2098FC7C-5A73-4CE4-9ED4-529E12F90497}" type="slidenum">
              <a:rPr lang="en-AU" smtClean="0"/>
              <a:t>78</a:t>
            </a:fld>
            <a:endParaRPr lang="en-AU"/>
          </a:p>
        </p:txBody>
      </p:sp>
    </p:spTree>
    <p:extLst>
      <p:ext uri="{BB962C8B-B14F-4D97-AF65-F5344CB8AC3E}">
        <p14:creationId xmlns:p14="http://schemas.microsoft.com/office/powerpoint/2010/main" val="50684068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rrowheads="1"/>
          </p:cNvSpPr>
          <p:nvPr>
            <p:ph type="title"/>
          </p:nvPr>
        </p:nvSpPr>
        <p:spPr/>
        <p:txBody>
          <a:bodyPr/>
          <a:lstStyle/>
          <a:p>
            <a:pPr eaLnBrk="1" hangingPunct="1">
              <a:defRPr/>
            </a:pPr>
            <a:r>
              <a:rPr lang="en-US" sz="3800" dirty="0"/>
              <a:t>Characteristics of </a:t>
            </a:r>
            <a:br>
              <a:rPr lang="en-US" sz="3800" dirty="0"/>
            </a:br>
            <a:r>
              <a:rPr lang="en-US" sz="3800" dirty="0"/>
              <a:t>Motor Learning</a:t>
            </a:r>
          </a:p>
        </p:txBody>
      </p:sp>
      <p:sp>
        <p:nvSpPr>
          <p:cNvPr id="10243" name="Rectangle 3"/>
          <p:cNvSpPr>
            <a:spLocks noGrp="1" noChangeArrowheads="1"/>
          </p:cNvSpPr>
          <p:nvPr>
            <p:ph type="body" idx="1"/>
          </p:nvPr>
        </p:nvSpPr>
        <p:spPr>
          <a:xfrm>
            <a:off x="457200" y="1600200"/>
            <a:ext cx="8229600" cy="4708525"/>
          </a:xfrm>
        </p:spPr>
        <p:txBody>
          <a:bodyPr/>
          <a:lstStyle/>
          <a:p>
            <a:pPr eaLnBrk="1" hangingPunct="1">
              <a:lnSpc>
                <a:spcPct val="90000"/>
              </a:lnSpc>
            </a:pPr>
            <a:r>
              <a:rPr lang="en-US" sz="2800" dirty="0">
                <a:effectLst/>
              </a:rPr>
              <a:t>Role of PT is to determine which specific exercises and movement patterns clients may perform safely without the PT present</a:t>
            </a:r>
          </a:p>
          <a:p>
            <a:pPr eaLnBrk="1" hangingPunct="1">
              <a:lnSpc>
                <a:spcPct val="90000"/>
              </a:lnSpc>
            </a:pPr>
            <a:r>
              <a:rPr lang="en-US" sz="2800" dirty="0">
                <a:effectLst/>
              </a:rPr>
              <a:t>Power Law of Learning</a:t>
            </a:r>
          </a:p>
          <a:p>
            <a:pPr lvl="1" eaLnBrk="1" hangingPunct="1">
              <a:lnSpc>
                <a:spcPct val="90000"/>
              </a:lnSpc>
            </a:pPr>
            <a:r>
              <a:rPr lang="en-US" sz="2400" dirty="0">
                <a:effectLst/>
              </a:rPr>
              <a:t>Largest performance gains occur at the beginning but then decreases over time – this can impact exercise adherence</a:t>
            </a:r>
          </a:p>
          <a:p>
            <a:pPr eaLnBrk="1" hangingPunct="1">
              <a:lnSpc>
                <a:spcPct val="90000"/>
              </a:lnSpc>
            </a:pPr>
            <a:r>
              <a:rPr lang="en-US" sz="2800" dirty="0">
                <a:effectLst/>
              </a:rPr>
              <a:t>Neurological Considerations</a:t>
            </a:r>
          </a:p>
          <a:p>
            <a:pPr lvl="1" eaLnBrk="1" hangingPunct="1">
              <a:lnSpc>
                <a:spcPct val="90000"/>
              </a:lnSpc>
            </a:pPr>
            <a:r>
              <a:rPr lang="en-US" sz="2400" dirty="0">
                <a:effectLst/>
              </a:rPr>
              <a:t>Motor cortex and cerebellum responsible for learning and control of movement</a:t>
            </a:r>
          </a:p>
          <a:p>
            <a:pPr eaLnBrk="1" hangingPunct="1">
              <a:lnSpc>
                <a:spcPct val="90000"/>
              </a:lnSpc>
            </a:pPr>
            <a:r>
              <a:rPr lang="en-US" sz="2800" dirty="0">
                <a:effectLst/>
              </a:rPr>
              <a:t>Stages of Learning</a:t>
            </a:r>
          </a:p>
        </p:txBody>
      </p:sp>
      <p:sp>
        <p:nvSpPr>
          <p:cNvPr id="2" name="Slide Number Placeholder 1"/>
          <p:cNvSpPr>
            <a:spLocks noGrp="1"/>
          </p:cNvSpPr>
          <p:nvPr>
            <p:ph type="sldNum" sz="quarter" idx="12"/>
          </p:nvPr>
        </p:nvSpPr>
        <p:spPr/>
        <p:txBody>
          <a:bodyPr/>
          <a:lstStyle/>
          <a:p>
            <a:fld id="{2098FC7C-5A73-4CE4-9ED4-529E12F90497}" type="slidenum">
              <a:rPr lang="en-AU" smtClean="0"/>
              <a:t>79</a:t>
            </a:fld>
            <a:endParaRPr lang="en-AU"/>
          </a:p>
        </p:txBody>
      </p:sp>
    </p:spTree>
    <p:extLst>
      <p:ext uri="{BB962C8B-B14F-4D97-AF65-F5344CB8AC3E}">
        <p14:creationId xmlns:p14="http://schemas.microsoft.com/office/powerpoint/2010/main" val="356246202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Rot="1" noChangeArrowheads="1"/>
          </p:cNvSpPr>
          <p:nvPr>
            <p:ph type="title"/>
          </p:nvPr>
        </p:nvSpPr>
        <p:spPr>
          <a:xfrm>
            <a:off x="468313" y="260350"/>
            <a:ext cx="8229600" cy="865188"/>
          </a:xfrm>
        </p:spPr>
        <p:txBody>
          <a:bodyPr/>
          <a:lstStyle/>
          <a:p>
            <a:pPr eaLnBrk="1" hangingPunct="1">
              <a:defRPr/>
            </a:pPr>
            <a:r>
              <a:rPr lang="en-US" dirty="0"/>
              <a:t>Stages of Learning</a:t>
            </a:r>
          </a:p>
        </p:txBody>
      </p:sp>
      <p:sp>
        <p:nvSpPr>
          <p:cNvPr id="11267" name="Rectangle 3"/>
          <p:cNvSpPr>
            <a:spLocks noGrp="1" noChangeArrowheads="1"/>
          </p:cNvSpPr>
          <p:nvPr>
            <p:ph type="body" idx="1"/>
          </p:nvPr>
        </p:nvSpPr>
        <p:spPr>
          <a:xfrm>
            <a:off x="395288" y="1268413"/>
            <a:ext cx="8229600" cy="4968875"/>
          </a:xfrm>
        </p:spPr>
        <p:txBody>
          <a:bodyPr/>
          <a:lstStyle/>
          <a:p>
            <a:pPr eaLnBrk="1" hangingPunct="1">
              <a:lnSpc>
                <a:spcPct val="90000"/>
              </a:lnSpc>
            </a:pPr>
            <a:r>
              <a:rPr lang="en-US" sz="2800">
                <a:effectLst/>
              </a:rPr>
              <a:t>Cognitive Stage</a:t>
            </a:r>
          </a:p>
          <a:p>
            <a:pPr lvl="1" eaLnBrk="1" hangingPunct="1">
              <a:lnSpc>
                <a:spcPct val="90000"/>
              </a:lnSpc>
            </a:pPr>
            <a:r>
              <a:rPr lang="en-US" sz="2400">
                <a:effectLst/>
              </a:rPr>
              <a:t>Client ‘gets the idea’ of the movement</a:t>
            </a:r>
          </a:p>
          <a:p>
            <a:pPr lvl="1" eaLnBrk="1" hangingPunct="1">
              <a:lnSpc>
                <a:spcPct val="90000"/>
              </a:lnSpc>
            </a:pPr>
            <a:r>
              <a:rPr lang="en-US" sz="2400">
                <a:effectLst/>
              </a:rPr>
              <a:t>Use verbal and visual cues</a:t>
            </a:r>
          </a:p>
          <a:p>
            <a:pPr eaLnBrk="1" hangingPunct="1">
              <a:lnSpc>
                <a:spcPct val="90000"/>
              </a:lnSpc>
            </a:pPr>
            <a:r>
              <a:rPr lang="en-US" sz="2800">
                <a:effectLst/>
              </a:rPr>
              <a:t>Associative Stage</a:t>
            </a:r>
          </a:p>
          <a:p>
            <a:pPr lvl="1" eaLnBrk="1" hangingPunct="1">
              <a:lnSpc>
                <a:spcPct val="90000"/>
              </a:lnSpc>
            </a:pPr>
            <a:r>
              <a:rPr lang="en-US" sz="2400">
                <a:effectLst/>
              </a:rPr>
              <a:t>Refine the general solution from the cognitive stage</a:t>
            </a:r>
          </a:p>
          <a:p>
            <a:pPr lvl="1" eaLnBrk="1" hangingPunct="1">
              <a:lnSpc>
                <a:spcPct val="90000"/>
              </a:lnSpc>
            </a:pPr>
            <a:r>
              <a:rPr lang="en-US" sz="2400">
                <a:effectLst/>
              </a:rPr>
              <a:t>Sensory recognition to determine is movement correct (ie., may not have to ‘think’ about the motion but can ‘feel’ if it is right through muscles, vision, joint receptors)</a:t>
            </a:r>
          </a:p>
          <a:p>
            <a:pPr eaLnBrk="1" hangingPunct="1">
              <a:lnSpc>
                <a:spcPct val="90000"/>
              </a:lnSpc>
            </a:pPr>
            <a:r>
              <a:rPr lang="en-US" sz="2800">
                <a:effectLst/>
              </a:rPr>
              <a:t>Autonomous Stage</a:t>
            </a:r>
          </a:p>
          <a:p>
            <a:pPr lvl="1" eaLnBrk="1" hangingPunct="1">
              <a:lnSpc>
                <a:spcPct val="90000"/>
              </a:lnSpc>
            </a:pPr>
            <a:r>
              <a:rPr lang="en-US" sz="2400">
                <a:effectLst/>
              </a:rPr>
              <a:t>Performance executed without attention or awareness</a:t>
            </a:r>
          </a:p>
          <a:p>
            <a:pPr eaLnBrk="1" hangingPunct="1">
              <a:lnSpc>
                <a:spcPct val="90000"/>
              </a:lnSpc>
            </a:pPr>
            <a:r>
              <a:rPr lang="en-US" sz="2800">
                <a:effectLst/>
              </a:rPr>
              <a:t>Expert performance</a:t>
            </a:r>
          </a:p>
          <a:p>
            <a:pPr lvl="1" eaLnBrk="1" hangingPunct="1">
              <a:lnSpc>
                <a:spcPct val="90000"/>
              </a:lnSpc>
            </a:pPr>
            <a:endParaRPr lang="en-US" sz="240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80</a:t>
            </a:fld>
            <a:endParaRPr lang="en-AU"/>
          </a:p>
        </p:txBody>
      </p:sp>
    </p:spTree>
    <p:extLst>
      <p:ext uri="{BB962C8B-B14F-4D97-AF65-F5344CB8AC3E}">
        <p14:creationId xmlns:p14="http://schemas.microsoft.com/office/powerpoint/2010/main" val="387065220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1250" name="Rectangle 2"/>
          <p:cNvSpPr>
            <a:spLocks noGrp="1" noRot="1" noChangeArrowheads="1"/>
          </p:cNvSpPr>
          <p:nvPr>
            <p:ph type="title"/>
          </p:nvPr>
        </p:nvSpPr>
        <p:spPr/>
        <p:txBody>
          <a:bodyPr/>
          <a:lstStyle/>
          <a:p>
            <a:pPr eaLnBrk="1" hangingPunct="1">
              <a:defRPr/>
            </a:pPr>
            <a:r>
              <a:rPr lang="en-AU" dirty="0"/>
              <a:t>Neurological Considerations</a:t>
            </a:r>
          </a:p>
        </p:txBody>
      </p:sp>
      <p:sp>
        <p:nvSpPr>
          <p:cNvPr id="181251" name="Rectangle 3"/>
          <p:cNvSpPr>
            <a:spLocks noGrp="1" noChangeArrowheads="1"/>
          </p:cNvSpPr>
          <p:nvPr>
            <p:ph type="body" idx="1"/>
          </p:nvPr>
        </p:nvSpPr>
        <p:spPr>
          <a:xfrm>
            <a:off x="1066800" y="1989138"/>
            <a:ext cx="7848600" cy="4868862"/>
          </a:xfrm>
        </p:spPr>
        <p:txBody>
          <a:bodyPr/>
          <a:lstStyle/>
          <a:p>
            <a:pPr eaLnBrk="1" hangingPunct="1"/>
            <a:r>
              <a:rPr lang="en-US">
                <a:effectLst/>
                <a:latin typeface="Arial" panose="020B0604020202020204" pitchFamily="34" charset="0"/>
              </a:rPr>
              <a:t>CNS: motor cortex and cerebellum responsible for learning and motor control</a:t>
            </a:r>
          </a:p>
          <a:p>
            <a:pPr eaLnBrk="1" hangingPunct="1"/>
            <a:r>
              <a:rPr lang="en-US">
                <a:effectLst/>
                <a:latin typeface="Arial" panose="020B0604020202020204" pitchFamily="34" charset="0"/>
              </a:rPr>
              <a:t>Human brain has capacity to relearn and retrain: important for stroke victims</a:t>
            </a:r>
          </a:p>
        </p:txBody>
      </p:sp>
      <p:sp>
        <p:nvSpPr>
          <p:cNvPr id="2" name="Slide Number Placeholder 1"/>
          <p:cNvSpPr>
            <a:spLocks noGrp="1"/>
          </p:cNvSpPr>
          <p:nvPr>
            <p:ph type="sldNum" sz="quarter" idx="12"/>
          </p:nvPr>
        </p:nvSpPr>
        <p:spPr/>
        <p:txBody>
          <a:bodyPr/>
          <a:lstStyle/>
          <a:p>
            <a:fld id="{2098FC7C-5A73-4CE4-9ED4-529E12F90497}" type="slidenum">
              <a:rPr lang="en-AU" smtClean="0"/>
              <a:t>81</a:t>
            </a:fld>
            <a:endParaRPr lang="en-AU"/>
          </a:p>
        </p:txBody>
      </p:sp>
    </p:spTree>
    <p:extLst>
      <p:ext uri="{BB962C8B-B14F-4D97-AF65-F5344CB8AC3E}">
        <p14:creationId xmlns:p14="http://schemas.microsoft.com/office/powerpoint/2010/main" val="28863212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81251">
                                            <p:txEl>
                                              <p:pRg st="0" end="0"/>
                                            </p:txEl>
                                          </p:spTgt>
                                        </p:tgtEl>
                                        <p:attrNameLst>
                                          <p:attrName>style.visibility</p:attrName>
                                        </p:attrNameLst>
                                      </p:cBhvr>
                                      <p:to>
                                        <p:strVal val="visible"/>
                                      </p:to>
                                    </p:set>
                                    <p:animEffect transition="in" filter="box(out)">
                                      <p:cBhvr>
                                        <p:cTn id="7" dur="500"/>
                                        <p:tgtEl>
                                          <p:spTgt spid="181251">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181251">
                                            <p:txEl>
                                              <p:pRg st="1" end="1"/>
                                            </p:txEl>
                                          </p:spTgt>
                                        </p:tgtEl>
                                        <p:attrNameLst>
                                          <p:attrName>style.visibility</p:attrName>
                                        </p:attrNameLst>
                                      </p:cBhvr>
                                      <p:to>
                                        <p:strVal val="visible"/>
                                      </p:to>
                                    </p:set>
                                    <p:animEffect transition="in" filter="box(out)">
                                      <p:cBhvr>
                                        <p:cTn id="12" dur="500"/>
                                        <p:tgtEl>
                                          <p:spTgt spid="181251">
                                            <p:txEl>
                                              <p:pRg st="1" end="1"/>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51" grpId="0" build="p" autoUpdateAnimBg="0"/>
    </p:bldLst>
  </p:timing>
</p:sld>
</file>

<file path=ppt/slides/slide8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6370" name="Rectangle 2"/>
          <p:cNvSpPr>
            <a:spLocks noGrp="1" noRot="1" noChangeArrowheads="1"/>
          </p:cNvSpPr>
          <p:nvPr>
            <p:ph type="title"/>
          </p:nvPr>
        </p:nvSpPr>
        <p:spPr>
          <a:xfrm>
            <a:off x="457200" y="274638"/>
            <a:ext cx="8229600" cy="1425575"/>
          </a:xfrm>
        </p:spPr>
        <p:txBody>
          <a:bodyPr/>
          <a:lstStyle/>
          <a:p>
            <a:pPr eaLnBrk="1" hangingPunct="1">
              <a:defRPr/>
            </a:pPr>
            <a:r>
              <a:rPr lang="en-AU" dirty="0"/>
              <a:t>Nature of </a:t>
            </a:r>
            <a:br>
              <a:rPr lang="en-AU" dirty="0"/>
            </a:br>
            <a:r>
              <a:rPr lang="en-AU" dirty="0"/>
              <a:t>Motor Skill Representation</a:t>
            </a:r>
          </a:p>
        </p:txBody>
      </p:sp>
      <p:sp>
        <p:nvSpPr>
          <p:cNvPr id="186371" name="Rectangle 3"/>
          <p:cNvSpPr>
            <a:spLocks noGrp="1" noChangeArrowheads="1"/>
          </p:cNvSpPr>
          <p:nvPr>
            <p:ph type="body" idx="1"/>
          </p:nvPr>
        </p:nvSpPr>
        <p:spPr>
          <a:xfrm>
            <a:off x="179388" y="1989138"/>
            <a:ext cx="8736012" cy="4868862"/>
          </a:xfrm>
        </p:spPr>
        <p:txBody>
          <a:bodyPr/>
          <a:lstStyle/>
          <a:p>
            <a:pPr eaLnBrk="1" hangingPunct="1"/>
            <a:r>
              <a:rPr lang="en-US">
                <a:effectLst/>
                <a:latin typeface="Arial" panose="020B0604020202020204" pitchFamily="34" charset="0"/>
              </a:rPr>
              <a:t>Long Term Adaptation called Motor Learning</a:t>
            </a:r>
          </a:p>
          <a:p>
            <a:pPr lvl="1" eaLnBrk="1" hangingPunct="1"/>
            <a:r>
              <a:rPr lang="en-US">
                <a:effectLst/>
                <a:latin typeface="Arial" panose="020B0604020202020204" pitchFamily="34" charset="0"/>
              </a:rPr>
              <a:t>Generalised motor program</a:t>
            </a:r>
          </a:p>
          <a:p>
            <a:pPr lvl="2" eaLnBrk="1" hangingPunct="1"/>
            <a:r>
              <a:rPr lang="en-US">
                <a:effectLst/>
                <a:latin typeface="Arial" panose="020B0604020202020204" pitchFamily="34" charset="0"/>
              </a:rPr>
              <a:t>Individual develops a spatial and temporal aspect of movement</a:t>
            </a:r>
          </a:p>
          <a:p>
            <a:pPr lvl="1" eaLnBrk="1" hangingPunct="1"/>
            <a:r>
              <a:rPr lang="en-US">
                <a:effectLst/>
                <a:latin typeface="Arial" panose="020B0604020202020204" pitchFamily="34" charset="0"/>
              </a:rPr>
              <a:t>Ecological Psychology</a:t>
            </a:r>
          </a:p>
          <a:p>
            <a:pPr lvl="2" eaLnBrk="1" hangingPunct="1"/>
            <a:r>
              <a:rPr lang="en-US">
                <a:effectLst/>
                <a:latin typeface="Arial" panose="020B0604020202020204" pitchFamily="34" charset="0"/>
              </a:rPr>
              <a:t>Skill emerges from CNS, structural and functional aspects of muscles and bones, and the nature f the information provided by the environment </a:t>
            </a:r>
          </a:p>
          <a:p>
            <a:pPr eaLnBrk="1" hangingPunct="1"/>
            <a:endParaRPr lang="en-US">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82</a:t>
            </a:fld>
            <a:endParaRPr lang="en-AU"/>
          </a:p>
        </p:txBody>
      </p:sp>
    </p:spTree>
    <p:extLst>
      <p:ext uri="{BB962C8B-B14F-4D97-AF65-F5344CB8AC3E}">
        <p14:creationId xmlns:p14="http://schemas.microsoft.com/office/powerpoint/2010/main" val="24320169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86371">
                                            <p:txEl>
                                              <p:pRg st="0" end="0"/>
                                            </p:txEl>
                                          </p:spTgt>
                                        </p:tgtEl>
                                        <p:attrNameLst>
                                          <p:attrName>style.visibility</p:attrName>
                                        </p:attrNameLst>
                                      </p:cBhvr>
                                      <p:to>
                                        <p:strVal val="visible"/>
                                      </p:to>
                                    </p:set>
                                    <p:animEffect transition="in" filter="box(out)">
                                      <p:cBhvr>
                                        <p:cTn id="7" dur="500"/>
                                        <p:tgtEl>
                                          <p:spTgt spid="186371">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par>
                                <p:cTn id="8" presetID="4" presetClass="entr" presetSubtype="32" fill="hold" grpId="0" nodeType="withEffect">
                                  <p:stCondLst>
                                    <p:cond delay="0"/>
                                  </p:stCondLst>
                                  <p:childTnLst>
                                    <p:set>
                                      <p:cBhvr>
                                        <p:cTn id="9" dur="1" fill="hold">
                                          <p:stCondLst>
                                            <p:cond delay="0"/>
                                          </p:stCondLst>
                                        </p:cTn>
                                        <p:tgtEl>
                                          <p:spTgt spid="186371">
                                            <p:txEl>
                                              <p:pRg st="1" end="1"/>
                                            </p:txEl>
                                          </p:spTgt>
                                        </p:tgtEl>
                                        <p:attrNameLst>
                                          <p:attrName>style.visibility</p:attrName>
                                        </p:attrNameLst>
                                      </p:cBhvr>
                                      <p:to>
                                        <p:strVal val="visible"/>
                                      </p:to>
                                    </p:set>
                                    <p:animEffect transition="in" filter="box(out)">
                                      <p:cBhvr>
                                        <p:cTn id="10" dur="500"/>
                                        <p:tgtEl>
                                          <p:spTgt spid="186371">
                                            <p:txEl>
                                              <p:pRg st="1" end="1"/>
                                            </p:txEl>
                                          </p:spTgt>
                                        </p:tgtEl>
                                      </p:cBhvr>
                                    </p:animEffect>
                                  </p:childTnLst>
                                  <p:subTnLst>
                                    <p:audio>
                                      <p:cMediaNode>
                                        <p:cTn display="0" masterRel="sameClick">
                                          <p:stCondLst>
                                            <p:cond evt="begin" delay="0">
                                              <p:tn val="8"/>
                                            </p:cond>
                                          </p:stCondLst>
                                          <p:endCondLst>
                                            <p:cond evt="onStopAudio" delay="0">
                                              <p:tgtEl>
                                                <p:sldTgt/>
                                              </p:tgtEl>
                                            </p:cond>
                                          </p:endCondLst>
                                        </p:cTn>
                                        <p:tgtEl>
                                          <p:sndTgt r:embed="rId2" name="camera.wav"/>
                                        </p:tgtEl>
                                      </p:cMediaNode>
                                    </p:audio>
                                  </p:subTnLst>
                                </p:cTn>
                              </p:par>
                              <p:par>
                                <p:cTn id="11" presetID="4" presetClass="entr" presetSubtype="32" fill="hold" grpId="0" nodeType="withEffect">
                                  <p:stCondLst>
                                    <p:cond delay="0"/>
                                  </p:stCondLst>
                                  <p:childTnLst>
                                    <p:set>
                                      <p:cBhvr>
                                        <p:cTn id="12" dur="1" fill="hold">
                                          <p:stCondLst>
                                            <p:cond delay="0"/>
                                          </p:stCondLst>
                                        </p:cTn>
                                        <p:tgtEl>
                                          <p:spTgt spid="186371">
                                            <p:txEl>
                                              <p:pRg st="2" end="2"/>
                                            </p:txEl>
                                          </p:spTgt>
                                        </p:tgtEl>
                                        <p:attrNameLst>
                                          <p:attrName>style.visibility</p:attrName>
                                        </p:attrNameLst>
                                      </p:cBhvr>
                                      <p:to>
                                        <p:strVal val="visible"/>
                                      </p:to>
                                    </p:set>
                                    <p:animEffect transition="in" filter="box(out)">
                                      <p:cBhvr>
                                        <p:cTn id="13" dur="500"/>
                                        <p:tgtEl>
                                          <p:spTgt spid="186371">
                                            <p:txEl>
                                              <p:pRg st="2" end="2"/>
                                            </p:txEl>
                                          </p:spTgt>
                                        </p:tgtEl>
                                      </p:cBhvr>
                                    </p:animEffect>
                                  </p:childTnLst>
                                  <p:subTnLst>
                                    <p:audio>
                                      <p:cMediaNode>
                                        <p:cTn display="0" masterRel="sameClick">
                                          <p:stCondLst>
                                            <p:cond evt="begin" delay="0">
                                              <p:tn val="11"/>
                                            </p:cond>
                                          </p:stCondLst>
                                          <p:endCondLst>
                                            <p:cond evt="onStopAudio" delay="0">
                                              <p:tgtEl>
                                                <p:sldTgt/>
                                              </p:tgtEl>
                                            </p:cond>
                                          </p:endCondLst>
                                        </p:cTn>
                                        <p:tgtEl>
                                          <p:sndTgt r:embed="rId2" name="camera.wav"/>
                                        </p:tgtEl>
                                      </p:cMediaNode>
                                    </p:audio>
                                  </p:subTnLst>
                                </p:cTn>
                              </p:par>
                              <p:par>
                                <p:cTn id="14" presetID="4" presetClass="entr" presetSubtype="32" fill="hold" grpId="0" nodeType="withEffect">
                                  <p:stCondLst>
                                    <p:cond delay="0"/>
                                  </p:stCondLst>
                                  <p:childTnLst>
                                    <p:set>
                                      <p:cBhvr>
                                        <p:cTn id="15" dur="1" fill="hold">
                                          <p:stCondLst>
                                            <p:cond delay="0"/>
                                          </p:stCondLst>
                                        </p:cTn>
                                        <p:tgtEl>
                                          <p:spTgt spid="186371">
                                            <p:txEl>
                                              <p:pRg st="3" end="3"/>
                                            </p:txEl>
                                          </p:spTgt>
                                        </p:tgtEl>
                                        <p:attrNameLst>
                                          <p:attrName>style.visibility</p:attrName>
                                        </p:attrNameLst>
                                      </p:cBhvr>
                                      <p:to>
                                        <p:strVal val="visible"/>
                                      </p:to>
                                    </p:set>
                                    <p:animEffect transition="in" filter="box(out)">
                                      <p:cBhvr>
                                        <p:cTn id="16" dur="500"/>
                                        <p:tgtEl>
                                          <p:spTgt spid="186371">
                                            <p:txEl>
                                              <p:pRg st="3" end="3"/>
                                            </p:txEl>
                                          </p:spTgt>
                                        </p:tgtEl>
                                      </p:cBhvr>
                                    </p:animEffect>
                                  </p:childTnLst>
                                  <p:subTnLst>
                                    <p:audio>
                                      <p:cMediaNode>
                                        <p:cTn display="0" masterRel="sameClick">
                                          <p:stCondLst>
                                            <p:cond evt="begin" delay="0">
                                              <p:tn val="14"/>
                                            </p:cond>
                                          </p:stCondLst>
                                          <p:endCondLst>
                                            <p:cond evt="onStopAudio" delay="0">
                                              <p:tgtEl>
                                                <p:sldTgt/>
                                              </p:tgtEl>
                                            </p:cond>
                                          </p:endCondLst>
                                        </p:cTn>
                                        <p:tgtEl>
                                          <p:sndTgt r:embed="rId2" name="camera.wav"/>
                                        </p:tgtEl>
                                      </p:cMediaNode>
                                    </p:audio>
                                  </p:subTnLst>
                                </p:cTn>
                              </p:par>
                              <p:par>
                                <p:cTn id="17" presetID="4" presetClass="entr" presetSubtype="32" fill="hold" grpId="0" nodeType="withEffect">
                                  <p:stCondLst>
                                    <p:cond delay="0"/>
                                  </p:stCondLst>
                                  <p:childTnLst>
                                    <p:set>
                                      <p:cBhvr>
                                        <p:cTn id="18" dur="1" fill="hold">
                                          <p:stCondLst>
                                            <p:cond delay="0"/>
                                          </p:stCondLst>
                                        </p:cTn>
                                        <p:tgtEl>
                                          <p:spTgt spid="186371">
                                            <p:txEl>
                                              <p:pRg st="4" end="4"/>
                                            </p:txEl>
                                          </p:spTgt>
                                        </p:tgtEl>
                                        <p:attrNameLst>
                                          <p:attrName>style.visibility</p:attrName>
                                        </p:attrNameLst>
                                      </p:cBhvr>
                                      <p:to>
                                        <p:strVal val="visible"/>
                                      </p:to>
                                    </p:set>
                                    <p:animEffect transition="in" filter="box(out)">
                                      <p:cBhvr>
                                        <p:cTn id="19" dur="500"/>
                                        <p:tgtEl>
                                          <p:spTgt spid="186371">
                                            <p:txEl>
                                              <p:pRg st="4" end="4"/>
                                            </p:txEl>
                                          </p:spTgt>
                                        </p:tgtEl>
                                      </p:cBhvr>
                                    </p:animEffect>
                                  </p:childTnLst>
                                  <p:subTnLst>
                                    <p:audio>
                                      <p:cMediaNode>
                                        <p:cTn display="0" masterRel="sameClick">
                                          <p:stCondLst>
                                            <p:cond evt="begin" delay="0">
                                              <p:tn val="17"/>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6371" grpId="0" build="p" autoUpdateAnimBg="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rrowheads="1"/>
          </p:cNvSpPr>
          <p:nvPr>
            <p:ph type="title"/>
          </p:nvPr>
        </p:nvSpPr>
        <p:spPr/>
        <p:txBody>
          <a:bodyPr/>
          <a:lstStyle/>
          <a:p>
            <a:pPr eaLnBrk="1" hangingPunct="1">
              <a:defRPr/>
            </a:pPr>
            <a:r>
              <a:rPr lang="en-US" dirty="0"/>
              <a:t>Principles of Practice</a:t>
            </a:r>
          </a:p>
        </p:txBody>
      </p:sp>
      <p:sp>
        <p:nvSpPr>
          <p:cNvPr id="12291" name="Rectangle 3"/>
          <p:cNvSpPr>
            <a:spLocks noGrp="1" noChangeArrowheads="1"/>
          </p:cNvSpPr>
          <p:nvPr>
            <p:ph type="body" idx="1"/>
          </p:nvPr>
        </p:nvSpPr>
        <p:spPr>
          <a:xfrm>
            <a:off x="457200" y="1600200"/>
            <a:ext cx="8229600" cy="4637088"/>
          </a:xfrm>
        </p:spPr>
        <p:txBody>
          <a:bodyPr/>
          <a:lstStyle/>
          <a:p>
            <a:pPr eaLnBrk="1" hangingPunct="1">
              <a:lnSpc>
                <a:spcPct val="90000"/>
              </a:lnSpc>
            </a:pPr>
            <a:r>
              <a:rPr lang="en-US" sz="2800" dirty="0">
                <a:effectLst/>
              </a:rPr>
              <a:t>Specificity of Practice</a:t>
            </a:r>
          </a:p>
          <a:p>
            <a:pPr eaLnBrk="1" hangingPunct="1">
              <a:lnSpc>
                <a:spcPct val="90000"/>
              </a:lnSpc>
            </a:pPr>
            <a:r>
              <a:rPr lang="en-US" sz="2800" dirty="0">
                <a:effectLst/>
              </a:rPr>
              <a:t>Knowledge of Results</a:t>
            </a:r>
          </a:p>
          <a:p>
            <a:pPr eaLnBrk="1" hangingPunct="1">
              <a:lnSpc>
                <a:spcPct val="90000"/>
              </a:lnSpc>
            </a:pPr>
            <a:r>
              <a:rPr lang="en-US" sz="2800" dirty="0">
                <a:effectLst/>
              </a:rPr>
              <a:t>Knowledge of Performance</a:t>
            </a:r>
          </a:p>
          <a:p>
            <a:pPr eaLnBrk="1" hangingPunct="1">
              <a:lnSpc>
                <a:spcPct val="90000"/>
              </a:lnSpc>
            </a:pPr>
            <a:r>
              <a:rPr lang="en-US" sz="2800" dirty="0">
                <a:effectLst/>
              </a:rPr>
              <a:t>Frequency of Results &amp; Knowledge of Performance</a:t>
            </a:r>
          </a:p>
          <a:p>
            <a:pPr eaLnBrk="1" hangingPunct="1">
              <a:lnSpc>
                <a:spcPct val="90000"/>
              </a:lnSpc>
            </a:pPr>
            <a:r>
              <a:rPr lang="en-US" sz="2800" dirty="0">
                <a:effectLst/>
              </a:rPr>
              <a:t>Precision and/or Amount of Information Provided</a:t>
            </a:r>
          </a:p>
          <a:p>
            <a:pPr eaLnBrk="1" hangingPunct="1">
              <a:lnSpc>
                <a:spcPct val="90000"/>
              </a:lnSpc>
            </a:pPr>
            <a:r>
              <a:rPr lang="en-US" sz="2800" dirty="0">
                <a:effectLst/>
              </a:rPr>
              <a:t>Blocked vs Random Practice Schedules</a:t>
            </a:r>
          </a:p>
          <a:p>
            <a:pPr eaLnBrk="1" hangingPunct="1">
              <a:lnSpc>
                <a:spcPct val="90000"/>
              </a:lnSpc>
            </a:pPr>
            <a:r>
              <a:rPr lang="en-US" sz="2800" dirty="0">
                <a:effectLst/>
              </a:rPr>
              <a:t>Variable vs Constant Practice</a:t>
            </a:r>
          </a:p>
          <a:p>
            <a:pPr eaLnBrk="1" hangingPunct="1">
              <a:lnSpc>
                <a:spcPct val="90000"/>
              </a:lnSpc>
            </a:pPr>
            <a:r>
              <a:rPr lang="en-US" sz="2800" dirty="0">
                <a:effectLst/>
              </a:rPr>
              <a:t>Demonstrations</a:t>
            </a:r>
          </a:p>
        </p:txBody>
      </p:sp>
      <p:sp>
        <p:nvSpPr>
          <p:cNvPr id="2" name="Slide Number Placeholder 1"/>
          <p:cNvSpPr>
            <a:spLocks noGrp="1"/>
          </p:cNvSpPr>
          <p:nvPr>
            <p:ph type="sldNum" sz="quarter" idx="12"/>
          </p:nvPr>
        </p:nvSpPr>
        <p:spPr/>
        <p:txBody>
          <a:bodyPr/>
          <a:lstStyle/>
          <a:p>
            <a:fld id="{2098FC7C-5A73-4CE4-9ED4-529E12F90497}" type="slidenum">
              <a:rPr lang="en-AU" smtClean="0"/>
              <a:t>83</a:t>
            </a:fld>
            <a:endParaRPr lang="en-AU"/>
          </a:p>
        </p:txBody>
      </p:sp>
    </p:spTree>
    <p:extLst>
      <p:ext uri="{BB962C8B-B14F-4D97-AF65-F5344CB8AC3E}">
        <p14:creationId xmlns:p14="http://schemas.microsoft.com/office/powerpoint/2010/main" val="285190562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2274" name="Rectangle 2"/>
          <p:cNvSpPr>
            <a:spLocks noGrp="1" noRot="1" noChangeArrowheads="1"/>
          </p:cNvSpPr>
          <p:nvPr>
            <p:ph type="title"/>
          </p:nvPr>
        </p:nvSpPr>
        <p:spPr>
          <a:xfrm>
            <a:off x="395288" y="476250"/>
            <a:ext cx="8229600" cy="608013"/>
          </a:xfrm>
        </p:spPr>
        <p:txBody>
          <a:bodyPr>
            <a:noAutofit/>
          </a:bodyPr>
          <a:lstStyle/>
          <a:p>
            <a:pPr eaLnBrk="1" hangingPunct="1">
              <a:defRPr/>
            </a:pPr>
            <a:r>
              <a:rPr lang="en-AU" dirty="0"/>
              <a:t>Goals of Training</a:t>
            </a:r>
          </a:p>
        </p:txBody>
      </p:sp>
      <p:sp>
        <p:nvSpPr>
          <p:cNvPr id="182275" name="Rectangle 3"/>
          <p:cNvSpPr>
            <a:spLocks noGrp="1" noChangeArrowheads="1"/>
          </p:cNvSpPr>
          <p:nvPr>
            <p:ph type="body" idx="1"/>
          </p:nvPr>
        </p:nvSpPr>
        <p:spPr>
          <a:xfrm>
            <a:off x="468313" y="1412875"/>
            <a:ext cx="8375650" cy="4868863"/>
          </a:xfrm>
        </p:spPr>
        <p:txBody>
          <a:bodyPr/>
          <a:lstStyle/>
          <a:p>
            <a:pPr eaLnBrk="1" hangingPunct="1"/>
            <a:r>
              <a:rPr lang="en-AU" dirty="0">
                <a:effectLst/>
                <a:latin typeface="Arial" panose="020B0604020202020204" pitchFamily="34" charset="0"/>
              </a:rPr>
              <a:t>Principles of Practice</a:t>
            </a:r>
          </a:p>
          <a:p>
            <a:pPr lvl="1" eaLnBrk="1" hangingPunct="1"/>
            <a:r>
              <a:rPr lang="en-AU" dirty="0">
                <a:effectLst/>
                <a:latin typeface="Arial" panose="020B0604020202020204" pitchFamily="34" charset="0"/>
              </a:rPr>
              <a:t>Specificity of Practice Principle</a:t>
            </a:r>
          </a:p>
          <a:p>
            <a:pPr lvl="2" eaLnBrk="1" hangingPunct="1"/>
            <a:r>
              <a:rPr lang="en-AU" dirty="0">
                <a:effectLst/>
                <a:latin typeface="Arial" panose="020B0604020202020204" pitchFamily="34" charset="0"/>
              </a:rPr>
              <a:t>Powerful determinant of learning</a:t>
            </a:r>
          </a:p>
          <a:p>
            <a:pPr lvl="2" eaLnBrk="1" hangingPunct="1"/>
            <a:r>
              <a:rPr lang="en-AU" dirty="0">
                <a:effectLst/>
                <a:latin typeface="Arial" panose="020B0604020202020204" pitchFamily="34" charset="0"/>
              </a:rPr>
              <a:t>Client will perform new task better if practices</a:t>
            </a:r>
          </a:p>
          <a:p>
            <a:pPr lvl="1" eaLnBrk="1" hangingPunct="1"/>
            <a:r>
              <a:rPr lang="en-AU" dirty="0">
                <a:effectLst/>
                <a:latin typeface="Arial" panose="020B0604020202020204" pitchFamily="34" charset="0"/>
              </a:rPr>
              <a:t>Knowledge of Results </a:t>
            </a:r>
          </a:p>
          <a:p>
            <a:pPr lvl="2" eaLnBrk="1" hangingPunct="1"/>
            <a:r>
              <a:rPr lang="en-AU" dirty="0">
                <a:effectLst/>
                <a:latin typeface="Arial" panose="020B0604020202020204" pitchFamily="34" charset="0"/>
              </a:rPr>
              <a:t>Info provided by an external agent about the outcome of a movement</a:t>
            </a:r>
          </a:p>
          <a:p>
            <a:pPr lvl="1" eaLnBrk="1" hangingPunct="1"/>
            <a:r>
              <a:rPr lang="en-AU" dirty="0">
                <a:effectLst/>
                <a:latin typeface="Arial" panose="020B0604020202020204" pitchFamily="34" charset="0"/>
              </a:rPr>
              <a:t>Knowledge of performance</a:t>
            </a:r>
          </a:p>
          <a:p>
            <a:pPr lvl="2" eaLnBrk="1" hangingPunct="1"/>
            <a:r>
              <a:rPr lang="en-AU" dirty="0">
                <a:effectLst/>
                <a:latin typeface="Arial" panose="020B0604020202020204" pitchFamily="34" charset="0"/>
              </a:rPr>
              <a:t>Info provided about the quality of movement re” accurate to the goal trying to be achieved</a:t>
            </a:r>
          </a:p>
        </p:txBody>
      </p:sp>
      <p:sp>
        <p:nvSpPr>
          <p:cNvPr id="2" name="Slide Number Placeholder 1"/>
          <p:cNvSpPr>
            <a:spLocks noGrp="1"/>
          </p:cNvSpPr>
          <p:nvPr>
            <p:ph type="sldNum" sz="quarter" idx="12"/>
          </p:nvPr>
        </p:nvSpPr>
        <p:spPr/>
        <p:txBody>
          <a:bodyPr/>
          <a:lstStyle/>
          <a:p>
            <a:fld id="{2098FC7C-5A73-4CE4-9ED4-529E12F90497}" type="slidenum">
              <a:rPr lang="en-AU" smtClean="0"/>
              <a:t>84</a:t>
            </a:fld>
            <a:endParaRPr lang="en-AU"/>
          </a:p>
        </p:txBody>
      </p:sp>
    </p:spTree>
    <p:extLst>
      <p:ext uri="{BB962C8B-B14F-4D97-AF65-F5344CB8AC3E}">
        <p14:creationId xmlns:p14="http://schemas.microsoft.com/office/powerpoint/2010/main" val="37727181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82275">
                                            <p:txEl>
                                              <p:pRg st="0" end="0"/>
                                            </p:txEl>
                                          </p:spTgt>
                                        </p:tgtEl>
                                        <p:attrNameLst>
                                          <p:attrName>style.visibility</p:attrName>
                                        </p:attrNameLst>
                                      </p:cBhvr>
                                      <p:to>
                                        <p:strVal val="visible"/>
                                      </p:to>
                                    </p:set>
                                    <p:animEffect transition="in" filter="box(out)">
                                      <p:cBhvr>
                                        <p:cTn id="7" dur="500"/>
                                        <p:tgtEl>
                                          <p:spTgt spid="182275">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par>
                                <p:cTn id="8" presetID="4" presetClass="entr" presetSubtype="32" fill="hold" grpId="0" nodeType="withEffect">
                                  <p:stCondLst>
                                    <p:cond delay="0"/>
                                  </p:stCondLst>
                                  <p:childTnLst>
                                    <p:set>
                                      <p:cBhvr>
                                        <p:cTn id="9" dur="1" fill="hold">
                                          <p:stCondLst>
                                            <p:cond delay="0"/>
                                          </p:stCondLst>
                                        </p:cTn>
                                        <p:tgtEl>
                                          <p:spTgt spid="182275">
                                            <p:txEl>
                                              <p:pRg st="1" end="1"/>
                                            </p:txEl>
                                          </p:spTgt>
                                        </p:tgtEl>
                                        <p:attrNameLst>
                                          <p:attrName>style.visibility</p:attrName>
                                        </p:attrNameLst>
                                      </p:cBhvr>
                                      <p:to>
                                        <p:strVal val="visible"/>
                                      </p:to>
                                    </p:set>
                                    <p:animEffect transition="in" filter="box(out)">
                                      <p:cBhvr>
                                        <p:cTn id="10" dur="500"/>
                                        <p:tgtEl>
                                          <p:spTgt spid="182275">
                                            <p:txEl>
                                              <p:pRg st="1" end="1"/>
                                            </p:txEl>
                                          </p:spTgt>
                                        </p:tgtEl>
                                      </p:cBhvr>
                                    </p:animEffect>
                                  </p:childTnLst>
                                  <p:subTnLst>
                                    <p:audio>
                                      <p:cMediaNode>
                                        <p:cTn display="0" masterRel="sameClick">
                                          <p:stCondLst>
                                            <p:cond evt="begin" delay="0">
                                              <p:tn val="8"/>
                                            </p:cond>
                                          </p:stCondLst>
                                          <p:endCondLst>
                                            <p:cond evt="onStopAudio" delay="0">
                                              <p:tgtEl>
                                                <p:sldTgt/>
                                              </p:tgtEl>
                                            </p:cond>
                                          </p:endCondLst>
                                        </p:cTn>
                                        <p:tgtEl>
                                          <p:sndTgt r:embed="rId2" name="camera.wav"/>
                                        </p:tgtEl>
                                      </p:cMediaNode>
                                    </p:audio>
                                  </p:subTnLst>
                                </p:cTn>
                              </p:par>
                              <p:par>
                                <p:cTn id="11" presetID="4" presetClass="entr" presetSubtype="32" fill="hold" grpId="0" nodeType="withEffect">
                                  <p:stCondLst>
                                    <p:cond delay="0"/>
                                  </p:stCondLst>
                                  <p:childTnLst>
                                    <p:set>
                                      <p:cBhvr>
                                        <p:cTn id="12" dur="1" fill="hold">
                                          <p:stCondLst>
                                            <p:cond delay="0"/>
                                          </p:stCondLst>
                                        </p:cTn>
                                        <p:tgtEl>
                                          <p:spTgt spid="182275">
                                            <p:txEl>
                                              <p:pRg st="2" end="2"/>
                                            </p:txEl>
                                          </p:spTgt>
                                        </p:tgtEl>
                                        <p:attrNameLst>
                                          <p:attrName>style.visibility</p:attrName>
                                        </p:attrNameLst>
                                      </p:cBhvr>
                                      <p:to>
                                        <p:strVal val="visible"/>
                                      </p:to>
                                    </p:set>
                                    <p:animEffect transition="in" filter="box(out)">
                                      <p:cBhvr>
                                        <p:cTn id="13" dur="500"/>
                                        <p:tgtEl>
                                          <p:spTgt spid="182275">
                                            <p:txEl>
                                              <p:pRg st="2" end="2"/>
                                            </p:txEl>
                                          </p:spTgt>
                                        </p:tgtEl>
                                      </p:cBhvr>
                                    </p:animEffect>
                                  </p:childTnLst>
                                  <p:subTnLst>
                                    <p:audio>
                                      <p:cMediaNode>
                                        <p:cTn display="0" masterRel="sameClick">
                                          <p:stCondLst>
                                            <p:cond evt="begin" delay="0">
                                              <p:tn val="11"/>
                                            </p:cond>
                                          </p:stCondLst>
                                          <p:endCondLst>
                                            <p:cond evt="onStopAudio" delay="0">
                                              <p:tgtEl>
                                                <p:sldTgt/>
                                              </p:tgtEl>
                                            </p:cond>
                                          </p:endCondLst>
                                        </p:cTn>
                                        <p:tgtEl>
                                          <p:sndTgt r:embed="rId2" name="camera.wav"/>
                                        </p:tgtEl>
                                      </p:cMediaNode>
                                    </p:audio>
                                  </p:subTnLst>
                                </p:cTn>
                              </p:par>
                              <p:par>
                                <p:cTn id="14" presetID="4" presetClass="entr" presetSubtype="32" fill="hold" grpId="0" nodeType="withEffect">
                                  <p:stCondLst>
                                    <p:cond delay="0"/>
                                  </p:stCondLst>
                                  <p:childTnLst>
                                    <p:set>
                                      <p:cBhvr>
                                        <p:cTn id="15" dur="1" fill="hold">
                                          <p:stCondLst>
                                            <p:cond delay="0"/>
                                          </p:stCondLst>
                                        </p:cTn>
                                        <p:tgtEl>
                                          <p:spTgt spid="182275">
                                            <p:txEl>
                                              <p:pRg st="3" end="3"/>
                                            </p:txEl>
                                          </p:spTgt>
                                        </p:tgtEl>
                                        <p:attrNameLst>
                                          <p:attrName>style.visibility</p:attrName>
                                        </p:attrNameLst>
                                      </p:cBhvr>
                                      <p:to>
                                        <p:strVal val="visible"/>
                                      </p:to>
                                    </p:set>
                                    <p:animEffect transition="in" filter="box(out)">
                                      <p:cBhvr>
                                        <p:cTn id="16" dur="500"/>
                                        <p:tgtEl>
                                          <p:spTgt spid="182275">
                                            <p:txEl>
                                              <p:pRg st="3" end="3"/>
                                            </p:txEl>
                                          </p:spTgt>
                                        </p:tgtEl>
                                      </p:cBhvr>
                                    </p:animEffect>
                                  </p:childTnLst>
                                  <p:subTnLst>
                                    <p:audio>
                                      <p:cMediaNode>
                                        <p:cTn display="0" masterRel="sameClick">
                                          <p:stCondLst>
                                            <p:cond evt="begin" delay="0">
                                              <p:tn val="14"/>
                                            </p:cond>
                                          </p:stCondLst>
                                          <p:endCondLst>
                                            <p:cond evt="onStopAudio" delay="0">
                                              <p:tgtEl>
                                                <p:sldTgt/>
                                              </p:tgtEl>
                                            </p:cond>
                                          </p:endCondLst>
                                        </p:cTn>
                                        <p:tgtEl>
                                          <p:sndTgt r:embed="rId2" name="camera.wav"/>
                                        </p:tgtEl>
                                      </p:cMediaNode>
                                    </p:audio>
                                  </p:subTnLst>
                                </p:cTn>
                              </p:par>
                              <p:par>
                                <p:cTn id="17" presetID="4" presetClass="entr" presetSubtype="32" fill="hold" grpId="0" nodeType="withEffect">
                                  <p:stCondLst>
                                    <p:cond delay="0"/>
                                  </p:stCondLst>
                                  <p:childTnLst>
                                    <p:set>
                                      <p:cBhvr>
                                        <p:cTn id="18" dur="1" fill="hold">
                                          <p:stCondLst>
                                            <p:cond delay="0"/>
                                          </p:stCondLst>
                                        </p:cTn>
                                        <p:tgtEl>
                                          <p:spTgt spid="182275">
                                            <p:txEl>
                                              <p:pRg st="4" end="4"/>
                                            </p:txEl>
                                          </p:spTgt>
                                        </p:tgtEl>
                                        <p:attrNameLst>
                                          <p:attrName>style.visibility</p:attrName>
                                        </p:attrNameLst>
                                      </p:cBhvr>
                                      <p:to>
                                        <p:strVal val="visible"/>
                                      </p:to>
                                    </p:set>
                                    <p:animEffect transition="in" filter="box(out)">
                                      <p:cBhvr>
                                        <p:cTn id="19" dur="500"/>
                                        <p:tgtEl>
                                          <p:spTgt spid="182275">
                                            <p:txEl>
                                              <p:pRg st="4" end="4"/>
                                            </p:txEl>
                                          </p:spTgt>
                                        </p:tgtEl>
                                      </p:cBhvr>
                                    </p:animEffect>
                                  </p:childTnLst>
                                  <p:subTnLst>
                                    <p:audio>
                                      <p:cMediaNode>
                                        <p:cTn display="0" masterRel="sameClick">
                                          <p:stCondLst>
                                            <p:cond evt="begin" delay="0">
                                              <p:tn val="17"/>
                                            </p:cond>
                                          </p:stCondLst>
                                          <p:endCondLst>
                                            <p:cond evt="onStopAudio" delay="0">
                                              <p:tgtEl>
                                                <p:sldTgt/>
                                              </p:tgtEl>
                                            </p:cond>
                                          </p:endCondLst>
                                        </p:cTn>
                                        <p:tgtEl>
                                          <p:sndTgt r:embed="rId2" name="camera.wav"/>
                                        </p:tgtEl>
                                      </p:cMediaNode>
                                    </p:audio>
                                  </p:subTnLst>
                                </p:cTn>
                              </p:par>
                              <p:par>
                                <p:cTn id="20" presetID="4" presetClass="entr" presetSubtype="32" fill="hold" grpId="0" nodeType="withEffect">
                                  <p:stCondLst>
                                    <p:cond delay="0"/>
                                  </p:stCondLst>
                                  <p:childTnLst>
                                    <p:set>
                                      <p:cBhvr>
                                        <p:cTn id="21" dur="1" fill="hold">
                                          <p:stCondLst>
                                            <p:cond delay="0"/>
                                          </p:stCondLst>
                                        </p:cTn>
                                        <p:tgtEl>
                                          <p:spTgt spid="182275">
                                            <p:txEl>
                                              <p:pRg st="5" end="5"/>
                                            </p:txEl>
                                          </p:spTgt>
                                        </p:tgtEl>
                                        <p:attrNameLst>
                                          <p:attrName>style.visibility</p:attrName>
                                        </p:attrNameLst>
                                      </p:cBhvr>
                                      <p:to>
                                        <p:strVal val="visible"/>
                                      </p:to>
                                    </p:set>
                                    <p:animEffect transition="in" filter="box(out)">
                                      <p:cBhvr>
                                        <p:cTn id="22" dur="500"/>
                                        <p:tgtEl>
                                          <p:spTgt spid="182275">
                                            <p:txEl>
                                              <p:pRg st="5" end="5"/>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2" name="camera.wav"/>
                                        </p:tgtEl>
                                      </p:cMediaNode>
                                    </p:audio>
                                  </p:subTnLst>
                                </p:cTn>
                              </p:par>
                              <p:par>
                                <p:cTn id="23" presetID="4" presetClass="entr" presetSubtype="32" fill="hold" grpId="0" nodeType="withEffect">
                                  <p:stCondLst>
                                    <p:cond delay="0"/>
                                  </p:stCondLst>
                                  <p:childTnLst>
                                    <p:set>
                                      <p:cBhvr>
                                        <p:cTn id="24" dur="1" fill="hold">
                                          <p:stCondLst>
                                            <p:cond delay="0"/>
                                          </p:stCondLst>
                                        </p:cTn>
                                        <p:tgtEl>
                                          <p:spTgt spid="182275">
                                            <p:txEl>
                                              <p:pRg st="6" end="6"/>
                                            </p:txEl>
                                          </p:spTgt>
                                        </p:tgtEl>
                                        <p:attrNameLst>
                                          <p:attrName>style.visibility</p:attrName>
                                        </p:attrNameLst>
                                      </p:cBhvr>
                                      <p:to>
                                        <p:strVal val="visible"/>
                                      </p:to>
                                    </p:set>
                                    <p:animEffect transition="in" filter="box(out)">
                                      <p:cBhvr>
                                        <p:cTn id="25" dur="500"/>
                                        <p:tgtEl>
                                          <p:spTgt spid="182275">
                                            <p:txEl>
                                              <p:pRg st="6" end="6"/>
                                            </p:txEl>
                                          </p:spTgt>
                                        </p:tgtEl>
                                      </p:cBhvr>
                                    </p:animEffect>
                                  </p:childTnLst>
                                  <p:subTnLst>
                                    <p:audio>
                                      <p:cMediaNode>
                                        <p:cTn display="0" masterRel="sameClick">
                                          <p:stCondLst>
                                            <p:cond evt="begin" delay="0">
                                              <p:tn val="23"/>
                                            </p:cond>
                                          </p:stCondLst>
                                          <p:endCondLst>
                                            <p:cond evt="onStopAudio" delay="0">
                                              <p:tgtEl>
                                                <p:sldTgt/>
                                              </p:tgtEl>
                                            </p:cond>
                                          </p:endCondLst>
                                        </p:cTn>
                                        <p:tgtEl>
                                          <p:sndTgt r:embed="rId2" name="camera.wav"/>
                                        </p:tgtEl>
                                      </p:cMediaNode>
                                    </p:audio>
                                  </p:subTnLst>
                                </p:cTn>
                              </p:par>
                              <p:par>
                                <p:cTn id="26" presetID="4" presetClass="entr" presetSubtype="32" fill="hold" grpId="0" nodeType="withEffect">
                                  <p:stCondLst>
                                    <p:cond delay="0"/>
                                  </p:stCondLst>
                                  <p:childTnLst>
                                    <p:set>
                                      <p:cBhvr>
                                        <p:cTn id="27" dur="1" fill="hold">
                                          <p:stCondLst>
                                            <p:cond delay="0"/>
                                          </p:stCondLst>
                                        </p:cTn>
                                        <p:tgtEl>
                                          <p:spTgt spid="182275">
                                            <p:txEl>
                                              <p:pRg st="7" end="7"/>
                                            </p:txEl>
                                          </p:spTgt>
                                        </p:tgtEl>
                                        <p:attrNameLst>
                                          <p:attrName>style.visibility</p:attrName>
                                        </p:attrNameLst>
                                      </p:cBhvr>
                                      <p:to>
                                        <p:strVal val="visible"/>
                                      </p:to>
                                    </p:set>
                                    <p:animEffect transition="in" filter="box(out)">
                                      <p:cBhvr>
                                        <p:cTn id="28" dur="500"/>
                                        <p:tgtEl>
                                          <p:spTgt spid="182275">
                                            <p:txEl>
                                              <p:pRg st="7" end="7"/>
                                            </p:txEl>
                                          </p:spTgt>
                                        </p:tgtEl>
                                      </p:cBhvr>
                                    </p:animEffect>
                                  </p:childTnLst>
                                  <p:subTnLst>
                                    <p:audio>
                                      <p:cMediaNode>
                                        <p:cTn display="0" masterRel="sameClick">
                                          <p:stCondLst>
                                            <p:cond evt="begin" delay="0">
                                              <p:tn val="26"/>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2275" grpId="0" build="p" autoUpdateAnimBg="0"/>
    </p:bldLst>
  </p:timing>
</p:sld>
</file>

<file path=ppt/slides/slide8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3298" name="Rectangle 2"/>
          <p:cNvSpPr>
            <a:spLocks noGrp="1" noRot="1" noChangeArrowheads="1"/>
          </p:cNvSpPr>
          <p:nvPr>
            <p:ph type="title"/>
          </p:nvPr>
        </p:nvSpPr>
        <p:spPr>
          <a:xfrm>
            <a:off x="395288" y="476250"/>
            <a:ext cx="8229600" cy="608013"/>
          </a:xfrm>
        </p:spPr>
        <p:txBody>
          <a:bodyPr>
            <a:noAutofit/>
          </a:bodyPr>
          <a:lstStyle/>
          <a:p>
            <a:pPr eaLnBrk="1" hangingPunct="1">
              <a:defRPr/>
            </a:pPr>
            <a:r>
              <a:rPr lang="en-AU" dirty="0"/>
              <a:t>Goals of Training</a:t>
            </a:r>
          </a:p>
        </p:txBody>
      </p:sp>
      <p:sp>
        <p:nvSpPr>
          <p:cNvPr id="183299" name="Rectangle 3"/>
          <p:cNvSpPr>
            <a:spLocks noGrp="1" noChangeArrowheads="1"/>
          </p:cNvSpPr>
          <p:nvPr>
            <p:ph type="body" idx="1"/>
          </p:nvPr>
        </p:nvSpPr>
        <p:spPr>
          <a:xfrm>
            <a:off x="395288" y="1238251"/>
            <a:ext cx="8280400" cy="5300662"/>
          </a:xfrm>
        </p:spPr>
        <p:txBody>
          <a:bodyPr>
            <a:normAutofit fontScale="92500" lnSpcReduction="10000"/>
          </a:bodyPr>
          <a:lstStyle/>
          <a:p>
            <a:pPr eaLnBrk="1" hangingPunct="1"/>
            <a:r>
              <a:rPr lang="en-AU" sz="2800" dirty="0">
                <a:effectLst/>
                <a:latin typeface="Arial" panose="020B0604020202020204" pitchFamily="34" charset="0"/>
              </a:rPr>
              <a:t>Principles of Practice</a:t>
            </a:r>
          </a:p>
          <a:p>
            <a:pPr lvl="1"/>
            <a:r>
              <a:rPr lang="en-US" dirty="0"/>
              <a:t>Frequency of Results &amp; Knowledge of Performance</a:t>
            </a:r>
            <a:endParaRPr lang="en-AU" sz="1600" dirty="0"/>
          </a:p>
          <a:p>
            <a:pPr lvl="2"/>
            <a:r>
              <a:rPr lang="en-US" dirty="0"/>
              <a:t>Help the client discover the general idea of the task and the solution </a:t>
            </a:r>
          </a:p>
          <a:p>
            <a:pPr lvl="2"/>
            <a:r>
              <a:rPr lang="en-US" i="1" dirty="0"/>
              <a:t>Goals of Training</a:t>
            </a:r>
            <a:r>
              <a:rPr lang="en-US" dirty="0"/>
              <a:t>: information provided about the quality of movement regarding accuracy to the goal trying to be achieved</a:t>
            </a:r>
            <a:endParaRPr lang="en-AU" sz="1400" dirty="0"/>
          </a:p>
          <a:p>
            <a:pPr lvl="1" eaLnBrk="1" hangingPunct="1"/>
            <a:r>
              <a:rPr lang="en-AU" sz="2400" dirty="0">
                <a:effectLst/>
                <a:latin typeface="Arial" panose="020B0604020202020204" pitchFamily="34" charset="0"/>
              </a:rPr>
              <a:t>Precision and/or Amount of Info Provided</a:t>
            </a:r>
          </a:p>
          <a:p>
            <a:pPr lvl="2" eaLnBrk="1" hangingPunct="1"/>
            <a:r>
              <a:rPr lang="en-AU" sz="2000" dirty="0">
                <a:effectLst/>
                <a:latin typeface="Arial" panose="020B0604020202020204" pitchFamily="34" charset="0"/>
              </a:rPr>
              <a:t>Do not give out too much info too soon at one time</a:t>
            </a:r>
          </a:p>
          <a:p>
            <a:pPr lvl="1" eaLnBrk="1" hangingPunct="1"/>
            <a:r>
              <a:rPr lang="en-AU" sz="2400" dirty="0">
                <a:effectLst/>
                <a:latin typeface="Arial" panose="020B0604020202020204" pitchFamily="34" charset="0"/>
              </a:rPr>
              <a:t>Blocked vs Random Practice Schedules</a:t>
            </a:r>
          </a:p>
          <a:p>
            <a:pPr lvl="2" eaLnBrk="1" hangingPunct="1"/>
            <a:r>
              <a:rPr lang="en-AU" sz="2000" dirty="0">
                <a:effectLst/>
                <a:latin typeface="Arial" panose="020B0604020202020204" pitchFamily="34" charset="0"/>
              </a:rPr>
              <a:t>To maximise learning of a variety of tasks, do a random order </a:t>
            </a:r>
          </a:p>
          <a:p>
            <a:pPr lvl="1" eaLnBrk="1" hangingPunct="1"/>
            <a:r>
              <a:rPr lang="en-AU" sz="2400" dirty="0">
                <a:effectLst/>
                <a:latin typeface="Arial" panose="020B0604020202020204" pitchFamily="34" charset="0"/>
              </a:rPr>
              <a:t>Variable vs Constant Practice</a:t>
            </a:r>
          </a:p>
          <a:p>
            <a:pPr lvl="2" eaLnBrk="1" hangingPunct="1"/>
            <a:r>
              <a:rPr lang="en-AU" sz="2000" dirty="0">
                <a:effectLst/>
                <a:latin typeface="Arial" panose="020B0604020202020204" pitchFamily="34" charset="0"/>
              </a:rPr>
              <a:t>Practice at a variety of tasks controlled by the same movement class (generalised motor program)</a:t>
            </a:r>
          </a:p>
          <a:p>
            <a:pPr lvl="1" eaLnBrk="1" hangingPunct="1"/>
            <a:r>
              <a:rPr lang="en-AU" sz="2400" dirty="0">
                <a:effectLst/>
                <a:latin typeface="Arial" panose="020B0604020202020204" pitchFamily="34" charset="0"/>
              </a:rPr>
              <a:t>Demonstration or modelling</a:t>
            </a:r>
          </a:p>
          <a:p>
            <a:pPr lvl="2"/>
            <a:r>
              <a:rPr lang="en-US" dirty="0"/>
              <a:t>Two things crucial for good demonstration (1) credible demonstrator, and (2) demonstrator has to provide critical, correct information and demonstration of the pattern of motion</a:t>
            </a:r>
            <a:endParaRPr lang="en-AU" dirty="0"/>
          </a:p>
        </p:txBody>
      </p:sp>
      <p:sp>
        <p:nvSpPr>
          <p:cNvPr id="2" name="Slide Number Placeholder 1"/>
          <p:cNvSpPr>
            <a:spLocks noGrp="1"/>
          </p:cNvSpPr>
          <p:nvPr>
            <p:ph type="sldNum" sz="quarter" idx="12"/>
          </p:nvPr>
        </p:nvSpPr>
        <p:spPr/>
        <p:txBody>
          <a:bodyPr/>
          <a:lstStyle/>
          <a:p>
            <a:fld id="{2098FC7C-5A73-4CE4-9ED4-529E12F90497}" type="slidenum">
              <a:rPr lang="en-AU" smtClean="0"/>
              <a:t>85</a:t>
            </a:fld>
            <a:endParaRPr lang="en-AU"/>
          </a:p>
        </p:txBody>
      </p:sp>
    </p:spTree>
    <p:extLst>
      <p:ext uri="{BB962C8B-B14F-4D97-AF65-F5344CB8AC3E}">
        <p14:creationId xmlns:p14="http://schemas.microsoft.com/office/powerpoint/2010/main" val="30981130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83299">
                                            <p:txEl>
                                              <p:pRg st="0" end="0"/>
                                            </p:txEl>
                                          </p:spTgt>
                                        </p:tgtEl>
                                        <p:attrNameLst>
                                          <p:attrName>style.visibility</p:attrName>
                                        </p:attrNameLst>
                                      </p:cBhvr>
                                      <p:to>
                                        <p:strVal val="visible"/>
                                      </p:to>
                                    </p:set>
                                    <p:animEffect transition="in" filter="box(out)">
                                      <p:cBhvr>
                                        <p:cTn id="7" dur="500"/>
                                        <p:tgtEl>
                                          <p:spTgt spid="183299">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par>
                                <p:cTn id="8" presetID="4" presetClass="entr" presetSubtype="32" fill="hold" grpId="0" nodeType="withEffect">
                                  <p:stCondLst>
                                    <p:cond delay="0"/>
                                  </p:stCondLst>
                                  <p:childTnLst>
                                    <p:set>
                                      <p:cBhvr>
                                        <p:cTn id="9" dur="1" fill="hold">
                                          <p:stCondLst>
                                            <p:cond delay="0"/>
                                          </p:stCondLst>
                                        </p:cTn>
                                        <p:tgtEl>
                                          <p:spTgt spid="183299">
                                            <p:txEl>
                                              <p:pRg st="1" end="1"/>
                                            </p:txEl>
                                          </p:spTgt>
                                        </p:tgtEl>
                                        <p:attrNameLst>
                                          <p:attrName>style.visibility</p:attrName>
                                        </p:attrNameLst>
                                      </p:cBhvr>
                                      <p:to>
                                        <p:strVal val="visible"/>
                                      </p:to>
                                    </p:set>
                                    <p:animEffect transition="in" filter="box(out)">
                                      <p:cBhvr>
                                        <p:cTn id="10" dur="500"/>
                                        <p:tgtEl>
                                          <p:spTgt spid="183299">
                                            <p:txEl>
                                              <p:pRg st="1" end="1"/>
                                            </p:txEl>
                                          </p:spTgt>
                                        </p:tgtEl>
                                      </p:cBhvr>
                                    </p:animEffect>
                                  </p:childTnLst>
                                  <p:subTnLst>
                                    <p:audio>
                                      <p:cMediaNode>
                                        <p:cTn display="0" masterRel="sameClick">
                                          <p:stCondLst>
                                            <p:cond evt="begin" delay="0">
                                              <p:tn val="8"/>
                                            </p:cond>
                                          </p:stCondLst>
                                          <p:endCondLst>
                                            <p:cond evt="onStopAudio" delay="0">
                                              <p:tgtEl>
                                                <p:sldTgt/>
                                              </p:tgtEl>
                                            </p:cond>
                                          </p:endCondLst>
                                        </p:cTn>
                                        <p:tgtEl>
                                          <p:sndTgt r:embed="rId3" name="camera.wav"/>
                                        </p:tgtEl>
                                      </p:cMediaNode>
                                    </p:audio>
                                  </p:subTnLst>
                                </p:cTn>
                              </p:par>
                              <p:par>
                                <p:cTn id="11" presetID="4" presetClass="entr" presetSubtype="32" fill="hold" grpId="0" nodeType="withEffect">
                                  <p:stCondLst>
                                    <p:cond delay="0"/>
                                  </p:stCondLst>
                                  <p:childTnLst>
                                    <p:set>
                                      <p:cBhvr>
                                        <p:cTn id="12" dur="1" fill="hold">
                                          <p:stCondLst>
                                            <p:cond delay="0"/>
                                          </p:stCondLst>
                                        </p:cTn>
                                        <p:tgtEl>
                                          <p:spTgt spid="183299">
                                            <p:txEl>
                                              <p:pRg st="2" end="2"/>
                                            </p:txEl>
                                          </p:spTgt>
                                        </p:tgtEl>
                                        <p:attrNameLst>
                                          <p:attrName>style.visibility</p:attrName>
                                        </p:attrNameLst>
                                      </p:cBhvr>
                                      <p:to>
                                        <p:strVal val="visible"/>
                                      </p:to>
                                    </p:set>
                                    <p:animEffect transition="in" filter="box(out)">
                                      <p:cBhvr>
                                        <p:cTn id="13" dur="500"/>
                                        <p:tgtEl>
                                          <p:spTgt spid="183299">
                                            <p:txEl>
                                              <p:pRg st="2" end="2"/>
                                            </p:txEl>
                                          </p:spTgt>
                                        </p:tgtEl>
                                      </p:cBhvr>
                                    </p:animEffect>
                                  </p:childTnLst>
                                  <p:subTnLst>
                                    <p:audio>
                                      <p:cMediaNode>
                                        <p:cTn display="0" masterRel="sameClick">
                                          <p:stCondLst>
                                            <p:cond evt="begin" delay="0">
                                              <p:tn val="11"/>
                                            </p:cond>
                                          </p:stCondLst>
                                          <p:endCondLst>
                                            <p:cond evt="onStopAudio" delay="0">
                                              <p:tgtEl>
                                                <p:sldTgt/>
                                              </p:tgtEl>
                                            </p:cond>
                                          </p:endCondLst>
                                        </p:cTn>
                                        <p:tgtEl>
                                          <p:sndTgt r:embed="rId3" name="camera.wav"/>
                                        </p:tgtEl>
                                      </p:cMediaNode>
                                    </p:audio>
                                  </p:subTnLst>
                                </p:cTn>
                              </p:par>
                              <p:par>
                                <p:cTn id="14" presetID="4" presetClass="entr" presetSubtype="32" fill="hold" grpId="0" nodeType="withEffect">
                                  <p:stCondLst>
                                    <p:cond delay="0"/>
                                  </p:stCondLst>
                                  <p:childTnLst>
                                    <p:set>
                                      <p:cBhvr>
                                        <p:cTn id="15" dur="1" fill="hold">
                                          <p:stCondLst>
                                            <p:cond delay="0"/>
                                          </p:stCondLst>
                                        </p:cTn>
                                        <p:tgtEl>
                                          <p:spTgt spid="183299">
                                            <p:txEl>
                                              <p:pRg st="3" end="3"/>
                                            </p:txEl>
                                          </p:spTgt>
                                        </p:tgtEl>
                                        <p:attrNameLst>
                                          <p:attrName>style.visibility</p:attrName>
                                        </p:attrNameLst>
                                      </p:cBhvr>
                                      <p:to>
                                        <p:strVal val="visible"/>
                                      </p:to>
                                    </p:set>
                                    <p:animEffect transition="in" filter="box(out)">
                                      <p:cBhvr>
                                        <p:cTn id="16" dur="500"/>
                                        <p:tgtEl>
                                          <p:spTgt spid="183299">
                                            <p:txEl>
                                              <p:pRg st="3" end="3"/>
                                            </p:txEl>
                                          </p:spTgt>
                                        </p:tgtEl>
                                      </p:cBhvr>
                                    </p:animEffect>
                                  </p:childTnLst>
                                  <p:subTnLst>
                                    <p:audio>
                                      <p:cMediaNode>
                                        <p:cTn display="0" masterRel="sameClick">
                                          <p:stCondLst>
                                            <p:cond evt="begin" delay="0">
                                              <p:tn val="14"/>
                                            </p:cond>
                                          </p:stCondLst>
                                          <p:endCondLst>
                                            <p:cond evt="onStopAudio" delay="0">
                                              <p:tgtEl>
                                                <p:sldTgt/>
                                              </p:tgtEl>
                                            </p:cond>
                                          </p:endCondLst>
                                        </p:cTn>
                                        <p:tgtEl>
                                          <p:sndTgt r:embed="rId3" name="camera.wav"/>
                                        </p:tgtEl>
                                      </p:cMediaNode>
                                    </p:audio>
                                  </p:subTnLst>
                                </p:cTn>
                              </p:par>
                              <p:par>
                                <p:cTn id="17" presetID="4" presetClass="entr" presetSubtype="32" fill="hold" grpId="0" nodeType="withEffect">
                                  <p:stCondLst>
                                    <p:cond delay="0"/>
                                  </p:stCondLst>
                                  <p:childTnLst>
                                    <p:set>
                                      <p:cBhvr>
                                        <p:cTn id="18" dur="1" fill="hold">
                                          <p:stCondLst>
                                            <p:cond delay="0"/>
                                          </p:stCondLst>
                                        </p:cTn>
                                        <p:tgtEl>
                                          <p:spTgt spid="183299">
                                            <p:txEl>
                                              <p:pRg st="4" end="4"/>
                                            </p:txEl>
                                          </p:spTgt>
                                        </p:tgtEl>
                                        <p:attrNameLst>
                                          <p:attrName>style.visibility</p:attrName>
                                        </p:attrNameLst>
                                      </p:cBhvr>
                                      <p:to>
                                        <p:strVal val="visible"/>
                                      </p:to>
                                    </p:set>
                                    <p:animEffect transition="in" filter="box(out)">
                                      <p:cBhvr>
                                        <p:cTn id="19" dur="500"/>
                                        <p:tgtEl>
                                          <p:spTgt spid="183299">
                                            <p:txEl>
                                              <p:pRg st="4" end="4"/>
                                            </p:txEl>
                                          </p:spTgt>
                                        </p:tgtEl>
                                      </p:cBhvr>
                                    </p:animEffect>
                                  </p:childTnLst>
                                  <p:subTnLst>
                                    <p:audio>
                                      <p:cMediaNode>
                                        <p:cTn display="0" masterRel="sameClick">
                                          <p:stCondLst>
                                            <p:cond evt="begin" delay="0">
                                              <p:tn val="17"/>
                                            </p:cond>
                                          </p:stCondLst>
                                          <p:endCondLst>
                                            <p:cond evt="onStopAudio" delay="0">
                                              <p:tgtEl>
                                                <p:sldTgt/>
                                              </p:tgtEl>
                                            </p:cond>
                                          </p:endCondLst>
                                        </p:cTn>
                                        <p:tgtEl>
                                          <p:sndTgt r:embed="rId3" name="camera.wav"/>
                                        </p:tgtEl>
                                      </p:cMediaNode>
                                    </p:audio>
                                  </p:subTnLst>
                                </p:cTn>
                              </p:par>
                              <p:par>
                                <p:cTn id="20" presetID="4" presetClass="entr" presetSubtype="32" fill="hold" grpId="0" nodeType="withEffect">
                                  <p:stCondLst>
                                    <p:cond delay="0"/>
                                  </p:stCondLst>
                                  <p:childTnLst>
                                    <p:set>
                                      <p:cBhvr>
                                        <p:cTn id="21" dur="1" fill="hold">
                                          <p:stCondLst>
                                            <p:cond delay="0"/>
                                          </p:stCondLst>
                                        </p:cTn>
                                        <p:tgtEl>
                                          <p:spTgt spid="183299">
                                            <p:txEl>
                                              <p:pRg st="5" end="5"/>
                                            </p:txEl>
                                          </p:spTgt>
                                        </p:tgtEl>
                                        <p:attrNameLst>
                                          <p:attrName>style.visibility</p:attrName>
                                        </p:attrNameLst>
                                      </p:cBhvr>
                                      <p:to>
                                        <p:strVal val="visible"/>
                                      </p:to>
                                    </p:set>
                                    <p:animEffect transition="in" filter="box(out)">
                                      <p:cBhvr>
                                        <p:cTn id="22" dur="500"/>
                                        <p:tgtEl>
                                          <p:spTgt spid="183299">
                                            <p:txEl>
                                              <p:pRg st="5" end="5"/>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3" name="camera.wav"/>
                                        </p:tgtEl>
                                      </p:cMediaNode>
                                    </p:audio>
                                  </p:subTnLst>
                                </p:cTn>
                              </p:par>
                              <p:par>
                                <p:cTn id="23" presetID="4" presetClass="entr" presetSubtype="32" fill="hold" grpId="0" nodeType="withEffect">
                                  <p:stCondLst>
                                    <p:cond delay="0"/>
                                  </p:stCondLst>
                                  <p:childTnLst>
                                    <p:set>
                                      <p:cBhvr>
                                        <p:cTn id="24" dur="1" fill="hold">
                                          <p:stCondLst>
                                            <p:cond delay="0"/>
                                          </p:stCondLst>
                                        </p:cTn>
                                        <p:tgtEl>
                                          <p:spTgt spid="183299">
                                            <p:txEl>
                                              <p:pRg st="6" end="6"/>
                                            </p:txEl>
                                          </p:spTgt>
                                        </p:tgtEl>
                                        <p:attrNameLst>
                                          <p:attrName>style.visibility</p:attrName>
                                        </p:attrNameLst>
                                      </p:cBhvr>
                                      <p:to>
                                        <p:strVal val="visible"/>
                                      </p:to>
                                    </p:set>
                                    <p:animEffect transition="in" filter="box(out)">
                                      <p:cBhvr>
                                        <p:cTn id="25" dur="500"/>
                                        <p:tgtEl>
                                          <p:spTgt spid="183299">
                                            <p:txEl>
                                              <p:pRg st="6" end="6"/>
                                            </p:txEl>
                                          </p:spTgt>
                                        </p:tgtEl>
                                      </p:cBhvr>
                                    </p:animEffect>
                                  </p:childTnLst>
                                  <p:subTnLst>
                                    <p:audio>
                                      <p:cMediaNode>
                                        <p:cTn display="0" masterRel="sameClick">
                                          <p:stCondLst>
                                            <p:cond evt="begin" delay="0">
                                              <p:tn val="23"/>
                                            </p:cond>
                                          </p:stCondLst>
                                          <p:endCondLst>
                                            <p:cond evt="onStopAudio" delay="0">
                                              <p:tgtEl>
                                                <p:sldTgt/>
                                              </p:tgtEl>
                                            </p:cond>
                                          </p:endCondLst>
                                        </p:cTn>
                                        <p:tgtEl>
                                          <p:sndTgt r:embed="rId3" name="camera.wav"/>
                                        </p:tgtEl>
                                      </p:cMediaNode>
                                    </p:audio>
                                  </p:subTnLst>
                                </p:cTn>
                              </p:par>
                              <p:par>
                                <p:cTn id="26" presetID="4" presetClass="entr" presetSubtype="32" fill="hold" grpId="0" nodeType="withEffect">
                                  <p:stCondLst>
                                    <p:cond delay="0"/>
                                  </p:stCondLst>
                                  <p:childTnLst>
                                    <p:set>
                                      <p:cBhvr>
                                        <p:cTn id="27" dur="1" fill="hold">
                                          <p:stCondLst>
                                            <p:cond delay="0"/>
                                          </p:stCondLst>
                                        </p:cTn>
                                        <p:tgtEl>
                                          <p:spTgt spid="183299">
                                            <p:txEl>
                                              <p:pRg st="7" end="7"/>
                                            </p:txEl>
                                          </p:spTgt>
                                        </p:tgtEl>
                                        <p:attrNameLst>
                                          <p:attrName>style.visibility</p:attrName>
                                        </p:attrNameLst>
                                      </p:cBhvr>
                                      <p:to>
                                        <p:strVal val="visible"/>
                                      </p:to>
                                    </p:set>
                                    <p:animEffect transition="in" filter="box(out)">
                                      <p:cBhvr>
                                        <p:cTn id="28" dur="500"/>
                                        <p:tgtEl>
                                          <p:spTgt spid="183299">
                                            <p:txEl>
                                              <p:pRg st="7" end="7"/>
                                            </p:txEl>
                                          </p:spTgt>
                                        </p:tgtEl>
                                      </p:cBhvr>
                                    </p:animEffect>
                                  </p:childTnLst>
                                  <p:subTnLst>
                                    <p:audio>
                                      <p:cMediaNode>
                                        <p:cTn display="0" masterRel="sameClick">
                                          <p:stCondLst>
                                            <p:cond evt="begin" delay="0">
                                              <p:tn val="26"/>
                                            </p:cond>
                                          </p:stCondLst>
                                          <p:endCondLst>
                                            <p:cond evt="onStopAudio" delay="0">
                                              <p:tgtEl>
                                                <p:sldTgt/>
                                              </p:tgtEl>
                                            </p:cond>
                                          </p:endCondLst>
                                        </p:cTn>
                                        <p:tgtEl>
                                          <p:sndTgt r:embed="rId3" name="camera.wav"/>
                                        </p:tgtEl>
                                      </p:cMediaNode>
                                    </p:audio>
                                  </p:subTnLst>
                                </p:cTn>
                              </p:par>
                              <p:par>
                                <p:cTn id="29" presetID="4" presetClass="entr" presetSubtype="32" fill="hold" grpId="0" nodeType="withEffect">
                                  <p:stCondLst>
                                    <p:cond delay="0"/>
                                  </p:stCondLst>
                                  <p:childTnLst>
                                    <p:set>
                                      <p:cBhvr>
                                        <p:cTn id="30" dur="1" fill="hold">
                                          <p:stCondLst>
                                            <p:cond delay="0"/>
                                          </p:stCondLst>
                                        </p:cTn>
                                        <p:tgtEl>
                                          <p:spTgt spid="183299">
                                            <p:txEl>
                                              <p:pRg st="8" end="8"/>
                                            </p:txEl>
                                          </p:spTgt>
                                        </p:tgtEl>
                                        <p:attrNameLst>
                                          <p:attrName>style.visibility</p:attrName>
                                        </p:attrNameLst>
                                      </p:cBhvr>
                                      <p:to>
                                        <p:strVal val="visible"/>
                                      </p:to>
                                    </p:set>
                                    <p:animEffect transition="in" filter="box(out)">
                                      <p:cBhvr>
                                        <p:cTn id="31" dur="500"/>
                                        <p:tgtEl>
                                          <p:spTgt spid="183299">
                                            <p:txEl>
                                              <p:pRg st="8" end="8"/>
                                            </p:txEl>
                                          </p:spTgt>
                                        </p:tgtEl>
                                      </p:cBhvr>
                                    </p:animEffect>
                                  </p:childTnLst>
                                  <p:subTnLst>
                                    <p:audio>
                                      <p:cMediaNode>
                                        <p:cTn display="0" masterRel="sameClick">
                                          <p:stCondLst>
                                            <p:cond evt="begin" delay="0">
                                              <p:tn val="29"/>
                                            </p:cond>
                                          </p:stCondLst>
                                          <p:endCondLst>
                                            <p:cond evt="onStopAudio" delay="0">
                                              <p:tgtEl>
                                                <p:sldTgt/>
                                              </p:tgtEl>
                                            </p:cond>
                                          </p:endCondLst>
                                        </p:cTn>
                                        <p:tgtEl>
                                          <p:sndTgt r:embed="rId3" name="camera.wav"/>
                                        </p:tgtEl>
                                      </p:cMediaNode>
                                    </p:audio>
                                  </p:subTnLst>
                                </p:cTn>
                              </p:par>
                              <p:par>
                                <p:cTn id="32" presetID="4" presetClass="entr" presetSubtype="32" fill="hold" grpId="0" nodeType="withEffect">
                                  <p:stCondLst>
                                    <p:cond delay="0"/>
                                  </p:stCondLst>
                                  <p:childTnLst>
                                    <p:set>
                                      <p:cBhvr>
                                        <p:cTn id="33" dur="1" fill="hold">
                                          <p:stCondLst>
                                            <p:cond delay="0"/>
                                          </p:stCondLst>
                                        </p:cTn>
                                        <p:tgtEl>
                                          <p:spTgt spid="183299">
                                            <p:txEl>
                                              <p:pRg st="9" end="9"/>
                                            </p:txEl>
                                          </p:spTgt>
                                        </p:tgtEl>
                                        <p:attrNameLst>
                                          <p:attrName>style.visibility</p:attrName>
                                        </p:attrNameLst>
                                      </p:cBhvr>
                                      <p:to>
                                        <p:strVal val="visible"/>
                                      </p:to>
                                    </p:set>
                                    <p:animEffect transition="in" filter="box(out)">
                                      <p:cBhvr>
                                        <p:cTn id="34" dur="500"/>
                                        <p:tgtEl>
                                          <p:spTgt spid="183299">
                                            <p:txEl>
                                              <p:pRg st="9" end="9"/>
                                            </p:txEl>
                                          </p:spTgt>
                                        </p:tgtEl>
                                      </p:cBhvr>
                                    </p:animEffect>
                                  </p:childTnLst>
                                  <p:subTnLst>
                                    <p:audio>
                                      <p:cMediaNode>
                                        <p:cTn display="0" masterRel="sameClick">
                                          <p:stCondLst>
                                            <p:cond evt="begin" delay="0">
                                              <p:tn val="32"/>
                                            </p:cond>
                                          </p:stCondLst>
                                          <p:endCondLst>
                                            <p:cond evt="onStopAudio" delay="0">
                                              <p:tgtEl>
                                                <p:sldTgt/>
                                              </p:tgtEl>
                                            </p:cond>
                                          </p:endCondLst>
                                        </p:cTn>
                                        <p:tgtEl>
                                          <p:sndTgt r:embed="rId3" name="camera.wav"/>
                                        </p:tgtEl>
                                      </p:cMediaNode>
                                    </p:audio>
                                  </p:subTnLst>
                                </p:cTn>
                              </p:par>
                              <p:par>
                                <p:cTn id="35" presetID="4" presetClass="entr" presetSubtype="32" fill="hold" grpId="0" nodeType="withEffect">
                                  <p:stCondLst>
                                    <p:cond delay="0"/>
                                  </p:stCondLst>
                                  <p:childTnLst>
                                    <p:set>
                                      <p:cBhvr>
                                        <p:cTn id="36" dur="1" fill="hold">
                                          <p:stCondLst>
                                            <p:cond delay="0"/>
                                          </p:stCondLst>
                                        </p:cTn>
                                        <p:tgtEl>
                                          <p:spTgt spid="183299">
                                            <p:txEl>
                                              <p:pRg st="10" end="10"/>
                                            </p:txEl>
                                          </p:spTgt>
                                        </p:tgtEl>
                                        <p:attrNameLst>
                                          <p:attrName>style.visibility</p:attrName>
                                        </p:attrNameLst>
                                      </p:cBhvr>
                                      <p:to>
                                        <p:strVal val="visible"/>
                                      </p:to>
                                    </p:set>
                                    <p:animEffect transition="in" filter="box(out)">
                                      <p:cBhvr>
                                        <p:cTn id="37" dur="500"/>
                                        <p:tgtEl>
                                          <p:spTgt spid="183299">
                                            <p:txEl>
                                              <p:pRg st="10" end="10"/>
                                            </p:txEl>
                                          </p:spTgt>
                                        </p:tgtEl>
                                      </p:cBhvr>
                                    </p:animEffect>
                                  </p:childTnLst>
                                  <p:subTnLst>
                                    <p:audio>
                                      <p:cMediaNode>
                                        <p:cTn display="0" masterRel="sameClick">
                                          <p:stCondLst>
                                            <p:cond evt="begin" delay="0">
                                              <p:tn val="35"/>
                                            </p:cond>
                                          </p:stCondLst>
                                          <p:endCondLst>
                                            <p:cond evt="onStopAudio" delay="0">
                                              <p:tgtEl>
                                                <p:sldTgt/>
                                              </p:tgtEl>
                                            </p:cond>
                                          </p:endCondLst>
                                        </p:cTn>
                                        <p:tgtEl>
                                          <p:sndTgt r:embed="rId3" name="camera.wav"/>
                                        </p:tgtEl>
                                      </p:cMediaNode>
                                    </p:audio>
                                  </p:subTnLst>
                                </p:cTn>
                              </p:par>
                              <p:par>
                                <p:cTn id="38" presetID="4" presetClass="entr" presetSubtype="32" fill="hold" grpId="0" nodeType="withEffect">
                                  <p:stCondLst>
                                    <p:cond delay="0"/>
                                  </p:stCondLst>
                                  <p:childTnLst>
                                    <p:set>
                                      <p:cBhvr>
                                        <p:cTn id="39" dur="1" fill="hold">
                                          <p:stCondLst>
                                            <p:cond delay="0"/>
                                          </p:stCondLst>
                                        </p:cTn>
                                        <p:tgtEl>
                                          <p:spTgt spid="183299">
                                            <p:txEl>
                                              <p:pRg st="11" end="11"/>
                                            </p:txEl>
                                          </p:spTgt>
                                        </p:tgtEl>
                                        <p:attrNameLst>
                                          <p:attrName>style.visibility</p:attrName>
                                        </p:attrNameLst>
                                      </p:cBhvr>
                                      <p:to>
                                        <p:strVal val="visible"/>
                                      </p:to>
                                    </p:set>
                                    <p:animEffect transition="in" filter="box(out)">
                                      <p:cBhvr>
                                        <p:cTn id="40" dur="500"/>
                                        <p:tgtEl>
                                          <p:spTgt spid="183299">
                                            <p:txEl>
                                              <p:pRg st="11" end="11"/>
                                            </p:txEl>
                                          </p:spTgt>
                                        </p:tgtEl>
                                      </p:cBhvr>
                                    </p:animEffect>
                                  </p:childTnLst>
                                  <p:subTnLst>
                                    <p:audio>
                                      <p:cMediaNode>
                                        <p:cTn display="0" masterRel="sameClick">
                                          <p:stCondLst>
                                            <p:cond evt="begin" delay="0">
                                              <p:tn val="38"/>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3299" grpId="0" build="p" autoUpdateAnimBg="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258888" y="2349500"/>
            <a:ext cx="7086600" cy="863600"/>
          </a:xfrm>
        </p:spPr>
        <p:txBody>
          <a:bodyPr/>
          <a:lstStyle/>
          <a:p>
            <a:pPr algn="ctr"/>
            <a:r>
              <a:rPr lang="en-US" sz="5400" dirty="0"/>
              <a:t>Exercise Analysis</a:t>
            </a:r>
          </a:p>
        </p:txBody>
      </p:sp>
      <p:sp>
        <p:nvSpPr>
          <p:cNvPr id="2" name="Slide Number Placeholder 1"/>
          <p:cNvSpPr>
            <a:spLocks noGrp="1"/>
          </p:cNvSpPr>
          <p:nvPr>
            <p:ph type="sldNum" sz="quarter" idx="12"/>
          </p:nvPr>
        </p:nvSpPr>
        <p:spPr/>
        <p:txBody>
          <a:bodyPr/>
          <a:lstStyle/>
          <a:p>
            <a:fld id="{2098FC7C-5A73-4CE4-9ED4-529E12F90497}" type="slidenum">
              <a:rPr lang="en-AU" smtClean="0"/>
              <a:t>86</a:t>
            </a:fld>
            <a:endParaRPr lang="en-AU"/>
          </a:p>
        </p:txBody>
      </p:sp>
    </p:spTree>
    <p:extLst>
      <p:ext uri="{BB962C8B-B14F-4D97-AF65-F5344CB8AC3E}">
        <p14:creationId xmlns:p14="http://schemas.microsoft.com/office/powerpoint/2010/main" val="2041916375"/>
      </p:ext>
    </p:extLst>
  </p:cSld>
  <p:clrMapOvr>
    <a:masterClrMapping/>
  </p:clrMapOvr>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algn="ctr"/>
            <a:r>
              <a:rPr lang="en-US" dirty="0"/>
              <a:t>5-Step Approach to </a:t>
            </a:r>
            <a:br>
              <a:rPr lang="en-US" dirty="0"/>
            </a:br>
            <a:r>
              <a:rPr lang="en-US" dirty="0"/>
              <a:t>Anatomical Analysis</a:t>
            </a:r>
            <a:endParaRPr lang="en-US" sz="2600" b="0" dirty="0">
              <a:effectLst/>
            </a:endParaRPr>
          </a:p>
        </p:txBody>
      </p:sp>
      <p:sp>
        <p:nvSpPr>
          <p:cNvPr id="63491" name="Rectangle 3"/>
          <p:cNvSpPr>
            <a:spLocks noGrp="1" noChangeArrowheads="1"/>
          </p:cNvSpPr>
          <p:nvPr>
            <p:ph type="body" idx="1"/>
          </p:nvPr>
        </p:nvSpPr>
        <p:spPr>
          <a:xfrm>
            <a:off x="1066800" y="1981200"/>
            <a:ext cx="7543800" cy="3968750"/>
          </a:xfrm>
        </p:spPr>
        <p:txBody>
          <a:bodyPr/>
          <a:lstStyle/>
          <a:p>
            <a:pPr marL="609600" indent="-609600">
              <a:buFont typeface="Wingdings" panose="05000000000000000000" pitchFamily="2" charset="2"/>
              <a:buAutoNum type="arabicPeriod"/>
            </a:pPr>
            <a:r>
              <a:rPr lang="en-US" dirty="0" err="1"/>
              <a:t>Analyse</a:t>
            </a:r>
            <a:r>
              <a:rPr lang="en-US" dirty="0"/>
              <a:t> phases</a:t>
            </a:r>
          </a:p>
          <a:p>
            <a:pPr marL="609600" indent="-609600">
              <a:buFont typeface="Wingdings" panose="05000000000000000000" pitchFamily="2" charset="2"/>
              <a:buAutoNum type="arabicPeriod"/>
            </a:pPr>
            <a:r>
              <a:rPr lang="en-US" dirty="0" err="1"/>
              <a:t>Analyse</a:t>
            </a:r>
            <a:r>
              <a:rPr lang="en-US" dirty="0"/>
              <a:t> joints and movement</a:t>
            </a:r>
          </a:p>
          <a:p>
            <a:pPr marL="609600" indent="-609600">
              <a:buFont typeface="Wingdings" panose="05000000000000000000" pitchFamily="2" charset="2"/>
              <a:buAutoNum type="arabicPeriod"/>
            </a:pPr>
            <a:r>
              <a:rPr lang="en-US" dirty="0" err="1"/>
              <a:t>Analyse</a:t>
            </a:r>
            <a:r>
              <a:rPr lang="en-US" dirty="0"/>
              <a:t> types of contractions</a:t>
            </a:r>
          </a:p>
          <a:p>
            <a:pPr marL="609600" indent="-609600">
              <a:buFont typeface="Wingdings" panose="05000000000000000000" pitchFamily="2" charset="2"/>
              <a:buAutoNum type="arabicPeriod"/>
            </a:pPr>
            <a:r>
              <a:rPr lang="en-US" dirty="0" err="1"/>
              <a:t>Analyse</a:t>
            </a:r>
            <a:r>
              <a:rPr lang="en-US" dirty="0"/>
              <a:t> which muscles are being used</a:t>
            </a:r>
          </a:p>
          <a:p>
            <a:pPr marL="609600" indent="-609600">
              <a:buFont typeface="Wingdings" panose="05000000000000000000" pitchFamily="2" charset="2"/>
              <a:buAutoNum type="arabicPeriod"/>
            </a:pPr>
            <a:r>
              <a:rPr lang="en-US" dirty="0"/>
              <a:t>Evaluate purpose, effectiveness, and risk</a:t>
            </a:r>
          </a:p>
        </p:txBody>
      </p:sp>
      <p:sp>
        <p:nvSpPr>
          <p:cNvPr id="2" name="Slide Number Placeholder 1"/>
          <p:cNvSpPr>
            <a:spLocks noGrp="1"/>
          </p:cNvSpPr>
          <p:nvPr>
            <p:ph type="sldNum" sz="quarter" idx="12"/>
          </p:nvPr>
        </p:nvSpPr>
        <p:spPr/>
        <p:txBody>
          <a:bodyPr/>
          <a:lstStyle/>
          <a:p>
            <a:fld id="{2098FC7C-5A73-4CE4-9ED4-529E12F90497}" type="slidenum">
              <a:rPr lang="en-AU" smtClean="0"/>
              <a:t>87</a:t>
            </a:fld>
            <a:endParaRPr lang="en-AU"/>
          </a:p>
        </p:txBody>
      </p:sp>
    </p:spTree>
    <p:extLst>
      <p:ext uri="{BB962C8B-B14F-4D97-AF65-F5344CB8AC3E}">
        <p14:creationId xmlns:p14="http://schemas.microsoft.com/office/powerpoint/2010/main" val="82639186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ChangeArrowheads="1"/>
          </p:cNvSpPr>
          <p:nvPr>
            <p:ph type="title"/>
          </p:nvPr>
        </p:nvSpPr>
        <p:spPr/>
        <p:txBody>
          <a:bodyPr/>
          <a:lstStyle/>
          <a:p>
            <a:pPr algn="ctr"/>
            <a:r>
              <a:rPr lang="en-US" dirty="0"/>
              <a:t>5-Step Approach to Anatomical Analysis</a:t>
            </a:r>
            <a:endParaRPr lang="en-US" sz="2600" b="0" dirty="0">
              <a:effectLst/>
            </a:endParaRPr>
          </a:p>
        </p:txBody>
      </p:sp>
      <p:sp>
        <p:nvSpPr>
          <p:cNvPr id="185347" name="Rectangle 3"/>
          <p:cNvSpPr>
            <a:spLocks noGrp="1" noChangeArrowheads="1"/>
          </p:cNvSpPr>
          <p:nvPr>
            <p:ph type="body" idx="1"/>
          </p:nvPr>
        </p:nvSpPr>
        <p:spPr>
          <a:xfrm>
            <a:off x="712519" y="1923804"/>
            <a:ext cx="7898081" cy="4600822"/>
          </a:xfrm>
        </p:spPr>
        <p:txBody>
          <a:bodyPr/>
          <a:lstStyle/>
          <a:p>
            <a:pPr marL="609600" indent="-609600">
              <a:lnSpc>
                <a:spcPct val="90000"/>
              </a:lnSpc>
              <a:buFont typeface="Wingdings" panose="05000000000000000000" pitchFamily="2" charset="2"/>
              <a:buNone/>
            </a:pPr>
            <a:r>
              <a:rPr lang="en-US" sz="2800" dirty="0"/>
              <a:t>1.  </a:t>
            </a:r>
            <a:r>
              <a:rPr lang="en-US" sz="2800" dirty="0" err="1"/>
              <a:t>Analyse</a:t>
            </a:r>
            <a:r>
              <a:rPr lang="en-US" sz="2800" dirty="0"/>
              <a:t> phases</a:t>
            </a:r>
          </a:p>
          <a:p>
            <a:pPr lvl="1"/>
            <a:r>
              <a:rPr lang="en-US" sz="2400" dirty="0"/>
              <a:t>Up/down; in/out; push/pull; left/right</a:t>
            </a:r>
          </a:p>
          <a:p>
            <a:pPr lvl="1"/>
            <a:r>
              <a:rPr lang="en-US" sz="2400" dirty="0"/>
              <a:t>Preparatory phase (wind-up)</a:t>
            </a:r>
          </a:p>
          <a:p>
            <a:pPr lvl="2"/>
            <a:r>
              <a:rPr lang="en-US" sz="2000" dirty="0"/>
              <a:t>Increases ROM through which the force can be applied in the power phase</a:t>
            </a:r>
          </a:p>
          <a:p>
            <a:pPr lvl="2"/>
            <a:r>
              <a:rPr lang="en-US" sz="2000" dirty="0"/>
              <a:t>Pre-stretch the muscles responsible for the power phase and increase force</a:t>
            </a:r>
          </a:p>
          <a:p>
            <a:pPr lvl="1"/>
            <a:r>
              <a:rPr lang="en-US" sz="2400" dirty="0"/>
              <a:t>Power phase</a:t>
            </a:r>
          </a:p>
          <a:p>
            <a:pPr lvl="2"/>
            <a:r>
              <a:rPr lang="en-US" sz="2000" dirty="0"/>
              <a:t>Time of the greatest force generation; part of the movement that ends with contact (e.g., batting) or release (e.g., throwing) </a:t>
            </a:r>
          </a:p>
          <a:p>
            <a:pPr lvl="1"/>
            <a:r>
              <a:rPr lang="en-US" sz="2400" dirty="0"/>
              <a:t>Follow-through phase </a:t>
            </a:r>
          </a:p>
        </p:txBody>
      </p:sp>
      <p:sp>
        <p:nvSpPr>
          <p:cNvPr id="2" name="Slide Number Placeholder 1"/>
          <p:cNvSpPr>
            <a:spLocks noGrp="1"/>
          </p:cNvSpPr>
          <p:nvPr>
            <p:ph type="sldNum" sz="quarter" idx="12"/>
          </p:nvPr>
        </p:nvSpPr>
        <p:spPr/>
        <p:txBody>
          <a:bodyPr/>
          <a:lstStyle/>
          <a:p>
            <a:fld id="{2098FC7C-5A73-4CE4-9ED4-529E12F90497}" type="slidenum">
              <a:rPr lang="en-AU" smtClean="0"/>
              <a:t>88</a:t>
            </a:fld>
            <a:endParaRPr lang="en-AU"/>
          </a:p>
        </p:txBody>
      </p:sp>
    </p:spTree>
    <p:extLst>
      <p:ext uri="{BB962C8B-B14F-4D97-AF65-F5344CB8AC3E}">
        <p14:creationId xmlns:p14="http://schemas.microsoft.com/office/powerpoint/2010/main" val="2327287480"/>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Grp="1" noChangeArrowheads="1"/>
          </p:cNvSpPr>
          <p:nvPr>
            <p:ph type="title"/>
          </p:nvPr>
        </p:nvSpPr>
        <p:spPr/>
        <p:txBody>
          <a:bodyPr>
            <a:normAutofit fontScale="90000"/>
          </a:bodyPr>
          <a:lstStyle/>
          <a:p>
            <a:pPr algn="ctr"/>
            <a:r>
              <a:rPr lang="en-US" b="1" dirty="0">
                <a:solidFill>
                  <a:srgbClr val="0070C0"/>
                </a:solidFill>
                <a:latin typeface="Arial" panose="020B0604020202020204" pitchFamily="34" charset="0"/>
                <a:cs typeface="Arial" panose="020B0604020202020204" pitchFamily="34" charset="0"/>
              </a:rPr>
              <a:t>5-Step Approach to </a:t>
            </a:r>
            <a:br>
              <a:rPr lang="en-US" b="1" dirty="0">
                <a:solidFill>
                  <a:srgbClr val="0070C0"/>
                </a:solidFill>
                <a:latin typeface="Arial" panose="020B0604020202020204" pitchFamily="34" charset="0"/>
                <a:cs typeface="Arial" panose="020B0604020202020204" pitchFamily="34" charset="0"/>
              </a:rPr>
            </a:br>
            <a:r>
              <a:rPr lang="en-US" b="1" dirty="0">
                <a:solidFill>
                  <a:srgbClr val="0070C0"/>
                </a:solidFill>
                <a:latin typeface="Arial" panose="020B0604020202020204" pitchFamily="34" charset="0"/>
                <a:cs typeface="Arial" panose="020B0604020202020204" pitchFamily="34" charset="0"/>
              </a:rPr>
              <a:t>Anatomical Analysis</a:t>
            </a:r>
            <a:endParaRPr lang="en-US" sz="2600" b="1" dirty="0">
              <a:solidFill>
                <a:srgbClr val="0070C0"/>
              </a:solidFill>
              <a:effectLst/>
              <a:latin typeface="Arial" panose="020B0604020202020204" pitchFamily="34" charset="0"/>
              <a:cs typeface="Arial" panose="020B0604020202020204" pitchFamily="34" charset="0"/>
            </a:endParaRPr>
          </a:p>
        </p:txBody>
      </p:sp>
      <p:sp>
        <p:nvSpPr>
          <p:cNvPr id="187395" name="Rectangle 3"/>
          <p:cNvSpPr>
            <a:spLocks noGrp="1" noChangeArrowheads="1"/>
          </p:cNvSpPr>
          <p:nvPr>
            <p:ph type="body" sz="half" idx="1"/>
          </p:nvPr>
        </p:nvSpPr>
        <p:spPr>
          <a:xfrm>
            <a:off x="457200" y="1710046"/>
            <a:ext cx="8027987" cy="4395479"/>
          </a:xfrm>
        </p:spPr>
        <p:txBody>
          <a:bodyPr>
            <a:noAutofit/>
          </a:bodyPr>
          <a:lstStyle/>
          <a:p>
            <a:pPr marL="609600" indent="-609600">
              <a:buFont typeface="Wingdings" panose="05000000000000000000" pitchFamily="2" charset="2"/>
              <a:buNone/>
            </a:pPr>
            <a:r>
              <a:rPr lang="en-US" dirty="0">
                <a:latin typeface="Arial" panose="020B0604020202020204" pitchFamily="34" charset="0"/>
                <a:cs typeface="Arial" panose="020B0604020202020204" pitchFamily="34" charset="0"/>
              </a:rPr>
              <a:t>2</a:t>
            </a:r>
            <a:r>
              <a:rPr lang="en-US" dirty="0">
                <a:effectLst/>
                <a:latin typeface="Arial" panose="020B0604020202020204" pitchFamily="34" charset="0"/>
                <a:cs typeface="Arial" panose="020B0604020202020204" pitchFamily="34" charset="0"/>
              </a:rPr>
              <a:t>. </a:t>
            </a:r>
            <a:r>
              <a:rPr lang="en-US" dirty="0" err="1">
                <a:effectLst/>
                <a:latin typeface="Arial" panose="020B0604020202020204" pitchFamily="34" charset="0"/>
                <a:cs typeface="Arial" panose="020B0604020202020204" pitchFamily="34" charset="0"/>
              </a:rPr>
              <a:t>Analyse</a:t>
            </a:r>
            <a:r>
              <a:rPr lang="en-US" dirty="0">
                <a:effectLst/>
                <a:latin typeface="Arial" panose="020B0604020202020204" pitchFamily="34" charset="0"/>
                <a:cs typeface="Arial" panose="020B0604020202020204" pitchFamily="34" charset="0"/>
              </a:rPr>
              <a:t> joints and movements</a:t>
            </a:r>
          </a:p>
          <a:p>
            <a:pPr lvl="1"/>
            <a:r>
              <a:rPr lang="en-US" sz="2800" dirty="0">
                <a:effectLst/>
                <a:latin typeface="Arial" panose="020B0604020202020204" pitchFamily="34" charset="0"/>
                <a:cs typeface="Arial" panose="020B0604020202020204" pitchFamily="34" charset="0"/>
              </a:rPr>
              <a:t>During concentric contractions, insertion moves towards origin</a:t>
            </a:r>
          </a:p>
          <a:p>
            <a:pPr lvl="1"/>
            <a:r>
              <a:rPr lang="en-US" sz="2800" dirty="0">
                <a:effectLst/>
                <a:latin typeface="Arial" panose="020B0604020202020204" pitchFamily="34" charset="0"/>
                <a:cs typeface="Arial" panose="020B0604020202020204" pitchFamily="34" charset="0"/>
              </a:rPr>
              <a:t>Movements are performed at several joints</a:t>
            </a:r>
          </a:p>
          <a:p>
            <a:pPr lvl="1"/>
            <a:r>
              <a:rPr lang="en-US" sz="2800" dirty="0">
                <a:effectLst/>
                <a:latin typeface="Arial" panose="020B0604020202020204" pitchFamily="34" charset="0"/>
                <a:cs typeface="Arial" panose="020B0604020202020204" pitchFamily="34" charset="0"/>
              </a:rPr>
              <a:t>Movements unique to specific joint</a:t>
            </a:r>
          </a:p>
          <a:p>
            <a:pPr lvl="2"/>
            <a:r>
              <a:rPr lang="en-US" sz="2400" dirty="0">
                <a:effectLst/>
                <a:latin typeface="Arial" panose="020B0604020202020204" pitchFamily="34" charset="0"/>
                <a:cs typeface="Arial" panose="020B0604020202020204" pitchFamily="34" charset="0"/>
              </a:rPr>
              <a:t> Some movements occur at only one pair of joints</a:t>
            </a:r>
          </a:p>
          <a:p>
            <a:pPr lvl="3"/>
            <a:r>
              <a:rPr lang="en-US" sz="2400" dirty="0">
                <a:effectLst/>
                <a:latin typeface="Arial" panose="020B0604020202020204" pitchFamily="34" charset="0"/>
                <a:cs typeface="Arial" panose="020B0604020202020204" pitchFamily="34" charset="0"/>
              </a:rPr>
              <a:t>Shoulder girdle</a:t>
            </a:r>
          </a:p>
          <a:p>
            <a:pPr lvl="3"/>
            <a:r>
              <a:rPr lang="en-US" sz="2400" dirty="0">
                <a:effectLst/>
                <a:latin typeface="Arial" panose="020B0604020202020204" pitchFamily="34" charset="0"/>
                <a:cs typeface="Arial" panose="020B0604020202020204" pitchFamily="34" charset="0"/>
              </a:rPr>
              <a:t>Pelvic girdle</a:t>
            </a:r>
          </a:p>
          <a:p>
            <a:pPr lvl="4"/>
            <a:r>
              <a:rPr lang="en-US" sz="2400" dirty="0">
                <a:effectLst/>
                <a:latin typeface="Arial" panose="020B0604020202020204" pitchFamily="34" charset="0"/>
                <a:cs typeface="Arial" panose="020B0604020202020204" pitchFamily="34" charset="0"/>
              </a:rPr>
              <a:t>Forward tilt</a:t>
            </a:r>
          </a:p>
          <a:p>
            <a:pPr lvl="4"/>
            <a:r>
              <a:rPr lang="en-US" sz="2400" dirty="0">
                <a:effectLst/>
                <a:latin typeface="Arial" panose="020B0604020202020204" pitchFamily="34" charset="0"/>
                <a:cs typeface="Arial" panose="020B0604020202020204" pitchFamily="34" charset="0"/>
              </a:rPr>
              <a:t>Backward tilt</a:t>
            </a:r>
          </a:p>
          <a:p>
            <a:pPr lvl="4"/>
            <a:r>
              <a:rPr lang="en-US" sz="2400" dirty="0">
                <a:effectLst/>
                <a:latin typeface="Arial" panose="020B0604020202020204" pitchFamily="34" charset="0"/>
                <a:cs typeface="Arial" panose="020B0604020202020204" pitchFamily="34" charset="0"/>
              </a:rPr>
              <a:t>Lateral tilt</a:t>
            </a:r>
          </a:p>
          <a:p>
            <a:pPr lvl="3"/>
            <a:r>
              <a:rPr lang="en-US" sz="2400" dirty="0">
                <a:effectLst/>
                <a:latin typeface="Arial" panose="020B0604020202020204" pitchFamily="34" charset="0"/>
                <a:cs typeface="Arial" panose="020B0604020202020204" pitchFamily="34" charset="0"/>
              </a:rPr>
              <a:t>Foot</a:t>
            </a:r>
          </a:p>
        </p:txBody>
      </p:sp>
      <p:sp>
        <p:nvSpPr>
          <p:cNvPr id="2" name="Slide Number Placeholder 1"/>
          <p:cNvSpPr>
            <a:spLocks noGrp="1"/>
          </p:cNvSpPr>
          <p:nvPr>
            <p:ph type="sldNum" sz="quarter" idx="11"/>
          </p:nvPr>
        </p:nvSpPr>
        <p:spPr/>
        <p:txBody>
          <a:bodyPr/>
          <a:lstStyle/>
          <a:p>
            <a:fld id="{9B10E9F9-9808-4F21-BA08-F373127902DF}" type="slidenum">
              <a:rPr lang="en-US" smtClean="0"/>
              <a:pPr/>
              <a:t>89</a:t>
            </a:fld>
            <a:endParaRPr lang="en-US"/>
          </a:p>
        </p:txBody>
      </p:sp>
    </p:spTree>
    <p:extLst>
      <p:ext uri="{BB962C8B-B14F-4D97-AF65-F5344CB8AC3E}">
        <p14:creationId xmlns:p14="http://schemas.microsoft.com/office/powerpoint/2010/main" val="161744760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ChangeArrowheads="1"/>
          </p:cNvSpPr>
          <p:nvPr>
            <p:ph type="title"/>
          </p:nvPr>
        </p:nvSpPr>
        <p:spPr/>
        <p:txBody>
          <a:bodyPr>
            <a:normAutofit fontScale="90000"/>
          </a:bodyPr>
          <a:lstStyle/>
          <a:p>
            <a:pPr algn="ctr"/>
            <a:r>
              <a:rPr lang="en-US" b="1" dirty="0">
                <a:solidFill>
                  <a:srgbClr val="0070C0"/>
                </a:solidFill>
                <a:latin typeface="Arial" panose="020B0604020202020204" pitchFamily="34" charset="0"/>
                <a:cs typeface="Arial" panose="020B0604020202020204" pitchFamily="34" charset="0"/>
              </a:rPr>
              <a:t>5-Step Approach to </a:t>
            </a:r>
            <a:br>
              <a:rPr lang="en-US" b="1" dirty="0">
                <a:solidFill>
                  <a:srgbClr val="0070C0"/>
                </a:solidFill>
                <a:latin typeface="Arial" panose="020B0604020202020204" pitchFamily="34" charset="0"/>
                <a:cs typeface="Arial" panose="020B0604020202020204" pitchFamily="34" charset="0"/>
              </a:rPr>
            </a:br>
            <a:r>
              <a:rPr lang="en-US" b="1" dirty="0">
                <a:solidFill>
                  <a:srgbClr val="0070C0"/>
                </a:solidFill>
                <a:latin typeface="Arial" panose="020B0604020202020204" pitchFamily="34" charset="0"/>
                <a:cs typeface="Arial" panose="020B0604020202020204" pitchFamily="34" charset="0"/>
              </a:rPr>
              <a:t>Anatomical Analysis</a:t>
            </a:r>
            <a:endParaRPr lang="en-US" sz="2600" b="1" dirty="0">
              <a:solidFill>
                <a:srgbClr val="0070C0"/>
              </a:solidFill>
              <a:effectLst/>
              <a:latin typeface="Arial" panose="020B0604020202020204" pitchFamily="34" charset="0"/>
              <a:cs typeface="Arial" panose="020B0604020202020204" pitchFamily="34" charset="0"/>
            </a:endParaRPr>
          </a:p>
        </p:txBody>
      </p:sp>
      <p:sp>
        <p:nvSpPr>
          <p:cNvPr id="207875" name="Rectangle 3"/>
          <p:cNvSpPr>
            <a:spLocks noGrp="1" noChangeArrowheads="1"/>
          </p:cNvSpPr>
          <p:nvPr>
            <p:ph type="body" sz="half" idx="1"/>
          </p:nvPr>
        </p:nvSpPr>
        <p:spPr>
          <a:xfrm>
            <a:off x="658812" y="1663700"/>
            <a:ext cx="7826375" cy="727075"/>
          </a:xfrm>
        </p:spPr>
        <p:txBody>
          <a:bodyPr/>
          <a:lstStyle/>
          <a:p>
            <a:pPr marL="609600" indent="-609600">
              <a:buFont typeface="Wingdings" panose="05000000000000000000" pitchFamily="2" charset="2"/>
              <a:buNone/>
            </a:pPr>
            <a:r>
              <a:rPr lang="en-US" sz="2800" dirty="0"/>
              <a:t>2</a:t>
            </a:r>
            <a:r>
              <a:rPr lang="en-US" sz="2800" dirty="0">
                <a:effectLst/>
              </a:rPr>
              <a:t>. </a:t>
            </a:r>
            <a:r>
              <a:rPr lang="en-US" sz="2800" dirty="0" err="1">
                <a:effectLst/>
                <a:latin typeface="Arial" panose="020B0604020202020204" pitchFamily="34" charset="0"/>
                <a:cs typeface="Arial" panose="020B0604020202020204" pitchFamily="34" charset="0"/>
              </a:rPr>
              <a:t>Analyse</a:t>
            </a:r>
            <a:r>
              <a:rPr lang="en-US" sz="2800" dirty="0">
                <a:effectLst/>
                <a:latin typeface="Arial" panose="020B0604020202020204" pitchFamily="34" charset="0"/>
                <a:cs typeface="Arial" panose="020B0604020202020204" pitchFamily="34" charset="0"/>
              </a:rPr>
              <a:t> joints and movements</a:t>
            </a:r>
          </a:p>
        </p:txBody>
      </p:sp>
      <p:graphicFrame>
        <p:nvGraphicFramePr>
          <p:cNvPr id="207926" name="Group 54"/>
          <p:cNvGraphicFramePr>
            <a:graphicFrameLocks noGrp="1"/>
          </p:cNvGraphicFramePr>
          <p:nvPr>
            <p:ph sz="half" idx="2"/>
            <p:extLst>
              <p:ext uri="{D42A27DB-BD31-4B8C-83A1-F6EECF244321}">
                <p14:modId xmlns:p14="http://schemas.microsoft.com/office/powerpoint/2010/main" val="1706479760"/>
              </p:ext>
            </p:extLst>
          </p:nvPr>
        </p:nvGraphicFramePr>
        <p:xfrm>
          <a:off x="1092200" y="2895600"/>
          <a:ext cx="7207250" cy="3394078"/>
        </p:xfrm>
        <a:graphic>
          <a:graphicData uri="http://schemas.openxmlformats.org/drawingml/2006/table">
            <a:tbl>
              <a:tblPr/>
              <a:tblGrid>
                <a:gridCol w="2401888">
                  <a:extLst>
                    <a:ext uri="{9D8B030D-6E8A-4147-A177-3AD203B41FA5}">
                      <a16:colId xmlns:a16="http://schemas.microsoft.com/office/drawing/2014/main" val="20000"/>
                    </a:ext>
                  </a:extLst>
                </a:gridCol>
                <a:gridCol w="2711450">
                  <a:extLst>
                    <a:ext uri="{9D8B030D-6E8A-4147-A177-3AD203B41FA5}">
                      <a16:colId xmlns:a16="http://schemas.microsoft.com/office/drawing/2014/main" val="20001"/>
                    </a:ext>
                  </a:extLst>
                </a:gridCol>
                <a:gridCol w="2093912">
                  <a:extLst>
                    <a:ext uri="{9D8B030D-6E8A-4147-A177-3AD203B41FA5}">
                      <a16:colId xmlns:a16="http://schemas.microsoft.com/office/drawing/2014/main" val="20002"/>
                    </a:ext>
                  </a:extLst>
                </a:gridCol>
              </a:tblGrid>
              <a:tr h="584200">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800" b="0" i="0" u="none" strike="noStrike" cap="none" normalizeH="0" baseline="0" dirty="0">
                          <a:ln>
                            <a:noFill/>
                          </a:ln>
                          <a:solidFill>
                            <a:srgbClr val="0070C0"/>
                          </a:solidFill>
                          <a:effectLst/>
                          <a:latin typeface="Tahoma" panose="020B0604030504040204" pitchFamily="34" charset="0"/>
                        </a:rPr>
                        <a:t>Phase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800" b="0" i="0" u="none" strike="noStrike" cap="none" normalizeH="0" baseline="0" dirty="0">
                          <a:ln>
                            <a:noFill/>
                          </a:ln>
                          <a:solidFill>
                            <a:srgbClr val="0070C0"/>
                          </a:solidFill>
                          <a:effectLst/>
                          <a:latin typeface="Tahoma" panose="020B0604030504040204" pitchFamily="34" charset="0"/>
                        </a:rPr>
                        <a:t>Joint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800" b="0" i="0" u="none" strike="noStrike" cap="none" normalizeH="0" baseline="0" dirty="0">
                          <a:ln>
                            <a:noFill/>
                          </a:ln>
                          <a:solidFill>
                            <a:srgbClr val="0070C0"/>
                          </a:solidFill>
                          <a:effectLst/>
                          <a:latin typeface="Tahoma" panose="020B0604030504040204" pitchFamily="34" charset="0"/>
                        </a:rPr>
                        <a:t>Movement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55613">
                <a:tc gridSpan="3">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200" b="0" i="0" u="none" strike="noStrike" cap="none" normalizeH="0" baseline="0" dirty="0">
                          <a:ln>
                            <a:noFill/>
                          </a:ln>
                          <a:solidFill>
                            <a:schemeClr val="tx1"/>
                          </a:solidFill>
                          <a:effectLst/>
                          <a:latin typeface="Tahoma" panose="020B0604030504040204" pitchFamily="34" charset="0"/>
                        </a:rPr>
                        <a:t>Exercise: Curl Up</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AU"/>
                    </a:p>
                  </a:txBody>
                  <a:tcPr/>
                </a:tc>
                <a:tc hMerge="1">
                  <a:txBody>
                    <a:bodyPr/>
                    <a:lstStyle/>
                    <a:p>
                      <a:endParaRPr lang="en-AU"/>
                    </a:p>
                  </a:txBody>
                  <a:tcPr/>
                </a:tc>
                <a:extLst>
                  <a:ext uri="{0D108BD9-81ED-4DB2-BD59-A6C34878D82A}">
                    <a16:rowId xmlns:a16="http://schemas.microsoft.com/office/drawing/2014/main" val="10001"/>
                  </a:ext>
                </a:extLst>
              </a:tr>
              <a:tr h="468313">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a:ln>
                            <a:noFill/>
                          </a:ln>
                          <a:solidFill>
                            <a:schemeClr val="tx1"/>
                          </a:solidFill>
                          <a:effectLst/>
                          <a:latin typeface="Tahoma" panose="020B0604030504040204" pitchFamily="34" charset="0"/>
                        </a:rPr>
                        <a:t>Up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dirty="0">
                          <a:ln>
                            <a:noFill/>
                          </a:ln>
                          <a:solidFill>
                            <a:schemeClr val="tx1"/>
                          </a:solidFill>
                          <a:effectLst/>
                          <a:latin typeface="Tahoma" panose="020B0604030504040204" pitchFamily="34" charset="0"/>
                        </a:rPr>
                        <a:t>Spine (lumbar)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a:ln>
                            <a:noFill/>
                          </a:ln>
                          <a:solidFill>
                            <a:schemeClr val="tx1"/>
                          </a:solidFill>
                          <a:effectLst/>
                          <a:latin typeface="Tahoma" panose="020B0604030504040204" pitchFamily="34" charset="0"/>
                        </a:rPr>
                        <a:t>Flexion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71488">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a:ln>
                            <a:noFill/>
                          </a:ln>
                          <a:solidFill>
                            <a:schemeClr val="tx1"/>
                          </a:solidFill>
                          <a:effectLst/>
                          <a:latin typeface="Tahoma" panose="020B0604030504040204" pitchFamily="34" charset="0"/>
                        </a:rPr>
                        <a:t>Down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dirty="0">
                          <a:ln>
                            <a:noFill/>
                          </a:ln>
                          <a:solidFill>
                            <a:schemeClr val="tx1"/>
                          </a:solidFill>
                          <a:effectLst/>
                          <a:latin typeface="Tahoma" panose="020B0604030504040204" pitchFamily="34" charset="0"/>
                        </a:rPr>
                        <a:t>Spine (lumbar)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dirty="0">
                          <a:ln>
                            <a:noFill/>
                          </a:ln>
                          <a:solidFill>
                            <a:schemeClr val="tx1"/>
                          </a:solidFill>
                          <a:effectLst/>
                          <a:latin typeface="Tahoma" panose="020B0604030504040204" pitchFamily="34" charset="0"/>
                        </a:rPr>
                        <a:t>Extension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71488">
                <a:tc gridSpan="3">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200" b="0" i="0" u="none" strike="noStrike" cap="none" normalizeH="0" baseline="0" dirty="0">
                          <a:ln>
                            <a:noFill/>
                          </a:ln>
                          <a:solidFill>
                            <a:schemeClr val="tx1"/>
                          </a:solidFill>
                          <a:effectLst/>
                          <a:latin typeface="Tahoma" panose="020B0604030504040204" pitchFamily="34" charset="0"/>
                        </a:rPr>
                        <a:t>Exercise: Resisted Toe Points</a:t>
                      </a:r>
                      <a:endParaRPr kumimoji="0" lang="en-US" sz="2000" b="0" i="0" u="none" strike="noStrike" cap="none" normalizeH="0" baseline="0" dirty="0">
                        <a:ln>
                          <a:noFill/>
                        </a:ln>
                        <a:solidFill>
                          <a:schemeClr val="tx1"/>
                        </a:solidFill>
                        <a:effectLst/>
                        <a:latin typeface="Tahoma" panose="020B0604030504040204" pitchFamily="34"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AU"/>
                    </a:p>
                  </a:txBody>
                  <a:tcPr/>
                </a:tc>
                <a:tc hMerge="1">
                  <a:txBody>
                    <a:bodyPr/>
                    <a:lstStyle/>
                    <a:p>
                      <a:endParaRPr lang="en-AU"/>
                    </a:p>
                  </a:txBody>
                  <a:tcPr/>
                </a:tc>
                <a:extLst>
                  <a:ext uri="{0D108BD9-81ED-4DB2-BD59-A6C34878D82A}">
                    <a16:rowId xmlns:a16="http://schemas.microsoft.com/office/drawing/2014/main" val="10004"/>
                  </a:ext>
                </a:extLst>
              </a:tr>
              <a:tr h="471488">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a:ln>
                            <a:noFill/>
                          </a:ln>
                          <a:solidFill>
                            <a:schemeClr val="tx1"/>
                          </a:solidFill>
                          <a:effectLst/>
                          <a:latin typeface="Tahoma" panose="020B0604030504040204" pitchFamily="34" charset="0"/>
                        </a:rPr>
                        <a:t>Out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a:ln>
                            <a:noFill/>
                          </a:ln>
                          <a:solidFill>
                            <a:schemeClr val="tx1"/>
                          </a:solidFill>
                          <a:effectLst/>
                          <a:latin typeface="Tahoma" panose="020B0604030504040204" pitchFamily="34" charset="0"/>
                        </a:rPr>
                        <a:t>Ankle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dirty="0">
                          <a:ln>
                            <a:noFill/>
                          </a:ln>
                          <a:solidFill>
                            <a:schemeClr val="tx1"/>
                          </a:solidFill>
                          <a:effectLst/>
                          <a:latin typeface="Tahoma" panose="020B0604030504040204" pitchFamily="34" charset="0"/>
                        </a:rPr>
                        <a:t>Plantar flexion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471488">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dirty="0">
                          <a:ln>
                            <a:noFill/>
                          </a:ln>
                          <a:solidFill>
                            <a:schemeClr val="tx1"/>
                          </a:solidFill>
                          <a:effectLst/>
                          <a:latin typeface="Tahoma" panose="020B0604030504040204" pitchFamily="34" charset="0"/>
                        </a:rPr>
                        <a:t>In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a:ln>
                            <a:noFill/>
                          </a:ln>
                          <a:solidFill>
                            <a:schemeClr val="tx1"/>
                          </a:solidFill>
                          <a:effectLst/>
                          <a:latin typeface="Tahoma" panose="020B0604030504040204" pitchFamily="34" charset="0"/>
                        </a:rPr>
                        <a:t>Ankle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dirty="0">
                          <a:ln>
                            <a:noFill/>
                          </a:ln>
                          <a:solidFill>
                            <a:schemeClr val="tx1"/>
                          </a:solidFill>
                          <a:effectLst/>
                          <a:latin typeface="Tahoma" panose="020B0604030504040204" pitchFamily="34" charset="0"/>
                        </a:rPr>
                        <a:t>Dorsiflexion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207898" name="Text Box 26"/>
          <p:cNvSpPr txBox="1">
            <a:spLocks noChangeArrowheads="1"/>
          </p:cNvSpPr>
          <p:nvPr/>
        </p:nvSpPr>
        <p:spPr bwMode="auto">
          <a:xfrm>
            <a:off x="1019175" y="2390775"/>
            <a:ext cx="462438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t>We can combine Steps 1 and 2 into a chart:</a:t>
            </a:r>
          </a:p>
        </p:txBody>
      </p:sp>
      <p:sp>
        <p:nvSpPr>
          <p:cNvPr id="2" name="Slide Number Placeholder 1"/>
          <p:cNvSpPr>
            <a:spLocks noGrp="1"/>
          </p:cNvSpPr>
          <p:nvPr>
            <p:ph type="sldNum" sz="quarter" idx="11"/>
          </p:nvPr>
        </p:nvSpPr>
        <p:spPr>
          <a:xfrm>
            <a:off x="5857875" y="6110288"/>
            <a:ext cx="2057400" cy="365125"/>
          </a:xfrm>
        </p:spPr>
        <p:txBody>
          <a:bodyPr/>
          <a:lstStyle/>
          <a:p>
            <a:fld id="{9B10E9F9-9808-4F21-BA08-F373127902DF}" type="slidenum">
              <a:rPr lang="en-US" smtClean="0"/>
              <a:pPr/>
              <a:t>90</a:t>
            </a:fld>
            <a:endParaRPr lang="en-US"/>
          </a:p>
        </p:txBody>
      </p:sp>
    </p:spTree>
    <p:extLst>
      <p:ext uri="{BB962C8B-B14F-4D97-AF65-F5344CB8AC3E}">
        <p14:creationId xmlns:p14="http://schemas.microsoft.com/office/powerpoint/2010/main" val="281936748"/>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Grp="1" noChangeArrowheads="1"/>
          </p:cNvSpPr>
          <p:nvPr>
            <p:ph type="title"/>
          </p:nvPr>
        </p:nvSpPr>
        <p:spPr>
          <a:xfrm>
            <a:off x="500063" y="304801"/>
            <a:ext cx="8110537" cy="1138238"/>
          </a:xfrm>
        </p:spPr>
        <p:txBody>
          <a:bodyPr>
            <a:normAutofit fontScale="90000"/>
          </a:bodyPr>
          <a:lstStyle/>
          <a:p>
            <a:pPr algn="ctr"/>
            <a:r>
              <a:rPr lang="en-US" b="1" dirty="0">
                <a:solidFill>
                  <a:srgbClr val="0070C0"/>
                </a:solidFill>
                <a:latin typeface="Arial" panose="020B0604020202020204" pitchFamily="34" charset="0"/>
                <a:cs typeface="Arial" panose="020B0604020202020204" pitchFamily="34" charset="0"/>
              </a:rPr>
              <a:t>5-Step Approach to </a:t>
            </a:r>
            <a:br>
              <a:rPr lang="en-US" b="1" dirty="0">
                <a:solidFill>
                  <a:srgbClr val="0070C0"/>
                </a:solidFill>
                <a:latin typeface="Arial" panose="020B0604020202020204" pitchFamily="34" charset="0"/>
                <a:cs typeface="Arial" panose="020B0604020202020204" pitchFamily="34" charset="0"/>
              </a:rPr>
            </a:br>
            <a:r>
              <a:rPr lang="en-US" b="1" dirty="0">
                <a:solidFill>
                  <a:srgbClr val="0070C0"/>
                </a:solidFill>
                <a:latin typeface="Arial" panose="020B0604020202020204" pitchFamily="34" charset="0"/>
                <a:cs typeface="Arial" panose="020B0604020202020204" pitchFamily="34" charset="0"/>
              </a:rPr>
              <a:t>Anatomical Analysis</a:t>
            </a:r>
            <a:endParaRPr lang="en-US" sz="2600" b="1" dirty="0">
              <a:solidFill>
                <a:srgbClr val="0070C0"/>
              </a:solidFill>
              <a:effectLst/>
              <a:latin typeface="Arial" panose="020B0604020202020204" pitchFamily="34" charset="0"/>
              <a:cs typeface="Arial" panose="020B0604020202020204" pitchFamily="34" charset="0"/>
            </a:endParaRPr>
          </a:p>
        </p:txBody>
      </p:sp>
      <p:sp>
        <p:nvSpPr>
          <p:cNvPr id="190467" name="Rectangle 3"/>
          <p:cNvSpPr>
            <a:spLocks noGrp="1" noChangeArrowheads="1"/>
          </p:cNvSpPr>
          <p:nvPr>
            <p:ph type="body" sz="half" idx="1"/>
          </p:nvPr>
        </p:nvSpPr>
        <p:spPr>
          <a:xfrm>
            <a:off x="623887" y="1550988"/>
            <a:ext cx="7753350" cy="1447800"/>
          </a:xfrm>
        </p:spPr>
        <p:txBody>
          <a:bodyPr>
            <a:noAutofit/>
          </a:bodyPr>
          <a:lstStyle/>
          <a:p>
            <a:pPr marL="609600" indent="-609600">
              <a:buFont typeface="Wingdings" panose="05000000000000000000" pitchFamily="2" charset="2"/>
              <a:buNone/>
            </a:pPr>
            <a:r>
              <a:rPr lang="en-US" dirty="0">
                <a:latin typeface="Arial" panose="020B0604020202020204" pitchFamily="34" charset="0"/>
                <a:cs typeface="Arial" panose="020B0604020202020204" pitchFamily="34" charset="0"/>
              </a:rPr>
              <a:t>3. </a:t>
            </a:r>
            <a:r>
              <a:rPr lang="en-US" dirty="0" err="1">
                <a:latin typeface="Arial" panose="020B0604020202020204" pitchFamily="34" charset="0"/>
                <a:cs typeface="Arial" panose="020B0604020202020204" pitchFamily="34" charset="0"/>
              </a:rPr>
              <a:t>Analyse</a:t>
            </a:r>
            <a:r>
              <a:rPr lang="en-US" dirty="0">
                <a:latin typeface="Arial" panose="020B0604020202020204" pitchFamily="34" charset="0"/>
                <a:cs typeface="Arial" panose="020B0604020202020204" pitchFamily="34" charset="0"/>
              </a:rPr>
              <a:t> types of contractions</a:t>
            </a:r>
          </a:p>
          <a:p>
            <a:pPr marL="990600" lvl="1" indent="-533400"/>
            <a:r>
              <a:rPr lang="en-US" dirty="0">
                <a:effectLst/>
                <a:latin typeface="Arial" panose="020B0604020202020204" pitchFamily="34" charset="0"/>
                <a:cs typeface="Arial" panose="020B0604020202020204" pitchFamily="34" charset="0"/>
              </a:rPr>
              <a:t>Concentric (up phase)</a:t>
            </a:r>
          </a:p>
          <a:p>
            <a:pPr marL="990600" lvl="1" indent="-533400"/>
            <a:r>
              <a:rPr lang="en-US" dirty="0">
                <a:effectLst/>
                <a:latin typeface="Arial" panose="020B0604020202020204" pitchFamily="34" charset="0"/>
                <a:cs typeface="Arial" panose="020B0604020202020204" pitchFamily="34" charset="0"/>
              </a:rPr>
              <a:t>Eccentric (down phase) – counteracts the force</a:t>
            </a:r>
            <a:endParaRPr lang="en-US" dirty="0">
              <a:latin typeface="Arial" panose="020B0604020202020204" pitchFamily="34" charset="0"/>
              <a:cs typeface="Arial" panose="020B0604020202020204" pitchFamily="34" charset="0"/>
            </a:endParaRPr>
          </a:p>
        </p:txBody>
      </p:sp>
      <p:graphicFrame>
        <p:nvGraphicFramePr>
          <p:cNvPr id="190625" name="Group 161"/>
          <p:cNvGraphicFramePr>
            <a:graphicFrameLocks noGrp="1"/>
          </p:cNvGraphicFramePr>
          <p:nvPr>
            <p:ph sz="quarter" idx="3"/>
            <p:extLst>
              <p:ext uri="{D42A27DB-BD31-4B8C-83A1-F6EECF244321}">
                <p14:modId xmlns:p14="http://schemas.microsoft.com/office/powerpoint/2010/main" val="2524677348"/>
              </p:ext>
            </p:extLst>
          </p:nvPr>
        </p:nvGraphicFramePr>
        <p:xfrm>
          <a:off x="725488" y="3223260"/>
          <a:ext cx="7885112" cy="3482340"/>
        </p:xfrm>
        <a:graphic>
          <a:graphicData uri="http://schemas.openxmlformats.org/drawingml/2006/table">
            <a:tbl>
              <a:tblPr/>
              <a:tblGrid>
                <a:gridCol w="1728787">
                  <a:extLst>
                    <a:ext uri="{9D8B030D-6E8A-4147-A177-3AD203B41FA5}">
                      <a16:colId xmlns:a16="http://schemas.microsoft.com/office/drawing/2014/main" val="20000"/>
                    </a:ext>
                  </a:extLst>
                </a:gridCol>
                <a:gridCol w="1944688">
                  <a:extLst>
                    <a:ext uri="{9D8B030D-6E8A-4147-A177-3AD203B41FA5}">
                      <a16:colId xmlns:a16="http://schemas.microsoft.com/office/drawing/2014/main" val="20001"/>
                    </a:ext>
                  </a:extLst>
                </a:gridCol>
                <a:gridCol w="2232025">
                  <a:extLst>
                    <a:ext uri="{9D8B030D-6E8A-4147-A177-3AD203B41FA5}">
                      <a16:colId xmlns:a16="http://schemas.microsoft.com/office/drawing/2014/main" val="20002"/>
                    </a:ext>
                  </a:extLst>
                </a:gridCol>
                <a:gridCol w="1979612">
                  <a:extLst>
                    <a:ext uri="{9D8B030D-6E8A-4147-A177-3AD203B41FA5}">
                      <a16:colId xmlns:a16="http://schemas.microsoft.com/office/drawing/2014/main" val="20003"/>
                    </a:ext>
                  </a:extLst>
                </a:gridCol>
              </a:tblGrid>
              <a:tr h="647700">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200" b="0" i="0" u="none" strike="noStrike" cap="none" normalizeH="0" baseline="0" dirty="0">
                          <a:ln>
                            <a:noFill/>
                          </a:ln>
                          <a:solidFill>
                            <a:srgbClr val="0070C0"/>
                          </a:solidFill>
                          <a:effectLst/>
                          <a:latin typeface="Arial" panose="020B0604020202020204" pitchFamily="34" charset="0"/>
                          <a:cs typeface="Arial" panose="020B0604020202020204" pitchFamily="34" charset="0"/>
                        </a:rPr>
                        <a:t>Phase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200" b="0" i="0" u="none" strike="noStrike" cap="none" normalizeH="0" baseline="0" dirty="0">
                          <a:ln>
                            <a:noFill/>
                          </a:ln>
                          <a:solidFill>
                            <a:srgbClr val="0070C0"/>
                          </a:solidFill>
                          <a:effectLst/>
                          <a:latin typeface="Arial" panose="020B0604020202020204" pitchFamily="34" charset="0"/>
                          <a:cs typeface="Arial" panose="020B0604020202020204" pitchFamily="34" charset="0"/>
                        </a:rPr>
                        <a:t>Joint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200" b="0" i="0" u="none" strike="noStrike" cap="none" normalizeH="0" baseline="0" dirty="0">
                          <a:ln>
                            <a:noFill/>
                          </a:ln>
                          <a:solidFill>
                            <a:srgbClr val="0070C0"/>
                          </a:solidFill>
                          <a:effectLst/>
                          <a:latin typeface="Arial" panose="020B0604020202020204" pitchFamily="34" charset="0"/>
                          <a:cs typeface="Arial" panose="020B0604020202020204" pitchFamily="34" charset="0"/>
                        </a:rPr>
                        <a:t>Movement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200" b="0" i="0" u="none" strike="noStrike" cap="none" normalizeH="0" baseline="0" dirty="0">
                          <a:ln>
                            <a:noFill/>
                          </a:ln>
                          <a:solidFill>
                            <a:srgbClr val="0070C0"/>
                          </a:solidFill>
                          <a:effectLst/>
                          <a:latin typeface="Arial" panose="020B0604020202020204" pitchFamily="34" charset="0"/>
                          <a:cs typeface="Arial" panose="020B0604020202020204" pitchFamily="34" charset="0"/>
                        </a:rPr>
                        <a:t>Contraction Type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23863">
                <a:tc gridSpan="4">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2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Exercise: Lateral Arm Raises</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AU"/>
                    </a:p>
                  </a:txBody>
                  <a:tcPr/>
                </a:tc>
                <a:tc hMerge="1">
                  <a:txBody>
                    <a:bodyPr/>
                    <a:lstStyle/>
                    <a:p>
                      <a:endParaRPr lang="en-AU"/>
                    </a:p>
                  </a:txBody>
                  <a:tcPr/>
                </a:tc>
                <a:tc hMerge="1">
                  <a:txBody>
                    <a:bodyPr/>
                    <a:lstStyle/>
                    <a:p>
                      <a:endParaRPr lang="en-AU"/>
                    </a:p>
                  </a:txBody>
                  <a:tcPr/>
                </a:tc>
                <a:extLst>
                  <a:ext uri="{0D108BD9-81ED-4DB2-BD59-A6C34878D82A}">
                    <a16:rowId xmlns:a16="http://schemas.microsoft.com/office/drawing/2014/main" val="10001"/>
                  </a:ext>
                </a:extLst>
              </a:tr>
              <a:tr h="495300">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Up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Shoulder </a:t>
                      </a:r>
                      <a:r>
                        <a:rPr kumimoji="0" lang="en-US" sz="2000" b="0"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Jt</a:t>
                      </a:r>
                      <a:endPar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800" b="0" i="0" u="none" strike="noStrike" cap="none" normalizeH="0" baseline="0">
                          <a:ln>
                            <a:noFill/>
                          </a:ln>
                          <a:solidFill>
                            <a:schemeClr val="tx1"/>
                          </a:solidFill>
                          <a:effectLst/>
                          <a:latin typeface="Arial" panose="020B0604020202020204" pitchFamily="34" charset="0"/>
                          <a:cs typeface="Arial" panose="020B0604020202020204" pitchFamily="34" charset="0"/>
                        </a:rPr>
                        <a:t>Abduction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a:ln>
                            <a:noFill/>
                          </a:ln>
                          <a:solidFill>
                            <a:schemeClr val="tx1"/>
                          </a:solidFill>
                          <a:effectLst/>
                          <a:latin typeface="Arial" panose="020B0604020202020204" pitchFamily="34" charset="0"/>
                          <a:cs typeface="Arial" panose="020B0604020202020204" pitchFamily="34" charset="0"/>
                        </a:rPr>
                        <a:t>Concentric</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95300">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Up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Shoulder Girdle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Upward rotation; abduction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a:ln>
                            <a:noFill/>
                          </a:ln>
                          <a:solidFill>
                            <a:schemeClr val="tx1"/>
                          </a:solidFill>
                          <a:effectLst/>
                          <a:latin typeface="Arial" panose="020B0604020202020204" pitchFamily="34" charset="0"/>
                          <a:cs typeface="Arial" panose="020B0604020202020204" pitchFamily="34" charset="0"/>
                        </a:rPr>
                        <a:t>concentric</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85750">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Down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a:ln>
                            <a:noFill/>
                          </a:ln>
                          <a:solidFill>
                            <a:schemeClr val="tx1"/>
                          </a:solidFill>
                          <a:effectLst/>
                          <a:latin typeface="Arial" panose="020B0604020202020204" pitchFamily="34" charset="0"/>
                          <a:cs typeface="Arial" panose="020B0604020202020204" pitchFamily="34" charset="0"/>
                        </a:rPr>
                        <a:t>Shoulder Jt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Adduction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eccentric</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287338">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Down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Shoulder Girdle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Downward rotation; adduction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eccentric</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2" name="Slide Number Placeholder 1"/>
          <p:cNvSpPr>
            <a:spLocks noGrp="1"/>
          </p:cNvSpPr>
          <p:nvPr>
            <p:ph type="sldNum" sz="quarter" idx="12"/>
          </p:nvPr>
        </p:nvSpPr>
        <p:spPr/>
        <p:txBody>
          <a:bodyPr/>
          <a:lstStyle/>
          <a:p>
            <a:fld id="{67A9C5B5-3109-4C77-8B19-719CF03CB551}" type="slidenum">
              <a:rPr lang="en-US" smtClean="0"/>
              <a:pPr/>
              <a:t>91</a:t>
            </a:fld>
            <a:endParaRPr lang="en-US"/>
          </a:p>
        </p:txBody>
      </p:sp>
    </p:spTree>
    <p:extLst>
      <p:ext uri="{BB962C8B-B14F-4D97-AF65-F5344CB8AC3E}">
        <p14:creationId xmlns:p14="http://schemas.microsoft.com/office/powerpoint/2010/main" val="213025055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2"/>
          <p:cNvSpPr>
            <a:spLocks noGrp="1" noChangeArrowheads="1"/>
          </p:cNvSpPr>
          <p:nvPr>
            <p:ph type="title"/>
          </p:nvPr>
        </p:nvSpPr>
        <p:spPr/>
        <p:txBody>
          <a:bodyPr>
            <a:normAutofit fontScale="90000"/>
          </a:bodyPr>
          <a:lstStyle/>
          <a:p>
            <a:pPr algn="ctr"/>
            <a:r>
              <a:rPr lang="en-US" b="1" dirty="0">
                <a:solidFill>
                  <a:srgbClr val="0070C0"/>
                </a:solidFill>
                <a:latin typeface="Arial" panose="020B0604020202020204" pitchFamily="34" charset="0"/>
                <a:cs typeface="Arial" panose="020B0604020202020204" pitchFamily="34" charset="0"/>
              </a:rPr>
              <a:t>5-Step Approach to </a:t>
            </a:r>
            <a:br>
              <a:rPr lang="en-US" b="1" dirty="0">
                <a:solidFill>
                  <a:srgbClr val="0070C0"/>
                </a:solidFill>
                <a:latin typeface="Arial" panose="020B0604020202020204" pitchFamily="34" charset="0"/>
                <a:cs typeface="Arial" panose="020B0604020202020204" pitchFamily="34" charset="0"/>
              </a:rPr>
            </a:br>
            <a:r>
              <a:rPr lang="en-US" b="1" dirty="0">
                <a:solidFill>
                  <a:srgbClr val="0070C0"/>
                </a:solidFill>
                <a:latin typeface="Arial" panose="020B0604020202020204" pitchFamily="34" charset="0"/>
                <a:cs typeface="Arial" panose="020B0604020202020204" pitchFamily="34" charset="0"/>
              </a:rPr>
              <a:t>Anatomical Analysis</a:t>
            </a:r>
            <a:endParaRPr lang="en-US" sz="2600" b="0" dirty="0">
              <a:solidFill>
                <a:srgbClr val="FFFF00"/>
              </a:solidFill>
              <a:effectLst/>
            </a:endParaRPr>
          </a:p>
        </p:txBody>
      </p:sp>
      <p:sp>
        <p:nvSpPr>
          <p:cNvPr id="209923" name="Rectangle 3"/>
          <p:cNvSpPr>
            <a:spLocks noGrp="1" noChangeArrowheads="1"/>
          </p:cNvSpPr>
          <p:nvPr>
            <p:ph type="body" sz="half" idx="1"/>
          </p:nvPr>
        </p:nvSpPr>
        <p:spPr>
          <a:xfrm>
            <a:off x="564665" y="1670051"/>
            <a:ext cx="7777162" cy="4868862"/>
          </a:xfrm>
        </p:spPr>
        <p:txBody>
          <a:bodyPr>
            <a:noAutofit/>
          </a:bodyPr>
          <a:lstStyle/>
          <a:p>
            <a:pPr marL="609600" indent="-609600">
              <a:lnSpc>
                <a:spcPct val="90000"/>
              </a:lnSpc>
              <a:buFont typeface="Wingdings" panose="05000000000000000000" pitchFamily="2" charset="2"/>
              <a:buNone/>
            </a:pPr>
            <a:r>
              <a:rPr lang="en-US" sz="2400" dirty="0">
                <a:effectLst/>
                <a:latin typeface="Arial" panose="020B0604020202020204" pitchFamily="34" charset="0"/>
                <a:cs typeface="Arial" panose="020B0604020202020204" pitchFamily="34" charset="0"/>
              </a:rPr>
              <a:t>4. </a:t>
            </a:r>
            <a:r>
              <a:rPr lang="en-US" sz="2400" dirty="0" err="1">
                <a:effectLst/>
                <a:latin typeface="Arial" panose="020B0604020202020204" pitchFamily="34" charset="0"/>
                <a:cs typeface="Arial" panose="020B0604020202020204" pitchFamily="34" charset="0"/>
              </a:rPr>
              <a:t>Analyse</a:t>
            </a:r>
            <a:r>
              <a:rPr lang="en-US" sz="2400" dirty="0">
                <a:effectLst/>
                <a:latin typeface="Arial" panose="020B0604020202020204" pitchFamily="34" charset="0"/>
                <a:cs typeface="Arial" panose="020B0604020202020204" pitchFamily="34" charset="0"/>
              </a:rPr>
              <a:t> which muscles are being used</a:t>
            </a:r>
          </a:p>
          <a:p>
            <a:pPr lvl="1"/>
            <a:r>
              <a:rPr lang="en-US" dirty="0">
                <a:effectLst/>
                <a:latin typeface="Arial" panose="020B0604020202020204" pitchFamily="34" charset="0"/>
                <a:cs typeface="Arial" panose="020B0604020202020204" pitchFamily="34" charset="0"/>
              </a:rPr>
              <a:t>Muscles affect movement of the joints that they cross</a:t>
            </a:r>
          </a:p>
          <a:p>
            <a:pPr lvl="1"/>
            <a:r>
              <a:rPr lang="en-US" dirty="0">
                <a:effectLst/>
                <a:latin typeface="Arial" panose="020B0604020202020204" pitchFamily="34" charset="0"/>
                <a:cs typeface="Arial" panose="020B0604020202020204" pitchFamily="34" charset="0"/>
              </a:rPr>
              <a:t>“The muscle group causing the action is named by that joint and action (if the contraction is concentric).” (Griffin, p. 123)</a:t>
            </a:r>
          </a:p>
          <a:p>
            <a:pPr lvl="2"/>
            <a:r>
              <a:rPr lang="en-US" sz="2400" dirty="0">
                <a:effectLst/>
                <a:latin typeface="Arial" panose="020B0604020202020204" pitchFamily="34" charset="0"/>
                <a:cs typeface="Arial" panose="020B0604020202020204" pitchFamily="34" charset="0"/>
              </a:rPr>
              <a:t>e.g. lateral arm raises: shoulder joint abducts in the up phase; therefore the shoulder joint abductors are responsible</a:t>
            </a:r>
          </a:p>
          <a:p>
            <a:pPr lvl="1"/>
            <a:r>
              <a:rPr lang="en-US" dirty="0">
                <a:effectLst/>
                <a:latin typeface="Arial" panose="020B0604020202020204" pitchFamily="34" charset="0"/>
                <a:cs typeface="Arial" panose="020B0604020202020204" pitchFamily="34" charset="0"/>
              </a:rPr>
              <a:t>The down phase is the opposite movement but same muscles contracting eccentrically (always </a:t>
            </a:r>
            <a:r>
              <a:rPr lang="en-US" dirty="0" err="1">
                <a:effectLst/>
                <a:latin typeface="Arial" panose="020B0604020202020204" pitchFamily="34" charset="0"/>
                <a:cs typeface="Arial" panose="020B0604020202020204" pitchFamily="34" charset="0"/>
              </a:rPr>
              <a:t>analyse</a:t>
            </a:r>
            <a:r>
              <a:rPr lang="en-US" dirty="0">
                <a:effectLst/>
                <a:latin typeface="Arial" panose="020B0604020202020204" pitchFamily="34" charset="0"/>
                <a:cs typeface="Arial" panose="020B0604020202020204" pitchFamily="34" charset="0"/>
              </a:rPr>
              <a:t> the up-phase first)</a:t>
            </a:r>
          </a:p>
        </p:txBody>
      </p:sp>
      <p:sp>
        <p:nvSpPr>
          <p:cNvPr id="2" name="Slide Number Placeholder 1"/>
          <p:cNvSpPr>
            <a:spLocks noGrp="1"/>
          </p:cNvSpPr>
          <p:nvPr>
            <p:ph type="sldNum" sz="quarter" idx="11"/>
          </p:nvPr>
        </p:nvSpPr>
        <p:spPr/>
        <p:txBody>
          <a:bodyPr/>
          <a:lstStyle/>
          <a:p>
            <a:fld id="{9B10E9F9-9808-4F21-BA08-F373127902DF}" type="slidenum">
              <a:rPr lang="en-US" smtClean="0"/>
              <a:pPr/>
              <a:t>92</a:t>
            </a:fld>
            <a:endParaRPr lang="en-US"/>
          </a:p>
        </p:txBody>
      </p:sp>
    </p:spTree>
    <p:extLst>
      <p:ext uri="{BB962C8B-B14F-4D97-AF65-F5344CB8AC3E}">
        <p14:creationId xmlns:p14="http://schemas.microsoft.com/office/powerpoint/2010/main" val="1586805610"/>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Grp="1" noChangeArrowheads="1"/>
          </p:cNvSpPr>
          <p:nvPr>
            <p:ph type="title"/>
          </p:nvPr>
        </p:nvSpPr>
        <p:spPr/>
        <p:txBody>
          <a:bodyPr/>
          <a:lstStyle/>
          <a:p>
            <a:pPr algn="ctr"/>
            <a:r>
              <a:rPr lang="en-US" b="1" dirty="0">
                <a:solidFill>
                  <a:srgbClr val="0070C0"/>
                </a:solidFill>
                <a:latin typeface="Arial" panose="020B0604020202020204" pitchFamily="34" charset="0"/>
                <a:cs typeface="Arial" panose="020B0604020202020204" pitchFamily="34" charset="0"/>
              </a:rPr>
              <a:t>5-Step Approach to Anatomical Analysis</a:t>
            </a:r>
            <a:endParaRPr lang="en-US" sz="2600" b="1" dirty="0">
              <a:solidFill>
                <a:srgbClr val="0070C0"/>
              </a:solidFill>
              <a:effectLst/>
              <a:latin typeface="Arial" panose="020B0604020202020204" pitchFamily="34" charset="0"/>
              <a:cs typeface="Arial" panose="020B0604020202020204" pitchFamily="34" charset="0"/>
            </a:endParaRPr>
          </a:p>
        </p:txBody>
      </p:sp>
      <p:sp>
        <p:nvSpPr>
          <p:cNvPr id="192538" name="Text Box 26"/>
          <p:cNvSpPr txBox="1">
            <a:spLocks noChangeArrowheads="1"/>
          </p:cNvSpPr>
          <p:nvPr/>
        </p:nvSpPr>
        <p:spPr bwMode="auto">
          <a:xfrm>
            <a:off x="671513" y="1736725"/>
            <a:ext cx="4292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dirty="0"/>
              <a:t>Exercise Analysis Chart: Partial Squat</a:t>
            </a:r>
          </a:p>
        </p:txBody>
      </p:sp>
      <p:graphicFrame>
        <p:nvGraphicFramePr>
          <p:cNvPr id="192638" name="Group 126"/>
          <p:cNvGraphicFramePr>
            <a:graphicFrameLocks noGrp="1"/>
          </p:cNvGraphicFramePr>
          <p:nvPr>
            <p:ph idx="1"/>
            <p:extLst>
              <p:ext uri="{D42A27DB-BD31-4B8C-83A1-F6EECF244321}">
                <p14:modId xmlns:p14="http://schemas.microsoft.com/office/powerpoint/2010/main" val="2639505165"/>
              </p:ext>
            </p:extLst>
          </p:nvPr>
        </p:nvGraphicFramePr>
        <p:xfrm>
          <a:off x="671513" y="2249487"/>
          <a:ext cx="7826375" cy="4106737"/>
        </p:xfrm>
        <a:graphic>
          <a:graphicData uri="http://schemas.openxmlformats.org/drawingml/2006/table">
            <a:tbl>
              <a:tblPr/>
              <a:tblGrid>
                <a:gridCol w="1565275">
                  <a:extLst>
                    <a:ext uri="{9D8B030D-6E8A-4147-A177-3AD203B41FA5}">
                      <a16:colId xmlns:a16="http://schemas.microsoft.com/office/drawing/2014/main" val="20000"/>
                    </a:ext>
                  </a:extLst>
                </a:gridCol>
                <a:gridCol w="1565275">
                  <a:extLst>
                    <a:ext uri="{9D8B030D-6E8A-4147-A177-3AD203B41FA5}">
                      <a16:colId xmlns:a16="http://schemas.microsoft.com/office/drawing/2014/main" val="20001"/>
                    </a:ext>
                  </a:extLst>
                </a:gridCol>
                <a:gridCol w="1565275">
                  <a:extLst>
                    <a:ext uri="{9D8B030D-6E8A-4147-A177-3AD203B41FA5}">
                      <a16:colId xmlns:a16="http://schemas.microsoft.com/office/drawing/2014/main" val="20002"/>
                    </a:ext>
                  </a:extLst>
                </a:gridCol>
                <a:gridCol w="1406525">
                  <a:extLst>
                    <a:ext uri="{9D8B030D-6E8A-4147-A177-3AD203B41FA5}">
                      <a16:colId xmlns:a16="http://schemas.microsoft.com/office/drawing/2014/main" val="20003"/>
                    </a:ext>
                  </a:extLst>
                </a:gridCol>
                <a:gridCol w="1724025">
                  <a:extLst>
                    <a:ext uri="{9D8B030D-6E8A-4147-A177-3AD203B41FA5}">
                      <a16:colId xmlns:a16="http://schemas.microsoft.com/office/drawing/2014/main" val="20004"/>
                    </a:ext>
                  </a:extLst>
                </a:gridCol>
              </a:tblGrid>
              <a:tr h="504825">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400" b="1" i="0" u="none" strike="noStrike" cap="none" normalizeH="0" baseline="0" dirty="0">
                          <a:ln>
                            <a:noFill/>
                          </a:ln>
                          <a:solidFill>
                            <a:schemeClr val="tx1"/>
                          </a:solidFill>
                          <a:effectLst/>
                          <a:latin typeface="Tahoma" panose="020B0604030504040204" pitchFamily="34" charset="0"/>
                        </a:rPr>
                        <a:t>Phase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400" b="1" i="0" u="none" strike="noStrike" cap="none" normalizeH="0" baseline="0">
                          <a:ln>
                            <a:noFill/>
                          </a:ln>
                          <a:solidFill>
                            <a:schemeClr val="tx1"/>
                          </a:solidFill>
                          <a:effectLst/>
                          <a:latin typeface="Tahoma" panose="020B0604030504040204" pitchFamily="34" charset="0"/>
                        </a:rPr>
                        <a:t>Joint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400" b="1" i="0" u="none" strike="noStrike" cap="none" normalizeH="0" baseline="0">
                          <a:ln>
                            <a:noFill/>
                          </a:ln>
                          <a:solidFill>
                            <a:schemeClr val="tx1"/>
                          </a:solidFill>
                          <a:effectLst/>
                          <a:latin typeface="Tahoma" panose="020B0604030504040204" pitchFamily="34" charset="0"/>
                        </a:rPr>
                        <a:t>Movement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400" b="1" i="0" u="none" strike="noStrike" cap="none" normalizeH="0" baseline="0">
                          <a:ln>
                            <a:noFill/>
                          </a:ln>
                          <a:solidFill>
                            <a:schemeClr val="tx1"/>
                          </a:solidFill>
                          <a:effectLst/>
                          <a:latin typeface="Tahoma" panose="020B0604030504040204" pitchFamily="34" charset="0"/>
                        </a:rPr>
                        <a:t>Contraction type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400" b="1" i="0" u="none" strike="noStrike" cap="none" normalizeH="0" baseline="0">
                          <a:ln>
                            <a:noFill/>
                          </a:ln>
                          <a:solidFill>
                            <a:schemeClr val="tx1"/>
                          </a:solidFill>
                          <a:effectLst/>
                          <a:latin typeface="Tahoma" panose="020B0604030504040204" pitchFamily="34" charset="0"/>
                        </a:rPr>
                        <a:t>Muscles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865188">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Up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dirty="0">
                          <a:ln>
                            <a:noFill/>
                          </a:ln>
                          <a:solidFill>
                            <a:schemeClr val="tx1"/>
                          </a:solidFill>
                          <a:effectLst/>
                          <a:latin typeface="Tahoma" panose="020B0604030504040204" pitchFamily="34" charset="0"/>
                        </a:rPr>
                        <a:t>Hip</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dirty="0">
                          <a:ln>
                            <a:noFill/>
                          </a:ln>
                          <a:solidFill>
                            <a:schemeClr val="tx1"/>
                          </a:solidFill>
                          <a:effectLst/>
                          <a:latin typeface="Tahoma" panose="020B0604030504040204" pitchFamily="34" charset="0"/>
                        </a:rPr>
                        <a:t>Extension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Concentric</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Glut max</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Semitendinosus</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Semimembranosus</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Biceps femoris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863600">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Up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Knee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dirty="0">
                          <a:ln>
                            <a:noFill/>
                          </a:ln>
                          <a:solidFill>
                            <a:schemeClr val="tx1"/>
                          </a:solidFill>
                          <a:effectLst/>
                          <a:latin typeface="Tahoma" panose="020B0604030504040204" pitchFamily="34" charset="0"/>
                        </a:rPr>
                        <a:t>Extension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dirty="0">
                          <a:ln>
                            <a:noFill/>
                          </a:ln>
                          <a:solidFill>
                            <a:schemeClr val="tx1"/>
                          </a:solidFill>
                          <a:effectLst/>
                          <a:latin typeface="Tahoma" panose="020B0604030504040204" pitchFamily="34" charset="0"/>
                        </a:rPr>
                        <a:t>Concentric</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Rectus femoris</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Vastus lateralis</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Vastus intermediuas</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Vastus medialis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14350">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Up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Ankle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Plantar flexion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dirty="0">
                          <a:ln>
                            <a:noFill/>
                          </a:ln>
                          <a:solidFill>
                            <a:schemeClr val="tx1"/>
                          </a:solidFill>
                          <a:effectLst/>
                          <a:latin typeface="Tahoma" panose="020B0604030504040204" pitchFamily="34" charset="0"/>
                        </a:rPr>
                        <a:t>Concentric</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Gastrocnemius</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Soleus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25438">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Down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Hip</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Flexion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Eccentric</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endParaRPr kumimoji="0" lang="en-AU" sz="1300" b="0" i="0" u="none" strike="noStrike" cap="none" normalizeH="0" baseline="0" dirty="0">
                        <a:ln>
                          <a:noFill/>
                        </a:ln>
                        <a:solidFill>
                          <a:schemeClr val="tx1"/>
                        </a:solidFill>
                        <a:effectLst/>
                        <a:latin typeface="Tahoma" panose="020B060403050404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69888">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Down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Knee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Flexion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Eccentric</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endParaRPr kumimoji="0" lang="en-AU" sz="1300" b="0" i="0" u="none" strike="noStrike" cap="none" normalizeH="0" baseline="0" dirty="0">
                        <a:ln>
                          <a:noFill/>
                        </a:ln>
                        <a:solidFill>
                          <a:schemeClr val="tx1"/>
                        </a:solidFill>
                        <a:effectLst/>
                        <a:latin typeface="Tahoma" panose="020B060403050404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60363">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Down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Ankle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DorsiFlexion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300" b="0" i="0" u="none" strike="noStrike" cap="none" normalizeH="0" baseline="0">
                          <a:ln>
                            <a:noFill/>
                          </a:ln>
                          <a:solidFill>
                            <a:schemeClr val="tx1"/>
                          </a:solidFill>
                          <a:effectLst/>
                          <a:latin typeface="Tahoma" panose="020B0604030504040204" pitchFamily="34" charset="0"/>
                        </a:rPr>
                        <a:t>Eccentric</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endParaRPr kumimoji="0" lang="en-AU" sz="1300" b="0" i="0" u="none" strike="noStrike" cap="none" normalizeH="0" baseline="0" dirty="0">
                        <a:ln>
                          <a:noFill/>
                        </a:ln>
                        <a:solidFill>
                          <a:schemeClr val="tx1"/>
                        </a:solidFill>
                        <a:effectLst/>
                        <a:latin typeface="Tahoma" panose="020B060403050404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2" name="Slide Number Placeholder 1"/>
          <p:cNvSpPr>
            <a:spLocks noGrp="1"/>
          </p:cNvSpPr>
          <p:nvPr>
            <p:ph type="sldNum" sz="quarter" idx="12"/>
          </p:nvPr>
        </p:nvSpPr>
        <p:spPr/>
        <p:txBody>
          <a:bodyPr/>
          <a:lstStyle/>
          <a:p>
            <a:fld id="{F0B27CAE-7732-4787-9FEF-78843C4E08B7}" type="slidenum">
              <a:rPr lang="en-US" smtClean="0"/>
              <a:pPr/>
              <a:t>93</a:t>
            </a:fld>
            <a:endParaRPr lang="en-US"/>
          </a:p>
        </p:txBody>
      </p:sp>
    </p:spTree>
    <p:extLst>
      <p:ext uri="{BB962C8B-B14F-4D97-AF65-F5344CB8AC3E}">
        <p14:creationId xmlns:p14="http://schemas.microsoft.com/office/powerpoint/2010/main" val="582167931"/>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ChangeArrowheads="1"/>
          </p:cNvSpPr>
          <p:nvPr>
            <p:ph type="title"/>
          </p:nvPr>
        </p:nvSpPr>
        <p:spPr/>
        <p:txBody>
          <a:bodyPr>
            <a:normAutofit fontScale="90000"/>
          </a:bodyPr>
          <a:lstStyle/>
          <a:p>
            <a:pPr algn="ctr"/>
            <a:r>
              <a:rPr lang="en-US" b="1" dirty="0">
                <a:solidFill>
                  <a:srgbClr val="0070C0"/>
                </a:solidFill>
                <a:latin typeface="Arial" panose="020B0604020202020204" pitchFamily="34" charset="0"/>
                <a:cs typeface="Arial" panose="020B0604020202020204" pitchFamily="34" charset="0"/>
              </a:rPr>
              <a:t>5-Step Approach to </a:t>
            </a:r>
            <a:br>
              <a:rPr lang="en-US" b="1" dirty="0">
                <a:solidFill>
                  <a:srgbClr val="0070C0"/>
                </a:solidFill>
                <a:latin typeface="Arial" panose="020B0604020202020204" pitchFamily="34" charset="0"/>
                <a:cs typeface="Arial" panose="020B0604020202020204" pitchFamily="34" charset="0"/>
              </a:rPr>
            </a:br>
            <a:r>
              <a:rPr lang="en-US" b="1" dirty="0">
                <a:solidFill>
                  <a:srgbClr val="0070C0"/>
                </a:solidFill>
                <a:latin typeface="Arial" panose="020B0604020202020204" pitchFamily="34" charset="0"/>
                <a:cs typeface="Arial" panose="020B0604020202020204" pitchFamily="34" charset="0"/>
              </a:rPr>
              <a:t>Anatomical Analysis</a:t>
            </a:r>
            <a:endParaRPr lang="en-US" sz="2600" b="1" dirty="0">
              <a:solidFill>
                <a:srgbClr val="0070C0"/>
              </a:solidFill>
              <a:effectLst/>
              <a:latin typeface="Arial" panose="020B0604020202020204" pitchFamily="34" charset="0"/>
              <a:cs typeface="Arial" panose="020B0604020202020204" pitchFamily="34" charset="0"/>
            </a:endParaRPr>
          </a:p>
        </p:txBody>
      </p:sp>
      <p:sp>
        <p:nvSpPr>
          <p:cNvPr id="195587" name="Rectangle 3"/>
          <p:cNvSpPr>
            <a:spLocks noGrp="1" noChangeArrowheads="1"/>
          </p:cNvSpPr>
          <p:nvPr>
            <p:ph type="body" sz="half" idx="1"/>
          </p:nvPr>
        </p:nvSpPr>
        <p:spPr>
          <a:xfrm>
            <a:off x="647700" y="1892301"/>
            <a:ext cx="7848600" cy="4464050"/>
          </a:xfrm>
        </p:spPr>
        <p:txBody>
          <a:bodyPr/>
          <a:lstStyle/>
          <a:p>
            <a:pPr marL="609600" indent="-609600">
              <a:buFont typeface="Wingdings" panose="05000000000000000000" pitchFamily="2" charset="2"/>
              <a:buNone/>
            </a:pPr>
            <a:r>
              <a:rPr lang="en-US" sz="2800" dirty="0"/>
              <a:t>5. </a:t>
            </a:r>
            <a:r>
              <a:rPr lang="en-US" sz="2800" dirty="0">
                <a:latin typeface="Arial" panose="020B0604020202020204" pitchFamily="34" charset="0"/>
                <a:cs typeface="Arial" panose="020B0604020202020204" pitchFamily="34" charset="0"/>
              </a:rPr>
              <a:t>Evaluate purpose, effectiveness and risk</a:t>
            </a:r>
          </a:p>
          <a:p>
            <a:pPr marL="609600" indent="-609600">
              <a:buFont typeface="Wingdings" panose="05000000000000000000" pitchFamily="2" charset="2"/>
              <a:buNone/>
            </a:pPr>
            <a:r>
              <a:rPr lang="en-US" sz="2800" dirty="0">
                <a:latin typeface="Arial" panose="020B0604020202020204" pitchFamily="34" charset="0"/>
                <a:cs typeface="Arial" panose="020B0604020202020204" pitchFamily="34" charset="0"/>
              </a:rPr>
              <a:t>	</a:t>
            </a:r>
            <a:r>
              <a:rPr lang="en-US" sz="2200" u="sng" dirty="0">
                <a:latin typeface="Arial" panose="020B0604020202020204" pitchFamily="34" charset="0"/>
                <a:cs typeface="Arial" panose="020B0604020202020204" pitchFamily="34" charset="0"/>
              </a:rPr>
              <a:t>Purpose:</a:t>
            </a:r>
            <a:r>
              <a:rPr lang="en-US" sz="2200" dirty="0">
                <a:latin typeface="Arial" panose="020B0604020202020204" pitchFamily="34" charset="0"/>
                <a:cs typeface="Arial" panose="020B0604020202020204" pitchFamily="34" charset="0"/>
              </a:rPr>
              <a:t> what is the general purpose of the exercise</a:t>
            </a:r>
            <a:r>
              <a:rPr lang="en-US" sz="2800" dirty="0">
                <a:latin typeface="Arial" panose="020B0604020202020204" pitchFamily="34" charset="0"/>
                <a:cs typeface="Arial" panose="020B0604020202020204" pitchFamily="34" charset="0"/>
              </a:rPr>
              <a:t>	</a:t>
            </a:r>
          </a:p>
          <a:p>
            <a:pPr marL="609600" indent="-609600">
              <a:buFont typeface="Wingdings" panose="05000000000000000000" pitchFamily="2" charset="2"/>
              <a:buNone/>
            </a:pPr>
            <a:endParaRPr lang="en-US" sz="2800" dirty="0">
              <a:latin typeface="Arial" panose="020B0604020202020204" pitchFamily="34" charset="0"/>
              <a:cs typeface="Arial" panose="020B0604020202020204" pitchFamily="34" charset="0"/>
            </a:endParaRPr>
          </a:p>
          <a:p>
            <a:pPr marL="609600" indent="-609600">
              <a:buFont typeface="Wingdings" panose="05000000000000000000" pitchFamily="2" charset="2"/>
              <a:buNone/>
            </a:pPr>
            <a:endParaRPr lang="en-US" sz="2800" dirty="0">
              <a:latin typeface="Arial" panose="020B0604020202020204" pitchFamily="34" charset="0"/>
              <a:cs typeface="Arial" panose="020B0604020202020204" pitchFamily="34" charset="0"/>
            </a:endParaRPr>
          </a:p>
          <a:p>
            <a:pPr marL="609600" indent="-609600">
              <a:buFont typeface="Wingdings" panose="05000000000000000000" pitchFamily="2" charset="2"/>
              <a:buNone/>
            </a:pPr>
            <a:endParaRPr lang="en-US" sz="2800" dirty="0">
              <a:latin typeface="Arial" panose="020B0604020202020204" pitchFamily="34" charset="0"/>
              <a:cs typeface="Arial" panose="020B0604020202020204" pitchFamily="34" charset="0"/>
            </a:endParaRPr>
          </a:p>
          <a:p>
            <a:pPr marL="609600" indent="-609600">
              <a:buFont typeface="Wingdings" panose="05000000000000000000" pitchFamily="2" charset="2"/>
              <a:buNone/>
            </a:pPr>
            <a:endParaRPr lang="en-US" sz="2800" dirty="0">
              <a:latin typeface="Arial" panose="020B0604020202020204" pitchFamily="34" charset="0"/>
              <a:cs typeface="Arial" panose="020B0604020202020204" pitchFamily="34" charset="0"/>
            </a:endParaRPr>
          </a:p>
          <a:p>
            <a:pPr marL="609600" indent="-609600">
              <a:buFont typeface="Wingdings" panose="05000000000000000000" pitchFamily="2" charset="2"/>
              <a:buNone/>
            </a:pPr>
            <a:r>
              <a:rPr lang="en-US" sz="2800" dirty="0">
                <a:latin typeface="Arial" panose="020B0604020202020204" pitchFamily="34" charset="0"/>
                <a:cs typeface="Arial" panose="020B0604020202020204" pitchFamily="34" charset="0"/>
              </a:rPr>
              <a:t>	</a:t>
            </a:r>
            <a:r>
              <a:rPr lang="en-US" sz="2200" u="sng" dirty="0">
                <a:latin typeface="Arial" panose="020B0604020202020204" pitchFamily="34" charset="0"/>
                <a:cs typeface="Arial" panose="020B0604020202020204" pitchFamily="34" charset="0"/>
              </a:rPr>
              <a:t>Effectiveness</a:t>
            </a:r>
            <a:r>
              <a:rPr lang="en-US" sz="2200" dirty="0">
                <a:latin typeface="Arial" panose="020B0604020202020204" pitchFamily="34" charset="0"/>
                <a:cs typeface="Arial" panose="020B0604020202020204" pitchFamily="34" charset="0"/>
              </a:rPr>
              <a:t>: how well the exercise fulfils the purpose</a:t>
            </a:r>
          </a:p>
          <a:p>
            <a:pPr marL="609600" indent="-609600">
              <a:buFont typeface="Wingdings" panose="05000000000000000000" pitchFamily="2" charset="2"/>
              <a:buNone/>
            </a:pPr>
            <a:r>
              <a:rPr lang="en-US" sz="2200" dirty="0">
                <a:latin typeface="Arial" panose="020B0604020202020204" pitchFamily="34" charset="0"/>
                <a:cs typeface="Arial" panose="020B0604020202020204" pitchFamily="34" charset="0"/>
              </a:rPr>
              <a:t>	</a:t>
            </a:r>
            <a:r>
              <a:rPr lang="en-US" sz="2200" u="sng" dirty="0">
                <a:latin typeface="Arial" panose="020B0604020202020204" pitchFamily="34" charset="0"/>
                <a:cs typeface="Arial" panose="020B0604020202020204" pitchFamily="34" charset="0"/>
              </a:rPr>
              <a:t>Risk</a:t>
            </a:r>
            <a:r>
              <a:rPr lang="en-US" sz="2200" dirty="0">
                <a:latin typeface="Arial" panose="020B0604020202020204" pitchFamily="34" charset="0"/>
                <a:cs typeface="Arial" panose="020B0604020202020204" pitchFamily="34" charset="0"/>
              </a:rPr>
              <a:t>: biomechanical risks, structural weaknesses (intrinsic risks)</a:t>
            </a:r>
            <a:endParaRPr lang="en-US" sz="2600" dirty="0">
              <a:latin typeface="Arial" panose="020B0604020202020204" pitchFamily="34" charset="0"/>
              <a:cs typeface="Arial" panose="020B0604020202020204" pitchFamily="34" charset="0"/>
            </a:endParaRPr>
          </a:p>
        </p:txBody>
      </p:sp>
      <p:graphicFrame>
        <p:nvGraphicFramePr>
          <p:cNvPr id="195621" name="Group 37"/>
          <p:cNvGraphicFramePr>
            <a:graphicFrameLocks noGrp="1"/>
          </p:cNvGraphicFramePr>
          <p:nvPr>
            <p:ph sz="half" idx="2"/>
            <p:extLst>
              <p:ext uri="{D42A27DB-BD31-4B8C-83A1-F6EECF244321}">
                <p14:modId xmlns:p14="http://schemas.microsoft.com/office/powerpoint/2010/main" val="167450516"/>
              </p:ext>
            </p:extLst>
          </p:nvPr>
        </p:nvGraphicFramePr>
        <p:xfrm>
          <a:off x="1220787" y="3010376"/>
          <a:ext cx="6702425" cy="1753236"/>
        </p:xfrm>
        <a:graphic>
          <a:graphicData uri="http://schemas.openxmlformats.org/drawingml/2006/table">
            <a:tbl>
              <a:tblPr/>
              <a:tblGrid>
                <a:gridCol w="2233613">
                  <a:extLst>
                    <a:ext uri="{9D8B030D-6E8A-4147-A177-3AD203B41FA5}">
                      <a16:colId xmlns:a16="http://schemas.microsoft.com/office/drawing/2014/main" val="20000"/>
                    </a:ext>
                  </a:extLst>
                </a:gridCol>
                <a:gridCol w="2235200">
                  <a:extLst>
                    <a:ext uri="{9D8B030D-6E8A-4147-A177-3AD203B41FA5}">
                      <a16:colId xmlns:a16="http://schemas.microsoft.com/office/drawing/2014/main" val="20001"/>
                    </a:ext>
                  </a:extLst>
                </a:gridCol>
                <a:gridCol w="2233612">
                  <a:extLst>
                    <a:ext uri="{9D8B030D-6E8A-4147-A177-3AD203B41FA5}">
                      <a16:colId xmlns:a16="http://schemas.microsoft.com/office/drawing/2014/main" val="20002"/>
                    </a:ext>
                  </a:extLst>
                </a:gridCol>
              </a:tblGrid>
              <a:tr h="341313">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800" b="0" i="0" u="none" strike="noStrike" cap="none" normalizeH="0" baseline="0" dirty="0">
                          <a:ln>
                            <a:noFill/>
                          </a:ln>
                          <a:solidFill>
                            <a:srgbClr val="0070C0"/>
                          </a:solidFill>
                          <a:effectLst/>
                          <a:latin typeface="Tahoma" panose="020B0604030504040204" pitchFamily="34" charset="0"/>
                        </a:rPr>
                        <a:t>Checks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800" b="0" i="0" u="none" strike="noStrike" cap="none" normalizeH="0" baseline="0" dirty="0">
                          <a:ln>
                            <a:noFill/>
                          </a:ln>
                          <a:solidFill>
                            <a:srgbClr val="0070C0"/>
                          </a:solidFill>
                          <a:effectLst/>
                          <a:latin typeface="Tahoma" panose="020B0604030504040204" pitchFamily="34" charset="0"/>
                        </a:rPr>
                        <a:t>Stretch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800" b="0" i="0" u="none" strike="noStrike" cap="none" normalizeH="0" baseline="0" dirty="0">
                          <a:ln>
                            <a:noFill/>
                          </a:ln>
                          <a:solidFill>
                            <a:srgbClr val="0070C0"/>
                          </a:solidFill>
                          <a:effectLst/>
                          <a:latin typeface="Tahoma" panose="020B0604030504040204" pitchFamily="34" charset="0"/>
                        </a:rPr>
                        <a:t>Strength</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22288">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Attachment points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Pulled further apart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Moved closer together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44488">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Muscle tension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Slight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Moderate to high</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20700">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Gradual feeling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Relief and relaxation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Hardness; fatigue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2" name="Slide Number Placeholder 1"/>
          <p:cNvSpPr>
            <a:spLocks noGrp="1"/>
          </p:cNvSpPr>
          <p:nvPr>
            <p:ph type="sldNum" sz="quarter" idx="11"/>
          </p:nvPr>
        </p:nvSpPr>
        <p:spPr/>
        <p:txBody>
          <a:bodyPr/>
          <a:lstStyle/>
          <a:p>
            <a:fld id="{9B10E9F9-9808-4F21-BA08-F373127902DF}" type="slidenum">
              <a:rPr lang="en-US" smtClean="0"/>
              <a:pPr/>
              <a:t>94</a:t>
            </a:fld>
            <a:endParaRPr lang="en-US"/>
          </a:p>
        </p:txBody>
      </p:sp>
    </p:spTree>
    <p:extLst>
      <p:ext uri="{BB962C8B-B14F-4D97-AF65-F5344CB8AC3E}">
        <p14:creationId xmlns:p14="http://schemas.microsoft.com/office/powerpoint/2010/main" val="323142429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6850" name="Rectangle 2"/>
          <p:cNvSpPr>
            <a:spLocks noGrp="1" noChangeArrowheads="1"/>
          </p:cNvSpPr>
          <p:nvPr>
            <p:ph type="title"/>
          </p:nvPr>
        </p:nvSpPr>
        <p:spPr>
          <a:xfrm>
            <a:off x="756444" y="296067"/>
            <a:ext cx="7704137" cy="608012"/>
          </a:xfrm>
        </p:spPr>
        <p:txBody>
          <a:bodyPr>
            <a:normAutofit fontScale="90000"/>
          </a:bodyPr>
          <a:lstStyle/>
          <a:p>
            <a:pPr algn="ctr"/>
            <a:r>
              <a:rPr lang="en-AU" dirty="0"/>
              <a:t>Exercise Analysis</a:t>
            </a:r>
          </a:p>
        </p:txBody>
      </p:sp>
      <p:sp>
        <p:nvSpPr>
          <p:cNvPr id="206851" name="Rectangle 3"/>
          <p:cNvSpPr>
            <a:spLocks noGrp="1" noChangeArrowheads="1"/>
          </p:cNvSpPr>
          <p:nvPr>
            <p:ph type="body" idx="1"/>
          </p:nvPr>
        </p:nvSpPr>
        <p:spPr>
          <a:xfrm>
            <a:off x="544513" y="1173956"/>
            <a:ext cx="8128000" cy="4608512"/>
          </a:xfrm>
        </p:spPr>
        <p:txBody>
          <a:bodyPr>
            <a:noAutofit/>
          </a:bodyPr>
          <a:lstStyle/>
          <a:p>
            <a:pPr>
              <a:lnSpc>
                <a:spcPct val="80000"/>
              </a:lnSpc>
            </a:pPr>
            <a:r>
              <a:rPr lang="en-AU" sz="2400" dirty="0"/>
              <a:t>What is the goal of the exercise?</a:t>
            </a:r>
          </a:p>
          <a:p>
            <a:pPr>
              <a:lnSpc>
                <a:spcPct val="80000"/>
              </a:lnSpc>
            </a:pPr>
            <a:r>
              <a:rPr lang="en-AU" sz="2400" dirty="0"/>
              <a:t>What movements occur at each joint?</a:t>
            </a:r>
          </a:p>
          <a:p>
            <a:pPr>
              <a:lnSpc>
                <a:spcPct val="80000"/>
              </a:lnSpc>
            </a:pPr>
            <a:r>
              <a:rPr lang="en-AU" sz="2400" dirty="0"/>
              <a:t>What is the position of the body segment in relation to gravity?</a:t>
            </a:r>
          </a:p>
          <a:p>
            <a:pPr>
              <a:lnSpc>
                <a:spcPct val="80000"/>
              </a:lnSpc>
            </a:pPr>
            <a:r>
              <a:rPr lang="en-AU" sz="2400" dirty="0"/>
              <a:t>Is the movement slow or fast, against resistance or not?</a:t>
            </a:r>
          </a:p>
          <a:p>
            <a:pPr>
              <a:lnSpc>
                <a:spcPct val="80000"/>
              </a:lnSpc>
            </a:pPr>
            <a:r>
              <a:rPr lang="en-AU" sz="2400" dirty="0"/>
              <a:t>What muscles are causing the joint movement?</a:t>
            </a:r>
          </a:p>
          <a:p>
            <a:pPr>
              <a:lnSpc>
                <a:spcPct val="80000"/>
              </a:lnSpc>
            </a:pPr>
            <a:r>
              <a:rPr lang="en-AU" sz="2400" dirty="0"/>
              <a:t>Is the contraction eccentric, concentric, or isometric?</a:t>
            </a:r>
          </a:p>
          <a:p>
            <a:pPr>
              <a:lnSpc>
                <a:spcPct val="80000"/>
              </a:lnSpc>
            </a:pPr>
            <a:r>
              <a:rPr lang="en-AU" sz="2400" dirty="0"/>
              <a:t>Which muscles are movers, which are stabilisers?</a:t>
            </a:r>
          </a:p>
          <a:p>
            <a:pPr>
              <a:lnSpc>
                <a:spcPct val="80000"/>
              </a:lnSpc>
            </a:pPr>
            <a:r>
              <a:rPr lang="en-AU" sz="2400" dirty="0"/>
              <a:t>Does the movement achieve the stated goal of the exercise?</a:t>
            </a:r>
          </a:p>
          <a:p>
            <a:pPr>
              <a:lnSpc>
                <a:spcPct val="80000"/>
              </a:lnSpc>
            </a:pPr>
            <a:r>
              <a:rPr lang="en-AU" sz="2400" dirty="0"/>
              <a:t>Does the movement compromise the safety of other body parts?</a:t>
            </a:r>
          </a:p>
          <a:p>
            <a:pPr>
              <a:lnSpc>
                <a:spcPct val="80000"/>
              </a:lnSpc>
            </a:pPr>
            <a:r>
              <a:rPr lang="en-AU" sz="2400" dirty="0"/>
              <a:t>How can the exercise be adapted to meet the specific needs of the client?</a:t>
            </a:r>
          </a:p>
        </p:txBody>
      </p:sp>
      <p:sp>
        <p:nvSpPr>
          <p:cNvPr id="2" name="Slide Number Placeholder 1"/>
          <p:cNvSpPr>
            <a:spLocks noGrp="1"/>
          </p:cNvSpPr>
          <p:nvPr>
            <p:ph type="sldNum" sz="quarter" idx="12"/>
          </p:nvPr>
        </p:nvSpPr>
        <p:spPr/>
        <p:txBody>
          <a:bodyPr/>
          <a:lstStyle/>
          <a:p>
            <a:fld id="{2098FC7C-5A73-4CE4-9ED4-529E12F90497}" type="slidenum">
              <a:rPr lang="en-AU" smtClean="0"/>
              <a:t>95</a:t>
            </a:fld>
            <a:endParaRPr lang="en-AU"/>
          </a:p>
        </p:txBody>
      </p:sp>
    </p:spTree>
    <p:extLst>
      <p:ext uri="{BB962C8B-B14F-4D97-AF65-F5344CB8AC3E}">
        <p14:creationId xmlns:p14="http://schemas.microsoft.com/office/powerpoint/2010/main" val="17455451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206851">
                                            <p:txEl>
                                              <p:pRg st="0" end="0"/>
                                            </p:txEl>
                                          </p:spTgt>
                                        </p:tgtEl>
                                        <p:attrNameLst>
                                          <p:attrName>style.visibility</p:attrName>
                                        </p:attrNameLst>
                                      </p:cBhvr>
                                      <p:to>
                                        <p:strVal val="visible"/>
                                      </p:to>
                                    </p:set>
                                    <p:animEffect transition="in" filter="box(out)">
                                      <p:cBhvr>
                                        <p:cTn id="7" dur="500"/>
                                        <p:tgtEl>
                                          <p:spTgt spid="206851">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206851">
                                            <p:txEl>
                                              <p:pRg st="1" end="1"/>
                                            </p:txEl>
                                          </p:spTgt>
                                        </p:tgtEl>
                                        <p:attrNameLst>
                                          <p:attrName>style.visibility</p:attrName>
                                        </p:attrNameLst>
                                      </p:cBhvr>
                                      <p:to>
                                        <p:strVal val="visible"/>
                                      </p:to>
                                    </p:set>
                                    <p:animEffect transition="in" filter="box(out)">
                                      <p:cBhvr>
                                        <p:cTn id="12" dur="500"/>
                                        <p:tgtEl>
                                          <p:spTgt spid="206851">
                                            <p:txEl>
                                              <p:pRg st="1" end="1"/>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camera.wav"/>
                                        </p:tgtEl>
                                      </p:cMediaNode>
                                    </p:audio>
                                  </p:sub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206851">
                                            <p:txEl>
                                              <p:pRg st="2" end="2"/>
                                            </p:txEl>
                                          </p:spTgt>
                                        </p:tgtEl>
                                        <p:attrNameLst>
                                          <p:attrName>style.visibility</p:attrName>
                                        </p:attrNameLst>
                                      </p:cBhvr>
                                      <p:to>
                                        <p:strVal val="visible"/>
                                      </p:to>
                                    </p:set>
                                    <p:animEffect transition="in" filter="box(out)">
                                      <p:cBhvr>
                                        <p:cTn id="17" dur="500"/>
                                        <p:tgtEl>
                                          <p:spTgt spid="206851">
                                            <p:txEl>
                                              <p:pRg st="2" end="2"/>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3" name="camera.wav"/>
                                        </p:tgtEl>
                                      </p:cMediaNode>
                                    </p:audio>
                                  </p:sub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206851">
                                            <p:txEl>
                                              <p:pRg st="3" end="3"/>
                                            </p:txEl>
                                          </p:spTgt>
                                        </p:tgtEl>
                                        <p:attrNameLst>
                                          <p:attrName>style.visibility</p:attrName>
                                        </p:attrNameLst>
                                      </p:cBhvr>
                                      <p:to>
                                        <p:strVal val="visible"/>
                                      </p:to>
                                    </p:set>
                                    <p:animEffect transition="in" filter="box(out)">
                                      <p:cBhvr>
                                        <p:cTn id="22" dur="500"/>
                                        <p:tgtEl>
                                          <p:spTgt spid="206851">
                                            <p:txEl>
                                              <p:pRg st="3" end="3"/>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3" name="camera.wav"/>
                                        </p:tgtEl>
                                      </p:cMediaNode>
                                    </p:audio>
                                  </p:sub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206851">
                                            <p:txEl>
                                              <p:pRg st="4" end="4"/>
                                            </p:txEl>
                                          </p:spTgt>
                                        </p:tgtEl>
                                        <p:attrNameLst>
                                          <p:attrName>style.visibility</p:attrName>
                                        </p:attrNameLst>
                                      </p:cBhvr>
                                      <p:to>
                                        <p:strVal val="visible"/>
                                      </p:to>
                                    </p:set>
                                    <p:animEffect transition="in" filter="box(out)">
                                      <p:cBhvr>
                                        <p:cTn id="27" dur="500"/>
                                        <p:tgtEl>
                                          <p:spTgt spid="206851">
                                            <p:txEl>
                                              <p:pRg st="4" end="4"/>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3" name="camera.wav"/>
                                        </p:tgtEl>
                                      </p:cMediaNode>
                                    </p:audio>
                                  </p:sub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32" fill="hold" grpId="0" nodeType="clickEffect">
                                  <p:stCondLst>
                                    <p:cond delay="0"/>
                                  </p:stCondLst>
                                  <p:childTnLst>
                                    <p:set>
                                      <p:cBhvr>
                                        <p:cTn id="31" dur="1" fill="hold">
                                          <p:stCondLst>
                                            <p:cond delay="0"/>
                                          </p:stCondLst>
                                        </p:cTn>
                                        <p:tgtEl>
                                          <p:spTgt spid="206851">
                                            <p:txEl>
                                              <p:pRg st="5" end="5"/>
                                            </p:txEl>
                                          </p:spTgt>
                                        </p:tgtEl>
                                        <p:attrNameLst>
                                          <p:attrName>style.visibility</p:attrName>
                                        </p:attrNameLst>
                                      </p:cBhvr>
                                      <p:to>
                                        <p:strVal val="visible"/>
                                      </p:to>
                                    </p:set>
                                    <p:animEffect transition="in" filter="box(out)">
                                      <p:cBhvr>
                                        <p:cTn id="32" dur="500"/>
                                        <p:tgtEl>
                                          <p:spTgt spid="206851">
                                            <p:txEl>
                                              <p:pRg st="5" end="5"/>
                                            </p:txEl>
                                          </p:spTgt>
                                        </p:tgtEl>
                                      </p:cBhvr>
                                    </p:animEffect>
                                  </p:childTnLst>
                                  <p:subTnLst>
                                    <p:audio>
                                      <p:cMediaNode>
                                        <p:cTn display="0" masterRel="sameClick">
                                          <p:stCondLst>
                                            <p:cond evt="begin" delay="0">
                                              <p:tn val="30"/>
                                            </p:cond>
                                          </p:stCondLst>
                                          <p:endCondLst>
                                            <p:cond evt="onStopAudio" delay="0">
                                              <p:tgtEl>
                                                <p:sldTgt/>
                                              </p:tgtEl>
                                            </p:cond>
                                          </p:endCondLst>
                                        </p:cTn>
                                        <p:tgtEl>
                                          <p:sndTgt r:embed="rId3" name="camera.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32" fill="hold" grpId="0" nodeType="clickEffect">
                                  <p:stCondLst>
                                    <p:cond delay="0"/>
                                  </p:stCondLst>
                                  <p:childTnLst>
                                    <p:set>
                                      <p:cBhvr>
                                        <p:cTn id="36" dur="1" fill="hold">
                                          <p:stCondLst>
                                            <p:cond delay="0"/>
                                          </p:stCondLst>
                                        </p:cTn>
                                        <p:tgtEl>
                                          <p:spTgt spid="206851">
                                            <p:txEl>
                                              <p:pRg st="6" end="6"/>
                                            </p:txEl>
                                          </p:spTgt>
                                        </p:tgtEl>
                                        <p:attrNameLst>
                                          <p:attrName>style.visibility</p:attrName>
                                        </p:attrNameLst>
                                      </p:cBhvr>
                                      <p:to>
                                        <p:strVal val="visible"/>
                                      </p:to>
                                    </p:set>
                                    <p:animEffect transition="in" filter="box(out)">
                                      <p:cBhvr>
                                        <p:cTn id="37" dur="500"/>
                                        <p:tgtEl>
                                          <p:spTgt spid="206851">
                                            <p:txEl>
                                              <p:pRg st="6" end="6"/>
                                            </p:txEl>
                                          </p:spTgt>
                                        </p:tgtEl>
                                      </p:cBhvr>
                                    </p:animEffect>
                                  </p:childTnLst>
                                  <p:subTnLst>
                                    <p:audio>
                                      <p:cMediaNode>
                                        <p:cTn display="0" masterRel="sameClick">
                                          <p:stCondLst>
                                            <p:cond evt="begin" delay="0">
                                              <p:tn val="35"/>
                                            </p:cond>
                                          </p:stCondLst>
                                          <p:endCondLst>
                                            <p:cond evt="onStopAudio" delay="0">
                                              <p:tgtEl>
                                                <p:sldTgt/>
                                              </p:tgtEl>
                                            </p:cond>
                                          </p:endCondLst>
                                        </p:cTn>
                                        <p:tgtEl>
                                          <p:sndTgt r:embed="rId3" name="camera.wav"/>
                                        </p:tgtEl>
                                      </p:cMediaNode>
                                    </p:audio>
                                  </p:subTnLst>
                                </p:cTn>
                              </p:par>
                            </p:childTnLst>
                          </p:cTn>
                        </p:par>
                      </p:childTnLst>
                    </p:cTn>
                  </p:par>
                  <p:par>
                    <p:cTn id="38" fill="hold" nodeType="clickPar">
                      <p:stCondLst>
                        <p:cond delay="indefinite"/>
                      </p:stCondLst>
                      <p:childTnLst>
                        <p:par>
                          <p:cTn id="39" fill="hold" nodeType="withGroup">
                            <p:stCondLst>
                              <p:cond delay="0"/>
                            </p:stCondLst>
                            <p:childTnLst>
                              <p:par>
                                <p:cTn id="40" presetID="4" presetClass="entr" presetSubtype="32" fill="hold" grpId="0" nodeType="clickEffect">
                                  <p:stCondLst>
                                    <p:cond delay="0"/>
                                  </p:stCondLst>
                                  <p:childTnLst>
                                    <p:set>
                                      <p:cBhvr>
                                        <p:cTn id="41" dur="1" fill="hold">
                                          <p:stCondLst>
                                            <p:cond delay="0"/>
                                          </p:stCondLst>
                                        </p:cTn>
                                        <p:tgtEl>
                                          <p:spTgt spid="206851">
                                            <p:txEl>
                                              <p:pRg st="7" end="7"/>
                                            </p:txEl>
                                          </p:spTgt>
                                        </p:tgtEl>
                                        <p:attrNameLst>
                                          <p:attrName>style.visibility</p:attrName>
                                        </p:attrNameLst>
                                      </p:cBhvr>
                                      <p:to>
                                        <p:strVal val="visible"/>
                                      </p:to>
                                    </p:set>
                                    <p:animEffect transition="in" filter="box(out)">
                                      <p:cBhvr>
                                        <p:cTn id="42" dur="500"/>
                                        <p:tgtEl>
                                          <p:spTgt spid="206851">
                                            <p:txEl>
                                              <p:pRg st="7" end="7"/>
                                            </p:txEl>
                                          </p:spTgt>
                                        </p:tgtEl>
                                      </p:cBhvr>
                                    </p:animEffect>
                                  </p:childTnLst>
                                  <p:subTnLst>
                                    <p:audio>
                                      <p:cMediaNode>
                                        <p:cTn display="0" masterRel="sameClick">
                                          <p:stCondLst>
                                            <p:cond evt="begin" delay="0">
                                              <p:tn val="40"/>
                                            </p:cond>
                                          </p:stCondLst>
                                          <p:endCondLst>
                                            <p:cond evt="onStopAudio" delay="0">
                                              <p:tgtEl>
                                                <p:sldTgt/>
                                              </p:tgtEl>
                                            </p:cond>
                                          </p:endCondLst>
                                        </p:cTn>
                                        <p:tgtEl>
                                          <p:sndTgt r:embed="rId3" name="camera.wav"/>
                                        </p:tgtEl>
                                      </p:cMediaNode>
                                    </p:audio>
                                  </p:subTnLst>
                                </p:cTn>
                              </p:par>
                            </p:childTnLst>
                          </p:cTn>
                        </p:par>
                      </p:childTnLst>
                    </p:cTn>
                  </p:par>
                  <p:par>
                    <p:cTn id="43" fill="hold" nodeType="clickPar">
                      <p:stCondLst>
                        <p:cond delay="indefinite"/>
                      </p:stCondLst>
                      <p:childTnLst>
                        <p:par>
                          <p:cTn id="44" fill="hold" nodeType="withGroup">
                            <p:stCondLst>
                              <p:cond delay="0"/>
                            </p:stCondLst>
                            <p:childTnLst>
                              <p:par>
                                <p:cTn id="45" presetID="4" presetClass="entr" presetSubtype="32" fill="hold" grpId="0" nodeType="clickEffect">
                                  <p:stCondLst>
                                    <p:cond delay="0"/>
                                  </p:stCondLst>
                                  <p:childTnLst>
                                    <p:set>
                                      <p:cBhvr>
                                        <p:cTn id="46" dur="1" fill="hold">
                                          <p:stCondLst>
                                            <p:cond delay="0"/>
                                          </p:stCondLst>
                                        </p:cTn>
                                        <p:tgtEl>
                                          <p:spTgt spid="206851">
                                            <p:txEl>
                                              <p:pRg st="8" end="8"/>
                                            </p:txEl>
                                          </p:spTgt>
                                        </p:tgtEl>
                                        <p:attrNameLst>
                                          <p:attrName>style.visibility</p:attrName>
                                        </p:attrNameLst>
                                      </p:cBhvr>
                                      <p:to>
                                        <p:strVal val="visible"/>
                                      </p:to>
                                    </p:set>
                                    <p:animEffect transition="in" filter="box(out)">
                                      <p:cBhvr>
                                        <p:cTn id="47" dur="500"/>
                                        <p:tgtEl>
                                          <p:spTgt spid="206851">
                                            <p:txEl>
                                              <p:pRg st="8" end="8"/>
                                            </p:txEl>
                                          </p:spTgt>
                                        </p:tgtEl>
                                      </p:cBhvr>
                                    </p:animEffect>
                                  </p:childTnLst>
                                  <p:subTnLst>
                                    <p:audio>
                                      <p:cMediaNode>
                                        <p:cTn display="0" masterRel="sameClick">
                                          <p:stCondLst>
                                            <p:cond evt="begin" delay="0">
                                              <p:tn val="45"/>
                                            </p:cond>
                                          </p:stCondLst>
                                          <p:endCondLst>
                                            <p:cond evt="onStopAudio" delay="0">
                                              <p:tgtEl>
                                                <p:sldTgt/>
                                              </p:tgtEl>
                                            </p:cond>
                                          </p:endCondLst>
                                        </p:cTn>
                                        <p:tgtEl>
                                          <p:sndTgt r:embed="rId3" name="camera.wav"/>
                                        </p:tgtEl>
                                      </p:cMediaNode>
                                    </p:audio>
                                  </p:subTnLst>
                                </p:cTn>
                              </p:par>
                            </p:childTnLst>
                          </p:cTn>
                        </p:par>
                      </p:childTnLst>
                    </p:cTn>
                  </p:par>
                  <p:par>
                    <p:cTn id="48" fill="hold" nodeType="clickPar">
                      <p:stCondLst>
                        <p:cond delay="indefinite"/>
                      </p:stCondLst>
                      <p:childTnLst>
                        <p:par>
                          <p:cTn id="49" fill="hold" nodeType="withGroup">
                            <p:stCondLst>
                              <p:cond delay="0"/>
                            </p:stCondLst>
                            <p:childTnLst>
                              <p:par>
                                <p:cTn id="50" presetID="4" presetClass="entr" presetSubtype="32" fill="hold" grpId="0" nodeType="clickEffect">
                                  <p:stCondLst>
                                    <p:cond delay="0"/>
                                  </p:stCondLst>
                                  <p:childTnLst>
                                    <p:set>
                                      <p:cBhvr>
                                        <p:cTn id="51" dur="1" fill="hold">
                                          <p:stCondLst>
                                            <p:cond delay="0"/>
                                          </p:stCondLst>
                                        </p:cTn>
                                        <p:tgtEl>
                                          <p:spTgt spid="206851">
                                            <p:txEl>
                                              <p:pRg st="9" end="9"/>
                                            </p:txEl>
                                          </p:spTgt>
                                        </p:tgtEl>
                                        <p:attrNameLst>
                                          <p:attrName>style.visibility</p:attrName>
                                        </p:attrNameLst>
                                      </p:cBhvr>
                                      <p:to>
                                        <p:strVal val="visible"/>
                                      </p:to>
                                    </p:set>
                                    <p:animEffect transition="in" filter="box(out)">
                                      <p:cBhvr>
                                        <p:cTn id="52" dur="500"/>
                                        <p:tgtEl>
                                          <p:spTgt spid="206851">
                                            <p:txEl>
                                              <p:pRg st="9" end="9"/>
                                            </p:txEl>
                                          </p:spTgt>
                                        </p:tgtEl>
                                      </p:cBhvr>
                                    </p:animEffect>
                                  </p:childTnLst>
                                  <p:subTnLst>
                                    <p:audio>
                                      <p:cMediaNode>
                                        <p:cTn display="0" masterRel="sameClick">
                                          <p:stCondLst>
                                            <p:cond evt="begin" delay="0">
                                              <p:tn val="50"/>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851" grpId="0" build="p" autoUpdateAnimBg="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2"/>
          <p:cNvSpPr>
            <a:spLocks noGrp="1" noChangeArrowheads="1"/>
          </p:cNvSpPr>
          <p:nvPr>
            <p:ph type="title"/>
          </p:nvPr>
        </p:nvSpPr>
        <p:spPr>
          <a:xfrm>
            <a:off x="666750" y="270669"/>
            <a:ext cx="7848600" cy="1123156"/>
          </a:xfrm>
        </p:spPr>
        <p:txBody>
          <a:bodyPr/>
          <a:lstStyle/>
          <a:p>
            <a:pPr algn="ctr"/>
            <a:r>
              <a:rPr lang="en-US" sz="2400" dirty="0">
                <a:solidFill>
                  <a:schemeClr val="tx1"/>
                </a:solidFill>
              </a:rPr>
              <a:t>Client-</a:t>
            </a:r>
            <a:r>
              <a:rPr lang="en-US" sz="2400" dirty="0" err="1">
                <a:solidFill>
                  <a:schemeClr val="tx1"/>
                </a:solidFill>
              </a:rPr>
              <a:t>Centred</a:t>
            </a:r>
            <a:r>
              <a:rPr lang="en-US" sz="2400" dirty="0">
                <a:solidFill>
                  <a:schemeClr val="tx1"/>
                </a:solidFill>
              </a:rPr>
              <a:t> Exercise Design Model</a:t>
            </a:r>
            <a:br>
              <a:rPr lang="en-US" sz="2400" dirty="0">
                <a:solidFill>
                  <a:schemeClr val="tx1"/>
                </a:solidFill>
              </a:rPr>
            </a:br>
            <a:r>
              <a:rPr lang="en-US" sz="3400" dirty="0"/>
              <a:t>Steps in the Exercise Design Model</a:t>
            </a:r>
            <a:endParaRPr lang="en-US" sz="3400" b="0" dirty="0">
              <a:effectLst/>
            </a:endParaRPr>
          </a:p>
        </p:txBody>
      </p:sp>
      <p:sp>
        <p:nvSpPr>
          <p:cNvPr id="197635" name="Rectangle 3"/>
          <p:cNvSpPr>
            <a:spLocks noGrp="1" noChangeArrowheads="1"/>
          </p:cNvSpPr>
          <p:nvPr>
            <p:ph type="body" idx="1"/>
          </p:nvPr>
        </p:nvSpPr>
        <p:spPr>
          <a:xfrm>
            <a:off x="666750" y="1531144"/>
            <a:ext cx="7848600" cy="4687888"/>
          </a:xfrm>
        </p:spPr>
        <p:txBody>
          <a:bodyPr>
            <a:normAutofit/>
          </a:bodyPr>
          <a:lstStyle/>
          <a:p>
            <a:pPr marL="609600" lvl="0" indent="-609600">
              <a:buFont typeface="Wingdings" panose="05000000000000000000" pitchFamily="2" charset="2"/>
              <a:buAutoNum type="arabicPeriod"/>
            </a:pPr>
            <a:r>
              <a:rPr lang="en-US" sz="1800" dirty="0"/>
              <a:t>Conduct a client induction and screening before commencing to develop an exercise plan.</a:t>
            </a:r>
            <a:endParaRPr lang="en-AU" sz="1800" dirty="0"/>
          </a:p>
          <a:p>
            <a:pPr marL="609600" indent="-609600">
              <a:lnSpc>
                <a:spcPct val="90000"/>
              </a:lnSpc>
              <a:buFont typeface="Wingdings" panose="05000000000000000000" pitchFamily="2" charset="2"/>
              <a:buAutoNum type="arabicPeriod"/>
            </a:pPr>
            <a:r>
              <a:rPr lang="en-US" sz="1800" dirty="0">
                <a:effectLst/>
              </a:rPr>
              <a:t>Identify the component and training method</a:t>
            </a:r>
          </a:p>
          <a:p>
            <a:pPr marL="609600" indent="-609600">
              <a:lnSpc>
                <a:spcPct val="90000"/>
              </a:lnSpc>
              <a:buFont typeface="Wingdings" panose="05000000000000000000" pitchFamily="2" charset="2"/>
              <a:buAutoNum type="arabicPeriod"/>
            </a:pPr>
            <a:r>
              <a:rPr lang="en-US" sz="1800" dirty="0">
                <a:effectLst/>
              </a:rPr>
              <a:t>Target the muscles</a:t>
            </a:r>
          </a:p>
          <a:p>
            <a:pPr marL="1371600" lvl="2" indent="-457200">
              <a:lnSpc>
                <a:spcPct val="90000"/>
              </a:lnSpc>
            </a:pPr>
            <a:r>
              <a:rPr lang="en-US" sz="1800" dirty="0">
                <a:effectLst/>
              </a:rPr>
              <a:t>Consider muscular balance &amp; postural </a:t>
            </a:r>
            <a:r>
              <a:rPr lang="en-US" sz="1800" dirty="0" err="1">
                <a:effectLst/>
              </a:rPr>
              <a:t>stabilisers</a:t>
            </a:r>
            <a:endParaRPr lang="en-US" sz="1800" dirty="0">
              <a:effectLst/>
            </a:endParaRPr>
          </a:p>
          <a:p>
            <a:pPr marL="609600" indent="-609600">
              <a:lnSpc>
                <a:spcPct val="90000"/>
              </a:lnSpc>
              <a:buFont typeface="Wingdings" panose="05000000000000000000" pitchFamily="2" charset="2"/>
              <a:buAutoNum type="arabicPeriod"/>
            </a:pPr>
            <a:r>
              <a:rPr lang="en-US" sz="1800" dirty="0">
                <a:effectLst/>
              </a:rPr>
              <a:t>Determine the appropriate joint movements or position</a:t>
            </a:r>
          </a:p>
          <a:p>
            <a:pPr marL="609600" indent="-609600">
              <a:lnSpc>
                <a:spcPct val="90000"/>
              </a:lnSpc>
              <a:buFont typeface="Wingdings" panose="05000000000000000000" pitchFamily="2" charset="2"/>
              <a:buAutoNum type="arabicPeriod"/>
            </a:pPr>
            <a:r>
              <a:rPr lang="en-US" sz="1800" dirty="0">
                <a:effectLst/>
              </a:rPr>
              <a:t>Design and modify</a:t>
            </a:r>
          </a:p>
          <a:p>
            <a:pPr marL="609600" indent="-609600">
              <a:lnSpc>
                <a:spcPct val="90000"/>
              </a:lnSpc>
              <a:buFont typeface="Wingdings" panose="05000000000000000000" pitchFamily="2" charset="2"/>
              <a:buAutoNum type="arabicPeriod"/>
            </a:pPr>
            <a:r>
              <a:rPr lang="en-US" sz="1800" dirty="0">
                <a:effectLst/>
              </a:rPr>
              <a:t>Finish with a safety check</a:t>
            </a:r>
          </a:p>
          <a:p>
            <a:pPr marL="903288" lvl="2" indent="-274638"/>
            <a:r>
              <a:rPr lang="en-US" sz="1800" dirty="0">
                <a:effectLst/>
              </a:rPr>
              <a:t>Risk in the design, </a:t>
            </a:r>
            <a:r>
              <a:rPr lang="en-US" sz="1800" dirty="0" err="1">
                <a:effectLst/>
              </a:rPr>
              <a:t>scrutinise</a:t>
            </a:r>
            <a:r>
              <a:rPr lang="en-US" sz="1800" dirty="0">
                <a:effectLst/>
              </a:rPr>
              <a:t> it for safety</a:t>
            </a:r>
          </a:p>
          <a:p>
            <a:pPr marL="903288" lvl="2" indent="-274638"/>
            <a:r>
              <a:rPr lang="en-US" sz="1800" dirty="0">
                <a:effectLst/>
              </a:rPr>
              <a:t>Look for repetitive forces contributing to overuse, excessive force in the development of momentum, forces applied when joints are not aligned</a:t>
            </a:r>
          </a:p>
          <a:p>
            <a:pPr marL="903288" lvl="2" indent="-274638"/>
            <a:r>
              <a:rPr lang="en-US" sz="1800" dirty="0">
                <a:effectLst/>
              </a:rPr>
              <a:t>Griffin (2006) p 138 has a good chart on program segment safety as well as common design and execution faults on p. 140</a:t>
            </a:r>
          </a:p>
        </p:txBody>
      </p:sp>
      <p:sp>
        <p:nvSpPr>
          <p:cNvPr id="2" name="Slide Number Placeholder 1"/>
          <p:cNvSpPr>
            <a:spLocks noGrp="1"/>
          </p:cNvSpPr>
          <p:nvPr>
            <p:ph type="sldNum" sz="quarter" idx="12"/>
          </p:nvPr>
        </p:nvSpPr>
        <p:spPr/>
        <p:txBody>
          <a:bodyPr/>
          <a:lstStyle/>
          <a:p>
            <a:fld id="{2098FC7C-5A73-4CE4-9ED4-529E12F90497}" type="slidenum">
              <a:rPr lang="en-AU" smtClean="0"/>
              <a:t>96</a:t>
            </a:fld>
            <a:endParaRPr lang="en-AU"/>
          </a:p>
        </p:txBody>
      </p:sp>
    </p:spTree>
    <p:extLst>
      <p:ext uri="{BB962C8B-B14F-4D97-AF65-F5344CB8AC3E}">
        <p14:creationId xmlns:p14="http://schemas.microsoft.com/office/powerpoint/2010/main" val="1960667005"/>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2"/>
          <p:cNvSpPr>
            <a:spLocks noGrp="1" noChangeArrowheads="1"/>
          </p:cNvSpPr>
          <p:nvPr>
            <p:ph type="title"/>
          </p:nvPr>
        </p:nvSpPr>
        <p:spPr>
          <a:xfrm>
            <a:off x="762000" y="304800"/>
            <a:ext cx="7753350" cy="1431925"/>
          </a:xfrm>
        </p:spPr>
        <p:txBody>
          <a:bodyPr/>
          <a:lstStyle/>
          <a:p>
            <a:r>
              <a:rPr lang="en-US" sz="2400" dirty="0">
                <a:solidFill>
                  <a:schemeClr val="tx1"/>
                </a:solidFill>
              </a:rPr>
              <a:t>Client-</a:t>
            </a:r>
            <a:r>
              <a:rPr lang="en-US" sz="2400" dirty="0" err="1">
                <a:solidFill>
                  <a:schemeClr val="tx1"/>
                </a:solidFill>
              </a:rPr>
              <a:t>Centred</a:t>
            </a:r>
            <a:r>
              <a:rPr lang="en-US" sz="2400" dirty="0">
                <a:solidFill>
                  <a:schemeClr val="tx1"/>
                </a:solidFill>
              </a:rPr>
              <a:t> Exercise Design Model</a:t>
            </a:r>
            <a:br>
              <a:rPr lang="en-US" sz="2400" dirty="0">
                <a:solidFill>
                  <a:schemeClr val="tx1"/>
                </a:solidFill>
              </a:rPr>
            </a:br>
            <a:r>
              <a:rPr lang="en-US" sz="3400" dirty="0"/>
              <a:t>Exercise Demonstration Model</a:t>
            </a:r>
            <a:endParaRPr lang="en-US" sz="3400" b="0" dirty="0">
              <a:effectLst/>
            </a:endParaRPr>
          </a:p>
        </p:txBody>
      </p:sp>
      <p:sp>
        <p:nvSpPr>
          <p:cNvPr id="200707" name="Rectangle 3"/>
          <p:cNvSpPr>
            <a:spLocks noGrp="1" noChangeArrowheads="1"/>
          </p:cNvSpPr>
          <p:nvPr>
            <p:ph type="body" idx="1"/>
          </p:nvPr>
        </p:nvSpPr>
        <p:spPr>
          <a:xfrm>
            <a:off x="1066800" y="1981200"/>
            <a:ext cx="7543800" cy="4400550"/>
          </a:xfrm>
        </p:spPr>
        <p:txBody>
          <a:bodyPr/>
          <a:lstStyle/>
          <a:p>
            <a:pPr marL="609600" indent="-609600">
              <a:buFont typeface="Wingdings" panose="05000000000000000000" pitchFamily="2" charset="2"/>
              <a:buAutoNum type="arabicPeriod"/>
            </a:pPr>
            <a:r>
              <a:rPr lang="en-US" dirty="0" err="1"/>
              <a:t>Predemonstration</a:t>
            </a:r>
            <a:endParaRPr lang="en-US" dirty="0"/>
          </a:p>
          <a:p>
            <a:pPr marL="1371600" lvl="2" indent="-457200"/>
            <a:r>
              <a:rPr lang="en-US" dirty="0"/>
              <a:t>Ensure client is comfortable, history</a:t>
            </a:r>
          </a:p>
          <a:p>
            <a:pPr marL="609600" indent="-609600">
              <a:buFont typeface="Wingdings" panose="05000000000000000000" pitchFamily="2" charset="2"/>
              <a:buAutoNum type="arabicPeriod"/>
            </a:pPr>
            <a:r>
              <a:rPr lang="en-US" dirty="0"/>
              <a:t>Demonstration</a:t>
            </a:r>
          </a:p>
          <a:p>
            <a:pPr marL="1371600" lvl="2" indent="-457200"/>
            <a:r>
              <a:rPr lang="en-US" dirty="0"/>
              <a:t>Teach client how to perform the exercise correctly and safely</a:t>
            </a:r>
          </a:p>
          <a:p>
            <a:pPr marL="609600" indent="-609600">
              <a:buFont typeface="Wingdings" panose="05000000000000000000" pitchFamily="2" charset="2"/>
              <a:buAutoNum type="arabicPeriod"/>
            </a:pPr>
            <a:r>
              <a:rPr lang="en-US" dirty="0"/>
              <a:t>Client trial</a:t>
            </a:r>
          </a:p>
          <a:p>
            <a:pPr marL="1371600" lvl="2" indent="-457200"/>
            <a:r>
              <a:rPr lang="en-US" dirty="0"/>
              <a:t>Observe carefully and provide specific feedback</a:t>
            </a:r>
          </a:p>
          <a:p>
            <a:pPr marL="609600" indent="-609600">
              <a:buFont typeface="Wingdings" panose="05000000000000000000" pitchFamily="2" charset="2"/>
              <a:buAutoNum type="arabicPeriod"/>
            </a:pPr>
            <a:r>
              <a:rPr lang="en-US" dirty="0"/>
              <a:t>Follow-up</a:t>
            </a:r>
          </a:p>
        </p:txBody>
      </p:sp>
      <p:sp>
        <p:nvSpPr>
          <p:cNvPr id="2" name="Slide Number Placeholder 1"/>
          <p:cNvSpPr>
            <a:spLocks noGrp="1"/>
          </p:cNvSpPr>
          <p:nvPr>
            <p:ph type="sldNum" sz="quarter" idx="12"/>
          </p:nvPr>
        </p:nvSpPr>
        <p:spPr/>
        <p:txBody>
          <a:bodyPr/>
          <a:lstStyle/>
          <a:p>
            <a:fld id="{2098FC7C-5A73-4CE4-9ED4-529E12F90497}" type="slidenum">
              <a:rPr lang="en-AU" smtClean="0"/>
              <a:t>97</a:t>
            </a:fld>
            <a:endParaRPr lang="en-AU"/>
          </a:p>
        </p:txBody>
      </p:sp>
    </p:spTree>
    <p:extLst>
      <p:ext uri="{BB962C8B-B14F-4D97-AF65-F5344CB8AC3E}">
        <p14:creationId xmlns:p14="http://schemas.microsoft.com/office/powerpoint/2010/main" val="507375708"/>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p:nvPr>
        </p:nvSpPr>
        <p:spPr>
          <a:xfrm>
            <a:off x="586740" y="270510"/>
            <a:ext cx="7753350" cy="1431925"/>
          </a:xfrm>
        </p:spPr>
        <p:txBody>
          <a:bodyPr/>
          <a:lstStyle/>
          <a:p>
            <a:pPr algn="ctr"/>
            <a:r>
              <a:rPr lang="en-US" sz="2400" dirty="0">
                <a:solidFill>
                  <a:schemeClr val="tx1"/>
                </a:solidFill>
              </a:rPr>
              <a:t>Client-</a:t>
            </a:r>
            <a:r>
              <a:rPr lang="en-US" sz="2400" dirty="0" err="1">
                <a:solidFill>
                  <a:schemeClr val="tx1"/>
                </a:solidFill>
              </a:rPr>
              <a:t>Centred</a:t>
            </a:r>
            <a:r>
              <a:rPr lang="en-US" sz="2400" dirty="0">
                <a:solidFill>
                  <a:schemeClr val="tx1"/>
                </a:solidFill>
              </a:rPr>
              <a:t> Exercise Design Model</a:t>
            </a:r>
            <a:br>
              <a:rPr lang="en-US" sz="2400" dirty="0">
                <a:solidFill>
                  <a:schemeClr val="tx1"/>
                </a:solidFill>
              </a:rPr>
            </a:br>
            <a:r>
              <a:rPr lang="en-US" sz="3400" dirty="0"/>
              <a:t>Exercise Demonstration Model</a:t>
            </a:r>
            <a:br>
              <a:rPr lang="en-US" sz="3400" dirty="0"/>
            </a:br>
            <a:r>
              <a:rPr lang="en-US" sz="2800" dirty="0">
                <a:solidFill>
                  <a:schemeClr val="tx1"/>
                </a:solidFill>
              </a:rPr>
              <a:t>Four Technical Issues</a:t>
            </a:r>
            <a:endParaRPr lang="en-US" sz="2800" b="0" dirty="0">
              <a:solidFill>
                <a:schemeClr val="tx1"/>
              </a:solidFill>
              <a:effectLst/>
            </a:endParaRPr>
          </a:p>
        </p:txBody>
      </p:sp>
      <p:sp>
        <p:nvSpPr>
          <p:cNvPr id="204803" name="Rectangle 3"/>
          <p:cNvSpPr>
            <a:spLocks noGrp="1" noChangeArrowheads="1"/>
          </p:cNvSpPr>
          <p:nvPr>
            <p:ph type="body" idx="1"/>
          </p:nvPr>
        </p:nvSpPr>
        <p:spPr>
          <a:xfrm>
            <a:off x="1066800" y="1981200"/>
            <a:ext cx="7543800" cy="4687888"/>
          </a:xfrm>
        </p:spPr>
        <p:txBody>
          <a:bodyPr/>
          <a:lstStyle/>
          <a:p>
            <a:pPr marL="609600" indent="-609600">
              <a:buFont typeface="Wingdings" panose="05000000000000000000" pitchFamily="2" charset="2"/>
              <a:buAutoNum type="arabicPeriod"/>
            </a:pPr>
            <a:r>
              <a:rPr lang="en-US" dirty="0"/>
              <a:t>Initial body position</a:t>
            </a:r>
          </a:p>
          <a:p>
            <a:pPr marL="1371600" lvl="2" indent="-457200"/>
            <a:r>
              <a:rPr lang="en-US" dirty="0"/>
              <a:t>Posture important</a:t>
            </a:r>
          </a:p>
          <a:p>
            <a:pPr marL="609600" indent="-609600">
              <a:buFont typeface="Wingdings" panose="05000000000000000000" pitchFamily="2" charset="2"/>
              <a:buAutoNum type="arabicPeriod"/>
            </a:pPr>
            <a:r>
              <a:rPr lang="en-US" dirty="0"/>
              <a:t>Movement pattern</a:t>
            </a:r>
          </a:p>
          <a:p>
            <a:pPr marL="609600" indent="-609600">
              <a:buFont typeface="Wingdings" panose="05000000000000000000" pitchFamily="2" charset="2"/>
              <a:buAutoNum type="arabicPeriod"/>
            </a:pPr>
            <a:r>
              <a:rPr lang="en-US" dirty="0"/>
              <a:t>Cueing</a:t>
            </a:r>
          </a:p>
          <a:p>
            <a:pPr marL="1371600" lvl="2" indent="-457200"/>
            <a:r>
              <a:rPr lang="en-US" dirty="0"/>
              <a:t>Key teaching / cueing points</a:t>
            </a:r>
          </a:p>
          <a:p>
            <a:pPr marL="1371600" lvl="2" indent="-457200"/>
            <a:r>
              <a:rPr lang="en-US" dirty="0"/>
              <a:t>Good to highlight 3 important aspects of exercise technique</a:t>
            </a:r>
          </a:p>
          <a:p>
            <a:pPr marL="609600" indent="-609600">
              <a:buFont typeface="Wingdings" panose="05000000000000000000" pitchFamily="2" charset="2"/>
              <a:buAutoNum type="arabicPeriod"/>
            </a:pPr>
            <a:r>
              <a:rPr lang="en-US" dirty="0"/>
              <a:t>Safety and quality</a:t>
            </a:r>
          </a:p>
        </p:txBody>
      </p:sp>
      <p:sp>
        <p:nvSpPr>
          <p:cNvPr id="2" name="Slide Number Placeholder 1"/>
          <p:cNvSpPr>
            <a:spLocks noGrp="1"/>
          </p:cNvSpPr>
          <p:nvPr>
            <p:ph type="sldNum" sz="quarter" idx="12"/>
          </p:nvPr>
        </p:nvSpPr>
        <p:spPr/>
        <p:txBody>
          <a:bodyPr/>
          <a:lstStyle/>
          <a:p>
            <a:fld id="{2098FC7C-5A73-4CE4-9ED4-529E12F90497}" type="slidenum">
              <a:rPr lang="en-AU" smtClean="0"/>
              <a:t>98</a:t>
            </a:fld>
            <a:endParaRPr lang="en-AU"/>
          </a:p>
        </p:txBody>
      </p:sp>
    </p:spTree>
    <p:extLst>
      <p:ext uri="{BB962C8B-B14F-4D97-AF65-F5344CB8AC3E}">
        <p14:creationId xmlns:p14="http://schemas.microsoft.com/office/powerpoint/2010/main" val="2317161925"/>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2"/>
          <p:cNvSpPr>
            <a:spLocks noGrp="1" noChangeArrowheads="1"/>
          </p:cNvSpPr>
          <p:nvPr>
            <p:ph type="title"/>
          </p:nvPr>
        </p:nvSpPr>
        <p:spPr>
          <a:xfrm>
            <a:off x="609600" y="304801"/>
            <a:ext cx="7753350" cy="1272540"/>
          </a:xfrm>
        </p:spPr>
        <p:txBody>
          <a:bodyPr/>
          <a:lstStyle/>
          <a:p>
            <a:pPr algn="ctr"/>
            <a:r>
              <a:rPr lang="en-US" sz="2400" dirty="0">
                <a:solidFill>
                  <a:schemeClr val="tx1"/>
                </a:solidFill>
              </a:rPr>
              <a:t>Client-</a:t>
            </a:r>
            <a:r>
              <a:rPr lang="en-US" sz="2400" dirty="0" err="1">
                <a:solidFill>
                  <a:schemeClr val="tx1"/>
                </a:solidFill>
              </a:rPr>
              <a:t>Centred</a:t>
            </a:r>
            <a:r>
              <a:rPr lang="en-US" sz="2400" dirty="0">
                <a:solidFill>
                  <a:schemeClr val="tx1"/>
                </a:solidFill>
              </a:rPr>
              <a:t> Exercise Design Model</a:t>
            </a:r>
            <a:br>
              <a:rPr lang="en-US" sz="2400" dirty="0">
                <a:solidFill>
                  <a:schemeClr val="tx1"/>
                </a:solidFill>
              </a:rPr>
            </a:br>
            <a:r>
              <a:rPr lang="en-US" sz="3400" dirty="0"/>
              <a:t>The Experiential Approach</a:t>
            </a:r>
            <a:endParaRPr lang="en-US" sz="3400" b="0" dirty="0">
              <a:effectLst/>
            </a:endParaRPr>
          </a:p>
        </p:txBody>
      </p:sp>
      <p:sp>
        <p:nvSpPr>
          <p:cNvPr id="202755" name="Rectangle 3"/>
          <p:cNvSpPr>
            <a:spLocks noGrp="1" noChangeArrowheads="1"/>
          </p:cNvSpPr>
          <p:nvPr>
            <p:ph type="body" idx="1"/>
          </p:nvPr>
        </p:nvSpPr>
        <p:spPr>
          <a:xfrm>
            <a:off x="819150" y="1846263"/>
            <a:ext cx="7543800" cy="4400550"/>
          </a:xfrm>
        </p:spPr>
        <p:txBody>
          <a:bodyPr/>
          <a:lstStyle/>
          <a:p>
            <a:pPr marL="609600" indent="-609600">
              <a:lnSpc>
                <a:spcPct val="90000"/>
              </a:lnSpc>
              <a:buFont typeface="Wingdings" panose="05000000000000000000" pitchFamily="2" charset="2"/>
              <a:buAutoNum type="arabicPeriod"/>
            </a:pPr>
            <a:r>
              <a:rPr lang="en-US" sz="2800" dirty="0"/>
              <a:t>Learning by doing</a:t>
            </a:r>
          </a:p>
          <a:p>
            <a:pPr marL="1371600" lvl="2" indent="-457200">
              <a:lnSpc>
                <a:spcPct val="90000"/>
              </a:lnSpc>
            </a:pPr>
            <a:r>
              <a:rPr lang="en-US" sz="2000" dirty="0"/>
              <a:t>Client performs the exercise at slow and controlled pace</a:t>
            </a:r>
          </a:p>
          <a:p>
            <a:pPr marL="609600" indent="-609600">
              <a:lnSpc>
                <a:spcPct val="90000"/>
              </a:lnSpc>
              <a:buFont typeface="Wingdings" panose="05000000000000000000" pitchFamily="2" charset="2"/>
              <a:buAutoNum type="arabicPeriod"/>
            </a:pPr>
            <a:r>
              <a:rPr lang="en-US" sz="2800" dirty="0"/>
              <a:t>Learning by observation</a:t>
            </a:r>
          </a:p>
          <a:p>
            <a:pPr marL="1371600" lvl="2" indent="-457200">
              <a:lnSpc>
                <a:spcPct val="90000"/>
              </a:lnSpc>
            </a:pPr>
            <a:r>
              <a:rPr lang="en-US" sz="2000" dirty="0"/>
              <a:t>Observing the feel of the exercise</a:t>
            </a:r>
          </a:p>
          <a:p>
            <a:pPr marL="609600" indent="-609600">
              <a:lnSpc>
                <a:spcPct val="90000"/>
              </a:lnSpc>
              <a:buFont typeface="Wingdings" panose="05000000000000000000" pitchFamily="2" charset="2"/>
              <a:buAutoNum type="arabicPeriod"/>
            </a:pPr>
            <a:r>
              <a:rPr lang="en-US" sz="2800" dirty="0"/>
              <a:t>Learning by knowing theory</a:t>
            </a:r>
          </a:p>
          <a:p>
            <a:pPr marL="1371600" lvl="2" indent="-457200">
              <a:lnSpc>
                <a:spcPct val="90000"/>
              </a:lnSpc>
            </a:pPr>
            <a:r>
              <a:rPr lang="en-US" sz="2000" dirty="0"/>
              <a:t>Combination of experience and observations</a:t>
            </a:r>
          </a:p>
          <a:p>
            <a:pPr marL="609600" indent="-609600">
              <a:lnSpc>
                <a:spcPct val="90000"/>
              </a:lnSpc>
              <a:buFont typeface="Wingdings" panose="05000000000000000000" pitchFamily="2" charset="2"/>
              <a:buAutoNum type="arabicPeriod"/>
            </a:pPr>
            <a:r>
              <a:rPr lang="en-US" sz="2800" dirty="0"/>
              <a:t>Learning by applying the information to individual situations</a:t>
            </a:r>
          </a:p>
          <a:p>
            <a:pPr marL="1371600" lvl="2" indent="-457200">
              <a:lnSpc>
                <a:spcPct val="90000"/>
              </a:lnSpc>
            </a:pPr>
            <a:r>
              <a:rPr lang="en-US" sz="2000" dirty="0"/>
              <a:t>How information will apply to other exercises executed</a:t>
            </a:r>
          </a:p>
        </p:txBody>
      </p:sp>
      <p:sp>
        <p:nvSpPr>
          <p:cNvPr id="2" name="Slide Number Placeholder 1"/>
          <p:cNvSpPr>
            <a:spLocks noGrp="1"/>
          </p:cNvSpPr>
          <p:nvPr>
            <p:ph type="sldNum" sz="quarter" idx="12"/>
          </p:nvPr>
        </p:nvSpPr>
        <p:spPr/>
        <p:txBody>
          <a:bodyPr/>
          <a:lstStyle/>
          <a:p>
            <a:fld id="{2098FC7C-5A73-4CE4-9ED4-529E12F90497}" type="slidenum">
              <a:rPr lang="en-AU" smtClean="0"/>
              <a:t>99</a:t>
            </a:fld>
            <a:endParaRPr lang="en-AU"/>
          </a:p>
        </p:txBody>
      </p:sp>
    </p:spTree>
    <p:extLst>
      <p:ext uri="{BB962C8B-B14F-4D97-AF65-F5344CB8AC3E}">
        <p14:creationId xmlns:p14="http://schemas.microsoft.com/office/powerpoint/2010/main" val="3851393048"/>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982212" y="3560091"/>
            <a:ext cx="7086600" cy="863600"/>
          </a:xfrm>
        </p:spPr>
        <p:txBody>
          <a:bodyPr>
            <a:normAutofit fontScale="90000"/>
          </a:bodyPr>
          <a:lstStyle/>
          <a:p>
            <a:pPr algn="ctr"/>
            <a:r>
              <a:rPr lang="en-US" sz="5400" dirty="0"/>
              <a:t>Personal Training Programming</a:t>
            </a:r>
            <a:br>
              <a:rPr lang="en-US" sz="5400" dirty="0"/>
            </a:br>
            <a:br>
              <a:rPr lang="en-US" sz="5400" dirty="0"/>
            </a:br>
            <a:r>
              <a:rPr lang="en-US" sz="4900" dirty="0"/>
              <a:t>Resistance Training</a:t>
            </a:r>
            <a:endParaRPr lang="en-US" sz="5400" dirty="0"/>
          </a:p>
        </p:txBody>
      </p:sp>
      <p:sp>
        <p:nvSpPr>
          <p:cNvPr id="2" name="Slide Number Placeholder 1"/>
          <p:cNvSpPr>
            <a:spLocks noGrp="1"/>
          </p:cNvSpPr>
          <p:nvPr>
            <p:ph type="sldNum" sz="quarter" idx="12"/>
          </p:nvPr>
        </p:nvSpPr>
        <p:spPr/>
        <p:txBody>
          <a:bodyPr/>
          <a:lstStyle/>
          <a:p>
            <a:fld id="{2098FC7C-5A73-4CE4-9ED4-529E12F90497}" type="slidenum">
              <a:rPr lang="en-AU" smtClean="0"/>
              <a:t>100</a:t>
            </a:fld>
            <a:endParaRPr lang="en-AU"/>
          </a:p>
        </p:txBody>
      </p:sp>
    </p:spTree>
    <p:extLst>
      <p:ext uri="{BB962C8B-B14F-4D97-AF65-F5344CB8AC3E}">
        <p14:creationId xmlns:p14="http://schemas.microsoft.com/office/powerpoint/2010/main" val="1443248600"/>
      </p:ext>
    </p:extLst>
  </p:cSld>
  <p:clrMapOvr>
    <a:masterClrMapping/>
  </p:clrMapOvr>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2"/>
          <p:cNvSpPr>
            <a:spLocks noGrp="1" noChangeArrowheads="1"/>
          </p:cNvSpPr>
          <p:nvPr>
            <p:ph type="title"/>
          </p:nvPr>
        </p:nvSpPr>
        <p:spPr/>
        <p:txBody>
          <a:bodyPr/>
          <a:lstStyle/>
          <a:p>
            <a:pPr algn="ctr"/>
            <a:r>
              <a:rPr lang="en-US" sz="4200" dirty="0"/>
              <a:t>Health- and Skill-Related Components of Fitness</a:t>
            </a:r>
            <a:endParaRPr lang="en-US" sz="4200" b="0" dirty="0">
              <a:effectLst/>
            </a:endParaRPr>
          </a:p>
        </p:txBody>
      </p:sp>
      <p:sp>
        <p:nvSpPr>
          <p:cNvPr id="246787" name="Rectangle 3"/>
          <p:cNvSpPr>
            <a:spLocks noGrp="1" noChangeArrowheads="1"/>
          </p:cNvSpPr>
          <p:nvPr>
            <p:ph type="body" idx="1"/>
          </p:nvPr>
        </p:nvSpPr>
        <p:spPr>
          <a:xfrm>
            <a:off x="628650" y="2042556"/>
            <a:ext cx="3860223" cy="4039158"/>
          </a:xfrm>
        </p:spPr>
        <p:txBody>
          <a:bodyPr>
            <a:normAutofit/>
          </a:bodyPr>
          <a:lstStyle/>
          <a:p>
            <a:r>
              <a:rPr lang="en-US" dirty="0"/>
              <a:t>Muscle endurance</a:t>
            </a:r>
          </a:p>
          <a:p>
            <a:r>
              <a:rPr lang="en-US" dirty="0"/>
              <a:t>Power</a:t>
            </a:r>
          </a:p>
          <a:p>
            <a:r>
              <a:rPr lang="en-US" dirty="0"/>
              <a:t>Flexibility</a:t>
            </a:r>
            <a:endParaRPr lang="en-AU" b="1" dirty="0"/>
          </a:p>
          <a:p>
            <a:r>
              <a:rPr lang="en-US" dirty="0"/>
              <a:t>Body Composition</a:t>
            </a:r>
            <a:endParaRPr lang="en-AU" b="1" dirty="0"/>
          </a:p>
          <a:p>
            <a:r>
              <a:rPr lang="en-US" dirty="0"/>
              <a:t>Reaction time</a:t>
            </a:r>
            <a:endParaRPr lang="en-AU" b="1" dirty="0"/>
          </a:p>
          <a:p>
            <a:r>
              <a:rPr lang="en-US" dirty="0"/>
              <a:t>Speed</a:t>
            </a:r>
            <a:endParaRPr lang="en-AU" b="1" dirty="0"/>
          </a:p>
        </p:txBody>
      </p:sp>
      <p:sp>
        <p:nvSpPr>
          <p:cNvPr id="2" name="Slide Number Placeholder 1"/>
          <p:cNvSpPr>
            <a:spLocks noGrp="1"/>
          </p:cNvSpPr>
          <p:nvPr>
            <p:ph type="sldNum" sz="quarter" idx="12"/>
          </p:nvPr>
        </p:nvSpPr>
        <p:spPr/>
        <p:txBody>
          <a:bodyPr/>
          <a:lstStyle/>
          <a:p>
            <a:fld id="{2098FC7C-5A73-4CE4-9ED4-529E12F90497}" type="slidenum">
              <a:rPr lang="en-AU" smtClean="0"/>
              <a:t>101</a:t>
            </a:fld>
            <a:endParaRPr lang="en-AU"/>
          </a:p>
        </p:txBody>
      </p:sp>
      <p:sp>
        <p:nvSpPr>
          <p:cNvPr id="5" name="Rectangle 3"/>
          <p:cNvSpPr txBox="1">
            <a:spLocks noChangeArrowheads="1"/>
          </p:cNvSpPr>
          <p:nvPr/>
        </p:nvSpPr>
        <p:spPr>
          <a:xfrm>
            <a:off x="4488873" y="1959428"/>
            <a:ext cx="3860223" cy="412228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Coordination</a:t>
            </a:r>
            <a:endParaRPr lang="en-AU" b="1" dirty="0"/>
          </a:p>
          <a:p>
            <a:r>
              <a:rPr lang="en-US" dirty="0"/>
              <a:t>Muscle strength</a:t>
            </a:r>
            <a:endParaRPr lang="en-AU" b="1" dirty="0"/>
          </a:p>
          <a:p>
            <a:r>
              <a:rPr lang="en-US" dirty="0"/>
              <a:t>Proprioception</a:t>
            </a:r>
            <a:endParaRPr lang="en-AU" b="1" dirty="0"/>
          </a:p>
          <a:p>
            <a:r>
              <a:rPr lang="en-US" dirty="0"/>
              <a:t>Balance</a:t>
            </a:r>
            <a:endParaRPr lang="en-AU" b="1" dirty="0"/>
          </a:p>
          <a:p>
            <a:r>
              <a:rPr lang="en-US" dirty="0"/>
              <a:t>Agility</a:t>
            </a:r>
          </a:p>
          <a:p>
            <a:r>
              <a:rPr lang="en-US" dirty="0"/>
              <a:t>Cardiovascular endurance</a:t>
            </a:r>
            <a:endParaRPr lang="en-AU" b="1" dirty="0"/>
          </a:p>
        </p:txBody>
      </p:sp>
    </p:spTree>
    <p:extLst>
      <p:ext uri="{BB962C8B-B14F-4D97-AF65-F5344CB8AC3E}">
        <p14:creationId xmlns:p14="http://schemas.microsoft.com/office/powerpoint/2010/main" val="708065895"/>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p:txBody>
          <a:bodyPr/>
          <a:lstStyle/>
          <a:p>
            <a:pPr algn="ctr"/>
            <a:r>
              <a:rPr lang="en-US" sz="4000" dirty="0"/>
              <a:t>Resistance Training vs Resistance Exercise</a:t>
            </a:r>
            <a:endParaRPr lang="en-US" sz="1600" b="0" dirty="0">
              <a:effectLst/>
            </a:endParaRPr>
          </a:p>
        </p:txBody>
      </p:sp>
      <p:sp>
        <p:nvSpPr>
          <p:cNvPr id="235523" name="Rectangle 3"/>
          <p:cNvSpPr>
            <a:spLocks noGrp="1" noChangeArrowheads="1"/>
          </p:cNvSpPr>
          <p:nvPr>
            <p:ph type="body" idx="1"/>
          </p:nvPr>
        </p:nvSpPr>
        <p:spPr>
          <a:xfrm>
            <a:off x="1066800" y="1965326"/>
            <a:ext cx="7543800" cy="4391025"/>
          </a:xfrm>
        </p:spPr>
        <p:txBody>
          <a:bodyPr/>
          <a:lstStyle/>
          <a:p>
            <a:r>
              <a:rPr lang="en-US" dirty="0"/>
              <a:t>Resistance exercise</a:t>
            </a:r>
          </a:p>
          <a:p>
            <a:pPr lvl="2"/>
            <a:r>
              <a:rPr lang="en-US" dirty="0"/>
              <a:t>Single exercise session</a:t>
            </a:r>
          </a:p>
          <a:p>
            <a:pPr lvl="2"/>
            <a:r>
              <a:rPr lang="en-US" dirty="0"/>
              <a:t>AKA a ‘workout’</a:t>
            </a:r>
          </a:p>
          <a:p>
            <a:r>
              <a:rPr lang="en-US" dirty="0"/>
              <a:t>Resistance training</a:t>
            </a:r>
          </a:p>
          <a:p>
            <a:pPr lvl="2"/>
            <a:r>
              <a:rPr lang="en-US" dirty="0"/>
              <a:t>Combination of many consecutive resistance exercise sessions over time</a:t>
            </a:r>
          </a:p>
          <a:p>
            <a:pPr lvl="2"/>
            <a:r>
              <a:rPr lang="en-US" dirty="0"/>
              <a:t>Overall program guiding the specific exercise parameters chosen for each exercise protocol</a:t>
            </a:r>
          </a:p>
        </p:txBody>
      </p:sp>
      <p:sp>
        <p:nvSpPr>
          <p:cNvPr id="2" name="Slide Number Placeholder 1"/>
          <p:cNvSpPr>
            <a:spLocks noGrp="1"/>
          </p:cNvSpPr>
          <p:nvPr>
            <p:ph type="sldNum" sz="quarter" idx="12"/>
          </p:nvPr>
        </p:nvSpPr>
        <p:spPr/>
        <p:txBody>
          <a:bodyPr/>
          <a:lstStyle/>
          <a:p>
            <a:fld id="{2098FC7C-5A73-4CE4-9ED4-529E12F90497}" type="slidenum">
              <a:rPr lang="en-AU" smtClean="0"/>
              <a:t>102</a:t>
            </a:fld>
            <a:endParaRPr lang="en-AU"/>
          </a:p>
        </p:txBody>
      </p:sp>
    </p:spTree>
    <p:extLst>
      <p:ext uri="{BB962C8B-B14F-4D97-AF65-F5344CB8AC3E}">
        <p14:creationId xmlns:p14="http://schemas.microsoft.com/office/powerpoint/2010/main" val="3534721012"/>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Rectangle 2"/>
          <p:cNvSpPr>
            <a:spLocks noGrp="1" noChangeArrowheads="1"/>
          </p:cNvSpPr>
          <p:nvPr>
            <p:ph type="title"/>
          </p:nvPr>
        </p:nvSpPr>
        <p:spPr/>
        <p:txBody>
          <a:bodyPr/>
          <a:lstStyle/>
          <a:p>
            <a:pPr algn="ctr"/>
            <a:r>
              <a:rPr lang="en-US" dirty="0"/>
              <a:t>Most Common </a:t>
            </a:r>
            <a:br>
              <a:rPr lang="en-US" dirty="0"/>
            </a:br>
            <a:r>
              <a:rPr lang="en-US" dirty="0"/>
              <a:t>Exercise Arrangements</a:t>
            </a:r>
            <a:endParaRPr lang="en-US" sz="2600" b="0" dirty="0">
              <a:effectLst/>
            </a:endParaRPr>
          </a:p>
        </p:txBody>
      </p:sp>
      <p:sp>
        <p:nvSpPr>
          <p:cNvPr id="233475" name="Rectangle 3"/>
          <p:cNvSpPr>
            <a:spLocks noGrp="1" noChangeArrowheads="1"/>
          </p:cNvSpPr>
          <p:nvPr>
            <p:ph type="body" idx="1"/>
          </p:nvPr>
        </p:nvSpPr>
        <p:spPr>
          <a:xfrm>
            <a:off x="933450" y="2007395"/>
            <a:ext cx="6991350" cy="2244565"/>
          </a:xfrm>
        </p:spPr>
        <p:txBody>
          <a:bodyPr/>
          <a:lstStyle/>
          <a:p>
            <a:pPr marL="609600" indent="-609600">
              <a:buFont typeface="Wingdings" panose="05000000000000000000" pitchFamily="2" charset="2"/>
              <a:buAutoNum type="arabicPeriod"/>
            </a:pPr>
            <a:r>
              <a:rPr lang="en-US"/>
              <a:t>Exercise large muscle groups before smaller muscle groups</a:t>
            </a:r>
          </a:p>
          <a:p>
            <a:pPr marL="1371600" lvl="2" indent="-457200"/>
            <a:r>
              <a:rPr lang="en-US"/>
              <a:t>Most widely used</a:t>
            </a:r>
          </a:p>
          <a:p>
            <a:pPr marL="1371600" lvl="2" indent="-457200">
              <a:buFont typeface="Wingdings" panose="05000000000000000000" pitchFamily="2" charset="2"/>
              <a:buNone/>
            </a:pPr>
            <a:endParaRPr lang="en-US"/>
          </a:p>
          <a:p>
            <a:pPr marL="609600" indent="-609600">
              <a:buFont typeface="Wingdings" panose="05000000000000000000" pitchFamily="2" charset="2"/>
              <a:buAutoNum type="arabicPeriod"/>
            </a:pPr>
            <a:r>
              <a:rPr lang="en-US"/>
              <a:t>Alternate push / pull exercises</a:t>
            </a:r>
          </a:p>
        </p:txBody>
      </p:sp>
      <p:pic>
        <p:nvPicPr>
          <p:cNvPr id="233476" name="Picture 4" descr="bicep cur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66265" y="4568666"/>
            <a:ext cx="1493838" cy="1844675"/>
          </a:xfrm>
          <a:prstGeom prst="rect">
            <a:avLst/>
          </a:prstGeom>
          <a:noFill/>
          <a:extLst>
            <a:ext uri="{909E8E84-426E-40DD-AFC4-6F175D3DCCD1}">
              <a14:hiddenFill xmlns:a14="http://schemas.microsoft.com/office/drawing/2010/main">
                <a:solidFill>
                  <a:srgbClr val="FFFFFF"/>
                </a:solidFill>
              </a14:hiddenFill>
            </a:ext>
          </a:extLst>
        </p:spPr>
      </p:pic>
      <p:pic>
        <p:nvPicPr>
          <p:cNvPr id="233477" name="Picture 5" descr="tricep pressdow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18443" y="4538663"/>
            <a:ext cx="1652587" cy="1800225"/>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2098FC7C-5A73-4CE4-9ED4-529E12F90497}" type="slidenum">
              <a:rPr lang="en-AU" smtClean="0"/>
              <a:t>103</a:t>
            </a:fld>
            <a:endParaRPr lang="en-AU"/>
          </a:p>
        </p:txBody>
      </p:sp>
    </p:spTree>
    <p:extLst>
      <p:ext uri="{BB962C8B-B14F-4D97-AF65-F5344CB8AC3E}">
        <p14:creationId xmlns:p14="http://schemas.microsoft.com/office/powerpoint/2010/main" val="3011658334"/>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ChangeArrowheads="1"/>
          </p:cNvSpPr>
          <p:nvPr>
            <p:ph type="title"/>
          </p:nvPr>
        </p:nvSpPr>
        <p:spPr>
          <a:xfrm>
            <a:off x="533400" y="270510"/>
            <a:ext cx="8077200" cy="1431925"/>
          </a:xfrm>
        </p:spPr>
        <p:txBody>
          <a:bodyPr/>
          <a:lstStyle/>
          <a:p>
            <a:pPr algn="ctr"/>
            <a:r>
              <a:rPr lang="en-US" dirty="0"/>
              <a:t>Strength Training Terms</a:t>
            </a:r>
            <a:endParaRPr lang="en-US" sz="2600" b="0" dirty="0">
              <a:effectLst/>
            </a:endParaRPr>
          </a:p>
        </p:txBody>
      </p:sp>
      <p:sp>
        <p:nvSpPr>
          <p:cNvPr id="207875" name="Rectangle 3"/>
          <p:cNvSpPr>
            <a:spLocks noGrp="1" noChangeArrowheads="1"/>
          </p:cNvSpPr>
          <p:nvPr>
            <p:ph type="body" idx="1"/>
          </p:nvPr>
        </p:nvSpPr>
        <p:spPr>
          <a:xfrm>
            <a:off x="1066800" y="1869599"/>
            <a:ext cx="7543800" cy="4319588"/>
          </a:xfrm>
        </p:spPr>
        <p:txBody>
          <a:bodyPr/>
          <a:lstStyle/>
          <a:p>
            <a:r>
              <a:rPr lang="en-US" sz="2800" dirty="0"/>
              <a:t>Definitions</a:t>
            </a:r>
          </a:p>
          <a:p>
            <a:pPr lvl="1"/>
            <a:r>
              <a:rPr lang="en-US" sz="2400" dirty="0"/>
              <a:t>Strength</a:t>
            </a:r>
          </a:p>
          <a:p>
            <a:pPr lvl="1"/>
            <a:r>
              <a:rPr lang="en-US" sz="2400" dirty="0"/>
              <a:t>Power</a:t>
            </a:r>
          </a:p>
          <a:p>
            <a:pPr lvl="1"/>
            <a:r>
              <a:rPr lang="en-US" sz="2400" dirty="0"/>
              <a:t>Muscle endurance</a:t>
            </a:r>
          </a:p>
          <a:p>
            <a:pPr lvl="1"/>
            <a:r>
              <a:rPr lang="en-US" sz="2400" dirty="0"/>
              <a:t>Muscle hypertrophy</a:t>
            </a:r>
          </a:p>
          <a:p>
            <a:pPr lvl="1"/>
            <a:r>
              <a:rPr lang="en-US" sz="2400" dirty="0"/>
              <a:t>Repetition and sets</a:t>
            </a:r>
          </a:p>
          <a:p>
            <a:pPr lvl="2"/>
            <a:r>
              <a:rPr lang="en-US" sz="2000" dirty="0"/>
              <a:t>Low-rep, high-resistance: strength and hypertrophy gains</a:t>
            </a:r>
          </a:p>
          <a:p>
            <a:pPr lvl="2"/>
            <a:r>
              <a:rPr lang="en-US" sz="2000" dirty="0"/>
              <a:t>Low-resistance, high-rep: muscle endurance gains</a:t>
            </a:r>
          </a:p>
          <a:p>
            <a:pPr lvl="2"/>
            <a:r>
              <a:rPr lang="en-US" sz="2000" dirty="0"/>
              <a:t>High speed specific tasks can enhance power outlets</a:t>
            </a:r>
          </a:p>
          <a:p>
            <a:pPr lvl="1"/>
            <a:r>
              <a:rPr lang="en-US" sz="2400" dirty="0"/>
              <a:t>Closed kinetic chain exercise</a:t>
            </a:r>
          </a:p>
          <a:p>
            <a:pPr marL="1371600" lvl="2" indent="-457200">
              <a:lnSpc>
                <a:spcPct val="90000"/>
              </a:lnSpc>
            </a:pPr>
            <a:endParaRPr lang="en-US" sz="2000" dirty="0"/>
          </a:p>
        </p:txBody>
      </p:sp>
      <p:sp>
        <p:nvSpPr>
          <p:cNvPr id="2" name="Slide Number Placeholder 1"/>
          <p:cNvSpPr>
            <a:spLocks noGrp="1"/>
          </p:cNvSpPr>
          <p:nvPr>
            <p:ph type="sldNum" sz="quarter" idx="12"/>
          </p:nvPr>
        </p:nvSpPr>
        <p:spPr/>
        <p:txBody>
          <a:bodyPr/>
          <a:lstStyle/>
          <a:p>
            <a:fld id="{2098FC7C-5A73-4CE4-9ED4-529E12F90497}" type="slidenum">
              <a:rPr lang="en-AU" smtClean="0"/>
              <a:t>104</a:t>
            </a:fld>
            <a:endParaRPr lang="en-AU"/>
          </a:p>
        </p:txBody>
      </p:sp>
    </p:spTree>
    <p:extLst>
      <p:ext uri="{BB962C8B-B14F-4D97-AF65-F5344CB8AC3E}">
        <p14:creationId xmlns:p14="http://schemas.microsoft.com/office/powerpoint/2010/main" val="1114117596"/>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p:txBody>
          <a:bodyPr/>
          <a:lstStyle/>
          <a:p>
            <a:pPr algn="ctr"/>
            <a:r>
              <a:rPr lang="en-US" sz="4000" dirty="0"/>
              <a:t>Principles of </a:t>
            </a:r>
            <a:br>
              <a:rPr lang="en-US" sz="4000" dirty="0"/>
            </a:br>
            <a:r>
              <a:rPr lang="en-US" sz="4000" dirty="0"/>
              <a:t>Exercise Programming</a:t>
            </a:r>
            <a:endParaRPr lang="en-US" sz="1600" b="0" dirty="0">
              <a:effectLst/>
            </a:endParaRPr>
          </a:p>
        </p:txBody>
      </p:sp>
      <p:sp>
        <p:nvSpPr>
          <p:cNvPr id="235523" name="Rectangle 3"/>
          <p:cNvSpPr>
            <a:spLocks noGrp="1" noChangeArrowheads="1"/>
          </p:cNvSpPr>
          <p:nvPr>
            <p:ph type="body" idx="1"/>
          </p:nvPr>
        </p:nvSpPr>
        <p:spPr>
          <a:xfrm>
            <a:off x="1066800" y="1965326"/>
            <a:ext cx="7543800" cy="4756150"/>
          </a:xfrm>
        </p:spPr>
        <p:txBody>
          <a:bodyPr>
            <a:normAutofit fontScale="92500" lnSpcReduction="10000"/>
          </a:bodyPr>
          <a:lstStyle/>
          <a:p>
            <a:r>
              <a:rPr lang="en-US" sz="3200" dirty="0"/>
              <a:t>Frequency</a:t>
            </a:r>
          </a:p>
          <a:p>
            <a:pPr lvl="1"/>
            <a:r>
              <a:rPr lang="en-US" dirty="0"/>
              <a:t>Number of times per week</a:t>
            </a:r>
          </a:p>
          <a:p>
            <a:r>
              <a:rPr lang="en-US" sz="3200" dirty="0"/>
              <a:t>Intensity</a:t>
            </a:r>
          </a:p>
          <a:p>
            <a:pPr lvl="1"/>
            <a:r>
              <a:rPr lang="en-US" dirty="0"/>
              <a:t>Amount of effort required to complete the work</a:t>
            </a:r>
          </a:p>
          <a:p>
            <a:pPr lvl="1"/>
            <a:r>
              <a:rPr lang="en-US" sz="3200" dirty="0"/>
              <a:t>Cardiovascular intensity</a:t>
            </a:r>
          </a:p>
          <a:p>
            <a:pPr lvl="2"/>
            <a:r>
              <a:rPr lang="en-US" sz="2800" dirty="0"/>
              <a:t>Borg scale, talk test, age-predicted MHR, </a:t>
            </a:r>
            <a:r>
              <a:rPr lang="en-US" sz="2800" dirty="0" err="1"/>
              <a:t>Karvonen</a:t>
            </a:r>
            <a:r>
              <a:rPr lang="en-US" sz="2800" dirty="0"/>
              <a:t> formula</a:t>
            </a:r>
          </a:p>
          <a:p>
            <a:pPr lvl="1"/>
            <a:r>
              <a:rPr lang="en-US" sz="3200" dirty="0"/>
              <a:t>Strength intensity:  1RM</a:t>
            </a:r>
          </a:p>
          <a:p>
            <a:r>
              <a:rPr lang="en-US" sz="3200" dirty="0"/>
              <a:t>Time</a:t>
            </a:r>
          </a:p>
          <a:p>
            <a:r>
              <a:rPr lang="en-US" sz="3200" dirty="0"/>
              <a:t>Type</a:t>
            </a:r>
          </a:p>
          <a:p>
            <a:pPr lvl="1"/>
            <a:r>
              <a:rPr lang="en-US" dirty="0"/>
              <a:t>Style of exercise</a:t>
            </a:r>
          </a:p>
        </p:txBody>
      </p:sp>
      <p:sp>
        <p:nvSpPr>
          <p:cNvPr id="2" name="Slide Number Placeholder 1"/>
          <p:cNvSpPr>
            <a:spLocks noGrp="1"/>
          </p:cNvSpPr>
          <p:nvPr>
            <p:ph type="sldNum" sz="quarter" idx="12"/>
          </p:nvPr>
        </p:nvSpPr>
        <p:spPr/>
        <p:txBody>
          <a:bodyPr/>
          <a:lstStyle/>
          <a:p>
            <a:fld id="{2098FC7C-5A73-4CE4-9ED4-529E12F90497}" type="slidenum">
              <a:rPr lang="en-AU" smtClean="0"/>
              <a:t>105</a:t>
            </a:fld>
            <a:endParaRPr lang="en-AU"/>
          </a:p>
        </p:txBody>
      </p:sp>
    </p:spTree>
    <p:extLst>
      <p:ext uri="{BB962C8B-B14F-4D97-AF65-F5344CB8AC3E}">
        <p14:creationId xmlns:p14="http://schemas.microsoft.com/office/powerpoint/2010/main" val="3680755414"/>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Rectangle 2"/>
          <p:cNvSpPr>
            <a:spLocks noGrp="1" noChangeArrowheads="1"/>
          </p:cNvSpPr>
          <p:nvPr>
            <p:ph type="title"/>
          </p:nvPr>
        </p:nvSpPr>
        <p:spPr>
          <a:xfrm>
            <a:off x="628650" y="376556"/>
            <a:ext cx="7886700" cy="1325563"/>
          </a:xfrm>
        </p:spPr>
        <p:txBody>
          <a:bodyPr/>
          <a:lstStyle/>
          <a:p>
            <a:pPr algn="ctr"/>
            <a:r>
              <a:rPr lang="en-US" sz="3800" dirty="0"/>
              <a:t>Planning Principles of Resistance Training Programs</a:t>
            </a:r>
            <a:endParaRPr lang="en-US" sz="3800" b="0" dirty="0">
              <a:effectLst/>
            </a:endParaRPr>
          </a:p>
        </p:txBody>
      </p:sp>
      <p:sp>
        <p:nvSpPr>
          <p:cNvPr id="237571" name="Rectangle 3"/>
          <p:cNvSpPr>
            <a:spLocks noGrp="1" noChangeArrowheads="1"/>
          </p:cNvSpPr>
          <p:nvPr>
            <p:ph type="body" idx="1"/>
          </p:nvPr>
        </p:nvSpPr>
        <p:spPr>
          <a:xfrm>
            <a:off x="890649" y="1923803"/>
            <a:ext cx="7719951" cy="4600822"/>
          </a:xfrm>
        </p:spPr>
        <p:txBody>
          <a:bodyPr>
            <a:normAutofit lnSpcReduction="10000"/>
          </a:bodyPr>
          <a:lstStyle/>
          <a:p>
            <a:pPr marL="609600" indent="-609600"/>
            <a:r>
              <a:rPr lang="en-US" dirty="0"/>
              <a:t>Progressive Overload</a:t>
            </a:r>
          </a:p>
          <a:p>
            <a:pPr marL="609600" indent="-609600"/>
            <a:r>
              <a:rPr lang="en-US" dirty="0"/>
              <a:t>Specificity of Training</a:t>
            </a:r>
          </a:p>
          <a:p>
            <a:pPr marL="609600" indent="-609600"/>
            <a:r>
              <a:rPr lang="en-US" dirty="0"/>
              <a:t>Reversibility</a:t>
            </a:r>
          </a:p>
          <a:p>
            <a:pPr marL="609600" indent="-609600"/>
            <a:r>
              <a:rPr lang="en-US" dirty="0" err="1"/>
              <a:t>Individualisation</a:t>
            </a:r>
            <a:endParaRPr lang="en-US" dirty="0"/>
          </a:p>
          <a:p>
            <a:pPr marL="609600" indent="-609600"/>
            <a:r>
              <a:rPr lang="en-US" dirty="0"/>
              <a:t>Recovery </a:t>
            </a:r>
          </a:p>
          <a:p>
            <a:pPr marL="609600" indent="-609600"/>
            <a:r>
              <a:rPr lang="en-US" dirty="0"/>
              <a:t>Training volume</a:t>
            </a:r>
          </a:p>
          <a:p>
            <a:pPr marL="609600" indent="-609600"/>
            <a:r>
              <a:rPr lang="en-US" dirty="0"/>
              <a:t>Training Threshold</a:t>
            </a:r>
          </a:p>
          <a:p>
            <a:pPr marL="609600" indent="-609600"/>
            <a:r>
              <a:rPr lang="en-US" dirty="0"/>
              <a:t>SAID Principle</a:t>
            </a:r>
          </a:p>
          <a:p>
            <a:pPr marL="1371600" lvl="2" indent="-457200"/>
            <a:r>
              <a:rPr lang="en-US" dirty="0"/>
              <a:t>Specific Adaptations to Imposed Demands</a:t>
            </a:r>
          </a:p>
          <a:p>
            <a:pPr marL="609600" indent="-609600"/>
            <a:r>
              <a:rPr lang="en-US" dirty="0" err="1"/>
              <a:t>Periodisation</a:t>
            </a:r>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106</a:t>
            </a:fld>
            <a:endParaRPr lang="en-AU"/>
          </a:p>
        </p:txBody>
      </p:sp>
    </p:spTree>
    <p:extLst>
      <p:ext uri="{BB962C8B-B14F-4D97-AF65-F5344CB8AC3E}">
        <p14:creationId xmlns:p14="http://schemas.microsoft.com/office/powerpoint/2010/main" val="614390977"/>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Rectangle 2"/>
          <p:cNvSpPr>
            <a:spLocks noGrp="1" noChangeArrowheads="1"/>
          </p:cNvSpPr>
          <p:nvPr>
            <p:ph type="title"/>
          </p:nvPr>
        </p:nvSpPr>
        <p:spPr>
          <a:xfrm>
            <a:off x="621030" y="158497"/>
            <a:ext cx="8077200" cy="810767"/>
          </a:xfrm>
        </p:spPr>
        <p:txBody>
          <a:bodyPr/>
          <a:lstStyle/>
          <a:p>
            <a:r>
              <a:rPr lang="en-US" dirty="0"/>
              <a:t>Resistance Training Methods</a:t>
            </a:r>
            <a:endParaRPr lang="en-US" sz="2600" b="0" dirty="0">
              <a:solidFill>
                <a:srgbClr val="FFFF00"/>
              </a:solidFill>
              <a:effectLst/>
            </a:endParaRPr>
          </a:p>
        </p:txBody>
      </p:sp>
      <p:sp>
        <p:nvSpPr>
          <p:cNvPr id="248835" name="Rectangle 3"/>
          <p:cNvSpPr>
            <a:spLocks noGrp="1" noChangeArrowheads="1"/>
          </p:cNvSpPr>
          <p:nvPr>
            <p:ph type="body" idx="1"/>
          </p:nvPr>
        </p:nvSpPr>
        <p:spPr>
          <a:xfrm>
            <a:off x="621030" y="1027210"/>
            <a:ext cx="7894320" cy="5329141"/>
          </a:xfrm>
        </p:spPr>
        <p:txBody>
          <a:bodyPr>
            <a:noAutofit/>
          </a:bodyPr>
          <a:lstStyle/>
          <a:p>
            <a:r>
              <a:rPr lang="en-US" sz="2400" dirty="0" err="1"/>
              <a:t>Periodisation</a:t>
            </a:r>
            <a:r>
              <a:rPr lang="en-US" sz="2400" dirty="0"/>
              <a:t> of Exercise</a:t>
            </a:r>
          </a:p>
          <a:p>
            <a:pPr lvl="1"/>
            <a:r>
              <a:rPr lang="en-US" dirty="0"/>
              <a:t>Systematic changes in the prescribed volume and intensity during different phases of a resistance training program</a:t>
            </a:r>
          </a:p>
          <a:p>
            <a:pPr lvl="1"/>
            <a:r>
              <a:rPr lang="en-US" dirty="0"/>
              <a:t>Four phases</a:t>
            </a:r>
          </a:p>
          <a:p>
            <a:pPr lvl="2"/>
            <a:r>
              <a:rPr lang="en-US" sz="2400" dirty="0"/>
              <a:t>Hypertrophy</a:t>
            </a:r>
          </a:p>
          <a:p>
            <a:pPr lvl="2"/>
            <a:r>
              <a:rPr lang="en-US" sz="2400" dirty="0"/>
              <a:t>Strength/power</a:t>
            </a:r>
          </a:p>
          <a:p>
            <a:pPr lvl="2"/>
            <a:r>
              <a:rPr lang="en-US" sz="2400" dirty="0"/>
              <a:t>Peaking</a:t>
            </a:r>
          </a:p>
          <a:p>
            <a:pPr lvl="2"/>
            <a:r>
              <a:rPr lang="en-US" sz="2400" dirty="0"/>
              <a:t>Recovery</a:t>
            </a:r>
            <a:endParaRPr lang="en-US" sz="2200" dirty="0"/>
          </a:p>
        </p:txBody>
      </p:sp>
      <p:sp>
        <p:nvSpPr>
          <p:cNvPr id="2" name="Slide Number Placeholder 1"/>
          <p:cNvSpPr>
            <a:spLocks noGrp="1"/>
          </p:cNvSpPr>
          <p:nvPr>
            <p:ph type="sldNum" sz="quarter" idx="12"/>
          </p:nvPr>
        </p:nvSpPr>
        <p:spPr/>
        <p:txBody>
          <a:bodyPr/>
          <a:lstStyle/>
          <a:p>
            <a:fld id="{2098FC7C-5A73-4CE4-9ED4-529E12F90497}" type="slidenum">
              <a:rPr lang="en-AU" smtClean="0"/>
              <a:t>107</a:t>
            </a:fld>
            <a:endParaRPr lang="en-AU"/>
          </a:p>
        </p:txBody>
      </p:sp>
    </p:spTree>
    <p:extLst>
      <p:ext uri="{BB962C8B-B14F-4D97-AF65-F5344CB8AC3E}">
        <p14:creationId xmlns:p14="http://schemas.microsoft.com/office/powerpoint/2010/main" val="101180079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Rectangle 2"/>
          <p:cNvSpPr>
            <a:spLocks noGrp="1" noChangeArrowheads="1"/>
          </p:cNvSpPr>
          <p:nvPr>
            <p:ph type="title"/>
          </p:nvPr>
        </p:nvSpPr>
        <p:spPr>
          <a:xfrm>
            <a:off x="621030" y="158497"/>
            <a:ext cx="8077200" cy="810767"/>
          </a:xfrm>
        </p:spPr>
        <p:txBody>
          <a:bodyPr/>
          <a:lstStyle/>
          <a:p>
            <a:r>
              <a:rPr lang="en-US" dirty="0"/>
              <a:t>Resistance Training Methods</a:t>
            </a:r>
            <a:endParaRPr lang="en-US" sz="2600" b="0" dirty="0">
              <a:solidFill>
                <a:srgbClr val="FFFF00"/>
              </a:solidFill>
              <a:effectLst/>
            </a:endParaRPr>
          </a:p>
        </p:txBody>
      </p:sp>
      <p:sp>
        <p:nvSpPr>
          <p:cNvPr id="248835" name="Rectangle 3"/>
          <p:cNvSpPr>
            <a:spLocks noGrp="1" noChangeArrowheads="1"/>
          </p:cNvSpPr>
          <p:nvPr>
            <p:ph type="body" idx="1"/>
          </p:nvPr>
        </p:nvSpPr>
        <p:spPr>
          <a:xfrm>
            <a:off x="621030" y="1027210"/>
            <a:ext cx="7894320" cy="5329141"/>
          </a:xfrm>
        </p:spPr>
        <p:txBody>
          <a:bodyPr>
            <a:noAutofit/>
          </a:bodyPr>
          <a:lstStyle/>
          <a:p>
            <a:r>
              <a:rPr lang="en-US" sz="2400" dirty="0" err="1"/>
              <a:t>Periodisation</a:t>
            </a:r>
            <a:r>
              <a:rPr lang="en-US" sz="2400" dirty="0"/>
              <a:t> of Exercise</a:t>
            </a:r>
          </a:p>
          <a:p>
            <a:pPr lvl="1"/>
            <a:r>
              <a:rPr lang="en-US" dirty="0"/>
              <a:t>Three periodization cycles</a:t>
            </a:r>
          </a:p>
          <a:p>
            <a:pPr lvl="2"/>
            <a:r>
              <a:rPr lang="en-US" sz="2400" dirty="0" err="1"/>
              <a:t>Macrocycle</a:t>
            </a:r>
            <a:r>
              <a:rPr lang="en-US" sz="2400" dirty="0"/>
              <a:t> (annual plan)</a:t>
            </a:r>
          </a:p>
          <a:p>
            <a:pPr lvl="2"/>
            <a:r>
              <a:rPr lang="en-US" sz="2400" dirty="0" err="1"/>
              <a:t>Mesocycle</a:t>
            </a:r>
            <a:r>
              <a:rPr lang="en-US" sz="2400" dirty="0"/>
              <a:t> (4 – 8 week blocks)</a:t>
            </a:r>
          </a:p>
          <a:p>
            <a:pPr lvl="2"/>
            <a:r>
              <a:rPr lang="en-US" sz="2400" dirty="0" err="1"/>
              <a:t>Microcycle</a:t>
            </a:r>
            <a:r>
              <a:rPr lang="en-US" sz="2400" dirty="0"/>
              <a:t> ( 7 -10 days in duration)</a:t>
            </a:r>
          </a:p>
          <a:p>
            <a:pPr lvl="1"/>
            <a:r>
              <a:rPr lang="en-US" dirty="0"/>
              <a:t>Linear periodization (incremental increase in intensity in </a:t>
            </a:r>
            <a:r>
              <a:rPr lang="en-US" dirty="0" err="1"/>
              <a:t>macrocycle</a:t>
            </a:r>
            <a:r>
              <a:rPr lang="en-US" dirty="0"/>
              <a:t>)</a:t>
            </a:r>
          </a:p>
          <a:p>
            <a:pPr lvl="1"/>
            <a:r>
              <a:rPr lang="en-US" dirty="0"/>
              <a:t>Non-linear </a:t>
            </a:r>
            <a:r>
              <a:rPr lang="en-US" dirty="0" err="1"/>
              <a:t>periodised</a:t>
            </a:r>
            <a:r>
              <a:rPr lang="en-US" dirty="0"/>
              <a:t> programs (wave pattern)</a:t>
            </a:r>
          </a:p>
        </p:txBody>
      </p:sp>
      <p:sp>
        <p:nvSpPr>
          <p:cNvPr id="2" name="Slide Number Placeholder 1"/>
          <p:cNvSpPr>
            <a:spLocks noGrp="1"/>
          </p:cNvSpPr>
          <p:nvPr>
            <p:ph type="sldNum" sz="quarter" idx="12"/>
          </p:nvPr>
        </p:nvSpPr>
        <p:spPr/>
        <p:txBody>
          <a:bodyPr/>
          <a:lstStyle/>
          <a:p>
            <a:fld id="{2098FC7C-5A73-4CE4-9ED4-529E12F90497}" type="slidenum">
              <a:rPr lang="en-AU" smtClean="0"/>
              <a:t>108</a:t>
            </a:fld>
            <a:endParaRPr lang="en-AU"/>
          </a:p>
        </p:txBody>
      </p:sp>
    </p:spTree>
    <p:extLst>
      <p:ext uri="{BB962C8B-B14F-4D97-AF65-F5344CB8AC3E}">
        <p14:creationId xmlns:p14="http://schemas.microsoft.com/office/powerpoint/2010/main" val="2418572006"/>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2"/>
          <p:cNvSpPr>
            <a:spLocks noGrp="1" noChangeArrowheads="1"/>
          </p:cNvSpPr>
          <p:nvPr>
            <p:ph type="title"/>
          </p:nvPr>
        </p:nvSpPr>
        <p:spPr>
          <a:xfrm>
            <a:off x="533400" y="293370"/>
            <a:ext cx="8077200" cy="1431925"/>
          </a:xfrm>
        </p:spPr>
        <p:txBody>
          <a:bodyPr/>
          <a:lstStyle/>
          <a:p>
            <a:pPr algn="ctr"/>
            <a:r>
              <a:rPr lang="en-US" dirty="0"/>
              <a:t>Factors in Muscle Conditioning Prescription</a:t>
            </a:r>
            <a:endParaRPr lang="en-US" sz="2600" b="0" dirty="0">
              <a:effectLst/>
            </a:endParaRPr>
          </a:p>
        </p:txBody>
      </p:sp>
      <p:sp>
        <p:nvSpPr>
          <p:cNvPr id="209923" name="Rectangle 3"/>
          <p:cNvSpPr>
            <a:spLocks noGrp="1" noChangeArrowheads="1"/>
          </p:cNvSpPr>
          <p:nvPr>
            <p:ph type="body" idx="1"/>
          </p:nvPr>
        </p:nvSpPr>
        <p:spPr>
          <a:xfrm>
            <a:off x="1066800" y="2133600"/>
            <a:ext cx="7543800" cy="3959225"/>
          </a:xfrm>
        </p:spPr>
        <p:txBody>
          <a:bodyPr>
            <a:normAutofit lnSpcReduction="10000"/>
          </a:bodyPr>
          <a:lstStyle/>
          <a:p>
            <a:pPr marL="609600" indent="-609600">
              <a:lnSpc>
                <a:spcPct val="90000"/>
              </a:lnSpc>
            </a:pPr>
            <a:r>
              <a:rPr lang="en-US" sz="2800"/>
              <a:t>Goals and component need</a:t>
            </a:r>
          </a:p>
          <a:p>
            <a:pPr marL="609600" indent="-609600">
              <a:lnSpc>
                <a:spcPct val="90000"/>
              </a:lnSpc>
            </a:pPr>
            <a:r>
              <a:rPr lang="en-US" sz="2800"/>
              <a:t>Equipment</a:t>
            </a:r>
          </a:p>
          <a:p>
            <a:pPr marL="609600" indent="-609600">
              <a:lnSpc>
                <a:spcPct val="90000"/>
              </a:lnSpc>
            </a:pPr>
            <a:r>
              <a:rPr lang="en-US" sz="2800"/>
              <a:t>Training method</a:t>
            </a:r>
          </a:p>
          <a:p>
            <a:pPr marL="609600" indent="-609600">
              <a:lnSpc>
                <a:spcPct val="90000"/>
              </a:lnSpc>
            </a:pPr>
            <a:r>
              <a:rPr lang="en-US" sz="2800"/>
              <a:t>Selection of exercises</a:t>
            </a:r>
          </a:p>
          <a:p>
            <a:pPr marL="609600" indent="-609600">
              <a:lnSpc>
                <a:spcPct val="90000"/>
              </a:lnSpc>
            </a:pPr>
            <a:r>
              <a:rPr lang="en-US" sz="2800"/>
              <a:t>Order</a:t>
            </a:r>
          </a:p>
          <a:p>
            <a:pPr marL="609600" indent="-609600">
              <a:lnSpc>
                <a:spcPct val="90000"/>
              </a:lnSpc>
            </a:pPr>
            <a:r>
              <a:rPr lang="en-US" sz="2800"/>
              <a:t>Resistance intensity or load</a:t>
            </a:r>
          </a:p>
          <a:p>
            <a:pPr marL="609600" indent="-609600">
              <a:lnSpc>
                <a:spcPct val="90000"/>
              </a:lnSpc>
            </a:pPr>
            <a:r>
              <a:rPr lang="en-US" sz="2800"/>
              <a:t>Resistance volume (sets, reps, freq)</a:t>
            </a:r>
          </a:p>
          <a:p>
            <a:pPr marL="609600" indent="-609600">
              <a:lnSpc>
                <a:spcPct val="90000"/>
              </a:lnSpc>
            </a:pPr>
            <a:r>
              <a:rPr lang="en-US" sz="2800"/>
              <a:t>Resistance progression and monitoring</a:t>
            </a:r>
          </a:p>
        </p:txBody>
      </p:sp>
      <p:sp>
        <p:nvSpPr>
          <p:cNvPr id="2" name="Slide Number Placeholder 1"/>
          <p:cNvSpPr>
            <a:spLocks noGrp="1"/>
          </p:cNvSpPr>
          <p:nvPr>
            <p:ph type="sldNum" sz="quarter" idx="12"/>
          </p:nvPr>
        </p:nvSpPr>
        <p:spPr/>
        <p:txBody>
          <a:bodyPr/>
          <a:lstStyle/>
          <a:p>
            <a:fld id="{2098FC7C-5A73-4CE4-9ED4-529E12F90497}" type="slidenum">
              <a:rPr lang="en-AU" smtClean="0"/>
              <a:t>109</a:t>
            </a:fld>
            <a:endParaRPr lang="en-AU"/>
          </a:p>
        </p:txBody>
      </p:sp>
    </p:spTree>
    <p:extLst>
      <p:ext uri="{BB962C8B-B14F-4D97-AF65-F5344CB8AC3E}">
        <p14:creationId xmlns:p14="http://schemas.microsoft.com/office/powerpoint/2010/main" val="3551695040"/>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1431925"/>
          </a:xfrm>
        </p:spPr>
        <p:txBody>
          <a:bodyPr/>
          <a:lstStyle/>
          <a:p>
            <a:pPr algn="ctr"/>
            <a:r>
              <a:rPr lang="en-US" dirty="0"/>
              <a:t>Learning Styles</a:t>
            </a:r>
            <a:endParaRPr lang="en-US" sz="1800" b="0" dirty="0">
              <a:effectLst/>
            </a:endParaRPr>
          </a:p>
        </p:txBody>
      </p:sp>
      <p:sp>
        <p:nvSpPr>
          <p:cNvPr id="269315" name="Rectangle 3"/>
          <p:cNvSpPr>
            <a:spLocks noGrp="1" noChangeArrowheads="1"/>
          </p:cNvSpPr>
          <p:nvPr>
            <p:ph type="body" idx="1"/>
          </p:nvPr>
        </p:nvSpPr>
        <p:spPr>
          <a:xfrm>
            <a:off x="926274" y="1995055"/>
            <a:ext cx="7589075" cy="4361296"/>
          </a:xfrm>
        </p:spPr>
        <p:txBody>
          <a:bodyPr>
            <a:normAutofit/>
          </a:bodyPr>
          <a:lstStyle/>
          <a:p>
            <a:pPr lvl="0"/>
            <a:r>
              <a:rPr lang="en-US" dirty="0"/>
              <a:t>Visual learners</a:t>
            </a:r>
          </a:p>
          <a:p>
            <a:pPr lvl="0"/>
            <a:endParaRPr lang="en-AU" dirty="0"/>
          </a:p>
          <a:p>
            <a:pPr lvl="0"/>
            <a:r>
              <a:rPr lang="en-US" dirty="0"/>
              <a:t>Auditory learners</a:t>
            </a:r>
          </a:p>
          <a:p>
            <a:pPr lvl="0"/>
            <a:endParaRPr lang="en-US" dirty="0"/>
          </a:p>
          <a:p>
            <a:pPr lvl="0"/>
            <a:r>
              <a:rPr lang="en-US" dirty="0" err="1"/>
              <a:t>Kinaesthetic</a:t>
            </a:r>
            <a:r>
              <a:rPr lang="en-US" dirty="0"/>
              <a:t> learners</a:t>
            </a:r>
            <a:endParaRPr lang="en-AU" dirty="0"/>
          </a:p>
        </p:txBody>
      </p:sp>
      <p:sp>
        <p:nvSpPr>
          <p:cNvPr id="2" name="Slide Number Placeholder 1"/>
          <p:cNvSpPr>
            <a:spLocks noGrp="1"/>
          </p:cNvSpPr>
          <p:nvPr>
            <p:ph type="sldNum" sz="quarter" idx="12"/>
          </p:nvPr>
        </p:nvSpPr>
        <p:spPr/>
        <p:txBody>
          <a:bodyPr/>
          <a:lstStyle/>
          <a:p>
            <a:fld id="{2098FC7C-5A73-4CE4-9ED4-529E12F90497}" type="slidenum">
              <a:rPr lang="en-AU" smtClean="0"/>
              <a:t>110</a:t>
            </a:fld>
            <a:endParaRPr lang="en-AU"/>
          </a:p>
        </p:txBody>
      </p:sp>
    </p:spTree>
    <p:extLst>
      <p:ext uri="{BB962C8B-B14F-4D97-AF65-F5344CB8AC3E}">
        <p14:creationId xmlns:p14="http://schemas.microsoft.com/office/powerpoint/2010/main" val="3027154803"/>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2"/>
          <p:cNvSpPr>
            <a:spLocks noGrp="1" noChangeArrowheads="1"/>
          </p:cNvSpPr>
          <p:nvPr>
            <p:ph type="title"/>
          </p:nvPr>
        </p:nvSpPr>
        <p:spPr>
          <a:xfrm>
            <a:off x="533400" y="293370"/>
            <a:ext cx="8077200" cy="1431925"/>
          </a:xfrm>
        </p:spPr>
        <p:txBody>
          <a:bodyPr>
            <a:normAutofit fontScale="90000"/>
          </a:bodyPr>
          <a:lstStyle/>
          <a:p>
            <a:pPr algn="ctr"/>
            <a:r>
              <a:rPr lang="en-US" dirty="0"/>
              <a:t>Structured Approach to </a:t>
            </a:r>
            <a:br>
              <a:rPr lang="en-US" dirty="0"/>
            </a:br>
            <a:r>
              <a:rPr lang="en-US" dirty="0"/>
              <a:t>Exercise Planning	</a:t>
            </a:r>
            <a:br>
              <a:rPr lang="en-US" dirty="0"/>
            </a:br>
            <a:r>
              <a:rPr lang="en-US" dirty="0"/>
              <a:t>Pre-Exercise Screening</a:t>
            </a:r>
            <a:endParaRPr lang="en-US" sz="2600" b="0" dirty="0">
              <a:effectLst/>
            </a:endParaRPr>
          </a:p>
        </p:txBody>
      </p:sp>
      <p:sp>
        <p:nvSpPr>
          <p:cNvPr id="209923" name="Rectangle 3"/>
          <p:cNvSpPr>
            <a:spLocks noGrp="1" noChangeArrowheads="1"/>
          </p:cNvSpPr>
          <p:nvPr>
            <p:ph type="body" idx="1"/>
          </p:nvPr>
        </p:nvSpPr>
        <p:spPr>
          <a:xfrm>
            <a:off x="533400" y="2066544"/>
            <a:ext cx="8077200" cy="4026281"/>
          </a:xfrm>
        </p:spPr>
        <p:txBody>
          <a:bodyPr>
            <a:normAutofit/>
          </a:bodyPr>
          <a:lstStyle/>
          <a:p>
            <a:r>
              <a:rPr lang="en-US" sz="2800" dirty="0"/>
              <a:t>Start with an assessment / testing protocol</a:t>
            </a:r>
          </a:p>
          <a:p>
            <a:pPr lvl="1"/>
            <a:r>
              <a:rPr lang="en-US" sz="2400" dirty="0"/>
              <a:t>Client background / medical history</a:t>
            </a:r>
          </a:p>
          <a:p>
            <a:pPr lvl="1"/>
            <a:r>
              <a:rPr lang="en-US" dirty="0"/>
              <a:t>Client goals</a:t>
            </a:r>
          </a:p>
          <a:p>
            <a:pPr lvl="1"/>
            <a:r>
              <a:rPr lang="en-US" sz="2400" dirty="0"/>
              <a:t>Height and weight</a:t>
            </a:r>
          </a:p>
          <a:p>
            <a:pPr lvl="1"/>
            <a:r>
              <a:rPr lang="en-US" dirty="0"/>
              <a:t>Body girth measurements</a:t>
            </a:r>
          </a:p>
          <a:p>
            <a:pPr lvl="1"/>
            <a:r>
              <a:rPr lang="en-US" sz="2400" dirty="0"/>
              <a:t>Skinfolds</a:t>
            </a:r>
          </a:p>
          <a:p>
            <a:pPr lvl="1"/>
            <a:r>
              <a:rPr lang="en-US" dirty="0"/>
              <a:t>Cardiovascular tests</a:t>
            </a:r>
          </a:p>
          <a:p>
            <a:pPr lvl="1"/>
            <a:r>
              <a:rPr lang="en-US" sz="2400" dirty="0"/>
              <a:t>Strength test</a:t>
            </a:r>
          </a:p>
          <a:p>
            <a:pPr lvl="1"/>
            <a:r>
              <a:rPr lang="en-US" dirty="0"/>
              <a:t>Postural assessment</a:t>
            </a:r>
          </a:p>
          <a:p>
            <a:pPr lvl="1"/>
            <a:r>
              <a:rPr lang="en-US" sz="2400" dirty="0"/>
              <a:t>Flexibility assessment</a:t>
            </a:r>
          </a:p>
          <a:p>
            <a:pPr marL="1066800" lvl="1" indent="-609600"/>
            <a:endParaRPr lang="en-US" sz="2400" dirty="0"/>
          </a:p>
        </p:txBody>
      </p:sp>
      <p:sp>
        <p:nvSpPr>
          <p:cNvPr id="2" name="Slide Number Placeholder 1"/>
          <p:cNvSpPr>
            <a:spLocks noGrp="1"/>
          </p:cNvSpPr>
          <p:nvPr>
            <p:ph type="sldNum" sz="quarter" idx="12"/>
          </p:nvPr>
        </p:nvSpPr>
        <p:spPr/>
        <p:txBody>
          <a:bodyPr/>
          <a:lstStyle/>
          <a:p>
            <a:fld id="{2098FC7C-5A73-4CE4-9ED4-529E12F90497}" type="slidenum">
              <a:rPr lang="en-AU" smtClean="0"/>
              <a:t>111</a:t>
            </a:fld>
            <a:endParaRPr lang="en-AU"/>
          </a:p>
        </p:txBody>
      </p:sp>
    </p:spTree>
    <p:extLst>
      <p:ext uri="{BB962C8B-B14F-4D97-AF65-F5344CB8AC3E}">
        <p14:creationId xmlns:p14="http://schemas.microsoft.com/office/powerpoint/2010/main" val="737978565"/>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2"/>
          <p:cNvSpPr>
            <a:spLocks noGrp="1" noChangeArrowheads="1"/>
          </p:cNvSpPr>
          <p:nvPr>
            <p:ph type="title"/>
          </p:nvPr>
        </p:nvSpPr>
        <p:spPr>
          <a:xfrm>
            <a:off x="533400" y="293370"/>
            <a:ext cx="8077200" cy="1431925"/>
          </a:xfrm>
        </p:spPr>
        <p:txBody>
          <a:bodyPr>
            <a:normAutofit fontScale="90000"/>
          </a:bodyPr>
          <a:lstStyle/>
          <a:p>
            <a:r>
              <a:rPr lang="en-US" dirty="0"/>
              <a:t>Structured Approach to </a:t>
            </a:r>
            <a:br>
              <a:rPr lang="en-US" dirty="0"/>
            </a:br>
            <a:r>
              <a:rPr lang="en-US" dirty="0"/>
              <a:t>Exercise Planning	</a:t>
            </a:r>
            <a:br>
              <a:rPr lang="en-US" dirty="0"/>
            </a:br>
            <a:r>
              <a:rPr lang="en-US" dirty="0"/>
              <a:t>Pre-Exercise Screening</a:t>
            </a:r>
            <a:endParaRPr lang="en-US" sz="2600" b="0" dirty="0">
              <a:effectLst/>
            </a:endParaRPr>
          </a:p>
        </p:txBody>
      </p:sp>
      <p:sp>
        <p:nvSpPr>
          <p:cNvPr id="209923" name="Rectangle 3"/>
          <p:cNvSpPr>
            <a:spLocks noGrp="1" noChangeArrowheads="1"/>
          </p:cNvSpPr>
          <p:nvPr>
            <p:ph type="body" idx="1"/>
          </p:nvPr>
        </p:nvSpPr>
        <p:spPr>
          <a:xfrm>
            <a:off x="533400" y="2066544"/>
            <a:ext cx="8077200" cy="474775"/>
          </a:xfrm>
        </p:spPr>
        <p:txBody>
          <a:bodyPr>
            <a:normAutofit lnSpcReduction="10000"/>
          </a:bodyPr>
          <a:lstStyle/>
          <a:p>
            <a:r>
              <a:rPr lang="en-US" sz="2800" dirty="0"/>
              <a:t>Risk Classifications</a:t>
            </a:r>
          </a:p>
          <a:p>
            <a:pPr marL="1066800" lvl="1" indent="-609600"/>
            <a:endParaRPr lang="en-US" sz="2400" dirty="0"/>
          </a:p>
        </p:txBody>
      </p:sp>
      <p:sp>
        <p:nvSpPr>
          <p:cNvPr id="2" name="Slide Number Placeholder 1"/>
          <p:cNvSpPr>
            <a:spLocks noGrp="1"/>
          </p:cNvSpPr>
          <p:nvPr>
            <p:ph type="sldNum" sz="quarter" idx="12"/>
          </p:nvPr>
        </p:nvSpPr>
        <p:spPr/>
        <p:txBody>
          <a:bodyPr/>
          <a:lstStyle/>
          <a:p>
            <a:fld id="{2098FC7C-5A73-4CE4-9ED4-529E12F90497}" type="slidenum">
              <a:rPr lang="en-AU" smtClean="0"/>
              <a:t>112</a:t>
            </a:fld>
            <a:endParaRPr lang="en-AU"/>
          </a:p>
        </p:txBody>
      </p:sp>
      <p:graphicFrame>
        <p:nvGraphicFramePr>
          <p:cNvPr id="3" name="Table 2"/>
          <p:cNvGraphicFramePr>
            <a:graphicFrameLocks noGrp="1"/>
          </p:cNvGraphicFramePr>
          <p:nvPr>
            <p:extLst>
              <p:ext uri="{D42A27DB-BD31-4B8C-83A1-F6EECF244321}">
                <p14:modId xmlns:p14="http://schemas.microsoft.com/office/powerpoint/2010/main" val="3503980427"/>
              </p:ext>
            </p:extLst>
          </p:nvPr>
        </p:nvGraphicFramePr>
        <p:xfrm>
          <a:off x="872836" y="2698433"/>
          <a:ext cx="7398327" cy="3840480"/>
        </p:xfrm>
        <a:graphic>
          <a:graphicData uri="http://schemas.openxmlformats.org/drawingml/2006/table">
            <a:tbl>
              <a:tblPr firstRow="1" firstCol="1" bandRow="1">
                <a:tableStyleId>{5C22544A-7EE6-4342-B048-85BDC9FD1C3A}</a:tableStyleId>
              </a:tblPr>
              <a:tblGrid>
                <a:gridCol w="6188557">
                  <a:extLst>
                    <a:ext uri="{9D8B030D-6E8A-4147-A177-3AD203B41FA5}">
                      <a16:colId xmlns:a16="http://schemas.microsoft.com/office/drawing/2014/main" val="985201798"/>
                    </a:ext>
                  </a:extLst>
                </a:gridCol>
                <a:gridCol w="1209770">
                  <a:extLst>
                    <a:ext uri="{9D8B030D-6E8A-4147-A177-3AD203B41FA5}">
                      <a16:colId xmlns:a16="http://schemas.microsoft.com/office/drawing/2014/main" val="432835212"/>
                    </a:ext>
                  </a:extLst>
                </a:gridCol>
              </a:tblGrid>
              <a:tr h="810536">
                <a:tc>
                  <a:txBody>
                    <a:bodyPr/>
                    <a:lstStyle/>
                    <a:p>
                      <a:pPr>
                        <a:spcAft>
                          <a:spcPts val="0"/>
                        </a:spcAft>
                      </a:pPr>
                      <a:r>
                        <a:rPr lang="en-US" sz="1800" b="0" dirty="0">
                          <a:solidFill>
                            <a:schemeClr val="tx1"/>
                          </a:solidFill>
                          <a:effectLst/>
                        </a:rPr>
                        <a:t>Men under 45; Women under 55.  Asymptomatic, no more than one coronary risk factor.  Client is ready to begin exercise testing and programming immediately.</a:t>
                      </a:r>
                      <a:endParaRPr lang="en-AU" sz="1100" b="0" dirty="0">
                        <a:solidFill>
                          <a:schemeClr val="tx1"/>
                        </a:solidFill>
                        <a:effectLst/>
                      </a:endParaRPr>
                    </a:p>
                    <a:p>
                      <a:pPr>
                        <a:spcAft>
                          <a:spcPts val="0"/>
                        </a:spcAft>
                      </a:pPr>
                      <a:r>
                        <a:rPr lang="en-US" sz="1800" b="0" dirty="0">
                          <a:solidFill>
                            <a:schemeClr val="tx1"/>
                          </a:solidFill>
                          <a:effectLst/>
                        </a:rPr>
                        <a:t> </a:t>
                      </a:r>
                      <a:endParaRPr lang="en-AU" sz="1100" b="0" dirty="0">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US" sz="1800" b="0">
                          <a:solidFill>
                            <a:schemeClr val="tx1"/>
                          </a:solidFill>
                          <a:effectLst/>
                        </a:rPr>
                        <a:t>Low risk</a:t>
                      </a:r>
                      <a:endParaRPr lang="en-AU" sz="1100" b="0">
                        <a:solidFill>
                          <a:schemeClr val="tx1"/>
                        </a:solidFill>
                        <a:effectLst/>
                      </a:endParaRPr>
                    </a:p>
                    <a:p>
                      <a:pPr>
                        <a:spcAft>
                          <a:spcPts val="0"/>
                        </a:spcAft>
                      </a:pPr>
                      <a:r>
                        <a:rPr lang="en-US" sz="1800" b="0">
                          <a:solidFill>
                            <a:schemeClr val="tx1"/>
                          </a:solidFill>
                          <a:effectLst/>
                        </a:rPr>
                        <a:t> </a:t>
                      </a:r>
                      <a:endParaRPr lang="en-AU" sz="1100" b="0">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58719094"/>
                  </a:ext>
                </a:extLst>
              </a:tr>
              <a:tr h="1350894">
                <a:tc>
                  <a:txBody>
                    <a:bodyPr/>
                    <a:lstStyle/>
                    <a:p>
                      <a:pPr>
                        <a:spcAft>
                          <a:spcPts val="0"/>
                        </a:spcAft>
                      </a:pPr>
                      <a:r>
                        <a:rPr lang="en-US" sz="1800" b="0" dirty="0">
                          <a:solidFill>
                            <a:schemeClr val="tx1"/>
                          </a:solidFill>
                          <a:effectLst/>
                        </a:rPr>
                        <a:t>Clients with one or more coronary signs or symptoms or known cardiovascular, pulmonary or metabolic disease.  Client requires medical clearance prior to testing and programming.  Likely that these clients will require guidance from a doctor / accredited exercise physiologist.</a:t>
                      </a:r>
                      <a:endParaRPr lang="en-AU" sz="1100" b="0" dirty="0">
                        <a:solidFill>
                          <a:schemeClr val="tx1"/>
                        </a:solidFill>
                        <a:effectLst/>
                      </a:endParaRPr>
                    </a:p>
                    <a:p>
                      <a:pPr>
                        <a:spcAft>
                          <a:spcPts val="0"/>
                        </a:spcAft>
                      </a:pPr>
                      <a:r>
                        <a:rPr lang="en-US" sz="1800" b="0" dirty="0">
                          <a:solidFill>
                            <a:schemeClr val="tx1"/>
                          </a:solidFill>
                          <a:effectLst/>
                        </a:rPr>
                        <a:t> </a:t>
                      </a:r>
                      <a:endParaRPr lang="en-AU" sz="1100" b="0" dirty="0">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US" sz="1800" b="0" dirty="0">
                          <a:solidFill>
                            <a:schemeClr val="tx1"/>
                          </a:solidFill>
                          <a:effectLst/>
                        </a:rPr>
                        <a:t>High risk</a:t>
                      </a:r>
                      <a:endParaRPr lang="en-AU" sz="1100" b="0" dirty="0">
                        <a:solidFill>
                          <a:schemeClr val="tx1"/>
                        </a:solidFill>
                        <a:effectLst/>
                      </a:endParaRPr>
                    </a:p>
                    <a:p>
                      <a:pPr>
                        <a:spcAft>
                          <a:spcPts val="0"/>
                        </a:spcAft>
                      </a:pPr>
                      <a:r>
                        <a:rPr lang="en-US" sz="1800" b="0" dirty="0">
                          <a:solidFill>
                            <a:schemeClr val="tx1"/>
                          </a:solidFill>
                          <a:effectLst/>
                        </a:rPr>
                        <a:t> </a:t>
                      </a:r>
                      <a:endParaRPr lang="en-AU" sz="1100" b="0" dirty="0">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11115258"/>
                  </a:ext>
                </a:extLst>
              </a:tr>
              <a:tr h="810536">
                <a:tc>
                  <a:txBody>
                    <a:bodyPr/>
                    <a:lstStyle/>
                    <a:p>
                      <a:pPr>
                        <a:spcAft>
                          <a:spcPts val="0"/>
                        </a:spcAft>
                      </a:pPr>
                      <a:r>
                        <a:rPr lang="en-US" sz="1800" b="0" dirty="0">
                          <a:solidFill>
                            <a:schemeClr val="tx1"/>
                          </a:solidFill>
                          <a:effectLst/>
                        </a:rPr>
                        <a:t>Men over 45; Women over 55.  Have two or more coronary risk factors.  Client requires a medical clearance prior to testing and programming.</a:t>
                      </a:r>
                      <a:endParaRPr lang="en-AU" sz="1100" b="0" dirty="0">
                        <a:solidFill>
                          <a:schemeClr val="tx1"/>
                        </a:solidFill>
                        <a:effectLst/>
                      </a:endParaRPr>
                    </a:p>
                    <a:p>
                      <a:pPr>
                        <a:spcAft>
                          <a:spcPts val="0"/>
                        </a:spcAft>
                      </a:pPr>
                      <a:r>
                        <a:rPr lang="en-US" sz="1800" b="0" dirty="0">
                          <a:solidFill>
                            <a:schemeClr val="tx1"/>
                          </a:solidFill>
                          <a:effectLst/>
                        </a:rPr>
                        <a:t> </a:t>
                      </a:r>
                      <a:endParaRPr lang="en-AU" sz="1100" b="0" dirty="0">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US" sz="1800" b="0" dirty="0">
                          <a:solidFill>
                            <a:schemeClr val="tx1"/>
                          </a:solidFill>
                          <a:effectLst/>
                        </a:rPr>
                        <a:t>Medium risk</a:t>
                      </a:r>
                      <a:endParaRPr lang="en-AU" sz="1100" b="0" dirty="0">
                        <a:solidFill>
                          <a:schemeClr val="tx1"/>
                        </a:solidFill>
                        <a:effectLst/>
                      </a:endParaRPr>
                    </a:p>
                    <a:p>
                      <a:pPr>
                        <a:spcAft>
                          <a:spcPts val="0"/>
                        </a:spcAft>
                      </a:pPr>
                      <a:r>
                        <a:rPr lang="en-US" sz="1800" b="0" dirty="0">
                          <a:solidFill>
                            <a:schemeClr val="tx1"/>
                          </a:solidFill>
                          <a:effectLst/>
                        </a:rPr>
                        <a:t> </a:t>
                      </a:r>
                      <a:endParaRPr lang="en-AU" sz="1100" b="0" dirty="0">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31313532"/>
                  </a:ext>
                </a:extLst>
              </a:tr>
            </a:tbl>
          </a:graphicData>
        </a:graphic>
      </p:graphicFrame>
    </p:spTree>
    <p:extLst>
      <p:ext uri="{BB962C8B-B14F-4D97-AF65-F5344CB8AC3E}">
        <p14:creationId xmlns:p14="http://schemas.microsoft.com/office/powerpoint/2010/main" val="3575934417"/>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Medical and </a:t>
            </a:r>
            <a:br>
              <a:rPr lang="en-AU" dirty="0"/>
            </a:br>
            <a:r>
              <a:rPr lang="en-AU" dirty="0"/>
              <a:t>Allied Health Professionals</a:t>
            </a:r>
          </a:p>
        </p:txBody>
      </p:sp>
      <p:sp>
        <p:nvSpPr>
          <p:cNvPr id="3" name="Content Placeholder 2"/>
          <p:cNvSpPr>
            <a:spLocks noGrp="1"/>
          </p:cNvSpPr>
          <p:nvPr>
            <p:ph idx="1"/>
          </p:nvPr>
        </p:nvSpPr>
        <p:spPr>
          <a:xfrm>
            <a:off x="855022" y="2018805"/>
            <a:ext cx="7660327" cy="4158158"/>
          </a:xfrm>
        </p:spPr>
        <p:txBody>
          <a:bodyPr>
            <a:normAutofit fontScale="92500" lnSpcReduction="10000"/>
          </a:bodyPr>
          <a:lstStyle/>
          <a:p>
            <a:pPr lvl="0"/>
            <a:r>
              <a:rPr lang="en-US" dirty="0"/>
              <a:t>exercise physiologist</a:t>
            </a:r>
            <a:endParaRPr lang="en-AU" b="1" dirty="0"/>
          </a:p>
          <a:p>
            <a:pPr lvl="0"/>
            <a:r>
              <a:rPr lang="en-US" dirty="0"/>
              <a:t>physiotherapist</a:t>
            </a:r>
            <a:endParaRPr lang="en-AU" b="1" dirty="0"/>
          </a:p>
          <a:p>
            <a:pPr lvl="0"/>
            <a:r>
              <a:rPr lang="en-US" dirty="0"/>
              <a:t>occupational therapist</a:t>
            </a:r>
            <a:endParaRPr lang="en-AU" b="1" dirty="0"/>
          </a:p>
          <a:p>
            <a:pPr lvl="0"/>
            <a:r>
              <a:rPr lang="en-US" dirty="0"/>
              <a:t>accredited </a:t>
            </a:r>
            <a:r>
              <a:rPr lang="en-US" dirty="0" err="1"/>
              <a:t>practising</a:t>
            </a:r>
            <a:r>
              <a:rPr lang="en-US" dirty="0"/>
              <a:t> dietician</a:t>
            </a:r>
            <a:endParaRPr lang="en-AU" b="1" dirty="0"/>
          </a:p>
          <a:p>
            <a:pPr lvl="0"/>
            <a:r>
              <a:rPr lang="en-US" dirty="0"/>
              <a:t>osteopath</a:t>
            </a:r>
            <a:endParaRPr lang="en-AU" b="1" dirty="0"/>
          </a:p>
          <a:p>
            <a:pPr lvl="0"/>
            <a:r>
              <a:rPr lang="en-US" dirty="0"/>
              <a:t>chiropractor </a:t>
            </a:r>
            <a:endParaRPr lang="en-AU" b="1" dirty="0"/>
          </a:p>
          <a:p>
            <a:pPr lvl="0"/>
            <a:r>
              <a:rPr lang="en-US" dirty="0"/>
              <a:t>sports physician</a:t>
            </a:r>
            <a:endParaRPr lang="en-AU" b="1" dirty="0"/>
          </a:p>
          <a:p>
            <a:pPr lvl="0"/>
            <a:r>
              <a:rPr lang="en-US" dirty="0"/>
              <a:t>medical practitioner </a:t>
            </a:r>
            <a:endParaRPr lang="en-AU" b="1" dirty="0"/>
          </a:p>
          <a:p>
            <a:r>
              <a:rPr lang="en-US" dirty="0"/>
              <a:t>podiatrist</a:t>
            </a:r>
            <a:endParaRPr lang="en-AU" dirty="0"/>
          </a:p>
        </p:txBody>
      </p:sp>
      <p:sp>
        <p:nvSpPr>
          <p:cNvPr id="4" name="Slide Number Placeholder 3"/>
          <p:cNvSpPr>
            <a:spLocks noGrp="1"/>
          </p:cNvSpPr>
          <p:nvPr>
            <p:ph type="sldNum" sz="quarter" idx="12"/>
          </p:nvPr>
        </p:nvSpPr>
        <p:spPr/>
        <p:txBody>
          <a:bodyPr/>
          <a:lstStyle/>
          <a:p>
            <a:fld id="{2098FC7C-5A73-4CE4-9ED4-529E12F90497}" type="slidenum">
              <a:rPr lang="en-AU" smtClean="0"/>
              <a:t>113</a:t>
            </a:fld>
            <a:endParaRPr lang="en-AU"/>
          </a:p>
        </p:txBody>
      </p:sp>
    </p:spTree>
    <p:extLst>
      <p:ext uri="{BB962C8B-B14F-4D97-AF65-F5344CB8AC3E}">
        <p14:creationId xmlns:p14="http://schemas.microsoft.com/office/powerpoint/2010/main" val="4261040431"/>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2"/>
          <p:cNvSpPr>
            <a:spLocks noGrp="1" noChangeArrowheads="1"/>
          </p:cNvSpPr>
          <p:nvPr>
            <p:ph type="title"/>
          </p:nvPr>
        </p:nvSpPr>
        <p:spPr>
          <a:xfrm>
            <a:off x="438150" y="366712"/>
            <a:ext cx="8077200" cy="1431925"/>
          </a:xfrm>
        </p:spPr>
        <p:txBody>
          <a:bodyPr/>
          <a:lstStyle/>
          <a:p>
            <a:pPr algn="ctr"/>
            <a:r>
              <a:rPr lang="en-US" dirty="0"/>
              <a:t>Client Considerations</a:t>
            </a:r>
            <a:endParaRPr lang="en-US" sz="2600" b="0" dirty="0">
              <a:effectLst/>
            </a:endParaRPr>
          </a:p>
        </p:txBody>
      </p:sp>
      <p:sp>
        <p:nvSpPr>
          <p:cNvPr id="217091" name="Rectangle 3"/>
          <p:cNvSpPr>
            <a:spLocks noGrp="1" noChangeArrowheads="1"/>
          </p:cNvSpPr>
          <p:nvPr>
            <p:ph type="body" idx="1"/>
          </p:nvPr>
        </p:nvSpPr>
        <p:spPr>
          <a:xfrm>
            <a:off x="617537" y="1927860"/>
            <a:ext cx="7897813" cy="3887788"/>
          </a:xfrm>
        </p:spPr>
        <p:txBody>
          <a:bodyPr>
            <a:normAutofit lnSpcReduction="10000"/>
          </a:bodyPr>
          <a:lstStyle/>
          <a:p>
            <a:pPr marL="609600" indent="-609600"/>
            <a:r>
              <a:rPr lang="en-US" dirty="0"/>
              <a:t>Client is the most important consideration</a:t>
            </a:r>
          </a:p>
          <a:p>
            <a:pPr lvl="2" indent="-514350"/>
            <a:r>
              <a:rPr lang="en-GB" sz="2800" dirty="0"/>
              <a:t>fitness levels and goals</a:t>
            </a:r>
            <a:endParaRPr lang="en-AU" sz="1000" b="1" dirty="0"/>
          </a:p>
          <a:p>
            <a:pPr lvl="2" indent="-514350"/>
            <a:r>
              <a:rPr lang="en-GB" sz="2800" dirty="0"/>
              <a:t>training history</a:t>
            </a:r>
            <a:endParaRPr lang="en-AU" sz="1000" b="1" dirty="0"/>
          </a:p>
          <a:p>
            <a:pPr lvl="2" indent="-514350"/>
            <a:r>
              <a:rPr lang="en-GB" sz="2800" dirty="0"/>
              <a:t>targeted adaptations</a:t>
            </a:r>
            <a:endParaRPr lang="en-AU" sz="1000" b="1" dirty="0"/>
          </a:p>
          <a:p>
            <a:pPr lvl="2" indent="-514350"/>
            <a:r>
              <a:rPr lang="en-GB" sz="2800" dirty="0"/>
              <a:t>anticipated rate of client adaptation</a:t>
            </a:r>
            <a:endParaRPr lang="en-AU" sz="1000" b="1" dirty="0"/>
          </a:p>
          <a:p>
            <a:pPr lvl="2" indent="-514350"/>
            <a:r>
              <a:rPr lang="en-GB" sz="2800" dirty="0"/>
              <a:t>number and nature of session programs</a:t>
            </a:r>
            <a:endParaRPr lang="en-AU" sz="1000" b="1" dirty="0"/>
          </a:p>
          <a:p>
            <a:pPr lvl="2" indent="-514350"/>
            <a:r>
              <a:rPr lang="en-GB" sz="2800" dirty="0"/>
              <a:t>equipment requirements</a:t>
            </a:r>
            <a:endParaRPr lang="en-AU" sz="1000" b="1" dirty="0"/>
          </a:p>
          <a:p>
            <a:pPr lvl="2" indent="-514350"/>
            <a:r>
              <a:rPr lang="en-GB" sz="2800" dirty="0"/>
              <a:t>facility requirements </a:t>
            </a:r>
            <a:endParaRPr lang="en-AU" sz="1000" b="1" dirty="0"/>
          </a:p>
          <a:p>
            <a:pPr lvl="2" indent="-514350"/>
            <a:r>
              <a:rPr lang="en-GB" sz="2800" dirty="0"/>
              <a:t>review dates</a:t>
            </a:r>
            <a:endParaRPr lang="en-AU" sz="1000" b="1" dirty="0"/>
          </a:p>
          <a:p>
            <a:pPr marL="990600" lvl="1" indent="-533400"/>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114</a:t>
            </a:fld>
            <a:endParaRPr lang="en-AU"/>
          </a:p>
        </p:txBody>
      </p:sp>
    </p:spTree>
    <p:extLst>
      <p:ext uri="{BB962C8B-B14F-4D97-AF65-F5344CB8AC3E}">
        <p14:creationId xmlns:p14="http://schemas.microsoft.com/office/powerpoint/2010/main" val="364274115"/>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1431925"/>
          </a:xfrm>
        </p:spPr>
        <p:txBody>
          <a:bodyPr/>
          <a:lstStyle/>
          <a:p>
            <a:pPr algn="ctr"/>
            <a:r>
              <a:rPr lang="en-US" dirty="0"/>
              <a:t>Barriers to </a:t>
            </a:r>
            <a:br>
              <a:rPr lang="en-US" dirty="0"/>
            </a:br>
            <a:r>
              <a:rPr lang="en-US" dirty="0"/>
              <a:t>Exercise Participation</a:t>
            </a:r>
            <a:endParaRPr lang="en-US" sz="1800" b="0" dirty="0">
              <a:effectLst/>
            </a:endParaRPr>
          </a:p>
        </p:txBody>
      </p:sp>
      <p:sp>
        <p:nvSpPr>
          <p:cNvPr id="269315" name="Rectangle 3"/>
          <p:cNvSpPr>
            <a:spLocks noGrp="1" noChangeArrowheads="1"/>
          </p:cNvSpPr>
          <p:nvPr>
            <p:ph type="body" idx="1"/>
          </p:nvPr>
        </p:nvSpPr>
        <p:spPr>
          <a:xfrm>
            <a:off x="926274" y="1995055"/>
            <a:ext cx="7589075" cy="4361296"/>
          </a:xfrm>
        </p:spPr>
        <p:txBody>
          <a:bodyPr/>
          <a:lstStyle/>
          <a:p>
            <a:r>
              <a:rPr lang="en-AU" dirty="0"/>
              <a:t>perceived versus actual barriers</a:t>
            </a:r>
          </a:p>
          <a:p>
            <a:r>
              <a:rPr lang="en-AU" dirty="0"/>
              <a:t>initial low fitness level </a:t>
            </a:r>
          </a:p>
          <a:p>
            <a:r>
              <a:rPr lang="en-AU" dirty="0"/>
              <a:t>time and access to facilities</a:t>
            </a:r>
          </a:p>
          <a:p>
            <a:r>
              <a:rPr lang="en-AU" dirty="0"/>
              <a:t>self-consciousness in client</a:t>
            </a:r>
            <a:endParaRPr lang="en-US" sz="2800" dirty="0"/>
          </a:p>
        </p:txBody>
      </p:sp>
      <p:sp>
        <p:nvSpPr>
          <p:cNvPr id="2" name="Slide Number Placeholder 1"/>
          <p:cNvSpPr>
            <a:spLocks noGrp="1"/>
          </p:cNvSpPr>
          <p:nvPr>
            <p:ph type="sldNum" sz="quarter" idx="12"/>
          </p:nvPr>
        </p:nvSpPr>
        <p:spPr/>
        <p:txBody>
          <a:bodyPr/>
          <a:lstStyle/>
          <a:p>
            <a:fld id="{2098FC7C-5A73-4CE4-9ED4-529E12F90497}" type="slidenum">
              <a:rPr lang="en-AU" smtClean="0"/>
              <a:t>115</a:t>
            </a:fld>
            <a:endParaRPr lang="en-AU"/>
          </a:p>
        </p:txBody>
      </p:sp>
    </p:spTree>
    <p:extLst>
      <p:ext uri="{BB962C8B-B14F-4D97-AF65-F5344CB8AC3E}">
        <p14:creationId xmlns:p14="http://schemas.microsoft.com/office/powerpoint/2010/main" val="357455870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algn="ctr"/>
            <a:r>
              <a:rPr lang="en-US" dirty="0"/>
              <a:t>What is the primary motivation of clients?</a:t>
            </a:r>
            <a:endParaRPr lang="en-US" sz="2600" b="0" dirty="0">
              <a:effectLst/>
            </a:endParaRPr>
          </a:p>
        </p:txBody>
      </p:sp>
      <p:sp>
        <p:nvSpPr>
          <p:cNvPr id="63491" name="Rectangle 3"/>
          <p:cNvSpPr>
            <a:spLocks noGrp="1" noChangeArrowheads="1"/>
          </p:cNvSpPr>
          <p:nvPr>
            <p:ph type="body" idx="1"/>
          </p:nvPr>
        </p:nvSpPr>
        <p:spPr>
          <a:xfrm>
            <a:off x="1066800" y="1981200"/>
            <a:ext cx="7543800" cy="3968750"/>
          </a:xfrm>
        </p:spPr>
        <p:txBody>
          <a:bodyPr/>
          <a:lstStyle/>
          <a:p>
            <a:pPr marL="609600" indent="-609600">
              <a:lnSpc>
                <a:spcPct val="90000"/>
              </a:lnSpc>
              <a:buFont typeface="Wingdings" panose="05000000000000000000" pitchFamily="2" charset="2"/>
              <a:buAutoNum type="arabicPeriod"/>
            </a:pPr>
            <a:r>
              <a:rPr lang="en-US" dirty="0"/>
              <a:t>Fitness related</a:t>
            </a:r>
          </a:p>
          <a:p>
            <a:pPr marL="609600" indent="-609600">
              <a:lnSpc>
                <a:spcPct val="90000"/>
              </a:lnSpc>
              <a:buFont typeface="Wingdings" panose="05000000000000000000" pitchFamily="2" charset="2"/>
              <a:buAutoNum type="arabicPeriod"/>
            </a:pPr>
            <a:endParaRPr lang="en-US" dirty="0"/>
          </a:p>
          <a:p>
            <a:pPr marL="609600" indent="-609600">
              <a:lnSpc>
                <a:spcPct val="90000"/>
              </a:lnSpc>
              <a:buFont typeface="Wingdings" panose="05000000000000000000" pitchFamily="2" charset="2"/>
              <a:buAutoNum type="arabicPeriod"/>
            </a:pPr>
            <a:r>
              <a:rPr lang="en-US" dirty="0"/>
              <a:t>Health related</a:t>
            </a:r>
          </a:p>
          <a:p>
            <a:pPr marL="609600" indent="-609600">
              <a:lnSpc>
                <a:spcPct val="90000"/>
              </a:lnSpc>
              <a:buFont typeface="Wingdings" panose="05000000000000000000" pitchFamily="2" charset="2"/>
              <a:buAutoNum type="arabicPeriod"/>
            </a:pPr>
            <a:endParaRPr lang="en-US" dirty="0"/>
          </a:p>
          <a:p>
            <a:pPr marL="609600" indent="-609600">
              <a:lnSpc>
                <a:spcPct val="90000"/>
              </a:lnSpc>
              <a:buFont typeface="Wingdings" panose="05000000000000000000" pitchFamily="2" charset="2"/>
              <a:buAutoNum type="arabicPeriod"/>
            </a:pPr>
            <a:r>
              <a:rPr lang="en-US" dirty="0"/>
              <a:t>Performance related</a:t>
            </a:r>
          </a:p>
          <a:p>
            <a:pPr marL="609600" indent="-609600">
              <a:lnSpc>
                <a:spcPct val="90000"/>
              </a:lnSpc>
              <a:buFont typeface="Wingdings" panose="05000000000000000000" pitchFamily="2" charset="2"/>
              <a:buAutoNum type="arabicPeriod"/>
            </a:pPr>
            <a:endParaRPr lang="en-US" dirty="0"/>
          </a:p>
          <a:p>
            <a:pPr marL="609600" indent="-609600">
              <a:lnSpc>
                <a:spcPct val="90000"/>
              </a:lnSpc>
              <a:buFont typeface="Wingdings" panose="05000000000000000000" pitchFamily="2" charset="2"/>
              <a:buNone/>
            </a:pPr>
            <a:r>
              <a:rPr lang="en-US" dirty="0"/>
              <a:t>ANY OTHERS ???</a:t>
            </a:r>
          </a:p>
        </p:txBody>
      </p:sp>
      <p:sp>
        <p:nvSpPr>
          <p:cNvPr id="2" name="Slide Number Placeholder 1"/>
          <p:cNvSpPr>
            <a:spLocks noGrp="1"/>
          </p:cNvSpPr>
          <p:nvPr>
            <p:ph type="sldNum" sz="quarter" idx="12"/>
          </p:nvPr>
        </p:nvSpPr>
        <p:spPr/>
        <p:txBody>
          <a:bodyPr/>
          <a:lstStyle/>
          <a:p>
            <a:fld id="{2098FC7C-5A73-4CE4-9ED4-529E12F90497}" type="slidenum">
              <a:rPr lang="en-AU" smtClean="0"/>
              <a:t>116</a:t>
            </a:fld>
            <a:endParaRPr lang="en-AU"/>
          </a:p>
        </p:txBody>
      </p:sp>
    </p:spTree>
    <p:extLst>
      <p:ext uri="{BB962C8B-B14F-4D97-AF65-F5344CB8AC3E}">
        <p14:creationId xmlns:p14="http://schemas.microsoft.com/office/powerpoint/2010/main" val="3807987331"/>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1431925"/>
          </a:xfrm>
        </p:spPr>
        <p:txBody>
          <a:bodyPr/>
          <a:lstStyle/>
          <a:p>
            <a:pPr algn="ctr"/>
            <a:r>
              <a:rPr lang="en-US" dirty="0"/>
              <a:t>Motivation Techniques</a:t>
            </a:r>
            <a:endParaRPr lang="en-US" sz="1800" b="0" dirty="0">
              <a:effectLst/>
            </a:endParaRPr>
          </a:p>
        </p:txBody>
      </p:sp>
      <p:sp>
        <p:nvSpPr>
          <p:cNvPr id="269315" name="Rectangle 3"/>
          <p:cNvSpPr>
            <a:spLocks noGrp="1" noChangeArrowheads="1"/>
          </p:cNvSpPr>
          <p:nvPr>
            <p:ph type="body" idx="1"/>
          </p:nvPr>
        </p:nvSpPr>
        <p:spPr>
          <a:xfrm>
            <a:off x="926274" y="1995055"/>
            <a:ext cx="7589075" cy="4361296"/>
          </a:xfrm>
        </p:spPr>
        <p:txBody>
          <a:bodyPr/>
          <a:lstStyle/>
          <a:p>
            <a:r>
              <a:rPr lang="en-AU" dirty="0"/>
              <a:t>goal setting</a:t>
            </a:r>
          </a:p>
          <a:p>
            <a:r>
              <a:rPr lang="en-AU" dirty="0"/>
              <a:t>intrinsic an extrinsic motivation</a:t>
            </a:r>
          </a:p>
          <a:p>
            <a:r>
              <a:rPr lang="en-AU" dirty="0"/>
              <a:t>establishment of habits</a:t>
            </a:r>
          </a:p>
          <a:p>
            <a:r>
              <a:rPr lang="en-AU" dirty="0"/>
              <a:t>positive reinforcement</a:t>
            </a:r>
            <a:endParaRPr lang="en-US" sz="2800" dirty="0"/>
          </a:p>
        </p:txBody>
      </p:sp>
      <p:sp>
        <p:nvSpPr>
          <p:cNvPr id="2" name="Slide Number Placeholder 1"/>
          <p:cNvSpPr>
            <a:spLocks noGrp="1"/>
          </p:cNvSpPr>
          <p:nvPr>
            <p:ph type="sldNum" sz="quarter" idx="12"/>
          </p:nvPr>
        </p:nvSpPr>
        <p:spPr/>
        <p:txBody>
          <a:bodyPr/>
          <a:lstStyle/>
          <a:p>
            <a:fld id="{2098FC7C-5A73-4CE4-9ED4-529E12F90497}" type="slidenum">
              <a:rPr lang="en-AU" smtClean="0"/>
              <a:t>117</a:t>
            </a:fld>
            <a:endParaRPr lang="en-AU"/>
          </a:p>
        </p:txBody>
      </p:sp>
    </p:spTree>
    <p:extLst>
      <p:ext uri="{BB962C8B-B14F-4D97-AF65-F5344CB8AC3E}">
        <p14:creationId xmlns:p14="http://schemas.microsoft.com/office/powerpoint/2010/main" val="3545268317"/>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1431925"/>
          </a:xfrm>
        </p:spPr>
        <p:txBody>
          <a:bodyPr/>
          <a:lstStyle/>
          <a:p>
            <a:pPr algn="ctr"/>
            <a:r>
              <a:rPr lang="en-US" dirty="0"/>
              <a:t>Strategies for </a:t>
            </a:r>
            <a:br>
              <a:rPr lang="en-US" dirty="0"/>
            </a:br>
            <a:r>
              <a:rPr lang="en-US" dirty="0"/>
              <a:t>Exercise Adherence</a:t>
            </a:r>
            <a:endParaRPr lang="en-US" sz="1800" b="0" dirty="0">
              <a:effectLst/>
            </a:endParaRPr>
          </a:p>
        </p:txBody>
      </p:sp>
      <p:sp>
        <p:nvSpPr>
          <p:cNvPr id="269315" name="Rectangle 3"/>
          <p:cNvSpPr>
            <a:spLocks noGrp="1" noChangeArrowheads="1"/>
          </p:cNvSpPr>
          <p:nvPr>
            <p:ph type="body" idx="1"/>
          </p:nvPr>
        </p:nvSpPr>
        <p:spPr>
          <a:xfrm>
            <a:off x="926274" y="1995055"/>
            <a:ext cx="7589075" cy="4361296"/>
          </a:xfrm>
        </p:spPr>
        <p:txBody>
          <a:bodyPr>
            <a:normAutofit fontScale="92500" lnSpcReduction="10000"/>
          </a:bodyPr>
          <a:lstStyle/>
          <a:p>
            <a:pPr lvl="0"/>
            <a:r>
              <a:rPr lang="en-AU" dirty="0"/>
              <a:t>Identifying your client’s level of commitment and motivation to exercise. From this, generate some specific goals, including behavioural change ones.</a:t>
            </a:r>
            <a:endParaRPr lang="en-AU" b="1" dirty="0"/>
          </a:p>
          <a:p>
            <a:pPr lvl="0"/>
            <a:r>
              <a:rPr lang="en-AU" dirty="0"/>
              <a:t>Finding out their ‘perceived barriers’ to exercise and minimising relapse behaviour. </a:t>
            </a:r>
            <a:endParaRPr lang="en-AU" b="1" dirty="0"/>
          </a:p>
          <a:p>
            <a:pPr lvl="0"/>
            <a:r>
              <a:rPr lang="en-AU" dirty="0"/>
              <a:t>Rewarding often with praise and giving feedback on progress (no matter how small). </a:t>
            </a:r>
            <a:endParaRPr lang="en-AU" b="1" dirty="0"/>
          </a:p>
          <a:p>
            <a:pPr lvl="0"/>
            <a:r>
              <a:rPr lang="en-AU" dirty="0"/>
              <a:t>Building their self-efficacy regularly to progress them to the next stage of change.</a:t>
            </a:r>
            <a:endParaRPr lang="en-AU" b="1" dirty="0"/>
          </a:p>
          <a:p>
            <a:pPr lvl="0"/>
            <a:r>
              <a:rPr lang="en-AU" dirty="0"/>
              <a:t>Have FUN! </a:t>
            </a:r>
            <a:endParaRPr lang="en-AU" b="1" dirty="0"/>
          </a:p>
        </p:txBody>
      </p:sp>
      <p:sp>
        <p:nvSpPr>
          <p:cNvPr id="2" name="Slide Number Placeholder 1"/>
          <p:cNvSpPr>
            <a:spLocks noGrp="1"/>
          </p:cNvSpPr>
          <p:nvPr>
            <p:ph type="sldNum" sz="quarter" idx="12"/>
          </p:nvPr>
        </p:nvSpPr>
        <p:spPr/>
        <p:txBody>
          <a:bodyPr/>
          <a:lstStyle/>
          <a:p>
            <a:fld id="{2098FC7C-5A73-4CE4-9ED4-529E12F90497}" type="slidenum">
              <a:rPr lang="en-AU" smtClean="0"/>
              <a:t>118</a:t>
            </a:fld>
            <a:endParaRPr lang="en-AU"/>
          </a:p>
        </p:txBody>
      </p:sp>
    </p:spTree>
    <p:extLst>
      <p:ext uri="{BB962C8B-B14F-4D97-AF65-F5344CB8AC3E}">
        <p14:creationId xmlns:p14="http://schemas.microsoft.com/office/powerpoint/2010/main" val="1888730367"/>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p:txBody>
          <a:bodyPr/>
          <a:lstStyle/>
          <a:p>
            <a:pPr algn="ctr"/>
            <a:r>
              <a:rPr lang="en-US" sz="4200" dirty="0"/>
              <a:t>Program Design Process</a:t>
            </a:r>
            <a:endParaRPr lang="en-US" sz="4200" b="0" dirty="0">
              <a:effectLst/>
            </a:endParaRPr>
          </a:p>
        </p:txBody>
      </p:sp>
      <p:sp>
        <p:nvSpPr>
          <p:cNvPr id="239619" name="Rectangle 3"/>
          <p:cNvSpPr>
            <a:spLocks noGrp="1" noChangeArrowheads="1"/>
          </p:cNvSpPr>
          <p:nvPr>
            <p:ph type="body" idx="1"/>
          </p:nvPr>
        </p:nvSpPr>
        <p:spPr>
          <a:xfrm>
            <a:off x="971550" y="1690689"/>
            <a:ext cx="7543800" cy="4391025"/>
          </a:xfrm>
        </p:spPr>
        <p:txBody>
          <a:bodyPr/>
          <a:lstStyle/>
          <a:p>
            <a:pPr marL="609600" indent="-609600"/>
            <a:r>
              <a:rPr lang="en-US" dirty="0"/>
              <a:t>Training potential</a:t>
            </a:r>
          </a:p>
          <a:p>
            <a:pPr marL="609600" indent="-609600"/>
            <a:r>
              <a:rPr lang="en-US" dirty="0"/>
              <a:t>Initial assessments</a:t>
            </a:r>
          </a:p>
          <a:p>
            <a:pPr marL="609600" indent="-609600"/>
            <a:r>
              <a:rPr lang="en-US" dirty="0"/>
              <a:t>Follow-up assessments</a:t>
            </a:r>
          </a:p>
          <a:p>
            <a:pPr marL="609600" indent="-609600"/>
            <a:r>
              <a:rPr lang="en-US" dirty="0" err="1"/>
              <a:t>Individualisation</a:t>
            </a:r>
            <a:endParaRPr lang="en-US" dirty="0"/>
          </a:p>
          <a:p>
            <a:pPr marL="609600" indent="-609600"/>
            <a:r>
              <a:rPr lang="en-US" dirty="0"/>
              <a:t>Client feedback</a:t>
            </a:r>
          </a:p>
          <a:p>
            <a:pPr marL="609600" indent="-609600"/>
            <a:r>
              <a:rPr lang="en-US" dirty="0"/>
              <a:t>Setting and evaluating goals</a:t>
            </a:r>
          </a:p>
          <a:p>
            <a:pPr marL="1371600" lvl="2" indent="-457200"/>
            <a:r>
              <a:rPr lang="en-US" dirty="0"/>
              <a:t>Maintenance of training goals</a:t>
            </a:r>
          </a:p>
          <a:p>
            <a:pPr marL="1371600" lvl="2" indent="-457200"/>
            <a:r>
              <a:rPr lang="en-US" dirty="0"/>
              <a:t>Unrealistic goals</a:t>
            </a:r>
          </a:p>
        </p:txBody>
      </p:sp>
      <p:sp>
        <p:nvSpPr>
          <p:cNvPr id="2" name="Slide Number Placeholder 1"/>
          <p:cNvSpPr>
            <a:spLocks noGrp="1"/>
          </p:cNvSpPr>
          <p:nvPr>
            <p:ph type="sldNum" sz="quarter" idx="12"/>
          </p:nvPr>
        </p:nvSpPr>
        <p:spPr/>
        <p:txBody>
          <a:bodyPr/>
          <a:lstStyle/>
          <a:p>
            <a:fld id="{2098FC7C-5A73-4CE4-9ED4-529E12F90497}" type="slidenum">
              <a:rPr lang="en-AU" smtClean="0"/>
              <a:t>119</a:t>
            </a:fld>
            <a:endParaRPr lang="en-AU"/>
          </a:p>
        </p:txBody>
      </p:sp>
    </p:spTree>
    <p:extLst>
      <p:ext uri="{BB962C8B-B14F-4D97-AF65-F5344CB8AC3E}">
        <p14:creationId xmlns:p14="http://schemas.microsoft.com/office/powerpoint/2010/main" val="13966461"/>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p:txBody>
          <a:bodyPr/>
          <a:lstStyle/>
          <a:p>
            <a:pPr algn="ctr"/>
            <a:r>
              <a:rPr lang="en-US" sz="4200" dirty="0"/>
              <a:t>Five Phases to </a:t>
            </a:r>
            <a:br>
              <a:rPr lang="en-US" sz="4200" dirty="0"/>
            </a:br>
            <a:r>
              <a:rPr lang="en-US" sz="4200" dirty="0"/>
              <a:t>Develop Programs</a:t>
            </a:r>
            <a:endParaRPr lang="en-US" sz="4200" b="0" dirty="0">
              <a:effectLst/>
            </a:endParaRPr>
          </a:p>
        </p:txBody>
      </p:sp>
      <p:sp>
        <p:nvSpPr>
          <p:cNvPr id="239619" name="Rectangle 3"/>
          <p:cNvSpPr>
            <a:spLocks noGrp="1" noChangeArrowheads="1"/>
          </p:cNvSpPr>
          <p:nvPr>
            <p:ph type="body" idx="1"/>
          </p:nvPr>
        </p:nvSpPr>
        <p:spPr>
          <a:xfrm>
            <a:off x="1133856" y="2084832"/>
            <a:ext cx="7381494" cy="3996882"/>
          </a:xfrm>
        </p:spPr>
        <p:txBody>
          <a:bodyPr>
            <a:normAutofit/>
          </a:bodyPr>
          <a:lstStyle/>
          <a:p>
            <a:pPr marL="609600" indent="-609600">
              <a:buFont typeface="+mj-lt"/>
              <a:buAutoNum type="arabicPeriod"/>
            </a:pPr>
            <a:r>
              <a:rPr lang="en-US" sz="3200" dirty="0"/>
              <a:t>Warm-up</a:t>
            </a:r>
          </a:p>
          <a:p>
            <a:pPr lvl="2"/>
            <a:r>
              <a:rPr lang="en-US" dirty="0"/>
              <a:t>Joint mobility</a:t>
            </a:r>
          </a:p>
          <a:p>
            <a:pPr marL="609600" indent="-609600">
              <a:buFont typeface="+mj-lt"/>
              <a:buAutoNum type="arabicPeriod"/>
            </a:pPr>
            <a:r>
              <a:rPr lang="en-US" sz="3200" dirty="0"/>
              <a:t>Flexibility or preparation phase</a:t>
            </a:r>
          </a:p>
          <a:p>
            <a:pPr lvl="2"/>
            <a:r>
              <a:rPr lang="en-US" dirty="0"/>
              <a:t>Static, dynamic, PNF</a:t>
            </a:r>
          </a:p>
          <a:p>
            <a:pPr marL="609600" indent="-609600">
              <a:buFont typeface="+mj-lt"/>
              <a:buAutoNum type="arabicPeriod"/>
            </a:pPr>
            <a:r>
              <a:rPr lang="en-US" sz="3200" dirty="0"/>
              <a:t>Conditioning phase</a:t>
            </a:r>
          </a:p>
          <a:p>
            <a:pPr marL="609600" indent="-609600">
              <a:buFont typeface="+mj-lt"/>
              <a:buAutoNum type="arabicPeriod"/>
            </a:pPr>
            <a:r>
              <a:rPr lang="en-US" sz="3200" dirty="0"/>
              <a:t>Warm-down / recovery phase / cool down</a:t>
            </a:r>
          </a:p>
          <a:p>
            <a:pPr marL="609600" indent="-609600">
              <a:buFont typeface="+mj-lt"/>
              <a:buAutoNum type="arabicPeriod"/>
            </a:pPr>
            <a:r>
              <a:rPr lang="en-US" sz="3200" dirty="0"/>
              <a:t>Adaptation phase</a:t>
            </a:r>
          </a:p>
        </p:txBody>
      </p:sp>
      <p:sp>
        <p:nvSpPr>
          <p:cNvPr id="2" name="Slide Number Placeholder 1"/>
          <p:cNvSpPr>
            <a:spLocks noGrp="1"/>
          </p:cNvSpPr>
          <p:nvPr>
            <p:ph type="sldNum" sz="quarter" idx="12"/>
          </p:nvPr>
        </p:nvSpPr>
        <p:spPr/>
        <p:txBody>
          <a:bodyPr/>
          <a:lstStyle/>
          <a:p>
            <a:fld id="{2098FC7C-5A73-4CE4-9ED4-529E12F90497}" type="slidenum">
              <a:rPr lang="en-AU" smtClean="0"/>
              <a:t>120</a:t>
            </a:fld>
            <a:endParaRPr lang="en-AU"/>
          </a:p>
        </p:txBody>
      </p:sp>
    </p:spTree>
    <p:extLst>
      <p:ext uri="{BB962C8B-B14F-4D97-AF65-F5344CB8AC3E}">
        <p14:creationId xmlns:p14="http://schemas.microsoft.com/office/powerpoint/2010/main" val="43756003"/>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p:txBody>
          <a:bodyPr/>
          <a:lstStyle/>
          <a:p>
            <a:pPr algn="ctr"/>
            <a:r>
              <a:rPr lang="en-US" sz="4200" dirty="0"/>
              <a:t>Types of </a:t>
            </a:r>
            <a:br>
              <a:rPr lang="en-US" sz="4200" dirty="0"/>
            </a:br>
            <a:r>
              <a:rPr lang="en-US" sz="4200" dirty="0"/>
              <a:t>Conditioning Programs</a:t>
            </a:r>
            <a:endParaRPr lang="en-US" sz="4200" b="0" dirty="0">
              <a:effectLst/>
            </a:endParaRPr>
          </a:p>
        </p:txBody>
      </p:sp>
      <p:sp>
        <p:nvSpPr>
          <p:cNvPr id="239619" name="Rectangle 3"/>
          <p:cNvSpPr>
            <a:spLocks noGrp="1" noChangeArrowheads="1"/>
          </p:cNvSpPr>
          <p:nvPr>
            <p:ph type="body" idx="1"/>
          </p:nvPr>
        </p:nvSpPr>
        <p:spPr>
          <a:xfrm>
            <a:off x="881253" y="2025079"/>
            <a:ext cx="7348347" cy="4331272"/>
          </a:xfrm>
        </p:spPr>
        <p:txBody>
          <a:bodyPr>
            <a:normAutofit/>
          </a:bodyPr>
          <a:lstStyle/>
          <a:p>
            <a:r>
              <a:rPr lang="en-US" sz="3200" dirty="0"/>
              <a:t>Adults over 65, health issues from 50 – 64</a:t>
            </a:r>
          </a:p>
          <a:p>
            <a:pPr lvl="1"/>
            <a:r>
              <a:rPr lang="en-US" dirty="0"/>
              <a:t>Moderate intensity aero exercise 30 min/day, 5 days/week OR</a:t>
            </a:r>
          </a:p>
          <a:p>
            <a:pPr lvl="1"/>
            <a:r>
              <a:rPr lang="en-US" dirty="0"/>
              <a:t>Vigorous intensity aero exercise 20 min/day, 3 days/week AND</a:t>
            </a:r>
          </a:p>
          <a:p>
            <a:pPr lvl="1"/>
            <a:r>
              <a:rPr lang="en-US" dirty="0"/>
              <a:t>8- 10 strength training exercises, 10-15 reps of each exercise 2-3 times / week</a:t>
            </a:r>
          </a:p>
          <a:p>
            <a:r>
              <a:rPr lang="en-US" dirty="0"/>
              <a:t>Weight loss: 60-90 minutes of physical activity</a:t>
            </a:r>
          </a:p>
          <a:p>
            <a:pPr lvl="1"/>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121</a:t>
            </a:fld>
            <a:endParaRPr lang="en-AU"/>
          </a:p>
        </p:txBody>
      </p:sp>
    </p:spTree>
    <p:extLst>
      <p:ext uri="{BB962C8B-B14F-4D97-AF65-F5344CB8AC3E}">
        <p14:creationId xmlns:p14="http://schemas.microsoft.com/office/powerpoint/2010/main" val="2872407313"/>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p:txBody>
          <a:bodyPr/>
          <a:lstStyle/>
          <a:p>
            <a:pPr algn="ctr"/>
            <a:r>
              <a:rPr lang="en-US" sz="4200" dirty="0"/>
              <a:t>Types of </a:t>
            </a:r>
            <a:br>
              <a:rPr lang="en-US" sz="4200" dirty="0"/>
            </a:br>
            <a:r>
              <a:rPr lang="en-US" sz="4200" dirty="0"/>
              <a:t>Conditioning Programs</a:t>
            </a:r>
            <a:endParaRPr lang="en-US" sz="4200" b="0" dirty="0">
              <a:effectLst/>
            </a:endParaRPr>
          </a:p>
        </p:txBody>
      </p:sp>
      <p:sp>
        <p:nvSpPr>
          <p:cNvPr id="239619" name="Rectangle 3"/>
          <p:cNvSpPr>
            <a:spLocks noGrp="1" noChangeArrowheads="1"/>
          </p:cNvSpPr>
          <p:nvPr>
            <p:ph type="body" idx="1"/>
          </p:nvPr>
        </p:nvSpPr>
        <p:spPr>
          <a:xfrm>
            <a:off x="881253" y="2025079"/>
            <a:ext cx="7348347" cy="4331272"/>
          </a:xfrm>
        </p:spPr>
        <p:txBody>
          <a:bodyPr>
            <a:normAutofit/>
          </a:bodyPr>
          <a:lstStyle/>
          <a:p>
            <a:r>
              <a:rPr lang="en-US" sz="3200" dirty="0"/>
              <a:t>Cardiovascular endurance</a:t>
            </a:r>
          </a:p>
          <a:p>
            <a:pPr lvl="1"/>
            <a:r>
              <a:rPr lang="en-US" dirty="0"/>
              <a:t>To improve gaseous exchange between the circulatory and respiratory systems as well as the exchange between the circulatory and muscular systems</a:t>
            </a:r>
          </a:p>
          <a:p>
            <a:r>
              <a:rPr lang="en-US" sz="3200" dirty="0"/>
              <a:t>Flexibility Training</a:t>
            </a:r>
          </a:p>
          <a:p>
            <a:pPr lvl="1"/>
            <a:r>
              <a:rPr lang="en-US" dirty="0"/>
              <a:t>Increase the range of motion at a particular joint</a:t>
            </a:r>
          </a:p>
          <a:p>
            <a:r>
              <a:rPr lang="en-US" sz="3200" dirty="0"/>
              <a:t>Speed</a:t>
            </a:r>
          </a:p>
          <a:p>
            <a:pPr lvl="1"/>
            <a:r>
              <a:rPr lang="en-US" dirty="0"/>
              <a:t>Increase how fast a person can move from point A to point B</a:t>
            </a:r>
          </a:p>
        </p:txBody>
      </p:sp>
      <p:sp>
        <p:nvSpPr>
          <p:cNvPr id="2" name="Slide Number Placeholder 1"/>
          <p:cNvSpPr>
            <a:spLocks noGrp="1"/>
          </p:cNvSpPr>
          <p:nvPr>
            <p:ph type="sldNum" sz="quarter" idx="12"/>
          </p:nvPr>
        </p:nvSpPr>
        <p:spPr/>
        <p:txBody>
          <a:bodyPr/>
          <a:lstStyle/>
          <a:p>
            <a:fld id="{2098FC7C-5A73-4CE4-9ED4-529E12F90497}" type="slidenum">
              <a:rPr lang="en-AU" smtClean="0"/>
              <a:t>122</a:t>
            </a:fld>
            <a:endParaRPr lang="en-AU"/>
          </a:p>
        </p:txBody>
      </p:sp>
    </p:spTree>
    <p:extLst>
      <p:ext uri="{BB962C8B-B14F-4D97-AF65-F5344CB8AC3E}">
        <p14:creationId xmlns:p14="http://schemas.microsoft.com/office/powerpoint/2010/main" val="3538215487"/>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p:txBody>
          <a:bodyPr/>
          <a:lstStyle/>
          <a:p>
            <a:pPr algn="ctr"/>
            <a:r>
              <a:rPr lang="en-US" sz="4200" dirty="0"/>
              <a:t>Neuromuscular Coordination</a:t>
            </a:r>
            <a:endParaRPr lang="en-US" sz="4200" b="0" dirty="0">
              <a:effectLst/>
            </a:endParaRPr>
          </a:p>
        </p:txBody>
      </p:sp>
      <p:sp>
        <p:nvSpPr>
          <p:cNvPr id="239619" name="Rectangle 3"/>
          <p:cNvSpPr>
            <a:spLocks noGrp="1" noChangeArrowheads="1"/>
          </p:cNvSpPr>
          <p:nvPr>
            <p:ph type="body" idx="1"/>
          </p:nvPr>
        </p:nvSpPr>
        <p:spPr>
          <a:xfrm>
            <a:off x="881253" y="2025079"/>
            <a:ext cx="7348347" cy="4331272"/>
          </a:xfrm>
        </p:spPr>
        <p:txBody>
          <a:bodyPr>
            <a:normAutofit/>
          </a:bodyPr>
          <a:lstStyle/>
          <a:p>
            <a:r>
              <a:rPr lang="en-US" sz="3200" dirty="0"/>
              <a:t>Occurs as a result of a free weight training program</a:t>
            </a:r>
          </a:p>
          <a:p>
            <a:r>
              <a:rPr lang="en-US" sz="3200" dirty="0"/>
              <a:t>Pilates and yoga also excellent</a:t>
            </a:r>
          </a:p>
          <a:p>
            <a:r>
              <a:rPr lang="en-US" sz="3200" dirty="0"/>
              <a:t>Client must learn correct exercise technique</a:t>
            </a:r>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123</a:t>
            </a:fld>
            <a:endParaRPr lang="en-AU"/>
          </a:p>
        </p:txBody>
      </p:sp>
    </p:spTree>
    <p:extLst>
      <p:ext uri="{BB962C8B-B14F-4D97-AF65-F5344CB8AC3E}">
        <p14:creationId xmlns:p14="http://schemas.microsoft.com/office/powerpoint/2010/main" val="727567907"/>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p:txBody>
          <a:bodyPr/>
          <a:lstStyle/>
          <a:p>
            <a:pPr algn="ctr"/>
            <a:r>
              <a:rPr lang="en-US" sz="4200" dirty="0"/>
              <a:t>Strength, Hypertrophy, Power &amp; Local Muscular Endurance</a:t>
            </a:r>
            <a:endParaRPr lang="en-US" sz="4200" b="0" dirty="0">
              <a:effectLst/>
            </a:endParaRPr>
          </a:p>
        </p:txBody>
      </p:sp>
      <p:sp>
        <p:nvSpPr>
          <p:cNvPr id="239619" name="Rectangle 3"/>
          <p:cNvSpPr>
            <a:spLocks noGrp="1" noChangeArrowheads="1"/>
          </p:cNvSpPr>
          <p:nvPr>
            <p:ph type="body" idx="1"/>
          </p:nvPr>
        </p:nvSpPr>
        <p:spPr>
          <a:xfrm>
            <a:off x="881253" y="2025079"/>
            <a:ext cx="7348347" cy="4331272"/>
          </a:xfrm>
        </p:spPr>
        <p:txBody>
          <a:bodyPr>
            <a:normAutofit/>
          </a:bodyPr>
          <a:lstStyle/>
          <a:p>
            <a:r>
              <a:rPr lang="en-US" dirty="0"/>
              <a:t>All have common features</a:t>
            </a:r>
          </a:p>
          <a:p>
            <a:pPr lvl="1"/>
            <a:r>
              <a:rPr lang="en-US" sz="2800" dirty="0"/>
              <a:t>Rely on creating overload on the muscle tissue</a:t>
            </a:r>
          </a:p>
          <a:p>
            <a:pPr lvl="1"/>
            <a:r>
              <a:rPr lang="en-US" sz="2800" dirty="0"/>
              <a:t>Reliance on core compound exercises e.g., squats, bench press</a:t>
            </a:r>
          </a:p>
          <a:p>
            <a:pPr lvl="1"/>
            <a:r>
              <a:rPr lang="en-US" sz="2800" dirty="0"/>
              <a:t>Program usually completed in 20 minutes</a:t>
            </a:r>
          </a:p>
        </p:txBody>
      </p:sp>
      <p:sp>
        <p:nvSpPr>
          <p:cNvPr id="2" name="Slide Number Placeholder 1"/>
          <p:cNvSpPr>
            <a:spLocks noGrp="1"/>
          </p:cNvSpPr>
          <p:nvPr>
            <p:ph type="sldNum" sz="quarter" idx="12"/>
          </p:nvPr>
        </p:nvSpPr>
        <p:spPr/>
        <p:txBody>
          <a:bodyPr/>
          <a:lstStyle/>
          <a:p>
            <a:fld id="{2098FC7C-5A73-4CE4-9ED4-529E12F90497}" type="slidenum">
              <a:rPr lang="en-AU" smtClean="0"/>
              <a:t>124</a:t>
            </a:fld>
            <a:endParaRPr lang="en-AU"/>
          </a:p>
        </p:txBody>
      </p:sp>
    </p:spTree>
    <p:extLst>
      <p:ext uri="{BB962C8B-B14F-4D97-AF65-F5344CB8AC3E}">
        <p14:creationId xmlns:p14="http://schemas.microsoft.com/office/powerpoint/2010/main" val="3264022816"/>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Rectangle 2"/>
          <p:cNvSpPr>
            <a:spLocks noGrp="1" noChangeArrowheads="1"/>
          </p:cNvSpPr>
          <p:nvPr>
            <p:ph type="title"/>
          </p:nvPr>
        </p:nvSpPr>
        <p:spPr>
          <a:xfrm>
            <a:off x="929640" y="304800"/>
            <a:ext cx="7543800" cy="1431925"/>
          </a:xfrm>
        </p:spPr>
        <p:txBody>
          <a:bodyPr/>
          <a:lstStyle/>
          <a:p>
            <a:pPr algn="ctr"/>
            <a:r>
              <a:rPr lang="en-US" b="1" dirty="0">
                <a:solidFill>
                  <a:srgbClr val="0070C0"/>
                </a:solidFill>
                <a:latin typeface="Arial" panose="020B0604020202020204" pitchFamily="34" charset="0"/>
                <a:cs typeface="Arial" panose="020B0604020202020204" pitchFamily="34" charset="0"/>
              </a:rPr>
              <a:t>Prescription Factors in Resistance Training</a:t>
            </a:r>
          </a:p>
        </p:txBody>
      </p:sp>
      <p:graphicFrame>
        <p:nvGraphicFramePr>
          <p:cNvPr id="212060" name="Group 92"/>
          <p:cNvGraphicFramePr>
            <a:graphicFrameLocks noGrp="1"/>
          </p:cNvGraphicFramePr>
          <p:nvPr>
            <p:ph idx="1"/>
            <p:extLst>
              <p:ext uri="{D42A27DB-BD31-4B8C-83A1-F6EECF244321}">
                <p14:modId xmlns:p14="http://schemas.microsoft.com/office/powerpoint/2010/main" val="3564092458"/>
              </p:ext>
            </p:extLst>
          </p:nvPr>
        </p:nvGraphicFramePr>
        <p:xfrm>
          <a:off x="842010" y="1889760"/>
          <a:ext cx="7768590" cy="4054349"/>
        </p:xfrm>
        <a:graphic>
          <a:graphicData uri="http://schemas.openxmlformats.org/drawingml/2006/table">
            <a:tbl>
              <a:tblPr/>
              <a:tblGrid>
                <a:gridCol w="1316038">
                  <a:extLst>
                    <a:ext uri="{9D8B030D-6E8A-4147-A177-3AD203B41FA5}">
                      <a16:colId xmlns:a16="http://schemas.microsoft.com/office/drawing/2014/main" val="20000"/>
                    </a:ext>
                  </a:extLst>
                </a:gridCol>
                <a:gridCol w="1316037">
                  <a:extLst>
                    <a:ext uri="{9D8B030D-6E8A-4147-A177-3AD203B41FA5}">
                      <a16:colId xmlns:a16="http://schemas.microsoft.com/office/drawing/2014/main" val="20001"/>
                    </a:ext>
                  </a:extLst>
                </a:gridCol>
                <a:gridCol w="1317625">
                  <a:extLst>
                    <a:ext uri="{9D8B030D-6E8A-4147-A177-3AD203B41FA5}">
                      <a16:colId xmlns:a16="http://schemas.microsoft.com/office/drawing/2014/main" val="20002"/>
                    </a:ext>
                  </a:extLst>
                </a:gridCol>
                <a:gridCol w="1316038">
                  <a:extLst>
                    <a:ext uri="{9D8B030D-6E8A-4147-A177-3AD203B41FA5}">
                      <a16:colId xmlns:a16="http://schemas.microsoft.com/office/drawing/2014/main" val="20003"/>
                    </a:ext>
                  </a:extLst>
                </a:gridCol>
                <a:gridCol w="1316037">
                  <a:extLst>
                    <a:ext uri="{9D8B030D-6E8A-4147-A177-3AD203B41FA5}">
                      <a16:colId xmlns:a16="http://schemas.microsoft.com/office/drawing/2014/main" val="20004"/>
                    </a:ext>
                  </a:extLst>
                </a:gridCol>
                <a:gridCol w="1186815">
                  <a:extLst>
                    <a:ext uri="{9D8B030D-6E8A-4147-A177-3AD203B41FA5}">
                      <a16:colId xmlns:a16="http://schemas.microsoft.com/office/drawing/2014/main" val="20005"/>
                    </a:ext>
                  </a:extLst>
                </a:gridCol>
              </a:tblGrid>
              <a:tr h="552450">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accent1"/>
                          </a:solidFill>
                          <a:effectLst/>
                          <a:latin typeface="Tahoma" panose="020B0604030504040204" pitchFamily="34" charset="0"/>
                        </a:rPr>
                        <a:t>Component Factor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accent1"/>
                          </a:solidFill>
                          <a:effectLst/>
                          <a:latin typeface="Tahoma" panose="020B0604030504040204" pitchFamily="34" charset="0"/>
                        </a:rPr>
                        <a:t>Preparation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accent1"/>
                          </a:solidFill>
                          <a:effectLst/>
                          <a:latin typeface="Tahoma" panose="020B0604030504040204" pitchFamily="34" charset="0"/>
                        </a:rPr>
                        <a:t>Hypertrophy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accent1"/>
                          </a:solidFill>
                          <a:effectLst/>
                          <a:latin typeface="Tahoma" panose="020B0604030504040204" pitchFamily="34" charset="0"/>
                        </a:rPr>
                        <a:t>Strength hypertrophy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accent1"/>
                          </a:solidFill>
                          <a:effectLst/>
                          <a:latin typeface="Tahoma" panose="020B0604030504040204" pitchFamily="34" charset="0"/>
                        </a:rPr>
                        <a:t>Strength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accent1"/>
                          </a:solidFill>
                          <a:effectLst/>
                          <a:latin typeface="Tahoma" panose="020B0604030504040204" pitchFamily="34" charset="0"/>
                        </a:rPr>
                        <a:t>Strength endurance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39800">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Intensity &amp; load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Low; 60-69% of 1RM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Mod; 70-76% of 1RM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Mod-high; 77-84% of 1RM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High; 85-100% of 1RM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Low-Mod; 60-69% of 1RM</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98463">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Reps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13-20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9-12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6-8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1-6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13-20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50838">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Sets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1-4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3-5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3-5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2-4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1-3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88963">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Rest between sets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60-120 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30-60 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30-120 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1.5-3 min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10-60 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46075">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Frequency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2-3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5-6 (split)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5-6 (split)</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endParaRPr kumimoji="0" lang="en-US" sz="1600" b="0" i="0" u="none" strike="noStrike" cap="none" normalizeH="0" baseline="0">
                        <a:ln>
                          <a:noFill/>
                        </a:ln>
                        <a:solidFill>
                          <a:schemeClr val="tx1"/>
                        </a:solidFill>
                        <a:effectLst/>
                        <a:latin typeface="Tahoma" panose="020B060403050404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5-6 (split)</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endParaRPr kumimoji="0" lang="en-US" sz="1600" b="0" i="0" u="none" strike="noStrike" cap="none" normalizeH="0" baseline="0" dirty="0">
                        <a:ln>
                          <a:noFill/>
                        </a:ln>
                        <a:solidFill>
                          <a:schemeClr val="tx1"/>
                        </a:solidFill>
                        <a:effectLst/>
                        <a:latin typeface="Tahoma" panose="020B060403050404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220663">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Volume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Medium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High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Medium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Low</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Med-High</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212062" name="Text Box 94"/>
          <p:cNvSpPr txBox="1">
            <a:spLocks noChangeArrowheads="1"/>
          </p:cNvSpPr>
          <p:nvPr/>
        </p:nvSpPr>
        <p:spPr bwMode="auto">
          <a:xfrm>
            <a:off x="1042988" y="6165850"/>
            <a:ext cx="7850187"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1400"/>
              <a:t>Griffin J (2006). </a:t>
            </a:r>
            <a:r>
              <a:rPr lang="en-US" sz="1400" u="sng"/>
              <a:t>Client-Centered Exercise Prescription</a:t>
            </a:r>
            <a:r>
              <a:rPr lang="en-US" sz="1400"/>
              <a:t>, </a:t>
            </a:r>
            <a:r>
              <a:rPr lang="en-US" sz="1400" u="sng"/>
              <a:t>2nd Ed</a:t>
            </a:r>
            <a:r>
              <a:rPr lang="en-US" sz="1400"/>
              <a:t>.  Champaign, IL: Human Kinetics, p. 195.</a:t>
            </a:r>
          </a:p>
        </p:txBody>
      </p:sp>
      <p:sp>
        <p:nvSpPr>
          <p:cNvPr id="2" name="Slide Number Placeholder 1"/>
          <p:cNvSpPr>
            <a:spLocks noGrp="1"/>
          </p:cNvSpPr>
          <p:nvPr>
            <p:ph type="sldNum" sz="quarter" idx="12"/>
          </p:nvPr>
        </p:nvSpPr>
        <p:spPr/>
        <p:txBody>
          <a:bodyPr/>
          <a:lstStyle/>
          <a:p>
            <a:fld id="{F0B27CAE-7732-4787-9FEF-78843C4E08B7}" type="slidenum">
              <a:rPr lang="en-US" smtClean="0"/>
              <a:pPr/>
              <a:t>125</a:t>
            </a:fld>
            <a:endParaRPr lang="en-US"/>
          </a:p>
        </p:txBody>
      </p:sp>
    </p:spTree>
    <p:extLst>
      <p:ext uri="{BB962C8B-B14F-4D97-AF65-F5344CB8AC3E}">
        <p14:creationId xmlns:p14="http://schemas.microsoft.com/office/powerpoint/2010/main" val="2001069979"/>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2"/>
          <p:cNvSpPr>
            <a:spLocks noGrp="1" noChangeArrowheads="1"/>
          </p:cNvSpPr>
          <p:nvPr>
            <p:ph type="title"/>
          </p:nvPr>
        </p:nvSpPr>
        <p:spPr>
          <a:xfrm>
            <a:off x="533400" y="347665"/>
            <a:ext cx="8077200" cy="1115376"/>
          </a:xfrm>
        </p:spPr>
        <p:txBody>
          <a:bodyPr>
            <a:normAutofit fontScale="90000"/>
          </a:bodyPr>
          <a:lstStyle/>
          <a:p>
            <a:pPr algn="ctr"/>
            <a:r>
              <a:rPr lang="en-US" dirty="0"/>
              <a:t>Matching Resistance Equipment to the Client</a:t>
            </a:r>
            <a:endParaRPr lang="en-US" sz="2600" b="0" dirty="0">
              <a:effectLst/>
            </a:endParaRPr>
          </a:p>
        </p:txBody>
      </p:sp>
      <p:sp>
        <p:nvSpPr>
          <p:cNvPr id="215043" name="Rectangle 3"/>
          <p:cNvSpPr>
            <a:spLocks noGrp="1" noChangeArrowheads="1"/>
          </p:cNvSpPr>
          <p:nvPr>
            <p:ph type="body" idx="1"/>
          </p:nvPr>
        </p:nvSpPr>
        <p:spPr>
          <a:xfrm>
            <a:off x="864870" y="1463041"/>
            <a:ext cx="7650480" cy="5078411"/>
          </a:xfrm>
        </p:spPr>
        <p:txBody>
          <a:bodyPr>
            <a:noAutofit/>
          </a:bodyPr>
          <a:lstStyle/>
          <a:p>
            <a:pPr>
              <a:lnSpc>
                <a:spcPct val="80000"/>
              </a:lnSpc>
            </a:pPr>
            <a:r>
              <a:rPr lang="en-US" sz="2200" dirty="0"/>
              <a:t>Body Weight: Most versatile source of overload</a:t>
            </a:r>
          </a:p>
          <a:p>
            <a:pPr>
              <a:lnSpc>
                <a:spcPct val="80000"/>
              </a:lnSpc>
            </a:pPr>
            <a:r>
              <a:rPr lang="en-US" sz="2200" dirty="0"/>
              <a:t>Free Weight (DBs &amp; BBs)</a:t>
            </a:r>
          </a:p>
          <a:p>
            <a:pPr>
              <a:lnSpc>
                <a:spcPct val="80000"/>
              </a:lnSpc>
            </a:pPr>
            <a:r>
              <a:rPr lang="en-US" sz="2200" dirty="0"/>
              <a:t>Machine resistance</a:t>
            </a:r>
          </a:p>
          <a:p>
            <a:pPr lvl="1">
              <a:lnSpc>
                <a:spcPct val="80000"/>
              </a:lnSpc>
            </a:pPr>
            <a:r>
              <a:rPr lang="en-US" sz="2000" dirty="0"/>
              <a:t>Constant resistance</a:t>
            </a:r>
          </a:p>
          <a:p>
            <a:pPr lvl="1">
              <a:lnSpc>
                <a:spcPct val="80000"/>
              </a:lnSpc>
            </a:pPr>
            <a:r>
              <a:rPr lang="en-US" sz="2000" dirty="0"/>
              <a:t>Variable resistance</a:t>
            </a:r>
          </a:p>
          <a:p>
            <a:pPr lvl="2">
              <a:lnSpc>
                <a:spcPct val="80000"/>
              </a:lnSpc>
            </a:pPr>
            <a:r>
              <a:rPr lang="en-US" dirty="0"/>
              <a:t>3 major strength curves</a:t>
            </a:r>
          </a:p>
          <a:p>
            <a:pPr lvl="3">
              <a:lnSpc>
                <a:spcPct val="80000"/>
              </a:lnSpc>
            </a:pPr>
            <a:r>
              <a:rPr lang="en-US" sz="2000" dirty="0"/>
              <a:t>Ascending</a:t>
            </a:r>
          </a:p>
          <a:p>
            <a:pPr lvl="3">
              <a:lnSpc>
                <a:spcPct val="80000"/>
              </a:lnSpc>
            </a:pPr>
            <a:r>
              <a:rPr lang="en-US" sz="2000" dirty="0"/>
              <a:t>Descending</a:t>
            </a:r>
          </a:p>
          <a:p>
            <a:pPr lvl="3">
              <a:lnSpc>
                <a:spcPct val="80000"/>
              </a:lnSpc>
            </a:pPr>
            <a:r>
              <a:rPr lang="en-US" sz="2000" dirty="0"/>
              <a:t>Bell-shaped</a:t>
            </a:r>
          </a:p>
          <a:p>
            <a:pPr lvl="1">
              <a:lnSpc>
                <a:spcPct val="80000"/>
              </a:lnSpc>
            </a:pPr>
            <a:r>
              <a:rPr lang="en-US" sz="2200" dirty="0"/>
              <a:t>Hydraulics and pneumatics</a:t>
            </a:r>
          </a:p>
          <a:p>
            <a:pPr lvl="1">
              <a:lnSpc>
                <a:spcPct val="80000"/>
              </a:lnSpc>
            </a:pPr>
            <a:r>
              <a:rPr lang="en-US" sz="2200" dirty="0"/>
              <a:t>Electronics</a:t>
            </a:r>
          </a:p>
          <a:p>
            <a:pPr lvl="1">
              <a:lnSpc>
                <a:spcPct val="80000"/>
              </a:lnSpc>
            </a:pPr>
            <a:r>
              <a:rPr lang="en-US" sz="2200" dirty="0" err="1"/>
              <a:t>Isokinetics</a:t>
            </a:r>
            <a:endParaRPr lang="en-US" sz="2200" dirty="0"/>
          </a:p>
          <a:p>
            <a:pPr lvl="1">
              <a:lnSpc>
                <a:spcPct val="80000"/>
              </a:lnSpc>
            </a:pPr>
            <a:r>
              <a:rPr lang="en-US" sz="2200" dirty="0"/>
              <a:t>Other</a:t>
            </a:r>
          </a:p>
          <a:p>
            <a:pPr lvl="2">
              <a:lnSpc>
                <a:spcPct val="80000"/>
              </a:lnSpc>
            </a:pPr>
            <a:r>
              <a:rPr lang="en-US" dirty="0"/>
              <a:t>Elastic</a:t>
            </a:r>
          </a:p>
          <a:p>
            <a:pPr lvl="2">
              <a:lnSpc>
                <a:spcPct val="80000"/>
              </a:lnSpc>
            </a:pPr>
            <a:r>
              <a:rPr lang="en-US" dirty="0"/>
              <a:t>Water</a:t>
            </a:r>
          </a:p>
          <a:p>
            <a:pPr lvl="2">
              <a:lnSpc>
                <a:spcPct val="80000"/>
              </a:lnSpc>
            </a:pPr>
            <a:r>
              <a:rPr lang="en-US" dirty="0"/>
              <a:t>Manual resistance</a:t>
            </a:r>
          </a:p>
        </p:txBody>
      </p:sp>
      <p:sp>
        <p:nvSpPr>
          <p:cNvPr id="2" name="Slide Number Placeholder 1"/>
          <p:cNvSpPr>
            <a:spLocks noGrp="1"/>
          </p:cNvSpPr>
          <p:nvPr>
            <p:ph type="sldNum" sz="quarter" idx="12"/>
          </p:nvPr>
        </p:nvSpPr>
        <p:spPr/>
        <p:txBody>
          <a:bodyPr/>
          <a:lstStyle/>
          <a:p>
            <a:fld id="{2098FC7C-5A73-4CE4-9ED4-529E12F90497}" type="slidenum">
              <a:rPr lang="en-AU" smtClean="0"/>
              <a:t>126</a:t>
            </a:fld>
            <a:endParaRPr lang="en-AU"/>
          </a:p>
        </p:txBody>
      </p:sp>
    </p:spTree>
    <p:extLst>
      <p:ext uri="{BB962C8B-B14F-4D97-AF65-F5344CB8AC3E}">
        <p14:creationId xmlns:p14="http://schemas.microsoft.com/office/powerpoint/2010/main" val="4005159369"/>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Rectangle 2"/>
          <p:cNvSpPr>
            <a:spLocks noGrp="1" noChangeArrowheads="1"/>
          </p:cNvSpPr>
          <p:nvPr>
            <p:ph type="title"/>
          </p:nvPr>
        </p:nvSpPr>
        <p:spPr>
          <a:xfrm>
            <a:off x="735330" y="247650"/>
            <a:ext cx="7745730" cy="1431925"/>
          </a:xfrm>
        </p:spPr>
        <p:txBody>
          <a:bodyPr/>
          <a:lstStyle/>
          <a:p>
            <a:pPr algn="ctr"/>
            <a:r>
              <a:rPr lang="en-US" b="1" dirty="0">
                <a:solidFill>
                  <a:srgbClr val="0070C0"/>
                </a:solidFill>
                <a:latin typeface="Arial" panose="020B0604020202020204" pitchFamily="34" charset="0"/>
                <a:cs typeface="Arial" panose="020B0604020202020204" pitchFamily="34" charset="0"/>
              </a:rPr>
              <a:t>Free Weights vs </a:t>
            </a:r>
            <a:br>
              <a:rPr lang="en-US" b="1" dirty="0">
                <a:solidFill>
                  <a:srgbClr val="0070C0"/>
                </a:solidFill>
                <a:latin typeface="Arial" panose="020B0604020202020204" pitchFamily="34" charset="0"/>
                <a:cs typeface="Arial" panose="020B0604020202020204" pitchFamily="34" charset="0"/>
              </a:rPr>
            </a:br>
            <a:r>
              <a:rPr lang="en-US" b="1" dirty="0">
                <a:solidFill>
                  <a:srgbClr val="0070C0"/>
                </a:solidFill>
                <a:latin typeface="Arial" panose="020B0604020202020204" pitchFamily="34" charset="0"/>
                <a:cs typeface="Arial" panose="020B0604020202020204" pitchFamily="34" charset="0"/>
              </a:rPr>
              <a:t>Machine Weights</a:t>
            </a:r>
            <a:endParaRPr lang="en-US" sz="2600" b="1" dirty="0">
              <a:solidFill>
                <a:srgbClr val="0070C0"/>
              </a:solidFill>
              <a:effectLst/>
              <a:latin typeface="Arial" panose="020B0604020202020204" pitchFamily="34" charset="0"/>
              <a:cs typeface="Arial" panose="020B0604020202020204" pitchFamily="34" charset="0"/>
            </a:endParaRPr>
          </a:p>
        </p:txBody>
      </p:sp>
      <p:graphicFrame>
        <p:nvGraphicFramePr>
          <p:cNvPr id="243766" name="Group 54"/>
          <p:cNvGraphicFramePr>
            <a:graphicFrameLocks noGrp="1"/>
          </p:cNvGraphicFramePr>
          <p:nvPr>
            <p:ph type="tbl" idx="1"/>
            <p:extLst>
              <p:ext uri="{D42A27DB-BD31-4B8C-83A1-F6EECF244321}">
                <p14:modId xmlns:p14="http://schemas.microsoft.com/office/powerpoint/2010/main" val="3349558072"/>
              </p:ext>
            </p:extLst>
          </p:nvPr>
        </p:nvGraphicFramePr>
        <p:xfrm>
          <a:off x="937260" y="1768284"/>
          <a:ext cx="7543800" cy="4598417"/>
        </p:xfrm>
        <a:graphic>
          <a:graphicData uri="http://schemas.openxmlformats.org/drawingml/2006/table">
            <a:tbl>
              <a:tblPr/>
              <a:tblGrid>
                <a:gridCol w="1885950">
                  <a:extLst>
                    <a:ext uri="{9D8B030D-6E8A-4147-A177-3AD203B41FA5}">
                      <a16:colId xmlns:a16="http://schemas.microsoft.com/office/drawing/2014/main" val="20000"/>
                    </a:ext>
                  </a:extLst>
                </a:gridCol>
                <a:gridCol w="1885950">
                  <a:extLst>
                    <a:ext uri="{9D8B030D-6E8A-4147-A177-3AD203B41FA5}">
                      <a16:colId xmlns:a16="http://schemas.microsoft.com/office/drawing/2014/main" val="20001"/>
                    </a:ext>
                  </a:extLst>
                </a:gridCol>
                <a:gridCol w="1885950">
                  <a:extLst>
                    <a:ext uri="{9D8B030D-6E8A-4147-A177-3AD203B41FA5}">
                      <a16:colId xmlns:a16="http://schemas.microsoft.com/office/drawing/2014/main" val="20002"/>
                    </a:ext>
                  </a:extLst>
                </a:gridCol>
                <a:gridCol w="1885950">
                  <a:extLst>
                    <a:ext uri="{9D8B030D-6E8A-4147-A177-3AD203B41FA5}">
                      <a16:colId xmlns:a16="http://schemas.microsoft.com/office/drawing/2014/main" val="20003"/>
                    </a:ext>
                  </a:extLst>
                </a:gridCol>
              </a:tblGrid>
              <a:tr h="529146">
                <a:tc gridSpan="2">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800" b="1" i="0" u="none" strike="noStrike" cap="none" normalizeH="0" baseline="0" dirty="0">
                          <a:ln>
                            <a:noFill/>
                          </a:ln>
                          <a:solidFill>
                            <a:schemeClr val="tx1"/>
                          </a:solidFill>
                          <a:effectLst/>
                          <a:latin typeface="Tahoma" panose="020B0604030504040204" pitchFamily="34" charset="0"/>
                        </a:rPr>
                        <a:t>Free Weights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AU"/>
                    </a:p>
                  </a:txBody>
                  <a:tcPr/>
                </a:tc>
                <a:tc gridSpan="2">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800" b="1" i="0" u="none" strike="noStrike" cap="none" normalizeH="0" baseline="0" dirty="0">
                          <a:ln>
                            <a:noFill/>
                          </a:ln>
                          <a:solidFill>
                            <a:schemeClr val="tx1"/>
                          </a:solidFill>
                          <a:effectLst/>
                          <a:latin typeface="Tahoma" panose="020B0604030504040204" pitchFamily="34" charset="0"/>
                        </a:rPr>
                        <a:t>Machine Weights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AU"/>
                    </a:p>
                  </a:txBody>
                  <a:tcPr/>
                </a:tc>
                <a:extLst>
                  <a:ext uri="{0D108BD9-81ED-4DB2-BD59-A6C34878D82A}">
                    <a16:rowId xmlns:a16="http://schemas.microsoft.com/office/drawing/2014/main" val="10000"/>
                  </a:ext>
                </a:extLst>
              </a:tr>
              <a:tr h="576263">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800" b="0" i="0" u="none" strike="noStrike" cap="none" normalizeH="0" baseline="0">
                          <a:ln>
                            <a:noFill/>
                          </a:ln>
                          <a:solidFill>
                            <a:schemeClr val="tx1"/>
                          </a:solidFill>
                          <a:effectLst/>
                          <a:latin typeface="Tahoma" panose="020B0604030504040204" pitchFamily="34" charset="0"/>
                        </a:rPr>
                        <a:t>Pros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800" b="0" i="0" u="none" strike="noStrike" cap="none" normalizeH="0" baseline="0" dirty="0">
                          <a:ln>
                            <a:noFill/>
                          </a:ln>
                          <a:solidFill>
                            <a:schemeClr val="tx1"/>
                          </a:solidFill>
                          <a:effectLst/>
                          <a:latin typeface="Tahoma" panose="020B0604030504040204" pitchFamily="34" charset="0"/>
                        </a:rPr>
                        <a:t>Cons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800" b="0" i="0" u="none" strike="noStrike" cap="none" normalizeH="0" baseline="0" dirty="0">
                          <a:ln>
                            <a:noFill/>
                          </a:ln>
                          <a:solidFill>
                            <a:schemeClr val="tx1"/>
                          </a:solidFill>
                          <a:effectLst/>
                          <a:latin typeface="Tahoma" panose="020B0604030504040204" pitchFamily="34" charset="0"/>
                        </a:rPr>
                        <a:t>Pros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2800" b="0" i="0" u="none" strike="noStrike" cap="none" normalizeH="0" baseline="0">
                          <a:ln>
                            <a:noFill/>
                          </a:ln>
                          <a:solidFill>
                            <a:schemeClr val="tx1"/>
                          </a:solidFill>
                          <a:effectLst/>
                          <a:latin typeface="Tahoma" panose="020B0604030504040204" pitchFamily="34" charset="0"/>
                        </a:rPr>
                        <a:t>Cons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057400">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Can be tailored to specific demands</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Supporting muscles are also used</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May be more effective in increasing muscle mass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Safety a consideration for a novice</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Spotter needed</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Learning curve where technique may initially impair performance.</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endParaRPr kumimoji="0" lang="en-US" sz="2800" b="0" i="0" u="none" strike="noStrike" cap="none" normalizeH="0" baseline="0" dirty="0">
                        <a:ln>
                          <a:noFill/>
                        </a:ln>
                        <a:solidFill>
                          <a:schemeClr val="tx1"/>
                        </a:solidFill>
                        <a:effectLst/>
                        <a:latin typeface="Tahoma" panose="020B060403050404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Can isolate single large muscle group</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Greater safety</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Easier than free weights</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Easy to change loads</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Well suited for circuit training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Exercise restricted to predetermined movement patterns</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Do not train balance of movement</a:t>
                      </a:r>
                    </a:p>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Do not teach coordinated power movements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2" name="Slide Number Placeholder 1"/>
          <p:cNvSpPr>
            <a:spLocks noGrp="1"/>
          </p:cNvSpPr>
          <p:nvPr>
            <p:ph type="sldNum" sz="quarter" idx="12"/>
          </p:nvPr>
        </p:nvSpPr>
        <p:spPr/>
        <p:txBody>
          <a:bodyPr/>
          <a:lstStyle/>
          <a:p>
            <a:fld id="{F0B27CAE-7732-4787-9FEF-78843C4E08B7}" type="slidenum">
              <a:rPr lang="en-US" smtClean="0"/>
              <a:pPr/>
              <a:t>127</a:t>
            </a:fld>
            <a:endParaRPr lang="en-US"/>
          </a:p>
        </p:txBody>
      </p:sp>
    </p:spTree>
    <p:extLst>
      <p:ext uri="{BB962C8B-B14F-4D97-AF65-F5344CB8AC3E}">
        <p14:creationId xmlns:p14="http://schemas.microsoft.com/office/powerpoint/2010/main" val="883283472"/>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Rectangle 2"/>
          <p:cNvSpPr>
            <a:spLocks noGrp="1" noChangeArrowheads="1"/>
          </p:cNvSpPr>
          <p:nvPr>
            <p:ph type="title"/>
          </p:nvPr>
        </p:nvSpPr>
        <p:spPr/>
        <p:txBody>
          <a:bodyPr/>
          <a:lstStyle/>
          <a:p>
            <a:pPr algn="ctr"/>
            <a:r>
              <a:rPr lang="en-US" sz="4000" dirty="0"/>
              <a:t>Progression from </a:t>
            </a:r>
            <a:br>
              <a:rPr lang="en-US" sz="4000" dirty="0"/>
            </a:br>
            <a:r>
              <a:rPr lang="en-US" sz="4000" dirty="0"/>
              <a:t>Beginner to Advanced</a:t>
            </a:r>
            <a:endParaRPr lang="en-US" sz="1600" b="0" dirty="0">
              <a:effectLst/>
            </a:endParaRPr>
          </a:p>
        </p:txBody>
      </p:sp>
      <p:sp>
        <p:nvSpPr>
          <p:cNvPr id="250883" name="Rectangle 3"/>
          <p:cNvSpPr>
            <a:spLocks noGrp="1" noChangeArrowheads="1"/>
          </p:cNvSpPr>
          <p:nvPr>
            <p:ph type="body" idx="1"/>
          </p:nvPr>
        </p:nvSpPr>
        <p:spPr>
          <a:xfrm>
            <a:off x="1066800" y="2133600"/>
            <a:ext cx="7543800" cy="4391025"/>
          </a:xfrm>
        </p:spPr>
        <p:txBody>
          <a:bodyPr/>
          <a:lstStyle/>
          <a:p>
            <a:r>
              <a:rPr lang="en-US" dirty="0"/>
              <a:t>Beginners</a:t>
            </a:r>
          </a:p>
          <a:p>
            <a:pPr lvl="1"/>
            <a:r>
              <a:rPr lang="en-US" dirty="0"/>
              <a:t>Correct technique stressed</a:t>
            </a:r>
          </a:p>
          <a:p>
            <a:pPr lvl="1"/>
            <a:r>
              <a:rPr lang="en-US" dirty="0"/>
              <a:t>Resistance and volume low</a:t>
            </a:r>
          </a:p>
          <a:p>
            <a:r>
              <a:rPr lang="en-US" dirty="0"/>
              <a:t>Advanced</a:t>
            </a:r>
          </a:p>
          <a:p>
            <a:pPr lvl="1"/>
            <a:r>
              <a:rPr lang="en-US" dirty="0"/>
              <a:t>Move slowly into multi-sets</a:t>
            </a:r>
          </a:p>
          <a:p>
            <a:pPr lvl="1"/>
            <a:r>
              <a:rPr lang="en-US" dirty="0"/>
              <a:t>More technical exercises</a:t>
            </a:r>
          </a:p>
          <a:p>
            <a:pPr lvl="1"/>
            <a:r>
              <a:rPr lang="en-US" dirty="0"/>
              <a:t>Advanced modalities</a:t>
            </a:r>
          </a:p>
        </p:txBody>
      </p:sp>
      <p:sp>
        <p:nvSpPr>
          <p:cNvPr id="2" name="Slide Number Placeholder 1"/>
          <p:cNvSpPr>
            <a:spLocks noGrp="1"/>
          </p:cNvSpPr>
          <p:nvPr>
            <p:ph type="sldNum" sz="quarter" idx="12"/>
          </p:nvPr>
        </p:nvSpPr>
        <p:spPr/>
        <p:txBody>
          <a:bodyPr/>
          <a:lstStyle/>
          <a:p>
            <a:fld id="{2098FC7C-5A73-4CE4-9ED4-529E12F90497}" type="slidenum">
              <a:rPr lang="en-AU" smtClean="0"/>
              <a:t>128</a:t>
            </a:fld>
            <a:endParaRPr lang="en-AU"/>
          </a:p>
        </p:txBody>
      </p:sp>
    </p:spTree>
    <p:extLst>
      <p:ext uri="{BB962C8B-B14F-4D97-AF65-F5344CB8AC3E}">
        <p14:creationId xmlns:p14="http://schemas.microsoft.com/office/powerpoint/2010/main" val="771451939"/>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2"/>
          <p:cNvSpPr>
            <a:spLocks noGrp="1" noChangeArrowheads="1"/>
          </p:cNvSpPr>
          <p:nvPr>
            <p:ph type="title"/>
          </p:nvPr>
        </p:nvSpPr>
        <p:spPr>
          <a:xfrm>
            <a:off x="438150" y="281941"/>
            <a:ext cx="8077200" cy="792480"/>
          </a:xfrm>
        </p:spPr>
        <p:txBody>
          <a:bodyPr/>
          <a:lstStyle/>
          <a:p>
            <a:pPr algn="ctr"/>
            <a:r>
              <a:rPr lang="en-US" dirty="0"/>
              <a:t>Resistance Training Methods</a:t>
            </a:r>
            <a:endParaRPr lang="en-US" sz="2600" b="0" dirty="0">
              <a:effectLst/>
            </a:endParaRPr>
          </a:p>
        </p:txBody>
      </p:sp>
      <p:sp>
        <p:nvSpPr>
          <p:cNvPr id="219139" name="Rectangle 3"/>
          <p:cNvSpPr>
            <a:spLocks noGrp="1" noChangeArrowheads="1"/>
          </p:cNvSpPr>
          <p:nvPr>
            <p:ph type="body" idx="1"/>
          </p:nvPr>
        </p:nvSpPr>
        <p:spPr>
          <a:xfrm>
            <a:off x="598170" y="1413163"/>
            <a:ext cx="7897813" cy="4269769"/>
          </a:xfrm>
        </p:spPr>
        <p:txBody>
          <a:bodyPr>
            <a:noAutofit/>
          </a:bodyPr>
          <a:lstStyle/>
          <a:p>
            <a:pPr>
              <a:lnSpc>
                <a:spcPct val="80000"/>
              </a:lnSpc>
            </a:pPr>
            <a:r>
              <a:rPr lang="en-US" dirty="0"/>
              <a:t>Matrix (21s, partial)</a:t>
            </a:r>
          </a:p>
          <a:p>
            <a:pPr lvl="1">
              <a:lnSpc>
                <a:spcPct val="80000"/>
              </a:lnSpc>
            </a:pPr>
            <a:r>
              <a:rPr lang="en-US" dirty="0"/>
              <a:t>Based on use of partial movements to stimulate muscle tissue growth</a:t>
            </a:r>
          </a:p>
          <a:p>
            <a:pPr>
              <a:lnSpc>
                <a:spcPct val="80000"/>
              </a:lnSpc>
            </a:pPr>
            <a:endParaRPr lang="en-US" dirty="0"/>
          </a:p>
          <a:p>
            <a:pPr>
              <a:lnSpc>
                <a:spcPct val="80000"/>
              </a:lnSpc>
            </a:pPr>
            <a:r>
              <a:rPr lang="en-US" dirty="0"/>
              <a:t>Standard set system</a:t>
            </a:r>
          </a:p>
          <a:p>
            <a:pPr lvl="2">
              <a:lnSpc>
                <a:spcPct val="80000"/>
              </a:lnSpc>
            </a:pPr>
            <a:r>
              <a:rPr lang="en-US" sz="2400" dirty="0"/>
              <a:t>1 or more sets of each exercise; 8-12 reps</a:t>
            </a:r>
          </a:p>
          <a:p>
            <a:pPr lvl="2">
              <a:lnSpc>
                <a:spcPct val="80000"/>
              </a:lnSpc>
            </a:pPr>
            <a:r>
              <a:rPr lang="en-US" sz="2400" dirty="0"/>
              <a:t>One-Set theory: complete one set to failure</a:t>
            </a:r>
          </a:p>
          <a:p>
            <a:pPr>
              <a:lnSpc>
                <a:spcPct val="80000"/>
              </a:lnSpc>
            </a:pPr>
            <a:endParaRPr lang="en-US" dirty="0"/>
          </a:p>
          <a:p>
            <a:pPr>
              <a:lnSpc>
                <a:spcPct val="80000"/>
              </a:lnSpc>
            </a:pPr>
            <a:r>
              <a:rPr lang="en-US" dirty="0"/>
              <a:t>Circuit Weight Training System</a:t>
            </a:r>
          </a:p>
          <a:p>
            <a:pPr lvl="1">
              <a:lnSpc>
                <a:spcPct val="80000"/>
              </a:lnSpc>
            </a:pPr>
            <a:r>
              <a:rPr lang="en-US" dirty="0"/>
              <a:t>Client moves from one station to the next with limited rest breaks</a:t>
            </a:r>
          </a:p>
          <a:p>
            <a:pPr marL="0" indent="0">
              <a:lnSpc>
                <a:spcPct val="80000"/>
              </a:lnSpc>
              <a:buNone/>
            </a:pPr>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129</a:t>
            </a:fld>
            <a:endParaRPr lang="en-AU"/>
          </a:p>
        </p:txBody>
      </p:sp>
    </p:spTree>
    <p:extLst>
      <p:ext uri="{BB962C8B-B14F-4D97-AF65-F5344CB8AC3E}">
        <p14:creationId xmlns:p14="http://schemas.microsoft.com/office/powerpoint/2010/main" val="2432822804"/>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2"/>
          <p:cNvSpPr>
            <a:spLocks noGrp="1" noChangeArrowheads="1"/>
          </p:cNvSpPr>
          <p:nvPr>
            <p:ph type="title"/>
          </p:nvPr>
        </p:nvSpPr>
        <p:spPr>
          <a:xfrm>
            <a:off x="438150" y="281941"/>
            <a:ext cx="8077200" cy="792480"/>
          </a:xfrm>
        </p:spPr>
        <p:txBody>
          <a:bodyPr/>
          <a:lstStyle/>
          <a:p>
            <a:pPr algn="ctr"/>
            <a:r>
              <a:rPr lang="en-US" dirty="0"/>
              <a:t>Resistance Training Methods</a:t>
            </a:r>
            <a:endParaRPr lang="en-US" sz="2600" b="0" dirty="0">
              <a:effectLst/>
            </a:endParaRPr>
          </a:p>
        </p:txBody>
      </p:sp>
      <p:sp>
        <p:nvSpPr>
          <p:cNvPr id="219139" name="Rectangle 3"/>
          <p:cNvSpPr>
            <a:spLocks noGrp="1" noChangeArrowheads="1"/>
          </p:cNvSpPr>
          <p:nvPr>
            <p:ph type="body" idx="1"/>
          </p:nvPr>
        </p:nvSpPr>
        <p:spPr>
          <a:xfrm>
            <a:off x="598170" y="1401287"/>
            <a:ext cx="7897813" cy="4281645"/>
          </a:xfrm>
        </p:spPr>
        <p:txBody>
          <a:bodyPr>
            <a:noAutofit/>
          </a:bodyPr>
          <a:lstStyle/>
          <a:p>
            <a:pPr>
              <a:lnSpc>
                <a:spcPct val="80000"/>
              </a:lnSpc>
            </a:pPr>
            <a:r>
              <a:rPr lang="en-US" dirty="0"/>
              <a:t>Pyramid System</a:t>
            </a:r>
          </a:p>
          <a:p>
            <a:pPr lvl="2">
              <a:lnSpc>
                <a:spcPct val="80000"/>
              </a:lnSpc>
            </a:pPr>
            <a:r>
              <a:rPr lang="en-US" sz="2400" dirty="0"/>
              <a:t>Light to heavy system; heavy to light system</a:t>
            </a:r>
          </a:p>
          <a:p>
            <a:pPr lvl="2">
              <a:lnSpc>
                <a:spcPct val="80000"/>
              </a:lnSpc>
            </a:pPr>
            <a:endParaRPr lang="en-US" sz="2400" dirty="0"/>
          </a:p>
          <a:p>
            <a:pPr>
              <a:lnSpc>
                <a:spcPct val="80000"/>
              </a:lnSpc>
            </a:pPr>
            <a:r>
              <a:rPr lang="en-US" dirty="0"/>
              <a:t>Superset System</a:t>
            </a:r>
          </a:p>
          <a:p>
            <a:pPr lvl="2">
              <a:lnSpc>
                <a:spcPct val="80000"/>
              </a:lnSpc>
            </a:pPr>
            <a:r>
              <a:rPr lang="en-US" sz="2400" dirty="0"/>
              <a:t>Several sets of 2 exercises performed 1 after the other with little or no rest; agonist/antagonist</a:t>
            </a:r>
          </a:p>
          <a:p>
            <a:pPr>
              <a:lnSpc>
                <a:spcPct val="80000"/>
              </a:lnSpc>
            </a:pPr>
            <a:endParaRPr lang="en-US" dirty="0"/>
          </a:p>
          <a:p>
            <a:pPr>
              <a:lnSpc>
                <a:spcPct val="80000"/>
              </a:lnSpc>
            </a:pPr>
            <a:r>
              <a:rPr lang="en-US" dirty="0"/>
              <a:t>Compound or Tri-Set System</a:t>
            </a:r>
          </a:p>
          <a:p>
            <a:pPr lvl="2">
              <a:lnSpc>
                <a:spcPct val="80000"/>
              </a:lnSpc>
            </a:pPr>
            <a:r>
              <a:rPr lang="en-US" sz="2400" dirty="0"/>
              <a:t>2-3 exercises for the same body part with little or no rest between</a:t>
            </a:r>
          </a:p>
          <a:p>
            <a:pPr lvl="2">
              <a:lnSpc>
                <a:spcPct val="80000"/>
              </a:lnSpc>
            </a:pPr>
            <a:endParaRPr lang="en-US" sz="2400" dirty="0"/>
          </a:p>
        </p:txBody>
      </p:sp>
      <p:sp>
        <p:nvSpPr>
          <p:cNvPr id="2" name="Slide Number Placeholder 1"/>
          <p:cNvSpPr>
            <a:spLocks noGrp="1"/>
          </p:cNvSpPr>
          <p:nvPr>
            <p:ph type="sldNum" sz="quarter" idx="12"/>
          </p:nvPr>
        </p:nvSpPr>
        <p:spPr/>
        <p:txBody>
          <a:bodyPr/>
          <a:lstStyle/>
          <a:p>
            <a:fld id="{2098FC7C-5A73-4CE4-9ED4-529E12F90497}" type="slidenum">
              <a:rPr lang="en-AU" smtClean="0"/>
              <a:t>130</a:t>
            </a:fld>
            <a:endParaRPr lang="en-AU"/>
          </a:p>
        </p:txBody>
      </p:sp>
    </p:spTree>
    <p:extLst>
      <p:ext uri="{BB962C8B-B14F-4D97-AF65-F5344CB8AC3E}">
        <p14:creationId xmlns:p14="http://schemas.microsoft.com/office/powerpoint/2010/main" val="2028789509"/>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2"/>
          <p:cNvSpPr>
            <a:spLocks noGrp="1" noChangeArrowheads="1"/>
          </p:cNvSpPr>
          <p:nvPr>
            <p:ph type="title"/>
          </p:nvPr>
        </p:nvSpPr>
        <p:spPr>
          <a:xfrm>
            <a:off x="438150" y="281941"/>
            <a:ext cx="8077200" cy="792480"/>
          </a:xfrm>
        </p:spPr>
        <p:txBody>
          <a:bodyPr/>
          <a:lstStyle/>
          <a:p>
            <a:pPr algn="ctr"/>
            <a:r>
              <a:rPr lang="en-US" dirty="0"/>
              <a:t>Resistance Training Methods</a:t>
            </a:r>
            <a:endParaRPr lang="en-US" sz="2600" b="0" dirty="0">
              <a:effectLst/>
            </a:endParaRPr>
          </a:p>
        </p:txBody>
      </p:sp>
      <p:sp>
        <p:nvSpPr>
          <p:cNvPr id="219139" name="Rectangle 3"/>
          <p:cNvSpPr>
            <a:spLocks noGrp="1" noChangeArrowheads="1"/>
          </p:cNvSpPr>
          <p:nvPr>
            <p:ph type="body" idx="1"/>
          </p:nvPr>
        </p:nvSpPr>
        <p:spPr>
          <a:xfrm>
            <a:off x="598170" y="1413163"/>
            <a:ext cx="7897813" cy="4269769"/>
          </a:xfrm>
        </p:spPr>
        <p:txBody>
          <a:bodyPr>
            <a:noAutofit/>
          </a:bodyPr>
          <a:lstStyle/>
          <a:p>
            <a:pPr>
              <a:lnSpc>
                <a:spcPct val="80000"/>
              </a:lnSpc>
            </a:pPr>
            <a:r>
              <a:rPr lang="en-US" dirty="0"/>
              <a:t>Split Routine System</a:t>
            </a:r>
          </a:p>
          <a:p>
            <a:pPr>
              <a:lnSpc>
                <a:spcPct val="80000"/>
              </a:lnSpc>
            </a:pPr>
            <a:endParaRPr lang="en-US" dirty="0"/>
          </a:p>
          <a:p>
            <a:pPr>
              <a:lnSpc>
                <a:spcPct val="80000"/>
              </a:lnSpc>
            </a:pPr>
            <a:r>
              <a:rPr lang="en-US" dirty="0"/>
              <a:t>Pre-Fatigue or Exhaustion Set System</a:t>
            </a:r>
          </a:p>
          <a:p>
            <a:pPr lvl="1">
              <a:lnSpc>
                <a:spcPct val="80000"/>
              </a:lnSpc>
            </a:pPr>
            <a:r>
              <a:rPr lang="en-US" sz="2800" dirty="0"/>
              <a:t>Create fatigue in the prime mover of a compound exercise to effectively recruit assistors</a:t>
            </a:r>
          </a:p>
          <a:p>
            <a:pPr>
              <a:lnSpc>
                <a:spcPct val="80000"/>
              </a:lnSpc>
            </a:pPr>
            <a:endParaRPr lang="en-US" dirty="0"/>
          </a:p>
          <a:p>
            <a:pPr>
              <a:lnSpc>
                <a:spcPct val="80000"/>
              </a:lnSpc>
            </a:pPr>
            <a:r>
              <a:rPr lang="en-US" dirty="0"/>
              <a:t>Forced Repetition System</a:t>
            </a:r>
          </a:p>
          <a:p>
            <a:pPr>
              <a:lnSpc>
                <a:spcPct val="80000"/>
              </a:lnSpc>
            </a:pPr>
            <a:endParaRPr lang="en-US" dirty="0"/>
          </a:p>
          <a:p>
            <a:pPr>
              <a:lnSpc>
                <a:spcPct val="80000"/>
              </a:lnSpc>
            </a:pPr>
            <a:r>
              <a:rPr lang="en-US" dirty="0" err="1"/>
              <a:t>Plyometrics</a:t>
            </a:r>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131</a:t>
            </a:fld>
            <a:endParaRPr lang="en-AU"/>
          </a:p>
        </p:txBody>
      </p:sp>
    </p:spTree>
    <p:extLst>
      <p:ext uri="{BB962C8B-B14F-4D97-AF65-F5344CB8AC3E}">
        <p14:creationId xmlns:p14="http://schemas.microsoft.com/office/powerpoint/2010/main" val="412962983"/>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2"/>
          <p:cNvSpPr>
            <a:spLocks noGrp="1" noChangeArrowheads="1"/>
          </p:cNvSpPr>
          <p:nvPr>
            <p:ph type="title"/>
          </p:nvPr>
        </p:nvSpPr>
        <p:spPr/>
        <p:txBody>
          <a:bodyPr/>
          <a:lstStyle/>
          <a:p>
            <a:pPr algn="ctr"/>
            <a:r>
              <a:rPr lang="en-US" sz="4200" dirty="0"/>
              <a:t>Plyometric Training</a:t>
            </a:r>
            <a:endParaRPr lang="en-US" sz="4200" b="0" dirty="0">
              <a:effectLst/>
            </a:endParaRPr>
          </a:p>
        </p:txBody>
      </p:sp>
      <p:sp>
        <p:nvSpPr>
          <p:cNvPr id="246787" name="Rectangle 3"/>
          <p:cNvSpPr>
            <a:spLocks noGrp="1" noChangeArrowheads="1"/>
          </p:cNvSpPr>
          <p:nvPr>
            <p:ph type="body" idx="1"/>
          </p:nvPr>
        </p:nvSpPr>
        <p:spPr>
          <a:xfrm>
            <a:off x="628650" y="1690689"/>
            <a:ext cx="7543800" cy="4391025"/>
          </a:xfrm>
        </p:spPr>
        <p:txBody>
          <a:bodyPr>
            <a:normAutofit lnSpcReduction="10000"/>
          </a:bodyPr>
          <a:lstStyle/>
          <a:p>
            <a:r>
              <a:rPr lang="en-US" dirty="0"/>
              <a:t>facilitates strength and speed development, thereby improving power</a:t>
            </a:r>
          </a:p>
          <a:p>
            <a:endParaRPr lang="en-US" dirty="0"/>
          </a:p>
          <a:p>
            <a:r>
              <a:rPr lang="en-US" dirty="0"/>
              <a:t>develops explosive movement </a:t>
            </a:r>
          </a:p>
          <a:p>
            <a:endParaRPr lang="en-US" sz="2800" dirty="0"/>
          </a:p>
          <a:p>
            <a:r>
              <a:rPr lang="en-US" sz="2800" dirty="0"/>
              <a:t>Rapid eccentric lengthening of a muscle followed immediately by rapid concentric contraction of that muscle to produce a forceful explosive movement</a:t>
            </a:r>
          </a:p>
          <a:p>
            <a:pPr lvl="1"/>
            <a:r>
              <a:rPr lang="en-US" sz="2800" dirty="0"/>
              <a:t>Hops, bounds, depth jumping</a:t>
            </a:r>
            <a:endParaRPr lang="en-AU" b="1" dirty="0"/>
          </a:p>
        </p:txBody>
      </p:sp>
      <p:sp>
        <p:nvSpPr>
          <p:cNvPr id="2" name="Slide Number Placeholder 1"/>
          <p:cNvSpPr>
            <a:spLocks noGrp="1"/>
          </p:cNvSpPr>
          <p:nvPr>
            <p:ph type="sldNum" sz="quarter" idx="12"/>
          </p:nvPr>
        </p:nvSpPr>
        <p:spPr/>
        <p:txBody>
          <a:bodyPr/>
          <a:lstStyle/>
          <a:p>
            <a:fld id="{2098FC7C-5A73-4CE4-9ED4-529E12F90497}" type="slidenum">
              <a:rPr lang="en-AU" smtClean="0"/>
              <a:t>132</a:t>
            </a:fld>
            <a:endParaRPr lang="en-AU"/>
          </a:p>
        </p:txBody>
      </p:sp>
    </p:spTree>
    <p:extLst>
      <p:ext uri="{BB962C8B-B14F-4D97-AF65-F5344CB8AC3E}">
        <p14:creationId xmlns:p14="http://schemas.microsoft.com/office/powerpoint/2010/main" val="4023944476"/>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2"/>
          <p:cNvSpPr>
            <a:spLocks noGrp="1" noChangeArrowheads="1"/>
          </p:cNvSpPr>
          <p:nvPr>
            <p:ph type="title"/>
          </p:nvPr>
        </p:nvSpPr>
        <p:spPr/>
        <p:txBody>
          <a:bodyPr/>
          <a:lstStyle/>
          <a:p>
            <a:pPr algn="ctr"/>
            <a:r>
              <a:rPr lang="en-US" sz="4200" dirty="0"/>
              <a:t>Plyometric Training</a:t>
            </a:r>
            <a:endParaRPr lang="en-US" sz="4200" b="0" dirty="0">
              <a:effectLst/>
            </a:endParaRPr>
          </a:p>
        </p:txBody>
      </p:sp>
      <p:sp>
        <p:nvSpPr>
          <p:cNvPr id="246787" name="Rectangle 3"/>
          <p:cNvSpPr>
            <a:spLocks noGrp="1" noChangeArrowheads="1"/>
          </p:cNvSpPr>
          <p:nvPr>
            <p:ph type="body" idx="1"/>
          </p:nvPr>
        </p:nvSpPr>
        <p:spPr>
          <a:xfrm>
            <a:off x="628650" y="1690689"/>
            <a:ext cx="7543800" cy="4391025"/>
          </a:xfrm>
        </p:spPr>
        <p:txBody>
          <a:bodyPr>
            <a:normAutofit/>
          </a:bodyPr>
          <a:lstStyle/>
          <a:p>
            <a:r>
              <a:rPr lang="en-US" dirty="0"/>
              <a:t>Safety and preparation</a:t>
            </a:r>
          </a:p>
          <a:p>
            <a:pPr lvl="1"/>
            <a:r>
              <a:rPr lang="en-US" dirty="0"/>
              <a:t>focus on quality versus quantity</a:t>
            </a:r>
            <a:endParaRPr lang="en-AU" b="1" dirty="0"/>
          </a:p>
          <a:p>
            <a:pPr lvl="1"/>
            <a:r>
              <a:rPr lang="en-US" dirty="0"/>
              <a:t>Critical that the client has a sound weight training background</a:t>
            </a:r>
            <a:endParaRPr lang="en-AU" b="1" dirty="0"/>
          </a:p>
          <a:p>
            <a:pPr lvl="1"/>
            <a:r>
              <a:rPr lang="en-US" dirty="0"/>
              <a:t>Session should not leave the client out of breath and ample rest time between sets is required</a:t>
            </a:r>
            <a:endParaRPr lang="en-AU" b="1" dirty="0"/>
          </a:p>
          <a:p>
            <a:pPr lvl="1"/>
            <a:r>
              <a:rPr lang="en-US" dirty="0"/>
              <a:t>Allow only three maximum plyometric sessions per week with only 120 ground contact per session per muscle group.</a:t>
            </a:r>
            <a:endParaRPr lang="en-AU" b="1" dirty="0"/>
          </a:p>
          <a:p>
            <a:pPr lvl="1"/>
            <a:r>
              <a:rPr lang="en-US" dirty="0"/>
              <a:t>Need careful supervision to ensure technique</a:t>
            </a:r>
            <a:endParaRPr lang="en-AU" b="1" dirty="0"/>
          </a:p>
          <a:p>
            <a:pPr lvl="1"/>
            <a:r>
              <a:rPr lang="en-US" dirty="0"/>
              <a:t>Uncommon to be prescribed in a fitness </a:t>
            </a:r>
            <a:r>
              <a:rPr lang="en-US" dirty="0" err="1"/>
              <a:t>centre</a:t>
            </a:r>
            <a:endParaRPr lang="en-AU" b="1" dirty="0"/>
          </a:p>
        </p:txBody>
      </p:sp>
      <p:sp>
        <p:nvSpPr>
          <p:cNvPr id="2" name="Slide Number Placeholder 1"/>
          <p:cNvSpPr>
            <a:spLocks noGrp="1"/>
          </p:cNvSpPr>
          <p:nvPr>
            <p:ph type="sldNum" sz="quarter" idx="12"/>
          </p:nvPr>
        </p:nvSpPr>
        <p:spPr/>
        <p:txBody>
          <a:bodyPr/>
          <a:lstStyle/>
          <a:p>
            <a:fld id="{2098FC7C-5A73-4CE4-9ED4-529E12F90497}" type="slidenum">
              <a:rPr lang="en-AU" smtClean="0"/>
              <a:t>133</a:t>
            </a:fld>
            <a:endParaRPr lang="en-AU"/>
          </a:p>
        </p:txBody>
      </p:sp>
    </p:spTree>
    <p:extLst>
      <p:ext uri="{BB962C8B-B14F-4D97-AF65-F5344CB8AC3E}">
        <p14:creationId xmlns:p14="http://schemas.microsoft.com/office/powerpoint/2010/main" val="378201153"/>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2"/>
          <p:cNvSpPr>
            <a:spLocks noGrp="1" noChangeArrowheads="1"/>
          </p:cNvSpPr>
          <p:nvPr>
            <p:ph type="title"/>
          </p:nvPr>
        </p:nvSpPr>
        <p:spPr>
          <a:xfrm>
            <a:off x="438150" y="281941"/>
            <a:ext cx="8077200" cy="792480"/>
          </a:xfrm>
        </p:spPr>
        <p:txBody>
          <a:bodyPr/>
          <a:lstStyle/>
          <a:p>
            <a:pPr algn="ctr"/>
            <a:r>
              <a:rPr lang="en-US" dirty="0"/>
              <a:t>Resistance Training Exercises</a:t>
            </a:r>
            <a:endParaRPr lang="en-US" sz="2600" b="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134</a:t>
            </a:fld>
            <a:endParaRPr lang="en-AU"/>
          </a:p>
        </p:txBody>
      </p:sp>
      <p:graphicFrame>
        <p:nvGraphicFramePr>
          <p:cNvPr id="4" name="Table 3"/>
          <p:cNvGraphicFramePr>
            <a:graphicFrameLocks noGrp="1"/>
          </p:cNvGraphicFramePr>
          <p:nvPr>
            <p:extLst>
              <p:ext uri="{D42A27DB-BD31-4B8C-83A1-F6EECF244321}">
                <p14:modId xmlns:p14="http://schemas.microsoft.com/office/powerpoint/2010/main" val="3519426009"/>
              </p:ext>
            </p:extLst>
          </p:nvPr>
        </p:nvGraphicFramePr>
        <p:xfrm>
          <a:off x="950026" y="1615042"/>
          <a:ext cx="7457704" cy="4477002"/>
        </p:xfrm>
        <a:graphic>
          <a:graphicData uri="http://schemas.openxmlformats.org/drawingml/2006/table">
            <a:tbl>
              <a:tblPr firstRow="1" firstCol="1" lastRow="1" lastCol="1" bandRow="1" bandCol="1">
                <a:tableStyleId>{5C22544A-7EE6-4342-B048-85BDC9FD1C3A}</a:tableStyleId>
              </a:tblPr>
              <a:tblGrid>
                <a:gridCol w="3301340">
                  <a:extLst>
                    <a:ext uri="{9D8B030D-6E8A-4147-A177-3AD203B41FA5}">
                      <a16:colId xmlns:a16="http://schemas.microsoft.com/office/drawing/2014/main" val="85686227"/>
                    </a:ext>
                  </a:extLst>
                </a:gridCol>
                <a:gridCol w="4156364">
                  <a:extLst>
                    <a:ext uri="{9D8B030D-6E8A-4147-A177-3AD203B41FA5}">
                      <a16:colId xmlns:a16="http://schemas.microsoft.com/office/drawing/2014/main" val="2376309466"/>
                    </a:ext>
                  </a:extLst>
                </a:gridCol>
              </a:tblGrid>
              <a:tr h="639572">
                <a:tc>
                  <a:txBody>
                    <a:bodyPr/>
                    <a:lstStyle/>
                    <a:p>
                      <a:pPr algn="l">
                        <a:spcAft>
                          <a:spcPts val="0"/>
                        </a:spcAft>
                      </a:pPr>
                      <a:r>
                        <a:rPr lang="en-US" sz="2000" b="1" dirty="0">
                          <a:solidFill>
                            <a:schemeClr val="tx1"/>
                          </a:solidFill>
                          <a:effectLst/>
                        </a:rPr>
                        <a:t>Source of external resistance</a:t>
                      </a:r>
                      <a:endParaRPr lang="en-AU" sz="1200" b="1" dirty="0">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spcAft>
                          <a:spcPts val="0"/>
                        </a:spcAft>
                      </a:pPr>
                      <a:r>
                        <a:rPr lang="en-US" sz="2000" b="1" dirty="0">
                          <a:solidFill>
                            <a:schemeClr val="tx1"/>
                          </a:solidFill>
                          <a:effectLst/>
                        </a:rPr>
                        <a:t>Resistance training exercises</a:t>
                      </a:r>
                      <a:endParaRPr lang="en-AU" sz="1200" b="1" dirty="0">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42610667"/>
                  </a:ext>
                </a:extLst>
              </a:tr>
              <a:tr h="1279142">
                <a:tc>
                  <a:txBody>
                    <a:bodyPr/>
                    <a:lstStyle/>
                    <a:p>
                      <a:pPr>
                        <a:spcAft>
                          <a:spcPts val="0"/>
                        </a:spcAft>
                      </a:pPr>
                      <a:r>
                        <a:rPr lang="en-US" sz="2000" b="0" dirty="0">
                          <a:solidFill>
                            <a:schemeClr val="tx1"/>
                          </a:solidFill>
                          <a:effectLst/>
                        </a:rPr>
                        <a:t>Gravity</a:t>
                      </a:r>
                      <a:endParaRPr lang="en-AU" sz="1200" b="0" dirty="0">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US" sz="2000" b="0" dirty="0">
                          <a:solidFill>
                            <a:schemeClr val="tx1"/>
                          </a:solidFill>
                          <a:effectLst/>
                        </a:rPr>
                        <a:t>Many exist, for example, standing shoulder press, free weight bench press, </a:t>
                      </a:r>
                      <a:r>
                        <a:rPr lang="en-US" sz="2000" b="0" dirty="0" err="1">
                          <a:solidFill>
                            <a:schemeClr val="tx1"/>
                          </a:solidFill>
                          <a:effectLst/>
                        </a:rPr>
                        <a:t>lat</a:t>
                      </a:r>
                      <a:r>
                        <a:rPr lang="en-US" sz="2000" b="0" dirty="0">
                          <a:solidFill>
                            <a:schemeClr val="tx1"/>
                          </a:solidFill>
                          <a:effectLst/>
                        </a:rPr>
                        <a:t> pulldown, angled bench press</a:t>
                      </a:r>
                      <a:endParaRPr lang="en-AU" sz="1200" b="0" dirty="0">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33292315"/>
                  </a:ext>
                </a:extLst>
              </a:tr>
              <a:tr h="639572">
                <a:tc>
                  <a:txBody>
                    <a:bodyPr/>
                    <a:lstStyle/>
                    <a:p>
                      <a:pPr>
                        <a:spcAft>
                          <a:spcPts val="0"/>
                        </a:spcAft>
                      </a:pPr>
                      <a:r>
                        <a:rPr lang="en-US" sz="2000" b="0" dirty="0">
                          <a:solidFill>
                            <a:schemeClr val="tx1"/>
                          </a:solidFill>
                          <a:effectLst/>
                        </a:rPr>
                        <a:t>Inertia</a:t>
                      </a:r>
                      <a:endParaRPr lang="en-AU" sz="1200" b="0" dirty="0">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US" sz="2000" b="0" dirty="0">
                          <a:solidFill>
                            <a:schemeClr val="tx1"/>
                          </a:solidFill>
                          <a:effectLst/>
                        </a:rPr>
                        <a:t>Power clean, snatch</a:t>
                      </a:r>
                      <a:endParaRPr lang="en-AU" sz="1200" b="0" dirty="0">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04236183"/>
                  </a:ext>
                </a:extLst>
              </a:tr>
              <a:tr h="639572">
                <a:tc>
                  <a:txBody>
                    <a:bodyPr/>
                    <a:lstStyle/>
                    <a:p>
                      <a:pPr>
                        <a:spcAft>
                          <a:spcPts val="0"/>
                        </a:spcAft>
                      </a:pPr>
                      <a:r>
                        <a:rPr lang="en-US" sz="2000" b="0">
                          <a:solidFill>
                            <a:schemeClr val="tx1"/>
                          </a:solidFill>
                          <a:effectLst/>
                        </a:rPr>
                        <a:t>Fluid</a:t>
                      </a:r>
                      <a:endParaRPr lang="en-AU" sz="1200" b="0">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US" sz="2000" b="0" dirty="0">
                          <a:solidFill>
                            <a:schemeClr val="tx1"/>
                          </a:solidFill>
                          <a:effectLst/>
                        </a:rPr>
                        <a:t>Pneumatic (compressed air) resistance exercises</a:t>
                      </a:r>
                      <a:endParaRPr lang="en-AU" sz="1200" b="0" dirty="0">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39940767"/>
                  </a:ext>
                </a:extLst>
              </a:tr>
              <a:tr h="639572">
                <a:tc>
                  <a:txBody>
                    <a:bodyPr/>
                    <a:lstStyle/>
                    <a:p>
                      <a:pPr>
                        <a:spcAft>
                          <a:spcPts val="0"/>
                        </a:spcAft>
                      </a:pPr>
                      <a:r>
                        <a:rPr lang="en-US" sz="2000" b="0">
                          <a:solidFill>
                            <a:schemeClr val="tx1"/>
                          </a:solidFill>
                          <a:effectLst/>
                        </a:rPr>
                        <a:t>Elasticity</a:t>
                      </a:r>
                      <a:endParaRPr lang="en-AU" sz="1200" b="0">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US" sz="2000" b="0" dirty="0">
                          <a:solidFill>
                            <a:schemeClr val="tx1"/>
                          </a:solidFill>
                          <a:effectLst/>
                        </a:rPr>
                        <a:t>Rubber tubing exercises</a:t>
                      </a:r>
                      <a:endParaRPr lang="en-AU" sz="1200" b="0" dirty="0">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24464808"/>
                  </a:ext>
                </a:extLst>
              </a:tr>
              <a:tr h="639572">
                <a:tc>
                  <a:txBody>
                    <a:bodyPr/>
                    <a:lstStyle/>
                    <a:p>
                      <a:pPr>
                        <a:spcAft>
                          <a:spcPts val="0"/>
                        </a:spcAft>
                      </a:pPr>
                      <a:r>
                        <a:rPr lang="en-US" sz="2000" b="0">
                          <a:solidFill>
                            <a:schemeClr val="tx1"/>
                          </a:solidFill>
                          <a:effectLst/>
                        </a:rPr>
                        <a:t>Electronically-controlled</a:t>
                      </a:r>
                      <a:endParaRPr lang="en-AU" sz="1200" b="0">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spcAft>
                          <a:spcPts val="0"/>
                        </a:spcAft>
                      </a:pPr>
                      <a:r>
                        <a:rPr lang="en-US" sz="2000" b="0" dirty="0">
                          <a:solidFill>
                            <a:schemeClr val="tx1"/>
                          </a:solidFill>
                          <a:effectLst/>
                        </a:rPr>
                        <a:t>Isokinetic-based rehabilitation machines</a:t>
                      </a:r>
                      <a:endParaRPr lang="en-AU" sz="1200" b="0" dirty="0">
                        <a:solidFill>
                          <a:schemeClr val="tx1"/>
                        </a:solidFill>
                        <a:effectLst/>
                        <a:latin typeface="Arial" panose="020B0604020202020204" pitchFamily="34" charset="0"/>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80256571"/>
                  </a:ext>
                </a:extLst>
              </a:tr>
            </a:tbl>
          </a:graphicData>
        </a:graphic>
      </p:graphicFrame>
    </p:spTree>
    <p:extLst>
      <p:ext uri="{BB962C8B-B14F-4D97-AF65-F5344CB8AC3E}">
        <p14:creationId xmlns:p14="http://schemas.microsoft.com/office/powerpoint/2010/main" val="233516149"/>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2"/>
          <p:cNvSpPr>
            <a:spLocks noGrp="1" noChangeArrowheads="1"/>
          </p:cNvSpPr>
          <p:nvPr>
            <p:ph type="title"/>
          </p:nvPr>
        </p:nvSpPr>
        <p:spPr/>
        <p:txBody>
          <a:bodyPr/>
          <a:lstStyle/>
          <a:p>
            <a:pPr algn="ctr"/>
            <a:r>
              <a:rPr lang="en-US" sz="4200" dirty="0"/>
              <a:t>Acute Program Variables</a:t>
            </a:r>
            <a:endParaRPr lang="en-US" sz="4200" b="0" dirty="0">
              <a:effectLst/>
            </a:endParaRPr>
          </a:p>
        </p:txBody>
      </p:sp>
      <p:sp>
        <p:nvSpPr>
          <p:cNvPr id="246787" name="Rectangle 3"/>
          <p:cNvSpPr>
            <a:spLocks noGrp="1" noChangeArrowheads="1"/>
          </p:cNvSpPr>
          <p:nvPr>
            <p:ph type="body" idx="1"/>
          </p:nvPr>
        </p:nvSpPr>
        <p:spPr>
          <a:xfrm>
            <a:off x="628650" y="1690689"/>
            <a:ext cx="7543800" cy="4391025"/>
          </a:xfrm>
        </p:spPr>
        <p:txBody>
          <a:bodyPr/>
          <a:lstStyle/>
          <a:p>
            <a:pPr marL="609600" indent="-609600"/>
            <a:r>
              <a:rPr lang="en-US" sz="2800" dirty="0"/>
              <a:t>Choice of exercises</a:t>
            </a:r>
          </a:p>
          <a:p>
            <a:pPr marL="609600" indent="-609600"/>
            <a:r>
              <a:rPr lang="en-US" sz="2800" dirty="0"/>
              <a:t>Order of exercises</a:t>
            </a:r>
          </a:p>
          <a:p>
            <a:pPr marL="609600" indent="-609600"/>
            <a:r>
              <a:rPr lang="en-US" sz="2800" dirty="0"/>
              <a:t>Resistance and repetitions used</a:t>
            </a:r>
          </a:p>
          <a:p>
            <a:pPr marL="609600" indent="-609600"/>
            <a:r>
              <a:rPr lang="en-US" sz="2800" dirty="0"/>
              <a:t>Number of sets of each exercise</a:t>
            </a:r>
          </a:p>
          <a:p>
            <a:pPr marL="609600" indent="-609600"/>
            <a:r>
              <a:rPr lang="en-US" sz="2800" dirty="0"/>
              <a:t>Duration of rest period between sets and exercises</a:t>
            </a:r>
          </a:p>
          <a:p>
            <a:pPr marL="609600" indent="-609600"/>
            <a:r>
              <a:rPr lang="en-US" sz="2800" dirty="0"/>
              <a:t>VARIATIONS</a:t>
            </a:r>
          </a:p>
          <a:p>
            <a:pPr marL="990600" lvl="1" indent="-533400"/>
            <a:r>
              <a:rPr lang="en-US" sz="2400" dirty="0"/>
              <a:t>Muscle actions</a:t>
            </a:r>
          </a:p>
          <a:p>
            <a:pPr marL="990600" lvl="1" indent="-533400"/>
            <a:r>
              <a:rPr lang="en-US" sz="2400" dirty="0"/>
              <a:t>True repetition and ROM</a:t>
            </a:r>
          </a:p>
        </p:txBody>
      </p:sp>
      <p:sp>
        <p:nvSpPr>
          <p:cNvPr id="2" name="Slide Number Placeholder 1"/>
          <p:cNvSpPr>
            <a:spLocks noGrp="1"/>
          </p:cNvSpPr>
          <p:nvPr>
            <p:ph type="sldNum" sz="quarter" idx="12"/>
          </p:nvPr>
        </p:nvSpPr>
        <p:spPr/>
        <p:txBody>
          <a:bodyPr/>
          <a:lstStyle/>
          <a:p>
            <a:fld id="{2098FC7C-5A73-4CE4-9ED4-529E12F90497}" type="slidenum">
              <a:rPr lang="en-AU" smtClean="0"/>
              <a:t>135</a:t>
            </a:fld>
            <a:endParaRPr lang="en-AU"/>
          </a:p>
        </p:txBody>
      </p:sp>
    </p:spTree>
    <p:extLst>
      <p:ext uri="{BB962C8B-B14F-4D97-AF65-F5344CB8AC3E}">
        <p14:creationId xmlns:p14="http://schemas.microsoft.com/office/powerpoint/2010/main" val="1492937118"/>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2"/>
          <p:cNvSpPr>
            <a:spLocks noGrp="1" noChangeArrowheads="1"/>
          </p:cNvSpPr>
          <p:nvPr>
            <p:ph type="title"/>
          </p:nvPr>
        </p:nvSpPr>
        <p:spPr/>
        <p:txBody>
          <a:bodyPr/>
          <a:lstStyle/>
          <a:p>
            <a:pPr algn="ctr"/>
            <a:r>
              <a:rPr lang="en-US" sz="4200" dirty="0"/>
              <a:t>Acute Program Variables</a:t>
            </a:r>
            <a:endParaRPr lang="en-US" sz="4200" b="0" dirty="0">
              <a:effectLst/>
            </a:endParaRPr>
          </a:p>
        </p:txBody>
      </p:sp>
      <p:sp>
        <p:nvSpPr>
          <p:cNvPr id="246787" name="Rectangle 3"/>
          <p:cNvSpPr>
            <a:spLocks noGrp="1" noChangeArrowheads="1"/>
          </p:cNvSpPr>
          <p:nvPr>
            <p:ph type="body" idx="1"/>
          </p:nvPr>
        </p:nvSpPr>
        <p:spPr>
          <a:xfrm>
            <a:off x="628650" y="1690689"/>
            <a:ext cx="7543800" cy="4391025"/>
          </a:xfrm>
        </p:spPr>
        <p:txBody>
          <a:bodyPr/>
          <a:lstStyle/>
          <a:p>
            <a:pPr>
              <a:lnSpc>
                <a:spcPct val="100000"/>
              </a:lnSpc>
            </a:pPr>
            <a:r>
              <a:rPr lang="en-US" sz="2800" dirty="0"/>
              <a:t>Choice of exercises</a:t>
            </a:r>
          </a:p>
          <a:p>
            <a:pPr lvl="1">
              <a:lnSpc>
                <a:spcPct val="100000"/>
              </a:lnSpc>
            </a:pPr>
            <a:r>
              <a:rPr lang="en-US" dirty="0"/>
              <a:t>Related to the biomechanical characteristics of the goals targeted for the improvement</a:t>
            </a:r>
          </a:p>
          <a:p>
            <a:pPr lvl="1">
              <a:lnSpc>
                <a:spcPct val="100000"/>
              </a:lnSpc>
            </a:pPr>
            <a:r>
              <a:rPr lang="en-US" dirty="0"/>
              <a:t>Primary exercises or assistance exercises</a:t>
            </a:r>
          </a:p>
          <a:p>
            <a:pPr lvl="1">
              <a:lnSpc>
                <a:spcPct val="100000"/>
              </a:lnSpc>
            </a:pPr>
            <a:r>
              <a:rPr lang="en-US" dirty="0"/>
              <a:t>Multi-joint or single-joint exercises</a:t>
            </a:r>
          </a:p>
          <a:p>
            <a:pPr lvl="1">
              <a:lnSpc>
                <a:spcPct val="100000"/>
              </a:lnSpc>
            </a:pPr>
            <a:r>
              <a:rPr lang="en-US" dirty="0"/>
              <a:t>Bilateral or unilateral</a:t>
            </a:r>
          </a:p>
        </p:txBody>
      </p:sp>
      <p:sp>
        <p:nvSpPr>
          <p:cNvPr id="2" name="Slide Number Placeholder 1"/>
          <p:cNvSpPr>
            <a:spLocks noGrp="1"/>
          </p:cNvSpPr>
          <p:nvPr>
            <p:ph type="sldNum" sz="quarter" idx="12"/>
          </p:nvPr>
        </p:nvSpPr>
        <p:spPr/>
        <p:txBody>
          <a:bodyPr/>
          <a:lstStyle/>
          <a:p>
            <a:fld id="{2098FC7C-5A73-4CE4-9ED4-529E12F90497}" type="slidenum">
              <a:rPr lang="en-AU" smtClean="0"/>
              <a:t>136</a:t>
            </a:fld>
            <a:endParaRPr lang="en-AU"/>
          </a:p>
        </p:txBody>
      </p:sp>
    </p:spTree>
    <p:extLst>
      <p:ext uri="{BB962C8B-B14F-4D97-AF65-F5344CB8AC3E}">
        <p14:creationId xmlns:p14="http://schemas.microsoft.com/office/powerpoint/2010/main" val="2080713915"/>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2"/>
          <p:cNvSpPr>
            <a:spLocks noGrp="1" noChangeArrowheads="1"/>
          </p:cNvSpPr>
          <p:nvPr>
            <p:ph type="title"/>
          </p:nvPr>
        </p:nvSpPr>
        <p:spPr/>
        <p:txBody>
          <a:bodyPr/>
          <a:lstStyle/>
          <a:p>
            <a:pPr algn="ctr"/>
            <a:r>
              <a:rPr lang="en-US" sz="4200" dirty="0"/>
              <a:t>Acute Program Variables</a:t>
            </a:r>
            <a:endParaRPr lang="en-US" sz="4200" b="0" dirty="0">
              <a:effectLst/>
            </a:endParaRPr>
          </a:p>
        </p:txBody>
      </p:sp>
      <p:sp>
        <p:nvSpPr>
          <p:cNvPr id="246787" name="Rectangle 3"/>
          <p:cNvSpPr>
            <a:spLocks noGrp="1" noChangeArrowheads="1"/>
          </p:cNvSpPr>
          <p:nvPr>
            <p:ph type="body" idx="1"/>
          </p:nvPr>
        </p:nvSpPr>
        <p:spPr>
          <a:xfrm>
            <a:off x="628650" y="1690689"/>
            <a:ext cx="7543800" cy="4391025"/>
          </a:xfrm>
        </p:spPr>
        <p:txBody>
          <a:bodyPr>
            <a:normAutofit fontScale="92500" lnSpcReduction="20000"/>
          </a:bodyPr>
          <a:lstStyle/>
          <a:p>
            <a:pPr marL="190500" indent="-190500">
              <a:lnSpc>
                <a:spcPct val="120000"/>
              </a:lnSpc>
              <a:spcBef>
                <a:spcPts val="0"/>
              </a:spcBef>
            </a:pPr>
            <a:r>
              <a:rPr lang="en-US" b="1" dirty="0"/>
              <a:t>Order of exercises </a:t>
            </a:r>
            <a:endParaRPr lang="en-US" dirty="0"/>
          </a:p>
          <a:p>
            <a:pPr marL="647700" lvl="1" indent="-190500">
              <a:lnSpc>
                <a:spcPct val="120000"/>
              </a:lnSpc>
              <a:spcBef>
                <a:spcPts val="0"/>
              </a:spcBef>
            </a:pPr>
            <a:r>
              <a:rPr lang="en-US" dirty="0"/>
              <a:t>important variable that affects the quality and focus of the workout; sequencing</a:t>
            </a:r>
          </a:p>
          <a:p>
            <a:pPr marL="1104900" lvl="2" indent="-190500">
              <a:lnSpc>
                <a:spcPct val="120000"/>
              </a:lnSpc>
              <a:spcBef>
                <a:spcPts val="0"/>
              </a:spcBef>
              <a:buFontTx/>
              <a:buChar char="•"/>
            </a:pPr>
            <a:r>
              <a:rPr lang="en-US" dirty="0"/>
              <a:t>Large muscle group before small muscle group</a:t>
            </a:r>
          </a:p>
          <a:p>
            <a:pPr marL="1104900" lvl="2" indent="-190500">
              <a:lnSpc>
                <a:spcPct val="120000"/>
              </a:lnSpc>
              <a:spcBef>
                <a:spcPts val="0"/>
              </a:spcBef>
              <a:buFontTx/>
              <a:buChar char="•"/>
            </a:pPr>
            <a:r>
              <a:rPr lang="en-US" dirty="0"/>
              <a:t>Multi-joint before single-joint exercises</a:t>
            </a:r>
          </a:p>
          <a:p>
            <a:pPr marL="1104900" lvl="2" indent="-190500">
              <a:lnSpc>
                <a:spcPct val="120000"/>
              </a:lnSpc>
              <a:spcBef>
                <a:spcPts val="0"/>
              </a:spcBef>
              <a:buFontTx/>
              <a:buChar char="•"/>
            </a:pPr>
            <a:r>
              <a:rPr lang="en-US" dirty="0"/>
              <a:t>Alternating push/pull exercises for total body sessions</a:t>
            </a:r>
          </a:p>
          <a:p>
            <a:pPr marL="1104900" lvl="2" indent="-190500">
              <a:lnSpc>
                <a:spcPct val="120000"/>
              </a:lnSpc>
              <a:spcBef>
                <a:spcPts val="0"/>
              </a:spcBef>
              <a:buFontTx/>
              <a:buChar char="•"/>
            </a:pPr>
            <a:r>
              <a:rPr lang="en-US" dirty="0"/>
              <a:t>Alternating upper/lower body exercises for total body sessions</a:t>
            </a:r>
          </a:p>
          <a:p>
            <a:pPr marL="1104900" lvl="2" indent="-190500">
              <a:lnSpc>
                <a:spcPct val="120000"/>
              </a:lnSpc>
              <a:spcBef>
                <a:spcPts val="0"/>
              </a:spcBef>
              <a:buFontTx/>
              <a:buChar char="•"/>
            </a:pPr>
            <a:r>
              <a:rPr lang="en-US" dirty="0"/>
              <a:t>Explosive/power type lifts before basic strength and single-joint exercises</a:t>
            </a:r>
          </a:p>
          <a:p>
            <a:pPr marL="1104900" lvl="2" indent="-190500">
              <a:lnSpc>
                <a:spcPct val="120000"/>
              </a:lnSpc>
              <a:spcBef>
                <a:spcPts val="0"/>
              </a:spcBef>
              <a:buFontTx/>
              <a:buChar char="•"/>
            </a:pPr>
            <a:r>
              <a:rPr lang="en-US" dirty="0"/>
              <a:t>Exercises for weak areas (priority) performed before exercises for strong areas of the client</a:t>
            </a:r>
          </a:p>
          <a:p>
            <a:pPr marL="1104900" lvl="2" indent="-190500">
              <a:lnSpc>
                <a:spcPct val="120000"/>
              </a:lnSpc>
              <a:spcBef>
                <a:spcPts val="0"/>
              </a:spcBef>
              <a:buFontTx/>
              <a:buChar char="•"/>
            </a:pPr>
            <a:r>
              <a:rPr lang="en-US" dirty="0"/>
              <a:t>Most intense to least intense</a:t>
            </a:r>
          </a:p>
          <a:p>
            <a:pPr marL="609600" indent="-609600">
              <a:lnSpc>
                <a:spcPct val="120000"/>
              </a:lnSpc>
              <a:spcBef>
                <a:spcPts val="0"/>
              </a:spcBef>
            </a:pPr>
            <a:endParaRPr lang="en-US" sz="2800" dirty="0"/>
          </a:p>
        </p:txBody>
      </p:sp>
      <p:sp>
        <p:nvSpPr>
          <p:cNvPr id="2" name="Slide Number Placeholder 1"/>
          <p:cNvSpPr>
            <a:spLocks noGrp="1"/>
          </p:cNvSpPr>
          <p:nvPr>
            <p:ph type="sldNum" sz="quarter" idx="12"/>
          </p:nvPr>
        </p:nvSpPr>
        <p:spPr/>
        <p:txBody>
          <a:bodyPr/>
          <a:lstStyle/>
          <a:p>
            <a:fld id="{2098FC7C-5A73-4CE4-9ED4-529E12F90497}" type="slidenum">
              <a:rPr lang="en-AU" smtClean="0"/>
              <a:t>137</a:t>
            </a:fld>
            <a:endParaRPr lang="en-AU"/>
          </a:p>
        </p:txBody>
      </p:sp>
    </p:spTree>
    <p:extLst>
      <p:ext uri="{BB962C8B-B14F-4D97-AF65-F5344CB8AC3E}">
        <p14:creationId xmlns:p14="http://schemas.microsoft.com/office/powerpoint/2010/main" val="2395923757"/>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2"/>
          <p:cNvSpPr>
            <a:spLocks noGrp="1" noChangeArrowheads="1"/>
          </p:cNvSpPr>
          <p:nvPr>
            <p:ph type="title"/>
          </p:nvPr>
        </p:nvSpPr>
        <p:spPr/>
        <p:txBody>
          <a:bodyPr/>
          <a:lstStyle/>
          <a:p>
            <a:pPr algn="ctr"/>
            <a:r>
              <a:rPr lang="en-US" sz="4200" dirty="0"/>
              <a:t>Acute Program Variables</a:t>
            </a:r>
            <a:endParaRPr lang="en-US" sz="4200" b="0" dirty="0">
              <a:effectLst/>
            </a:endParaRPr>
          </a:p>
        </p:txBody>
      </p:sp>
      <p:sp>
        <p:nvSpPr>
          <p:cNvPr id="246787" name="Rectangle 3"/>
          <p:cNvSpPr>
            <a:spLocks noGrp="1" noChangeArrowheads="1"/>
          </p:cNvSpPr>
          <p:nvPr>
            <p:ph type="body" idx="1"/>
          </p:nvPr>
        </p:nvSpPr>
        <p:spPr>
          <a:xfrm>
            <a:off x="628650" y="1690689"/>
            <a:ext cx="7543800" cy="4391025"/>
          </a:xfrm>
        </p:spPr>
        <p:txBody>
          <a:bodyPr>
            <a:normAutofit/>
          </a:bodyPr>
          <a:lstStyle/>
          <a:p>
            <a:pPr marL="190500" indent="-190500">
              <a:lnSpc>
                <a:spcPct val="80000"/>
              </a:lnSpc>
            </a:pPr>
            <a:r>
              <a:rPr lang="en-US" b="1" dirty="0"/>
              <a:t>Resistance and repetitions used</a:t>
            </a:r>
          </a:p>
          <a:p>
            <a:pPr marL="647700" lvl="1" indent="-190500">
              <a:lnSpc>
                <a:spcPct val="80000"/>
              </a:lnSpc>
            </a:pPr>
            <a:r>
              <a:rPr lang="en-US" dirty="0"/>
              <a:t>key variables in resistance training</a:t>
            </a:r>
          </a:p>
          <a:p>
            <a:pPr marL="190500" indent="-190500">
              <a:lnSpc>
                <a:spcPct val="80000"/>
              </a:lnSpc>
            </a:pPr>
            <a:endParaRPr lang="en-US" dirty="0"/>
          </a:p>
          <a:p>
            <a:pPr marL="190500" indent="-190500">
              <a:lnSpc>
                <a:spcPct val="80000"/>
              </a:lnSpc>
            </a:pPr>
            <a:r>
              <a:rPr lang="en-US" b="1" dirty="0"/>
              <a:t>Number of sets of each exercise</a:t>
            </a:r>
            <a:r>
              <a:rPr lang="en-US" dirty="0"/>
              <a:t> - </a:t>
            </a:r>
          </a:p>
        </p:txBody>
      </p:sp>
      <p:sp>
        <p:nvSpPr>
          <p:cNvPr id="2" name="Slide Number Placeholder 1"/>
          <p:cNvSpPr>
            <a:spLocks noGrp="1"/>
          </p:cNvSpPr>
          <p:nvPr>
            <p:ph type="sldNum" sz="quarter" idx="12"/>
          </p:nvPr>
        </p:nvSpPr>
        <p:spPr/>
        <p:txBody>
          <a:bodyPr/>
          <a:lstStyle/>
          <a:p>
            <a:fld id="{2098FC7C-5A73-4CE4-9ED4-529E12F90497}" type="slidenum">
              <a:rPr lang="en-AU" smtClean="0"/>
              <a:t>138</a:t>
            </a:fld>
            <a:endParaRPr lang="en-AU"/>
          </a:p>
        </p:txBody>
      </p:sp>
    </p:spTree>
    <p:extLst>
      <p:ext uri="{BB962C8B-B14F-4D97-AF65-F5344CB8AC3E}">
        <p14:creationId xmlns:p14="http://schemas.microsoft.com/office/powerpoint/2010/main" val="1520199253"/>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2"/>
          <p:cNvSpPr>
            <a:spLocks noGrp="1" noChangeArrowheads="1"/>
          </p:cNvSpPr>
          <p:nvPr>
            <p:ph type="title"/>
          </p:nvPr>
        </p:nvSpPr>
        <p:spPr/>
        <p:txBody>
          <a:bodyPr/>
          <a:lstStyle/>
          <a:p>
            <a:pPr algn="ctr"/>
            <a:r>
              <a:rPr lang="en-US" sz="4200" dirty="0"/>
              <a:t>Acute Program Variables</a:t>
            </a:r>
            <a:endParaRPr lang="en-US" sz="4200" b="0" dirty="0">
              <a:effectLst/>
            </a:endParaRPr>
          </a:p>
        </p:txBody>
      </p:sp>
      <p:sp>
        <p:nvSpPr>
          <p:cNvPr id="246787" name="Rectangle 3"/>
          <p:cNvSpPr>
            <a:spLocks noGrp="1" noChangeArrowheads="1"/>
          </p:cNvSpPr>
          <p:nvPr>
            <p:ph type="body" idx="1"/>
          </p:nvPr>
        </p:nvSpPr>
        <p:spPr>
          <a:xfrm>
            <a:off x="800100" y="1701168"/>
            <a:ext cx="7543800" cy="4391025"/>
          </a:xfrm>
        </p:spPr>
        <p:txBody>
          <a:bodyPr>
            <a:normAutofit/>
          </a:bodyPr>
          <a:lstStyle/>
          <a:p>
            <a:pPr marL="190500" indent="-190500">
              <a:lnSpc>
                <a:spcPct val="100000"/>
              </a:lnSpc>
            </a:pPr>
            <a:r>
              <a:rPr lang="en-US" b="1" dirty="0"/>
              <a:t>Duration of rest period between sets and exercises </a:t>
            </a:r>
            <a:r>
              <a:rPr lang="en-US" dirty="0"/>
              <a:t> </a:t>
            </a:r>
          </a:p>
          <a:p>
            <a:pPr marL="647700" lvl="1" indent="-190500">
              <a:lnSpc>
                <a:spcPct val="100000"/>
              </a:lnSpc>
            </a:pPr>
            <a:r>
              <a:rPr lang="en-US" dirty="0"/>
              <a:t>rest periods play an important role in dictating the metabolic stress of the workout and influence the amount of resistance that can be used during each set or exercise.</a:t>
            </a:r>
          </a:p>
          <a:p>
            <a:pPr marL="1104900" lvl="2" indent="-190500">
              <a:lnSpc>
                <a:spcPct val="100000"/>
              </a:lnSpc>
              <a:buFontTx/>
              <a:buChar char="•"/>
            </a:pPr>
            <a:r>
              <a:rPr lang="en-US" dirty="0"/>
              <a:t>Very short rest periods – 1 minute or shorter</a:t>
            </a:r>
          </a:p>
          <a:p>
            <a:pPr marL="1104900" lvl="2" indent="-190500">
              <a:lnSpc>
                <a:spcPct val="100000"/>
              </a:lnSpc>
              <a:buFontTx/>
              <a:buChar char="•"/>
            </a:pPr>
            <a:r>
              <a:rPr lang="en-US" dirty="0"/>
              <a:t>Short rest periods – 1 – 2 minutes</a:t>
            </a:r>
          </a:p>
          <a:p>
            <a:pPr marL="1104900" lvl="2" indent="-190500">
              <a:lnSpc>
                <a:spcPct val="100000"/>
              </a:lnSpc>
              <a:buFontTx/>
              <a:buChar char="•"/>
            </a:pPr>
            <a:r>
              <a:rPr lang="en-US" dirty="0"/>
              <a:t>Moderate rest periods – 2 – 3 minutes</a:t>
            </a:r>
          </a:p>
          <a:p>
            <a:pPr marL="1104900" lvl="2" indent="-190500">
              <a:lnSpc>
                <a:spcPct val="100000"/>
              </a:lnSpc>
              <a:buFontTx/>
              <a:buChar char="•"/>
            </a:pPr>
            <a:r>
              <a:rPr lang="en-US" dirty="0"/>
              <a:t>Long rest periods – 3 – 4 minutes</a:t>
            </a:r>
          </a:p>
          <a:p>
            <a:pPr marL="1104900" lvl="2" indent="-190500">
              <a:lnSpc>
                <a:spcPct val="100000"/>
              </a:lnSpc>
              <a:buFontTx/>
              <a:buChar char="•"/>
            </a:pPr>
            <a:r>
              <a:rPr lang="en-US" dirty="0"/>
              <a:t>Very long rest periods – 5 minutes or longer</a:t>
            </a:r>
          </a:p>
        </p:txBody>
      </p:sp>
      <p:sp>
        <p:nvSpPr>
          <p:cNvPr id="2" name="Slide Number Placeholder 1"/>
          <p:cNvSpPr>
            <a:spLocks noGrp="1"/>
          </p:cNvSpPr>
          <p:nvPr>
            <p:ph type="sldNum" sz="quarter" idx="12"/>
          </p:nvPr>
        </p:nvSpPr>
        <p:spPr/>
        <p:txBody>
          <a:bodyPr/>
          <a:lstStyle/>
          <a:p>
            <a:fld id="{2098FC7C-5A73-4CE4-9ED4-529E12F90497}" type="slidenum">
              <a:rPr lang="en-AU" smtClean="0"/>
              <a:t>139</a:t>
            </a:fld>
            <a:endParaRPr lang="en-AU"/>
          </a:p>
        </p:txBody>
      </p:sp>
    </p:spTree>
    <p:extLst>
      <p:ext uri="{BB962C8B-B14F-4D97-AF65-F5344CB8AC3E}">
        <p14:creationId xmlns:p14="http://schemas.microsoft.com/office/powerpoint/2010/main" val="1934466874"/>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ChangeArrowheads="1"/>
          </p:cNvSpPr>
          <p:nvPr>
            <p:ph type="title"/>
          </p:nvPr>
        </p:nvSpPr>
        <p:spPr/>
        <p:txBody>
          <a:bodyPr>
            <a:normAutofit fontScale="90000"/>
          </a:bodyPr>
          <a:lstStyle/>
          <a:p>
            <a:pPr algn="ctr"/>
            <a:r>
              <a:rPr lang="en-US" sz="4000" dirty="0"/>
              <a:t>Resistance Exercise </a:t>
            </a:r>
            <a:br>
              <a:rPr lang="en-US" sz="4000" dirty="0"/>
            </a:br>
            <a:r>
              <a:rPr lang="en-US" sz="4000" dirty="0"/>
              <a:t>Prescription Model</a:t>
            </a:r>
            <a:br>
              <a:rPr lang="en-US" sz="4000" dirty="0"/>
            </a:br>
            <a:r>
              <a:rPr lang="en-US" sz="1600" b="0" dirty="0">
                <a:solidFill>
                  <a:schemeClr val="tx1"/>
                </a:solidFill>
                <a:effectLst/>
              </a:rPr>
              <a:t>(Griffin, 2006)</a:t>
            </a:r>
          </a:p>
        </p:txBody>
      </p:sp>
      <p:sp>
        <p:nvSpPr>
          <p:cNvPr id="185347" name="Rectangle 3"/>
          <p:cNvSpPr>
            <a:spLocks noGrp="1" noChangeArrowheads="1"/>
          </p:cNvSpPr>
          <p:nvPr>
            <p:ph type="body" idx="1"/>
          </p:nvPr>
        </p:nvSpPr>
        <p:spPr>
          <a:xfrm>
            <a:off x="800100" y="2087880"/>
            <a:ext cx="7543800" cy="4103688"/>
          </a:xfrm>
        </p:spPr>
        <p:txBody>
          <a:bodyPr/>
          <a:lstStyle/>
          <a:p>
            <a:pPr marL="609600" indent="-609600">
              <a:buFont typeface="Wingdings" panose="05000000000000000000" pitchFamily="2" charset="2"/>
              <a:buAutoNum type="arabicPeriod"/>
            </a:pPr>
            <a:r>
              <a:rPr lang="en-US" dirty="0"/>
              <a:t>Assess needs and formulate goals</a:t>
            </a:r>
          </a:p>
          <a:p>
            <a:pPr marL="1371600" lvl="2" indent="-457200"/>
            <a:r>
              <a:rPr lang="en-US" dirty="0"/>
              <a:t>Set realistic, measurable goals with rewarding outcomes</a:t>
            </a:r>
          </a:p>
          <a:p>
            <a:pPr marL="609600" indent="-609600">
              <a:buFont typeface="Wingdings" panose="05000000000000000000" pitchFamily="2" charset="2"/>
              <a:buAutoNum type="arabicPeriod"/>
            </a:pPr>
            <a:r>
              <a:rPr lang="en-US" dirty="0"/>
              <a:t>Select resistance equipment</a:t>
            </a:r>
          </a:p>
          <a:p>
            <a:pPr marL="609600" indent="-609600">
              <a:buFont typeface="Wingdings" panose="05000000000000000000" pitchFamily="2" charset="2"/>
              <a:buAutoNum type="arabicPeriod"/>
            </a:pPr>
            <a:r>
              <a:rPr lang="en-US" dirty="0"/>
              <a:t>Select resistance training method</a:t>
            </a:r>
          </a:p>
          <a:p>
            <a:pPr marL="1371600" lvl="2" indent="-457200"/>
            <a:r>
              <a:rPr lang="en-US" dirty="0"/>
              <a:t>Consider client needs, time constraints, experience, motivation, level of condition then implement training method</a:t>
            </a:r>
          </a:p>
        </p:txBody>
      </p:sp>
      <p:sp>
        <p:nvSpPr>
          <p:cNvPr id="2" name="Slide Number Placeholder 1"/>
          <p:cNvSpPr>
            <a:spLocks noGrp="1"/>
          </p:cNvSpPr>
          <p:nvPr>
            <p:ph type="sldNum" sz="quarter" idx="12"/>
          </p:nvPr>
        </p:nvSpPr>
        <p:spPr/>
        <p:txBody>
          <a:bodyPr/>
          <a:lstStyle/>
          <a:p>
            <a:fld id="{2098FC7C-5A73-4CE4-9ED4-529E12F90497}" type="slidenum">
              <a:rPr lang="en-AU" smtClean="0"/>
              <a:t>140</a:t>
            </a:fld>
            <a:endParaRPr lang="en-AU"/>
          </a:p>
        </p:txBody>
      </p:sp>
    </p:spTree>
    <p:extLst>
      <p:ext uri="{BB962C8B-B14F-4D97-AF65-F5344CB8AC3E}">
        <p14:creationId xmlns:p14="http://schemas.microsoft.com/office/powerpoint/2010/main" val="453194967"/>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Rectangle 2"/>
          <p:cNvSpPr>
            <a:spLocks noGrp="1" noChangeArrowheads="1"/>
          </p:cNvSpPr>
          <p:nvPr>
            <p:ph type="title"/>
          </p:nvPr>
        </p:nvSpPr>
        <p:spPr/>
        <p:txBody>
          <a:bodyPr>
            <a:normAutofit fontScale="90000"/>
          </a:bodyPr>
          <a:lstStyle/>
          <a:p>
            <a:r>
              <a:rPr lang="en-US" dirty="0"/>
              <a:t>Resistance Exercise </a:t>
            </a:r>
            <a:br>
              <a:rPr lang="en-US" dirty="0"/>
            </a:br>
            <a:r>
              <a:rPr lang="en-US" dirty="0"/>
              <a:t>Prescription Model</a:t>
            </a:r>
            <a:br>
              <a:rPr lang="en-US" dirty="0"/>
            </a:br>
            <a:r>
              <a:rPr lang="en-US" sz="1600" b="0" dirty="0">
                <a:solidFill>
                  <a:schemeClr val="tx1"/>
                </a:solidFill>
              </a:rPr>
              <a:t>(Griffin, 2006)</a:t>
            </a:r>
            <a:endParaRPr lang="en-US" sz="1600" b="0" dirty="0">
              <a:solidFill>
                <a:schemeClr val="tx1"/>
              </a:solidFill>
              <a:effectLst/>
            </a:endParaRPr>
          </a:p>
        </p:txBody>
      </p:sp>
      <p:sp>
        <p:nvSpPr>
          <p:cNvPr id="223235" name="Rectangle 3"/>
          <p:cNvSpPr>
            <a:spLocks noGrp="1" noChangeArrowheads="1"/>
          </p:cNvSpPr>
          <p:nvPr>
            <p:ph type="body" idx="1"/>
          </p:nvPr>
        </p:nvSpPr>
        <p:spPr>
          <a:xfrm>
            <a:off x="628650" y="1892301"/>
            <a:ext cx="7543800" cy="4464050"/>
          </a:xfrm>
        </p:spPr>
        <p:txBody>
          <a:bodyPr/>
          <a:lstStyle/>
          <a:p>
            <a:pPr marL="609600" indent="-609600">
              <a:lnSpc>
                <a:spcPct val="80000"/>
              </a:lnSpc>
              <a:buFont typeface="Wingdings" panose="05000000000000000000" pitchFamily="2" charset="2"/>
              <a:buAutoNum type="arabicPeriod" startAt="4"/>
            </a:pPr>
            <a:r>
              <a:rPr lang="en-US" sz="2800" dirty="0">
                <a:effectLst/>
              </a:rPr>
              <a:t>Select exercises and order of performance</a:t>
            </a:r>
          </a:p>
          <a:p>
            <a:pPr lvl="2">
              <a:lnSpc>
                <a:spcPct val="80000"/>
              </a:lnSpc>
            </a:pPr>
            <a:r>
              <a:rPr lang="en-US" sz="2000" dirty="0">
                <a:effectLst/>
              </a:rPr>
              <a:t>Consider physical limitations, past injuries, other conditions</a:t>
            </a:r>
          </a:p>
          <a:p>
            <a:pPr lvl="2">
              <a:lnSpc>
                <a:spcPct val="80000"/>
              </a:lnSpc>
            </a:pPr>
            <a:r>
              <a:rPr lang="en-US" sz="2000" dirty="0">
                <a:effectLst/>
              </a:rPr>
              <a:t>Consider the following criteria:</a:t>
            </a:r>
          </a:p>
          <a:p>
            <a:pPr lvl="3">
              <a:lnSpc>
                <a:spcPct val="80000"/>
              </a:lnSpc>
            </a:pPr>
            <a:r>
              <a:rPr lang="en-US" sz="1800" dirty="0">
                <a:effectLst/>
              </a:rPr>
              <a:t>Successive exercises that do not involve same muscle group</a:t>
            </a:r>
          </a:p>
          <a:p>
            <a:pPr lvl="3">
              <a:lnSpc>
                <a:spcPct val="80000"/>
              </a:lnSpc>
            </a:pPr>
            <a:r>
              <a:rPr lang="en-US" sz="1800" dirty="0">
                <a:effectLst/>
              </a:rPr>
              <a:t>Prescribe large-muscle, multiple-joint exercises</a:t>
            </a:r>
          </a:p>
          <a:p>
            <a:pPr lvl="3">
              <a:lnSpc>
                <a:spcPct val="80000"/>
              </a:lnSpc>
            </a:pPr>
            <a:r>
              <a:rPr lang="en-US" sz="1800" dirty="0">
                <a:effectLst/>
              </a:rPr>
              <a:t>Work areas of weakness or imbalance at beginning</a:t>
            </a:r>
          </a:p>
          <a:p>
            <a:pPr lvl="3">
              <a:lnSpc>
                <a:spcPct val="80000"/>
              </a:lnSpc>
            </a:pPr>
            <a:r>
              <a:rPr lang="en-US" sz="1800" dirty="0" err="1">
                <a:effectLst/>
              </a:rPr>
              <a:t>Prioritise</a:t>
            </a:r>
            <a:r>
              <a:rPr lang="en-US" sz="1800" dirty="0">
                <a:effectLst/>
              </a:rPr>
              <a:t> sport-specific movements for athletes</a:t>
            </a:r>
          </a:p>
          <a:p>
            <a:pPr lvl="3">
              <a:lnSpc>
                <a:spcPct val="80000"/>
              </a:lnSpc>
            </a:pPr>
            <a:r>
              <a:rPr lang="en-US" sz="1800" dirty="0">
                <a:effectLst/>
              </a:rPr>
              <a:t>Choose functional exercises</a:t>
            </a:r>
          </a:p>
          <a:p>
            <a:pPr lvl="3">
              <a:lnSpc>
                <a:spcPct val="80000"/>
              </a:lnSpc>
            </a:pPr>
            <a:r>
              <a:rPr lang="en-US" sz="1800" dirty="0">
                <a:effectLst/>
              </a:rPr>
              <a:t>Large muscle exercises – warm up set w/ less </a:t>
            </a:r>
            <a:r>
              <a:rPr lang="en-US" sz="1800" dirty="0" err="1">
                <a:effectLst/>
              </a:rPr>
              <a:t>wgt</a:t>
            </a:r>
            <a:endParaRPr lang="en-US" sz="1800" dirty="0">
              <a:effectLst/>
            </a:endParaRPr>
          </a:p>
          <a:p>
            <a:pPr lvl="3">
              <a:lnSpc>
                <a:spcPct val="80000"/>
              </a:lnSpc>
            </a:pPr>
            <a:r>
              <a:rPr lang="en-US" sz="1800" dirty="0">
                <a:effectLst/>
              </a:rPr>
              <a:t>Prescribe 1 exercise for </a:t>
            </a:r>
            <a:r>
              <a:rPr lang="en-US" sz="1800" dirty="0" err="1">
                <a:effectLst/>
              </a:rPr>
              <a:t>ea</a:t>
            </a:r>
            <a:r>
              <a:rPr lang="en-US" sz="1800" dirty="0">
                <a:effectLst/>
              </a:rPr>
              <a:t> muscle group that maintains agonist/antagonist and bilateral symmetry</a:t>
            </a:r>
          </a:p>
          <a:p>
            <a:pPr lvl="3">
              <a:lnSpc>
                <a:spcPct val="80000"/>
              </a:lnSpc>
            </a:pPr>
            <a:r>
              <a:rPr lang="en-US" sz="1800" dirty="0">
                <a:effectLst/>
              </a:rPr>
              <a:t>Include </a:t>
            </a:r>
            <a:r>
              <a:rPr lang="en-US" sz="1800" dirty="0" err="1">
                <a:effectLst/>
              </a:rPr>
              <a:t>stabilisers</a:t>
            </a:r>
            <a:r>
              <a:rPr lang="en-US" sz="1800" dirty="0">
                <a:effectLst/>
              </a:rPr>
              <a:t> later in the session</a:t>
            </a:r>
          </a:p>
          <a:p>
            <a:pPr lvl="3">
              <a:lnSpc>
                <a:spcPct val="80000"/>
              </a:lnSpc>
            </a:pPr>
            <a:r>
              <a:rPr lang="en-US" sz="1800" dirty="0">
                <a:effectLst/>
              </a:rPr>
              <a:t>Choose exercises that complement the training method</a:t>
            </a:r>
          </a:p>
        </p:txBody>
      </p:sp>
      <p:sp>
        <p:nvSpPr>
          <p:cNvPr id="2" name="Slide Number Placeholder 1"/>
          <p:cNvSpPr>
            <a:spLocks noGrp="1"/>
          </p:cNvSpPr>
          <p:nvPr>
            <p:ph type="sldNum" sz="quarter" idx="12"/>
          </p:nvPr>
        </p:nvSpPr>
        <p:spPr/>
        <p:txBody>
          <a:bodyPr/>
          <a:lstStyle/>
          <a:p>
            <a:fld id="{2098FC7C-5A73-4CE4-9ED4-529E12F90497}" type="slidenum">
              <a:rPr lang="en-AU" smtClean="0"/>
              <a:t>141</a:t>
            </a:fld>
            <a:endParaRPr lang="en-AU"/>
          </a:p>
        </p:txBody>
      </p:sp>
    </p:spTree>
    <p:extLst>
      <p:ext uri="{BB962C8B-B14F-4D97-AF65-F5344CB8AC3E}">
        <p14:creationId xmlns:p14="http://schemas.microsoft.com/office/powerpoint/2010/main" val="3798430588"/>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Grp="1" noChangeArrowheads="1"/>
          </p:cNvSpPr>
          <p:nvPr>
            <p:ph type="title"/>
          </p:nvPr>
        </p:nvSpPr>
        <p:spPr/>
        <p:txBody>
          <a:bodyPr>
            <a:normAutofit fontScale="90000"/>
          </a:bodyPr>
          <a:lstStyle/>
          <a:p>
            <a:r>
              <a:rPr lang="en-US" dirty="0"/>
              <a:t>Resistance Exercise </a:t>
            </a:r>
            <a:br>
              <a:rPr lang="en-US" dirty="0"/>
            </a:br>
            <a:r>
              <a:rPr lang="en-US" dirty="0"/>
              <a:t>Prescription Model</a:t>
            </a:r>
            <a:br>
              <a:rPr lang="en-US" dirty="0"/>
            </a:br>
            <a:r>
              <a:rPr lang="en-US" sz="1600" b="0" dirty="0">
                <a:solidFill>
                  <a:schemeClr val="tx1"/>
                </a:solidFill>
              </a:rPr>
              <a:t>(Griffin, 2006)</a:t>
            </a:r>
            <a:endParaRPr lang="en-US" sz="1600" b="0" dirty="0">
              <a:solidFill>
                <a:schemeClr val="tx1"/>
              </a:solidFill>
              <a:effectLst/>
            </a:endParaRPr>
          </a:p>
        </p:txBody>
      </p:sp>
      <p:sp>
        <p:nvSpPr>
          <p:cNvPr id="225283" name="Rectangle 3"/>
          <p:cNvSpPr>
            <a:spLocks noGrp="1" noChangeArrowheads="1"/>
          </p:cNvSpPr>
          <p:nvPr>
            <p:ph type="body" idx="1"/>
          </p:nvPr>
        </p:nvSpPr>
        <p:spPr>
          <a:xfrm>
            <a:off x="800100" y="2099310"/>
            <a:ext cx="7543800" cy="4103688"/>
          </a:xfrm>
        </p:spPr>
        <p:txBody>
          <a:bodyPr/>
          <a:lstStyle/>
          <a:p>
            <a:pPr marL="609600" indent="-609600">
              <a:buFont typeface="Wingdings" panose="05000000000000000000" pitchFamily="2" charset="2"/>
              <a:buAutoNum type="arabicPeriod" startAt="5"/>
            </a:pPr>
            <a:r>
              <a:rPr lang="en-US" dirty="0"/>
              <a:t>Assign resistance intensity and weight</a:t>
            </a:r>
          </a:p>
          <a:p>
            <a:pPr marL="609600" indent="-609600">
              <a:buFont typeface="Wingdings" panose="05000000000000000000" pitchFamily="2" charset="2"/>
              <a:buAutoNum type="arabicPeriod" startAt="5"/>
            </a:pPr>
            <a:r>
              <a:rPr lang="en-US" dirty="0"/>
              <a:t>Establish resistance volume</a:t>
            </a:r>
          </a:p>
          <a:p>
            <a:pPr marL="1371600" lvl="2" indent="-457200"/>
            <a:r>
              <a:rPr lang="en-US" dirty="0"/>
              <a:t>Important prescription factor; heavy enough to cause temp discomfort and momentary muscle fatigue</a:t>
            </a:r>
          </a:p>
          <a:p>
            <a:pPr marL="1371600" lvl="2" indent="-457200"/>
            <a:r>
              <a:rPr lang="en-US" dirty="0"/>
              <a:t>Volume = sets x reps x load; rest between sets and speed of movement all contribute to total ‘time under tension’</a:t>
            </a:r>
          </a:p>
        </p:txBody>
      </p:sp>
      <p:sp>
        <p:nvSpPr>
          <p:cNvPr id="2" name="Slide Number Placeholder 1"/>
          <p:cNvSpPr>
            <a:spLocks noGrp="1"/>
          </p:cNvSpPr>
          <p:nvPr>
            <p:ph type="sldNum" sz="quarter" idx="12"/>
          </p:nvPr>
        </p:nvSpPr>
        <p:spPr/>
        <p:txBody>
          <a:bodyPr/>
          <a:lstStyle/>
          <a:p>
            <a:fld id="{2098FC7C-5A73-4CE4-9ED4-529E12F90497}" type="slidenum">
              <a:rPr lang="en-AU" smtClean="0"/>
              <a:t>142</a:t>
            </a:fld>
            <a:endParaRPr lang="en-AU"/>
          </a:p>
        </p:txBody>
      </p:sp>
    </p:spTree>
    <p:extLst>
      <p:ext uri="{BB962C8B-B14F-4D97-AF65-F5344CB8AC3E}">
        <p14:creationId xmlns:p14="http://schemas.microsoft.com/office/powerpoint/2010/main" val="2823486647"/>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Rectangle 2"/>
          <p:cNvSpPr>
            <a:spLocks noGrp="1" noChangeArrowheads="1"/>
          </p:cNvSpPr>
          <p:nvPr>
            <p:ph type="title"/>
          </p:nvPr>
        </p:nvSpPr>
        <p:spPr/>
        <p:txBody>
          <a:bodyPr/>
          <a:lstStyle/>
          <a:p>
            <a:pPr algn="ctr"/>
            <a:r>
              <a:rPr lang="en-US" b="1" dirty="0">
                <a:solidFill>
                  <a:srgbClr val="0070C0"/>
                </a:solidFill>
                <a:latin typeface="Arial" panose="020B0604020202020204" pitchFamily="34" charset="0"/>
                <a:cs typeface="Arial" panose="020B0604020202020204" pitchFamily="34" charset="0"/>
              </a:rPr>
              <a:t>Prescription Factors in Resistance Training</a:t>
            </a:r>
          </a:p>
        </p:txBody>
      </p:sp>
      <p:graphicFrame>
        <p:nvGraphicFramePr>
          <p:cNvPr id="227396" name="Group 68"/>
          <p:cNvGraphicFramePr>
            <a:graphicFrameLocks noGrp="1"/>
          </p:cNvGraphicFramePr>
          <p:nvPr>
            <p:ph idx="1"/>
            <p:extLst>
              <p:ext uri="{D42A27DB-BD31-4B8C-83A1-F6EECF244321}">
                <p14:modId xmlns:p14="http://schemas.microsoft.com/office/powerpoint/2010/main" val="1490941304"/>
              </p:ext>
            </p:extLst>
          </p:nvPr>
        </p:nvGraphicFramePr>
        <p:xfrm>
          <a:off x="760413" y="2426970"/>
          <a:ext cx="7753350" cy="2669224"/>
        </p:xfrm>
        <a:graphic>
          <a:graphicData uri="http://schemas.openxmlformats.org/drawingml/2006/table">
            <a:tbl>
              <a:tblPr/>
              <a:tblGrid>
                <a:gridCol w="2582862">
                  <a:extLst>
                    <a:ext uri="{9D8B030D-6E8A-4147-A177-3AD203B41FA5}">
                      <a16:colId xmlns:a16="http://schemas.microsoft.com/office/drawing/2014/main" val="20000"/>
                    </a:ext>
                  </a:extLst>
                </a:gridCol>
                <a:gridCol w="2587625">
                  <a:extLst>
                    <a:ext uri="{9D8B030D-6E8A-4147-A177-3AD203B41FA5}">
                      <a16:colId xmlns:a16="http://schemas.microsoft.com/office/drawing/2014/main" val="20001"/>
                    </a:ext>
                  </a:extLst>
                </a:gridCol>
                <a:gridCol w="2582863">
                  <a:extLst>
                    <a:ext uri="{9D8B030D-6E8A-4147-A177-3AD203B41FA5}">
                      <a16:colId xmlns:a16="http://schemas.microsoft.com/office/drawing/2014/main" val="20002"/>
                    </a:ext>
                  </a:extLst>
                </a:gridCol>
              </a:tblGrid>
              <a:tr h="439738">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Component Factor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rgbClr val="FF6600"/>
                          </a:solidFill>
                          <a:effectLst/>
                          <a:latin typeface="Tahoma" panose="020B0604030504040204" pitchFamily="34" charset="0"/>
                        </a:rPr>
                        <a:t>Hypertrophy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rgbClr val="FF6600"/>
                          </a:solidFill>
                          <a:effectLst/>
                          <a:latin typeface="Tahoma" panose="020B0604030504040204" pitchFamily="34" charset="0"/>
                        </a:rPr>
                        <a:t>Strength endurance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63550">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Intensity &amp; load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Mod; 70-76% of 1RM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Low-Mod; 60-69% of 1RM</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98463">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Reps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9-12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13-20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50838">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Sets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3-5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1-3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30200">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Rest between sets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30-60 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10-60 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46075">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Frequency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5-6 (split)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180975">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Volume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a:ln>
                            <a:noFill/>
                          </a:ln>
                          <a:solidFill>
                            <a:schemeClr val="tx1"/>
                          </a:solidFill>
                          <a:effectLst/>
                          <a:latin typeface="Tahoma" panose="020B0604030504040204" pitchFamily="34" charset="0"/>
                        </a:rPr>
                        <a:t>High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None/>
                        <a:tabLst/>
                      </a:pPr>
                      <a:r>
                        <a:rPr kumimoji="0" lang="en-US" sz="1600" b="0" i="0" u="none" strike="noStrike" cap="none" normalizeH="0" baseline="0" dirty="0">
                          <a:ln>
                            <a:noFill/>
                          </a:ln>
                          <a:solidFill>
                            <a:schemeClr val="tx1"/>
                          </a:solidFill>
                          <a:effectLst/>
                          <a:latin typeface="Tahoma" panose="020B0604030504040204" pitchFamily="34" charset="0"/>
                        </a:rPr>
                        <a:t>Med-High</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227389" name="Text Box 61"/>
          <p:cNvSpPr txBox="1">
            <a:spLocks noChangeArrowheads="1"/>
          </p:cNvSpPr>
          <p:nvPr/>
        </p:nvSpPr>
        <p:spPr bwMode="auto">
          <a:xfrm>
            <a:off x="760413" y="5306695"/>
            <a:ext cx="7850187"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1400"/>
              <a:t>Griffin J (2006). </a:t>
            </a:r>
            <a:r>
              <a:rPr lang="en-US" sz="1400" u="sng"/>
              <a:t>Client-Centered Exercise Prescription</a:t>
            </a:r>
            <a:r>
              <a:rPr lang="en-US" sz="1400"/>
              <a:t>, </a:t>
            </a:r>
            <a:r>
              <a:rPr lang="en-US" sz="1400" u="sng"/>
              <a:t>2nd Ed</a:t>
            </a:r>
            <a:r>
              <a:rPr lang="en-US" sz="1400"/>
              <a:t>.  Champaign, IL: Human Kinetics, p. 206.</a:t>
            </a:r>
          </a:p>
        </p:txBody>
      </p:sp>
      <p:sp>
        <p:nvSpPr>
          <p:cNvPr id="227397" name="Text Box 69"/>
          <p:cNvSpPr txBox="1">
            <a:spLocks noChangeArrowheads="1"/>
          </p:cNvSpPr>
          <p:nvPr/>
        </p:nvSpPr>
        <p:spPr bwMode="auto">
          <a:xfrm>
            <a:off x="760413" y="1922145"/>
            <a:ext cx="78501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b="1" dirty="0"/>
              <a:t>Volume Comparison: Hypertrophy versus Strength-Endurance</a:t>
            </a:r>
          </a:p>
        </p:txBody>
      </p:sp>
      <p:sp>
        <p:nvSpPr>
          <p:cNvPr id="2" name="Slide Number Placeholder 1"/>
          <p:cNvSpPr>
            <a:spLocks noGrp="1"/>
          </p:cNvSpPr>
          <p:nvPr>
            <p:ph type="sldNum" sz="quarter" idx="12"/>
          </p:nvPr>
        </p:nvSpPr>
        <p:spPr>
          <a:xfrm>
            <a:off x="6350000" y="5894070"/>
            <a:ext cx="1905000" cy="457200"/>
          </a:xfrm>
        </p:spPr>
        <p:txBody>
          <a:bodyPr/>
          <a:lstStyle/>
          <a:p>
            <a:fld id="{F0B27CAE-7732-4787-9FEF-78843C4E08B7}" type="slidenum">
              <a:rPr lang="en-US" smtClean="0"/>
              <a:pPr/>
              <a:t>143</a:t>
            </a:fld>
            <a:endParaRPr lang="en-US"/>
          </a:p>
        </p:txBody>
      </p:sp>
    </p:spTree>
    <p:extLst>
      <p:ext uri="{BB962C8B-B14F-4D97-AF65-F5344CB8AC3E}">
        <p14:creationId xmlns:p14="http://schemas.microsoft.com/office/powerpoint/2010/main" val="897628723"/>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Rectangle 2"/>
          <p:cNvSpPr>
            <a:spLocks noGrp="1" noChangeArrowheads="1"/>
          </p:cNvSpPr>
          <p:nvPr>
            <p:ph type="title"/>
          </p:nvPr>
        </p:nvSpPr>
        <p:spPr/>
        <p:txBody>
          <a:bodyPr>
            <a:normAutofit fontScale="90000"/>
          </a:bodyPr>
          <a:lstStyle/>
          <a:p>
            <a:r>
              <a:rPr lang="en-US" dirty="0"/>
              <a:t>Resistance Exercise </a:t>
            </a:r>
            <a:br>
              <a:rPr lang="en-US" dirty="0"/>
            </a:br>
            <a:r>
              <a:rPr lang="en-US" dirty="0"/>
              <a:t>Prescription Model</a:t>
            </a:r>
            <a:br>
              <a:rPr lang="en-US" dirty="0"/>
            </a:br>
            <a:r>
              <a:rPr lang="en-US" sz="1600" b="0" dirty="0">
                <a:solidFill>
                  <a:schemeClr val="tx1"/>
                </a:solidFill>
              </a:rPr>
              <a:t>(Griffin, 2006)</a:t>
            </a:r>
            <a:endParaRPr lang="en-US" sz="1600" b="0" dirty="0">
              <a:solidFill>
                <a:schemeClr val="tx1"/>
              </a:solidFill>
              <a:effectLst/>
            </a:endParaRPr>
          </a:p>
        </p:txBody>
      </p:sp>
      <p:sp>
        <p:nvSpPr>
          <p:cNvPr id="229379" name="Rectangle 3"/>
          <p:cNvSpPr>
            <a:spLocks noGrp="1" noChangeArrowheads="1"/>
          </p:cNvSpPr>
          <p:nvPr>
            <p:ph type="body" idx="1"/>
          </p:nvPr>
        </p:nvSpPr>
        <p:spPr>
          <a:xfrm>
            <a:off x="1066800" y="2133600"/>
            <a:ext cx="7543800" cy="4391025"/>
          </a:xfrm>
        </p:spPr>
        <p:txBody>
          <a:bodyPr/>
          <a:lstStyle/>
          <a:p>
            <a:pPr marL="609600" indent="-609600">
              <a:lnSpc>
                <a:spcPct val="90000"/>
              </a:lnSpc>
              <a:buFont typeface="Wingdings" panose="05000000000000000000" pitchFamily="2" charset="2"/>
              <a:buAutoNum type="arabicPeriod" startAt="7"/>
            </a:pPr>
            <a:r>
              <a:rPr lang="en-US"/>
              <a:t>Assign and monitor resistance progression</a:t>
            </a:r>
          </a:p>
          <a:p>
            <a:pPr marL="1371600" lvl="2" indent="-457200">
              <a:lnSpc>
                <a:spcPct val="90000"/>
              </a:lnSpc>
            </a:pPr>
            <a:r>
              <a:rPr lang="en-US"/>
              <a:t>Progressive overload</a:t>
            </a:r>
          </a:p>
          <a:p>
            <a:pPr marL="1371600" lvl="2" indent="-457200">
              <a:lnSpc>
                <a:spcPct val="90000"/>
              </a:lnSpc>
            </a:pPr>
            <a:r>
              <a:rPr lang="en-US"/>
              <a:t>Shape overload to suit client</a:t>
            </a:r>
          </a:p>
          <a:p>
            <a:pPr marL="1371600" lvl="2" indent="-457200">
              <a:lnSpc>
                <a:spcPct val="90000"/>
              </a:lnSpc>
            </a:pPr>
            <a:r>
              <a:rPr lang="en-US"/>
              <a:t>To ensure safe and efficient progression, modify only one volume at a time</a:t>
            </a:r>
          </a:p>
          <a:p>
            <a:pPr marL="1371600" lvl="2" indent="-457200">
              <a:lnSpc>
                <a:spcPct val="90000"/>
              </a:lnSpc>
            </a:pPr>
            <a:r>
              <a:rPr lang="en-US"/>
              <a:t>Strength-endurance increase reps to 15, increase load and drop reps back down</a:t>
            </a:r>
          </a:p>
          <a:p>
            <a:pPr marL="1371600" lvl="2" indent="-457200">
              <a:lnSpc>
                <a:spcPct val="90000"/>
              </a:lnSpc>
            </a:pPr>
            <a:r>
              <a:rPr lang="en-US"/>
              <a:t>5%-10% increase load very tolerable</a:t>
            </a:r>
          </a:p>
          <a:p>
            <a:pPr marL="609600" indent="-609600">
              <a:lnSpc>
                <a:spcPct val="90000"/>
              </a:lnSpc>
              <a:buFont typeface="Wingdings" panose="05000000000000000000" pitchFamily="2" charset="2"/>
              <a:buAutoNum type="arabicPeriod" startAt="8"/>
            </a:pPr>
            <a:r>
              <a:rPr lang="en-US"/>
              <a:t>Design warm-up and cool-down</a:t>
            </a:r>
          </a:p>
        </p:txBody>
      </p:sp>
      <p:sp>
        <p:nvSpPr>
          <p:cNvPr id="2" name="Slide Number Placeholder 1"/>
          <p:cNvSpPr>
            <a:spLocks noGrp="1"/>
          </p:cNvSpPr>
          <p:nvPr>
            <p:ph type="sldNum" sz="quarter" idx="12"/>
          </p:nvPr>
        </p:nvSpPr>
        <p:spPr/>
        <p:txBody>
          <a:bodyPr/>
          <a:lstStyle/>
          <a:p>
            <a:fld id="{2098FC7C-5A73-4CE4-9ED4-529E12F90497}" type="slidenum">
              <a:rPr lang="en-AU" smtClean="0"/>
              <a:t>144</a:t>
            </a:fld>
            <a:endParaRPr lang="en-AU"/>
          </a:p>
        </p:txBody>
      </p:sp>
    </p:spTree>
    <p:extLst>
      <p:ext uri="{BB962C8B-B14F-4D97-AF65-F5344CB8AC3E}">
        <p14:creationId xmlns:p14="http://schemas.microsoft.com/office/powerpoint/2010/main" val="1428754247"/>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Rectangle 2"/>
          <p:cNvSpPr>
            <a:spLocks noGrp="1" noChangeArrowheads="1"/>
          </p:cNvSpPr>
          <p:nvPr>
            <p:ph type="title"/>
          </p:nvPr>
        </p:nvSpPr>
        <p:spPr/>
        <p:txBody>
          <a:bodyPr/>
          <a:lstStyle/>
          <a:p>
            <a:pPr algn="ctr"/>
            <a:r>
              <a:rPr lang="en-US" sz="4000" dirty="0"/>
              <a:t>Programming for </a:t>
            </a:r>
            <a:br>
              <a:rPr lang="en-US" sz="4000" dirty="0"/>
            </a:br>
            <a:r>
              <a:rPr lang="en-US" sz="4000" dirty="0"/>
              <a:t>Specific Muscles Targets</a:t>
            </a:r>
            <a:endParaRPr lang="en-US" sz="1600" b="0" dirty="0">
              <a:effectLst/>
            </a:endParaRPr>
          </a:p>
        </p:txBody>
      </p:sp>
      <p:sp>
        <p:nvSpPr>
          <p:cNvPr id="250883" name="Rectangle 3"/>
          <p:cNvSpPr>
            <a:spLocks noGrp="1" noChangeArrowheads="1"/>
          </p:cNvSpPr>
          <p:nvPr>
            <p:ph type="body" idx="1"/>
          </p:nvPr>
        </p:nvSpPr>
        <p:spPr>
          <a:xfrm>
            <a:off x="1066800" y="2133600"/>
            <a:ext cx="7543800" cy="4391025"/>
          </a:xfrm>
        </p:spPr>
        <p:txBody>
          <a:bodyPr/>
          <a:lstStyle/>
          <a:p>
            <a:r>
              <a:rPr lang="en-US" dirty="0"/>
              <a:t>Abdominal assisters</a:t>
            </a:r>
          </a:p>
          <a:p>
            <a:pPr lvl="1"/>
            <a:r>
              <a:rPr lang="en-US" dirty="0"/>
              <a:t>Ab roller, Swiss ball, medicine ball, crunch machine</a:t>
            </a:r>
          </a:p>
          <a:p>
            <a:r>
              <a:rPr lang="en-US" dirty="0"/>
              <a:t>Rotator cuff training</a:t>
            </a:r>
          </a:p>
          <a:p>
            <a:pPr lvl="1"/>
            <a:r>
              <a:rPr lang="en-US" dirty="0"/>
              <a:t>Lateral raise with thumbs pointing downwards</a:t>
            </a:r>
          </a:p>
          <a:p>
            <a:pPr lvl="1"/>
            <a:r>
              <a:rPr lang="en-US" dirty="0"/>
              <a:t>Perform above exercise lying on your side</a:t>
            </a:r>
          </a:p>
          <a:p>
            <a:pPr lvl="1"/>
            <a:r>
              <a:rPr lang="en-US" dirty="0"/>
              <a:t>Internal &amp; external in a standing, sitting or lying position</a:t>
            </a:r>
          </a:p>
          <a:p>
            <a:pPr lvl="1"/>
            <a:r>
              <a:rPr lang="en-US" dirty="0"/>
              <a:t>Lateral raise with internal rotation</a:t>
            </a:r>
          </a:p>
          <a:p>
            <a:r>
              <a:rPr lang="en-US" dirty="0"/>
              <a:t>Plyometric training</a:t>
            </a:r>
          </a:p>
        </p:txBody>
      </p:sp>
      <p:sp>
        <p:nvSpPr>
          <p:cNvPr id="2" name="Slide Number Placeholder 1"/>
          <p:cNvSpPr>
            <a:spLocks noGrp="1"/>
          </p:cNvSpPr>
          <p:nvPr>
            <p:ph type="sldNum" sz="quarter" idx="12"/>
          </p:nvPr>
        </p:nvSpPr>
        <p:spPr/>
        <p:txBody>
          <a:bodyPr/>
          <a:lstStyle/>
          <a:p>
            <a:fld id="{2098FC7C-5A73-4CE4-9ED4-529E12F90497}" type="slidenum">
              <a:rPr lang="en-AU" smtClean="0"/>
              <a:t>145</a:t>
            </a:fld>
            <a:endParaRPr lang="en-AU"/>
          </a:p>
        </p:txBody>
      </p:sp>
    </p:spTree>
    <p:extLst>
      <p:ext uri="{BB962C8B-B14F-4D97-AF65-F5344CB8AC3E}">
        <p14:creationId xmlns:p14="http://schemas.microsoft.com/office/powerpoint/2010/main" val="1594352215"/>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Rectangle 2"/>
          <p:cNvSpPr>
            <a:spLocks noGrp="1" noChangeArrowheads="1"/>
          </p:cNvSpPr>
          <p:nvPr>
            <p:ph type="title"/>
          </p:nvPr>
        </p:nvSpPr>
        <p:spPr/>
        <p:txBody>
          <a:bodyPr/>
          <a:lstStyle/>
          <a:p>
            <a:pPr algn="ctr"/>
            <a:r>
              <a:rPr lang="en-US" sz="4000" dirty="0"/>
              <a:t>Reasons for Modifying </a:t>
            </a:r>
            <a:br>
              <a:rPr lang="en-US" sz="4000" dirty="0"/>
            </a:br>
            <a:r>
              <a:rPr lang="en-US" sz="4000" dirty="0"/>
              <a:t>a PT </a:t>
            </a:r>
            <a:r>
              <a:rPr lang="en-US" sz="4000" dirty="0" err="1"/>
              <a:t>PLan</a:t>
            </a:r>
            <a:endParaRPr lang="en-US" sz="1600" b="0" dirty="0">
              <a:effectLst/>
            </a:endParaRPr>
          </a:p>
        </p:txBody>
      </p:sp>
      <p:sp>
        <p:nvSpPr>
          <p:cNvPr id="250883" name="Rectangle 3"/>
          <p:cNvSpPr>
            <a:spLocks noGrp="1" noChangeArrowheads="1"/>
          </p:cNvSpPr>
          <p:nvPr>
            <p:ph type="body" idx="1"/>
          </p:nvPr>
        </p:nvSpPr>
        <p:spPr>
          <a:xfrm>
            <a:off x="771896" y="1935678"/>
            <a:ext cx="7838704" cy="4588948"/>
          </a:xfrm>
        </p:spPr>
        <p:txBody>
          <a:bodyPr>
            <a:normAutofit/>
          </a:bodyPr>
          <a:lstStyle/>
          <a:p>
            <a:pPr lvl="0"/>
            <a:r>
              <a:rPr lang="en-AU" dirty="0"/>
              <a:t>technical requirements</a:t>
            </a:r>
          </a:p>
          <a:p>
            <a:pPr lvl="0"/>
            <a:r>
              <a:rPr lang="en-AU" dirty="0"/>
              <a:t>changing needs due to fitness adaptations</a:t>
            </a:r>
          </a:p>
          <a:p>
            <a:pPr lvl="0"/>
            <a:r>
              <a:rPr lang="en-AU" dirty="0"/>
              <a:t>changing goals</a:t>
            </a:r>
          </a:p>
          <a:p>
            <a:pPr lvl="0"/>
            <a:r>
              <a:rPr lang="en-AU" dirty="0"/>
              <a:t>client needs, objectives, likes and dislikes</a:t>
            </a:r>
          </a:p>
          <a:p>
            <a:pPr lvl="0"/>
            <a:r>
              <a:rPr lang="en-AU" dirty="0"/>
              <a:t>technical difficulty adjustments of exercises.</a:t>
            </a:r>
          </a:p>
          <a:p>
            <a:pPr marL="0" lvl="0" indent="0">
              <a:buNone/>
            </a:pPr>
            <a:endParaRPr lang="en-AU" dirty="0"/>
          </a:p>
        </p:txBody>
      </p:sp>
      <p:sp>
        <p:nvSpPr>
          <p:cNvPr id="2" name="Slide Number Placeholder 1"/>
          <p:cNvSpPr>
            <a:spLocks noGrp="1"/>
          </p:cNvSpPr>
          <p:nvPr>
            <p:ph type="sldNum" sz="quarter" idx="12"/>
          </p:nvPr>
        </p:nvSpPr>
        <p:spPr/>
        <p:txBody>
          <a:bodyPr/>
          <a:lstStyle/>
          <a:p>
            <a:fld id="{2098FC7C-5A73-4CE4-9ED4-529E12F90497}" type="slidenum">
              <a:rPr lang="en-AU" smtClean="0"/>
              <a:t>146</a:t>
            </a:fld>
            <a:endParaRPr lang="en-AU"/>
          </a:p>
        </p:txBody>
      </p:sp>
    </p:spTree>
    <p:extLst>
      <p:ext uri="{BB962C8B-B14F-4D97-AF65-F5344CB8AC3E}">
        <p14:creationId xmlns:p14="http://schemas.microsoft.com/office/powerpoint/2010/main" val="3450641762"/>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Rectangle 2"/>
          <p:cNvSpPr>
            <a:spLocks noGrp="1" noChangeArrowheads="1"/>
          </p:cNvSpPr>
          <p:nvPr>
            <p:ph type="title"/>
          </p:nvPr>
        </p:nvSpPr>
        <p:spPr/>
        <p:txBody>
          <a:bodyPr/>
          <a:lstStyle/>
          <a:p>
            <a:pPr algn="ctr"/>
            <a:r>
              <a:rPr lang="en-US" sz="4000" dirty="0"/>
              <a:t>Measuring Exercise Intensity</a:t>
            </a:r>
            <a:endParaRPr lang="en-US" sz="1600" b="0" dirty="0">
              <a:effectLst/>
            </a:endParaRPr>
          </a:p>
        </p:txBody>
      </p:sp>
      <p:sp>
        <p:nvSpPr>
          <p:cNvPr id="250883" name="Rectangle 3"/>
          <p:cNvSpPr>
            <a:spLocks noGrp="1" noChangeArrowheads="1"/>
          </p:cNvSpPr>
          <p:nvPr>
            <p:ph type="body" idx="1"/>
          </p:nvPr>
        </p:nvSpPr>
        <p:spPr>
          <a:xfrm>
            <a:off x="771896" y="1690690"/>
            <a:ext cx="7838704" cy="4833936"/>
          </a:xfrm>
        </p:spPr>
        <p:txBody>
          <a:bodyPr>
            <a:normAutofit/>
          </a:bodyPr>
          <a:lstStyle/>
          <a:p>
            <a:pPr lvl="0"/>
            <a:r>
              <a:rPr lang="en-AU" dirty="0"/>
              <a:t>Heart rate response </a:t>
            </a:r>
          </a:p>
          <a:p>
            <a:pPr lvl="0"/>
            <a:endParaRPr lang="en-AU" dirty="0"/>
          </a:p>
          <a:p>
            <a:pPr lvl="0"/>
            <a:r>
              <a:rPr lang="en-AU" dirty="0"/>
              <a:t>Respiration rate response </a:t>
            </a:r>
          </a:p>
          <a:p>
            <a:pPr lvl="0"/>
            <a:endParaRPr lang="en-AU" dirty="0"/>
          </a:p>
          <a:p>
            <a:pPr lvl="0"/>
            <a:r>
              <a:rPr lang="en-AU" dirty="0"/>
              <a:t>Rate of perceived exertion </a:t>
            </a:r>
          </a:p>
          <a:p>
            <a:pPr lvl="0"/>
            <a:endParaRPr lang="en-AU" dirty="0"/>
          </a:p>
          <a:p>
            <a:pPr lvl="0"/>
            <a:r>
              <a:rPr lang="en-AU" dirty="0"/>
              <a:t>work output </a:t>
            </a:r>
          </a:p>
          <a:p>
            <a:pPr marL="0" lvl="0" indent="0">
              <a:buNone/>
            </a:pPr>
            <a:endParaRPr lang="en-AU" dirty="0"/>
          </a:p>
        </p:txBody>
      </p:sp>
      <p:sp>
        <p:nvSpPr>
          <p:cNvPr id="2" name="Slide Number Placeholder 1"/>
          <p:cNvSpPr>
            <a:spLocks noGrp="1"/>
          </p:cNvSpPr>
          <p:nvPr>
            <p:ph type="sldNum" sz="quarter" idx="12"/>
          </p:nvPr>
        </p:nvSpPr>
        <p:spPr/>
        <p:txBody>
          <a:bodyPr/>
          <a:lstStyle/>
          <a:p>
            <a:fld id="{2098FC7C-5A73-4CE4-9ED4-529E12F90497}" type="slidenum">
              <a:rPr lang="en-AU" smtClean="0"/>
              <a:t>147</a:t>
            </a:fld>
            <a:endParaRPr lang="en-AU"/>
          </a:p>
        </p:txBody>
      </p:sp>
    </p:spTree>
    <p:extLst>
      <p:ext uri="{BB962C8B-B14F-4D97-AF65-F5344CB8AC3E}">
        <p14:creationId xmlns:p14="http://schemas.microsoft.com/office/powerpoint/2010/main" val="1417158988"/>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Rectangle 2"/>
          <p:cNvSpPr>
            <a:spLocks noGrp="1" noChangeArrowheads="1"/>
          </p:cNvSpPr>
          <p:nvPr>
            <p:ph type="title"/>
          </p:nvPr>
        </p:nvSpPr>
        <p:spPr>
          <a:xfrm>
            <a:off x="628650" y="365127"/>
            <a:ext cx="7886700" cy="1006474"/>
          </a:xfrm>
        </p:spPr>
        <p:txBody>
          <a:bodyPr/>
          <a:lstStyle/>
          <a:p>
            <a:pPr algn="ctr"/>
            <a:r>
              <a:rPr lang="en-US" sz="4000" dirty="0"/>
              <a:t>Innovative Exercise Equipment</a:t>
            </a:r>
            <a:endParaRPr lang="en-US" sz="1600" b="0" dirty="0">
              <a:effectLst/>
            </a:endParaRPr>
          </a:p>
        </p:txBody>
      </p:sp>
      <p:sp>
        <p:nvSpPr>
          <p:cNvPr id="250883" name="Rectangle 3"/>
          <p:cNvSpPr>
            <a:spLocks noGrp="1" noChangeArrowheads="1"/>
          </p:cNvSpPr>
          <p:nvPr>
            <p:ph type="body" idx="1"/>
          </p:nvPr>
        </p:nvSpPr>
        <p:spPr>
          <a:xfrm>
            <a:off x="800100" y="1371601"/>
            <a:ext cx="7557516" cy="4498847"/>
          </a:xfrm>
        </p:spPr>
        <p:txBody>
          <a:bodyPr>
            <a:normAutofit lnSpcReduction="10000"/>
          </a:bodyPr>
          <a:lstStyle/>
          <a:p>
            <a:r>
              <a:rPr lang="en-US" dirty="0"/>
              <a:t>Exercise balls (medicine balls, Swiss balls)</a:t>
            </a:r>
          </a:p>
          <a:p>
            <a:r>
              <a:rPr lang="en-US" dirty="0"/>
              <a:t>Body bars</a:t>
            </a:r>
          </a:p>
          <a:p>
            <a:r>
              <a:rPr lang="en-US" dirty="0"/>
              <a:t>Equipment step</a:t>
            </a:r>
          </a:p>
          <a:p>
            <a:r>
              <a:rPr lang="en-US" dirty="0"/>
              <a:t>Bands (</a:t>
            </a:r>
            <a:r>
              <a:rPr lang="en-US" dirty="0" err="1"/>
              <a:t>dyna</a:t>
            </a:r>
            <a:r>
              <a:rPr lang="en-US" dirty="0"/>
              <a:t>-bands, </a:t>
            </a:r>
            <a:r>
              <a:rPr lang="en-US" dirty="0" err="1"/>
              <a:t>etc</a:t>
            </a:r>
            <a:r>
              <a:rPr lang="en-US" dirty="0"/>
              <a:t>)</a:t>
            </a:r>
          </a:p>
          <a:p>
            <a:r>
              <a:rPr lang="en-US" dirty="0"/>
              <a:t>Specific muscle targets</a:t>
            </a:r>
          </a:p>
          <a:p>
            <a:r>
              <a:rPr lang="en-US" dirty="0"/>
              <a:t>Pilates</a:t>
            </a:r>
          </a:p>
          <a:p>
            <a:pPr lvl="1"/>
            <a:r>
              <a:rPr lang="en-US" dirty="0"/>
              <a:t>Reformer</a:t>
            </a:r>
          </a:p>
          <a:p>
            <a:pPr lvl="1"/>
            <a:r>
              <a:rPr lang="en-US" dirty="0"/>
              <a:t>Cadillac</a:t>
            </a:r>
          </a:p>
          <a:p>
            <a:pPr lvl="1"/>
            <a:r>
              <a:rPr lang="en-US" dirty="0"/>
              <a:t>Ladder</a:t>
            </a:r>
          </a:p>
          <a:p>
            <a:r>
              <a:rPr lang="en-US"/>
              <a:t>Vibration machine</a:t>
            </a:r>
            <a:endParaRPr lang="en-US" dirty="0"/>
          </a:p>
          <a:p>
            <a:pPr lvl="1"/>
            <a:endParaRPr lang="en-US" dirty="0"/>
          </a:p>
        </p:txBody>
      </p:sp>
      <p:sp>
        <p:nvSpPr>
          <p:cNvPr id="2" name="Slide Number Placeholder 1"/>
          <p:cNvSpPr>
            <a:spLocks noGrp="1"/>
          </p:cNvSpPr>
          <p:nvPr>
            <p:ph type="sldNum" sz="quarter" idx="12"/>
          </p:nvPr>
        </p:nvSpPr>
        <p:spPr/>
        <p:txBody>
          <a:bodyPr/>
          <a:lstStyle/>
          <a:p>
            <a:fld id="{2098FC7C-5A73-4CE4-9ED4-529E12F90497}" type="slidenum">
              <a:rPr lang="en-AU" smtClean="0"/>
              <a:t>148</a:t>
            </a:fld>
            <a:endParaRPr lang="en-AU"/>
          </a:p>
        </p:txBody>
      </p:sp>
    </p:spTree>
    <p:extLst>
      <p:ext uri="{BB962C8B-B14F-4D97-AF65-F5344CB8AC3E}">
        <p14:creationId xmlns:p14="http://schemas.microsoft.com/office/powerpoint/2010/main" val="1878354469"/>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930" name="Rectangle 2"/>
          <p:cNvSpPr>
            <a:spLocks noGrp="1" noChangeArrowheads="1"/>
          </p:cNvSpPr>
          <p:nvPr>
            <p:ph type="title"/>
          </p:nvPr>
        </p:nvSpPr>
        <p:spPr/>
        <p:txBody>
          <a:bodyPr/>
          <a:lstStyle/>
          <a:p>
            <a:pPr algn="ctr"/>
            <a:r>
              <a:rPr lang="en-US" sz="4000" dirty="0"/>
              <a:t>Spotting in </a:t>
            </a:r>
            <a:br>
              <a:rPr lang="en-US" sz="4000" dirty="0"/>
            </a:br>
            <a:r>
              <a:rPr lang="en-US" sz="4000" dirty="0"/>
              <a:t>Resistance Exercise</a:t>
            </a:r>
            <a:endParaRPr lang="en-US" sz="1600" b="0" dirty="0">
              <a:effectLst/>
            </a:endParaRPr>
          </a:p>
        </p:txBody>
      </p:sp>
      <p:sp>
        <p:nvSpPr>
          <p:cNvPr id="252931" name="Rectangle 3"/>
          <p:cNvSpPr>
            <a:spLocks noGrp="1" noChangeArrowheads="1"/>
          </p:cNvSpPr>
          <p:nvPr>
            <p:ph type="body" idx="1"/>
          </p:nvPr>
        </p:nvSpPr>
        <p:spPr>
          <a:xfrm>
            <a:off x="838200" y="2144078"/>
            <a:ext cx="4010025" cy="4391025"/>
          </a:xfrm>
        </p:spPr>
        <p:txBody>
          <a:bodyPr/>
          <a:lstStyle/>
          <a:p>
            <a:pPr marL="609600" indent="-609600"/>
            <a:r>
              <a:rPr lang="en-US" dirty="0"/>
              <a:t>Explain spotting procedures</a:t>
            </a:r>
          </a:p>
          <a:p>
            <a:pPr marL="609600" indent="-609600"/>
            <a:r>
              <a:rPr lang="en-US" dirty="0"/>
              <a:t>Ask client before physically touching them to make sure it is okay</a:t>
            </a:r>
          </a:p>
        </p:txBody>
      </p:sp>
      <p:pic>
        <p:nvPicPr>
          <p:cNvPr id="252932" name="Picture 4" descr="Copy of har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0775" y="2133600"/>
            <a:ext cx="3584575" cy="3148013"/>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2098FC7C-5A73-4CE4-9ED4-529E12F90497}" type="slidenum">
              <a:rPr lang="en-AU" smtClean="0"/>
              <a:t>149</a:t>
            </a:fld>
            <a:endParaRPr lang="en-AU"/>
          </a:p>
        </p:txBody>
      </p:sp>
    </p:spTree>
    <p:extLst>
      <p:ext uri="{BB962C8B-B14F-4D97-AF65-F5344CB8AC3E}">
        <p14:creationId xmlns:p14="http://schemas.microsoft.com/office/powerpoint/2010/main" val="1937704732"/>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Rectangle 2"/>
          <p:cNvSpPr>
            <a:spLocks noGrp="1" noChangeArrowheads="1"/>
          </p:cNvSpPr>
          <p:nvPr>
            <p:ph type="title"/>
          </p:nvPr>
        </p:nvSpPr>
        <p:spPr/>
        <p:txBody>
          <a:bodyPr/>
          <a:lstStyle/>
          <a:p>
            <a:pPr algn="ctr"/>
            <a:r>
              <a:rPr lang="en-US" sz="4000" dirty="0"/>
              <a:t>Spotting in </a:t>
            </a:r>
            <a:br>
              <a:rPr lang="en-US" sz="4000" dirty="0"/>
            </a:br>
            <a:r>
              <a:rPr lang="en-US" sz="4000" dirty="0"/>
              <a:t>Resistance Exercise</a:t>
            </a:r>
            <a:endParaRPr lang="en-US" sz="1600" b="0" dirty="0">
              <a:effectLst/>
            </a:endParaRPr>
          </a:p>
        </p:txBody>
      </p:sp>
      <p:sp>
        <p:nvSpPr>
          <p:cNvPr id="254979" name="Rectangle 3"/>
          <p:cNvSpPr>
            <a:spLocks noGrp="1" noChangeArrowheads="1"/>
          </p:cNvSpPr>
          <p:nvPr>
            <p:ph type="body" idx="1"/>
          </p:nvPr>
        </p:nvSpPr>
        <p:spPr>
          <a:xfrm>
            <a:off x="864553" y="1814513"/>
            <a:ext cx="7753350" cy="4724400"/>
          </a:xfrm>
        </p:spPr>
        <p:txBody>
          <a:bodyPr/>
          <a:lstStyle/>
          <a:p>
            <a:pPr>
              <a:lnSpc>
                <a:spcPct val="80000"/>
              </a:lnSpc>
            </a:pPr>
            <a:r>
              <a:rPr lang="en-US" sz="2800" dirty="0"/>
              <a:t>Know proper exercise technique</a:t>
            </a:r>
          </a:p>
          <a:p>
            <a:pPr>
              <a:lnSpc>
                <a:spcPct val="80000"/>
              </a:lnSpc>
            </a:pPr>
            <a:r>
              <a:rPr lang="en-US" sz="2800" dirty="0"/>
              <a:t>Know proper spotting technique</a:t>
            </a:r>
          </a:p>
          <a:p>
            <a:pPr>
              <a:lnSpc>
                <a:spcPct val="80000"/>
              </a:lnSpc>
            </a:pPr>
            <a:r>
              <a:rPr lang="en-US" sz="2800" dirty="0"/>
              <a:t>Be sure you are strong enough to assist the lifter with the resistance being used to get help</a:t>
            </a:r>
          </a:p>
          <a:p>
            <a:pPr>
              <a:lnSpc>
                <a:spcPct val="80000"/>
              </a:lnSpc>
            </a:pPr>
            <a:r>
              <a:rPr lang="en-US" sz="2800" dirty="0"/>
              <a:t>Know how many reps the lifter intends to do</a:t>
            </a:r>
          </a:p>
          <a:p>
            <a:pPr>
              <a:lnSpc>
                <a:spcPct val="80000"/>
              </a:lnSpc>
            </a:pPr>
            <a:r>
              <a:rPr lang="en-US" sz="2800" dirty="0"/>
              <a:t>Be attentive to the lifter at all times</a:t>
            </a:r>
          </a:p>
          <a:p>
            <a:pPr>
              <a:lnSpc>
                <a:spcPct val="80000"/>
              </a:lnSpc>
            </a:pPr>
            <a:r>
              <a:rPr lang="en-US" sz="2800" dirty="0"/>
              <a:t>Stop lifters if exercise technique is incorrect or if they break form</a:t>
            </a:r>
          </a:p>
          <a:p>
            <a:pPr>
              <a:lnSpc>
                <a:spcPct val="80000"/>
              </a:lnSpc>
            </a:pPr>
            <a:r>
              <a:rPr lang="en-US" sz="2800" dirty="0"/>
              <a:t>Know the plan of action if a serious injury occurs</a:t>
            </a:r>
          </a:p>
        </p:txBody>
      </p:sp>
      <p:sp>
        <p:nvSpPr>
          <p:cNvPr id="2" name="Slide Number Placeholder 1"/>
          <p:cNvSpPr>
            <a:spLocks noGrp="1"/>
          </p:cNvSpPr>
          <p:nvPr>
            <p:ph type="sldNum" sz="quarter" idx="12"/>
          </p:nvPr>
        </p:nvSpPr>
        <p:spPr/>
        <p:txBody>
          <a:bodyPr/>
          <a:lstStyle/>
          <a:p>
            <a:fld id="{2098FC7C-5A73-4CE4-9ED4-529E12F90497}" type="slidenum">
              <a:rPr lang="en-AU" smtClean="0"/>
              <a:t>150</a:t>
            </a:fld>
            <a:endParaRPr lang="en-AU"/>
          </a:p>
        </p:txBody>
      </p:sp>
    </p:spTree>
    <p:extLst>
      <p:ext uri="{BB962C8B-B14F-4D97-AF65-F5344CB8AC3E}">
        <p14:creationId xmlns:p14="http://schemas.microsoft.com/office/powerpoint/2010/main" val="3026280266"/>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982212" y="3560091"/>
            <a:ext cx="7086600" cy="863600"/>
          </a:xfrm>
        </p:spPr>
        <p:txBody>
          <a:bodyPr>
            <a:normAutofit fontScale="90000"/>
          </a:bodyPr>
          <a:lstStyle/>
          <a:p>
            <a:pPr algn="ctr"/>
            <a:r>
              <a:rPr lang="en-US" sz="5400" dirty="0"/>
              <a:t>Personal Training Programming</a:t>
            </a:r>
            <a:br>
              <a:rPr lang="en-US" sz="5400" dirty="0"/>
            </a:br>
            <a:br>
              <a:rPr lang="en-US" sz="5400" dirty="0"/>
            </a:br>
            <a:r>
              <a:rPr lang="en-US" sz="4900" dirty="0" err="1"/>
              <a:t>Cardovascular</a:t>
            </a:r>
            <a:r>
              <a:rPr lang="en-US" sz="4900" dirty="0"/>
              <a:t> Training</a:t>
            </a:r>
            <a:endParaRPr lang="en-US" sz="5400" dirty="0"/>
          </a:p>
        </p:txBody>
      </p:sp>
      <p:sp>
        <p:nvSpPr>
          <p:cNvPr id="2" name="Slide Number Placeholder 1"/>
          <p:cNvSpPr>
            <a:spLocks noGrp="1"/>
          </p:cNvSpPr>
          <p:nvPr>
            <p:ph type="sldNum" sz="quarter" idx="12"/>
          </p:nvPr>
        </p:nvSpPr>
        <p:spPr/>
        <p:txBody>
          <a:bodyPr/>
          <a:lstStyle/>
          <a:p>
            <a:fld id="{2098FC7C-5A73-4CE4-9ED4-529E12F90497}" type="slidenum">
              <a:rPr lang="en-AU" smtClean="0"/>
              <a:t>151</a:t>
            </a:fld>
            <a:endParaRPr lang="en-AU"/>
          </a:p>
        </p:txBody>
      </p:sp>
    </p:spTree>
    <p:extLst>
      <p:ext uri="{BB962C8B-B14F-4D97-AF65-F5344CB8AC3E}">
        <p14:creationId xmlns:p14="http://schemas.microsoft.com/office/powerpoint/2010/main" val="2814061887"/>
      </p:ext>
    </p:extLst>
  </p:cSld>
  <p:clrMapOvr>
    <a:masterClrMapping/>
  </p:clrMapOvr>
  <p:transition/>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rrowheads="1"/>
          </p:cNvSpPr>
          <p:nvPr>
            <p:ph type="title"/>
          </p:nvPr>
        </p:nvSpPr>
        <p:spPr/>
        <p:txBody>
          <a:bodyPr/>
          <a:lstStyle/>
          <a:p>
            <a:r>
              <a:rPr lang="en-US" dirty="0" err="1"/>
              <a:t>CardioVascular</a:t>
            </a:r>
            <a:r>
              <a:rPr lang="en-US" dirty="0"/>
              <a:t> (CV)</a:t>
            </a:r>
            <a:br>
              <a:rPr lang="en-US" dirty="0"/>
            </a:br>
            <a:r>
              <a:rPr lang="en-US" dirty="0"/>
              <a:t>Fitness Programming</a:t>
            </a:r>
          </a:p>
        </p:txBody>
      </p:sp>
      <p:sp>
        <p:nvSpPr>
          <p:cNvPr id="73731" name="Rectangle 3"/>
          <p:cNvSpPr>
            <a:spLocks noGrp="1" noChangeArrowheads="1"/>
          </p:cNvSpPr>
          <p:nvPr>
            <p:ph type="body" idx="1"/>
          </p:nvPr>
        </p:nvSpPr>
        <p:spPr>
          <a:xfrm>
            <a:off x="537210" y="2006601"/>
            <a:ext cx="8229600" cy="4349750"/>
          </a:xfrm>
        </p:spPr>
        <p:txBody>
          <a:bodyPr/>
          <a:lstStyle/>
          <a:p>
            <a:pPr marL="609600" indent="-609600">
              <a:buFont typeface="Wingdings" panose="05000000000000000000" pitchFamily="2" charset="2"/>
              <a:buChar char="Ø"/>
            </a:pPr>
            <a:r>
              <a:rPr lang="en-AU" dirty="0">
                <a:effectLst/>
              </a:rPr>
              <a:t>Seven Step Model </a:t>
            </a:r>
            <a:r>
              <a:rPr lang="en-AU" sz="2400" dirty="0">
                <a:effectLst/>
              </a:rPr>
              <a:t>(Griffin, 2006)</a:t>
            </a:r>
          </a:p>
          <a:p>
            <a:pPr marL="1371600" lvl="2" indent="-457200">
              <a:buFont typeface="Wingdings" panose="05000000000000000000" pitchFamily="2" charset="2"/>
              <a:buAutoNum type="arabicPeriod"/>
            </a:pPr>
            <a:r>
              <a:rPr lang="en-AU" sz="2800" dirty="0">
                <a:effectLst/>
              </a:rPr>
              <a:t>Consider client needs and goals</a:t>
            </a:r>
          </a:p>
          <a:p>
            <a:pPr marL="1371600" lvl="2" indent="-457200">
              <a:buFont typeface="Wingdings" panose="05000000000000000000" pitchFamily="2" charset="2"/>
              <a:buAutoNum type="arabicPeriod"/>
            </a:pPr>
            <a:r>
              <a:rPr lang="en-AU" sz="2800" dirty="0">
                <a:effectLst/>
              </a:rPr>
              <a:t>Select activities and equipment</a:t>
            </a:r>
          </a:p>
          <a:p>
            <a:pPr marL="1371600" lvl="2" indent="-457200">
              <a:buFont typeface="Wingdings" panose="05000000000000000000" pitchFamily="2" charset="2"/>
              <a:buAutoNum type="arabicPeriod"/>
            </a:pPr>
            <a:r>
              <a:rPr lang="en-AU" sz="2800" dirty="0">
                <a:effectLst/>
              </a:rPr>
              <a:t>Select training method and mode</a:t>
            </a:r>
          </a:p>
          <a:p>
            <a:pPr marL="1371600" lvl="2" indent="-457200">
              <a:buFont typeface="Wingdings" panose="05000000000000000000" pitchFamily="2" charset="2"/>
              <a:buAutoNum type="arabicPeriod"/>
            </a:pPr>
            <a:r>
              <a:rPr lang="en-AU" sz="2800" dirty="0">
                <a:effectLst/>
              </a:rPr>
              <a:t>Set intensity and workload</a:t>
            </a:r>
          </a:p>
          <a:p>
            <a:pPr marL="1371600" lvl="2" indent="-457200">
              <a:buFont typeface="Wingdings" panose="05000000000000000000" pitchFamily="2" charset="2"/>
              <a:buAutoNum type="arabicPeriod"/>
            </a:pPr>
            <a:r>
              <a:rPr lang="en-AU" sz="2800" dirty="0">
                <a:effectLst/>
              </a:rPr>
              <a:t>Set volume (duration &amp; frequency)</a:t>
            </a:r>
          </a:p>
          <a:p>
            <a:pPr marL="1371600" lvl="2" indent="-457200">
              <a:buFont typeface="Wingdings" panose="05000000000000000000" pitchFamily="2" charset="2"/>
              <a:buAutoNum type="arabicPeriod"/>
            </a:pPr>
            <a:r>
              <a:rPr lang="en-AU" sz="2800" dirty="0">
                <a:effectLst/>
              </a:rPr>
              <a:t>Address progression and monitoring</a:t>
            </a:r>
          </a:p>
          <a:p>
            <a:pPr marL="1371600" lvl="2" indent="-457200">
              <a:buFont typeface="Wingdings" panose="05000000000000000000" pitchFamily="2" charset="2"/>
              <a:buAutoNum type="arabicPeriod"/>
            </a:pPr>
            <a:r>
              <a:rPr lang="en-AU" sz="2800" dirty="0">
                <a:effectLst/>
              </a:rPr>
              <a:t>Design warm-up and cool-down</a:t>
            </a:r>
          </a:p>
        </p:txBody>
      </p:sp>
      <p:sp>
        <p:nvSpPr>
          <p:cNvPr id="2" name="Slide Number Placeholder 1"/>
          <p:cNvSpPr>
            <a:spLocks noGrp="1"/>
          </p:cNvSpPr>
          <p:nvPr>
            <p:ph type="sldNum" sz="quarter" idx="12"/>
          </p:nvPr>
        </p:nvSpPr>
        <p:spPr/>
        <p:txBody>
          <a:bodyPr/>
          <a:lstStyle/>
          <a:p>
            <a:fld id="{2098FC7C-5A73-4CE4-9ED4-529E12F90497}" type="slidenum">
              <a:rPr lang="en-AU" smtClean="0"/>
              <a:t>152</a:t>
            </a:fld>
            <a:endParaRPr lang="en-AU"/>
          </a:p>
        </p:txBody>
      </p:sp>
    </p:spTree>
    <p:extLst>
      <p:ext uri="{BB962C8B-B14F-4D97-AF65-F5344CB8AC3E}">
        <p14:creationId xmlns:p14="http://schemas.microsoft.com/office/powerpoint/2010/main" val="4058563402"/>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rrowheads="1"/>
          </p:cNvSpPr>
          <p:nvPr>
            <p:ph type="title"/>
          </p:nvPr>
        </p:nvSpPr>
        <p:spPr/>
        <p:txBody>
          <a:bodyPr/>
          <a:lstStyle/>
          <a:p>
            <a:r>
              <a:rPr lang="en-US" sz="3800" dirty="0">
                <a:solidFill>
                  <a:schemeClr val="folHlink"/>
                </a:solidFill>
              </a:rPr>
              <a:t>CV Fitness Programming</a:t>
            </a:r>
            <a:br>
              <a:rPr lang="en-US" sz="3800" dirty="0"/>
            </a:br>
            <a:r>
              <a:rPr lang="en-US" sz="3400" dirty="0"/>
              <a:t>1. Consider Client Needs and Goals</a:t>
            </a:r>
          </a:p>
        </p:txBody>
      </p:sp>
      <p:sp>
        <p:nvSpPr>
          <p:cNvPr id="120835" name="Rectangle 3"/>
          <p:cNvSpPr>
            <a:spLocks noGrp="1" noChangeArrowheads="1"/>
          </p:cNvSpPr>
          <p:nvPr>
            <p:ph type="body" idx="1"/>
          </p:nvPr>
        </p:nvSpPr>
        <p:spPr>
          <a:xfrm>
            <a:off x="480060" y="2034540"/>
            <a:ext cx="8206740" cy="3915410"/>
          </a:xfrm>
        </p:spPr>
        <p:txBody>
          <a:bodyPr/>
          <a:lstStyle/>
          <a:p>
            <a:r>
              <a:rPr lang="en-AU" dirty="0">
                <a:effectLst/>
              </a:rPr>
              <a:t>Needs may be related to the following:</a:t>
            </a:r>
          </a:p>
          <a:p>
            <a:pPr lvl="1"/>
            <a:r>
              <a:rPr lang="en-AU" dirty="0">
                <a:effectLst/>
              </a:rPr>
              <a:t>Medical or high-risk</a:t>
            </a:r>
          </a:p>
          <a:p>
            <a:pPr lvl="1"/>
            <a:r>
              <a:rPr lang="en-AU" dirty="0">
                <a:effectLst/>
              </a:rPr>
              <a:t>Educational</a:t>
            </a:r>
          </a:p>
          <a:p>
            <a:pPr lvl="1"/>
            <a:r>
              <a:rPr lang="en-AU" dirty="0">
                <a:effectLst/>
              </a:rPr>
              <a:t>Motivational</a:t>
            </a:r>
          </a:p>
          <a:p>
            <a:pPr lvl="1"/>
            <a:r>
              <a:rPr lang="en-AU" dirty="0">
                <a:effectLst/>
              </a:rPr>
              <a:t>Results of fitness assessments</a:t>
            </a:r>
          </a:p>
          <a:p>
            <a:pPr lvl="1"/>
            <a:r>
              <a:rPr lang="en-AU" dirty="0">
                <a:effectLst/>
              </a:rPr>
              <a:t>Physical limitations attributable to weight or orthopaedics</a:t>
            </a:r>
          </a:p>
          <a:p>
            <a:r>
              <a:rPr lang="en-AU" dirty="0">
                <a:effectLst/>
              </a:rPr>
              <a:t>Careful screening necessary for hypertension or lack of core strength</a:t>
            </a:r>
          </a:p>
        </p:txBody>
      </p:sp>
      <p:sp>
        <p:nvSpPr>
          <p:cNvPr id="2" name="Slide Number Placeholder 1"/>
          <p:cNvSpPr>
            <a:spLocks noGrp="1"/>
          </p:cNvSpPr>
          <p:nvPr>
            <p:ph type="sldNum" sz="quarter" idx="12"/>
          </p:nvPr>
        </p:nvSpPr>
        <p:spPr/>
        <p:txBody>
          <a:bodyPr/>
          <a:lstStyle/>
          <a:p>
            <a:fld id="{2098FC7C-5A73-4CE4-9ED4-529E12F90497}" type="slidenum">
              <a:rPr lang="en-AU" smtClean="0"/>
              <a:t>153</a:t>
            </a:fld>
            <a:endParaRPr lang="en-AU"/>
          </a:p>
        </p:txBody>
      </p:sp>
    </p:spTree>
    <p:extLst>
      <p:ext uri="{BB962C8B-B14F-4D97-AF65-F5344CB8AC3E}">
        <p14:creationId xmlns:p14="http://schemas.microsoft.com/office/powerpoint/2010/main" val="3360389994"/>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Rot="1" noChangeArrowheads="1"/>
          </p:cNvSpPr>
          <p:nvPr>
            <p:ph type="title"/>
          </p:nvPr>
        </p:nvSpPr>
        <p:spPr>
          <a:xfrm>
            <a:off x="628650" y="365126"/>
            <a:ext cx="7886700" cy="1095373"/>
          </a:xfrm>
        </p:spPr>
        <p:txBody>
          <a:bodyPr/>
          <a:lstStyle/>
          <a:p>
            <a:r>
              <a:rPr lang="en-US" sz="3800" dirty="0">
                <a:solidFill>
                  <a:schemeClr val="folHlink"/>
                </a:solidFill>
              </a:rPr>
              <a:t>CV Fitness Programming</a:t>
            </a:r>
            <a:br>
              <a:rPr lang="en-US" sz="3800" dirty="0"/>
            </a:br>
            <a:r>
              <a:rPr lang="en-US" sz="3400" dirty="0"/>
              <a:t>2. Select Activities and Equipment</a:t>
            </a:r>
          </a:p>
        </p:txBody>
      </p:sp>
      <p:sp>
        <p:nvSpPr>
          <p:cNvPr id="121859" name="Rectangle 3"/>
          <p:cNvSpPr>
            <a:spLocks noGrp="1" noChangeArrowheads="1"/>
          </p:cNvSpPr>
          <p:nvPr>
            <p:ph type="body" idx="1"/>
          </p:nvPr>
        </p:nvSpPr>
        <p:spPr>
          <a:xfrm>
            <a:off x="468313" y="1628775"/>
            <a:ext cx="8291512" cy="4924425"/>
          </a:xfrm>
        </p:spPr>
        <p:txBody>
          <a:bodyPr>
            <a:normAutofit fontScale="92500" lnSpcReduction="10000"/>
          </a:bodyPr>
          <a:lstStyle/>
          <a:p>
            <a:pPr>
              <a:lnSpc>
                <a:spcPct val="100000"/>
              </a:lnSpc>
            </a:pPr>
            <a:r>
              <a:rPr lang="en-AU" sz="2800" dirty="0">
                <a:effectLst/>
              </a:rPr>
              <a:t>Clients select activities based on the benefits they see from their OWN perspective, not necessarily YOURS!</a:t>
            </a:r>
          </a:p>
          <a:p>
            <a:pPr>
              <a:lnSpc>
                <a:spcPct val="100000"/>
              </a:lnSpc>
            </a:pPr>
            <a:r>
              <a:rPr lang="en-AU" sz="2800" dirty="0">
                <a:effectLst/>
              </a:rPr>
              <a:t>How will you fill their wants and needs?</a:t>
            </a:r>
          </a:p>
          <a:p>
            <a:pPr lvl="1">
              <a:lnSpc>
                <a:spcPct val="100000"/>
              </a:lnSpc>
            </a:pPr>
            <a:r>
              <a:rPr lang="en-AU" sz="2400" dirty="0">
                <a:effectLst/>
              </a:rPr>
              <a:t>Come up with options</a:t>
            </a:r>
          </a:p>
          <a:p>
            <a:pPr lvl="1">
              <a:lnSpc>
                <a:spcPct val="100000"/>
              </a:lnSpc>
            </a:pPr>
            <a:r>
              <a:rPr lang="en-AU" sz="2400" dirty="0">
                <a:effectLst/>
              </a:rPr>
              <a:t>Analyse the options</a:t>
            </a:r>
          </a:p>
          <a:p>
            <a:pPr lvl="1">
              <a:lnSpc>
                <a:spcPct val="100000"/>
              </a:lnSpc>
            </a:pPr>
            <a:r>
              <a:rPr lang="en-AU" sz="2400" dirty="0">
                <a:effectLst/>
              </a:rPr>
              <a:t>Lead the client to commitment</a:t>
            </a:r>
          </a:p>
          <a:p>
            <a:pPr>
              <a:lnSpc>
                <a:spcPct val="100000"/>
              </a:lnSpc>
            </a:pPr>
            <a:r>
              <a:rPr lang="en-AU" sz="2800" dirty="0">
                <a:effectLst/>
              </a:rPr>
              <a:t>Three other considerations</a:t>
            </a:r>
          </a:p>
          <a:p>
            <a:pPr lvl="1">
              <a:lnSpc>
                <a:spcPct val="100000"/>
              </a:lnSpc>
            </a:pPr>
            <a:r>
              <a:rPr lang="en-AU" sz="2400" dirty="0">
                <a:effectLst/>
              </a:rPr>
              <a:t>Select the activities of highest priority</a:t>
            </a:r>
          </a:p>
          <a:p>
            <a:pPr lvl="1">
              <a:lnSpc>
                <a:spcPct val="100000"/>
              </a:lnSpc>
            </a:pPr>
            <a:r>
              <a:rPr lang="en-AU" sz="2400" dirty="0">
                <a:effectLst/>
              </a:rPr>
              <a:t>Determine those that present the best combination of options</a:t>
            </a:r>
          </a:p>
          <a:p>
            <a:pPr lvl="1">
              <a:lnSpc>
                <a:spcPct val="100000"/>
              </a:lnSpc>
            </a:pPr>
            <a:r>
              <a:rPr lang="en-AU" sz="2400" dirty="0">
                <a:effectLst/>
              </a:rPr>
              <a:t>Discuss the most effective strategy for integrating the new activity or equipment</a:t>
            </a:r>
          </a:p>
        </p:txBody>
      </p:sp>
      <p:sp>
        <p:nvSpPr>
          <p:cNvPr id="2" name="Slide Number Placeholder 1"/>
          <p:cNvSpPr>
            <a:spLocks noGrp="1"/>
          </p:cNvSpPr>
          <p:nvPr>
            <p:ph type="sldNum" sz="quarter" idx="12"/>
          </p:nvPr>
        </p:nvSpPr>
        <p:spPr/>
        <p:txBody>
          <a:bodyPr/>
          <a:lstStyle/>
          <a:p>
            <a:fld id="{2098FC7C-5A73-4CE4-9ED4-529E12F90497}" type="slidenum">
              <a:rPr lang="en-AU" smtClean="0"/>
              <a:t>154</a:t>
            </a:fld>
            <a:endParaRPr lang="en-AU"/>
          </a:p>
        </p:txBody>
      </p:sp>
    </p:spTree>
    <p:extLst>
      <p:ext uri="{BB962C8B-B14F-4D97-AF65-F5344CB8AC3E}">
        <p14:creationId xmlns:p14="http://schemas.microsoft.com/office/powerpoint/2010/main" val="254304481"/>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Rot="1" noChangeArrowheads="1"/>
          </p:cNvSpPr>
          <p:nvPr>
            <p:ph type="title"/>
          </p:nvPr>
        </p:nvSpPr>
        <p:spPr/>
        <p:txBody>
          <a:bodyPr/>
          <a:lstStyle/>
          <a:p>
            <a:r>
              <a:rPr lang="en-US" sz="3800">
                <a:solidFill>
                  <a:schemeClr val="folHlink"/>
                </a:solidFill>
              </a:rPr>
              <a:t>CV Fitness Programming</a:t>
            </a:r>
            <a:br>
              <a:rPr lang="en-US" sz="3800"/>
            </a:br>
            <a:r>
              <a:rPr lang="en-US" sz="3400"/>
              <a:t>2. Select Activities and Equipment</a:t>
            </a:r>
          </a:p>
        </p:txBody>
      </p:sp>
      <p:sp>
        <p:nvSpPr>
          <p:cNvPr id="122883" name="Rectangle 3"/>
          <p:cNvSpPr>
            <a:spLocks noGrp="1" noChangeArrowheads="1"/>
          </p:cNvSpPr>
          <p:nvPr>
            <p:ph type="body" idx="1"/>
          </p:nvPr>
        </p:nvSpPr>
        <p:spPr>
          <a:xfrm>
            <a:off x="468313" y="1885950"/>
            <a:ext cx="8291512" cy="4667250"/>
          </a:xfrm>
        </p:spPr>
        <p:txBody>
          <a:bodyPr/>
          <a:lstStyle/>
          <a:p>
            <a:pPr>
              <a:lnSpc>
                <a:spcPct val="100000"/>
              </a:lnSpc>
            </a:pPr>
            <a:r>
              <a:rPr lang="en-AU" dirty="0">
                <a:effectLst/>
              </a:rPr>
              <a:t>Select CV Activities</a:t>
            </a:r>
          </a:p>
          <a:p>
            <a:pPr lvl="1">
              <a:lnSpc>
                <a:spcPct val="100000"/>
              </a:lnSpc>
            </a:pPr>
            <a:r>
              <a:rPr lang="en-AU" dirty="0">
                <a:effectLst/>
              </a:rPr>
              <a:t>Clients will generally be most satisfied with modes of exercise that allow them to sustain intensity with some variability and with ease of monitoring</a:t>
            </a:r>
            <a:r>
              <a:rPr lang="en-AU" sz="2200" dirty="0">
                <a:effectLst/>
              </a:rPr>
              <a:t> (Griffin, p. 156)</a:t>
            </a:r>
          </a:p>
          <a:p>
            <a:pPr>
              <a:lnSpc>
                <a:spcPct val="100000"/>
              </a:lnSpc>
            </a:pPr>
            <a:r>
              <a:rPr lang="en-AU" sz="2600" dirty="0">
                <a:effectLst/>
              </a:rPr>
              <a:t>Select aerobic equipment</a:t>
            </a:r>
          </a:p>
          <a:p>
            <a:pPr lvl="1">
              <a:lnSpc>
                <a:spcPct val="100000"/>
              </a:lnSpc>
            </a:pPr>
            <a:r>
              <a:rPr lang="en-AU" sz="2200" dirty="0">
                <a:effectLst/>
              </a:rPr>
              <a:t>Be prepared to provide guidance on appropriate quality equipment and maintenance</a:t>
            </a:r>
          </a:p>
          <a:p>
            <a:pPr lvl="1">
              <a:lnSpc>
                <a:spcPct val="100000"/>
              </a:lnSpc>
            </a:pPr>
            <a:r>
              <a:rPr lang="en-AU" sz="2200" dirty="0">
                <a:effectLst/>
              </a:rPr>
              <a:t>Equipment should suit the anatomy, interests, and fitness levels of your clients</a:t>
            </a:r>
          </a:p>
          <a:p>
            <a:pPr lvl="2">
              <a:lnSpc>
                <a:spcPct val="100000"/>
              </a:lnSpc>
            </a:pPr>
            <a:r>
              <a:rPr lang="en-AU" sz="2000" dirty="0">
                <a:effectLst/>
              </a:rPr>
              <a:t>Not cause overuse injuries, is low impact, provides well-rounded fitness, makes efficient use of their time</a:t>
            </a:r>
          </a:p>
        </p:txBody>
      </p:sp>
      <p:sp>
        <p:nvSpPr>
          <p:cNvPr id="2" name="Slide Number Placeholder 1"/>
          <p:cNvSpPr>
            <a:spLocks noGrp="1"/>
          </p:cNvSpPr>
          <p:nvPr>
            <p:ph type="sldNum" sz="quarter" idx="12"/>
          </p:nvPr>
        </p:nvSpPr>
        <p:spPr/>
        <p:txBody>
          <a:bodyPr/>
          <a:lstStyle/>
          <a:p>
            <a:fld id="{2098FC7C-5A73-4CE4-9ED4-529E12F90497}" type="slidenum">
              <a:rPr lang="en-AU" smtClean="0"/>
              <a:t>155</a:t>
            </a:fld>
            <a:endParaRPr lang="en-AU"/>
          </a:p>
        </p:txBody>
      </p:sp>
    </p:spTree>
    <p:extLst>
      <p:ext uri="{BB962C8B-B14F-4D97-AF65-F5344CB8AC3E}">
        <p14:creationId xmlns:p14="http://schemas.microsoft.com/office/powerpoint/2010/main" val="1584951797"/>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Rot="1" noChangeArrowheads="1"/>
          </p:cNvSpPr>
          <p:nvPr>
            <p:ph type="title"/>
          </p:nvPr>
        </p:nvSpPr>
        <p:spPr/>
        <p:txBody>
          <a:bodyPr/>
          <a:lstStyle/>
          <a:p>
            <a:r>
              <a:rPr lang="en-US" sz="3800">
                <a:solidFill>
                  <a:schemeClr val="folHlink"/>
                </a:solidFill>
              </a:rPr>
              <a:t>CV Fitness Programming</a:t>
            </a:r>
            <a:br>
              <a:rPr lang="en-US" sz="3800"/>
            </a:br>
            <a:r>
              <a:rPr lang="en-US" sz="3400"/>
              <a:t>2. Select Activities and Equipment</a:t>
            </a:r>
          </a:p>
        </p:txBody>
      </p:sp>
      <p:sp>
        <p:nvSpPr>
          <p:cNvPr id="123907" name="Rectangle 3"/>
          <p:cNvSpPr>
            <a:spLocks noGrp="1" noChangeArrowheads="1"/>
          </p:cNvSpPr>
          <p:nvPr>
            <p:ph type="body" idx="1"/>
          </p:nvPr>
        </p:nvSpPr>
        <p:spPr>
          <a:xfrm>
            <a:off x="468313" y="1628775"/>
            <a:ext cx="8291512" cy="4537075"/>
          </a:xfrm>
        </p:spPr>
        <p:txBody>
          <a:bodyPr/>
          <a:lstStyle/>
          <a:p>
            <a:r>
              <a:rPr lang="en-AU" sz="2800" dirty="0">
                <a:effectLst/>
              </a:rPr>
              <a:t>Reasons clients do NOT want to use aerobic equipment</a:t>
            </a:r>
            <a:r>
              <a:rPr lang="en-AU" sz="2400" dirty="0">
                <a:effectLst/>
              </a:rPr>
              <a:t> </a:t>
            </a:r>
            <a:r>
              <a:rPr lang="en-AU" sz="2000" dirty="0">
                <a:effectLst/>
              </a:rPr>
              <a:t>(</a:t>
            </a:r>
            <a:r>
              <a:rPr lang="en-AU" sz="2000" dirty="0" err="1">
                <a:effectLst/>
              </a:rPr>
              <a:t>Dishman</a:t>
            </a:r>
            <a:r>
              <a:rPr lang="en-AU" sz="2000" dirty="0">
                <a:effectLst/>
              </a:rPr>
              <a:t>, 1990)</a:t>
            </a:r>
          </a:p>
          <a:p>
            <a:pPr lvl="1"/>
            <a:r>
              <a:rPr lang="en-AU" sz="2000" dirty="0">
                <a:effectLst/>
              </a:rPr>
              <a:t>Boredom</a:t>
            </a:r>
          </a:p>
          <a:p>
            <a:pPr lvl="1"/>
            <a:r>
              <a:rPr lang="en-AU" sz="2000" dirty="0">
                <a:effectLst/>
              </a:rPr>
              <a:t>Lack of comfort</a:t>
            </a:r>
          </a:p>
          <a:p>
            <a:r>
              <a:rPr lang="en-AU" sz="2400" dirty="0">
                <a:effectLst/>
              </a:rPr>
              <a:t>Non-Portable CV Exercise Equipment: Design/Safety Features &amp; Matching Clients </a:t>
            </a:r>
            <a:r>
              <a:rPr lang="en-AU" sz="1800" dirty="0">
                <a:effectLst/>
              </a:rPr>
              <a:t>(Griffin, p. 157-158)</a:t>
            </a:r>
          </a:p>
          <a:p>
            <a:pPr lvl="1"/>
            <a:r>
              <a:rPr lang="en-AU" sz="2000" dirty="0">
                <a:effectLst/>
              </a:rPr>
              <a:t>Treadmills</a:t>
            </a:r>
          </a:p>
          <a:p>
            <a:pPr lvl="1"/>
            <a:r>
              <a:rPr lang="en-AU" sz="2000" dirty="0">
                <a:effectLst/>
              </a:rPr>
              <a:t>Stationary bicycles</a:t>
            </a:r>
          </a:p>
          <a:p>
            <a:pPr lvl="1"/>
            <a:r>
              <a:rPr lang="en-AU" sz="2000" dirty="0">
                <a:effectLst/>
              </a:rPr>
              <a:t>Rowing machines</a:t>
            </a:r>
          </a:p>
          <a:p>
            <a:pPr lvl="1"/>
            <a:r>
              <a:rPr lang="en-AU" sz="2000" dirty="0">
                <a:effectLst/>
              </a:rPr>
              <a:t>Stair climbers</a:t>
            </a:r>
          </a:p>
          <a:p>
            <a:pPr lvl="1"/>
            <a:r>
              <a:rPr lang="en-AU" sz="2000" dirty="0">
                <a:effectLst/>
              </a:rPr>
              <a:t>Elliptical trainers</a:t>
            </a:r>
          </a:p>
        </p:txBody>
      </p:sp>
      <p:pic>
        <p:nvPicPr>
          <p:cNvPr id="123908" name="Picture 4" descr="STEPP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41750" y="4149725"/>
            <a:ext cx="765175" cy="2016125"/>
          </a:xfrm>
          <a:prstGeom prst="rect">
            <a:avLst/>
          </a:prstGeom>
          <a:noFill/>
          <a:extLst>
            <a:ext uri="{909E8E84-426E-40DD-AFC4-6F175D3DCCD1}">
              <a14:hiddenFill xmlns:a14="http://schemas.microsoft.com/office/drawing/2010/main">
                <a:solidFill>
                  <a:srgbClr val="FFFFFF"/>
                </a:solidFill>
              </a14:hiddenFill>
            </a:ext>
          </a:extLst>
        </p:spPr>
      </p:pic>
      <p:pic>
        <p:nvPicPr>
          <p:cNvPr id="123909" name="Picture 5" descr="stylu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01519" y="4187825"/>
            <a:ext cx="1404937" cy="1401763"/>
          </a:xfrm>
          <a:prstGeom prst="rect">
            <a:avLst/>
          </a:prstGeom>
          <a:noFill/>
          <a:extLst>
            <a:ext uri="{909E8E84-426E-40DD-AFC4-6F175D3DCCD1}">
              <a14:hiddenFill xmlns:a14="http://schemas.microsoft.com/office/drawing/2010/main">
                <a:solidFill>
                  <a:srgbClr val="FFFFFF"/>
                </a:solidFill>
              </a14:hiddenFill>
            </a:ext>
          </a:extLst>
        </p:spPr>
      </p:pic>
      <p:pic>
        <p:nvPicPr>
          <p:cNvPr id="123910" name="Picture 6" descr="computerOntreadmill-cr01s0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6463" y="4149725"/>
            <a:ext cx="971550" cy="1143000"/>
          </a:xfrm>
          <a:prstGeom prst="rect">
            <a:avLst/>
          </a:prstGeom>
          <a:noFill/>
          <a:extLst>
            <a:ext uri="{909E8E84-426E-40DD-AFC4-6F175D3DCCD1}">
              <a14:hiddenFill xmlns:a14="http://schemas.microsoft.com/office/drawing/2010/main">
                <a:solidFill>
                  <a:srgbClr val="FFFFFF"/>
                </a:solidFill>
              </a14:hiddenFill>
            </a:ext>
          </a:extLst>
        </p:spPr>
      </p:pic>
      <p:pic>
        <p:nvPicPr>
          <p:cNvPr id="123911" name="Picture 7" descr="rowingMachine-SPL_01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16463" y="5373688"/>
            <a:ext cx="936625" cy="796925"/>
          </a:xfrm>
          <a:prstGeom prst="rect">
            <a:avLst/>
          </a:prstGeom>
          <a:noFill/>
          <a:extLst>
            <a:ext uri="{909E8E84-426E-40DD-AFC4-6F175D3DCCD1}">
              <a14:hiddenFill xmlns:a14="http://schemas.microsoft.com/office/drawing/2010/main">
                <a:solidFill>
                  <a:srgbClr val="FFFFFF"/>
                </a:solidFill>
              </a14:hiddenFill>
            </a:ext>
          </a:extLst>
        </p:spPr>
      </p:pic>
      <p:pic>
        <p:nvPicPr>
          <p:cNvPr id="123912" name="Picture 8" descr="bike-WEL03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08850" y="4149725"/>
            <a:ext cx="1284288" cy="1439863"/>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2098FC7C-5A73-4CE4-9ED4-529E12F90497}" type="slidenum">
              <a:rPr lang="en-AU" smtClean="0"/>
              <a:t>156</a:t>
            </a:fld>
            <a:endParaRPr lang="en-AU"/>
          </a:p>
        </p:txBody>
      </p:sp>
    </p:spTree>
    <p:extLst>
      <p:ext uri="{BB962C8B-B14F-4D97-AF65-F5344CB8AC3E}">
        <p14:creationId xmlns:p14="http://schemas.microsoft.com/office/powerpoint/2010/main" val="1062238422"/>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Rot="1" noChangeArrowheads="1"/>
          </p:cNvSpPr>
          <p:nvPr>
            <p:ph type="title"/>
          </p:nvPr>
        </p:nvSpPr>
        <p:spPr/>
        <p:txBody>
          <a:bodyPr/>
          <a:lstStyle/>
          <a:p>
            <a:r>
              <a:rPr lang="en-US" sz="3800">
                <a:solidFill>
                  <a:schemeClr val="folHlink"/>
                </a:solidFill>
              </a:rPr>
              <a:t>CV Fitness Programming</a:t>
            </a:r>
            <a:br>
              <a:rPr lang="en-US" sz="3800"/>
            </a:br>
            <a:r>
              <a:rPr lang="en-US" sz="3400"/>
              <a:t>2. Select Activities and Equipment</a:t>
            </a:r>
          </a:p>
        </p:txBody>
      </p:sp>
      <p:sp>
        <p:nvSpPr>
          <p:cNvPr id="124931" name="Rectangle 3"/>
          <p:cNvSpPr>
            <a:spLocks noGrp="1" noChangeArrowheads="1"/>
          </p:cNvSpPr>
          <p:nvPr>
            <p:ph type="body" idx="1"/>
          </p:nvPr>
        </p:nvSpPr>
        <p:spPr>
          <a:xfrm>
            <a:off x="468313" y="1794509"/>
            <a:ext cx="8291512" cy="4082415"/>
          </a:xfrm>
        </p:spPr>
        <p:txBody>
          <a:bodyPr/>
          <a:lstStyle/>
          <a:p>
            <a:r>
              <a:rPr lang="en-AU" sz="2800" dirty="0">
                <a:effectLst/>
              </a:rPr>
              <a:t>Transportable Aerobic Home Exercise Equipment</a:t>
            </a:r>
          </a:p>
          <a:p>
            <a:pPr lvl="1"/>
            <a:r>
              <a:rPr lang="en-AU" sz="2400" dirty="0">
                <a:effectLst/>
              </a:rPr>
              <a:t>Yourself (</a:t>
            </a:r>
            <a:r>
              <a:rPr lang="en-AU" sz="2400" dirty="0" err="1">
                <a:effectLst/>
              </a:rPr>
              <a:t>ie</a:t>
            </a:r>
            <a:r>
              <a:rPr lang="en-AU" sz="2400" dirty="0">
                <a:effectLst/>
              </a:rPr>
              <a:t>., Personal Trainer)</a:t>
            </a:r>
          </a:p>
          <a:p>
            <a:pPr lvl="1"/>
            <a:r>
              <a:rPr lang="en-AU" sz="2400" dirty="0">
                <a:effectLst/>
              </a:rPr>
              <a:t>Bench step</a:t>
            </a:r>
          </a:p>
          <a:p>
            <a:pPr lvl="1"/>
            <a:r>
              <a:rPr lang="en-AU" sz="2400" dirty="0">
                <a:effectLst/>
              </a:rPr>
              <a:t>Slide (big in the USA)</a:t>
            </a:r>
          </a:p>
          <a:p>
            <a:pPr lvl="1"/>
            <a:r>
              <a:rPr lang="en-AU" sz="2400" dirty="0">
                <a:effectLst/>
              </a:rPr>
              <a:t>Videos</a:t>
            </a:r>
          </a:p>
          <a:p>
            <a:pPr lvl="1"/>
            <a:r>
              <a:rPr lang="en-AU" sz="2400" dirty="0">
                <a:effectLst/>
              </a:rPr>
              <a:t>Recreational and Sporting equipment</a:t>
            </a:r>
          </a:p>
          <a:p>
            <a:pPr lvl="1"/>
            <a:r>
              <a:rPr lang="en-AU" sz="2400" dirty="0">
                <a:effectLst/>
              </a:rPr>
              <a:t>Skipping ropes</a:t>
            </a:r>
          </a:p>
          <a:p>
            <a:pPr lvl="1"/>
            <a:r>
              <a:rPr lang="en-AU" sz="2400" dirty="0">
                <a:effectLst/>
              </a:rPr>
              <a:t>Music and CD players (be aware of PPCA / APRA)</a:t>
            </a:r>
          </a:p>
        </p:txBody>
      </p:sp>
      <p:pic>
        <p:nvPicPr>
          <p:cNvPr id="124937" name="Picture 9" descr="STEPAER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0250" y="2395854"/>
            <a:ext cx="647700" cy="1439862"/>
          </a:xfrm>
          <a:prstGeom prst="rect">
            <a:avLst/>
          </a:prstGeom>
          <a:noFill/>
          <a:extLst>
            <a:ext uri="{909E8E84-426E-40DD-AFC4-6F175D3DCCD1}">
              <a14:hiddenFill xmlns:a14="http://schemas.microsoft.com/office/drawing/2010/main">
                <a:solidFill>
                  <a:srgbClr val="FFFFFF"/>
                </a:solidFill>
              </a14:hiddenFill>
            </a:ext>
          </a:extLst>
        </p:spPr>
      </p:pic>
      <p:pic>
        <p:nvPicPr>
          <p:cNvPr id="124939" name="Picture 11" descr="powerslid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91300" y="2819718"/>
            <a:ext cx="2168525" cy="141446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2098FC7C-5A73-4CE4-9ED4-529E12F90497}" type="slidenum">
              <a:rPr lang="en-AU" smtClean="0"/>
              <a:t>157</a:t>
            </a:fld>
            <a:endParaRPr lang="en-AU"/>
          </a:p>
        </p:txBody>
      </p:sp>
    </p:spTree>
    <p:extLst>
      <p:ext uri="{BB962C8B-B14F-4D97-AF65-F5344CB8AC3E}">
        <p14:creationId xmlns:p14="http://schemas.microsoft.com/office/powerpoint/2010/main" val="4243513598"/>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Rot="1" noChangeArrowheads="1"/>
          </p:cNvSpPr>
          <p:nvPr>
            <p:ph type="title"/>
          </p:nvPr>
        </p:nvSpPr>
        <p:spPr/>
        <p:txBody>
          <a:bodyPr/>
          <a:lstStyle/>
          <a:p>
            <a:r>
              <a:rPr lang="en-US" sz="3800">
                <a:solidFill>
                  <a:schemeClr val="folHlink"/>
                </a:solidFill>
              </a:rPr>
              <a:t>CV Fitness Programming</a:t>
            </a:r>
            <a:br>
              <a:rPr lang="en-US" sz="3800"/>
            </a:br>
            <a:r>
              <a:rPr lang="en-US" sz="3400"/>
              <a:t>2. Select Activities and Equipment</a:t>
            </a:r>
          </a:p>
        </p:txBody>
      </p:sp>
      <p:sp>
        <p:nvSpPr>
          <p:cNvPr id="125955" name="Rectangle 3"/>
          <p:cNvSpPr>
            <a:spLocks noGrp="1" noChangeArrowheads="1"/>
          </p:cNvSpPr>
          <p:nvPr>
            <p:ph type="body" idx="1"/>
          </p:nvPr>
        </p:nvSpPr>
        <p:spPr>
          <a:xfrm>
            <a:off x="468313" y="1628775"/>
            <a:ext cx="8291512" cy="4752975"/>
          </a:xfrm>
        </p:spPr>
        <p:txBody>
          <a:bodyPr>
            <a:normAutofit/>
          </a:bodyPr>
          <a:lstStyle/>
          <a:p>
            <a:pPr>
              <a:lnSpc>
                <a:spcPct val="100000"/>
              </a:lnSpc>
            </a:pPr>
            <a:r>
              <a:rPr lang="en-AU" sz="2800" dirty="0">
                <a:effectLst/>
              </a:rPr>
              <a:t>Three groups of Cardiovascular endurance</a:t>
            </a:r>
          </a:p>
          <a:p>
            <a:pPr lvl="1">
              <a:lnSpc>
                <a:spcPct val="100000"/>
              </a:lnSpc>
            </a:pPr>
            <a:r>
              <a:rPr lang="en-AU" u="sng" dirty="0">
                <a:effectLst/>
              </a:rPr>
              <a:t>One</a:t>
            </a:r>
            <a:r>
              <a:rPr lang="en-AU" dirty="0">
                <a:effectLst/>
              </a:rPr>
              <a:t>: physical activities (PA) which exercise intensity is easily sustained with little versatility in HR response: walking, aerobic dancing, swimming, jogging, running, cycling; </a:t>
            </a:r>
            <a:r>
              <a:rPr lang="en-AU" b="1" dirty="0">
                <a:effectLst/>
              </a:rPr>
              <a:t>BEGINNING CLIENTS</a:t>
            </a:r>
          </a:p>
          <a:p>
            <a:pPr lvl="1">
              <a:lnSpc>
                <a:spcPct val="100000"/>
              </a:lnSpc>
            </a:pPr>
            <a:r>
              <a:rPr lang="en-AU" u="sng" dirty="0">
                <a:effectLst/>
              </a:rPr>
              <a:t>Two</a:t>
            </a:r>
            <a:r>
              <a:rPr lang="en-AU" dirty="0">
                <a:effectLst/>
              </a:rPr>
              <a:t>: PA which energy expenditure is related to skill but for a given individual and can provide a constant intensity: highly choreographed dance exercise, X-country skiing, skating; </a:t>
            </a:r>
            <a:r>
              <a:rPr lang="en-AU" b="1" dirty="0">
                <a:effectLst/>
              </a:rPr>
              <a:t>REDUCE BOREDOM, IMPROVE SKILL LEVELS</a:t>
            </a:r>
          </a:p>
          <a:p>
            <a:pPr lvl="1">
              <a:lnSpc>
                <a:spcPct val="100000"/>
              </a:lnSpc>
            </a:pPr>
            <a:r>
              <a:rPr lang="en-AU" u="sng" dirty="0">
                <a:effectLst/>
              </a:rPr>
              <a:t>Three</a:t>
            </a:r>
            <a:r>
              <a:rPr lang="en-AU" dirty="0">
                <a:effectLst/>
              </a:rPr>
              <a:t>: PA that vary in intensity and skill: soccer, basketball, squash</a:t>
            </a:r>
          </a:p>
        </p:txBody>
      </p:sp>
      <p:sp>
        <p:nvSpPr>
          <p:cNvPr id="2" name="Slide Number Placeholder 1"/>
          <p:cNvSpPr>
            <a:spLocks noGrp="1"/>
          </p:cNvSpPr>
          <p:nvPr>
            <p:ph type="sldNum" sz="quarter" idx="12"/>
          </p:nvPr>
        </p:nvSpPr>
        <p:spPr/>
        <p:txBody>
          <a:bodyPr/>
          <a:lstStyle/>
          <a:p>
            <a:fld id="{2098FC7C-5A73-4CE4-9ED4-529E12F90497}" type="slidenum">
              <a:rPr lang="en-AU" smtClean="0"/>
              <a:t>158</a:t>
            </a:fld>
            <a:endParaRPr lang="en-AU"/>
          </a:p>
        </p:txBody>
      </p:sp>
    </p:spTree>
    <p:extLst>
      <p:ext uri="{BB962C8B-B14F-4D97-AF65-F5344CB8AC3E}">
        <p14:creationId xmlns:p14="http://schemas.microsoft.com/office/powerpoint/2010/main" val="4203213943"/>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Rot="1" noChangeArrowheads="1"/>
          </p:cNvSpPr>
          <p:nvPr>
            <p:ph type="title"/>
          </p:nvPr>
        </p:nvSpPr>
        <p:spPr/>
        <p:txBody>
          <a:bodyPr/>
          <a:lstStyle/>
          <a:p>
            <a:r>
              <a:rPr lang="en-US" sz="3800">
                <a:solidFill>
                  <a:schemeClr val="folHlink"/>
                </a:solidFill>
              </a:rPr>
              <a:t>CV Fitness Programming</a:t>
            </a:r>
            <a:br>
              <a:rPr lang="en-US" sz="3800"/>
            </a:br>
            <a:r>
              <a:rPr lang="en-US" sz="3400"/>
              <a:t>3. Select Training Method &amp; Mode</a:t>
            </a:r>
          </a:p>
        </p:txBody>
      </p:sp>
      <p:sp>
        <p:nvSpPr>
          <p:cNvPr id="126979" name="Rectangle 3"/>
          <p:cNvSpPr>
            <a:spLocks noGrp="1" noChangeArrowheads="1"/>
          </p:cNvSpPr>
          <p:nvPr>
            <p:ph type="body" idx="1"/>
          </p:nvPr>
        </p:nvSpPr>
        <p:spPr>
          <a:xfrm>
            <a:off x="426244" y="1758318"/>
            <a:ext cx="8291512" cy="4752975"/>
          </a:xfrm>
        </p:spPr>
        <p:txBody>
          <a:bodyPr/>
          <a:lstStyle/>
          <a:p>
            <a:r>
              <a:rPr lang="en-AU" sz="2800" dirty="0">
                <a:effectLst/>
              </a:rPr>
              <a:t>Based on </a:t>
            </a:r>
          </a:p>
          <a:p>
            <a:pPr lvl="1"/>
            <a:r>
              <a:rPr lang="en-AU" sz="2400" dirty="0">
                <a:effectLst/>
              </a:rPr>
              <a:t>Stated preferences and interests</a:t>
            </a:r>
          </a:p>
          <a:p>
            <a:pPr lvl="1"/>
            <a:r>
              <a:rPr lang="en-AU" sz="2400" dirty="0">
                <a:effectLst/>
              </a:rPr>
              <a:t>Goals and objectives</a:t>
            </a:r>
          </a:p>
          <a:p>
            <a:pPr lvl="1"/>
            <a:r>
              <a:rPr lang="en-AU" sz="2400" dirty="0">
                <a:effectLst/>
              </a:rPr>
              <a:t>Availability and convenience</a:t>
            </a:r>
          </a:p>
          <a:p>
            <a:pPr lvl="1"/>
            <a:r>
              <a:rPr lang="en-AU" sz="2400" dirty="0">
                <a:effectLst/>
              </a:rPr>
              <a:t>Skills and background</a:t>
            </a:r>
          </a:p>
          <a:p>
            <a:pPr lvl="1"/>
            <a:r>
              <a:rPr lang="en-AU" sz="2400" dirty="0">
                <a:effectLst/>
              </a:rPr>
              <a:t>Suitability</a:t>
            </a:r>
          </a:p>
          <a:p>
            <a:pPr lvl="1"/>
            <a:r>
              <a:rPr lang="en-AU" sz="2400" dirty="0">
                <a:effectLst/>
              </a:rPr>
              <a:t>Other desired benefits</a:t>
            </a:r>
          </a:p>
          <a:p>
            <a:r>
              <a:rPr lang="en-AU" sz="2800" dirty="0">
                <a:effectLst/>
              </a:rPr>
              <a:t>Different types of training methods will be needed to maximise your client’s use of the required energy system</a:t>
            </a:r>
            <a:endParaRPr lang="en-AU" sz="200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159</a:t>
            </a:fld>
            <a:endParaRPr lang="en-AU"/>
          </a:p>
        </p:txBody>
      </p:sp>
    </p:spTree>
    <p:extLst>
      <p:ext uri="{BB962C8B-B14F-4D97-AF65-F5344CB8AC3E}">
        <p14:creationId xmlns:p14="http://schemas.microsoft.com/office/powerpoint/2010/main" val="370498846"/>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Rot="1" noChangeArrowheads="1"/>
          </p:cNvSpPr>
          <p:nvPr>
            <p:ph type="title"/>
          </p:nvPr>
        </p:nvSpPr>
        <p:spPr>
          <a:xfrm>
            <a:off x="628650" y="296546"/>
            <a:ext cx="7886700" cy="873886"/>
          </a:xfrm>
        </p:spPr>
        <p:txBody>
          <a:bodyPr>
            <a:normAutofit fontScale="90000"/>
          </a:bodyPr>
          <a:lstStyle/>
          <a:p>
            <a:r>
              <a:rPr lang="en-US" sz="3800" dirty="0">
                <a:solidFill>
                  <a:schemeClr val="folHlink"/>
                </a:solidFill>
              </a:rPr>
              <a:t>CV Fitness Programming</a:t>
            </a:r>
            <a:br>
              <a:rPr lang="en-US" sz="3800" dirty="0"/>
            </a:br>
            <a:r>
              <a:rPr lang="en-US" sz="3400" dirty="0"/>
              <a:t>3. Select Training Method &amp; Mode</a:t>
            </a:r>
          </a:p>
        </p:txBody>
      </p:sp>
      <p:sp>
        <p:nvSpPr>
          <p:cNvPr id="128003" name="Rectangle 3"/>
          <p:cNvSpPr>
            <a:spLocks noGrp="1" noChangeArrowheads="1"/>
          </p:cNvSpPr>
          <p:nvPr>
            <p:ph type="body" idx="1"/>
          </p:nvPr>
        </p:nvSpPr>
        <p:spPr>
          <a:xfrm>
            <a:off x="468313" y="1335024"/>
            <a:ext cx="8424862" cy="5203889"/>
          </a:xfrm>
        </p:spPr>
        <p:txBody>
          <a:bodyPr>
            <a:normAutofit/>
          </a:bodyPr>
          <a:lstStyle/>
          <a:p>
            <a:pPr>
              <a:lnSpc>
                <a:spcPct val="100000"/>
              </a:lnSpc>
            </a:pPr>
            <a:r>
              <a:rPr lang="en-AU" dirty="0">
                <a:effectLst/>
              </a:rPr>
              <a:t>Continuous Training</a:t>
            </a:r>
            <a:r>
              <a:rPr lang="en-AU" sz="2400" dirty="0">
                <a:effectLst/>
              </a:rPr>
              <a:t> (CT)</a:t>
            </a:r>
          </a:p>
          <a:p>
            <a:pPr>
              <a:lnSpc>
                <a:spcPct val="100000"/>
              </a:lnSpc>
            </a:pPr>
            <a:r>
              <a:rPr lang="en-AU" sz="2400" dirty="0">
                <a:effectLst/>
              </a:rPr>
              <a:t>Exercise at a moderate intensity with no rest intervals (</a:t>
            </a:r>
            <a:r>
              <a:rPr lang="en-AU" sz="2400" dirty="0">
                <a:solidFill>
                  <a:schemeClr val="hlink"/>
                </a:solidFill>
                <a:effectLst/>
              </a:rPr>
              <a:t>L</a:t>
            </a:r>
            <a:r>
              <a:rPr lang="en-AU" sz="2400" dirty="0">
                <a:effectLst/>
              </a:rPr>
              <a:t>ong </a:t>
            </a:r>
            <a:r>
              <a:rPr lang="en-AU" sz="2400" dirty="0">
                <a:solidFill>
                  <a:schemeClr val="hlink"/>
                </a:solidFill>
                <a:effectLst/>
              </a:rPr>
              <a:t>S</a:t>
            </a:r>
            <a:r>
              <a:rPr lang="en-AU" sz="2400" dirty="0">
                <a:effectLst/>
              </a:rPr>
              <a:t>low </a:t>
            </a:r>
            <a:r>
              <a:rPr lang="en-AU" sz="2400" dirty="0">
                <a:solidFill>
                  <a:schemeClr val="hlink"/>
                </a:solidFill>
                <a:effectLst/>
              </a:rPr>
              <a:t>D</a:t>
            </a:r>
            <a:r>
              <a:rPr lang="en-AU" sz="2400" dirty="0">
                <a:effectLst/>
              </a:rPr>
              <a:t>istance)</a:t>
            </a:r>
          </a:p>
          <a:p>
            <a:pPr lvl="1">
              <a:lnSpc>
                <a:spcPct val="100000"/>
              </a:lnSpc>
            </a:pPr>
            <a:r>
              <a:rPr lang="en-AU" dirty="0">
                <a:effectLst/>
              </a:rPr>
              <a:t>Advantages</a:t>
            </a:r>
          </a:p>
          <a:p>
            <a:pPr lvl="2">
              <a:lnSpc>
                <a:spcPct val="100000"/>
              </a:lnSpc>
            </a:pPr>
            <a:r>
              <a:rPr lang="en-AU" dirty="0">
                <a:effectLst/>
              </a:rPr>
              <a:t>Safe, comfortable, able to produce health/CV benefits with unfit</a:t>
            </a:r>
          </a:p>
          <a:p>
            <a:pPr lvl="2">
              <a:lnSpc>
                <a:spcPct val="100000"/>
              </a:lnSpc>
            </a:pPr>
            <a:r>
              <a:rPr lang="en-AU" dirty="0">
                <a:effectLst/>
              </a:rPr>
              <a:t>Generally well-suited for beginners</a:t>
            </a:r>
          </a:p>
          <a:p>
            <a:pPr lvl="2">
              <a:lnSpc>
                <a:spcPct val="100000"/>
              </a:lnSpc>
            </a:pPr>
            <a:r>
              <a:rPr lang="en-AU" dirty="0">
                <a:effectLst/>
              </a:rPr>
              <a:t>Drop-out rates reduced</a:t>
            </a:r>
          </a:p>
          <a:p>
            <a:pPr lvl="2">
              <a:lnSpc>
                <a:spcPct val="100000"/>
              </a:lnSpc>
            </a:pPr>
            <a:r>
              <a:rPr lang="en-AU" dirty="0">
                <a:effectLst/>
              </a:rPr>
              <a:t>Client can maintain training effect by reducing training load</a:t>
            </a:r>
          </a:p>
          <a:p>
            <a:pPr lvl="2">
              <a:lnSpc>
                <a:spcPct val="100000"/>
              </a:lnSpc>
            </a:pPr>
            <a:r>
              <a:rPr lang="en-AU" dirty="0">
                <a:effectLst/>
              </a:rPr>
              <a:t>Generally less taxing physiologically / psychologically – requires minimal motivation</a:t>
            </a:r>
          </a:p>
          <a:p>
            <a:pPr lvl="2">
              <a:lnSpc>
                <a:spcPct val="100000"/>
              </a:lnSpc>
            </a:pPr>
            <a:r>
              <a:rPr lang="en-AU" dirty="0">
                <a:effectLst/>
              </a:rPr>
              <a:t>Daily workouts possible as glycogen not sufficiently depleted</a:t>
            </a:r>
          </a:p>
          <a:p>
            <a:pPr lvl="2">
              <a:lnSpc>
                <a:spcPct val="100000"/>
              </a:lnSpc>
            </a:pPr>
            <a:r>
              <a:rPr lang="en-AU" dirty="0">
                <a:effectLst/>
              </a:rPr>
              <a:t>Fewer injuries</a:t>
            </a:r>
          </a:p>
        </p:txBody>
      </p:sp>
      <p:sp>
        <p:nvSpPr>
          <p:cNvPr id="2" name="Slide Number Placeholder 1"/>
          <p:cNvSpPr>
            <a:spLocks noGrp="1"/>
          </p:cNvSpPr>
          <p:nvPr>
            <p:ph type="sldNum" sz="quarter" idx="12"/>
          </p:nvPr>
        </p:nvSpPr>
        <p:spPr/>
        <p:txBody>
          <a:bodyPr/>
          <a:lstStyle/>
          <a:p>
            <a:fld id="{2098FC7C-5A73-4CE4-9ED4-529E12F90497}" type="slidenum">
              <a:rPr lang="en-AU" smtClean="0"/>
              <a:t>160</a:t>
            </a:fld>
            <a:endParaRPr lang="en-AU"/>
          </a:p>
        </p:txBody>
      </p:sp>
    </p:spTree>
    <p:extLst>
      <p:ext uri="{BB962C8B-B14F-4D97-AF65-F5344CB8AC3E}">
        <p14:creationId xmlns:p14="http://schemas.microsoft.com/office/powerpoint/2010/main" val="2943944181"/>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Rot="1" noChangeArrowheads="1"/>
          </p:cNvSpPr>
          <p:nvPr>
            <p:ph type="title"/>
          </p:nvPr>
        </p:nvSpPr>
        <p:spPr>
          <a:xfrm>
            <a:off x="628650" y="296546"/>
            <a:ext cx="7886700" cy="873886"/>
          </a:xfrm>
        </p:spPr>
        <p:txBody>
          <a:bodyPr>
            <a:normAutofit fontScale="90000"/>
          </a:bodyPr>
          <a:lstStyle/>
          <a:p>
            <a:r>
              <a:rPr lang="en-US" sz="3800" dirty="0">
                <a:solidFill>
                  <a:schemeClr val="folHlink"/>
                </a:solidFill>
              </a:rPr>
              <a:t>CV Fitness Programming</a:t>
            </a:r>
            <a:br>
              <a:rPr lang="en-US" sz="3800" dirty="0"/>
            </a:br>
            <a:r>
              <a:rPr lang="en-US" sz="3400" dirty="0"/>
              <a:t>3. Select Training Method &amp; Mode</a:t>
            </a:r>
          </a:p>
        </p:txBody>
      </p:sp>
      <p:sp>
        <p:nvSpPr>
          <p:cNvPr id="128003" name="Rectangle 3"/>
          <p:cNvSpPr>
            <a:spLocks noGrp="1" noChangeArrowheads="1"/>
          </p:cNvSpPr>
          <p:nvPr>
            <p:ph type="body" idx="1"/>
          </p:nvPr>
        </p:nvSpPr>
        <p:spPr>
          <a:xfrm>
            <a:off x="468313" y="1335024"/>
            <a:ext cx="8424862" cy="5203889"/>
          </a:xfrm>
        </p:spPr>
        <p:txBody>
          <a:bodyPr>
            <a:normAutofit/>
          </a:bodyPr>
          <a:lstStyle/>
          <a:p>
            <a:pPr>
              <a:lnSpc>
                <a:spcPct val="110000"/>
              </a:lnSpc>
            </a:pPr>
            <a:r>
              <a:rPr lang="en-AU" dirty="0">
                <a:effectLst/>
              </a:rPr>
              <a:t>Exercise at a moderate intensity with no rest intervals (</a:t>
            </a:r>
            <a:r>
              <a:rPr lang="en-AU" dirty="0">
                <a:solidFill>
                  <a:schemeClr val="hlink"/>
                </a:solidFill>
                <a:effectLst/>
              </a:rPr>
              <a:t>L</a:t>
            </a:r>
            <a:r>
              <a:rPr lang="en-AU" dirty="0">
                <a:effectLst/>
              </a:rPr>
              <a:t>ong </a:t>
            </a:r>
            <a:r>
              <a:rPr lang="en-AU" dirty="0">
                <a:solidFill>
                  <a:schemeClr val="hlink"/>
                </a:solidFill>
                <a:effectLst/>
              </a:rPr>
              <a:t>S</a:t>
            </a:r>
            <a:r>
              <a:rPr lang="en-AU" dirty="0">
                <a:effectLst/>
              </a:rPr>
              <a:t>low </a:t>
            </a:r>
            <a:r>
              <a:rPr lang="en-AU" dirty="0">
                <a:solidFill>
                  <a:schemeClr val="hlink"/>
                </a:solidFill>
                <a:effectLst/>
              </a:rPr>
              <a:t>D</a:t>
            </a:r>
            <a:r>
              <a:rPr lang="en-AU" dirty="0">
                <a:effectLst/>
              </a:rPr>
              <a:t>istance)</a:t>
            </a:r>
          </a:p>
          <a:p>
            <a:pPr lvl="1">
              <a:lnSpc>
                <a:spcPct val="110000"/>
              </a:lnSpc>
            </a:pPr>
            <a:r>
              <a:rPr lang="en-AU" dirty="0">
                <a:effectLst/>
              </a:rPr>
              <a:t>Programming will vary depending on clients</a:t>
            </a:r>
          </a:p>
          <a:p>
            <a:pPr lvl="1">
              <a:lnSpc>
                <a:spcPct val="110000"/>
              </a:lnSpc>
            </a:pPr>
            <a:r>
              <a:rPr lang="en-AU" b="1" dirty="0">
                <a:effectLst/>
              </a:rPr>
              <a:t>Anaerobic threshold</a:t>
            </a:r>
            <a:r>
              <a:rPr lang="en-AU" dirty="0">
                <a:effectLst/>
              </a:rPr>
              <a:t>: when intensity level causes sharp increase in lactic acid production and fatigue</a:t>
            </a:r>
          </a:p>
          <a:p>
            <a:pPr lvl="1">
              <a:lnSpc>
                <a:spcPct val="110000"/>
              </a:lnSpc>
            </a:pPr>
            <a:r>
              <a:rPr lang="en-AU" dirty="0">
                <a:effectLst/>
              </a:rPr>
              <a:t>Target Heart Rate = </a:t>
            </a:r>
            <a:r>
              <a:rPr lang="en-AU" sz="2000" dirty="0">
                <a:effectLst/>
              </a:rPr>
              <a:t>Resting HR + 75% (</a:t>
            </a:r>
            <a:r>
              <a:rPr lang="en-AU" sz="2000" dirty="0" err="1">
                <a:effectLst/>
              </a:rPr>
              <a:t>HRmax</a:t>
            </a:r>
            <a:r>
              <a:rPr lang="en-AU" sz="2000" dirty="0">
                <a:effectLst/>
              </a:rPr>
              <a:t> – RHR)</a:t>
            </a:r>
          </a:p>
          <a:p>
            <a:pPr lvl="2">
              <a:lnSpc>
                <a:spcPct val="110000"/>
              </a:lnSpc>
            </a:pPr>
            <a:r>
              <a:rPr lang="en-AU" dirty="0" err="1">
                <a:effectLst/>
              </a:rPr>
              <a:t>HRmax</a:t>
            </a:r>
            <a:r>
              <a:rPr lang="en-AU" dirty="0">
                <a:effectLst/>
              </a:rPr>
              <a:t> = 220 - age</a:t>
            </a:r>
          </a:p>
        </p:txBody>
      </p:sp>
      <p:sp>
        <p:nvSpPr>
          <p:cNvPr id="2" name="Slide Number Placeholder 1"/>
          <p:cNvSpPr>
            <a:spLocks noGrp="1"/>
          </p:cNvSpPr>
          <p:nvPr>
            <p:ph type="sldNum" sz="quarter" idx="12"/>
          </p:nvPr>
        </p:nvSpPr>
        <p:spPr/>
        <p:txBody>
          <a:bodyPr/>
          <a:lstStyle/>
          <a:p>
            <a:fld id="{2098FC7C-5A73-4CE4-9ED4-529E12F90497}" type="slidenum">
              <a:rPr lang="en-AU" smtClean="0"/>
              <a:t>161</a:t>
            </a:fld>
            <a:endParaRPr lang="en-AU"/>
          </a:p>
        </p:txBody>
      </p:sp>
    </p:spTree>
    <p:extLst>
      <p:ext uri="{BB962C8B-B14F-4D97-AF65-F5344CB8AC3E}">
        <p14:creationId xmlns:p14="http://schemas.microsoft.com/office/powerpoint/2010/main" val="1125736310"/>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Rot="1" noChangeArrowheads="1"/>
          </p:cNvSpPr>
          <p:nvPr>
            <p:ph type="title"/>
          </p:nvPr>
        </p:nvSpPr>
        <p:spPr/>
        <p:txBody>
          <a:bodyPr/>
          <a:lstStyle/>
          <a:p>
            <a:r>
              <a:rPr lang="en-US" sz="3800" dirty="0">
                <a:solidFill>
                  <a:schemeClr val="folHlink"/>
                </a:solidFill>
              </a:rPr>
              <a:t>CV Fitness Programming</a:t>
            </a:r>
            <a:br>
              <a:rPr lang="en-US" sz="3800" dirty="0"/>
            </a:br>
            <a:r>
              <a:rPr lang="en-US" sz="3400" dirty="0"/>
              <a:t>3. Select Training Method &amp; Mode</a:t>
            </a:r>
          </a:p>
        </p:txBody>
      </p:sp>
      <p:sp>
        <p:nvSpPr>
          <p:cNvPr id="129027" name="Rectangle 3"/>
          <p:cNvSpPr>
            <a:spLocks noGrp="1" noChangeArrowheads="1"/>
          </p:cNvSpPr>
          <p:nvPr>
            <p:ph type="body" idx="1"/>
          </p:nvPr>
        </p:nvSpPr>
        <p:spPr>
          <a:xfrm>
            <a:off x="468313" y="1628775"/>
            <a:ext cx="8424862" cy="5040313"/>
          </a:xfrm>
        </p:spPr>
        <p:txBody>
          <a:bodyPr>
            <a:normAutofit lnSpcReduction="10000"/>
          </a:bodyPr>
          <a:lstStyle/>
          <a:p>
            <a:pPr>
              <a:lnSpc>
                <a:spcPct val="100000"/>
              </a:lnSpc>
            </a:pPr>
            <a:r>
              <a:rPr lang="en-AU" sz="2400" dirty="0">
                <a:effectLst/>
              </a:rPr>
              <a:t>Interval Training </a:t>
            </a:r>
            <a:r>
              <a:rPr lang="en-AU" sz="2000" dirty="0">
                <a:effectLst/>
              </a:rPr>
              <a:t>(IT)</a:t>
            </a:r>
          </a:p>
          <a:p>
            <a:pPr lvl="1">
              <a:lnSpc>
                <a:spcPct val="100000"/>
              </a:lnSpc>
            </a:pPr>
            <a:r>
              <a:rPr lang="en-AU" sz="1800" dirty="0">
                <a:effectLst/>
              </a:rPr>
              <a:t>Periods of low-intensity exercise (aerobic system) are alternated with period of higher-intensity exercise (anaerobic system)</a:t>
            </a:r>
          </a:p>
          <a:p>
            <a:pPr lvl="1">
              <a:lnSpc>
                <a:spcPct val="100000"/>
              </a:lnSpc>
            </a:pPr>
            <a:r>
              <a:rPr lang="en-AU" sz="1800" dirty="0">
                <a:effectLst/>
              </a:rPr>
              <a:t>Advantages</a:t>
            </a:r>
          </a:p>
          <a:p>
            <a:pPr lvl="2">
              <a:lnSpc>
                <a:spcPct val="100000"/>
              </a:lnSpc>
            </a:pPr>
            <a:r>
              <a:rPr lang="en-AU" sz="1800" dirty="0">
                <a:effectLst/>
              </a:rPr>
              <a:t>Improves body’s ability to adapt and recover</a:t>
            </a:r>
          </a:p>
          <a:p>
            <a:pPr lvl="2">
              <a:lnSpc>
                <a:spcPct val="100000"/>
              </a:lnSpc>
            </a:pPr>
            <a:r>
              <a:rPr lang="en-AU" sz="1800" dirty="0">
                <a:effectLst/>
              </a:rPr>
              <a:t>Allows for great variations</a:t>
            </a:r>
          </a:p>
          <a:p>
            <a:pPr lvl="2">
              <a:lnSpc>
                <a:spcPct val="100000"/>
              </a:lnSpc>
            </a:pPr>
            <a:r>
              <a:rPr lang="en-AU" sz="1800" dirty="0">
                <a:effectLst/>
              </a:rPr>
              <a:t>Stimulates aerobic system without producing high levels of lactic acid</a:t>
            </a:r>
          </a:p>
          <a:p>
            <a:pPr lvl="2">
              <a:lnSpc>
                <a:spcPct val="100000"/>
              </a:lnSpc>
            </a:pPr>
            <a:r>
              <a:rPr lang="en-AU" sz="1800" dirty="0">
                <a:effectLst/>
              </a:rPr>
              <a:t>Achieves greatest amount of work possible with less fatigue</a:t>
            </a:r>
          </a:p>
          <a:p>
            <a:pPr lvl="2">
              <a:lnSpc>
                <a:spcPct val="100000"/>
              </a:lnSpc>
            </a:pPr>
            <a:r>
              <a:rPr lang="en-AU" sz="1800" dirty="0">
                <a:effectLst/>
              </a:rPr>
              <a:t>Can use for specificity of training</a:t>
            </a:r>
          </a:p>
          <a:p>
            <a:pPr lvl="2">
              <a:lnSpc>
                <a:spcPct val="100000"/>
              </a:lnSpc>
            </a:pPr>
            <a:r>
              <a:rPr lang="en-AU" sz="1800" dirty="0">
                <a:effectLst/>
              </a:rPr>
              <a:t>Can peak and athlete’s performance</a:t>
            </a:r>
          </a:p>
          <a:p>
            <a:pPr lvl="2">
              <a:lnSpc>
                <a:spcPct val="100000"/>
              </a:lnSpc>
            </a:pPr>
            <a:r>
              <a:rPr lang="en-AU" sz="1800" dirty="0">
                <a:effectLst/>
              </a:rPr>
              <a:t>Poor condition clients can use work-relief intervals so they can complete more total work</a:t>
            </a:r>
          </a:p>
          <a:p>
            <a:pPr lvl="2">
              <a:lnSpc>
                <a:spcPct val="100000"/>
              </a:lnSpc>
            </a:pPr>
            <a:r>
              <a:rPr lang="en-AU" sz="1800" dirty="0">
                <a:effectLst/>
              </a:rPr>
              <a:t>Symptomatic clients can tolerate low-intensity exercise for short periods</a:t>
            </a:r>
          </a:p>
          <a:p>
            <a:pPr lvl="2">
              <a:lnSpc>
                <a:spcPct val="100000"/>
              </a:lnSpc>
            </a:pPr>
            <a:r>
              <a:rPr lang="en-AU" sz="1800" dirty="0">
                <a:effectLst/>
              </a:rPr>
              <a:t>Frequent breaks allow you to monitor client</a:t>
            </a:r>
          </a:p>
          <a:p>
            <a:pPr lvl="2">
              <a:lnSpc>
                <a:spcPct val="100000"/>
              </a:lnSpc>
            </a:pPr>
            <a:r>
              <a:rPr lang="en-AU" sz="1800" dirty="0">
                <a:effectLst/>
              </a:rPr>
              <a:t>Greater variety becomes a motivating factor</a:t>
            </a:r>
          </a:p>
          <a:p>
            <a:pPr marL="1371600" lvl="2" indent="-457200">
              <a:lnSpc>
                <a:spcPct val="80000"/>
              </a:lnSpc>
              <a:buFont typeface="Wingdings" panose="05000000000000000000" pitchFamily="2" charset="2"/>
              <a:buChar char="Ø"/>
            </a:pPr>
            <a:endParaRPr lang="en-AU" sz="180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162</a:t>
            </a:fld>
            <a:endParaRPr lang="en-AU"/>
          </a:p>
        </p:txBody>
      </p:sp>
    </p:spTree>
    <p:extLst>
      <p:ext uri="{BB962C8B-B14F-4D97-AF65-F5344CB8AC3E}">
        <p14:creationId xmlns:p14="http://schemas.microsoft.com/office/powerpoint/2010/main" val="2582814574"/>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Rot="1" noChangeArrowheads="1"/>
          </p:cNvSpPr>
          <p:nvPr>
            <p:ph type="title"/>
          </p:nvPr>
        </p:nvSpPr>
        <p:spPr>
          <a:xfrm>
            <a:off x="468313" y="398463"/>
            <a:ext cx="8184197" cy="1177924"/>
          </a:xfrm>
        </p:spPr>
        <p:txBody>
          <a:bodyPr/>
          <a:lstStyle/>
          <a:p>
            <a:r>
              <a:rPr lang="en-US" sz="3800" dirty="0">
                <a:solidFill>
                  <a:schemeClr val="folHlink"/>
                </a:solidFill>
              </a:rPr>
              <a:t>CV Fitness Programming</a:t>
            </a:r>
            <a:br>
              <a:rPr lang="en-US" sz="3800" dirty="0"/>
            </a:br>
            <a:r>
              <a:rPr lang="en-US" sz="3400" dirty="0"/>
              <a:t>3. Select Training Method &amp; Mode</a:t>
            </a:r>
          </a:p>
        </p:txBody>
      </p:sp>
      <p:sp>
        <p:nvSpPr>
          <p:cNvPr id="130051" name="Rectangle 3"/>
          <p:cNvSpPr>
            <a:spLocks noGrp="1" noChangeArrowheads="1"/>
          </p:cNvSpPr>
          <p:nvPr>
            <p:ph type="body" idx="1"/>
          </p:nvPr>
        </p:nvSpPr>
        <p:spPr>
          <a:xfrm>
            <a:off x="468313" y="1628775"/>
            <a:ext cx="8424862" cy="5040313"/>
          </a:xfrm>
        </p:spPr>
        <p:txBody>
          <a:bodyPr/>
          <a:lstStyle/>
          <a:p>
            <a:pPr>
              <a:lnSpc>
                <a:spcPct val="100000"/>
              </a:lnSpc>
            </a:pPr>
            <a:r>
              <a:rPr lang="en-AU" sz="2800" dirty="0">
                <a:effectLst/>
              </a:rPr>
              <a:t>Interval Training </a:t>
            </a:r>
            <a:r>
              <a:rPr lang="en-AU" sz="2400" dirty="0">
                <a:effectLst/>
              </a:rPr>
              <a:t>(IT)</a:t>
            </a:r>
          </a:p>
          <a:p>
            <a:pPr lvl="1">
              <a:lnSpc>
                <a:spcPct val="100000"/>
              </a:lnSpc>
            </a:pPr>
            <a:r>
              <a:rPr lang="en-AU" sz="2000" dirty="0">
                <a:effectLst/>
              </a:rPr>
              <a:t>Know the following terms (Griffin, 2006)</a:t>
            </a:r>
          </a:p>
          <a:p>
            <a:pPr lvl="2">
              <a:lnSpc>
                <a:spcPct val="100000"/>
              </a:lnSpc>
            </a:pPr>
            <a:r>
              <a:rPr lang="en-AU" sz="2000" dirty="0">
                <a:effectLst/>
              </a:rPr>
              <a:t>Work interval</a:t>
            </a:r>
          </a:p>
          <a:p>
            <a:pPr lvl="2">
              <a:lnSpc>
                <a:spcPct val="100000"/>
              </a:lnSpc>
            </a:pPr>
            <a:r>
              <a:rPr lang="en-AU" sz="2000" dirty="0">
                <a:effectLst/>
              </a:rPr>
              <a:t>Relief interval</a:t>
            </a:r>
          </a:p>
          <a:p>
            <a:pPr lvl="2">
              <a:lnSpc>
                <a:spcPct val="100000"/>
              </a:lnSpc>
            </a:pPr>
            <a:r>
              <a:rPr lang="en-AU" sz="2000" dirty="0">
                <a:effectLst/>
              </a:rPr>
              <a:t>Work-relief interval</a:t>
            </a:r>
          </a:p>
          <a:p>
            <a:pPr lvl="2">
              <a:lnSpc>
                <a:spcPct val="100000"/>
              </a:lnSpc>
            </a:pPr>
            <a:r>
              <a:rPr lang="en-AU" sz="2000" dirty="0">
                <a:effectLst/>
              </a:rPr>
              <a:t>Set</a:t>
            </a:r>
          </a:p>
          <a:p>
            <a:pPr lvl="2">
              <a:lnSpc>
                <a:spcPct val="100000"/>
              </a:lnSpc>
            </a:pPr>
            <a:r>
              <a:rPr lang="en-AU" sz="2000" dirty="0">
                <a:effectLst/>
              </a:rPr>
              <a:t>Repetition</a:t>
            </a:r>
          </a:p>
          <a:p>
            <a:pPr lvl="2">
              <a:lnSpc>
                <a:spcPct val="100000"/>
              </a:lnSpc>
            </a:pPr>
            <a:r>
              <a:rPr lang="en-AU" sz="2000" dirty="0">
                <a:effectLst/>
              </a:rPr>
              <a:t>Training time</a:t>
            </a:r>
          </a:p>
          <a:p>
            <a:pPr lvl="2">
              <a:lnSpc>
                <a:spcPct val="100000"/>
              </a:lnSpc>
            </a:pPr>
            <a:r>
              <a:rPr lang="en-AU" sz="2000" dirty="0">
                <a:effectLst/>
              </a:rPr>
              <a:t>Training distance</a:t>
            </a:r>
          </a:p>
          <a:p>
            <a:pPr lvl="2">
              <a:lnSpc>
                <a:spcPct val="100000"/>
              </a:lnSpc>
            </a:pPr>
            <a:r>
              <a:rPr lang="en-AU" sz="2000" dirty="0">
                <a:effectLst/>
              </a:rPr>
              <a:t>IT prescription</a:t>
            </a:r>
          </a:p>
          <a:p>
            <a:pPr lvl="1">
              <a:lnSpc>
                <a:spcPct val="100000"/>
              </a:lnSpc>
            </a:pPr>
            <a:r>
              <a:rPr lang="en-AU" sz="2400" dirty="0">
                <a:effectLst/>
              </a:rPr>
              <a:t>Two important considerations with IT programming</a:t>
            </a:r>
          </a:p>
          <a:p>
            <a:pPr lvl="2">
              <a:lnSpc>
                <a:spcPct val="100000"/>
              </a:lnSpc>
            </a:pPr>
            <a:r>
              <a:rPr lang="en-AU" sz="2000" dirty="0">
                <a:effectLst/>
              </a:rPr>
              <a:t>Sufficient work rate</a:t>
            </a:r>
          </a:p>
          <a:p>
            <a:pPr lvl="2">
              <a:lnSpc>
                <a:spcPct val="100000"/>
              </a:lnSpc>
            </a:pPr>
            <a:r>
              <a:rPr lang="en-AU" sz="2000" dirty="0">
                <a:effectLst/>
              </a:rPr>
              <a:t>Sufficient relief and recovery</a:t>
            </a:r>
          </a:p>
        </p:txBody>
      </p:sp>
      <p:sp>
        <p:nvSpPr>
          <p:cNvPr id="2" name="Slide Number Placeholder 1"/>
          <p:cNvSpPr>
            <a:spLocks noGrp="1"/>
          </p:cNvSpPr>
          <p:nvPr>
            <p:ph type="sldNum" sz="quarter" idx="12"/>
          </p:nvPr>
        </p:nvSpPr>
        <p:spPr/>
        <p:txBody>
          <a:bodyPr/>
          <a:lstStyle/>
          <a:p>
            <a:fld id="{2098FC7C-5A73-4CE4-9ED4-529E12F90497}" type="slidenum">
              <a:rPr lang="en-AU" smtClean="0"/>
              <a:t>163</a:t>
            </a:fld>
            <a:endParaRPr lang="en-AU"/>
          </a:p>
        </p:txBody>
      </p:sp>
    </p:spTree>
    <p:extLst>
      <p:ext uri="{BB962C8B-B14F-4D97-AF65-F5344CB8AC3E}">
        <p14:creationId xmlns:p14="http://schemas.microsoft.com/office/powerpoint/2010/main" val="77853879"/>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Rot="1" noChangeArrowheads="1"/>
          </p:cNvSpPr>
          <p:nvPr>
            <p:ph type="title"/>
          </p:nvPr>
        </p:nvSpPr>
        <p:spPr/>
        <p:txBody>
          <a:bodyPr/>
          <a:lstStyle/>
          <a:p>
            <a:r>
              <a:rPr lang="en-US" sz="3800">
                <a:solidFill>
                  <a:schemeClr val="folHlink"/>
                </a:solidFill>
              </a:rPr>
              <a:t>CV Fitness Programming</a:t>
            </a:r>
            <a:br>
              <a:rPr lang="en-US" sz="3800"/>
            </a:br>
            <a:r>
              <a:rPr lang="en-US" sz="3400"/>
              <a:t>3. Select Training Method &amp; Mode</a:t>
            </a:r>
          </a:p>
        </p:txBody>
      </p:sp>
      <p:sp>
        <p:nvSpPr>
          <p:cNvPr id="131075" name="Rectangle 3"/>
          <p:cNvSpPr>
            <a:spLocks noGrp="1" noChangeArrowheads="1"/>
          </p:cNvSpPr>
          <p:nvPr>
            <p:ph type="body" idx="1"/>
          </p:nvPr>
        </p:nvSpPr>
        <p:spPr>
          <a:xfrm>
            <a:off x="456883" y="1769748"/>
            <a:ext cx="8424862" cy="3600450"/>
          </a:xfrm>
        </p:spPr>
        <p:txBody>
          <a:bodyPr/>
          <a:lstStyle/>
          <a:p>
            <a:pPr>
              <a:lnSpc>
                <a:spcPct val="100000"/>
              </a:lnSpc>
            </a:pPr>
            <a:r>
              <a:rPr lang="en-AU" sz="2800" dirty="0">
                <a:effectLst/>
              </a:rPr>
              <a:t>Constructing Interval Training </a:t>
            </a:r>
            <a:r>
              <a:rPr lang="en-AU" sz="2400" dirty="0">
                <a:effectLst/>
              </a:rPr>
              <a:t>(IT)</a:t>
            </a:r>
          </a:p>
          <a:p>
            <a:pPr lvl="1">
              <a:lnSpc>
                <a:spcPct val="100000"/>
              </a:lnSpc>
            </a:pPr>
            <a:r>
              <a:rPr lang="en-AU" sz="2400" dirty="0">
                <a:effectLst/>
              </a:rPr>
              <a:t>Determine which energy system is to be improved </a:t>
            </a:r>
          </a:p>
          <a:p>
            <a:pPr lvl="1">
              <a:lnSpc>
                <a:spcPct val="100000"/>
              </a:lnSpc>
            </a:pPr>
            <a:r>
              <a:rPr lang="en-AU" sz="2400" dirty="0">
                <a:effectLst/>
              </a:rPr>
              <a:t>Select the type of exercise to be used during the work interval</a:t>
            </a:r>
          </a:p>
          <a:p>
            <a:pPr lvl="1">
              <a:lnSpc>
                <a:spcPct val="100000"/>
              </a:lnSpc>
            </a:pPr>
            <a:r>
              <a:rPr lang="en-AU" sz="2400" dirty="0">
                <a:effectLst/>
              </a:rPr>
              <a:t>Select the training times, # of reps and sets, the work-relief ratio, and the type of relief interval</a:t>
            </a:r>
          </a:p>
          <a:p>
            <a:pPr lvl="1">
              <a:lnSpc>
                <a:spcPct val="100000"/>
              </a:lnSpc>
            </a:pPr>
            <a:r>
              <a:rPr lang="en-AU" sz="2400" dirty="0">
                <a:effectLst/>
              </a:rPr>
              <a:t>Fine tune the program based on your observations</a:t>
            </a:r>
          </a:p>
        </p:txBody>
      </p:sp>
      <p:sp>
        <p:nvSpPr>
          <p:cNvPr id="2" name="Slide Number Placeholder 1"/>
          <p:cNvSpPr>
            <a:spLocks noGrp="1"/>
          </p:cNvSpPr>
          <p:nvPr>
            <p:ph type="sldNum" sz="quarter" idx="12"/>
          </p:nvPr>
        </p:nvSpPr>
        <p:spPr/>
        <p:txBody>
          <a:bodyPr/>
          <a:lstStyle/>
          <a:p>
            <a:fld id="{2098FC7C-5A73-4CE4-9ED4-529E12F90497}" type="slidenum">
              <a:rPr lang="en-AU" smtClean="0"/>
              <a:t>164</a:t>
            </a:fld>
            <a:endParaRPr lang="en-AU"/>
          </a:p>
        </p:txBody>
      </p:sp>
    </p:spTree>
    <p:extLst>
      <p:ext uri="{BB962C8B-B14F-4D97-AF65-F5344CB8AC3E}">
        <p14:creationId xmlns:p14="http://schemas.microsoft.com/office/powerpoint/2010/main" val="924261126"/>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Rot="1" noChangeArrowheads="1"/>
          </p:cNvSpPr>
          <p:nvPr>
            <p:ph type="title"/>
          </p:nvPr>
        </p:nvSpPr>
        <p:spPr>
          <a:xfrm>
            <a:off x="468313" y="365126"/>
            <a:ext cx="8047037" cy="1146173"/>
          </a:xfrm>
        </p:spPr>
        <p:txBody>
          <a:bodyPr/>
          <a:lstStyle/>
          <a:p>
            <a:r>
              <a:rPr lang="en-US" sz="3800" dirty="0">
                <a:solidFill>
                  <a:schemeClr val="folHlink"/>
                </a:solidFill>
              </a:rPr>
              <a:t>CV Fitness Programming</a:t>
            </a:r>
            <a:br>
              <a:rPr lang="en-US" sz="3800" dirty="0"/>
            </a:br>
            <a:r>
              <a:rPr lang="en-US" sz="3400" dirty="0"/>
              <a:t>3. Select Training Method &amp; Mode</a:t>
            </a:r>
          </a:p>
        </p:txBody>
      </p:sp>
      <p:sp>
        <p:nvSpPr>
          <p:cNvPr id="132099" name="Rectangle 3"/>
          <p:cNvSpPr>
            <a:spLocks noGrp="1" noChangeArrowheads="1"/>
          </p:cNvSpPr>
          <p:nvPr>
            <p:ph type="body" idx="1"/>
          </p:nvPr>
        </p:nvSpPr>
        <p:spPr>
          <a:xfrm>
            <a:off x="468313" y="1628775"/>
            <a:ext cx="8424862" cy="4679950"/>
          </a:xfrm>
        </p:spPr>
        <p:txBody>
          <a:bodyPr>
            <a:normAutofit lnSpcReduction="10000"/>
          </a:bodyPr>
          <a:lstStyle/>
          <a:p>
            <a:pPr>
              <a:lnSpc>
                <a:spcPct val="100000"/>
              </a:lnSpc>
            </a:pPr>
            <a:r>
              <a:rPr lang="en-AU" sz="2800" dirty="0">
                <a:effectLst/>
              </a:rPr>
              <a:t>Other Aerobic Training Methods</a:t>
            </a:r>
            <a:endParaRPr lang="en-AU" sz="2400" dirty="0">
              <a:effectLst/>
            </a:endParaRPr>
          </a:p>
          <a:p>
            <a:pPr lvl="1">
              <a:lnSpc>
                <a:spcPct val="100000"/>
              </a:lnSpc>
            </a:pPr>
            <a:r>
              <a:rPr lang="en-AU" sz="2400" b="1" dirty="0">
                <a:effectLst/>
              </a:rPr>
              <a:t>Circuit Training</a:t>
            </a:r>
          </a:p>
          <a:p>
            <a:pPr lvl="2">
              <a:lnSpc>
                <a:spcPct val="100000"/>
              </a:lnSpc>
            </a:pPr>
            <a:r>
              <a:rPr lang="en-AU" sz="2000" dirty="0">
                <a:effectLst/>
              </a:rPr>
              <a:t>Consists of 10-15 different exercise stations with circuit repeated 2 or 3 times</a:t>
            </a:r>
          </a:p>
          <a:p>
            <a:pPr lvl="2">
              <a:lnSpc>
                <a:spcPct val="100000"/>
              </a:lnSpc>
            </a:pPr>
            <a:r>
              <a:rPr lang="en-AU" sz="2000" dirty="0" err="1">
                <a:effectLst/>
              </a:rPr>
              <a:t>Calesthenics</a:t>
            </a:r>
            <a:r>
              <a:rPr lang="en-AU" sz="2000" dirty="0">
                <a:effectLst/>
              </a:rPr>
              <a:t>, resistance equipment, or combination</a:t>
            </a:r>
          </a:p>
          <a:p>
            <a:pPr lvl="2">
              <a:lnSpc>
                <a:spcPct val="100000"/>
              </a:lnSpc>
            </a:pPr>
            <a:r>
              <a:rPr lang="en-AU" sz="2000" dirty="0">
                <a:effectLst/>
              </a:rPr>
              <a:t>Relief periods important in program design</a:t>
            </a:r>
          </a:p>
          <a:p>
            <a:pPr lvl="3">
              <a:lnSpc>
                <a:spcPct val="100000"/>
              </a:lnSpc>
            </a:pPr>
            <a:r>
              <a:rPr lang="en-AU" sz="1800" dirty="0">
                <a:effectLst/>
              </a:rPr>
              <a:t>Exercise to rest ratio 1:1</a:t>
            </a:r>
          </a:p>
          <a:p>
            <a:pPr lvl="3">
              <a:lnSpc>
                <a:spcPct val="100000"/>
              </a:lnSpc>
            </a:pPr>
            <a:r>
              <a:rPr lang="en-AU" sz="1800" dirty="0">
                <a:effectLst/>
              </a:rPr>
              <a:t>Greater aerobic gains achieved when relief times involve aerobic activities</a:t>
            </a:r>
          </a:p>
          <a:p>
            <a:pPr lvl="2">
              <a:lnSpc>
                <a:spcPct val="100000"/>
              </a:lnSpc>
            </a:pPr>
            <a:r>
              <a:rPr lang="en-AU" sz="2000" dirty="0">
                <a:effectLst/>
              </a:rPr>
              <a:t>Circuit weight training: compromise between muscular conditioning and aerobic conditioning</a:t>
            </a:r>
          </a:p>
          <a:p>
            <a:pPr lvl="3">
              <a:lnSpc>
                <a:spcPct val="100000"/>
              </a:lnSpc>
            </a:pPr>
            <a:r>
              <a:rPr lang="en-AU" sz="1800" dirty="0">
                <a:effectLst/>
              </a:rPr>
              <a:t>Produces 5% - 11% increase in aerobic capacity compared with 15%-20% increase with other methods of aerobic training over the same period (</a:t>
            </a:r>
            <a:r>
              <a:rPr lang="en-AU" sz="1800" dirty="0" err="1">
                <a:effectLst/>
              </a:rPr>
              <a:t>Gettman</a:t>
            </a:r>
            <a:r>
              <a:rPr lang="en-AU" sz="1800" dirty="0">
                <a:effectLst/>
              </a:rPr>
              <a:t> &amp; Pollock, 1981)</a:t>
            </a:r>
          </a:p>
        </p:txBody>
      </p:sp>
      <p:sp>
        <p:nvSpPr>
          <p:cNvPr id="132100" name="Text Box 4"/>
          <p:cNvSpPr txBox="1">
            <a:spLocks noChangeArrowheads="1"/>
          </p:cNvSpPr>
          <p:nvPr/>
        </p:nvSpPr>
        <p:spPr bwMode="auto">
          <a:xfrm>
            <a:off x="1763713" y="6237288"/>
            <a:ext cx="56165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AU"/>
          </a:p>
        </p:txBody>
      </p:sp>
      <p:sp>
        <p:nvSpPr>
          <p:cNvPr id="2" name="Slide Number Placeholder 1"/>
          <p:cNvSpPr>
            <a:spLocks noGrp="1"/>
          </p:cNvSpPr>
          <p:nvPr>
            <p:ph type="sldNum" sz="quarter" idx="12"/>
          </p:nvPr>
        </p:nvSpPr>
        <p:spPr/>
        <p:txBody>
          <a:bodyPr/>
          <a:lstStyle/>
          <a:p>
            <a:fld id="{2098FC7C-5A73-4CE4-9ED4-529E12F90497}" type="slidenum">
              <a:rPr lang="en-AU" smtClean="0"/>
              <a:t>165</a:t>
            </a:fld>
            <a:endParaRPr lang="en-AU"/>
          </a:p>
        </p:txBody>
      </p:sp>
    </p:spTree>
    <p:extLst>
      <p:ext uri="{BB962C8B-B14F-4D97-AF65-F5344CB8AC3E}">
        <p14:creationId xmlns:p14="http://schemas.microsoft.com/office/powerpoint/2010/main" val="2389283971"/>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Rot="1" noChangeArrowheads="1"/>
          </p:cNvSpPr>
          <p:nvPr>
            <p:ph type="title"/>
          </p:nvPr>
        </p:nvSpPr>
        <p:spPr>
          <a:xfrm>
            <a:off x="395288" y="365126"/>
            <a:ext cx="8222932" cy="1097914"/>
          </a:xfrm>
        </p:spPr>
        <p:txBody>
          <a:bodyPr/>
          <a:lstStyle/>
          <a:p>
            <a:r>
              <a:rPr lang="en-US" sz="3800" dirty="0">
                <a:solidFill>
                  <a:schemeClr val="folHlink"/>
                </a:solidFill>
              </a:rPr>
              <a:t>CV Fitness Programming</a:t>
            </a:r>
            <a:br>
              <a:rPr lang="en-US" sz="3800" dirty="0"/>
            </a:br>
            <a:r>
              <a:rPr lang="en-US" sz="3400" dirty="0"/>
              <a:t>3. Select Training Method &amp; Mode</a:t>
            </a:r>
          </a:p>
        </p:txBody>
      </p:sp>
      <p:sp>
        <p:nvSpPr>
          <p:cNvPr id="133123" name="Rectangle 3"/>
          <p:cNvSpPr>
            <a:spLocks noGrp="1" noChangeArrowheads="1"/>
          </p:cNvSpPr>
          <p:nvPr>
            <p:ph type="body" idx="1"/>
          </p:nvPr>
        </p:nvSpPr>
        <p:spPr>
          <a:xfrm>
            <a:off x="532448" y="1740694"/>
            <a:ext cx="8424862" cy="4679950"/>
          </a:xfrm>
        </p:spPr>
        <p:txBody>
          <a:bodyPr>
            <a:normAutofit lnSpcReduction="10000"/>
          </a:bodyPr>
          <a:lstStyle/>
          <a:p>
            <a:pPr>
              <a:lnSpc>
                <a:spcPct val="100000"/>
              </a:lnSpc>
            </a:pPr>
            <a:r>
              <a:rPr lang="en-AU" sz="2400" dirty="0">
                <a:effectLst/>
              </a:rPr>
              <a:t>Other Aerobic Training Methods</a:t>
            </a:r>
            <a:endParaRPr lang="en-AU" sz="2000" dirty="0">
              <a:effectLst/>
            </a:endParaRPr>
          </a:p>
          <a:p>
            <a:pPr lvl="1">
              <a:lnSpc>
                <a:spcPct val="100000"/>
              </a:lnSpc>
            </a:pPr>
            <a:r>
              <a:rPr lang="en-AU" sz="2000" dirty="0">
                <a:solidFill>
                  <a:schemeClr val="hlink"/>
                </a:solidFill>
                <a:effectLst/>
              </a:rPr>
              <a:t>Cross Training</a:t>
            </a:r>
          </a:p>
          <a:p>
            <a:pPr lvl="2">
              <a:lnSpc>
                <a:spcPct val="100000"/>
              </a:lnSpc>
            </a:pPr>
            <a:r>
              <a:rPr lang="en-AU" sz="1800" dirty="0">
                <a:effectLst/>
              </a:rPr>
              <a:t>Involves a variety of fitness activities</a:t>
            </a:r>
          </a:p>
          <a:p>
            <a:pPr lvl="1">
              <a:lnSpc>
                <a:spcPct val="100000"/>
              </a:lnSpc>
            </a:pPr>
            <a:r>
              <a:rPr lang="en-AU" sz="2000" dirty="0">
                <a:solidFill>
                  <a:schemeClr val="hlink"/>
                </a:solidFill>
                <a:effectLst/>
              </a:rPr>
              <a:t>Fartlek Training</a:t>
            </a:r>
          </a:p>
          <a:p>
            <a:pPr lvl="2">
              <a:lnSpc>
                <a:spcPct val="100000"/>
              </a:lnSpc>
            </a:pPr>
            <a:r>
              <a:rPr lang="en-AU" sz="1800" dirty="0">
                <a:effectLst/>
              </a:rPr>
              <a:t>Combines elements of continuous training with interval training</a:t>
            </a:r>
          </a:p>
          <a:p>
            <a:pPr lvl="2">
              <a:lnSpc>
                <a:spcPct val="100000"/>
              </a:lnSpc>
            </a:pPr>
            <a:r>
              <a:rPr lang="en-AU" sz="1800" dirty="0">
                <a:effectLst/>
              </a:rPr>
              <a:t>Involves fast-paced accelerations interspersed with endurance running</a:t>
            </a:r>
          </a:p>
          <a:p>
            <a:pPr lvl="2">
              <a:lnSpc>
                <a:spcPct val="100000"/>
              </a:lnSpc>
            </a:pPr>
            <a:r>
              <a:rPr lang="en-AU" sz="1800" dirty="0">
                <a:effectLst/>
              </a:rPr>
              <a:t>Usually used outdoors</a:t>
            </a:r>
          </a:p>
          <a:p>
            <a:pPr lvl="2">
              <a:lnSpc>
                <a:spcPct val="100000"/>
              </a:lnSpc>
            </a:pPr>
            <a:r>
              <a:rPr lang="en-AU" sz="1800" dirty="0">
                <a:effectLst/>
              </a:rPr>
              <a:t>Warm-up very important: 10 minutes of jogging with long static stretches</a:t>
            </a:r>
          </a:p>
          <a:p>
            <a:pPr lvl="1">
              <a:lnSpc>
                <a:spcPct val="100000"/>
              </a:lnSpc>
            </a:pPr>
            <a:r>
              <a:rPr lang="en-AU" sz="2000" dirty="0">
                <a:solidFill>
                  <a:schemeClr val="hlink"/>
                </a:solidFill>
                <a:effectLst/>
              </a:rPr>
              <a:t>Active Living</a:t>
            </a:r>
          </a:p>
          <a:p>
            <a:pPr lvl="2">
              <a:lnSpc>
                <a:spcPct val="100000"/>
              </a:lnSpc>
            </a:pPr>
            <a:r>
              <a:rPr lang="en-AU" sz="1800" dirty="0">
                <a:effectLst/>
              </a:rPr>
              <a:t>Enhancement of the simple activities in a daily routine</a:t>
            </a:r>
          </a:p>
          <a:p>
            <a:pPr lvl="2">
              <a:lnSpc>
                <a:spcPct val="100000"/>
              </a:lnSpc>
            </a:pPr>
            <a:r>
              <a:rPr lang="en-AU" sz="1800" dirty="0">
                <a:effectLst/>
              </a:rPr>
              <a:t>Great for sedentary adults</a:t>
            </a:r>
          </a:p>
          <a:p>
            <a:pPr lvl="2">
              <a:lnSpc>
                <a:spcPct val="100000"/>
              </a:lnSpc>
            </a:pPr>
            <a:r>
              <a:rPr lang="en-AU" sz="1800" dirty="0">
                <a:effectLst/>
              </a:rPr>
              <a:t>Variety of prescription limited by your own ingenuity!</a:t>
            </a:r>
          </a:p>
        </p:txBody>
      </p:sp>
      <p:sp>
        <p:nvSpPr>
          <p:cNvPr id="133124" name="Text Box 4"/>
          <p:cNvSpPr txBox="1">
            <a:spLocks noChangeArrowheads="1"/>
          </p:cNvSpPr>
          <p:nvPr/>
        </p:nvSpPr>
        <p:spPr bwMode="auto">
          <a:xfrm>
            <a:off x="1763713" y="6237288"/>
            <a:ext cx="56165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AU"/>
          </a:p>
        </p:txBody>
      </p:sp>
      <p:sp>
        <p:nvSpPr>
          <p:cNvPr id="2" name="Slide Number Placeholder 1"/>
          <p:cNvSpPr>
            <a:spLocks noGrp="1"/>
          </p:cNvSpPr>
          <p:nvPr>
            <p:ph type="sldNum" sz="quarter" idx="12"/>
          </p:nvPr>
        </p:nvSpPr>
        <p:spPr/>
        <p:txBody>
          <a:bodyPr/>
          <a:lstStyle/>
          <a:p>
            <a:fld id="{2098FC7C-5A73-4CE4-9ED4-529E12F90497}" type="slidenum">
              <a:rPr lang="en-AU" smtClean="0"/>
              <a:t>166</a:t>
            </a:fld>
            <a:endParaRPr lang="en-AU"/>
          </a:p>
        </p:txBody>
      </p:sp>
    </p:spTree>
    <p:extLst>
      <p:ext uri="{BB962C8B-B14F-4D97-AF65-F5344CB8AC3E}">
        <p14:creationId xmlns:p14="http://schemas.microsoft.com/office/powerpoint/2010/main" val="4254039994"/>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Rot="1" noChangeArrowheads="1"/>
          </p:cNvSpPr>
          <p:nvPr>
            <p:ph type="title"/>
          </p:nvPr>
        </p:nvSpPr>
        <p:spPr>
          <a:xfrm>
            <a:off x="395288" y="365126"/>
            <a:ext cx="8222932" cy="1097914"/>
          </a:xfrm>
        </p:spPr>
        <p:txBody>
          <a:bodyPr/>
          <a:lstStyle/>
          <a:p>
            <a:r>
              <a:rPr lang="en-US" sz="3800" dirty="0">
                <a:solidFill>
                  <a:schemeClr val="folHlink"/>
                </a:solidFill>
              </a:rPr>
              <a:t>CV Fitness Programming</a:t>
            </a:r>
            <a:br>
              <a:rPr lang="en-US" sz="3800" dirty="0"/>
            </a:br>
            <a:r>
              <a:rPr lang="en-US" sz="3400" dirty="0"/>
              <a:t>3. Select Training Method &amp; Mode</a:t>
            </a:r>
          </a:p>
        </p:txBody>
      </p:sp>
      <p:sp>
        <p:nvSpPr>
          <p:cNvPr id="133123" name="Rectangle 3"/>
          <p:cNvSpPr>
            <a:spLocks noGrp="1" noChangeArrowheads="1"/>
          </p:cNvSpPr>
          <p:nvPr>
            <p:ph type="body" idx="1"/>
          </p:nvPr>
        </p:nvSpPr>
        <p:spPr>
          <a:xfrm>
            <a:off x="532448" y="1740694"/>
            <a:ext cx="8424862" cy="4679950"/>
          </a:xfrm>
        </p:spPr>
        <p:txBody>
          <a:bodyPr>
            <a:normAutofit/>
          </a:bodyPr>
          <a:lstStyle/>
          <a:p>
            <a:pPr>
              <a:lnSpc>
                <a:spcPct val="100000"/>
              </a:lnSpc>
            </a:pPr>
            <a:r>
              <a:rPr lang="en-AU" sz="2400" dirty="0">
                <a:effectLst/>
              </a:rPr>
              <a:t>Other Aerobic Training Methods</a:t>
            </a:r>
          </a:p>
          <a:p>
            <a:pPr lvl="1">
              <a:lnSpc>
                <a:spcPct val="100000"/>
              </a:lnSpc>
            </a:pPr>
            <a:r>
              <a:rPr lang="en-AU" dirty="0">
                <a:solidFill>
                  <a:schemeClr val="hlink"/>
                </a:solidFill>
                <a:effectLst/>
              </a:rPr>
              <a:t>Indian Running</a:t>
            </a:r>
          </a:p>
          <a:p>
            <a:pPr lvl="2">
              <a:lnSpc>
                <a:spcPct val="100000"/>
              </a:lnSpc>
            </a:pPr>
            <a:r>
              <a:rPr lang="en-AU" sz="2400" dirty="0">
                <a:effectLst/>
              </a:rPr>
              <a:t>Form of speed play training</a:t>
            </a:r>
          </a:p>
          <a:p>
            <a:pPr lvl="1">
              <a:lnSpc>
                <a:spcPct val="100000"/>
              </a:lnSpc>
            </a:pPr>
            <a:r>
              <a:rPr lang="en-AU" dirty="0">
                <a:solidFill>
                  <a:schemeClr val="hlink"/>
                </a:solidFill>
                <a:effectLst/>
              </a:rPr>
              <a:t>Pyramids</a:t>
            </a:r>
          </a:p>
          <a:p>
            <a:pPr lvl="2">
              <a:lnSpc>
                <a:spcPct val="100000"/>
              </a:lnSpc>
            </a:pPr>
            <a:r>
              <a:rPr lang="en-AU" sz="2400" dirty="0">
                <a:effectLst/>
              </a:rPr>
              <a:t>Intervals of work increase  as the session progresses, then decreases towards the end of the session</a:t>
            </a:r>
          </a:p>
          <a:p>
            <a:pPr lvl="1">
              <a:lnSpc>
                <a:spcPct val="100000"/>
              </a:lnSpc>
            </a:pPr>
            <a:r>
              <a:rPr lang="en-AU" dirty="0">
                <a:solidFill>
                  <a:schemeClr val="hlink"/>
                </a:solidFill>
                <a:effectLst/>
              </a:rPr>
              <a:t>Heart Rate Training</a:t>
            </a:r>
          </a:p>
          <a:p>
            <a:pPr lvl="2">
              <a:lnSpc>
                <a:spcPct val="100000"/>
              </a:lnSpc>
            </a:pPr>
            <a:r>
              <a:rPr lang="en-AU" sz="2400" dirty="0">
                <a:effectLst/>
              </a:rPr>
              <a:t>Clients are encouraged to maintain a certain heart rate for the training session (55% - 90% of age-predicted maximum heart rate)</a:t>
            </a:r>
          </a:p>
        </p:txBody>
      </p:sp>
      <p:sp>
        <p:nvSpPr>
          <p:cNvPr id="133124" name="Text Box 4"/>
          <p:cNvSpPr txBox="1">
            <a:spLocks noChangeArrowheads="1"/>
          </p:cNvSpPr>
          <p:nvPr/>
        </p:nvSpPr>
        <p:spPr bwMode="auto">
          <a:xfrm>
            <a:off x="1763713" y="6237288"/>
            <a:ext cx="56165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AU"/>
          </a:p>
        </p:txBody>
      </p:sp>
      <p:sp>
        <p:nvSpPr>
          <p:cNvPr id="2" name="Slide Number Placeholder 1"/>
          <p:cNvSpPr>
            <a:spLocks noGrp="1"/>
          </p:cNvSpPr>
          <p:nvPr>
            <p:ph type="sldNum" sz="quarter" idx="12"/>
          </p:nvPr>
        </p:nvSpPr>
        <p:spPr/>
        <p:txBody>
          <a:bodyPr/>
          <a:lstStyle/>
          <a:p>
            <a:fld id="{2098FC7C-5A73-4CE4-9ED4-529E12F90497}" type="slidenum">
              <a:rPr lang="en-AU" smtClean="0"/>
              <a:t>167</a:t>
            </a:fld>
            <a:endParaRPr lang="en-AU"/>
          </a:p>
        </p:txBody>
      </p:sp>
    </p:spTree>
    <p:extLst>
      <p:ext uri="{BB962C8B-B14F-4D97-AF65-F5344CB8AC3E}">
        <p14:creationId xmlns:p14="http://schemas.microsoft.com/office/powerpoint/2010/main" val="2403587211"/>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Rot="1" noChangeArrowheads="1"/>
          </p:cNvSpPr>
          <p:nvPr>
            <p:ph type="title"/>
          </p:nvPr>
        </p:nvSpPr>
        <p:spPr>
          <a:xfrm>
            <a:off x="514350" y="265112"/>
            <a:ext cx="8092440" cy="1325563"/>
          </a:xfrm>
        </p:spPr>
        <p:txBody>
          <a:bodyPr/>
          <a:lstStyle/>
          <a:p>
            <a:r>
              <a:rPr lang="en-US" sz="3800" dirty="0">
                <a:solidFill>
                  <a:schemeClr val="folHlink"/>
                </a:solidFill>
              </a:rPr>
              <a:t>CV Fitness Programming</a:t>
            </a:r>
            <a:br>
              <a:rPr lang="en-US" sz="3800" dirty="0"/>
            </a:br>
            <a:r>
              <a:rPr lang="en-US" sz="3400" dirty="0"/>
              <a:t>4. Set Intensity and Mode</a:t>
            </a:r>
          </a:p>
        </p:txBody>
      </p:sp>
      <p:sp>
        <p:nvSpPr>
          <p:cNvPr id="134147" name="Rectangle 3"/>
          <p:cNvSpPr>
            <a:spLocks noGrp="1" noChangeArrowheads="1"/>
          </p:cNvSpPr>
          <p:nvPr>
            <p:ph type="body" idx="1"/>
          </p:nvPr>
        </p:nvSpPr>
        <p:spPr>
          <a:xfrm>
            <a:off x="395288" y="1844675"/>
            <a:ext cx="8424862" cy="5013325"/>
          </a:xfrm>
        </p:spPr>
        <p:txBody>
          <a:bodyPr>
            <a:normAutofit/>
          </a:bodyPr>
          <a:lstStyle/>
          <a:p>
            <a:pPr>
              <a:lnSpc>
                <a:spcPct val="110000"/>
              </a:lnSpc>
            </a:pPr>
            <a:r>
              <a:rPr lang="en-AU" dirty="0">
                <a:effectLst/>
              </a:rPr>
              <a:t>Intensity is the most important and complex determinant of the CV exercise program</a:t>
            </a:r>
          </a:p>
          <a:p>
            <a:pPr lvl="1">
              <a:lnSpc>
                <a:spcPct val="110000"/>
              </a:lnSpc>
            </a:pPr>
            <a:r>
              <a:rPr lang="en-AU" sz="2000" dirty="0">
                <a:effectLst/>
              </a:rPr>
              <a:t>Too high: clients discouraged, risk injury</a:t>
            </a:r>
          </a:p>
          <a:p>
            <a:pPr lvl="1">
              <a:lnSpc>
                <a:spcPct val="110000"/>
              </a:lnSpc>
            </a:pPr>
            <a:r>
              <a:rPr lang="en-AU" sz="2000" dirty="0">
                <a:effectLst/>
              </a:rPr>
              <a:t>Too low: results deferred, objectives unmet</a:t>
            </a:r>
          </a:p>
          <a:p>
            <a:pPr marL="990600" lvl="1" indent="-533400">
              <a:buFont typeface="Wingdings" panose="05000000000000000000" pitchFamily="2" charset="2"/>
              <a:buChar char="Ø"/>
            </a:pPr>
            <a:endParaRPr lang="en-AU" sz="2000" dirty="0">
              <a:effectLst/>
            </a:endParaRPr>
          </a:p>
        </p:txBody>
      </p:sp>
      <p:sp>
        <p:nvSpPr>
          <p:cNvPr id="134148" name="Text Box 4"/>
          <p:cNvSpPr txBox="1">
            <a:spLocks noChangeArrowheads="1"/>
          </p:cNvSpPr>
          <p:nvPr/>
        </p:nvSpPr>
        <p:spPr bwMode="auto">
          <a:xfrm>
            <a:off x="1763713" y="6237288"/>
            <a:ext cx="56165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AU"/>
          </a:p>
        </p:txBody>
      </p:sp>
      <p:sp>
        <p:nvSpPr>
          <p:cNvPr id="2" name="Slide Number Placeholder 1"/>
          <p:cNvSpPr>
            <a:spLocks noGrp="1"/>
          </p:cNvSpPr>
          <p:nvPr>
            <p:ph type="sldNum" sz="quarter" idx="12"/>
          </p:nvPr>
        </p:nvSpPr>
        <p:spPr/>
        <p:txBody>
          <a:bodyPr/>
          <a:lstStyle/>
          <a:p>
            <a:fld id="{2098FC7C-5A73-4CE4-9ED4-529E12F90497}" type="slidenum">
              <a:rPr lang="en-AU" smtClean="0"/>
              <a:t>168</a:t>
            </a:fld>
            <a:endParaRPr lang="en-AU"/>
          </a:p>
        </p:txBody>
      </p:sp>
    </p:spTree>
    <p:extLst>
      <p:ext uri="{BB962C8B-B14F-4D97-AF65-F5344CB8AC3E}">
        <p14:creationId xmlns:p14="http://schemas.microsoft.com/office/powerpoint/2010/main" val="3533720448"/>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Rot="1" noChangeArrowheads="1"/>
          </p:cNvSpPr>
          <p:nvPr>
            <p:ph type="title"/>
          </p:nvPr>
        </p:nvSpPr>
        <p:spPr>
          <a:xfrm>
            <a:off x="514350" y="265112"/>
            <a:ext cx="8092440" cy="1325563"/>
          </a:xfrm>
        </p:spPr>
        <p:txBody>
          <a:bodyPr/>
          <a:lstStyle/>
          <a:p>
            <a:r>
              <a:rPr lang="en-US" sz="3800" dirty="0">
                <a:solidFill>
                  <a:schemeClr val="folHlink"/>
                </a:solidFill>
              </a:rPr>
              <a:t>CV Fitness Programming</a:t>
            </a:r>
            <a:br>
              <a:rPr lang="en-US" sz="3800" dirty="0"/>
            </a:br>
            <a:r>
              <a:rPr lang="en-US" sz="3400" dirty="0"/>
              <a:t>4. Set Intensity and Mode</a:t>
            </a:r>
          </a:p>
        </p:txBody>
      </p:sp>
      <p:sp>
        <p:nvSpPr>
          <p:cNvPr id="134147" name="Rectangle 3"/>
          <p:cNvSpPr>
            <a:spLocks noGrp="1" noChangeArrowheads="1"/>
          </p:cNvSpPr>
          <p:nvPr>
            <p:ph type="body" idx="1"/>
          </p:nvPr>
        </p:nvSpPr>
        <p:spPr>
          <a:xfrm>
            <a:off x="395288" y="1844675"/>
            <a:ext cx="8424862" cy="4392613"/>
          </a:xfrm>
        </p:spPr>
        <p:txBody>
          <a:bodyPr>
            <a:normAutofit/>
          </a:bodyPr>
          <a:lstStyle/>
          <a:p>
            <a:pPr>
              <a:lnSpc>
                <a:spcPct val="110000"/>
              </a:lnSpc>
            </a:pPr>
            <a:r>
              <a:rPr lang="en-AU" dirty="0">
                <a:effectLst/>
              </a:rPr>
              <a:t>Calculating Exercise Intensity</a:t>
            </a:r>
          </a:p>
          <a:p>
            <a:pPr lvl="1">
              <a:lnSpc>
                <a:spcPct val="110000"/>
              </a:lnSpc>
            </a:pPr>
            <a:r>
              <a:rPr lang="en-AU" sz="1800" dirty="0">
                <a:effectLst/>
              </a:rPr>
              <a:t>Depends on access to test data, your experience, availability of monitoring equipment, client’s exercise program and level of fitness</a:t>
            </a:r>
          </a:p>
          <a:p>
            <a:pPr lvl="1">
              <a:lnSpc>
                <a:spcPct val="110000"/>
              </a:lnSpc>
            </a:pPr>
            <a:r>
              <a:rPr lang="en-AU" dirty="0">
                <a:effectLst/>
              </a:rPr>
              <a:t>Primary methods of calculating</a:t>
            </a:r>
          </a:p>
          <a:p>
            <a:pPr lvl="2">
              <a:lnSpc>
                <a:spcPct val="110000"/>
              </a:lnSpc>
            </a:pPr>
            <a:r>
              <a:rPr lang="en-AU" dirty="0">
                <a:effectLst/>
              </a:rPr>
              <a:t>With assessment</a:t>
            </a:r>
          </a:p>
          <a:p>
            <a:pPr lvl="3">
              <a:lnSpc>
                <a:spcPct val="110000"/>
              </a:lnSpc>
            </a:pPr>
            <a:r>
              <a:rPr lang="en-AU" dirty="0">
                <a:effectLst/>
              </a:rPr>
              <a:t>MET level</a:t>
            </a:r>
          </a:p>
          <a:p>
            <a:pPr lvl="3">
              <a:lnSpc>
                <a:spcPct val="110000"/>
              </a:lnSpc>
            </a:pPr>
            <a:r>
              <a:rPr lang="en-AU" dirty="0">
                <a:effectLst/>
              </a:rPr>
              <a:t>Graph method</a:t>
            </a:r>
          </a:p>
          <a:p>
            <a:pPr lvl="3">
              <a:lnSpc>
                <a:spcPct val="110000"/>
              </a:lnSpc>
            </a:pPr>
            <a:r>
              <a:rPr lang="en-AU" dirty="0">
                <a:effectLst/>
              </a:rPr>
              <a:t>Percentage of </a:t>
            </a:r>
            <a:r>
              <a:rPr lang="en-AU" dirty="0" err="1">
                <a:effectLst/>
              </a:rPr>
              <a:t>HRmax</a:t>
            </a:r>
            <a:endParaRPr lang="en-AU" dirty="0">
              <a:effectLst/>
            </a:endParaRPr>
          </a:p>
          <a:p>
            <a:pPr lvl="2">
              <a:lnSpc>
                <a:spcPct val="110000"/>
              </a:lnSpc>
            </a:pPr>
            <a:r>
              <a:rPr lang="en-AU" dirty="0">
                <a:effectLst/>
              </a:rPr>
              <a:t>Without assessment</a:t>
            </a:r>
          </a:p>
          <a:p>
            <a:pPr lvl="3">
              <a:lnSpc>
                <a:spcPct val="110000"/>
              </a:lnSpc>
            </a:pPr>
            <a:r>
              <a:rPr lang="en-AU" dirty="0">
                <a:effectLst/>
              </a:rPr>
              <a:t>Percentage of </a:t>
            </a:r>
            <a:r>
              <a:rPr lang="en-AU" dirty="0" err="1">
                <a:effectLst/>
              </a:rPr>
              <a:t>HRmax</a:t>
            </a:r>
            <a:r>
              <a:rPr lang="en-AU" dirty="0">
                <a:effectLst/>
              </a:rPr>
              <a:t> (estimated)</a:t>
            </a:r>
          </a:p>
          <a:p>
            <a:pPr lvl="3">
              <a:lnSpc>
                <a:spcPct val="110000"/>
              </a:lnSpc>
            </a:pPr>
            <a:r>
              <a:rPr lang="en-AU" dirty="0">
                <a:effectLst/>
              </a:rPr>
              <a:t>HR Reserve (HRR)</a:t>
            </a:r>
          </a:p>
          <a:p>
            <a:pPr marL="990600" lvl="1" indent="-533400">
              <a:buFont typeface="Wingdings" panose="05000000000000000000" pitchFamily="2" charset="2"/>
              <a:buChar char="Ø"/>
            </a:pPr>
            <a:endParaRPr lang="en-AU" sz="2000" dirty="0">
              <a:effectLst/>
            </a:endParaRPr>
          </a:p>
        </p:txBody>
      </p:sp>
      <p:sp>
        <p:nvSpPr>
          <p:cNvPr id="134148" name="Text Box 4"/>
          <p:cNvSpPr txBox="1">
            <a:spLocks noChangeArrowheads="1"/>
          </p:cNvSpPr>
          <p:nvPr/>
        </p:nvSpPr>
        <p:spPr bwMode="auto">
          <a:xfrm>
            <a:off x="1763713" y="6237288"/>
            <a:ext cx="56165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AU"/>
          </a:p>
        </p:txBody>
      </p:sp>
      <p:sp>
        <p:nvSpPr>
          <p:cNvPr id="2" name="Slide Number Placeholder 1"/>
          <p:cNvSpPr>
            <a:spLocks noGrp="1"/>
          </p:cNvSpPr>
          <p:nvPr>
            <p:ph type="sldNum" sz="quarter" idx="12"/>
          </p:nvPr>
        </p:nvSpPr>
        <p:spPr/>
        <p:txBody>
          <a:bodyPr/>
          <a:lstStyle/>
          <a:p>
            <a:fld id="{2098FC7C-5A73-4CE4-9ED4-529E12F90497}" type="slidenum">
              <a:rPr lang="en-AU" smtClean="0"/>
              <a:t>169</a:t>
            </a:fld>
            <a:endParaRPr lang="en-AU"/>
          </a:p>
        </p:txBody>
      </p:sp>
    </p:spTree>
    <p:extLst>
      <p:ext uri="{BB962C8B-B14F-4D97-AF65-F5344CB8AC3E}">
        <p14:creationId xmlns:p14="http://schemas.microsoft.com/office/powerpoint/2010/main" val="2010349830"/>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Rot="1" noChangeArrowheads="1"/>
          </p:cNvSpPr>
          <p:nvPr>
            <p:ph type="title"/>
          </p:nvPr>
        </p:nvSpPr>
        <p:spPr>
          <a:xfrm>
            <a:off x="395288" y="328611"/>
            <a:ext cx="8268652" cy="1325563"/>
          </a:xfrm>
        </p:spPr>
        <p:txBody>
          <a:bodyPr/>
          <a:lstStyle/>
          <a:p>
            <a:r>
              <a:rPr lang="en-US" sz="3800" dirty="0">
                <a:solidFill>
                  <a:schemeClr val="folHlink"/>
                </a:solidFill>
              </a:rPr>
              <a:t>CV Fitness Programming</a:t>
            </a:r>
            <a:br>
              <a:rPr lang="en-US" sz="3800" dirty="0"/>
            </a:br>
            <a:r>
              <a:rPr lang="en-US" sz="3400" dirty="0"/>
              <a:t>4. Set Intensity and Mode</a:t>
            </a:r>
          </a:p>
        </p:txBody>
      </p:sp>
      <p:sp>
        <p:nvSpPr>
          <p:cNvPr id="135171" name="Rectangle 3"/>
          <p:cNvSpPr>
            <a:spLocks noGrp="1" noChangeArrowheads="1"/>
          </p:cNvSpPr>
          <p:nvPr>
            <p:ph type="body" idx="1"/>
          </p:nvPr>
        </p:nvSpPr>
        <p:spPr>
          <a:xfrm>
            <a:off x="651510" y="1874520"/>
            <a:ext cx="7863840" cy="4291330"/>
          </a:xfrm>
        </p:spPr>
        <p:txBody>
          <a:bodyPr/>
          <a:lstStyle/>
          <a:p>
            <a:r>
              <a:rPr lang="en-AU" sz="2400" dirty="0">
                <a:effectLst/>
              </a:rPr>
              <a:t>MET Level Method (VO2 Reserve)</a:t>
            </a:r>
          </a:p>
          <a:p>
            <a:r>
              <a:rPr lang="en-AU" sz="2400" dirty="0">
                <a:effectLst/>
              </a:rPr>
              <a:t>Metabolic Calculations</a:t>
            </a:r>
          </a:p>
          <a:p>
            <a:r>
              <a:rPr lang="en-AU" sz="2400" dirty="0">
                <a:effectLst/>
              </a:rPr>
              <a:t>Graph Method</a:t>
            </a:r>
          </a:p>
          <a:p>
            <a:r>
              <a:rPr lang="en-AU" sz="2400" dirty="0">
                <a:effectLst/>
              </a:rPr>
              <a:t>Percentage of Maximum Heart Rate</a:t>
            </a:r>
          </a:p>
          <a:p>
            <a:r>
              <a:rPr lang="en-AU" sz="2400" dirty="0">
                <a:effectLst/>
              </a:rPr>
              <a:t>Percentage of Maximum Heart Rate (indirect estimate)</a:t>
            </a:r>
          </a:p>
          <a:p>
            <a:r>
              <a:rPr lang="en-AU" sz="2400" dirty="0">
                <a:effectLst/>
              </a:rPr>
              <a:t>Heart Rate Reserve (HRR)</a:t>
            </a:r>
          </a:p>
          <a:p>
            <a:pPr lvl="1"/>
            <a:r>
              <a:rPr lang="en-AU" sz="2000" dirty="0">
                <a:effectLst/>
              </a:rPr>
              <a:t>Difference between maximum HR and resting HR</a:t>
            </a:r>
          </a:p>
        </p:txBody>
      </p:sp>
      <p:sp>
        <p:nvSpPr>
          <p:cNvPr id="135172" name="Text Box 4"/>
          <p:cNvSpPr txBox="1">
            <a:spLocks noChangeArrowheads="1"/>
          </p:cNvSpPr>
          <p:nvPr/>
        </p:nvSpPr>
        <p:spPr bwMode="auto">
          <a:xfrm>
            <a:off x="1763713" y="6237288"/>
            <a:ext cx="56165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AU"/>
          </a:p>
        </p:txBody>
      </p:sp>
      <p:sp>
        <p:nvSpPr>
          <p:cNvPr id="2" name="Slide Number Placeholder 1"/>
          <p:cNvSpPr>
            <a:spLocks noGrp="1"/>
          </p:cNvSpPr>
          <p:nvPr>
            <p:ph type="sldNum" sz="quarter" idx="12"/>
          </p:nvPr>
        </p:nvSpPr>
        <p:spPr/>
        <p:txBody>
          <a:bodyPr/>
          <a:lstStyle/>
          <a:p>
            <a:fld id="{2098FC7C-5A73-4CE4-9ED4-529E12F90497}" type="slidenum">
              <a:rPr lang="en-AU" smtClean="0"/>
              <a:t>170</a:t>
            </a:fld>
            <a:endParaRPr lang="en-AU"/>
          </a:p>
        </p:txBody>
      </p:sp>
    </p:spTree>
    <p:extLst>
      <p:ext uri="{BB962C8B-B14F-4D97-AF65-F5344CB8AC3E}">
        <p14:creationId xmlns:p14="http://schemas.microsoft.com/office/powerpoint/2010/main" val="67800042"/>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Rot="1" noChangeArrowheads="1"/>
          </p:cNvSpPr>
          <p:nvPr>
            <p:ph type="title"/>
          </p:nvPr>
        </p:nvSpPr>
        <p:spPr/>
        <p:txBody>
          <a:bodyPr/>
          <a:lstStyle/>
          <a:p>
            <a:r>
              <a:rPr lang="en-US" sz="3800">
                <a:solidFill>
                  <a:schemeClr val="folHlink"/>
                </a:solidFill>
              </a:rPr>
              <a:t>CV Fitness Programming</a:t>
            </a:r>
            <a:br>
              <a:rPr lang="en-US" sz="3800"/>
            </a:br>
            <a:r>
              <a:rPr lang="en-US" sz="3400"/>
              <a:t>4. Set Intensity and Mode</a:t>
            </a:r>
          </a:p>
        </p:txBody>
      </p:sp>
      <p:sp>
        <p:nvSpPr>
          <p:cNvPr id="140291" name="Rectangle 3"/>
          <p:cNvSpPr>
            <a:spLocks noGrp="1" noChangeArrowheads="1"/>
          </p:cNvSpPr>
          <p:nvPr>
            <p:ph type="body" idx="1"/>
          </p:nvPr>
        </p:nvSpPr>
        <p:spPr>
          <a:xfrm>
            <a:off x="395288" y="1844675"/>
            <a:ext cx="8424862" cy="4321175"/>
          </a:xfrm>
        </p:spPr>
        <p:txBody>
          <a:bodyPr>
            <a:normAutofit/>
          </a:bodyPr>
          <a:lstStyle/>
          <a:p>
            <a:r>
              <a:rPr lang="en-AU" dirty="0">
                <a:effectLst/>
              </a:rPr>
              <a:t>General guidelines for selecting intensity</a:t>
            </a:r>
          </a:p>
          <a:p>
            <a:pPr lvl="1">
              <a:spcBef>
                <a:spcPts val="600"/>
              </a:spcBef>
              <a:spcAft>
                <a:spcPts val="600"/>
              </a:spcAft>
            </a:pPr>
            <a:r>
              <a:rPr lang="en-AU" dirty="0">
                <a:effectLst/>
              </a:rPr>
              <a:t>60%-80% of VO2R</a:t>
            </a:r>
          </a:p>
          <a:p>
            <a:pPr lvl="1">
              <a:spcBef>
                <a:spcPts val="600"/>
              </a:spcBef>
              <a:spcAft>
                <a:spcPts val="600"/>
              </a:spcAft>
            </a:pPr>
            <a:r>
              <a:rPr lang="en-AU" dirty="0">
                <a:effectLst/>
              </a:rPr>
              <a:t>60%-80% of HRR</a:t>
            </a:r>
          </a:p>
          <a:p>
            <a:pPr lvl="1">
              <a:spcBef>
                <a:spcPts val="600"/>
              </a:spcBef>
              <a:spcAft>
                <a:spcPts val="600"/>
              </a:spcAft>
            </a:pPr>
            <a:r>
              <a:rPr lang="en-AU" dirty="0">
                <a:effectLst/>
              </a:rPr>
              <a:t>70% - 85% of </a:t>
            </a:r>
            <a:r>
              <a:rPr lang="en-AU" dirty="0" err="1">
                <a:effectLst/>
              </a:rPr>
              <a:t>HRmax</a:t>
            </a:r>
            <a:endParaRPr lang="en-AU" dirty="0">
              <a:effectLst/>
            </a:endParaRPr>
          </a:p>
          <a:p>
            <a:pPr lvl="1">
              <a:spcBef>
                <a:spcPts val="600"/>
              </a:spcBef>
              <a:spcAft>
                <a:spcPts val="600"/>
              </a:spcAft>
            </a:pPr>
            <a:r>
              <a:rPr lang="en-AU" dirty="0">
                <a:effectLst/>
              </a:rPr>
              <a:t>You can also use Borg’s Perceived Exertion Scale</a:t>
            </a:r>
          </a:p>
        </p:txBody>
      </p:sp>
      <p:sp>
        <p:nvSpPr>
          <p:cNvPr id="140292" name="Text Box 4"/>
          <p:cNvSpPr txBox="1">
            <a:spLocks noChangeArrowheads="1"/>
          </p:cNvSpPr>
          <p:nvPr/>
        </p:nvSpPr>
        <p:spPr bwMode="auto">
          <a:xfrm>
            <a:off x="1763713" y="6237288"/>
            <a:ext cx="56165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AU"/>
          </a:p>
        </p:txBody>
      </p:sp>
      <p:sp>
        <p:nvSpPr>
          <p:cNvPr id="2" name="Slide Number Placeholder 1"/>
          <p:cNvSpPr>
            <a:spLocks noGrp="1"/>
          </p:cNvSpPr>
          <p:nvPr>
            <p:ph type="sldNum" sz="quarter" idx="12"/>
          </p:nvPr>
        </p:nvSpPr>
        <p:spPr/>
        <p:txBody>
          <a:bodyPr/>
          <a:lstStyle/>
          <a:p>
            <a:fld id="{2098FC7C-5A73-4CE4-9ED4-529E12F90497}" type="slidenum">
              <a:rPr lang="en-AU" smtClean="0"/>
              <a:t>171</a:t>
            </a:fld>
            <a:endParaRPr lang="en-AU"/>
          </a:p>
        </p:txBody>
      </p:sp>
    </p:spTree>
    <p:extLst>
      <p:ext uri="{BB962C8B-B14F-4D97-AF65-F5344CB8AC3E}">
        <p14:creationId xmlns:p14="http://schemas.microsoft.com/office/powerpoint/2010/main" val="2337210467"/>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Rot="1" noChangeArrowheads="1"/>
          </p:cNvSpPr>
          <p:nvPr>
            <p:ph type="title"/>
          </p:nvPr>
        </p:nvSpPr>
        <p:spPr/>
        <p:txBody>
          <a:bodyPr/>
          <a:lstStyle/>
          <a:p>
            <a:r>
              <a:rPr lang="en-US" sz="3800">
                <a:solidFill>
                  <a:schemeClr val="folHlink"/>
                </a:solidFill>
              </a:rPr>
              <a:t>CV Fitness Programming</a:t>
            </a:r>
            <a:br>
              <a:rPr lang="en-US" sz="3800"/>
            </a:br>
            <a:r>
              <a:rPr lang="en-US" sz="3400"/>
              <a:t>4. Set Intensity and Mode</a:t>
            </a:r>
          </a:p>
        </p:txBody>
      </p:sp>
      <p:sp>
        <p:nvSpPr>
          <p:cNvPr id="140291" name="Rectangle 3"/>
          <p:cNvSpPr>
            <a:spLocks noGrp="1" noChangeArrowheads="1"/>
          </p:cNvSpPr>
          <p:nvPr>
            <p:ph type="body" idx="1"/>
          </p:nvPr>
        </p:nvSpPr>
        <p:spPr>
          <a:xfrm>
            <a:off x="395288" y="1844675"/>
            <a:ext cx="8424862" cy="4321175"/>
          </a:xfrm>
        </p:spPr>
        <p:txBody>
          <a:bodyPr>
            <a:normAutofit/>
          </a:bodyPr>
          <a:lstStyle/>
          <a:p>
            <a:r>
              <a:rPr lang="en-AU" dirty="0">
                <a:effectLst/>
              </a:rPr>
              <a:t>Basic Principles to Follow:</a:t>
            </a:r>
          </a:p>
          <a:p>
            <a:pPr marL="914400" lvl="1" indent="-457200">
              <a:lnSpc>
                <a:spcPct val="90000"/>
              </a:lnSpc>
              <a:buFont typeface="+mj-lt"/>
              <a:buAutoNum type="arabicPeriod"/>
            </a:pPr>
            <a:r>
              <a:rPr lang="en-AU" dirty="0">
                <a:effectLst/>
              </a:rPr>
              <a:t>Consider the information gained from the CV assessment</a:t>
            </a:r>
          </a:p>
          <a:p>
            <a:pPr lvl="2"/>
            <a:r>
              <a:rPr lang="en-AU" dirty="0">
                <a:effectLst/>
              </a:rPr>
              <a:t>Start at a lower intensity and increase the volume of work gradually</a:t>
            </a:r>
          </a:p>
          <a:p>
            <a:pPr marL="914400" lvl="1" indent="-457200">
              <a:lnSpc>
                <a:spcPct val="90000"/>
              </a:lnSpc>
              <a:buFont typeface="+mj-lt"/>
              <a:buAutoNum type="arabicPeriod"/>
            </a:pPr>
            <a:r>
              <a:rPr lang="en-AU" dirty="0">
                <a:effectLst/>
              </a:rPr>
              <a:t>Consider the relationship of intensity to the other programming factors</a:t>
            </a:r>
          </a:p>
          <a:p>
            <a:pPr lvl="2"/>
            <a:r>
              <a:rPr lang="en-AU" dirty="0">
                <a:effectLst/>
              </a:rPr>
              <a:t>Duration, frequency, mode</a:t>
            </a:r>
          </a:p>
          <a:p>
            <a:pPr marL="914400" lvl="1" indent="-457200">
              <a:lnSpc>
                <a:spcPct val="90000"/>
              </a:lnSpc>
              <a:buFont typeface="+mj-lt"/>
              <a:buAutoNum type="arabicPeriod"/>
            </a:pPr>
            <a:r>
              <a:rPr lang="en-AU" dirty="0">
                <a:effectLst/>
              </a:rPr>
              <a:t>Consider the personal goals of the client</a:t>
            </a:r>
          </a:p>
        </p:txBody>
      </p:sp>
      <p:sp>
        <p:nvSpPr>
          <p:cNvPr id="140292" name="Text Box 4"/>
          <p:cNvSpPr txBox="1">
            <a:spLocks noChangeArrowheads="1"/>
          </p:cNvSpPr>
          <p:nvPr/>
        </p:nvSpPr>
        <p:spPr bwMode="auto">
          <a:xfrm>
            <a:off x="1763713" y="6237288"/>
            <a:ext cx="56165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AU"/>
          </a:p>
        </p:txBody>
      </p:sp>
      <p:sp>
        <p:nvSpPr>
          <p:cNvPr id="2" name="Slide Number Placeholder 1"/>
          <p:cNvSpPr>
            <a:spLocks noGrp="1"/>
          </p:cNvSpPr>
          <p:nvPr>
            <p:ph type="sldNum" sz="quarter" idx="12"/>
          </p:nvPr>
        </p:nvSpPr>
        <p:spPr/>
        <p:txBody>
          <a:bodyPr/>
          <a:lstStyle/>
          <a:p>
            <a:fld id="{2098FC7C-5A73-4CE4-9ED4-529E12F90497}" type="slidenum">
              <a:rPr lang="en-AU" smtClean="0"/>
              <a:t>172</a:t>
            </a:fld>
            <a:endParaRPr lang="en-AU"/>
          </a:p>
        </p:txBody>
      </p:sp>
    </p:spTree>
    <p:extLst>
      <p:ext uri="{BB962C8B-B14F-4D97-AF65-F5344CB8AC3E}">
        <p14:creationId xmlns:p14="http://schemas.microsoft.com/office/powerpoint/2010/main" val="1912245758"/>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Rot="1" noChangeArrowheads="1"/>
          </p:cNvSpPr>
          <p:nvPr>
            <p:ph type="title"/>
          </p:nvPr>
        </p:nvSpPr>
        <p:spPr/>
        <p:txBody>
          <a:bodyPr/>
          <a:lstStyle/>
          <a:p>
            <a:r>
              <a:rPr lang="en-US" sz="3800" dirty="0">
                <a:solidFill>
                  <a:schemeClr val="folHlink"/>
                </a:solidFill>
              </a:rPr>
              <a:t>CV Fitness Programming</a:t>
            </a:r>
            <a:br>
              <a:rPr lang="en-US" sz="3800" dirty="0"/>
            </a:br>
            <a:r>
              <a:rPr lang="en-US" sz="3400" dirty="0"/>
              <a:t>5. Set Volume</a:t>
            </a:r>
            <a:r>
              <a:rPr lang="en-US" sz="3000" dirty="0"/>
              <a:t> (Duration &amp; Frequency)</a:t>
            </a:r>
          </a:p>
        </p:txBody>
      </p:sp>
      <p:sp>
        <p:nvSpPr>
          <p:cNvPr id="141315" name="Rectangle 3"/>
          <p:cNvSpPr>
            <a:spLocks noGrp="1" noChangeArrowheads="1"/>
          </p:cNvSpPr>
          <p:nvPr>
            <p:ph type="body" idx="1"/>
          </p:nvPr>
        </p:nvSpPr>
        <p:spPr>
          <a:xfrm>
            <a:off x="359569" y="1947553"/>
            <a:ext cx="8424862" cy="4591360"/>
          </a:xfrm>
        </p:spPr>
        <p:txBody>
          <a:bodyPr>
            <a:normAutofit/>
          </a:bodyPr>
          <a:lstStyle/>
          <a:p>
            <a:pPr>
              <a:lnSpc>
                <a:spcPct val="110000"/>
              </a:lnSpc>
            </a:pPr>
            <a:r>
              <a:rPr lang="en-AU" sz="2400" b="1" dirty="0">
                <a:effectLst/>
              </a:rPr>
              <a:t>Duration</a:t>
            </a:r>
          </a:p>
          <a:p>
            <a:pPr lvl="1">
              <a:lnSpc>
                <a:spcPct val="110000"/>
              </a:lnSpc>
            </a:pPr>
            <a:r>
              <a:rPr lang="en-AU" dirty="0">
                <a:effectLst/>
              </a:rPr>
              <a:t>Total work done</a:t>
            </a:r>
          </a:p>
          <a:p>
            <a:pPr lvl="1">
              <a:lnSpc>
                <a:spcPct val="110000"/>
              </a:lnSpc>
            </a:pPr>
            <a:r>
              <a:rPr lang="en-AU" dirty="0">
                <a:effectLst/>
              </a:rPr>
              <a:t>Body responds well to workouts lasting 20-30 minutes</a:t>
            </a:r>
          </a:p>
          <a:p>
            <a:pPr lvl="2">
              <a:lnSpc>
                <a:spcPct val="110000"/>
              </a:lnSpc>
            </a:pPr>
            <a:r>
              <a:rPr lang="en-AU" sz="2400" dirty="0">
                <a:effectLst/>
              </a:rPr>
              <a:t>Low fitness: 10-20 minutes</a:t>
            </a:r>
          </a:p>
          <a:p>
            <a:pPr lvl="2">
              <a:lnSpc>
                <a:spcPct val="110000"/>
              </a:lnSpc>
            </a:pPr>
            <a:r>
              <a:rPr lang="en-AU" sz="2400" dirty="0">
                <a:effectLst/>
              </a:rPr>
              <a:t>Average fitness: 15-40 minutes</a:t>
            </a:r>
          </a:p>
          <a:p>
            <a:pPr lvl="2">
              <a:lnSpc>
                <a:spcPct val="110000"/>
              </a:lnSpc>
            </a:pPr>
            <a:r>
              <a:rPr lang="en-AU" sz="2400" dirty="0">
                <a:effectLst/>
              </a:rPr>
              <a:t>High fitness: 30-60 minutes</a:t>
            </a:r>
          </a:p>
          <a:p>
            <a:pPr marL="1371600" lvl="2" indent="-457200">
              <a:lnSpc>
                <a:spcPct val="90000"/>
              </a:lnSpc>
              <a:buFont typeface="Wingdings" panose="05000000000000000000" pitchFamily="2" charset="2"/>
              <a:buChar char="Ø"/>
            </a:pPr>
            <a:endParaRPr lang="en-AU" sz="1600" dirty="0">
              <a:effectLst/>
            </a:endParaRPr>
          </a:p>
        </p:txBody>
      </p:sp>
      <p:sp>
        <p:nvSpPr>
          <p:cNvPr id="141316" name="Text Box 4"/>
          <p:cNvSpPr txBox="1">
            <a:spLocks noChangeArrowheads="1"/>
          </p:cNvSpPr>
          <p:nvPr/>
        </p:nvSpPr>
        <p:spPr bwMode="auto">
          <a:xfrm>
            <a:off x="1763713" y="6237288"/>
            <a:ext cx="56165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AU"/>
          </a:p>
        </p:txBody>
      </p:sp>
      <p:sp>
        <p:nvSpPr>
          <p:cNvPr id="2" name="Slide Number Placeholder 1"/>
          <p:cNvSpPr>
            <a:spLocks noGrp="1"/>
          </p:cNvSpPr>
          <p:nvPr>
            <p:ph type="sldNum" sz="quarter" idx="12"/>
          </p:nvPr>
        </p:nvSpPr>
        <p:spPr/>
        <p:txBody>
          <a:bodyPr/>
          <a:lstStyle/>
          <a:p>
            <a:fld id="{2098FC7C-5A73-4CE4-9ED4-529E12F90497}" type="slidenum">
              <a:rPr lang="en-AU" smtClean="0"/>
              <a:t>173</a:t>
            </a:fld>
            <a:endParaRPr lang="en-AU"/>
          </a:p>
        </p:txBody>
      </p:sp>
    </p:spTree>
    <p:extLst>
      <p:ext uri="{BB962C8B-B14F-4D97-AF65-F5344CB8AC3E}">
        <p14:creationId xmlns:p14="http://schemas.microsoft.com/office/powerpoint/2010/main" val="1329646309"/>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Rot="1" noChangeArrowheads="1"/>
          </p:cNvSpPr>
          <p:nvPr>
            <p:ph type="title"/>
          </p:nvPr>
        </p:nvSpPr>
        <p:spPr/>
        <p:txBody>
          <a:bodyPr/>
          <a:lstStyle/>
          <a:p>
            <a:r>
              <a:rPr lang="en-US" sz="3800">
                <a:solidFill>
                  <a:schemeClr val="folHlink"/>
                </a:solidFill>
              </a:rPr>
              <a:t>CV Fitness Programming</a:t>
            </a:r>
            <a:br>
              <a:rPr lang="en-US" sz="3800"/>
            </a:br>
            <a:r>
              <a:rPr lang="en-US" sz="3400"/>
              <a:t>5. Set Volume</a:t>
            </a:r>
            <a:r>
              <a:rPr lang="en-US" sz="3000"/>
              <a:t> (Duration &amp; Frequency)</a:t>
            </a:r>
          </a:p>
        </p:txBody>
      </p:sp>
      <p:sp>
        <p:nvSpPr>
          <p:cNvPr id="141315" name="Rectangle 3"/>
          <p:cNvSpPr>
            <a:spLocks noGrp="1" noChangeArrowheads="1"/>
          </p:cNvSpPr>
          <p:nvPr>
            <p:ph type="body" idx="1"/>
          </p:nvPr>
        </p:nvSpPr>
        <p:spPr>
          <a:xfrm>
            <a:off x="359569" y="1779588"/>
            <a:ext cx="8424862" cy="4759325"/>
          </a:xfrm>
        </p:spPr>
        <p:txBody>
          <a:bodyPr>
            <a:normAutofit/>
          </a:bodyPr>
          <a:lstStyle/>
          <a:p>
            <a:pPr>
              <a:lnSpc>
                <a:spcPct val="110000"/>
              </a:lnSpc>
            </a:pPr>
            <a:r>
              <a:rPr lang="en-AU" sz="2400" b="1" dirty="0">
                <a:effectLst/>
              </a:rPr>
              <a:t>Frequency</a:t>
            </a:r>
          </a:p>
          <a:p>
            <a:pPr lvl="1">
              <a:lnSpc>
                <a:spcPct val="110000"/>
              </a:lnSpc>
            </a:pPr>
            <a:r>
              <a:rPr lang="en-AU" dirty="0">
                <a:effectLst/>
              </a:rPr>
              <a:t>Depends on the duration and intensity of the session</a:t>
            </a:r>
          </a:p>
          <a:p>
            <a:pPr lvl="2">
              <a:lnSpc>
                <a:spcPct val="110000"/>
              </a:lnSpc>
            </a:pPr>
            <a:r>
              <a:rPr lang="en-AU" sz="2400" dirty="0">
                <a:effectLst/>
              </a:rPr>
              <a:t>Intensity low and duration is short, more sessions per week</a:t>
            </a:r>
          </a:p>
          <a:p>
            <a:pPr lvl="2">
              <a:lnSpc>
                <a:spcPct val="110000"/>
              </a:lnSpc>
            </a:pPr>
            <a:r>
              <a:rPr lang="en-AU" sz="2400" dirty="0">
                <a:effectLst/>
              </a:rPr>
              <a:t>Very Low fitness: 1-2 days/week (if ‘I’ and ‘D’ low</a:t>
            </a:r>
          </a:p>
          <a:p>
            <a:pPr lvl="2">
              <a:lnSpc>
                <a:spcPct val="110000"/>
              </a:lnSpc>
            </a:pPr>
            <a:r>
              <a:rPr lang="en-AU" sz="2400" dirty="0">
                <a:effectLst/>
              </a:rPr>
              <a:t>Low fitness: 3 days/week</a:t>
            </a:r>
          </a:p>
          <a:p>
            <a:pPr lvl="2">
              <a:lnSpc>
                <a:spcPct val="110000"/>
              </a:lnSpc>
            </a:pPr>
            <a:r>
              <a:rPr lang="en-AU" sz="2400" dirty="0">
                <a:effectLst/>
              </a:rPr>
              <a:t>Average fitness: 3-5 days/week</a:t>
            </a:r>
          </a:p>
          <a:p>
            <a:pPr lvl="2">
              <a:lnSpc>
                <a:spcPct val="110000"/>
              </a:lnSpc>
            </a:pPr>
            <a:r>
              <a:rPr lang="en-AU" sz="2400" dirty="0">
                <a:effectLst/>
              </a:rPr>
              <a:t>High fitness: 2-4 days / week</a:t>
            </a:r>
          </a:p>
          <a:p>
            <a:pPr lvl="1">
              <a:lnSpc>
                <a:spcPct val="110000"/>
              </a:lnSpc>
            </a:pPr>
            <a:r>
              <a:rPr lang="en-AU" dirty="0">
                <a:effectLst/>
              </a:rPr>
              <a:t>Work-a-day then rest-a-day: improve CV health, lower incidence of injury, achieve weight-loss goals </a:t>
            </a:r>
          </a:p>
          <a:p>
            <a:pPr marL="1371600" lvl="2" indent="-457200">
              <a:lnSpc>
                <a:spcPct val="90000"/>
              </a:lnSpc>
              <a:buFont typeface="Wingdings" panose="05000000000000000000" pitchFamily="2" charset="2"/>
              <a:buChar char="Ø"/>
            </a:pPr>
            <a:endParaRPr lang="en-AU" sz="1600" dirty="0">
              <a:effectLst/>
            </a:endParaRPr>
          </a:p>
        </p:txBody>
      </p:sp>
      <p:sp>
        <p:nvSpPr>
          <p:cNvPr id="141316" name="Text Box 4"/>
          <p:cNvSpPr txBox="1">
            <a:spLocks noChangeArrowheads="1"/>
          </p:cNvSpPr>
          <p:nvPr/>
        </p:nvSpPr>
        <p:spPr bwMode="auto">
          <a:xfrm>
            <a:off x="1763713" y="6237288"/>
            <a:ext cx="56165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AU"/>
          </a:p>
        </p:txBody>
      </p:sp>
      <p:sp>
        <p:nvSpPr>
          <p:cNvPr id="2" name="Slide Number Placeholder 1"/>
          <p:cNvSpPr>
            <a:spLocks noGrp="1"/>
          </p:cNvSpPr>
          <p:nvPr>
            <p:ph type="sldNum" sz="quarter" idx="12"/>
          </p:nvPr>
        </p:nvSpPr>
        <p:spPr/>
        <p:txBody>
          <a:bodyPr/>
          <a:lstStyle/>
          <a:p>
            <a:fld id="{2098FC7C-5A73-4CE4-9ED4-529E12F90497}" type="slidenum">
              <a:rPr lang="en-AU" smtClean="0"/>
              <a:t>174</a:t>
            </a:fld>
            <a:endParaRPr lang="en-AU"/>
          </a:p>
        </p:txBody>
      </p:sp>
    </p:spTree>
    <p:extLst>
      <p:ext uri="{BB962C8B-B14F-4D97-AF65-F5344CB8AC3E}">
        <p14:creationId xmlns:p14="http://schemas.microsoft.com/office/powerpoint/2010/main" val="3450700646"/>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Rot="1" noChangeArrowheads="1"/>
          </p:cNvSpPr>
          <p:nvPr>
            <p:ph type="title"/>
          </p:nvPr>
        </p:nvSpPr>
        <p:spPr/>
        <p:txBody>
          <a:bodyPr/>
          <a:lstStyle/>
          <a:p>
            <a:r>
              <a:rPr lang="en-US" sz="3800">
                <a:solidFill>
                  <a:schemeClr val="folHlink"/>
                </a:solidFill>
              </a:rPr>
              <a:t>CV Fitness Programming</a:t>
            </a:r>
            <a:br>
              <a:rPr lang="en-US" sz="3800"/>
            </a:br>
            <a:r>
              <a:rPr lang="en-US" sz="3200"/>
              <a:t>6. Address Progression and Monitoring</a:t>
            </a:r>
          </a:p>
        </p:txBody>
      </p:sp>
      <p:sp>
        <p:nvSpPr>
          <p:cNvPr id="142339" name="Rectangle 3"/>
          <p:cNvSpPr>
            <a:spLocks noGrp="1" noChangeArrowheads="1"/>
          </p:cNvSpPr>
          <p:nvPr>
            <p:ph type="body" idx="1"/>
          </p:nvPr>
        </p:nvSpPr>
        <p:spPr>
          <a:xfrm>
            <a:off x="395288" y="1700213"/>
            <a:ext cx="8424862" cy="4608512"/>
          </a:xfrm>
        </p:spPr>
        <p:txBody>
          <a:bodyPr>
            <a:normAutofit/>
          </a:bodyPr>
          <a:lstStyle/>
          <a:p>
            <a:pPr>
              <a:lnSpc>
                <a:spcPct val="100000"/>
              </a:lnSpc>
            </a:pPr>
            <a:r>
              <a:rPr lang="en-AU" sz="2200" dirty="0">
                <a:effectLst/>
              </a:rPr>
              <a:t>Challenge: find a rate of progression that builds aerobic capacity w/o overtraining or reducing compliance</a:t>
            </a:r>
          </a:p>
          <a:p>
            <a:pPr>
              <a:lnSpc>
                <a:spcPct val="100000"/>
              </a:lnSpc>
            </a:pPr>
            <a:r>
              <a:rPr lang="en-AU" sz="2200" dirty="0">
                <a:effectLst/>
              </a:rPr>
              <a:t>Progression</a:t>
            </a:r>
          </a:p>
          <a:p>
            <a:pPr lvl="1">
              <a:lnSpc>
                <a:spcPct val="100000"/>
              </a:lnSpc>
            </a:pPr>
            <a:r>
              <a:rPr lang="en-AU" sz="2200" dirty="0">
                <a:effectLst/>
              </a:rPr>
              <a:t>Rate of improvement depends on age, functional capacity, health status, objectives</a:t>
            </a:r>
          </a:p>
          <a:p>
            <a:pPr lvl="1">
              <a:lnSpc>
                <a:spcPct val="100000"/>
              </a:lnSpc>
            </a:pPr>
            <a:r>
              <a:rPr lang="en-AU" sz="2200" dirty="0">
                <a:effectLst/>
              </a:rPr>
              <a:t>Fastest rate of progression during first 6-8 weeks</a:t>
            </a:r>
          </a:p>
          <a:p>
            <a:pPr lvl="1">
              <a:lnSpc>
                <a:spcPct val="100000"/>
              </a:lnSpc>
            </a:pPr>
            <a:r>
              <a:rPr lang="en-AU" sz="2200" b="1" dirty="0">
                <a:solidFill>
                  <a:schemeClr val="hlink"/>
                </a:solidFill>
                <a:effectLst/>
              </a:rPr>
              <a:t>Stages of Progression</a:t>
            </a:r>
          </a:p>
          <a:p>
            <a:pPr lvl="2">
              <a:lnSpc>
                <a:spcPct val="100000"/>
              </a:lnSpc>
            </a:pPr>
            <a:r>
              <a:rPr lang="en-AU" sz="2200" dirty="0">
                <a:effectLst/>
              </a:rPr>
              <a:t>Initial conditioning</a:t>
            </a:r>
          </a:p>
          <a:p>
            <a:pPr lvl="2">
              <a:lnSpc>
                <a:spcPct val="100000"/>
              </a:lnSpc>
            </a:pPr>
            <a:r>
              <a:rPr lang="en-AU" sz="2200" dirty="0">
                <a:effectLst/>
              </a:rPr>
              <a:t>Improvement conditioning stage</a:t>
            </a:r>
          </a:p>
          <a:p>
            <a:pPr lvl="2">
              <a:lnSpc>
                <a:spcPct val="100000"/>
              </a:lnSpc>
            </a:pPr>
            <a:r>
              <a:rPr lang="en-AU" sz="2200" dirty="0">
                <a:effectLst/>
              </a:rPr>
              <a:t>Maintenance conditioning stage</a:t>
            </a:r>
          </a:p>
        </p:txBody>
      </p:sp>
      <p:sp>
        <p:nvSpPr>
          <p:cNvPr id="2" name="Slide Number Placeholder 1"/>
          <p:cNvSpPr>
            <a:spLocks noGrp="1"/>
          </p:cNvSpPr>
          <p:nvPr>
            <p:ph type="sldNum" sz="quarter" idx="12"/>
          </p:nvPr>
        </p:nvSpPr>
        <p:spPr/>
        <p:txBody>
          <a:bodyPr/>
          <a:lstStyle/>
          <a:p>
            <a:fld id="{2098FC7C-5A73-4CE4-9ED4-529E12F90497}" type="slidenum">
              <a:rPr lang="en-AU" smtClean="0"/>
              <a:t>175</a:t>
            </a:fld>
            <a:endParaRPr lang="en-AU"/>
          </a:p>
        </p:txBody>
      </p:sp>
    </p:spTree>
    <p:extLst>
      <p:ext uri="{BB962C8B-B14F-4D97-AF65-F5344CB8AC3E}">
        <p14:creationId xmlns:p14="http://schemas.microsoft.com/office/powerpoint/2010/main" val="4232548537"/>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Rot="1" noChangeArrowheads="1"/>
          </p:cNvSpPr>
          <p:nvPr>
            <p:ph type="title"/>
          </p:nvPr>
        </p:nvSpPr>
        <p:spPr/>
        <p:txBody>
          <a:bodyPr/>
          <a:lstStyle/>
          <a:p>
            <a:r>
              <a:rPr lang="en-US" sz="3800">
                <a:solidFill>
                  <a:schemeClr val="folHlink"/>
                </a:solidFill>
              </a:rPr>
              <a:t>CV Fitness Programming</a:t>
            </a:r>
            <a:br>
              <a:rPr lang="en-US" sz="3800"/>
            </a:br>
            <a:r>
              <a:rPr lang="en-US" sz="3200"/>
              <a:t>6. Address Progression and Monitoring</a:t>
            </a:r>
          </a:p>
        </p:txBody>
      </p:sp>
      <p:sp>
        <p:nvSpPr>
          <p:cNvPr id="142339" name="Rectangle 3"/>
          <p:cNvSpPr>
            <a:spLocks noGrp="1" noChangeArrowheads="1"/>
          </p:cNvSpPr>
          <p:nvPr>
            <p:ph type="body" idx="1"/>
          </p:nvPr>
        </p:nvSpPr>
        <p:spPr>
          <a:xfrm>
            <a:off x="395288" y="1700213"/>
            <a:ext cx="8424862" cy="4608512"/>
          </a:xfrm>
        </p:spPr>
        <p:txBody>
          <a:bodyPr>
            <a:normAutofit/>
          </a:bodyPr>
          <a:lstStyle/>
          <a:p>
            <a:pPr>
              <a:lnSpc>
                <a:spcPct val="100000"/>
              </a:lnSpc>
            </a:pPr>
            <a:r>
              <a:rPr lang="en-AU" sz="2200" dirty="0">
                <a:effectLst/>
              </a:rPr>
              <a:t>Challenge: find a rate of progression that builds aerobic capacity w/o overtraining or reducing compliance</a:t>
            </a:r>
          </a:p>
          <a:p>
            <a:pPr>
              <a:lnSpc>
                <a:spcPct val="100000"/>
              </a:lnSpc>
            </a:pPr>
            <a:r>
              <a:rPr lang="en-AU" sz="2200" dirty="0">
                <a:effectLst/>
              </a:rPr>
              <a:t>Progression</a:t>
            </a:r>
          </a:p>
          <a:p>
            <a:pPr lvl="1">
              <a:lnSpc>
                <a:spcPct val="100000"/>
              </a:lnSpc>
            </a:pPr>
            <a:r>
              <a:rPr lang="en-AU" sz="2200" dirty="0">
                <a:effectLst/>
              </a:rPr>
              <a:t>Rate of improvement depends on age, functional capacity, health status, objectives</a:t>
            </a:r>
          </a:p>
          <a:p>
            <a:pPr lvl="1">
              <a:lnSpc>
                <a:spcPct val="100000"/>
              </a:lnSpc>
            </a:pPr>
            <a:r>
              <a:rPr lang="en-AU" sz="2200" dirty="0">
                <a:effectLst/>
              </a:rPr>
              <a:t>Fastest rate of progression during first 6-8 weeks</a:t>
            </a:r>
          </a:p>
          <a:p>
            <a:pPr lvl="1">
              <a:lnSpc>
                <a:spcPct val="100000"/>
              </a:lnSpc>
            </a:pPr>
            <a:r>
              <a:rPr lang="en-AU" sz="2200" b="1" dirty="0">
                <a:solidFill>
                  <a:schemeClr val="hlink"/>
                </a:solidFill>
                <a:effectLst/>
              </a:rPr>
              <a:t>Stages of Progression</a:t>
            </a:r>
          </a:p>
          <a:p>
            <a:pPr lvl="2">
              <a:lnSpc>
                <a:spcPct val="100000"/>
              </a:lnSpc>
            </a:pPr>
            <a:r>
              <a:rPr lang="en-AU" sz="2200" dirty="0">
                <a:effectLst/>
              </a:rPr>
              <a:t>Initial conditioning</a:t>
            </a:r>
          </a:p>
          <a:p>
            <a:pPr lvl="2">
              <a:lnSpc>
                <a:spcPct val="100000"/>
              </a:lnSpc>
            </a:pPr>
            <a:r>
              <a:rPr lang="en-AU" sz="2200" dirty="0">
                <a:effectLst/>
              </a:rPr>
              <a:t>Improvement conditioning stage</a:t>
            </a:r>
          </a:p>
          <a:p>
            <a:pPr lvl="2">
              <a:lnSpc>
                <a:spcPct val="100000"/>
              </a:lnSpc>
            </a:pPr>
            <a:r>
              <a:rPr lang="en-AU" sz="2200" dirty="0">
                <a:effectLst/>
              </a:rPr>
              <a:t>Maintenance conditioning stage</a:t>
            </a:r>
          </a:p>
        </p:txBody>
      </p:sp>
      <p:sp>
        <p:nvSpPr>
          <p:cNvPr id="2" name="Slide Number Placeholder 1"/>
          <p:cNvSpPr>
            <a:spLocks noGrp="1"/>
          </p:cNvSpPr>
          <p:nvPr>
            <p:ph type="sldNum" sz="quarter" idx="12"/>
          </p:nvPr>
        </p:nvSpPr>
        <p:spPr/>
        <p:txBody>
          <a:bodyPr/>
          <a:lstStyle/>
          <a:p>
            <a:fld id="{2098FC7C-5A73-4CE4-9ED4-529E12F90497}" type="slidenum">
              <a:rPr lang="en-AU" smtClean="0"/>
              <a:t>176</a:t>
            </a:fld>
            <a:endParaRPr lang="en-AU"/>
          </a:p>
        </p:txBody>
      </p:sp>
    </p:spTree>
    <p:extLst>
      <p:ext uri="{BB962C8B-B14F-4D97-AF65-F5344CB8AC3E}">
        <p14:creationId xmlns:p14="http://schemas.microsoft.com/office/powerpoint/2010/main" val="3141216228"/>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Rot="1" noChangeArrowheads="1"/>
          </p:cNvSpPr>
          <p:nvPr>
            <p:ph type="title"/>
          </p:nvPr>
        </p:nvSpPr>
        <p:spPr>
          <a:xfrm>
            <a:off x="395288" y="365126"/>
            <a:ext cx="8257222" cy="1138236"/>
          </a:xfrm>
        </p:spPr>
        <p:txBody>
          <a:bodyPr/>
          <a:lstStyle/>
          <a:p>
            <a:r>
              <a:rPr lang="en-US" sz="3800" dirty="0">
                <a:solidFill>
                  <a:schemeClr val="folHlink"/>
                </a:solidFill>
              </a:rPr>
              <a:t>CV Fitness Programming</a:t>
            </a:r>
            <a:br>
              <a:rPr lang="en-US" sz="3800" dirty="0"/>
            </a:br>
            <a:r>
              <a:rPr lang="en-US" sz="3200" dirty="0"/>
              <a:t>6. Address Progression and Monitoring</a:t>
            </a:r>
          </a:p>
        </p:txBody>
      </p:sp>
      <p:sp>
        <p:nvSpPr>
          <p:cNvPr id="143363" name="Rectangle 3"/>
          <p:cNvSpPr>
            <a:spLocks noGrp="1" noChangeArrowheads="1"/>
          </p:cNvSpPr>
          <p:nvPr>
            <p:ph type="body" idx="1"/>
          </p:nvPr>
        </p:nvSpPr>
        <p:spPr>
          <a:xfrm>
            <a:off x="395288" y="1531939"/>
            <a:ext cx="8424862" cy="4824412"/>
          </a:xfrm>
        </p:spPr>
        <p:txBody>
          <a:bodyPr/>
          <a:lstStyle/>
          <a:p>
            <a:pPr>
              <a:lnSpc>
                <a:spcPct val="80000"/>
              </a:lnSpc>
            </a:pPr>
            <a:r>
              <a:rPr lang="en-AU" sz="2400" b="1" dirty="0">
                <a:solidFill>
                  <a:schemeClr val="hlink"/>
                </a:solidFill>
                <a:effectLst/>
              </a:rPr>
              <a:t>Stages of Progression</a:t>
            </a:r>
          </a:p>
          <a:p>
            <a:pPr lvl="2">
              <a:lnSpc>
                <a:spcPct val="80000"/>
              </a:lnSpc>
            </a:pPr>
            <a:r>
              <a:rPr lang="en-AU" sz="2000" dirty="0">
                <a:effectLst/>
              </a:rPr>
              <a:t>Initial conditioning (4-6 weeks)</a:t>
            </a:r>
          </a:p>
          <a:p>
            <a:pPr lvl="3">
              <a:lnSpc>
                <a:spcPct val="80000"/>
              </a:lnSpc>
            </a:pPr>
            <a:r>
              <a:rPr lang="en-AU" sz="1800" dirty="0">
                <a:effectLst/>
              </a:rPr>
              <a:t>Longer warm-ups and cool downs</a:t>
            </a:r>
          </a:p>
          <a:p>
            <a:pPr lvl="3">
              <a:lnSpc>
                <a:spcPct val="80000"/>
              </a:lnSpc>
            </a:pPr>
            <a:r>
              <a:rPr lang="en-AU" sz="1800" dirty="0">
                <a:effectLst/>
              </a:rPr>
              <a:t>I: 40% - 60% of HRR</a:t>
            </a:r>
          </a:p>
          <a:p>
            <a:pPr lvl="3">
              <a:lnSpc>
                <a:spcPct val="80000"/>
              </a:lnSpc>
            </a:pPr>
            <a:r>
              <a:rPr lang="en-AU" sz="1800" dirty="0">
                <a:effectLst/>
              </a:rPr>
              <a:t>D: 12-15 min up to 20 min</a:t>
            </a:r>
          </a:p>
          <a:p>
            <a:pPr lvl="3">
              <a:lnSpc>
                <a:spcPct val="80000"/>
              </a:lnSpc>
            </a:pPr>
            <a:r>
              <a:rPr lang="en-AU" sz="1800" dirty="0">
                <a:effectLst/>
              </a:rPr>
              <a:t>F: 3 times / week on non-consecutive days</a:t>
            </a:r>
          </a:p>
          <a:p>
            <a:pPr lvl="2">
              <a:lnSpc>
                <a:spcPct val="80000"/>
              </a:lnSpc>
            </a:pPr>
            <a:r>
              <a:rPr lang="en-AU" sz="2000" dirty="0">
                <a:effectLst/>
              </a:rPr>
              <a:t>Improvement conditioning stage (16-20 weeks)</a:t>
            </a:r>
          </a:p>
          <a:p>
            <a:pPr lvl="3">
              <a:lnSpc>
                <a:spcPct val="80000"/>
              </a:lnSpc>
            </a:pPr>
            <a:r>
              <a:rPr lang="en-AU" sz="1800" dirty="0">
                <a:effectLst/>
              </a:rPr>
              <a:t>More rapid progressions</a:t>
            </a:r>
          </a:p>
          <a:p>
            <a:pPr lvl="3">
              <a:lnSpc>
                <a:spcPct val="80000"/>
              </a:lnSpc>
            </a:pPr>
            <a:r>
              <a:rPr lang="en-AU" sz="1800" dirty="0">
                <a:effectLst/>
              </a:rPr>
              <a:t>I: 50% - 85% of HRR</a:t>
            </a:r>
          </a:p>
          <a:p>
            <a:pPr lvl="3">
              <a:lnSpc>
                <a:spcPct val="80000"/>
              </a:lnSpc>
            </a:pPr>
            <a:r>
              <a:rPr lang="en-AU" sz="1800" dirty="0">
                <a:effectLst/>
              </a:rPr>
              <a:t>D: increasing 2-3 weeks up to 30 continuous min.</a:t>
            </a:r>
          </a:p>
          <a:p>
            <a:pPr lvl="3">
              <a:lnSpc>
                <a:spcPct val="80000"/>
              </a:lnSpc>
            </a:pPr>
            <a:r>
              <a:rPr lang="en-AU" sz="1800" dirty="0">
                <a:effectLst/>
              </a:rPr>
              <a:t>F: 3-5 times / week</a:t>
            </a:r>
          </a:p>
          <a:p>
            <a:pPr lvl="2">
              <a:lnSpc>
                <a:spcPct val="80000"/>
              </a:lnSpc>
            </a:pPr>
            <a:r>
              <a:rPr lang="en-AU" sz="2000" dirty="0">
                <a:effectLst/>
              </a:rPr>
              <a:t>Maintenance conditioning stage (after 6 months)</a:t>
            </a:r>
          </a:p>
          <a:p>
            <a:pPr lvl="3">
              <a:lnSpc>
                <a:spcPct val="80000"/>
              </a:lnSpc>
            </a:pPr>
            <a:r>
              <a:rPr lang="en-AU" sz="1800" dirty="0">
                <a:effectLst/>
              </a:rPr>
              <a:t>Maintenance of an energy cost comparable to that of the conditioning stage</a:t>
            </a:r>
          </a:p>
          <a:p>
            <a:pPr lvl="3">
              <a:lnSpc>
                <a:spcPct val="80000"/>
              </a:lnSpc>
            </a:pPr>
            <a:r>
              <a:rPr lang="en-AU" sz="1800" dirty="0">
                <a:effectLst/>
              </a:rPr>
              <a:t>Workout altered to include cross-training activities (more group 2 and 3 activities)</a:t>
            </a:r>
          </a:p>
        </p:txBody>
      </p:sp>
      <p:sp>
        <p:nvSpPr>
          <p:cNvPr id="143364" name="Text Box 4"/>
          <p:cNvSpPr txBox="1">
            <a:spLocks noChangeArrowheads="1"/>
          </p:cNvSpPr>
          <p:nvPr/>
        </p:nvSpPr>
        <p:spPr bwMode="auto">
          <a:xfrm>
            <a:off x="1403350" y="6308725"/>
            <a:ext cx="5518370" cy="369332"/>
          </a:xfrm>
          <a:prstGeom prst="rect">
            <a:avLst/>
          </a:prstGeom>
          <a:noFill/>
          <a:ln w="9525">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dirty="0">
                <a:solidFill>
                  <a:schemeClr val="hlink"/>
                </a:solidFill>
                <a:latin typeface="Tahoma" panose="020B0604030504040204" pitchFamily="34" charset="0"/>
              </a:rPr>
              <a:t>Refer to Table 6.10 and 6.11 in Griffin, 2006 (p 177)</a:t>
            </a:r>
          </a:p>
        </p:txBody>
      </p:sp>
      <p:sp>
        <p:nvSpPr>
          <p:cNvPr id="2" name="Slide Number Placeholder 1"/>
          <p:cNvSpPr>
            <a:spLocks noGrp="1"/>
          </p:cNvSpPr>
          <p:nvPr>
            <p:ph type="sldNum" sz="quarter" idx="12"/>
          </p:nvPr>
        </p:nvSpPr>
        <p:spPr/>
        <p:txBody>
          <a:bodyPr/>
          <a:lstStyle/>
          <a:p>
            <a:fld id="{2098FC7C-5A73-4CE4-9ED4-529E12F90497}" type="slidenum">
              <a:rPr lang="en-AU" smtClean="0"/>
              <a:t>177</a:t>
            </a:fld>
            <a:endParaRPr lang="en-AU" dirty="0"/>
          </a:p>
        </p:txBody>
      </p:sp>
    </p:spTree>
    <p:extLst>
      <p:ext uri="{BB962C8B-B14F-4D97-AF65-F5344CB8AC3E}">
        <p14:creationId xmlns:p14="http://schemas.microsoft.com/office/powerpoint/2010/main" val="3181205975"/>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Rot="1" noChangeArrowheads="1"/>
          </p:cNvSpPr>
          <p:nvPr>
            <p:ph type="title"/>
          </p:nvPr>
        </p:nvSpPr>
        <p:spPr>
          <a:xfrm>
            <a:off x="628650" y="217170"/>
            <a:ext cx="7886700" cy="1085850"/>
          </a:xfrm>
        </p:spPr>
        <p:txBody>
          <a:bodyPr>
            <a:normAutofit/>
          </a:bodyPr>
          <a:lstStyle/>
          <a:p>
            <a:r>
              <a:rPr lang="en-US" sz="3800" dirty="0">
                <a:solidFill>
                  <a:schemeClr val="folHlink"/>
                </a:solidFill>
              </a:rPr>
              <a:t>CV Fitness Programming</a:t>
            </a:r>
            <a:br>
              <a:rPr lang="en-US" sz="3800" dirty="0"/>
            </a:br>
            <a:r>
              <a:rPr lang="en-US" sz="3200" dirty="0"/>
              <a:t>6. Address Progression and Monitoring</a:t>
            </a:r>
          </a:p>
        </p:txBody>
      </p:sp>
      <p:sp>
        <p:nvSpPr>
          <p:cNvPr id="144387" name="Rectangle 3"/>
          <p:cNvSpPr>
            <a:spLocks noGrp="1" noChangeArrowheads="1"/>
          </p:cNvSpPr>
          <p:nvPr>
            <p:ph type="body" idx="1"/>
          </p:nvPr>
        </p:nvSpPr>
        <p:spPr>
          <a:xfrm>
            <a:off x="486728" y="1531939"/>
            <a:ext cx="8424862" cy="4824412"/>
          </a:xfrm>
        </p:spPr>
        <p:txBody>
          <a:bodyPr>
            <a:noAutofit/>
          </a:bodyPr>
          <a:lstStyle/>
          <a:p>
            <a:pPr marL="609600" indent="-609600">
              <a:lnSpc>
                <a:spcPct val="100000"/>
              </a:lnSpc>
              <a:buFont typeface="Wingdings" panose="05000000000000000000" pitchFamily="2" charset="2"/>
              <a:buChar char="Ø"/>
            </a:pPr>
            <a:r>
              <a:rPr lang="en-AU" sz="2400" b="1" dirty="0">
                <a:solidFill>
                  <a:schemeClr val="hlink"/>
                </a:solidFill>
                <a:effectLst/>
              </a:rPr>
              <a:t>Monitoring</a:t>
            </a:r>
          </a:p>
          <a:p>
            <a:pPr marL="1371600" lvl="2" indent="-457200">
              <a:lnSpc>
                <a:spcPct val="100000"/>
              </a:lnSpc>
              <a:buFont typeface="Wingdings" panose="05000000000000000000" pitchFamily="2" charset="2"/>
              <a:buChar char="Ø"/>
            </a:pPr>
            <a:r>
              <a:rPr lang="en-AU" sz="2200" dirty="0">
                <a:effectLst/>
              </a:rPr>
              <a:t>Regular feedback for clients</a:t>
            </a:r>
          </a:p>
          <a:p>
            <a:pPr marL="1371600" lvl="2" indent="-457200">
              <a:lnSpc>
                <a:spcPct val="100000"/>
              </a:lnSpc>
              <a:buFont typeface="Wingdings" panose="05000000000000000000" pitchFamily="2" charset="2"/>
              <a:buChar char="Ø"/>
            </a:pPr>
            <a:r>
              <a:rPr lang="en-AU" sz="2200" dirty="0">
                <a:effectLst/>
              </a:rPr>
              <a:t>Basis to judge the effectiveness of your exercise programming</a:t>
            </a:r>
          </a:p>
          <a:p>
            <a:pPr marL="1371600" lvl="2" indent="-457200">
              <a:lnSpc>
                <a:spcPct val="100000"/>
              </a:lnSpc>
              <a:buFont typeface="Wingdings" panose="05000000000000000000" pitchFamily="2" charset="2"/>
              <a:buChar char="Ø"/>
            </a:pPr>
            <a:r>
              <a:rPr lang="en-AU" sz="2200" dirty="0">
                <a:effectLst/>
              </a:rPr>
              <a:t>Trends that are invaluable for planning changes or progressions</a:t>
            </a:r>
          </a:p>
          <a:p>
            <a:pPr marL="990600" lvl="1" indent="-533400">
              <a:lnSpc>
                <a:spcPct val="100000"/>
              </a:lnSpc>
              <a:buFont typeface="Wingdings" panose="05000000000000000000" pitchFamily="2" charset="2"/>
              <a:buChar char="Ø"/>
            </a:pPr>
            <a:r>
              <a:rPr lang="en-AU" sz="2200" dirty="0">
                <a:effectLst/>
              </a:rPr>
              <a:t>Record data</a:t>
            </a:r>
          </a:p>
          <a:p>
            <a:pPr marL="990600" lvl="1" indent="-533400">
              <a:lnSpc>
                <a:spcPct val="100000"/>
              </a:lnSpc>
              <a:buFont typeface="Wingdings" panose="05000000000000000000" pitchFamily="2" charset="2"/>
              <a:buChar char="Ø"/>
            </a:pPr>
            <a:r>
              <a:rPr lang="en-AU" sz="2200" dirty="0">
                <a:effectLst/>
              </a:rPr>
              <a:t>Monitor heart rate (consider investing in HR monitor e.g. POLAR)</a:t>
            </a:r>
          </a:p>
          <a:p>
            <a:pPr marL="990600" lvl="1" indent="-533400">
              <a:lnSpc>
                <a:spcPct val="100000"/>
              </a:lnSpc>
              <a:buFont typeface="Wingdings" panose="05000000000000000000" pitchFamily="2" charset="2"/>
              <a:buChar char="Ø"/>
            </a:pPr>
            <a:r>
              <a:rPr lang="en-AU" sz="2200" dirty="0">
                <a:effectLst/>
              </a:rPr>
              <a:t>Other effective means of monitoring include:</a:t>
            </a:r>
          </a:p>
          <a:p>
            <a:pPr marL="1371600" lvl="2" indent="-457200">
              <a:lnSpc>
                <a:spcPct val="100000"/>
              </a:lnSpc>
              <a:buFont typeface="Wingdings" panose="05000000000000000000" pitchFamily="2" charset="2"/>
              <a:buChar char="Ø"/>
            </a:pPr>
            <a:r>
              <a:rPr lang="en-AU" sz="2200" dirty="0">
                <a:effectLst/>
              </a:rPr>
              <a:t>Ratings of perceived exertion (RPE)</a:t>
            </a:r>
          </a:p>
          <a:p>
            <a:pPr marL="1371600" lvl="2" indent="-457200">
              <a:lnSpc>
                <a:spcPct val="100000"/>
              </a:lnSpc>
              <a:buFont typeface="Wingdings" panose="05000000000000000000" pitchFamily="2" charset="2"/>
              <a:buChar char="Ø"/>
            </a:pPr>
            <a:r>
              <a:rPr lang="en-AU" sz="2200" dirty="0">
                <a:effectLst/>
              </a:rPr>
              <a:t>The talk test</a:t>
            </a:r>
          </a:p>
          <a:p>
            <a:pPr marL="1371600" lvl="2" indent="-457200">
              <a:lnSpc>
                <a:spcPct val="100000"/>
              </a:lnSpc>
              <a:buFont typeface="Wingdings" panose="05000000000000000000" pitchFamily="2" charset="2"/>
              <a:buChar char="Ø"/>
            </a:pPr>
            <a:r>
              <a:rPr lang="en-AU" sz="2200" dirty="0">
                <a:effectLst/>
              </a:rPr>
              <a:t>Pedometers</a:t>
            </a:r>
          </a:p>
        </p:txBody>
      </p:sp>
      <p:sp>
        <p:nvSpPr>
          <p:cNvPr id="2" name="Slide Number Placeholder 1"/>
          <p:cNvSpPr>
            <a:spLocks noGrp="1"/>
          </p:cNvSpPr>
          <p:nvPr>
            <p:ph type="sldNum" sz="quarter" idx="12"/>
          </p:nvPr>
        </p:nvSpPr>
        <p:spPr/>
        <p:txBody>
          <a:bodyPr/>
          <a:lstStyle/>
          <a:p>
            <a:fld id="{2098FC7C-5A73-4CE4-9ED4-529E12F90497}" type="slidenum">
              <a:rPr lang="en-AU" smtClean="0"/>
              <a:t>178</a:t>
            </a:fld>
            <a:endParaRPr lang="en-AU"/>
          </a:p>
        </p:txBody>
      </p:sp>
    </p:spTree>
    <p:extLst>
      <p:ext uri="{BB962C8B-B14F-4D97-AF65-F5344CB8AC3E}">
        <p14:creationId xmlns:p14="http://schemas.microsoft.com/office/powerpoint/2010/main" val="3015784663"/>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Rot="1" noChangeArrowheads="1"/>
          </p:cNvSpPr>
          <p:nvPr>
            <p:ph type="title"/>
          </p:nvPr>
        </p:nvSpPr>
        <p:spPr>
          <a:xfrm>
            <a:off x="372428" y="285750"/>
            <a:ext cx="8245792" cy="1127447"/>
          </a:xfrm>
        </p:spPr>
        <p:txBody>
          <a:bodyPr/>
          <a:lstStyle/>
          <a:p>
            <a:r>
              <a:rPr lang="en-US" sz="3800" dirty="0">
                <a:solidFill>
                  <a:schemeClr val="folHlink"/>
                </a:solidFill>
              </a:rPr>
              <a:t>CV Fitness Programming</a:t>
            </a:r>
            <a:br>
              <a:rPr lang="en-US" sz="3800" dirty="0"/>
            </a:br>
            <a:r>
              <a:rPr lang="en-US" sz="3200" dirty="0"/>
              <a:t>7. Design Warm-Up and Cool-Down</a:t>
            </a:r>
          </a:p>
        </p:txBody>
      </p:sp>
      <p:sp>
        <p:nvSpPr>
          <p:cNvPr id="145411" name="Rectangle 3"/>
          <p:cNvSpPr>
            <a:spLocks noGrp="1" noChangeArrowheads="1"/>
          </p:cNvSpPr>
          <p:nvPr>
            <p:ph type="body" idx="1"/>
          </p:nvPr>
        </p:nvSpPr>
        <p:spPr>
          <a:xfrm>
            <a:off x="372428" y="1840675"/>
            <a:ext cx="8569325" cy="4880801"/>
          </a:xfrm>
        </p:spPr>
        <p:txBody>
          <a:bodyPr>
            <a:normAutofit/>
          </a:bodyPr>
          <a:lstStyle/>
          <a:p>
            <a:pPr>
              <a:lnSpc>
                <a:spcPct val="110000"/>
              </a:lnSpc>
            </a:pPr>
            <a:r>
              <a:rPr lang="en-AU" sz="2400" b="1" dirty="0">
                <a:effectLst/>
              </a:rPr>
              <a:t>Warm-Up</a:t>
            </a:r>
          </a:p>
          <a:p>
            <a:pPr lvl="1">
              <a:lnSpc>
                <a:spcPct val="110000"/>
              </a:lnSpc>
            </a:pPr>
            <a:r>
              <a:rPr lang="en-AU" b="1" dirty="0">
                <a:effectLst/>
              </a:rPr>
              <a:t>Effects</a:t>
            </a:r>
          </a:p>
          <a:p>
            <a:pPr lvl="2">
              <a:lnSpc>
                <a:spcPct val="110000"/>
              </a:lnSpc>
            </a:pPr>
            <a:r>
              <a:rPr lang="en-AU" sz="2400" dirty="0">
                <a:effectLst/>
              </a:rPr>
              <a:t>Increase HR, BP &amp; O2</a:t>
            </a:r>
          </a:p>
          <a:p>
            <a:pPr lvl="2">
              <a:lnSpc>
                <a:spcPct val="110000"/>
              </a:lnSpc>
            </a:pPr>
            <a:r>
              <a:rPr lang="en-AU" sz="2400" dirty="0">
                <a:effectLst/>
              </a:rPr>
              <a:t>Dilates the blood vessels</a:t>
            </a:r>
          </a:p>
          <a:p>
            <a:pPr lvl="2">
              <a:lnSpc>
                <a:spcPct val="110000"/>
              </a:lnSpc>
            </a:pPr>
            <a:r>
              <a:rPr lang="en-AU" sz="2400" dirty="0">
                <a:effectLst/>
              </a:rPr>
              <a:t>Increase elasticity of muscle and connective tissue in gradual fashion</a:t>
            </a:r>
          </a:p>
          <a:p>
            <a:pPr lvl="1">
              <a:lnSpc>
                <a:spcPct val="110000"/>
              </a:lnSpc>
            </a:pPr>
            <a:r>
              <a:rPr lang="en-AU" dirty="0">
                <a:effectLst/>
              </a:rPr>
              <a:t>Duration should be longer if intensity of segment is high or client’s fitness level is low</a:t>
            </a:r>
          </a:p>
        </p:txBody>
      </p:sp>
      <p:sp>
        <p:nvSpPr>
          <p:cNvPr id="2" name="Slide Number Placeholder 1"/>
          <p:cNvSpPr>
            <a:spLocks noGrp="1"/>
          </p:cNvSpPr>
          <p:nvPr>
            <p:ph type="sldNum" sz="quarter" idx="12"/>
          </p:nvPr>
        </p:nvSpPr>
        <p:spPr/>
        <p:txBody>
          <a:bodyPr/>
          <a:lstStyle/>
          <a:p>
            <a:fld id="{2098FC7C-5A73-4CE4-9ED4-529E12F90497}" type="slidenum">
              <a:rPr lang="en-AU" smtClean="0"/>
              <a:t>179</a:t>
            </a:fld>
            <a:endParaRPr lang="en-AU"/>
          </a:p>
        </p:txBody>
      </p:sp>
    </p:spTree>
    <p:extLst>
      <p:ext uri="{BB962C8B-B14F-4D97-AF65-F5344CB8AC3E}">
        <p14:creationId xmlns:p14="http://schemas.microsoft.com/office/powerpoint/2010/main" val="1797977200"/>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Rot="1" noChangeArrowheads="1"/>
          </p:cNvSpPr>
          <p:nvPr>
            <p:ph type="title"/>
          </p:nvPr>
        </p:nvSpPr>
        <p:spPr>
          <a:xfrm>
            <a:off x="372428" y="285750"/>
            <a:ext cx="8245792" cy="1127447"/>
          </a:xfrm>
        </p:spPr>
        <p:txBody>
          <a:bodyPr/>
          <a:lstStyle/>
          <a:p>
            <a:r>
              <a:rPr lang="en-US" sz="3800" dirty="0">
                <a:solidFill>
                  <a:schemeClr val="folHlink"/>
                </a:solidFill>
              </a:rPr>
              <a:t>CV Fitness Programming</a:t>
            </a:r>
            <a:br>
              <a:rPr lang="en-US" sz="3800" dirty="0"/>
            </a:br>
            <a:r>
              <a:rPr lang="en-US" sz="3200" dirty="0"/>
              <a:t>7. Design Warm-Up and Cool-Down</a:t>
            </a:r>
          </a:p>
        </p:txBody>
      </p:sp>
      <p:sp>
        <p:nvSpPr>
          <p:cNvPr id="145411" name="Rectangle 3"/>
          <p:cNvSpPr>
            <a:spLocks noGrp="1" noChangeArrowheads="1"/>
          </p:cNvSpPr>
          <p:nvPr>
            <p:ph type="body" idx="1"/>
          </p:nvPr>
        </p:nvSpPr>
        <p:spPr>
          <a:xfrm>
            <a:off x="372428" y="1563689"/>
            <a:ext cx="8569325" cy="5157787"/>
          </a:xfrm>
        </p:spPr>
        <p:txBody>
          <a:bodyPr>
            <a:normAutofit/>
          </a:bodyPr>
          <a:lstStyle/>
          <a:p>
            <a:pPr>
              <a:lnSpc>
                <a:spcPct val="110000"/>
              </a:lnSpc>
            </a:pPr>
            <a:r>
              <a:rPr lang="en-AU" sz="2400" b="1" dirty="0">
                <a:effectLst/>
              </a:rPr>
              <a:t>Cool Down</a:t>
            </a:r>
          </a:p>
          <a:p>
            <a:pPr lvl="1">
              <a:lnSpc>
                <a:spcPct val="110000"/>
              </a:lnSpc>
            </a:pPr>
            <a:r>
              <a:rPr lang="en-AU" dirty="0">
                <a:effectLst/>
              </a:rPr>
              <a:t>Should gradually decrease the cardiac work and metabolism with low-level aerobic activity similar to the preceding aerobic segment</a:t>
            </a:r>
          </a:p>
          <a:p>
            <a:pPr lvl="1">
              <a:lnSpc>
                <a:spcPct val="110000"/>
              </a:lnSpc>
            </a:pPr>
            <a:r>
              <a:rPr lang="en-AU" dirty="0">
                <a:effectLst/>
              </a:rPr>
              <a:t>Those with high CV risk, cool-down crucial. (blood pooling, high concentrations of exercise hormones)</a:t>
            </a:r>
          </a:p>
          <a:p>
            <a:pPr lvl="1">
              <a:lnSpc>
                <a:spcPct val="110000"/>
              </a:lnSpc>
            </a:pPr>
            <a:r>
              <a:rPr lang="en-AU" dirty="0">
                <a:effectLst/>
              </a:rPr>
              <a:t>CD proportionate to intensity, mode, duration and client’s level of fitness</a:t>
            </a:r>
          </a:p>
          <a:p>
            <a:pPr lvl="1">
              <a:lnSpc>
                <a:spcPct val="110000"/>
              </a:lnSpc>
            </a:pPr>
            <a:r>
              <a:rPr lang="en-AU" dirty="0">
                <a:effectLst/>
              </a:rPr>
              <a:t>Moderate intensity – allot for CD period equal to 15% of time spent exercising; ensure HR &lt; 100 bpm or within 20 bpm of original HR</a:t>
            </a:r>
          </a:p>
        </p:txBody>
      </p:sp>
      <p:sp>
        <p:nvSpPr>
          <p:cNvPr id="2" name="Slide Number Placeholder 1"/>
          <p:cNvSpPr>
            <a:spLocks noGrp="1"/>
          </p:cNvSpPr>
          <p:nvPr>
            <p:ph type="sldNum" sz="quarter" idx="12"/>
          </p:nvPr>
        </p:nvSpPr>
        <p:spPr/>
        <p:txBody>
          <a:bodyPr/>
          <a:lstStyle/>
          <a:p>
            <a:fld id="{2098FC7C-5A73-4CE4-9ED4-529E12F90497}" type="slidenum">
              <a:rPr lang="en-AU" smtClean="0"/>
              <a:t>180</a:t>
            </a:fld>
            <a:endParaRPr lang="en-AU"/>
          </a:p>
        </p:txBody>
      </p:sp>
    </p:spTree>
    <p:extLst>
      <p:ext uri="{BB962C8B-B14F-4D97-AF65-F5344CB8AC3E}">
        <p14:creationId xmlns:p14="http://schemas.microsoft.com/office/powerpoint/2010/main" val="787349497"/>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973455" y="2312987"/>
            <a:ext cx="7086600" cy="863600"/>
          </a:xfrm>
        </p:spPr>
        <p:txBody>
          <a:bodyPr>
            <a:normAutofit fontScale="90000"/>
          </a:bodyPr>
          <a:lstStyle/>
          <a:p>
            <a:pPr algn="ctr"/>
            <a:r>
              <a:rPr lang="en-US" sz="5400" dirty="0"/>
              <a:t>Flexibility </a:t>
            </a:r>
            <a:br>
              <a:rPr lang="en-US" sz="5400" dirty="0"/>
            </a:br>
            <a:r>
              <a:rPr lang="en-US" sz="5400" dirty="0"/>
              <a:t>Program Design</a:t>
            </a:r>
          </a:p>
        </p:txBody>
      </p:sp>
      <p:sp>
        <p:nvSpPr>
          <p:cNvPr id="2" name="Slide Number Placeholder 1"/>
          <p:cNvSpPr>
            <a:spLocks noGrp="1"/>
          </p:cNvSpPr>
          <p:nvPr>
            <p:ph type="sldNum" sz="quarter" idx="12"/>
          </p:nvPr>
        </p:nvSpPr>
        <p:spPr/>
        <p:txBody>
          <a:bodyPr/>
          <a:lstStyle/>
          <a:p>
            <a:fld id="{2098FC7C-5A73-4CE4-9ED4-529E12F90497}" type="slidenum">
              <a:rPr lang="en-AU" smtClean="0"/>
              <a:t>181</a:t>
            </a:fld>
            <a:endParaRPr lang="en-AU"/>
          </a:p>
        </p:txBody>
      </p:sp>
    </p:spTree>
    <p:extLst>
      <p:ext uri="{BB962C8B-B14F-4D97-AF65-F5344CB8AC3E}">
        <p14:creationId xmlns:p14="http://schemas.microsoft.com/office/powerpoint/2010/main" val="4162688667"/>
      </p:ext>
    </p:extLst>
  </p:cSld>
  <p:clrMapOvr>
    <a:masterClrMapping/>
  </p:clrMapOvr>
  <p:transition/>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Rectangle 2"/>
          <p:cNvSpPr>
            <a:spLocks noGrp="1" noChangeArrowheads="1"/>
          </p:cNvSpPr>
          <p:nvPr>
            <p:ph type="title"/>
          </p:nvPr>
        </p:nvSpPr>
        <p:spPr>
          <a:xfrm>
            <a:off x="438150" y="347662"/>
            <a:ext cx="8077200" cy="1431925"/>
          </a:xfrm>
        </p:spPr>
        <p:txBody>
          <a:bodyPr/>
          <a:lstStyle/>
          <a:p>
            <a:pPr algn="ctr"/>
            <a:r>
              <a:rPr lang="en-US" dirty="0"/>
              <a:t>Muscle Balance </a:t>
            </a:r>
            <a:br>
              <a:rPr lang="en-US" dirty="0"/>
            </a:br>
            <a:r>
              <a:rPr lang="en-US" dirty="0"/>
              <a:t>Program Design</a:t>
            </a:r>
            <a:endParaRPr lang="en-US" sz="1800" b="0" dirty="0">
              <a:effectLst/>
            </a:endParaRPr>
          </a:p>
        </p:txBody>
      </p:sp>
      <p:sp>
        <p:nvSpPr>
          <p:cNvPr id="293891" name="Rectangle 3"/>
          <p:cNvSpPr>
            <a:spLocks noGrp="1" noChangeArrowheads="1"/>
          </p:cNvSpPr>
          <p:nvPr>
            <p:ph type="body" idx="1"/>
          </p:nvPr>
        </p:nvSpPr>
        <p:spPr>
          <a:xfrm>
            <a:off x="1066800" y="2133600"/>
            <a:ext cx="7543800" cy="4391025"/>
          </a:xfrm>
        </p:spPr>
        <p:txBody>
          <a:bodyPr/>
          <a:lstStyle/>
          <a:p>
            <a:pPr marL="609600" indent="-609600"/>
            <a:r>
              <a:rPr lang="en-US" dirty="0">
                <a:effectLst/>
              </a:rPr>
              <a:t>Short and strong -&gt; lengthen</a:t>
            </a:r>
          </a:p>
          <a:p>
            <a:pPr marL="609600" indent="-609600"/>
            <a:r>
              <a:rPr lang="en-US" dirty="0">
                <a:effectLst/>
              </a:rPr>
              <a:t>Weak and long -&gt; strengthen</a:t>
            </a:r>
          </a:p>
          <a:p>
            <a:pPr marL="609600" indent="-609600"/>
            <a:endParaRPr lang="en-US" dirty="0">
              <a:effectLst/>
            </a:endParaRPr>
          </a:p>
          <a:p>
            <a:pPr marL="609600" indent="-609600"/>
            <a:r>
              <a:rPr lang="en-US" dirty="0">
                <a:effectLst/>
              </a:rPr>
              <a:t>Strengthen movement patterns NOT just muscles (Griffin page 232)</a:t>
            </a:r>
          </a:p>
        </p:txBody>
      </p:sp>
      <p:sp>
        <p:nvSpPr>
          <p:cNvPr id="2" name="Slide Number Placeholder 1"/>
          <p:cNvSpPr>
            <a:spLocks noGrp="1"/>
          </p:cNvSpPr>
          <p:nvPr>
            <p:ph type="sldNum" sz="quarter" idx="12"/>
          </p:nvPr>
        </p:nvSpPr>
        <p:spPr/>
        <p:txBody>
          <a:bodyPr/>
          <a:lstStyle/>
          <a:p>
            <a:fld id="{2098FC7C-5A73-4CE4-9ED4-529E12F90497}" type="slidenum">
              <a:rPr lang="en-AU" smtClean="0"/>
              <a:t>182</a:t>
            </a:fld>
            <a:endParaRPr lang="en-AU"/>
          </a:p>
        </p:txBody>
      </p:sp>
    </p:spTree>
    <p:extLst>
      <p:ext uri="{BB962C8B-B14F-4D97-AF65-F5344CB8AC3E}">
        <p14:creationId xmlns:p14="http://schemas.microsoft.com/office/powerpoint/2010/main" val="2070570196"/>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Rectangle 2"/>
          <p:cNvSpPr>
            <a:spLocks noGrp="1" noChangeArrowheads="1"/>
          </p:cNvSpPr>
          <p:nvPr>
            <p:ph type="title"/>
          </p:nvPr>
        </p:nvSpPr>
        <p:spPr>
          <a:xfrm>
            <a:off x="533400" y="347662"/>
            <a:ext cx="8077200" cy="1431925"/>
          </a:xfrm>
        </p:spPr>
        <p:txBody>
          <a:bodyPr/>
          <a:lstStyle/>
          <a:p>
            <a:pPr algn="ctr"/>
            <a:r>
              <a:rPr lang="en-US" dirty="0"/>
              <a:t>Factors in Stretching Prescription Effectiveness</a:t>
            </a:r>
            <a:endParaRPr lang="en-US" sz="1800" b="0" dirty="0">
              <a:effectLst/>
            </a:endParaRPr>
          </a:p>
        </p:txBody>
      </p:sp>
      <p:sp>
        <p:nvSpPr>
          <p:cNvPr id="279555" name="Rectangle 3"/>
          <p:cNvSpPr>
            <a:spLocks noGrp="1" noChangeArrowheads="1"/>
          </p:cNvSpPr>
          <p:nvPr>
            <p:ph type="body" idx="1"/>
          </p:nvPr>
        </p:nvSpPr>
        <p:spPr>
          <a:xfrm>
            <a:off x="807522" y="1935678"/>
            <a:ext cx="7803078" cy="4588947"/>
          </a:xfrm>
        </p:spPr>
        <p:txBody>
          <a:bodyPr/>
          <a:lstStyle/>
          <a:p>
            <a:pPr>
              <a:lnSpc>
                <a:spcPct val="80000"/>
              </a:lnSpc>
            </a:pPr>
            <a:r>
              <a:rPr lang="en-US" sz="2800" dirty="0"/>
              <a:t>Stretch Quality</a:t>
            </a:r>
          </a:p>
          <a:p>
            <a:pPr lvl="1">
              <a:lnSpc>
                <a:spcPct val="80000"/>
              </a:lnSpc>
            </a:pPr>
            <a:r>
              <a:rPr lang="en-US" sz="2400" dirty="0"/>
              <a:t>Duration of the applied force</a:t>
            </a:r>
          </a:p>
          <a:p>
            <a:pPr lvl="1">
              <a:lnSpc>
                <a:spcPct val="80000"/>
              </a:lnSpc>
            </a:pPr>
            <a:r>
              <a:rPr lang="en-US" sz="2400" dirty="0"/>
              <a:t>Intensity of the applied force</a:t>
            </a:r>
          </a:p>
          <a:p>
            <a:pPr lvl="1">
              <a:lnSpc>
                <a:spcPct val="80000"/>
              </a:lnSpc>
            </a:pPr>
            <a:r>
              <a:rPr lang="en-US" sz="2400" dirty="0"/>
              <a:t>Temperature of the tissue</a:t>
            </a:r>
          </a:p>
          <a:p>
            <a:pPr lvl="1">
              <a:lnSpc>
                <a:spcPct val="80000"/>
              </a:lnSpc>
            </a:pPr>
            <a:r>
              <a:rPr lang="en-US" sz="2400" dirty="0"/>
              <a:t>Degree of relaxation of the muscle</a:t>
            </a:r>
          </a:p>
          <a:p>
            <a:pPr lvl="1">
              <a:lnSpc>
                <a:spcPct val="80000"/>
              </a:lnSpc>
            </a:pPr>
            <a:r>
              <a:rPr lang="en-US" sz="2400" dirty="0"/>
              <a:t>Type of applied force (</a:t>
            </a:r>
            <a:r>
              <a:rPr lang="en-US" sz="2400" dirty="0" err="1"/>
              <a:t>eg</a:t>
            </a:r>
            <a:r>
              <a:rPr lang="en-US" sz="2400" dirty="0"/>
              <a:t>. Static, PNF, </a:t>
            </a:r>
            <a:r>
              <a:rPr lang="en-US" sz="2400" dirty="0" err="1"/>
              <a:t>etc</a:t>
            </a:r>
            <a:r>
              <a:rPr lang="en-US" sz="2400" dirty="0"/>
              <a:t>)</a:t>
            </a:r>
          </a:p>
          <a:p>
            <a:pPr lvl="1">
              <a:lnSpc>
                <a:spcPct val="80000"/>
              </a:lnSpc>
            </a:pPr>
            <a:r>
              <a:rPr lang="en-US" sz="2400" dirty="0"/>
              <a:t>Alignment of muscle fibers to be stretched</a:t>
            </a:r>
          </a:p>
          <a:p>
            <a:pPr lvl="1">
              <a:lnSpc>
                <a:spcPct val="80000"/>
              </a:lnSpc>
            </a:pPr>
            <a:r>
              <a:rPr lang="en-US" sz="2400" dirty="0"/>
              <a:t>Number of exercises</a:t>
            </a:r>
          </a:p>
          <a:p>
            <a:pPr lvl="1">
              <a:lnSpc>
                <a:spcPct val="80000"/>
              </a:lnSpc>
            </a:pPr>
            <a:r>
              <a:rPr lang="en-US" sz="2400" dirty="0"/>
              <a:t>Number of repetitions</a:t>
            </a:r>
          </a:p>
          <a:p>
            <a:pPr lvl="1">
              <a:lnSpc>
                <a:spcPct val="80000"/>
              </a:lnSpc>
            </a:pPr>
            <a:r>
              <a:rPr lang="en-US" sz="2400" dirty="0"/>
              <a:t>Other activities in the workout</a:t>
            </a:r>
          </a:p>
          <a:p>
            <a:pPr lvl="1">
              <a:lnSpc>
                <a:spcPct val="80000"/>
              </a:lnSpc>
            </a:pPr>
            <a:r>
              <a:rPr lang="en-US" sz="2400" dirty="0"/>
              <a:t>Frequency of workouts</a:t>
            </a:r>
          </a:p>
        </p:txBody>
      </p:sp>
      <p:sp>
        <p:nvSpPr>
          <p:cNvPr id="2" name="Slide Number Placeholder 1"/>
          <p:cNvSpPr>
            <a:spLocks noGrp="1"/>
          </p:cNvSpPr>
          <p:nvPr>
            <p:ph type="sldNum" sz="quarter" idx="12"/>
          </p:nvPr>
        </p:nvSpPr>
        <p:spPr/>
        <p:txBody>
          <a:bodyPr/>
          <a:lstStyle/>
          <a:p>
            <a:fld id="{2098FC7C-5A73-4CE4-9ED4-529E12F90497}" type="slidenum">
              <a:rPr lang="en-AU" smtClean="0"/>
              <a:t>183</a:t>
            </a:fld>
            <a:endParaRPr lang="en-AU"/>
          </a:p>
        </p:txBody>
      </p:sp>
    </p:spTree>
    <p:extLst>
      <p:ext uri="{BB962C8B-B14F-4D97-AF65-F5344CB8AC3E}">
        <p14:creationId xmlns:p14="http://schemas.microsoft.com/office/powerpoint/2010/main" val="3891733460"/>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2" name="Rectangle 2"/>
          <p:cNvSpPr>
            <a:spLocks noGrp="1" noChangeArrowheads="1"/>
          </p:cNvSpPr>
          <p:nvPr>
            <p:ph type="title"/>
          </p:nvPr>
        </p:nvSpPr>
        <p:spPr>
          <a:xfrm>
            <a:off x="438150" y="361950"/>
            <a:ext cx="8077200" cy="1431925"/>
          </a:xfrm>
        </p:spPr>
        <p:txBody>
          <a:bodyPr/>
          <a:lstStyle/>
          <a:p>
            <a:pPr algn="ctr"/>
            <a:r>
              <a:rPr lang="en-US" dirty="0"/>
              <a:t>Controlling </a:t>
            </a:r>
            <a:br>
              <a:rPr lang="en-US" dirty="0"/>
            </a:br>
            <a:r>
              <a:rPr lang="en-US" dirty="0"/>
              <a:t>Prescription Factors</a:t>
            </a:r>
            <a:endParaRPr lang="en-US" sz="1800" b="0" dirty="0">
              <a:effectLst/>
            </a:endParaRPr>
          </a:p>
        </p:txBody>
      </p:sp>
      <p:sp>
        <p:nvSpPr>
          <p:cNvPr id="281603" name="Rectangle 3"/>
          <p:cNvSpPr>
            <a:spLocks noGrp="1" noChangeArrowheads="1"/>
          </p:cNvSpPr>
          <p:nvPr>
            <p:ph type="body" idx="1"/>
          </p:nvPr>
        </p:nvSpPr>
        <p:spPr>
          <a:xfrm>
            <a:off x="841169" y="1965326"/>
            <a:ext cx="7543800" cy="4391025"/>
          </a:xfrm>
        </p:spPr>
        <p:txBody>
          <a:bodyPr/>
          <a:lstStyle/>
          <a:p>
            <a:r>
              <a:rPr lang="en-US" sz="2800" dirty="0"/>
              <a:t>Duration, Force and Temperature	</a:t>
            </a:r>
          </a:p>
          <a:p>
            <a:pPr lvl="1"/>
            <a:r>
              <a:rPr lang="en-US" sz="2400" dirty="0"/>
              <a:t>Long duration, low force elevated tissue temps – effective permanent stretch and vice versa</a:t>
            </a:r>
          </a:p>
          <a:p>
            <a:pPr lvl="1"/>
            <a:r>
              <a:rPr lang="en-US" sz="2400" dirty="0"/>
              <a:t>Warm-up for stretching</a:t>
            </a:r>
          </a:p>
          <a:p>
            <a:r>
              <a:rPr lang="en-US" sz="2800" dirty="0"/>
              <a:t>Muscle relaxation – do not stretch muscle in spasm – injury may occur</a:t>
            </a:r>
          </a:p>
          <a:p>
            <a:r>
              <a:rPr lang="en-US" sz="2800" dirty="0"/>
              <a:t>Program parameters</a:t>
            </a:r>
          </a:p>
          <a:p>
            <a:pPr lvl="1"/>
            <a:r>
              <a:rPr lang="en-US" sz="2400" dirty="0"/>
              <a:t>1 flexibility exercise for each muscle group</a:t>
            </a:r>
          </a:p>
          <a:p>
            <a:pPr lvl="1"/>
            <a:r>
              <a:rPr lang="en-US" sz="2400" dirty="0"/>
              <a:t>2-6 reps each, 3 days a week, 10-60 seconds (Heyward, 2002)</a:t>
            </a:r>
          </a:p>
        </p:txBody>
      </p:sp>
      <p:sp>
        <p:nvSpPr>
          <p:cNvPr id="2" name="Slide Number Placeholder 1"/>
          <p:cNvSpPr>
            <a:spLocks noGrp="1"/>
          </p:cNvSpPr>
          <p:nvPr>
            <p:ph type="sldNum" sz="quarter" idx="12"/>
          </p:nvPr>
        </p:nvSpPr>
        <p:spPr/>
        <p:txBody>
          <a:bodyPr/>
          <a:lstStyle/>
          <a:p>
            <a:fld id="{2098FC7C-5A73-4CE4-9ED4-529E12F90497}" type="slidenum">
              <a:rPr lang="en-AU" smtClean="0"/>
              <a:t>184</a:t>
            </a:fld>
            <a:endParaRPr lang="en-AU"/>
          </a:p>
        </p:txBody>
      </p:sp>
    </p:spTree>
    <p:extLst>
      <p:ext uri="{BB962C8B-B14F-4D97-AF65-F5344CB8AC3E}">
        <p14:creationId xmlns:p14="http://schemas.microsoft.com/office/powerpoint/2010/main" val="539709245"/>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650" name="Rectangle 2"/>
          <p:cNvSpPr>
            <a:spLocks noGrp="1" noChangeArrowheads="1"/>
          </p:cNvSpPr>
          <p:nvPr>
            <p:ph type="title"/>
          </p:nvPr>
        </p:nvSpPr>
        <p:spPr>
          <a:xfrm>
            <a:off x="533400" y="347663"/>
            <a:ext cx="8077200" cy="1431925"/>
          </a:xfrm>
        </p:spPr>
        <p:txBody>
          <a:bodyPr/>
          <a:lstStyle/>
          <a:p>
            <a:pPr algn="ctr"/>
            <a:r>
              <a:rPr lang="en-US" dirty="0"/>
              <a:t>Simple Stretching Cues</a:t>
            </a:r>
            <a:endParaRPr lang="en-US" sz="1800" b="0" dirty="0">
              <a:effectLst/>
            </a:endParaRPr>
          </a:p>
        </p:txBody>
      </p:sp>
      <p:sp>
        <p:nvSpPr>
          <p:cNvPr id="283651" name="Rectangle 3"/>
          <p:cNvSpPr>
            <a:spLocks noGrp="1" noChangeArrowheads="1"/>
          </p:cNvSpPr>
          <p:nvPr>
            <p:ph type="body" idx="1"/>
          </p:nvPr>
        </p:nvSpPr>
        <p:spPr>
          <a:xfrm>
            <a:off x="800100" y="1872457"/>
            <a:ext cx="7543800" cy="4391025"/>
          </a:xfrm>
        </p:spPr>
        <p:txBody>
          <a:bodyPr/>
          <a:lstStyle/>
          <a:p>
            <a:pPr marL="609600" indent="-609600">
              <a:buFont typeface="Wingdings" panose="05000000000000000000" pitchFamily="2" charset="2"/>
              <a:buAutoNum type="arabicPeriod"/>
            </a:pPr>
            <a:r>
              <a:rPr lang="en-US" sz="2800" dirty="0">
                <a:effectLst/>
              </a:rPr>
              <a:t>Stretch until you feel tension or slight pulling but no pain</a:t>
            </a:r>
          </a:p>
          <a:p>
            <a:pPr marL="609600" indent="-609600">
              <a:buFont typeface="Wingdings" panose="05000000000000000000" pitchFamily="2" charset="2"/>
              <a:buAutoNum type="arabicPeriod"/>
            </a:pPr>
            <a:r>
              <a:rPr lang="en-US" sz="2800" dirty="0">
                <a:effectLst/>
              </a:rPr>
              <a:t>Hold length of muscle until noticeable decrease in tension</a:t>
            </a:r>
          </a:p>
          <a:p>
            <a:pPr marL="609600" indent="-609600">
              <a:buFont typeface="Wingdings" panose="05000000000000000000" pitchFamily="2" charset="2"/>
              <a:buAutoNum type="arabicPeriod"/>
            </a:pPr>
            <a:r>
              <a:rPr lang="en-US" sz="2800" dirty="0">
                <a:effectLst/>
              </a:rPr>
              <a:t>Increase muscle length until feel the original tension level</a:t>
            </a:r>
          </a:p>
          <a:p>
            <a:pPr marL="609600" indent="-609600">
              <a:buFont typeface="Wingdings" panose="05000000000000000000" pitchFamily="2" charset="2"/>
              <a:buAutoNum type="arabicPeriod"/>
            </a:pPr>
            <a:r>
              <a:rPr lang="en-US" sz="2800" dirty="0">
                <a:effectLst/>
              </a:rPr>
              <a:t>Take a deeper breath and slowly exhale</a:t>
            </a:r>
          </a:p>
          <a:p>
            <a:pPr marL="609600" indent="-609600">
              <a:buFont typeface="Wingdings" panose="05000000000000000000" pitchFamily="2" charset="2"/>
              <a:buAutoNum type="arabicPeriod"/>
            </a:pPr>
            <a:r>
              <a:rPr lang="en-US" sz="2800" dirty="0">
                <a:effectLst/>
              </a:rPr>
              <a:t>Repeat steps 2 and 3 until no further increase</a:t>
            </a:r>
          </a:p>
        </p:txBody>
      </p:sp>
      <p:sp>
        <p:nvSpPr>
          <p:cNvPr id="2" name="Slide Number Placeholder 1"/>
          <p:cNvSpPr>
            <a:spLocks noGrp="1"/>
          </p:cNvSpPr>
          <p:nvPr>
            <p:ph type="sldNum" sz="quarter" idx="12"/>
          </p:nvPr>
        </p:nvSpPr>
        <p:spPr/>
        <p:txBody>
          <a:bodyPr/>
          <a:lstStyle/>
          <a:p>
            <a:fld id="{2098FC7C-5A73-4CE4-9ED4-529E12F90497}" type="slidenum">
              <a:rPr lang="en-AU" smtClean="0"/>
              <a:t>185</a:t>
            </a:fld>
            <a:endParaRPr lang="en-AU"/>
          </a:p>
        </p:txBody>
      </p:sp>
    </p:spTree>
    <p:extLst>
      <p:ext uri="{BB962C8B-B14F-4D97-AF65-F5344CB8AC3E}">
        <p14:creationId xmlns:p14="http://schemas.microsoft.com/office/powerpoint/2010/main" val="851929587"/>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8" name="Rectangle 2"/>
          <p:cNvSpPr>
            <a:spLocks noGrp="1" noChangeArrowheads="1"/>
          </p:cNvSpPr>
          <p:nvPr>
            <p:ph type="title"/>
          </p:nvPr>
        </p:nvSpPr>
        <p:spPr>
          <a:xfrm>
            <a:off x="438150" y="276225"/>
            <a:ext cx="8077200" cy="1431925"/>
          </a:xfrm>
        </p:spPr>
        <p:txBody>
          <a:bodyPr/>
          <a:lstStyle/>
          <a:p>
            <a:pPr algn="ctr"/>
            <a:r>
              <a:rPr lang="en-US" dirty="0"/>
              <a:t>Flexibility Training Methods</a:t>
            </a:r>
            <a:endParaRPr lang="en-US" sz="1800" b="0" dirty="0">
              <a:effectLst/>
            </a:endParaRPr>
          </a:p>
        </p:txBody>
      </p:sp>
      <p:sp>
        <p:nvSpPr>
          <p:cNvPr id="285699" name="Rectangle 3"/>
          <p:cNvSpPr>
            <a:spLocks noGrp="1" noChangeArrowheads="1"/>
          </p:cNvSpPr>
          <p:nvPr>
            <p:ph type="body" idx="1"/>
          </p:nvPr>
        </p:nvSpPr>
        <p:spPr>
          <a:xfrm>
            <a:off x="855023" y="1793174"/>
            <a:ext cx="7755577" cy="4731451"/>
          </a:xfrm>
        </p:spPr>
        <p:txBody>
          <a:bodyPr/>
          <a:lstStyle/>
          <a:p>
            <a:r>
              <a:rPr lang="en-US" dirty="0">
                <a:effectLst/>
              </a:rPr>
              <a:t>Two approaches to improve flexibility</a:t>
            </a:r>
          </a:p>
          <a:p>
            <a:pPr lvl="1"/>
            <a:r>
              <a:rPr lang="en-US" dirty="0">
                <a:effectLst/>
              </a:rPr>
              <a:t>Decrease the resistance to the stretch</a:t>
            </a:r>
          </a:p>
          <a:p>
            <a:pPr lvl="1"/>
            <a:r>
              <a:rPr lang="en-US" dirty="0">
                <a:effectLst/>
              </a:rPr>
              <a:t>Increase the strength of the opposing muscle</a:t>
            </a:r>
          </a:p>
          <a:p>
            <a:r>
              <a:rPr lang="en-US" dirty="0">
                <a:effectLst/>
              </a:rPr>
              <a:t>Active Loosening</a:t>
            </a:r>
          </a:p>
          <a:p>
            <a:r>
              <a:rPr lang="en-US" dirty="0">
                <a:effectLst/>
              </a:rPr>
              <a:t>Types of flexibility training</a:t>
            </a:r>
          </a:p>
          <a:p>
            <a:pPr lvl="1"/>
            <a:r>
              <a:rPr lang="en-US" dirty="0">
                <a:effectLst/>
              </a:rPr>
              <a:t>Static: Active and Passive</a:t>
            </a:r>
          </a:p>
          <a:p>
            <a:pPr lvl="1"/>
            <a:r>
              <a:rPr lang="en-US" dirty="0">
                <a:effectLst/>
              </a:rPr>
              <a:t>Dynamic</a:t>
            </a:r>
          </a:p>
          <a:p>
            <a:pPr lvl="1"/>
            <a:r>
              <a:rPr lang="en-US" dirty="0">
                <a:effectLst/>
              </a:rPr>
              <a:t>PNF</a:t>
            </a:r>
          </a:p>
        </p:txBody>
      </p:sp>
      <p:sp>
        <p:nvSpPr>
          <p:cNvPr id="2" name="Slide Number Placeholder 1"/>
          <p:cNvSpPr>
            <a:spLocks noGrp="1"/>
          </p:cNvSpPr>
          <p:nvPr>
            <p:ph type="sldNum" sz="quarter" idx="12"/>
          </p:nvPr>
        </p:nvSpPr>
        <p:spPr/>
        <p:txBody>
          <a:bodyPr/>
          <a:lstStyle/>
          <a:p>
            <a:fld id="{2098FC7C-5A73-4CE4-9ED4-529E12F90497}" type="slidenum">
              <a:rPr lang="en-AU" smtClean="0"/>
              <a:t>186</a:t>
            </a:fld>
            <a:endParaRPr lang="en-AU"/>
          </a:p>
        </p:txBody>
      </p:sp>
    </p:spTree>
    <p:extLst>
      <p:ext uri="{BB962C8B-B14F-4D97-AF65-F5344CB8AC3E}">
        <p14:creationId xmlns:p14="http://schemas.microsoft.com/office/powerpoint/2010/main" val="2263024863"/>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Rectangle 2"/>
          <p:cNvSpPr>
            <a:spLocks noGrp="1" noChangeArrowheads="1"/>
          </p:cNvSpPr>
          <p:nvPr>
            <p:ph type="title"/>
          </p:nvPr>
        </p:nvSpPr>
        <p:spPr>
          <a:xfrm>
            <a:off x="681038" y="304800"/>
            <a:ext cx="8077200" cy="1431925"/>
          </a:xfrm>
        </p:spPr>
        <p:txBody>
          <a:bodyPr/>
          <a:lstStyle/>
          <a:p>
            <a:pPr algn="ctr"/>
            <a:r>
              <a:rPr lang="en-US" dirty="0"/>
              <a:t>Proprioceptive Neuromuscular Facilitation </a:t>
            </a:r>
            <a:endParaRPr lang="en-US" sz="1800" b="0" dirty="0">
              <a:effectLst/>
            </a:endParaRPr>
          </a:p>
        </p:txBody>
      </p:sp>
      <p:sp>
        <p:nvSpPr>
          <p:cNvPr id="287747" name="Rectangle 3"/>
          <p:cNvSpPr>
            <a:spLocks noGrp="1" noChangeArrowheads="1"/>
          </p:cNvSpPr>
          <p:nvPr>
            <p:ph type="body" idx="1"/>
          </p:nvPr>
        </p:nvSpPr>
        <p:spPr>
          <a:xfrm>
            <a:off x="817109" y="1965326"/>
            <a:ext cx="7543800" cy="4391025"/>
          </a:xfrm>
        </p:spPr>
        <p:txBody>
          <a:bodyPr/>
          <a:lstStyle/>
          <a:p>
            <a:r>
              <a:rPr lang="en-US" dirty="0">
                <a:effectLst/>
              </a:rPr>
              <a:t>Invokes neurological responses that facilitate stretching</a:t>
            </a:r>
          </a:p>
          <a:p>
            <a:pPr lvl="1"/>
            <a:r>
              <a:rPr lang="en-US" dirty="0">
                <a:effectLst/>
              </a:rPr>
              <a:t>Client holds </a:t>
            </a:r>
            <a:r>
              <a:rPr lang="en-US" dirty="0" err="1">
                <a:effectLst/>
              </a:rPr>
              <a:t>submax</a:t>
            </a:r>
            <a:r>
              <a:rPr lang="en-US" dirty="0">
                <a:effectLst/>
              </a:rPr>
              <a:t> isometric contraction against a resistance at the end of the limb’s for about 6s</a:t>
            </a:r>
          </a:p>
          <a:p>
            <a:pPr lvl="1"/>
            <a:r>
              <a:rPr lang="en-US" dirty="0">
                <a:effectLst/>
              </a:rPr>
              <a:t>Static stretch that follows (</a:t>
            </a:r>
            <a:r>
              <a:rPr lang="en-US" dirty="0" err="1">
                <a:effectLst/>
              </a:rPr>
              <a:t>approx</a:t>
            </a:r>
            <a:r>
              <a:rPr lang="en-US" dirty="0">
                <a:effectLst/>
              </a:rPr>
              <a:t> 15-30s) also stimulates Golgi tendon organs to further relax the muscles to be stretched</a:t>
            </a:r>
          </a:p>
          <a:p>
            <a:pPr lvl="1"/>
            <a:r>
              <a:rPr lang="en-US" dirty="0">
                <a:effectLst/>
              </a:rPr>
              <a:t>Repeat sequence</a:t>
            </a:r>
          </a:p>
        </p:txBody>
      </p:sp>
      <p:sp>
        <p:nvSpPr>
          <p:cNvPr id="2" name="Slide Number Placeholder 1"/>
          <p:cNvSpPr>
            <a:spLocks noGrp="1"/>
          </p:cNvSpPr>
          <p:nvPr>
            <p:ph type="sldNum" sz="quarter" idx="12"/>
          </p:nvPr>
        </p:nvSpPr>
        <p:spPr/>
        <p:txBody>
          <a:bodyPr/>
          <a:lstStyle/>
          <a:p>
            <a:fld id="{2098FC7C-5A73-4CE4-9ED4-529E12F90497}" type="slidenum">
              <a:rPr lang="en-AU" smtClean="0"/>
              <a:t>187</a:t>
            </a:fld>
            <a:endParaRPr lang="en-AU"/>
          </a:p>
        </p:txBody>
      </p:sp>
    </p:spTree>
    <p:extLst>
      <p:ext uri="{BB962C8B-B14F-4D97-AF65-F5344CB8AC3E}">
        <p14:creationId xmlns:p14="http://schemas.microsoft.com/office/powerpoint/2010/main" val="354139671"/>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4" name="Rectangle 2"/>
          <p:cNvSpPr>
            <a:spLocks noGrp="1" noChangeArrowheads="1"/>
          </p:cNvSpPr>
          <p:nvPr>
            <p:ph type="title"/>
          </p:nvPr>
        </p:nvSpPr>
        <p:spPr>
          <a:xfrm>
            <a:off x="652463" y="304800"/>
            <a:ext cx="8077200" cy="1431925"/>
          </a:xfrm>
        </p:spPr>
        <p:txBody>
          <a:bodyPr/>
          <a:lstStyle/>
          <a:p>
            <a:pPr algn="ctr"/>
            <a:r>
              <a:rPr lang="en-US" dirty="0"/>
              <a:t>Proprioceptive Neuromuscular Facilitation </a:t>
            </a:r>
            <a:endParaRPr lang="en-US" sz="1800" b="0" dirty="0">
              <a:effectLst/>
            </a:endParaRPr>
          </a:p>
        </p:txBody>
      </p:sp>
      <p:sp>
        <p:nvSpPr>
          <p:cNvPr id="289795" name="Rectangle 3"/>
          <p:cNvSpPr>
            <a:spLocks noGrp="1" noChangeArrowheads="1"/>
          </p:cNvSpPr>
          <p:nvPr>
            <p:ph type="body" idx="1"/>
          </p:nvPr>
        </p:nvSpPr>
        <p:spPr>
          <a:xfrm>
            <a:off x="795647" y="2149434"/>
            <a:ext cx="7719703" cy="4061361"/>
          </a:xfrm>
        </p:spPr>
        <p:txBody>
          <a:bodyPr/>
          <a:lstStyle/>
          <a:p>
            <a:pPr marL="609600" indent="-609600"/>
            <a:r>
              <a:rPr lang="en-US" dirty="0">
                <a:effectLst/>
              </a:rPr>
              <a:t>Hold-relax </a:t>
            </a:r>
          </a:p>
          <a:p>
            <a:pPr marL="609600" indent="-609600"/>
            <a:r>
              <a:rPr lang="en-US" dirty="0">
                <a:effectLst/>
              </a:rPr>
              <a:t>Contract-relax (CR)</a:t>
            </a:r>
          </a:p>
          <a:p>
            <a:pPr marL="609600" indent="-609600"/>
            <a:r>
              <a:rPr lang="en-US" dirty="0">
                <a:effectLst/>
              </a:rPr>
              <a:t>Contract-relax, antagonist-contract (CRAC)</a:t>
            </a:r>
          </a:p>
          <a:p>
            <a:pPr marL="609600" indent="-609600"/>
            <a:r>
              <a:rPr lang="en-US" dirty="0">
                <a:effectLst/>
              </a:rPr>
              <a:t>Manual isometric stretch</a:t>
            </a:r>
          </a:p>
        </p:txBody>
      </p:sp>
      <p:sp>
        <p:nvSpPr>
          <p:cNvPr id="2" name="Slide Number Placeholder 1"/>
          <p:cNvSpPr>
            <a:spLocks noGrp="1"/>
          </p:cNvSpPr>
          <p:nvPr>
            <p:ph type="sldNum" sz="quarter" idx="12"/>
          </p:nvPr>
        </p:nvSpPr>
        <p:spPr/>
        <p:txBody>
          <a:bodyPr/>
          <a:lstStyle/>
          <a:p>
            <a:fld id="{2098FC7C-5A73-4CE4-9ED4-529E12F90497}" type="slidenum">
              <a:rPr lang="en-AU" smtClean="0"/>
              <a:t>188</a:t>
            </a:fld>
            <a:endParaRPr lang="en-AU"/>
          </a:p>
        </p:txBody>
      </p:sp>
    </p:spTree>
    <p:extLst>
      <p:ext uri="{BB962C8B-B14F-4D97-AF65-F5344CB8AC3E}">
        <p14:creationId xmlns:p14="http://schemas.microsoft.com/office/powerpoint/2010/main" val="2788204603"/>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Rectangle 2"/>
          <p:cNvSpPr>
            <a:spLocks noGrp="1" noChangeArrowheads="1"/>
          </p:cNvSpPr>
          <p:nvPr>
            <p:ph type="title"/>
          </p:nvPr>
        </p:nvSpPr>
        <p:spPr>
          <a:xfrm>
            <a:off x="533400" y="304800"/>
            <a:ext cx="8077200" cy="1431925"/>
          </a:xfrm>
        </p:spPr>
        <p:txBody>
          <a:bodyPr/>
          <a:lstStyle/>
          <a:p>
            <a:pPr algn="ctr"/>
            <a:r>
              <a:rPr lang="en-US" dirty="0"/>
              <a:t>Advantages / Suitability </a:t>
            </a:r>
            <a:br>
              <a:rPr lang="en-US" dirty="0"/>
            </a:br>
            <a:r>
              <a:rPr lang="en-US" dirty="0"/>
              <a:t>of PNF</a:t>
            </a:r>
            <a:endParaRPr lang="en-US" sz="1800" b="0" dirty="0">
              <a:effectLst/>
            </a:endParaRPr>
          </a:p>
        </p:txBody>
      </p:sp>
      <p:sp>
        <p:nvSpPr>
          <p:cNvPr id="291843" name="Rectangle 3"/>
          <p:cNvSpPr>
            <a:spLocks noGrp="1" noChangeArrowheads="1"/>
          </p:cNvSpPr>
          <p:nvPr>
            <p:ph type="body" idx="1"/>
          </p:nvPr>
        </p:nvSpPr>
        <p:spPr>
          <a:xfrm>
            <a:off x="676894" y="1852551"/>
            <a:ext cx="7838456" cy="4389499"/>
          </a:xfrm>
        </p:spPr>
        <p:txBody>
          <a:bodyPr>
            <a:normAutofit lnSpcReduction="10000"/>
          </a:bodyPr>
          <a:lstStyle/>
          <a:p>
            <a:pPr marL="609600" indent="-609600">
              <a:lnSpc>
                <a:spcPct val="80000"/>
              </a:lnSpc>
            </a:pPr>
            <a:r>
              <a:rPr lang="en-US" sz="2800" dirty="0">
                <a:effectLst/>
              </a:rPr>
              <a:t>ROM gains</a:t>
            </a:r>
          </a:p>
          <a:p>
            <a:pPr marL="609600" indent="-609600">
              <a:lnSpc>
                <a:spcPct val="80000"/>
              </a:lnSpc>
            </a:pPr>
            <a:r>
              <a:rPr lang="en-US" sz="2800" dirty="0">
                <a:effectLst/>
              </a:rPr>
              <a:t>Produces strength, muscle balance, joint stability</a:t>
            </a:r>
          </a:p>
          <a:p>
            <a:pPr marL="609600" indent="-609600">
              <a:lnSpc>
                <a:spcPct val="80000"/>
              </a:lnSpc>
            </a:pPr>
            <a:r>
              <a:rPr lang="en-US" sz="2800" dirty="0">
                <a:effectLst/>
              </a:rPr>
              <a:t>Increases relaxation of the muscle</a:t>
            </a:r>
          </a:p>
          <a:p>
            <a:pPr marL="609600" indent="-609600">
              <a:lnSpc>
                <a:spcPct val="80000"/>
              </a:lnSpc>
            </a:pPr>
            <a:r>
              <a:rPr lang="en-US" sz="2800" dirty="0">
                <a:effectLst/>
              </a:rPr>
              <a:t>Usually need to have partner – increases rapport</a:t>
            </a:r>
          </a:p>
          <a:p>
            <a:pPr marL="609600" indent="-609600">
              <a:lnSpc>
                <a:spcPct val="80000"/>
              </a:lnSpc>
            </a:pPr>
            <a:r>
              <a:rPr lang="en-US" sz="2800" dirty="0">
                <a:effectLst/>
              </a:rPr>
              <a:t>Used to stretch any muscle in the body</a:t>
            </a:r>
          </a:p>
          <a:p>
            <a:pPr marL="609600" indent="-609600">
              <a:lnSpc>
                <a:spcPct val="80000"/>
              </a:lnSpc>
            </a:pPr>
            <a:r>
              <a:rPr lang="en-US" sz="2800" dirty="0">
                <a:effectLst/>
              </a:rPr>
              <a:t>Excellent opportunity to motivate client</a:t>
            </a:r>
          </a:p>
          <a:p>
            <a:pPr marL="609600" indent="-609600">
              <a:lnSpc>
                <a:spcPct val="80000"/>
              </a:lnSpc>
            </a:pPr>
            <a:r>
              <a:rPr lang="en-US" sz="2800" dirty="0">
                <a:effectLst/>
              </a:rPr>
              <a:t>Approximates natural movements</a:t>
            </a:r>
          </a:p>
          <a:p>
            <a:pPr marL="609600" indent="-609600">
              <a:lnSpc>
                <a:spcPct val="80000"/>
              </a:lnSpc>
            </a:pPr>
            <a:r>
              <a:rPr lang="en-US" sz="2800" dirty="0">
                <a:effectLst/>
              </a:rPr>
              <a:t>Can be adapted if don’t have partner</a:t>
            </a:r>
          </a:p>
        </p:txBody>
      </p:sp>
      <p:sp>
        <p:nvSpPr>
          <p:cNvPr id="2" name="Slide Number Placeholder 1"/>
          <p:cNvSpPr>
            <a:spLocks noGrp="1"/>
          </p:cNvSpPr>
          <p:nvPr>
            <p:ph type="sldNum" sz="quarter" idx="12"/>
          </p:nvPr>
        </p:nvSpPr>
        <p:spPr/>
        <p:txBody>
          <a:bodyPr/>
          <a:lstStyle/>
          <a:p>
            <a:fld id="{2098FC7C-5A73-4CE4-9ED4-529E12F90497}" type="slidenum">
              <a:rPr lang="en-AU" smtClean="0"/>
              <a:t>189</a:t>
            </a:fld>
            <a:endParaRPr lang="en-AU"/>
          </a:p>
        </p:txBody>
      </p:sp>
    </p:spTree>
    <p:extLst>
      <p:ext uri="{BB962C8B-B14F-4D97-AF65-F5344CB8AC3E}">
        <p14:creationId xmlns:p14="http://schemas.microsoft.com/office/powerpoint/2010/main" val="3418041695"/>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Rectangle 2"/>
          <p:cNvSpPr>
            <a:spLocks noGrp="1" noChangeArrowheads="1"/>
          </p:cNvSpPr>
          <p:nvPr>
            <p:ph type="title"/>
          </p:nvPr>
        </p:nvSpPr>
        <p:spPr>
          <a:xfrm>
            <a:off x="638175" y="333375"/>
            <a:ext cx="8077200" cy="1431925"/>
          </a:xfrm>
        </p:spPr>
        <p:txBody>
          <a:bodyPr/>
          <a:lstStyle/>
          <a:p>
            <a:pPr algn="ctr"/>
            <a:r>
              <a:rPr lang="en-US" dirty="0"/>
              <a:t>Flexibility</a:t>
            </a:r>
            <a:br>
              <a:rPr lang="en-US" dirty="0"/>
            </a:br>
            <a:r>
              <a:rPr lang="en-US" dirty="0"/>
              <a:t>Program Design Model</a:t>
            </a:r>
            <a:endParaRPr lang="en-US" sz="1800" b="0" dirty="0">
              <a:effectLst/>
            </a:endParaRPr>
          </a:p>
        </p:txBody>
      </p:sp>
      <p:sp>
        <p:nvSpPr>
          <p:cNvPr id="295939" name="Rectangle 3"/>
          <p:cNvSpPr>
            <a:spLocks noGrp="1" noChangeArrowheads="1"/>
          </p:cNvSpPr>
          <p:nvPr>
            <p:ph type="body" idx="1"/>
          </p:nvPr>
        </p:nvSpPr>
        <p:spPr>
          <a:xfrm>
            <a:off x="783771" y="1983180"/>
            <a:ext cx="7731579" cy="4373171"/>
          </a:xfrm>
        </p:spPr>
        <p:txBody>
          <a:bodyPr/>
          <a:lstStyle/>
          <a:p>
            <a:pPr marL="609600" indent="-609600"/>
            <a:r>
              <a:rPr lang="en-US" sz="2800" dirty="0">
                <a:effectLst/>
              </a:rPr>
              <a:t>Assess needs and formulate goals</a:t>
            </a:r>
          </a:p>
          <a:p>
            <a:pPr marL="609600" indent="-609600"/>
            <a:r>
              <a:rPr lang="en-US" sz="2800" dirty="0">
                <a:effectLst/>
              </a:rPr>
              <a:t>Select training method for the fitness component</a:t>
            </a:r>
          </a:p>
          <a:p>
            <a:pPr marL="609600" indent="-609600"/>
            <a:r>
              <a:rPr lang="en-US" sz="2800" dirty="0">
                <a:effectLst/>
              </a:rPr>
              <a:t>Select exercises and order of performance</a:t>
            </a:r>
          </a:p>
          <a:p>
            <a:pPr marL="609600" indent="-609600"/>
            <a:r>
              <a:rPr lang="en-US" sz="2800" dirty="0">
                <a:effectLst/>
              </a:rPr>
              <a:t>Provide prescriptive recommendations</a:t>
            </a:r>
          </a:p>
          <a:p>
            <a:pPr marL="609600" indent="-609600"/>
            <a:r>
              <a:rPr lang="en-US" sz="2800" dirty="0">
                <a:effectLst/>
              </a:rPr>
              <a:t>Provide progression, monitoring and safety guidelines</a:t>
            </a:r>
          </a:p>
          <a:p>
            <a:pPr marL="609600" indent="-609600"/>
            <a:r>
              <a:rPr lang="en-US" sz="2800" dirty="0">
                <a:effectLst/>
              </a:rPr>
              <a:t>Design warm-up and cool-down (Griffin, p. 228-299)</a:t>
            </a:r>
          </a:p>
        </p:txBody>
      </p:sp>
      <p:sp>
        <p:nvSpPr>
          <p:cNvPr id="2" name="Slide Number Placeholder 1"/>
          <p:cNvSpPr>
            <a:spLocks noGrp="1"/>
          </p:cNvSpPr>
          <p:nvPr>
            <p:ph type="sldNum" sz="quarter" idx="12"/>
          </p:nvPr>
        </p:nvSpPr>
        <p:spPr/>
        <p:txBody>
          <a:bodyPr/>
          <a:lstStyle/>
          <a:p>
            <a:fld id="{2098FC7C-5A73-4CE4-9ED4-529E12F90497}" type="slidenum">
              <a:rPr lang="en-AU" smtClean="0"/>
              <a:t>190</a:t>
            </a:fld>
            <a:endParaRPr lang="en-AU"/>
          </a:p>
        </p:txBody>
      </p:sp>
    </p:spTree>
    <p:extLst>
      <p:ext uri="{BB962C8B-B14F-4D97-AF65-F5344CB8AC3E}">
        <p14:creationId xmlns:p14="http://schemas.microsoft.com/office/powerpoint/2010/main" val="3632103517"/>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Rectangle 2"/>
          <p:cNvSpPr>
            <a:spLocks noGrp="1" noChangeArrowheads="1"/>
          </p:cNvSpPr>
          <p:nvPr>
            <p:ph type="title"/>
          </p:nvPr>
        </p:nvSpPr>
        <p:spPr>
          <a:xfrm>
            <a:off x="638175" y="333375"/>
            <a:ext cx="8077200" cy="1431925"/>
          </a:xfrm>
        </p:spPr>
        <p:txBody>
          <a:bodyPr/>
          <a:lstStyle/>
          <a:p>
            <a:pPr algn="ctr"/>
            <a:r>
              <a:rPr lang="en-US" dirty="0"/>
              <a:t>Stretching / Flexibility</a:t>
            </a:r>
            <a:br>
              <a:rPr lang="en-US" dirty="0"/>
            </a:br>
            <a:r>
              <a:rPr lang="en-US" dirty="0"/>
              <a:t>Guidelines</a:t>
            </a:r>
            <a:endParaRPr lang="en-US" sz="1800" b="0" dirty="0">
              <a:effectLst/>
            </a:endParaRPr>
          </a:p>
        </p:txBody>
      </p:sp>
      <p:sp>
        <p:nvSpPr>
          <p:cNvPr id="2" name="Slide Number Placeholder 1"/>
          <p:cNvSpPr>
            <a:spLocks noGrp="1"/>
          </p:cNvSpPr>
          <p:nvPr>
            <p:ph type="sldNum" sz="quarter" idx="12"/>
          </p:nvPr>
        </p:nvSpPr>
        <p:spPr/>
        <p:txBody>
          <a:bodyPr/>
          <a:lstStyle/>
          <a:p>
            <a:fld id="{2098FC7C-5A73-4CE4-9ED4-529E12F90497}" type="slidenum">
              <a:rPr lang="en-AU" smtClean="0"/>
              <a:t>191</a:t>
            </a:fld>
            <a:endParaRPr lang="en-AU"/>
          </a:p>
        </p:txBody>
      </p:sp>
      <p:graphicFrame>
        <p:nvGraphicFramePr>
          <p:cNvPr id="4" name="Table 3"/>
          <p:cNvGraphicFramePr>
            <a:graphicFrameLocks noGrp="1"/>
          </p:cNvGraphicFramePr>
          <p:nvPr>
            <p:extLst>
              <p:ext uri="{D42A27DB-BD31-4B8C-83A1-F6EECF244321}">
                <p14:modId xmlns:p14="http://schemas.microsoft.com/office/powerpoint/2010/main" val="2179558370"/>
              </p:ext>
            </p:extLst>
          </p:nvPr>
        </p:nvGraphicFramePr>
        <p:xfrm>
          <a:off x="638175" y="1900051"/>
          <a:ext cx="7877175" cy="4168240"/>
        </p:xfrm>
        <a:graphic>
          <a:graphicData uri="http://schemas.openxmlformats.org/drawingml/2006/table">
            <a:tbl>
              <a:tblPr firstRow="1" firstCol="1" bandRow="1">
                <a:tableStyleId>{5C22544A-7EE6-4342-B048-85BDC9FD1C3A}</a:tableStyleId>
              </a:tblPr>
              <a:tblGrid>
                <a:gridCol w="1900330">
                  <a:extLst>
                    <a:ext uri="{9D8B030D-6E8A-4147-A177-3AD203B41FA5}">
                      <a16:colId xmlns:a16="http://schemas.microsoft.com/office/drawing/2014/main" val="2531140048"/>
                    </a:ext>
                  </a:extLst>
                </a:gridCol>
                <a:gridCol w="2715441">
                  <a:extLst>
                    <a:ext uri="{9D8B030D-6E8A-4147-A177-3AD203B41FA5}">
                      <a16:colId xmlns:a16="http://schemas.microsoft.com/office/drawing/2014/main" val="4173818173"/>
                    </a:ext>
                  </a:extLst>
                </a:gridCol>
                <a:gridCol w="3261404">
                  <a:extLst>
                    <a:ext uri="{9D8B030D-6E8A-4147-A177-3AD203B41FA5}">
                      <a16:colId xmlns:a16="http://schemas.microsoft.com/office/drawing/2014/main" val="2082960235"/>
                    </a:ext>
                  </a:extLst>
                </a:gridCol>
              </a:tblGrid>
              <a:tr h="490210">
                <a:tc>
                  <a:txBody>
                    <a:bodyPr/>
                    <a:lstStyle/>
                    <a:p>
                      <a:pPr>
                        <a:spcAft>
                          <a:spcPts val="0"/>
                        </a:spcAft>
                      </a:pPr>
                      <a:r>
                        <a:rPr lang="en-US" sz="2000" dirty="0">
                          <a:effectLst/>
                        </a:rPr>
                        <a:t>Type of Stretch</a:t>
                      </a:r>
                      <a:endParaRPr lang="en-AU" sz="2000" b="1" dirty="0">
                        <a:effectLst/>
                        <a:latin typeface="Arial" panose="020B0604020202020204" pitchFamily="34" charset="0"/>
                        <a:ea typeface="Times New Roman" panose="02020603050405020304" pitchFamily="18" charset="0"/>
                      </a:endParaRPr>
                    </a:p>
                  </a:txBody>
                  <a:tcPr marL="68580" marR="68580" marT="0" marB="0"/>
                </a:tc>
                <a:tc>
                  <a:txBody>
                    <a:bodyPr/>
                    <a:lstStyle/>
                    <a:p>
                      <a:pPr>
                        <a:spcAft>
                          <a:spcPts val="0"/>
                        </a:spcAft>
                      </a:pPr>
                      <a:r>
                        <a:rPr lang="en-US" sz="2000">
                          <a:effectLst/>
                        </a:rPr>
                        <a:t>How Many</a:t>
                      </a:r>
                      <a:endParaRPr lang="en-AU" sz="2000" b="1">
                        <a:effectLst/>
                        <a:latin typeface="Arial" panose="020B0604020202020204" pitchFamily="34" charset="0"/>
                        <a:ea typeface="Times New Roman" panose="02020603050405020304" pitchFamily="18" charset="0"/>
                      </a:endParaRPr>
                    </a:p>
                  </a:txBody>
                  <a:tcPr marL="68580" marR="68580" marT="0" marB="0"/>
                </a:tc>
                <a:tc>
                  <a:txBody>
                    <a:bodyPr/>
                    <a:lstStyle/>
                    <a:p>
                      <a:pPr>
                        <a:spcAft>
                          <a:spcPts val="0"/>
                        </a:spcAft>
                      </a:pPr>
                      <a:r>
                        <a:rPr lang="en-US" sz="2000">
                          <a:effectLst/>
                        </a:rPr>
                        <a:t>Time Held</a:t>
                      </a:r>
                      <a:endParaRPr lang="en-AU" sz="2000" b="1">
                        <a:effectLst/>
                        <a:latin typeface="Arial" panose="020B0604020202020204" pitchFamily="34" charset="0"/>
                        <a:ea typeface="Times New Roman" panose="02020603050405020304" pitchFamily="18" charset="0"/>
                      </a:endParaRPr>
                    </a:p>
                  </a:txBody>
                  <a:tcPr marL="68580" marR="68580" marT="0" marB="0"/>
                </a:tc>
                <a:extLst>
                  <a:ext uri="{0D108BD9-81ED-4DB2-BD59-A6C34878D82A}">
                    <a16:rowId xmlns:a16="http://schemas.microsoft.com/office/drawing/2014/main" val="3790443445"/>
                  </a:ext>
                </a:extLst>
              </a:tr>
              <a:tr h="638724">
                <a:tc>
                  <a:txBody>
                    <a:bodyPr/>
                    <a:lstStyle/>
                    <a:p>
                      <a:pPr>
                        <a:spcBef>
                          <a:spcPts val="600"/>
                        </a:spcBef>
                        <a:spcAft>
                          <a:spcPts val="600"/>
                        </a:spcAft>
                      </a:pPr>
                      <a:r>
                        <a:rPr lang="en-US" sz="2000" dirty="0">
                          <a:effectLst/>
                        </a:rPr>
                        <a:t>Static</a:t>
                      </a:r>
                      <a:endParaRPr lang="en-AU" sz="2000" b="1" dirty="0">
                        <a:effectLst/>
                        <a:latin typeface="Arial" panose="020B0604020202020204" pitchFamily="34" charset="0"/>
                        <a:ea typeface="Times New Roman" panose="02020603050405020304" pitchFamily="18" charset="0"/>
                      </a:endParaRPr>
                    </a:p>
                  </a:txBody>
                  <a:tcPr marL="68580" marR="68580" marT="0" marB="0"/>
                </a:tc>
                <a:tc>
                  <a:txBody>
                    <a:bodyPr/>
                    <a:lstStyle/>
                    <a:p>
                      <a:pPr>
                        <a:spcAft>
                          <a:spcPts val="0"/>
                        </a:spcAft>
                      </a:pPr>
                      <a:r>
                        <a:rPr lang="en-US" sz="2000" dirty="0">
                          <a:effectLst/>
                        </a:rPr>
                        <a:t>2 -4 times per body part</a:t>
                      </a:r>
                      <a:endParaRPr lang="en-AU" sz="2000" b="1" dirty="0">
                        <a:effectLst/>
                        <a:latin typeface="Arial" panose="020B0604020202020204" pitchFamily="34" charset="0"/>
                        <a:ea typeface="Times New Roman" panose="02020603050405020304" pitchFamily="18" charset="0"/>
                      </a:endParaRPr>
                    </a:p>
                  </a:txBody>
                  <a:tcPr marL="68580" marR="68580" marT="0" marB="0"/>
                </a:tc>
                <a:tc>
                  <a:txBody>
                    <a:bodyPr/>
                    <a:lstStyle/>
                    <a:p>
                      <a:pPr>
                        <a:spcAft>
                          <a:spcPts val="0"/>
                        </a:spcAft>
                      </a:pPr>
                      <a:r>
                        <a:rPr lang="en-US" sz="2000">
                          <a:effectLst/>
                        </a:rPr>
                        <a:t>20-30 seconds</a:t>
                      </a:r>
                      <a:endParaRPr lang="en-AU" sz="2000" b="1">
                        <a:effectLst/>
                        <a:latin typeface="Arial" panose="020B0604020202020204" pitchFamily="34" charset="0"/>
                        <a:ea typeface="Times New Roman" panose="02020603050405020304" pitchFamily="18" charset="0"/>
                      </a:endParaRPr>
                    </a:p>
                  </a:txBody>
                  <a:tcPr marL="68580" marR="68580" marT="0" marB="0"/>
                </a:tc>
                <a:extLst>
                  <a:ext uri="{0D108BD9-81ED-4DB2-BD59-A6C34878D82A}">
                    <a16:rowId xmlns:a16="http://schemas.microsoft.com/office/drawing/2014/main" val="316862306"/>
                  </a:ext>
                </a:extLst>
              </a:tr>
              <a:tr h="980421">
                <a:tc>
                  <a:txBody>
                    <a:bodyPr/>
                    <a:lstStyle/>
                    <a:p>
                      <a:pPr>
                        <a:spcBef>
                          <a:spcPts val="600"/>
                        </a:spcBef>
                        <a:spcAft>
                          <a:spcPts val="600"/>
                        </a:spcAft>
                      </a:pPr>
                      <a:r>
                        <a:rPr lang="en-US" sz="2000">
                          <a:effectLst/>
                        </a:rPr>
                        <a:t>PNF</a:t>
                      </a:r>
                      <a:endParaRPr lang="en-AU" sz="2000" b="1">
                        <a:effectLst/>
                        <a:latin typeface="Arial" panose="020B0604020202020204" pitchFamily="34" charset="0"/>
                        <a:ea typeface="Times New Roman" panose="02020603050405020304" pitchFamily="18" charset="0"/>
                      </a:endParaRPr>
                    </a:p>
                  </a:txBody>
                  <a:tcPr marL="68580" marR="68580" marT="0" marB="0"/>
                </a:tc>
                <a:tc>
                  <a:txBody>
                    <a:bodyPr/>
                    <a:lstStyle/>
                    <a:p>
                      <a:pPr>
                        <a:spcAft>
                          <a:spcPts val="0"/>
                        </a:spcAft>
                      </a:pPr>
                      <a:r>
                        <a:rPr lang="en-US" sz="2000" dirty="0">
                          <a:effectLst/>
                        </a:rPr>
                        <a:t>2 – 4 times body part</a:t>
                      </a:r>
                      <a:endParaRPr lang="en-AU" sz="2000" b="1" dirty="0">
                        <a:effectLst/>
                        <a:latin typeface="Arial" panose="020B0604020202020204" pitchFamily="34" charset="0"/>
                        <a:ea typeface="Times New Roman" panose="02020603050405020304" pitchFamily="18" charset="0"/>
                      </a:endParaRPr>
                    </a:p>
                  </a:txBody>
                  <a:tcPr marL="68580" marR="68580" marT="0" marB="0"/>
                </a:tc>
                <a:tc>
                  <a:txBody>
                    <a:bodyPr/>
                    <a:lstStyle/>
                    <a:p>
                      <a:pPr>
                        <a:spcAft>
                          <a:spcPts val="0"/>
                        </a:spcAft>
                      </a:pPr>
                      <a:r>
                        <a:rPr lang="en-US" sz="2000">
                          <a:effectLst/>
                        </a:rPr>
                        <a:t>30 seconds w/ a 2-4 sec. isometric contraction between each stretch</a:t>
                      </a:r>
                      <a:endParaRPr lang="en-AU" sz="2000" b="1">
                        <a:effectLst/>
                        <a:latin typeface="Arial" panose="020B0604020202020204" pitchFamily="34" charset="0"/>
                        <a:ea typeface="Times New Roman" panose="02020603050405020304" pitchFamily="18" charset="0"/>
                      </a:endParaRPr>
                    </a:p>
                  </a:txBody>
                  <a:tcPr marL="68580" marR="68580" marT="0" marB="0"/>
                </a:tc>
                <a:extLst>
                  <a:ext uri="{0D108BD9-81ED-4DB2-BD59-A6C34878D82A}">
                    <a16:rowId xmlns:a16="http://schemas.microsoft.com/office/drawing/2014/main" val="2009367379"/>
                  </a:ext>
                </a:extLst>
              </a:tr>
              <a:tr h="539232">
                <a:tc>
                  <a:txBody>
                    <a:bodyPr/>
                    <a:lstStyle/>
                    <a:p>
                      <a:pPr>
                        <a:spcBef>
                          <a:spcPts val="600"/>
                        </a:spcBef>
                        <a:spcAft>
                          <a:spcPts val="600"/>
                        </a:spcAft>
                      </a:pPr>
                      <a:r>
                        <a:rPr lang="en-US" sz="2000">
                          <a:effectLst/>
                        </a:rPr>
                        <a:t>Ballistic</a:t>
                      </a:r>
                      <a:endParaRPr lang="en-AU" sz="2000" b="1">
                        <a:effectLst/>
                        <a:latin typeface="Arial" panose="020B0604020202020204" pitchFamily="34" charset="0"/>
                        <a:ea typeface="Times New Roman" panose="02020603050405020304" pitchFamily="18" charset="0"/>
                      </a:endParaRPr>
                    </a:p>
                  </a:txBody>
                  <a:tcPr marL="68580" marR="68580" marT="0" marB="0"/>
                </a:tc>
                <a:tc>
                  <a:txBody>
                    <a:bodyPr/>
                    <a:lstStyle/>
                    <a:p>
                      <a:pPr>
                        <a:spcAft>
                          <a:spcPts val="0"/>
                        </a:spcAft>
                      </a:pPr>
                      <a:r>
                        <a:rPr lang="en-US" sz="2000" dirty="0">
                          <a:effectLst/>
                        </a:rPr>
                        <a:t>Not recommended</a:t>
                      </a:r>
                      <a:endParaRPr lang="en-AU" sz="2000" b="1" dirty="0">
                        <a:effectLst/>
                        <a:latin typeface="Arial" panose="020B0604020202020204" pitchFamily="34" charset="0"/>
                        <a:ea typeface="Times New Roman" panose="02020603050405020304" pitchFamily="18" charset="0"/>
                      </a:endParaRPr>
                    </a:p>
                  </a:txBody>
                  <a:tcPr marL="68580" marR="68580" marT="0" marB="0"/>
                </a:tc>
                <a:tc>
                  <a:txBody>
                    <a:bodyPr/>
                    <a:lstStyle/>
                    <a:p>
                      <a:pPr>
                        <a:spcAft>
                          <a:spcPts val="0"/>
                        </a:spcAft>
                      </a:pPr>
                      <a:r>
                        <a:rPr lang="en-US" sz="2000">
                          <a:effectLst/>
                        </a:rPr>
                        <a:t>Not recommended</a:t>
                      </a:r>
                      <a:endParaRPr lang="en-AU" sz="2000" b="1">
                        <a:effectLst/>
                        <a:latin typeface="Arial" panose="020B0604020202020204" pitchFamily="34" charset="0"/>
                        <a:ea typeface="Times New Roman" panose="02020603050405020304" pitchFamily="18" charset="0"/>
                      </a:endParaRPr>
                    </a:p>
                  </a:txBody>
                  <a:tcPr marL="68580" marR="68580" marT="0" marB="0"/>
                </a:tc>
                <a:extLst>
                  <a:ext uri="{0D108BD9-81ED-4DB2-BD59-A6C34878D82A}">
                    <a16:rowId xmlns:a16="http://schemas.microsoft.com/office/drawing/2014/main" val="2046607682"/>
                  </a:ext>
                </a:extLst>
              </a:tr>
              <a:tr h="539232">
                <a:tc>
                  <a:txBody>
                    <a:bodyPr/>
                    <a:lstStyle/>
                    <a:p>
                      <a:pPr>
                        <a:spcBef>
                          <a:spcPts val="600"/>
                        </a:spcBef>
                        <a:spcAft>
                          <a:spcPts val="600"/>
                        </a:spcAft>
                      </a:pPr>
                      <a:r>
                        <a:rPr lang="en-US" sz="2000">
                          <a:effectLst/>
                        </a:rPr>
                        <a:t>Passive</a:t>
                      </a:r>
                      <a:endParaRPr lang="en-AU" sz="2000" b="1">
                        <a:effectLst/>
                        <a:latin typeface="Arial" panose="020B0604020202020204" pitchFamily="34" charset="0"/>
                        <a:ea typeface="Times New Roman" panose="02020603050405020304" pitchFamily="18" charset="0"/>
                      </a:endParaRPr>
                    </a:p>
                  </a:txBody>
                  <a:tcPr marL="68580" marR="68580" marT="0" marB="0"/>
                </a:tc>
                <a:tc>
                  <a:txBody>
                    <a:bodyPr/>
                    <a:lstStyle/>
                    <a:p>
                      <a:pPr>
                        <a:spcAft>
                          <a:spcPts val="0"/>
                        </a:spcAft>
                      </a:pPr>
                      <a:r>
                        <a:rPr lang="en-US" sz="2000" dirty="0">
                          <a:effectLst/>
                        </a:rPr>
                        <a:t>2 - 4 per body part</a:t>
                      </a:r>
                      <a:endParaRPr lang="en-AU" sz="2000" b="1" dirty="0">
                        <a:effectLst/>
                        <a:latin typeface="Arial" panose="020B0604020202020204" pitchFamily="34" charset="0"/>
                        <a:ea typeface="Times New Roman" panose="02020603050405020304" pitchFamily="18" charset="0"/>
                      </a:endParaRPr>
                    </a:p>
                  </a:txBody>
                  <a:tcPr marL="68580" marR="68580" marT="0" marB="0"/>
                </a:tc>
                <a:tc>
                  <a:txBody>
                    <a:bodyPr/>
                    <a:lstStyle/>
                    <a:p>
                      <a:pPr>
                        <a:spcAft>
                          <a:spcPts val="0"/>
                        </a:spcAft>
                      </a:pPr>
                      <a:r>
                        <a:rPr lang="en-US" sz="2000" dirty="0">
                          <a:effectLst/>
                        </a:rPr>
                        <a:t>30+ seconds</a:t>
                      </a:r>
                      <a:endParaRPr lang="en-AU" sz="2000" b="1" dirty="0">
                        <a:effectLst/>
                        <a:latin typeface="Arial" panose="020B0604020202020204" pitchFamily="34" charset="0"/>
                        <a:ea typeface="Times New Roman" panose="02020603050405020304" pitchFamily="18" charset="0"/>
                      </a:endParaRPr>
                    </a:p>
                  </a:txBody>
                  <a:tcPr marL="68580" marR="68580" marT="0" marB="0"/>
                </a:tc>
                <a:extLst>
                  <a:ext uri="{0D108BD9-81ED-4DB2-BD59-A6C34878D82A}">
                    <a16:rowId xmlns:a16="http://schemas.microsoft.com/office/drawing/2014/main" val="82641764"/>
                  </a:ext>
                </a:extLst>
              </a:tr>
              <a:tr h="980421">
                <a:tc>
                  <a:txBody>
                    <a:bodyPr/>
                    <a:lstStyle/>
                    <a:p>
                      <a:pPr>
                        <a:spcBef>
                          <a:spcPts val="600"/>
                        </a:spcBef>
                        <a:spcAft>
                          <a:spcPts val="600"/>
                        </a:spcAft>
                      </a:pPr>
                      <a:r>
                        <a:rPr lang="en-US" sz="2000">
                          <a:effectLst/>
                        </a:rPr>
                        <a:t>Dynamic</a:t>
                      </a:r>
                      <a:endParaRPr lang="en-AU" sz="2000" b="1">
                        <a:effectLst/>
                        <a:latin typeface="Arial" panose="020B0604020202020204" pitchFamily="34" charset="0"/>
                        <a:ea typeface="Times New Roman" panose="02020603050405020304" pitchFamily="18" charset="0"/>
                      </a:endParaRPr>
                    </a:p>
                  </a:txBody>
                  <a:tcPr marL="68580" marR="68580" marT="0" marB="0"/>
                </a:tc>
                <a:tc>
                  <a:txBody>
                    <a:bodyPr/>
                    <a:lstStyle/>
                    <a:p>
                      <a:pPr>
                        <a:spcAft>
                          <a:spcPts val="0"/>
                        </a:spcAft>
                      </a:pPr>
                      <a:r>
                        <a:rPr lang="en-US" sz="2000">
                          <a:effectLst/>
                        </a:rPr>
                        <a:t>Depends on the stretch and the aim of the following sessions</a:t>
                      </a:r>
                      <a:endParaRPr lang="en-AU" sz="2000" b="1">
                        <a:effectLst/>
                        <a:latin typeface="Arial" panose="020B0604020202020204" pitchFamily="34" charset="0"/>
                        <a:ea typeface="Times New Roman" panose="02020603050405020304" pitchFamily="18" charset="0"/>
                      </a:endParaRPr>
                    </a:p>
                  </a:txBody>
                  <a:tcPr marL="68580" marR="68580" marT="0" marB="0"/>
                </a:tc>
                <a:tc>
                  <a:txBody>
                    <a:bodyPr/>
                    <a:lstStyle/>
                    <a:p>
                      <a:pPr>
                        <a:spcAft>
                          <a:spcPts val="0"/>
                        </a:spcAft>
                      </a:pPr>
                      <a:r>
                        <a:rPr lang="en-US" sz="2000" dirty="0">
                          <a:effectLst/>
                        </a:rPr>
                        <a:t>Depends on the aim of the session</a:t>
                      </a:r>
                      <a:endParaRPr lang="en-AU" sz="2000" b="1" dirty="0">
                        <a:effectLst/>
                        <a:latin typeface="Arial" panose="020B0604020202020204" pitchFamily="34" charset="0"/>
                        <a:ea typeface="Times New Roman" panose="02020603050405020304" pitchFamily="18" charset="0"/>
                      </a:endParaRPr>
                    </a:p>
                  </a:txBody>
                  <a:tcPr marL="68580" marR="68580" marT="0" marB="0"/>
                </a:tc>
                <a:extLst>
                  <a:ext uri="{0D108BD9-81ED-4DB2-BD59-A6C34878D82A}">
                    <a16:rowId xmlns:a16="http://schemas.microsoft.com/office/drawing/2014/main" val="1516669836"/>
                  </a:ext>
                </a:extLst>
              </a:tr>
            </a:tbl>
          </a:graphicData>
        </a:graphic>
      </p:graphicFrame>
    </p:spTree>
    <p:extLst>
      <p:ext uri="{BB962C8B-B14F-4D97-AF65-F5344CB8AC3E}">
        <p14:creationId xmlns:p14="http://schemas.microsoft.com/office/powerpoint/2010/main" val="1848899820"/>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Rectangle 2"/>
          <p:cNvSpPr>
            <a:spLocks noGrp="1" noChangeArrowheads="1"/>
          </p:cNvSpPr>
          <p:nvPr>
            <p:ph type="title"/>
          </p:nvPr>
        </p:nvSpPr>
        <p:spPr>
          <a:xfrm>
            <a:off x="533400" y="333375"/>
            <a:ext cx="8077200" cy="1431925"/>
          </a:xfrm>
        </p:spPr>
        <p:txBody>
          <a:bodyPr/>
          <a:lstStyle/>
          <a:p>
            <a:pPr algn="ctr"/>
            <a:r>
              <a:rPr lang="en-US" dirty="0"/>
              <a:t>Precautions</a:t>
            </a:r>
            <a:br>
              <a:rPr lang="en-US" dirty="0"/>
            </a:br>
            <a:r>
              <a:rPr lang="en-US" dirty="0"/>
              <a:t>Arthritis</a:t>
            </a:r>
            <a:endParaRPr lang="en-US" sz="1800" b="0" dirty="0">
              <a:effectLst/>
            </a:endParaRPr>
          </a:p>
        </p:txBody>
      </p:sp>
      <p:sp>
        <p:nvSpPr>
          <p:cNvPr id="297987" name="Rectangle 3"/>
          <p:cNvSpPr>
            <a:spLocks noGrp="1" noChangeArrowheads="1"/>
          </p:cNvSpPr>
          <p:nvPr>
            <p:ph type="body" idx="1"/>
          </p:nvPr>
        </p:nvSpPr>
        <p:spPr>
          <a:xfrm>
            <a:off x="724396" y="2006930"/>
            <a:ext cx="7635834" cy="4349421"/>
          </a:xfrm>
        </p:spPr>
        <p:txBody>
          <a:bodyPr/>
          <a:lstStyle/>
          <a:p>
            <a:r>
              <a:rPr lang="en-US" dirty="0">
                <a:effectLst/>
              </a:rPr>
              <a:t>Very important</a:t>
            </a:r>
          </a:p>
          <a:p>
            <a:r>
              <a:rPr lang="en-US" dirty="0">
                <a:effectLst/>
              </a:rPr>
              <a:t>Perform flexibility exercises 1-2 sessions daily</a:t>
            </a:r>
          </a:p>
          <a:p>
            <a:r>
              <a:rPr lang="en-US" dirty="0">
                <a:effectLst/>
              </a:rPr>
              <a:t>Extended warm-up to reduce joint stiffness</a:t>
            </a:r>
          </a:p>
          <a:p>
            <a:r>
              <a:rPr lang="en-US" dirty="0">
                <a:effectLst/>
              </a:rPr>
              <a:t>Reduce exercise intensity and duration during periods of acute inflammation and pain</a:t>
            </a:r>
          </a:p>
        </p:txBody>
      </p:sp>
      <p:sp>
        <p:nvSpPr>
          <p:cNvPr id="2" name="Slide Number Placeholder 1"/>
          <p:cNvSpPr>
            <a:spLocks noGrp="1"/>
          </p:cNvSpPr>
          <p:nvPr>
            <p:ph type="sldNum" sz="quarter" idx="12"/>
          </p:nvPr>
        </p:nvSpPr>
        <p:spPr/>
        <p:txBody>
          <a:bodyPr/>
          <a:lstStyle/>
          <a:p>
            <a:fld id="{2098FC7C-5A73-4CE4-9ED4-529E12F90497}" type="slidenum">
              <a:rPr lang="en-AU" smtClean="0"/>
              <a:t>192</a:t>
            </a:fld>
            <a:endParaRPr lang="en-AU"/>
          </a:p>
        </p:txBody>
      </p:sp>
    </p:spTree>
    <p:extLst>
      <p:ext uri="{BB962C8B-B14F-4D97-AF65-F5344CB8AC3E}">
        <p14:creationId xmlns:p14="http://schemas.microsoft.com/office/powerpoint/2010/main" val="1746543754"/>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2"/>
          <p:cNvSpPr>
            <a:spLocks noGrp="1" noChangeArrowheads="1"/>
          </p:cNvSpPr>
          <p:nvPr>
            <p:ph type="title"/>
          </p:nvPr>
        </p:nvSpPr>
        <p:spPr>
          <a:xfrm>
            <a:off x="438150" y="319087"/>
            <a:ext cx="8077200" cy="1431925"/>
          </a:xfrm>
        </p:spPr>
        <p:txBody>
          <a:bodyPr/>
          <a:lstStyle/>
          <a:p>
            <a:pPr algn="ctr"/>
            <a:r>
              <a:rPr lang="en-US" dirty="0"/>
              <a:t>Precautions</a:t>
            </a:r>
            <a:br>
              <a:rPr lang="en-US" dirty="0"/>
            </a:br>
            <a:r>
              <a:rPr lang="en-US" dirty="0"/>
              <a:t>Muscular Imbalance</a:t>
            </a:r>
            <a:endParaRPr lang="en-US" sz="1800" b="0" dirty="0">
              <a:effectLst/>
            </a:endParaRPr>
          </a:p>
        </p:txBody>
      </p:sp>
      <p:sp>
        <p:nvSpPr>
          <p:cNvPr id="300035" name="Rectangle 3"/>
          <p:cNvSpPr>
            <a:spLocks noGrp="1" noChangeArrowheads="1"/>
          </p:cNvSpPr>
          <p:nvPr>
            <p:ph type="body" idx="1"/>
          </p:nvPr>
        </p:nvSpPr>
        <p:spPr>
          <a:xfrm>
            <a:off x="831274" y="1900052"/>
            <a:ext cx="7588332" cy="4456299"/>
          </a:xfrm>
        </p:spPr>
        <p:txBody>
          <a:bodyPr>
            <a:normAutofit fontScale="92500" lnSpcReduction="10000"/>
          </a:bodyPr>
          <a:lstStyle/>
          <a:p>
            <a:pPr>
              <a:lnSpc>
                <a:spcPct val="80000"/>
              </a:lnSpc>
            </a:pPr>
            <a:r>
              <a:rPr lang="en-US" sz="2800" b="1" dirty="0"/>
              <a:t>Muscular Imbalance</a:t>
            </a:r>
            <a:r>
              <a:rPr lang="en-US" sz="2800" b="1" dirty="0">
                <a:effectLst/>
              </a:rPr>
              <a:t> </a:t>
            </a:r>
          </a:p>
          <a:p>
            <a:pPr lvl="1">
              <a:lnSpc>
                <a:spcPct val="110000"/>
              </a:lnSpc>
              <a:spcBef>
                <a:spcPts val="0"/>
              </a:spcBef>
            </a:pPr>
            <a:r>
              <a:rPr lang="en-US" sz="2600" dirty="0">
                <a:effectLst/>
              </a:rPr>
              <a:t>Strengthen the weak muscle</a:t>
            </a:r>
          </a:p>
          <a:p>
            <a:pPr lvl="1">
              <a:lnSpc>
                <a:spcPct val="110000"/>
              </a:lnSpc>
              <a:spcBef>
                <a:spcPts val="0"/>
              </a:spcBef>
            </a:pPr>
            <a:r>
              <a:rPr lang="en-US" sz="2600" dirty="0">
                <a:effectLst/>
              </a:rPr>
              <a:t>Stretch the shorter muscle</a:t>
            </a:r>
          </a:p>
          <a:p>
            <a:pPr>
              <a:lnSpc>
                <a:spcPct val="80000"/>
              </a:lnSpc>
            </a:pPr>
            <a:r>
              <a:rPr lang="en-US" sz="2800" b="1" dirty="0"/>
              <a:t>Osteoporosis</a:t>
            </a:r>
            <a:endParaRPr lang="en-US" sz="2800" b="1" dirty="0">
              <a:effectLst/>
            </a:endParaRPr>
          </a:p>
          <a:p>
            <a:pPr lvl="1">
              <a:lnSpc>
                <a:spcPct val="110000"/>
              </a:lnSpc>
              <a:spcBef>
                <a:spcPts val="0"/>
              </a:spcBef>
            </a:pPr>
            <a:r>
              <a:rPr lang="en-US" sz="2400" dirty="0">
                <a:effectLst/>
              </a:rPr>
              <a:t>Avoid repetitive exercises that involve spinal flexion or twisting</a:t>
            </a:r>
          </a:p>
          <a:p>
            <a:pPr lvl="1">
              <a:lnSpc>
                <a:spcPct val="110000"/>
              </a:lnSpc>
              <a:spcBef>
                <a:spcPts val="0"/>
              </a:spcBef>
            </a:pPr>
            <a:r>
              <a:rPr lang="en-US" sz="2400" dirty="0">
                <a:effectLst/>
              </a:rPr>
              <a:t>Suggest exercises to improve posture and spinal alignment</a:t>
            </a:r>
          </a:p>
          <a:p>
            <a:pPr>
              <a:lnSpc>
                <a:spcPct val="80000"/>
              </a:lnSpc>
            </a:pPr>
            <a:r>
              <a:rPr lang="en-US" sz="2800" b="1" dirty="0"/>
              <a:t>Hip fracture / replacement</a:t>
            </a:r>
            <a:endParaRPr lang="en-US" sz="2800" b="1" dirty="0">
              <a:effectLst/>
            </a:endParaRPr>
          </a:p>
          <a:p>
            <a:pPr lvl="1">
              <a:lnSpc>
                <a:spcPct val="110000"/>
              </a:lnSpc>
            </a:pPr>
            <a:r>
              <a:rPr lang="en-US" dirty="0">
                <a:effectLst/>
              </a:rPr>
              <a:t>Avoid internal rotation of the hip</a:t>
            </a:r>
          </a:p>
          <a:p>
            <a:pPr lvl="1">
              <a:lnSpc>
                <a:spcPct val="110000"/>
              </a:lnSpc>
            </a:pPr>
            <a:r>
              <a:rPr lang="en-US" dirty="0">
                <a:effectLst/>
              </a:rPr>
              <a:t>Avoid hip adduction</a:t>
            </a:r>
          </a:p>
          <a:p>
            <a:pPr lvl="1">
              <a:lnSpc>
                <a:spcPct val="110000"/>
              </a:lnSpc>
            </a:pPr>
            <a:r>
              <a:rPr lang="en-US" dirty="0">
                <a:effectLst/>
              </a:rPr>
              <a:t>Avoid hip flexion</a:t>
            </a:r>
          </a:p>
        </p:txBody>
      </p:sp>
      <p:sp>
        <p:nvSpPr>
          <p:cNvPr id="2" name="Slide Number Placeholder 1"/>
          <p:cNvSpPr>
            <a:spLocks noGrp="1"/>
          </p:cNvSpPr>
          <p:nvPr>
            <p:ph type="sldNum" sz="quarter" idx="12"/>
          </p:nvPr>
        </p:nvSpPr>
        <p:spPr/>
        <p:txBody>
          <a:bodyPr/>
          <a:lstStyle/>
          <a:p>
            <a:fld id="{2098FC7C-5A73-4CE4-9ED4-529E12F90497}" type="slidenum">
              <a:rPr lang="en-AU" smtClean="0"/>
              <a:t>193</a:t>
            </a:fld>
            <a:endParaRPr lang="en-AU"/>
          </a:p>
        </p:txBody>
      </p:sp>
    </p:spTree>
    <p:extLst>
      <p:ext uri="{BB962C8B-B14F-4D97-AF65-F5344CB8AC3E}">
        <p14:creationId xmlns:p14="http://schemas.microsoft.com/office/powerpoint/2010/main" val="3256790216"/>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1431925"/>
          </a:xfrm>
        </p:spPr>
        <p:txBody>
          <a:bodyPr/>
          <a:lstStyle/>
          <a:p>
            <a:pPr algn="ctr"/>
            <a:r>
              <a:rPr lang="en-US" dirty="0"/>
              <a:t>Hip Flexors</a:t>
            </a:r>
            <a:endParaRPr lang="en-US" sz="1800" b="0" dirty="0">
              <a:effectLst/>
            </a:endParaRPr>
          </a:p>
        </p:txBody>
      </p:sp>
      <p:sp>
        <p:nvSpPr>
          <p:cNvPr id="269315" name="Rectangle 3"/>
          <p:cNvSpPr>
            <a:spLocks noGrp="1" noChangeArrowheads="1"/>
          </p:cNvSpPr>
          <p:nvPr>
            <p:ph type="body" idx="1"/>
          </p:nvPr>
        </p:nvSpPr>
        <p:spPr>
          <a:xfrm>
            <a:off x="736270" y="1779588"/>
            <a:ext cx="7779080" cy="4576763"/>
          </a:xfrm>
        </p:spPr>
        <p:txBody>
          <a:bodyPr/>
          <a:lstStyle/>
          <a:p>
            <a:r>
              <a:rPr lang="en-US" sz="2800" dirty="0"/>
              <a:t>Hip Flexor Group of Muscles</a:t>
            </a:r>
          </a:p>
          <a:p>
            <a:pPr lvl="1"/>
            <a:r>
              <a:rPr lang="en-US" sz="2400" dirty="0"/>
              <a:t>Psoas major (2-joint)</a:t>
            </a:r>
          </a:p>
          <a:p>
            <a:pPr lvl="1"/>
            <a:r>
              <a:rPr lang="en-US" sz="2400" dirty="0" err="1"/>
              <a:t>Iliacus</a:t>
            </a:r>
            <a:r>
              <a:rPr lang="en-US" sz="2400" dirty="0"/>
              <a:t> (1-joint)</a:t>
            </a:r>
          </a:p>
          <a:p>
            <a:pPr lvl="1"/>
            <a:r>
              <a:rPr lang="en-US" sz="2400" dirty="0" err="1"/>
              <a:t>Pectineus</a:t>
            </a:r>
            <a:r>
              <a:rPr lang="en-US" sz="2400" dirty="0"/>
              <a:t> (1-joint)</a:t>
            </a:r>
          </a:p>
          <a:p>
            <a:pPr lvl="1"/>
            <a:r>
              <a:rPr lang="en-US" sz="2400" dirty="0"/>
              <a:t>Adductors </a:t>
            </a:r>
            <a:r>
              <a:rPr lang="en-US" sz="2400" dirty="0" err="1"/>
              <a:t>longus</a:t>
            </a:r>
            <a:r>
              <a:rPr lang="en-US" sz="2400" dirty="0"/>
              <a:t> / </a:t>
            </a:r>
            <a:r>
              <a:rPr lang="en-US" sz="2400" dirty="0" err="1"/>
              <a:t>brevis</a:t>
            </a:r>
            <a:r>
              <a:rPr lang="en-US" sz="2400" dirty="0"/>
              <a:t> (1-joint)</a:t>
            </a:r>
          </a:p>
          <a:p>
            <a:pPr lvl="1"/>
            <a:r>
              <a:rPr lang="en-US" sz="2400" dirty="0"/>
              <a:t>Rectus </a:t>
            </a:r>
            <a:r>
              <a:rPr lang="en-US" sz="2400" dirty="0" err="1"/>
              <a:t>femoris</a:t>
            </a:r>
            <a:r>
              <a:rPr lang="en-US" sz="2400" dirty="0"/>
              <a:t> (2-joint)</a:t>
            </a:r>
          </a:p>
          <a:p>
            <a:pPr lvl="1"/>
            <a:r>
              <a:rPr lang="en-US" sz="2400" dirty="0"/>
              <a:t>TFL (2-joint)</a:t>
            </a:r>
          </a:p>
          <a:p>
            <a:pPr lvl="1"/>
            <a:r>
              <a:rPr lang="en-US" sz="2400" dirty="0"/>
              <a:t>Sartorius (2-joint)</a:t>
            </a:r>
          </a:p>
          <a:p>
            <a:r>
              <a:rPr lang="en-US" sz="2800" dirty="0"/>
              <a:t>Thomas Test: Testing Hip Flexor Length</a:t>
            </a:r>
          </a:p>
        </p:txBody>
      </p:sp>
      <p:sp>
        <p:nvSpPr>
          <p:cNvPr id="2" name="Slide Number Placeholder 1"/>
          <p:cNvSpPr>
            <a:spLocks noGrp="1"/>
          </p:cNvSpPr>
          <p:nvPr>
            <p:ph type="sldNum" sz="quarter" idx="12"/>
          </p:nvPr>
        </p:nvSpPr>
        <p:spPr/>
        <p:txBody>
          <a:bodyPr/>
          <a:lstStyle/>
          <a:p>
            <a:fld id="{2098FC7C-5A73-4CE4-9ED4-529E12F90497}" type="slidenum">
              <a:rPr lang="en-AU" smtClean="0"/>
              <a:t>194</a:t>
            </a:fld>
            <a:endParaRPr lang="en-AU"/>
          </a:p>
        </p:txBody>
      </p:sp>
    </p:spTree>
    <p:extLst>
      <p:ext uri="{BB962C8B-B14F-4D97-AF65-F5344CB8AC3E}">
        <p14:creationId xmlns:p14="http://schemas.microsoft.com/office/powerpoint/2010/main" val="1880569976"/>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973455" y="2312987"/>
            <a:ext cx="7086600" cy="863600"/>
          </a:xfrm>
        </p:spPr>
        <p:txBody>
          <a:bodyPr>
            <a:normAutofit/>
          </a:bodyPr>
          <a:lstStyle/>
          <a:p>
            <a:pPr algn="ctr"/>
            <a:r>
              <a:rPr lang="en-US" sz="5400" dirty="0"/>
              <a:t>Other considerations</a:t>
            </a:r>
          </a:p>
        </p:txBody>
      </p:sp>
      <p:sp>
        <p:nvSpPr>
          <p:cNvPr id="2" name="Slide Number Placeholder 1"/>
          <p:cNvSpPr>
            <a:spLocks noGrp="1"/>
          </p:cNvSpPr>
          <p:nvPr>
            <p:ph type="sldNum" sz="quarter" idx="12"/>
          </p:nvPr>
        </p:nvSpPr>
        <p:spPr/>
        <p:txBody>
          <a:bodyPr/>
          <a:lstStyle/>
          <a:p>
            <a:fld id="{2098FC7C-5A73-4CE4-9ED4-529E12F90497}" type="slidenum">
              <a:rPr lang="en-AU" smtClean="0"/>
              <a:t>195</a:t>
            </a:fld>
            <a:endParaRPr lang="en-AU"/>
          </a:p>
        </p:txBody>
      </p:sp>
    </p:spTree>
    <p:extLst>
      <p:ext uri="{BB962C8B-B14F-4D97-AF65-F5344CB8AC3E}">
        <p14:creationId xmlns:p14="http://schemas.microsoft.com/office/powerpoint/2010/main" val="265222331"/>
      </p:ext>
    </p:extLst>
  </p:cSld>
  <p:clrMapOvr>
    <a:masterClrMapping/>
  </p:clrMapOvr>
  <p:transition/>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a:xfrm>
            <a:off x="533400" y="347663"/>
            <a:ext cx="8077200" cy="1431925"/>
          </a:xfrm>
        </p:spPr>
        <p:txBody>
          <a:bodyPr/>
          <a:lstStyle/>
          <a:p>
            <a:pPr algn="ctr"/>
            <a:r>
              <a:rPr lang="en-US" dirty="0"/>
              <a:t>Signs and Symptoms of Overtraining</a:t>
            </a:r>
            <a:endParaRPr lang="en-US" sz="1800" b="0" dirty="0">
              <a:effectLst/>
            </a:endParaRPr>
          </a:p>
        </p:txBody>
      </p:sp>
      <p:sp>
        <p:nvSpPr>
          <p:cNvPr id="269315" name="Rectangle 3"/>
          <p:cNvSpPr>
            <a:spLocks noGrp="1" noChangeArrowheads="1"/>
          </p:cNvSpPr>
          <p:nvPr>
            <p:ph type="body" idx="1"/>
          </p:nvPr>
        </p:nvSpPr>
        <p:spPr>
          <a:xfrm>
            <a:off x="926274" y="1995055"/>
            <a:ext cx="7589075" cy="4361296"/>
          </a:xfrm>
        </p:spPr>
        <p:txBody>
          <a:bodyPr>
            <a:normAutofit fontScale="47500" lnSpcReduction="20000"/>
          </a:bodyPr>
          <a:lstStyle/>
          <a:p>
            <a:pPr>
              <a:lnSpc>
                <a:spcPct val="120000"/>
              </a:lnSpc>
              <a:spcBef>
                <a:spcPts val="0"/>
              </a:spcBef>
            </a:pPr>
            <a:r>
              <a:rPr lang="en-AU" sz="4600" dirty="0"/>
              <a:t>Inconsistent or interrupted sleep</a:t>
            </a:r>
          </a:p>
          <a:p>
            <a:pPr>
              <a:lnSpc>
                <a:spcPct val="120000"/>
              </a:lnSpc>
              <a:spcBef>
                <a:spcPts val="0"/>
              </a:spcBef>
            </a:pPr>
            <a:r>
              <a:rPr lang="en-AU" sz="4600" dirty="0"/>
              <a:t>Non-purposeful decreases in lean body mass</a:t>
            </a:r>
          </a:p>
          <a:p>
            <a:pPr>
              <a:lnSpc>
                <a:spcPct val="120000"/>
              </a:lnSpc>
              <a:spcBef>
                <a:spcPts val="0"/>
              </a:spcBef>
            </a:pPr>
            <a:r>
              <a:rPr lang="en-AU" sz="4600" dirty="0"/>
              <a:t>Levelled-off improvements or losses in muscular strength</a:t>
            </a:r>
          </a:p>
          <a:p>
            <a:pPr lvl="0">
              <a:lnSpc>
                <a:spcPct val="120000"/>
              </a:lnSpc>
              <a:spcBef>
                <a:spcPts val="0"/>
              </a:spcBef>
            </a:pPr>
            <a:r>
              <a:rPr lang="en-US" sz="4600" dirty="0"/>
              <a:t>Decrease in performance not caused by a change in training stimulus</a:t>
            </a:r>
            <a:endParaRPr lang="en-AU" sz="4600" b="1" dirty="0"/>
          </a:p>
          <a:p>
            <a:pPr lvl="0">
              <a:lnSpc>
                <a:spcPct val="120000"/>
              </a:lnSpc>
              <a:spcBef>
                <a:spcPts val="0"/>
              </a:spcBef>
            </a:pPr>
            <a:r>
              <a:rPr lang="en-US" sz="4600" dirty="0"/>
              <a:t>Irritability </a:t>
            </a:r>
            <a:endParaRPr lang="en-AU" sz="4600" b="1" dirty="0"/>
          </a:p>
          <a:p>
            <a:pPr lvl="0">
              <a:lnSpc>
                <a:spcPct val="120000"/>
              </a:lnSpc>
              <a:spcBef>
                <a:spcPts val="0"/>
              </a:spcBef>
            </a:pPr>
            <a:r>
              <a:rPr lang="en-US" sz="4600" dirty="0"/>
              <a:t>Fatigue</a:t>
            </a:r>
            <a:endParaRPr lang="en-AU" sz="4600" b="1" dirty="0"/>
          </a:p>
          <a:p>
            <a:pPr lvl="0">
              <a:lnSpc>
                <a:spcPct val="120000"/>
              </a:lnSpc>
              <a:spcBef>
                <a:spcPts val="0"/>
              </a:spcBef>
            </a:pPr>
            <a:r>
              <a:rPr lang="en-US" sz="4600" dirty="0"/>
              <a:t>Depression</a:t>
            </a:r>
            <a:endParaRPr lang="en-AU" sz="4600" b="1" dirty="0"/>
          </a:p>
          <a:p>
            <a:pPr lvl="0">
              <a:lnSpc>
                <a:spcPct val="120000"/>
              </a:lnSpc>
              <a:spcBef>
                <a:spcPts val="0"/>
              </a:spcBef>
            </a:pPr>
            <a:r>
              <a:rPr lang="en-US" sz="4600" dirty="0"/>
              <a:t>Increased illness and infections</a:t>
            </a:r>
            <a:endParaRPr lang="en-AU" sz="4600" b="1" dirty="0"/>
          </a:p>
          <a:p>
            <a:pPr lvl="0">
              <a:lnSpc>
                <a:spcPct val="120000"/>
              </a:lnSpc>
              <a:spcBef>
                <a:spcPts val="0"/>
              </a:spcBef>
            </a:pPr>
            <a:r>
              <a:rPr lang="en-US" sz="4600" dirty="0"/>
              <a:t>Lethargy </a:t>
            </a:r>
          </a:p>
          <a:p>
            <a:pPr lvl="0"/>
            <a:r>
              <a:rPr lang="en-US" sz="4600" dirty="0"/>
              <a:t>Increased muscle soreness</a:t>
            </a:r>
            <a:endParaRPr lang="en-AU" sz="4600" b="1" dirty="0"/>
          </a:p>
          <a:p>
            <a:pPr lvl="0"/>
            <a:r>
              <a:rPr lang="en-US" sz="4600" dirty="0"/>
              <a:t>Loss of appetite</a:t>
            </a:r>
            <a:endParaRPr lang="en-AU" sz="4600" b="1" dirty="0"/>
          </a:p>
          <a:p>
            <a:endParaRPr lang="en-US" sz="2800" dirty="0"/>
          </a:p>
        </p:txBody>
      </p:sp>
      <p:sp>
        <p:nvSpPr>
          <p:cNvPr id="2" name="Slide Number Placeholder 1"/>
          <p:cNvSpPr>
            <a:spLocks noGrp="1"/>
          </p:cNvSpPr>
          <p:nvPr>
            <p:ph type="sldNum" sz="quarter" idx="12"/>
          </p:nvPr>
        </p:nvSpPr>
        <p:spPr/>
        <p:txBody>
          <a:bodyPr/>
          <a:lstStyle/>
          <a:p>
            <a:fld id="{2098FC7C-5A73-4CE4-9ED4-529E12F90497}" type="slidenum">
              <a:rPr lang="en-AU" smtClean="0"/>
              <a:t>196</a:t>
            </a:fld>
            <a:endParaRPr lang="en-AU"/>
          </a:p>
        </p:txBody>
      </p:sp>
    </p:spTree>
    <p:extLst>
      <p:ext uri="{BB962C8B-B14F-4D97-AF65-F5344CB8AC3E}">
        <p14:creationId xmlns:p14="http://schemas.microsoft.com/office/powerpoint/2010/main" val="728117271"/>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Injury Prevention Strategies</a:t>
            </a:r>
          </a:p>
        </p:txBody>
      </p:sp>
      <p:sp>
        <p:nvSpPr>
          <p:cNvPr id="3" name="Content Placeholder 2"/>
          <p:cNvSpPr>
            <a:spLocks noGrp="1"/>
          </p:cNvSpPr>
          <p:nvPr>
            <p:ph idx="1"/>
          </p:nvPr>
        </p:nvSpPr>
        <p:spPr/>
        <p:txBody>
          <a:bodyPr>
            <a:normAutofit/>
          </a:bodyPr>
          <a:lstStyle/>
          <a:p>
            <a:pPr lvl="0"/>
            <a:r>
              <a:rPr lang="en-US" dirty="0"/>
              <a:t>Have proper rest for recovery</a:t>
            </a:r>
            <a:endParaRPr lang="en-AU" b="1" dirty="0"/>
          </a:p>
          <a:p>
            <a:pPr lvl="0"/>
            <a:r>
              <a:rPr lang="en-US" dirty="0"/>
              <a:t>Warm up / cool down appropriately for activity </a:t>
            </a:r>
            <a:endParaRPr lang="en-AU" b="1" dirty="0"/>
          </a:p>
          <a:p>
            <a:pPr lvl="0"/>
            <a:r>
              <a:rPr lang="en-US" dirty="0"/>
              <a:t>Lift with legs, not with back</a:t>
            </a:r>
            <a:endParaRPr lang="en-AU" b="1" dirty="0"/>
          </a:p>
          <a:p>
            <a:pPr lvl="0"/>
            <a:r>
              <a:rPr lang="en-US" dirty="0"/>
              <a:t>Build strength and endurance slowly</a:t>
            </a:r>
            <a:endParaRPr lang="en-AU" b="1" dirty="0"/>
          </a:p>
          <a:p>
            <a:pPr lvl="0"/>
            <a:r>
              <a:rPr lang="en-US" dirty="0"/>
              <a:t>Use proper equipment and technique</a:t>
            </a:r>
            <a:endParaRPr lang="en-AU" b="1" dirty="0"/>
          </a:p>
          <a:p>
            <a:pPr lvl="0"/>
            <a:r>
              <a:rPr lang="en-US" dirty="0"/>
              <a:t>Get plenty of sleep</a:t>
            </a:r>
            <a:endParaRPr lang="en-AU" b="1" dirty="0"/>
          </a:p>
          <a:p>
            <a:pPr lvl="0"/>
            <a:r>
              <a:rPr lang="en-US" dirty="0"/>
              <a:t>Do not push through the pain; it could cause more harm.</a:t>
            </a:r>
            <a:endParaRPr lang="en-AU" b="1" dirty="0"/>
          </a:p>
          <a:p>
            <a:endParaRPr lang="en-AU" dirty="0"/>
          </a:p>
        </p:txBody>
      </p:sp>
      <p:sp>
        <p:nvSpPr>
          <p:cNvPr id="4" name="Slide Number Placeholder 3"/>
          <p:cNvSpPr>
            <a:spLocks noGrp="1"/>
          </p:cNvSpPr>
          <p:nvPr>
            <p:ph type="sldNum" sz="quarter" idx="12"/>
          </p:nvPr>
        </p:nvSpPr>
        <p:spPr/>
        <p:txBody>
          <a:bodyPr/>
          <a:lstStyle/>
          <a:p>
            <a:fld id="{2098FC7C-5A73-4CE4-9ED4-529E12F90497}" type="slidenum">
              <a:rPr lang="en-AU" smtClean="0"/>
              <a:t>197</a:t>
            </a:fld>
            <a:endParaRPr lang="en-AU"/>
          </a:p>
        </p:txBody>
      </p:sp>
    </p:spTree>
    <p:extLst>
      <p:ext uri="{BB962C8B-B14F-4D97-AF65-F5344CB8AC3E}">
        <p14:creationId xmlns:p14="http://schemas.microsoft.com/office/powerpoint/2010/main" val="806610719"/>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Organisation </a:t>
            </a:r>
            <a:br>
              <a:rPr lang="en-AU" dirty="0"/>
            </a:br>
            <a:r>
              <a:rPr lang="en-AU" dirty="0"/>
              <a:t>Policies and Procedures</a:t>
            </a:r>
          </a:p>
        </p:txBody>
      </p:sp>
      <p:sp>
        <p:nvSpPr>
          <p:cNvPr id="3" name="Content Placeholder 2"/>
          <p:cNvSpPr>
            <a:spLocks noGrp="1"/>
          </p:cNvSpPr>
          <p:nvPr>
            <p:ph idx="1"/>
          </p:nvPr>
        </p:nvSpPr>
        <p:spPr/>
        <p:txBody>
          <a:bodyPr>
            <a:normAutofit fontScale="92500" lnSpcReduction="20000"/>
          </a:bodyPr>
          <a:lstStyle/>
          <a:p>
            <a:pPr lvl="0"/>
            <a:r>
              <a:rPr lang="en-AU" dirty="0"/>
              <a:t>ventilation and/or climate control</a:t>
            </a:r>
          </a:p>
          <a:p>
            <a:pPr lvl="0"/>
            <a:r>
              <a:rPr lang="en-AU" dirty="0"/>
              <a:t>hygiene</a:t>
            </a:r>
          </a:p>
          <a:p>
            <a:pPr lvl="0"/>
            <a:r>
              <a:rPr lang="en-AU" dirty="0"/>
              <a:t>emergency</a:t>
            </a:r>
          </a:p>
          <a:p>
            <a:pPr lvl="0"/>
            <a:r>
              <a:rPr lang="en-AU" dirty="0"/>
              <a:t>risk management</a:t>
            </a:r>
          </a:p>
          <a:p>
            <a:pPr lvl="0"/>
            <a:r>
              <a:rPr lang="en-AU" dirty="0"/>
              <a:t>standards of personal presentation</a:t>
            </a:r>
          </a:p>
          <a:p>
            <a:pPr lvl="0"/>
            <a:r>
              <a:rPr lang="en-AU" dirty="0"/>
              <a:t>participant clothing and footwear</a:t>
            </a:r>
          </a:p>
          <a:p>
            <a:pPr lvl="0"/>
            <a:r>
              <a:rPr lang="en-AU" dirty="0"/>
              <a:t>use, care and maintenance of equipment</a:t>
            </a:r>
          </a:p>
          <a:p>
            <a:pPr lvl="0"/>
            <a:r>
              <a:rPr lang="en-AU" dirty="0"/>
              <a:t>client supervision</a:t>
            </a:r>
          </a:p>
          <a:p>
            <a:pPr lvl="0"/>
            <a:r>
              <a:rPr lang="en-AU" dirty="0"/>
              <a:t>communication protocols</a:t>
            </a:r>
          </a:p>
          <a:p>
            <a:r>
              <a:rPr lang="en-US" dirty="0"/>
              <a:t>records management and security</a:t>
            </a:r>
            <a:endParaRPr lang="en-AU" dirty="0"/>
          </a:p>
        </p:txBody>
      </p:sp>
      <p:sp>
        <p:nvSpPr>
          <p:cNvPr id="4" name="Slide Number Placeholder 3"/>
          <p:cNvSpPr>
            <a:spLocks noGrp="1"/>
          </p:cNvSpPr>
          <p:nvPr>
            <p:ph type="sldNum" sz="quarter" idx="12"/>
          </p:nvPr>
        </p:nvSpPr>
        <p:spPr/>
        <p:txBody>
          <a:bodyPr/>
          <a:lstStyle/>
          <a:p>
            <a:fld id="{2098FC7C-5A73-4CE4-9ED4-529E12F90497}" type="slidenum">
              <a:rPr lang="en-AU" smtClean="0"/>
              <a:t>198</a:t>
            </a:fld>
            <a:endParaRPr lang="en-AU"/>
          </a:p>
        </p:txBody>
      </p:sp>
    </p:spTree>
    <p:extLst>
      <p:ext uri="{BB962C8B-B14F-4D97-AF65-F5344CB8AC3E}">
        <p14:creationId xmlns:p14="http://schemas.microsoft.com/office/powerpoint/2010/main" val="306277915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480</TotalTime>
  <Words>14985</Words>
  <Application>Microsoft Office PowerPoint</Application>
  <PresentationFormat>On-screen Show (4:3)</PresentationFormat>
  <Paragraphs>2950</Paragraphs>
  <Slides>198</Slides>
  <Notes>190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198</vt:i4>
      </vt:variant>
    </vt:vector>
  </HeadingPairs>
  <TitlesOfParts>
    <vt:vector size="206" baseType="lpstr">
      <vt:lpstr>Arial</vt:lpstr>
      <vt:lpstr>Calibri</vt:lpstr>
      <vt:lpstr>Calibri Light</vt:lpstr>
      <vt:lpstr>Symbol</vt:lpstr>
      <vt:lpstr>Tahoma</vt:lpstr>
      <vt:lpstr>Times New Roman</vt:lpstr>
      <vt:lpstr>Wingdings</vt:lpstr>
      <vt:lpstr>Office Theme</vt:lpstr>
      <vt:lpstr>Delivering Personal Training</vt:lpstr>
      <vt:lpstr>Anatomy &amp; Physiology Review</vt:lpstr>
      <vt:lpstr>Body Position / Joint Movement</vt:lpstr>
      <vt:lpstr>Joint Movements  Directional Terms </vt:lpstr>
      <vt:lpstr>Definitions of Anatomical Locations and Positions</vt:lpstr>
      <vt:lpstr>Skeletal Anatomy Bones</vt:lpstr>
      <vt:lpstr>Skeletal Anatomy Joints</vt:lpstr>
      <vt:lpstr>Structure &amp; Function of Muscles</vt:lpstr>
      <vt:lpstr>Structure &amp; Function of Muscles</vt:lpstr>
      <vt:lpstr>Exercise Physiology</vt:lpstr>
      <vt:lpstr>NEUROLOGICAL (Nervous) SYSTEM</vt:lpstr>
      <vt:lpstr>The Nervous System</vt:lpstr>
      <vt:lpstr>The Nervous System</vt:lpstr>
      <vt:lpstr>The Nervous System</vt:lpstr>
      <vt:lpstr>Cardiovascular System The Heart and Blood Vessels Functions</vt:lpstr>
      <vt:lpstr>Cardiovascular System the functions</vt:lpstr>
      <vt:lpstr>Cardiovascular System THE HEART</vt:lpstr>
      <vt:lpstr>Cardiovascular System THE HEART</vt:lpstr>
      <vt:lpstr>Cardiovascular System THE HEART</vt:lpstr>
      <vt:lpstr>Cardiovascular System CARDIAC FUNCTION</vt:lpstr>
      <vt:lpstr>Cardiovascular System</vt:lpstr>
      <vt:lpstr>Cardiovascular System The CAPILLARIES</vt:lpstr>
      <vt:lpstr>Cardiovascular System The VEINS and BLOOD</vt:lpstr>
      <vt:lpstr>Cardiovascular System CARDIAC FUNCTION</vt:lpstr>
      <vt:lpstr>Cardiovascular System ACUTE RESPONSE to CARDIO EXERCISE HEART RATE</vt:lpstr>
      <vt:lpstr>Cardiovascular System CARDIAC FUNCTION</vt:lpstr>
      <vt:lpstr>Cardiovascular System CARDIAC FUNCTION</vt:lpstr>
      <vt:lpstr>Cardiovascular System ACUTE RESPONSE to CARDIO EXERCISE STROKE VOLUME</vt:lpstr>
      <vt:lpstr>Cardiac Output</vt:lpstr>
      <vt:lpstr>Cardiovascular System ACUTE RESPONSE to CARDIO EXERCISE CARDIAC OUTPUT</vt:lpstr>
      <vt:lpstr>Cardiovascular System</vt:lpstr>
      <vt:lpstr>Cardiovascular System ACUTE RESPONSE to CARDIO EXERCISE</vt:lpstr>
      <vt:lpstr>Acute Responses to CardioVascular Exercise</vt:lpstr>
      <vt:lpstr>Environmental Conditions</vt:lpstr>
      <vt:lpstr>Environmental Conditions</vt:lpstr>
      <vt:lpstr>Physiological Responses of Exercise</vt:lpstr>
      <vt:lpstr>RESPIRATORY SYSTEM</vt:lpstr>
      <vt:lpstr>Respiratory System Structure &amp; Function</vt:lpstr>
      <vt:lpstr>Respiratory System Structure &amp; Function</vt:lpstr>
      <vt:lpstr>Exercise and the Respiratory System</vt:lpstr>
      <vt:lpstr>ENERGY SYSTEMS</vt:lpstr>
      <vt:lpstr>ENERGY SYSTEMS</vt:lpstr>
      <vt:lpstr>Energy for Movement</vt:lpstr>
      <vt:lpstr>ENERGY SYSTEMS</vt:lpstr>
      <vt:lpstr>ENERGY SYSTEM Processes</vt:lpstr>
      <vt:lpstr>Skeletal System </vt:lpstr>
      <vt:lpstr>Classification of  Skeletal Muscles</vt:lpstr>
      <vt:lpstr>MUSCULAR SYSTEM</vt:lpstr>
      <vt:lpstr>Adaptations to  Resistance Training (Chapter 5, NSCA)</vt:lpstr>
      <vt:lpstr>Factors that Influence Adaptations to Aerobic Training (Chapter 6, NSCA)</vt:lpstr>
      <vt:lpstr>BIOMECHANICS</vt:lpstr>
      <vt:lpstr>What is Biomechanics?</vt:lpstr>
      <vt:lpstr>What is Kinesiology?</vt:lpstr>
      <vt:lpstr>Planes of Motion</vt:lpstr>
      <vt:lpstr>Centre of Gravity</vt:lpstr>
      <vt:lpstr>Centre of Gravity</vt:lpstr>
      <vt:lpstr>Line of Gravity</vt:lpstr>
      <vt:lpstr>Muscle Actions</vt:lpstr>
      <vt:lpstr>Muscle Roles</vt:lpstr>
      <vt:lpstr>Biomechanics Terminology</vt:lpstr>
      <vt:lpstr>Males vs Females</vt:lpstr>
      <vt:lpstr>How Do Muscles  Produce Movement?</vt:lpstr>
      <vt:lpstr>LEVERS First Class Lever</vt:lpstr>
      <vt:lpstr>LEVERS Second Class Lever</vt:lpstr>
      <vt:lpstr>LEVERS Third Class Lever</vt:lpstr>
      <vt:lpstr>Factors Influencing Muscle Force Production in Movement Patterns</vt:lpstr>
      <vt:lpstr>Various Biomechanical Principles</vt:lpstr>
      <vt:lpstr>Biomechanical Factors in  Human Strength</vt:lpstr>
      <vt:lpstr>Strength to Mass Ratio (SMR)</vt:lpstr>
      <vt:lpstr>Strength to Mass Ratio (SMR)</vt:lpstr>
      <vt:lpstr>Sources of Resistance to  Muscle Contraction</vt:lpstr>
      <vt:lpstr>Motor Learning</vt:lpstr>
      <vt:lpstr>What is Motor Learning?</vt:lpstr>
      <vt:lpstr>What is Motor Learning?</vt:lpstr>
      <vt:lpstr>Growth and Development</vt:lpstr>
      <vt:lpstr>Strength Development and Motor Learning</vt:lpstr>
      <vt:lpstr>Why is Motor Learning important for Personal Trainers?</vt:lpstr>
      <vt:lpstr>Measurement of Motor Learning</vt:lpstr>
      <vt:lpstr>Characteristics of  Motor Learning</vt:lpstr>
      <vt:lpstr>Stages of Learning</vt:lpstr>
      <vt:lpstr>Neurological Considerations</vt:lpstr>
      <vt:lpstr>Nature of  Motor Skill Representation</vt:lpstr>
      <vt:lpstr>Principles of Practice</vt:lpstr>
      <vt:lpstr>Goals of Training</vt:lpstr>
      <vt:lpstr>Goals of Training</vt:lpstr>
      <vt:lpstr>Exercise Analysis</vt:lpstr>
      <vt:lpstr>5-Step Approach to  Anatomical Analysis</vt:lpstr>
      <vt:lpstr>5-Step Approach to Anatomical Analysis</vt:lpstr>
      <vt:lpstr>5-Step Approach to  Anatomical Analysis</vt:lpstr>
      <vt:lpstr>5-Step Approach to  Anatomical Analysis</vt:lpstr>
      <vt:lpstr>5-Step Approach to  Anatomical Analysis</vt:lpstr>
      <vt:lpstr>5-Step Approach to  Anatomical Analysis</vt:lpstr>
      <vt:lpstr>5-Step Approach to Anatomical Analysis</vt:lpstr>
      <vt:lpstr>5-Step Approach to  Anatomical Analysis</vt:lpstr>
      <vt:lpstr>Exercise Analysis</vt:lpstr>
      <vt:lpstr>Client-Centred Exercise Design Model Steps in the Exercise Design Model</vt:lpstr>
      <vt:lpstr>Client-Centred Exercise Design Model Exercise Demonstration Model</vt:lpstr>
      <vt:lpstr>Client-Centred Exercise Design Model Exercise Demonstration Model Four Technical Issues</vt:lpstr>
      <vt:lpstr>Client-Centred Exercise Design Model The Experiential Approach</vt:lpstr>
      <vt:lpstr>Personal Training Programming  Resistance Training</vt:lpstr>
      <vt:lpstr>Health- and Skill-Related Components of Fitness</vt:lpstr>
      <vt:lpstr>Resistance Training vs Resistance Exercise</vt:lpstr>
      <vt:lpstr>Most Common  Exercise Arrangements</vt:lpstr>
      <vt:lpstr>Strength Training Terms</vt:lpstr>
      <vt:lpstr>Principles of  Exercise Programming</vt:lpstr>
      <vt:lpstr>Planning Principles of Resistance Training Programs</vt:lpstr>
      <vt:lpstr>Resistance Training Methods</vt:lpstr>
      <vt:lpstr>Resistance Training Methods</vt:lpstr>
      <vt:lpstr>Factors in Muscle Conditioning Prescription</vt:lpstr>
      <vt:lpstr>Learning Styles</vt:lpstr>
      <vt:lpstr>Structured Approach to  Exercise Planning  Pre-Exercise Screening</vt:lpstr>
      <vt:lpstr>Structured Approach to  Exercise Planning  Pre-Exercise Screening</vt:lpstr>
      <vt:lpstr>Medical and  Allied Health Professionals</vt:lpstr>
      <vt:lpstr>Client Considerations</vt:lpstr>
      <vt:lpstr>Barriers to  Exercise Participation</vt:lpstr>
      <vt:lpstr>What is the primary motivation of clients?</vt:lpstr>
      <vt:lpstr>Motivation Techniques</vt:lpstr>
      <vt:lpstr>Strategies for  Exercise Adherence</vt:lpstr>
      <vt:lpstr>Program Design Process</vt:lpstr>
      <vt:lpstr>Five Phases to  Develop Programs</vt:lpstr>
      <vt:lpstr>Types of  Conditioning Programs</vt:lpstr>
      <vt:lpstr>Types of  Conditioning Programs</vt:lpstr>
      <vt:lpstr>Neuromuscular Coordination</vt:lpstr>
      <vt:lpstr>Strength, Hypertrophy, Power &amp; Local Muscular Endurance</vt:lpstr>
      <vt:lpstr>Prescription Factors in Resistance Training</vt:lpstr>
      <vt:lpstr>Matching Resistance Equipment to the Client</vt:lpstr>
      <vt:lpstr>Free Weights vs  Machine Weights</vt:lpstr>
      <vt:lpstr>Progression from  Beginner to Advanced</vt:lpstr>
      <vt:lpstr>Resistance Training Methods</vt:lpstr>
      <vt:lpstr>Resistance Training Methods</vt:lpstr>
      <vt:lpstr>Resistance Training Methods</vt:lpstr>
      <vt:lpstr>Plyometric Training</vt:lpstr>
      <vt:lpstr>Plyometric Training</vt:lpstr>
      <vt:lpstr>Resistance Training Exercises</vt:lpstr>
      <vt:lpstr>Acute Program Variables</vt:lpstr>
      <vt:lpstr>Acute Program Variables</vt:lpstr>
      <vt:lpstr>Acute Program Variables</vt:lpstr>
      <vt:lpstr>Acute Program Variables</vt:lpstr>
      <vt:lpstr>Acute Program Variables</vt:lpstr>
      <vt:lpstr>Resistance Exercise  Prescription Model (Griffin, 2006)</vt:lpstr>
      <vt:lpstr>Resistance Exercise  Prescription Model (Griffin, 2006)</vt:lpstr>
      <vt:lpstr>Resistance Exercise  Prescription Model (Griffin, 2006)</vt:lpstr>
      <vt:lpstr>Prescription Factors in Resistance Training</vt:lpstr>
      <vt:lpstr>Resistance Exercise  Prescription Model (Griffin, 2006)</vt:lpstr>
      <vt:lpstr>Programming for  Specific Muscles Targets</vt:lpstr>
      <vt:lpstr>Reasons for Modifying  a PT PLan</vt:lpstr>
      <vt:lpstr>Measuring Exercise Intensity</vt:lpstr>
      <vt:lpstr>Innovative Exercise Equipment</vt:lpstr>
      <vt:lpstr>Spotting in  Resistance Exercise</vt:lpstr>
      <vt:lpstr>Spotting in  Resistance Exercise</vt:lpstr>
      <vt:lpstr>Personal Training Programming  Cardovascular Training</vt:lpstr>
      <vt:lpstr>CardioVascular (CV) Fitness Programming</vt:lpstr>
      <vt:lpstr>CV Fitness Programming 1. Consider Client Needs and Goals</vt:lpstr>
      <vt:lpstr>CV Fitness Programming 2. Select Activities and Equipment</vt:lpstr>
      <vt:lpstr>CV Fitness Programming 2. Select Activities and Equipment</vt:lpstr>
      <vt:lpstr>CV Fitness Programming 2. Select Activities and Equipment</vt:lpstr>
      <vt:lpstr>CV Fitness Programming 2. Select Activities and Equipment</vt:lpstr>
      <vt:lpstr>CV Fitness Programming 2. Select Activities and Equipment</vt:lpstr>
      <vt:lpstr>CV Fitness Programming 3. Select Training Method &amp; Mode</vt:lpstr>
      <vt:lpstr>CV Fitness Programming 3. Select Training Method &amp; Mode</vt:lpstr>
      <vt:lpstr>CV Fitness Programming 3. Select Training Method &amp; Mode</vt:lpstr>
      <vt:lpstr>CV Fitness Programming 3. Select Training Method &amp; Mode</vt:lpstr>
      <vt:lpstr>CV Fitness Programming 3. Select Training Method &amp; Mode</vt:lpstr>
      <vt:lpstr>CV Fitness Programming 3. Select Training Method &amp; Mode</vt:lpstr>
      <vt:lpstr>CV Fitness Programming 3. Select Training Method &amp; Mode</vt:lpstr>
      <vt:lpstr>CV Fitness Programming 3. Select Training Method &amp; Mode</vt:lpstr>
      <vt:lpstr>CV Fitness Programming 3. Select Training Method &amp; Mode</vt:lpstr>
      <vt:lpstr>CV Fitness Programming 4. Set Intensity and Mode</vt:lpstr>
      <vt:lpstr>CV Fitness Programming 4. Set Intensity and Mode</vt:lpstr>
      <vt:lpstr>CV Fitness Programming 4. Set Intensity and Mode</vt:lpstr>
      <vt:lpstr>CV Fitness Programming 4. Set Intensity and Mode</vt:lpstr>
      <vt:lpstr>CV Fitness Programming 4. Set Intensity and Mode</vt:lpstr>
      <vt:lpstr>CV Fitness Programming 5. Set Volume (Duration &amp; Frequency)</vt:lpstr>
      <vt:lpstr>CV Fitness Programming 5. Set Volume (Duration &amp; Frequency)</vt:lpstr>
      <vt:lpstr>CV Fitness Programming 6. Address Progression and Monitoring</vt:lpstr>
      <vt:lpstr>CV Fitness Programming 6. Address Progression and Monitoring</vt:lpstr>
      <vt:lpstr>CV Fitness Programming 6. Address Progression and Monitoring</vt:lpstr>
      <vt:lpstr>CV Fitness Programming 6. Address Progression and Monitoring</vt:lpstr>
      <vt:lpstr>CV Fitness Programming 7. Design Warm-Up and Cool-Down</vt:lpstr>
      <vt:lpstr>CV Fitness Programming 7. Design Warm-Up and Cool-Down</vt:lpstr>
      <vt:lpstr>Flexibility  Program Design</vt:lpstr>
      <vt:lpstr>Muscle Balance  Program Design</vt:lpstr>
      <vt:lpstr>Factors in Stretching Prescription Effectiveness</vt:lpstr>
      <vt:lpstr>Controlling  Prescription Factors</vt:lpstr>
      <vt:lpstr>Simple Stretching Cues</vt:lpstr>
      <vt:lpstr>Flexibility Training Methods</vt:lpstr>
      <vt:lpstr>Proprioceptive Neuromuscular Facilitation </vt:lpstr>
      <vt:lpstr>Proprioceptive Neuromuscular Facilitation </vt:lpstr>
      <vt:lpstr>Advantages / Suitability  of PNF</vt:lpstr>
      <vt:lpstr>Flexibility Program Design Model</vt:lpstr>
      <vt:lpstr>Stretching / Flexibility Guidelines</vt:lpstr>
      <vt:lpstr>Precautions Arthritis</vt:lpstr>
      <vt:lpstr>Precautions Muscular Imbalance</vt:lpstr>
      <vt:lpstr>Hip Flexors</vt:lpstr>
      <vt:lpstr>Other considerations</vt:lpstr>
      <vt:lpstr>Signs and Symptoms of Overtraining</vt:lpstr>
      <vt:lpstr>Injury Prevention Strategies</vt:lpstr>
      <vt:lpstr>Organisation  Policies and Procedures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Body Position / Joint Movement</dc:title>
  <dc:creator>Dion Klein</dc:creator>
  <cp:lastModifiedBy>Dr Dion</cp:lastModifiedBy>
  <cp:revision>83</cp:revision>
  <dcterms:created xsi:type="dcterms:W3CDTF">2014-04-22T05:01:36Z</dcterms:created>
  <dcterms:modified xsi:type="dcterms:W3CDTF">2016-03-10T21:58:34Z</dcterms:modified>
</cp:coreProperties>
</file>