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9"/>
  </p:notesMasterIdLst>
  <p:sldIdLst>
    <p:sldId id="257" r:id="rId2"/>
    <p:sldId id="610" r:id="rId3"/>
    <p:sldId id="417" r:id="rId4"/>
    <p:sldId id="309" r:id="rId5"/>
    <p:sldId id="437" r:id="rId6"/>
    <p:sldId id="611" r:id="rId7"/>
    <p:sldId id="612" r:id="rId8"/>
    <p:sldId id="613" r:id="rId9"/>
    <p:sldId id="392" r:id="rId10"/>
    <p:sldId id="504" r:id="rId11"/>
    <p:sldId id="503" r:id="rId12"/>
    <p:sldId id="614" r:id="rId13"/>
    <p:sldId id="615" r:id="rId14"/>
    <p:sldId id="439" r:id="rId15"/>
    <p:sldId id="396" r:id="rId16"/>
    <p:sldId id="440" r:id="rId17"/>
    <p:sldId id="619" r:id="rId18"/>
    <p:sldId id="399" r:id="rId19"/>
    <p:sldId id="401" r:id="rId20"/>
    <p:sldId id="441" r:id="rId21"/>
    <p:sldId id="616" r:id="rId22"/>
    <p:sldId id="617" r:id="rId23"/>
    <p:sldId id="387" r:id="rId24"/>
    <p:sldId id="405" r:id="rId25"/>
    <p:sldId id="443" r:id="rId26"/>
    <p:sldId id="618" r:id="rId27"/>
    <p:sldId id="507" r:id="rId28"/>
    <p:sldId id="505" r:id="rId29"/>
    <p:sldId id="506" r:id="rId30"/>
    <p:sldId id="620" r:id="rId31"/>
    <p:sldId id="442" r:id="rId32"/>
    <p:sldId id="586" r:id="rId33"/>
    <p:sldId id="587" r:id="rId34"/>
    <p:sldId id="621" r:id="rId35"/>
    <p:sldId id="622" r:id="rId36"/>
    <p:sldId id="588" r:id="rId37"/>
    <p:sldId id="589" r:id="rId38"/>
    <p:sldId id="590" r:id="rId39"/>
    <p:sldId id="623" r:id="rId40"/>
    <p:sldId id="591" r:id="rId41"/>
    <p:sldId id="592" r:id="rId42"/>
    <p:sldId id="593" r:id="rId43"/>
    <p:sldId id="624" r:id="rId44"/>
    <p:sldId id="625" r:id="rId45"/>
    <p:sldId id="594" r:id="rId46"/>
    <p:sldId id="595" r:id="rId47"/>
    <p:sldId id="596" r:id="rId48"/>
    <p:sldId id="626" r:id="rId49"/>
    <p:sldId id="627" r:id="rId50"/>
    <p:sldId id="597" r:id="rId51"/>
    <p:sldId id="562" r:id="rId52"/>
    <p:sldId id="563" r:id="rId53"/>
    <p:sldId id="628" r:id="rId54"/>
    <p:sldId id="629" r:id="rId55"/>
    <p:sldId id="630" r:id="rId56"/>
    <p:sldId id="564" r:id="rId57"/>
    <p:sldId id="565" r:id="rId58"/>
    <p:sldId id="566" r:id="rId59"/>
    <p:sldId id="631" r:id="rId60"/>
    <p:sldId id="567" r:id="rId61"/>
    <p:sldId id="538" r:id="rId62"/>
    <p:sldId id="539" r:id="rId63"/>
    <p:sldId id="632" r:id="rId64"/>
    <p:sldId id="540" r:id="rId65"/>
    <p:sldId id="541" r:id="rId66"/>
    <p:sldId id="542" r:id="rId67"/>
    <p:sldId id="633" r:id="rId68"/>
    <p:sldId id="634" r:id="rId69"/>
    <p:sldId id="635" r:id="rId70"/>
    <p:sldId id="543" r:id="rId71"/>
    <p:sldId id="547" r:id="rId72"/>
    <p:sldId id="548" r:id="rId73"/>
    <p:sldId id="549" r:id="rId74"/>
    <p:sldId id="436" r:id="rId75"/>
    <p:sldId id="435" r:id="rId76"/>
    <p:sldId id="418" r:id="rId77"/>
    <p:sldId id="419" r:id="rId7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10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14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15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23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27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28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31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32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36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37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45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46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50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51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56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57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60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61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64</a:t>
            </a:fld>
            <a:endParaRPr lang="en-C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65</a:t>
            </a:fld>
            <a:endParaRPr lang="en-A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70</a:t>
            </a:fld>
            <a:endParaRPr lang="en-C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71</a:t>
            </a:fld>
            <a:endParaRPr lang="en-A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73</a:t>
            </a:fld>
            <a:endParaRPr lang="en-C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74</a:t>
            </a:fld>
            <a:endParaRPr lang="en-CA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76</a:t>
            </a:fld>
            <a:endParaRPr lang="en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77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23/02/2016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BSBREL402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Build client relationships </a:t>
            </a:r>
            <a:br>
              <a:rPr lang="en-AU" sz="4400" b="1" dirty="0" smtClean="0">
                <a:solidFill>
                  <a:srgbClr val="FF0000"/>
                </a:solidFill>
              </a:rPr>
            </a:br>
            <a:r>
              <a:rPr lang="en-AU" sz="4400" b="1" dirty="0" smtClean="0">
                <a:solidFill>
                  <a:srgbClr val="FF0000"/>
                </a:solidFill>
              </a:rPr>
              <a:t>and business </a:t>
            </a:r>
            <a:br>
              <a:rPr lang="en-AU" sz="4400" b="1" dirty="0" smtClean="0">
                <a:solidFill>
                  <a:srgbClr val="FF0000"/>
                </a:solidFill>
              </a:rPr>
            </a:br>
            <a:r>
              <a:rPr lang="en-AU" sz="4400" b="1" dirty="0" smtClean="0">
                <a:solidFill>
                  <a:srgbClr val="FF0000"/>
                </a:solidFill>
              </a:rPr>
              <a:t>networks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361" y="3062685"/>
            <a:ext cx="3562514" cy="3476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US" b="1" i="1" dirty="0"/>
              <a:t>Learn</a:t>
            </a:r>
            <a:r>
              <a:rPr lang="en-US" dirty="0"/>
              <a:t> how to initiate interpersonal communication with clients</a:t>
            </a:r>
            <a:endParaRPr lang="en-GB" dirty="0"/>
          </a:p>
          <a:p>
            <a:pPr lvl="0"/>
            <a:r>
              <a:rPr lang="en-US" b="1" i="1" dirty="0"/>
              <a:t>Show</a:t>
            </a:r>
            <a:r>
              <a:rPr lang="en-US" dirty="0"/>
              <a:t> how to establish client relationship management strategies</a:t>
            </a:r>
            <a:endParaRPr lang="en-GB" dirty="0"/>
          </a:p>
          <a:p>
            <a:pPr lvl="0"/>
            <a:r>
              <a:rPr lang="en-US" b="1" i="1" dirty="0"/>
              <a:t>Demonstrate</a:t>
            </a:r>
            <a:r>
              <a:rPr lang="en-US" dirty="0"/>
              <a:t> how to maintain and improve ongoing relationships with clients</a:t>
            </a:r>
            <a:endParaRPr lang="en-GB" dirty="0"/>
          </a:p>
          <a:p>
            <a:pPr lvl="0"/>
            <a:r>
              <a:rPr lang="en-US" b="1" i="1" dirty="0"/>
              <a:t>Explain</a:t>
            </a:r>
            <a:r>
              <a:rPr lang="en-US" dirty="0"/>
              <a:t> how to build and maintain networks</a:t>
            </a:r>
            <a:endParaRPr lang="en-GB" dirty="0"/>
          </a:p>
          <a:p>
            <a:r>
              <a:rPr lang="en-US" b="1" i="1" dirty="0"/>
              <a:t>Gain</a:t>
            </a:r>
            <a:r>
              <a:rPr lang="en-US" dirty="0"/>
              <a:t> the skills and knowledge required for this unit.</a:t>
            </a:r>
            <a:endParaRPr lang="en-US" b="1" i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Initiate interpersonal communication with clients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Identify and use preferred client communication styles and methods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communication?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/>
          </a:bodyPr>
          <a:lstStyle/>
          <a:p>
            <a:r>
              <a:rPr lang="en-GB" dirty="0" smtClean="0"/>
              <a:t>Transferring information from one place to another</a:t>
            </a:r>
          </a:p>
          <a:p>
            <a:r>
              <a:rPr lang="en-GB" dirty="0" smtClean="0"/>
              <a:t>Can be through verbal messages, written words or non-verbal signals</a:t>
            </a:r>
          </a:p>
          <a:p>
            <a:r>
              <a:rPr lang="en-GB" dirty="0" smtClean="0"/>
              <a:t>Information must be fully understood by recipient</a:t>
            </a:r>
          </a:p>
          <a:p>
            <a:r>
              <a:rPr lang="en-GB" dirty="0" smtClean="0"/>
              <a:t>Essential that you tailor communication to who you are communicating with and their needs</a:t>
            </a:r>
          </a:p>
          <a:p>
            <a:r>
              <a:rPr lang="en-GB" dirty="0" smtClean="0"/>
              <a:t>Communication is an important part of building client relationships and business networks</a:t>
            </a:r>
          </a:p>
          <a:p>
            <a:r>
              <a:rPr lang="en-GB" dirty="0" smtClean="0"/>
              <a:t>What’s the best way to communicate with </a:t>
            </a:r>
            <a:br>
              <a:rPr lang="en-GB" dirty="0" smtClean="0"/>
            </a:br>
            <a:r>
              <a:rPr lang="en-GB" dirty="0" smtClean="0"/>
              <a:t>clients?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5003532"/>
            <a:ext cx="1800200" cy="162100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Communication styles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Particular ways in which people communicate</a:t>
            </a:r>
          </a:p>
          <a:p>
            <a:r>
              <a:rPr lang="en-GB" dirty="0" smtClean="0"/>
              <a:t>Chosen style can depend on situation</a:t>
            </a:r>
          </a:p>
          <a:p>
            <a:r>
              <a:rPr lang="en-GB" dirty="0" smtClean="0"/>
              <a:t>People usually have a ‘default’ communication style</a:t>
            </a:r>
          </a:p>
          <a:p>
            <a:r>
              <a:rPr lang="en-GB" dirty="0" smtClean="0"/>
              <a:t>Example communication styles: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Assertive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Aggressive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Passive-aggressive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Submissive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Manipulative.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149080"/>
            <a:ext cx="2880320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7333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Communication methods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Particular modes that you use to communicate</a:t>
            </a:r>
          </a:p>
          <a:p>
            <a:r>
              <a:rPr lang="en-GB" dirty="0" smtClean="0"/>
              <a:t>Your chosen method will depend on the client you’re communicating with and the nature of the situation</a:t>
            </a:r>
          </a:p>
          <a:p>
            <a:r>
              <a:rPr lang="en-GB" dirty="0" smtClean="0"/>
              <a:t>Chose a method that will get the right </a:t>
            </a:r>
            <a:br>
              <a:rPr lang="en-GB" dirty="0" smtClean="0"/>
            </a:br>
            <a:r>
              <a:rPr lang="en-GB" dirty="0" smtClean="0"/>
              <a:t>message across in a clear, unambiguous way</a:t>
            </a:r>
          </a:p>
          <a:p>
            <a:r>
              <a:rPr lang="en-GB" dirty="0" smtClean="0"/>
              <a:t>Two main methods of communication: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Spoken – use sound and language to </a:t>
            </a:r>
            <a:br>
              <a:rPr lang="en-GB" dirty="0" smtClean="0"/>
            </a:br>
            <a:r>
              <a:rPr lang="en-GB" dirty="0" smtClean="0"/>
              <a:t>relay a message through word of mouth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W</a:t>
            </a:r>
            <a:r>
              <a:rPr lang="en-GB" dirty="0" smtClean="0"/>
              <a:t>ritten – use written symbols to relay a message.</a:t>
            </a:r>
          </a:p>
          <a:p>
            <a:endParaRPr lang="en-GB" dirty="0" smtClean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233" y="3717032"/>
            <a:ext cx="1941959" cy="17787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6056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Understanding client’s preferred style and method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 smtClean="0"/>
              <a:t>‘The success of communication is the responsibility of the communicator’</a:t>
            </a:r>
          </a:p>
          <a:p>
            <a:r>
              <a:rPr lang="en-GB" dirty="0" smtClean="0"/>
              <a:t>Important to communicate in most effective way</a:t>
            </a:r>
          </a:p>
          <a:p>
            <a:r>
              <a:rPr lang="en-GB" dirty="0" smtClean="0"/>
              <a:t>Your job is to keep your clients happy</a:t>
            </a:r>
          </a:p>
          <a:p>
            <a:r>
              <a:rPr lang="en-GB" dirty="0" smtClean="0"/>
              <a:t>Need to identify and use their preferred communication style and method</a:t>
            </a:r>
          </a:p>
          <a:p>
            <a:r>
              <a:rPr lang="en-GB" dirty="0" smtClean="0"/>
              <a:t>If this differs to your usual way of </a:t>
            </a:r>
            <a:br>
              <a:rPr lang="en-GB" dirty="0" smtClean="0"/>
            </a:br>
            <a:r>
              <a:rPr lang="en-GB" dirty="0" smtClean="0"/>
              <a:t>communicating you will need to make </a:t>
            </a:r>
            <a:br>
              <a:rPr lang="en-GB" dirty="0" smtClean="0"/>
            </a:br>
            <a:r>
              <a:rPr lang="en-GB" dirty="0" smtClean="0"/>
              <a:t>the necessary adjustments.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581128"/>
            <a:ext cx="2362200" cy="1771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71620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Initiate interpersonal communication with clients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Establish rapport with clients using verbal and non‑verbal communication processes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rapport?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Close and harmonious relationship between you and your clients and involves: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Getting on well with them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Having things in common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Having a mutual understanding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Creating a bond</a:t>
            </a:r>
          </a:p>
          <a:p>
            <a:r>
              <a:rPr lang="en-GB" dirty="0" smtClean="0"/>
              <a:t>Can develop naturally or may need to be built</a:t>
            </a:r>
          </a:p>
          <a:p>
            <a:r>
              <a:rPr lang="en-GB" dirty="0" smtClean="0"/>
              <a:t>Can be established through the use of verbal and non-verbal communication processes.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780928"/>
            <a:ext cx="2474918" cy="177204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Verbal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Refers to any form of communication that involves words (e.g. spoken and written communication)</a:t>
            </a:r>
          </a:p>
          <a:p>
            <a:r>
              <a:rPr lang="en-GB" dirty="0" smtClean="0"/>
              <a:t>Establish rapport by: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Talking about shared experiences or interests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Not talking about yourself too much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Asking </a:t>
            </a:r>
            <a:r>
              <a:rPr lang="en-AU" dirty="0" smtClean="0"/>
              <a:t>questions/showing </a:t>
            </a:r>
            <a:r>
              <a:rPr lang="en-AU" dirty="0"/>
              <a:t>an interest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Using feedback to </a:t>
            </a:r>
            <a:r>
              <a:rPr lang="en-AU" dirty="0" smtClean="0"/>
              <a:t>clarify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Being </a:t>
            </a:r>
            <a:r>
              <a:rPr lang="en-AU" dirty="0" smtClean="0"/>
              <a:t>honest and polite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Avoiding </a:t>
            </a:r>
            <a:r>
              <a:rPr lang="en-AU" dirty="0"/>
              <a:t>jargon </a:t>
            </a:r>
            <a:r>
              <a:rPr lang="en-AU" dirty="0" smtClean="0"/>
              <a:t>and using </a:t>
            </a:r>
            <a:r>
              <a:rPr lang="en-AU" dirty="0"/>
              <a:t>appropriate </a:t>
            </a:r>
            <a:r>
              <a:rPr lang="en-AU" dirty="0" smtClean="0"/>
              <a:t>language.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789040"/>
            <a:ext cx="1656184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754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Non-verbal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 smtClean="0"/>
              <a:t>Refers to wordless signals/implicit messages that give clues to the meaning behind verbal communication</a:t>
            </a:r>
          </a:p>
          <a:p>
            <a:r>
              <a:rPr lang="en-GB" sz="3000" dirty="0" smtClean="0"/>
              <a:t>Establish rapport by: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Matching non-verbal signals with client </a:t>
            </a:r>
            <a:endParaRPr lang="en-AU" sz="3000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Using </a:t>
            </a:r>
            <a:r>
              <a:rPr lang="en-AU" sz="3000" dirty="0"/>
              <a:t>open body language </a:t>
            </a:r>
            <a:endParaRPr lang="en-GB" sz="3000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Maintaining </a:t>
            </a:r>
            <a:r>
              <a:rPr lang="en-AU" sz="3000" dirty="0"/>
              <a:t>eye contact </a:t>
            </a:r>
            <a:endParaRPr lang="en-GB" sz="3000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Show </a:t>
            </a:r>
            <a:r>
              <a:rPr lang="en-AU" sz="3000" dirty="0"/>
              <a:t>that you are listening </a:t>
            </a:r>
            <a:endParaRPr lang="en-GB" sz="3000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Smile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Using appropriate levels of touch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Using </a:t>
            </a:r>
            <a:r>
              <a:rPr lang="en-AU" sz="3000" dirty="0"/>
              <a:t>voice </a:t>
            </a:r>
            <a:r>
              <a:rPr lang="en-AU" sz="3000" dirty="0" smtClean="0"/>
              <a:t>appropriately.</a:t>
            </a:r>
            <a:endParaRPr lang="en-GB" sz="3000" dirty="0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8" r="26262"/>
          <a:stretch/>
        </p:blipFill>
        <p:spPr bwMode="auto">
          <a:xfrm>
            <a:off x="7020272" y="3717032"/>
            <a:ext cx="1364357" cy="26285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1446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Initiate interpersonal communication with clients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Investigate and act upon opportunities to offer positive feedback to clients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positive feedback?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is always a need to educate your clients</a:t>
            </a:r>
          </a:p>
          <a:p>
            <a:r>
              <a:rPr lang="en-GB" dirty="0" smtClean="0"/>
              <a:t>Positive feedback is </a:t>
            </a:r>
            <a:r>
              <a:rPr lang="en-GB" dirty="0"/>
              <a:t>a</a:t>
            </a:r>
            <a:r>
              <a:rPr lang="en-GB" dirty="0" smtClean="0"/>
              <a:t>dvice, opinions, views and information you can share in order to educate them</a:t>
            </a:r>
          </a:p>
          <a:p>
            <a:r>
              <a:rPr lang="en-GB" dirty="0" smtClean="0"/>
              <a:t>Should be useful and beneficial</a:t>
            </a:r>
          </a:p>
          <a:p>
            <a:r>
              <a:rPr lang="en-GB" dirty="0" smtClean="0"/>
              <a:t>Your expertise is an important asset</a:t>
            </a:r>
          </a:p>
          <a:p>
            <a:r>
              <a:rPr lang="en-GB" dirty="0" smtClean="0"/>
              <a:t>Use it appropriately and effectively</a:t>
            </a:r>
          </a:p>
          <a:p>
            <a:r>
              <a:rPr lang="en-GB" dirty="0" smtClean="0"/>
              <a:t>Explore problems with clients and find solutions</a:t>
            </a:r>
          </a:p>
          <a:p>
            <a:r>
              <a:rPr lang="en-GB" dirty="0" smtClean="0"/>
              <a:t>Your role will involve identifying opportunities you have to offer this positive feedback to your clients.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212976"/>
            <a:ext cx="1691680" cy="126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Examples of opportunities to offer positive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Routine telephone calls</a:t>
            </a:r>
          </a:p>
          <a:p>
            <a:r>
              <a:rPr lang="en-GB" dirty="0" smtClean="0"/>
              <a:t>Newsletters</a:t>
            </a:r>
          </a:p>
          <a:p>
            <a:r>
              <a:rPr lang="en-GB" dirty="0" smtClean="0"/>
              <a:t>Forums</a:t>
            </a:r>
          </a:p>
          <a:p>
            <a:r>
              <a:rPr lang="en-GB" dirty="0" smtClean="0"/>
              <a:t>Emails</a:t>
            </a:r>
          </a:p>
          <a:p>
            <a:r>
              <a:rPr lang="en-GB" dirty="0" smtClean="0"/>
              <a:t>Events</a:t>
            </a:r>
          </a:p>
          <a:p>
            <a:r>
              <a:rPr lang="en-GB" dirty="0" smtClean="0"/>
              <a:t>These are only examples – think about the opportunities available within your own organisation</a:t>
            </a:r>
          </a:p>
          <a:p>
            <a:r>
              <a:rPr lang="en-GB" dirty="0" smtClean="0"/>
              <a:t>Once you’ve identified an opportunity – ACT ON IT.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88840"/>
            <a:ext cx="1835274" cy="2051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600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Initiate interpersonal communication with clients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Use open questions to promote two‑way communication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Two-way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Get clients involved and listen to what they say</a:t>
            </a:r>
          </a:p>
          <a:p>
            <a:r>
              <a:rPr lang="en-GB" dirty="0" smtClean="0"/>
              <a:t>It allows for questions and clarification </a:t>
            </a:r>
          </a:p>
          <a:p>
            <a:r>
              <a:rPr lang="en-GB" dirty="0" smtClean="0"/>
              <a:t>Results in message being thoroughly understood</a:t>
            </a:r>
            <a:endParaRPr lang="en-GB" dirty="0"/>
          </a:p>
          <a:p>
            <a:r>
              <a:rPr lang="en-GB" dirty="0" smtClean="0"/>
              <a:t>Can be time consuming </a:t>
            </a:r>
          </a:p>
          <a:p>
            <a:r>
              <a:rPr lang="en-GB" dirty="0" smtClean="0"/>
              <a:t>Will avoid distrust and lead to openness</a:t>
            </a:r>
          </a:p>
          <a:p>
            <a:r>
              <a:rPr lang="en-GB" dirty="0" smtClean="0"/>
              <a:t>Openness allows a healthy relationships to be built, leading to effective communication</a:t>
            </a:r>
          </a:p>
          <a:p>
            <a:r>
              <a:rPr lang="en-GB" dirty="0" smtClean="0"/>
              <a:t>7 steps to two-way communication.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797152"/>
            <a:ext cx="1301750" cy="18764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Open questions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Promote two-way communication using open questions</a:t>
            </a:r>
          </a:p>
          <a:p>
            <a:r>
              <a:rPr lang="en-GB" dirty="0" smtClean="0"/>
              <a:t>They allow for more creativity and information</a:t>
            </a:r>
          </a:p>
          <a:p>
            <a:r>
              <a:rPr lang="en-GB" dirty="0" smtClean="0"/>
              <a:t>They invite long, detailed responses</a:t>
            </a:r>
          </a:p>
          <a:p>
            <a:r>
              <a:rPr lang="en-GB" dirty="0" smtClean="0"/>
              <a:t>They allow for elaboration or explanation</a:t>
            </a:r>
          </a:p>
          <a:p>
            <a:r>
              <a:rPr lang="en-GB" dirty="0" smtClean="0"/>
              <a:t>Often begin with why, what, how, describe or tell me</a:t>
            </a:r>
          </a:p>
          <a:p>
            <a:r>
              <a:rPr lang="en-GB" dirty="0" smtClean="0"/>
              <a:t>Gives control of conversation to the client</a:t>
            </a:r>
          </a:p>
          <a:p>
            <a:r>
              <a:rPr lang="en-GB" dirty="0" smtClean="0"/>
              <a:t>Maximise your client’s input </a:t>
            </a:r>
          </a:p>
          <a:p>
            <a:r>
              <a:rPr lang="en-GB" dirty="0" smtClean="0"/>
              <a:t>E.g. ‘what is it like doing your job?’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598" y="4365104"/>
            <a:ext cx="1491630" cy="198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4417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Active listening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Two-way communication involves active listening too</a:t>
            </a:r>
          </a:p>
          <a:p>
            <a:r>
              <a:rPr lang="en-AU" dirty="0"/>
              <a:t>In order to listen effectively, you should: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Stop talking and show that </a:t>
            </a:r>
            <a:r>
              <a:rPr lang="en-AU" dirty="0" smtClean="0"/>
              <a:t>you’re </a:t>
            </a:r>
            <a:r>
              <a:rPr lang="en-AU" dirty="0"/>
              <a:t>listening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Concentrate and focus on the client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Be patient and let the speaker say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everything </a:t>
            </a:r>
            <a:r>
              <a:rPr lang="en-AU" dirty="0"/>
              <a:t>that they need to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Try to empathise and look at things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from </a:t>
            </a:r>
            <a:r>
              <a:rPr lang="en-AU" dirty="0"/>
              <a:t>their perspective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Link pieces of information together.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429000"/>
            <a:ext cx="1545332" cy="285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3212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Initiate interpersonal communication with clients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Identify and act upon potential barriers to effective communication with clients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Potential barriers to effective communication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Important </a:t>
            </a:r>
            <a:r>
              <a:rPr lang="en-AU" dirty="0"/>
              <a:t>to understand that </a:t>
            </a:r>
            <a:r>
              <a:rPr lang="en-AU" dirty="0" smtClean="0"/>
              <a:t>things </a:t>
            </a:r>
            <a:r>
              <a:rPr lang="en-AU" dirty="0"/>
              <a:t>can act as a barrier to effective </a:t>
            </a:r>
            <a:r>
              <a:rPr lang="en-AU" dirty="0" smtClean="0"/>
              <a:t>communication</a:t>
            </a:r>
          </a:p>
          <a:p>
            <a:r>
              <a:rPr lang="en-AU" dirty="0" smtClean="0"/>
              <a:t>Identify potential </a:t>
            </a:r>
            <a:r>
              <a:rPr lang="en-AU" dirty="0"/>
              <a:t>barriers and </a:t>
            </a:r>
            <a:r>
              <a:rPr lang="en-AU" dirty="0" smtClean="0"/>
              <a:t>act accordingly to ensure communication is </a:t>
            </a:r>
            <a:r>
              <a:rPr lang="en-AU" dirty="0"/>
              <a:t>as effective as it </a:t>
            </a:r>
            <a:r>
              <a:rPr lang="en-AU" dirty="0" smtClean="0"/>
              <a:t>can be</a:t>
            </a:r>
          </a:p>
          <a:p>
            <a:r>
              <a:rPr lang="en-AU" dirty="0" smtClean="0"/>
              <a:t>What does effective communication involve?</a:t>
            </a:r>
          </a:p>
          <a:p>
            <a:r>
              <a:rPr lang="en-AU" dirty="0" smtClean="0"/>
              <a:t>Potential </a:t>
            </a:r>
            <a:r>
              <a:rPr lang="en-AU" dirty="0"/>
              <a:t>barriers can relate to both verbal and non-verbal </a:t>
            </a:r>
            <a:r>
              <a:rPr lang="en-AU" dirty="0" smtClean="0"/>
              <a:t>communication.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25144"/>
            <a:ext cx="2250182" cy="18002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085184"/>
            <a:ext cx="2036316" cy="15632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potential barriers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AU" sz="2600" dirty="0"/>
              <a:t>Individual differences not being addressed </a:t>
            </a:r>
            <a:endParaRPr lang="en-GB" sz="2600" dirty="0"/>
          </a:p>
          <a:p>
            <a:pPr lvl="0"/>
            <a:r>
              <a:rPr lang="en-AU" sz="2600" dirty="0"/>
              <a:t>Making false assumptions and acting on stereotypes</a:t>
            </a:r>
            <a:endParaRPr lang="en-GB" sz="2600" dirty="0"/>
          </a:p>
          <a:p>
            <a:pPr lvl="0"/>
            <a:r>
              <a:rPr lang="en-AU" sz="2600" dirty="0"/>
              <a:t>Inappropriate word choice</a:t>
            </a:r>
            <a:endParaRPr lang="en-GB" sz="2600" dirty="0"/>
          </a:p>
          <a:p>
            <a:pPr lvl="0"/>
            <a:r>
              <a:rPr lang="en-AU" sz="2600" dirty="0"/>
              <a:t>Ineffective non-verbal communication</a:t>
            </a:r>
            <a:endParaRPr lang="en-GB" sz="2600" dirty="0"/>
          </a:p>
          <a:p>
            <a:pPr lvl="0"/>
            <a:r>
              <a:rPr lang="en-AU" sz="2600" dirty="0"/>
              <a:t>Failing to listen properly</a:t>
            </a:r>
            <a:endParaRPr lang="en-GB" sz="2600" dirty="0"/>
          </a:p>
          <a:p>
            <a:pPr lvl="0"/>
            <a:r>
              <a:rPr lang="en-AU" sz="2600" dirty="0"/>
              <a:t>Lack of contact information available to clients </a:t>
            </a:r>
            <a:endParaRPr lang="en-GB" sz="2600" dirty="0"/>
          </a:p>
          <a:p>
            <a:pPr lvl="0"/>
            <a:r>
              <a:rPr lang="en-AU" sz="2600" dirty="0"/>
              <a:t>Organisational factors</a:t>
            </a:r>
            <a:endParaRPr lang="en-GB" sz="2600" dirty="0"/>
          </a:p>
          <a:p>
            <a:pPr lvl="0"/>
            <a:r>
              <a:rPr lang="en-AU" sz="2600" dirty="0"/>
              <a:t>Limited times available for clients to get in touch</a:t>
            </a:r>
            <a:endParaRPr lang="en-GB" sz="2600" dirty="0"/>
          </a:p>
          <a:p>
            <a:pPr lvl="0"/>
            <a:r>
              <a:rPr lang="en-AU" sz="2600" dirty="0"/>
              <a:t>Lack of voice modulation and articulation</a:t>
            </a:r>
            <a:endParaRPr lang="en-GB" sz="2600" dirty="0"/>
          </a:p>
          <a:p>
            <a:pPr lvl="0"/>
            <a:r>
              <a:rPr lang="en-AU" sz="2600" dirty="0"/>
              <a:t>Physical distractions</a:t>
            </a:r>
            <a:r>
              <a:rPr lang="en-AU" sz="2600" dirty="0" smtClean="0"/>
              <a:t>.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33487134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Initiate interpersonal communication with clients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1.6 </a:t>
            </a:r>
            <a:r>
              <a:rPr lang="en-AU" sz="2800" dirty="0"/>
              <a:t>Initiate communication processes which relate to client needs, preferences and expectations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Initiating communication processes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Many instances in which you’ll need to initiate communication processes with clients</a:t>
            </a:r>
          </a:p>
          <a:p>
            <a:r>
              <a:rPr lang="en-GB" dirty="0" smtClean="0"/>
              <a:t>It’s essential that these communication processes relate to client’s needs, preferences and expectations</a:t>
            </a:r>
          </a:p>
          <a:p>
            <a:r>
              <a:rPr lang="en-GB" dirty="0" smtClean="0"/>
              <a:t>Do some investigating to identify them</a:t>
            </a:r>
          </a:p>
          <a:p>
            <a:r>
              <a:rPr lang="en-GB" dirty="0" smtClean="0"/>
              <a:t>E.g. put yourself in your client’s shoes, do research or simply ask them</a:t>
            </a:r>
          </a:p>
          <a:p>
            <a:r>
              <a:rPr lang="en-GB" dirty="0" smtClean="0"/>
              <a:t>Ensure that you meet needs, </a:t>
            </a:r>
            <a:br>
              <a:rPr lang="en-GB" dirty="0" smtClean="0"/>
            </a:br>
            <a:r>
              <a:rPr lang="en-GB" dirty="0" smtClean="0"/>
              <a:t>preferences and expectations.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581128"/>
            <a:ext cx="1988840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Needs, preferences and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i="1" dirty="0"/>
              <a:t>Needs</a:t>
            </a:r>
            <a:r>
              <a:rPr lang="en-AU" dirty="0"/>
              <a:t> </a:t>
            </a:r>
            <a:r>
              <a:rPr lang="en-AU" dirty="0" smtClean="0"/>
              <a:t>– wants and requirements of clients</a:t>
            </a:r>
            <a:endParaRPr lang="en-GB" dirty="0"/>
          </a:p>
          <a:p>
            <a:r>
              <a:rPr lang="en-AU" i="1" dirty="0" smtClean="0"/>
              <a:t>Preferences</a:t>
            </a:r>
            <a:r>
              <a:rPr lang="en-AU" dirty="0" smtClean="0"/>
              <a:t> – particular ways </a:t>
            </a:r>
            <a:r>
              <a:rPr lang="en-AU" dirty="0"/>
              <a:t>in which </a:t>
            </a:r>
            <a:r>
              <a:rPr lang="en-AU" dirty="0" smtClean="0"/>
              <a:t>clients like </a:t>
            </a:r>
            <a:r>
              <a:rPr lang="en-AU" dirty="0"/>
              <a:t>to do </a:t>
            </a:r>
            <a:r>
              <a:rPr lang="en-AU" dirty="0" smtClean="0"/>
              <a:t>something</a:t>
            </a:r>
            <a:endParaRPr lang="en-GB" dirty="0"/>
          </a:p>
          <a:p>
            <a:r>
              <a:rPr lang="en-AU" i="1" dirty="0" smtClean="0"/>
              <a:t>Expectations</a:t>
            </a:r>
            <a:r>
              <a:rPr lang="en-AU" dirty="0"/>
              <a:t> </a:t>
            </a:r>
            <a:r>
              <a:rPr lang="en-AU" dirty="0" smtClean="0"/>
              <a:t>– specific things clients expect</a:t>
            </a:r>
          </a:p>
          <a:p>
            <a:r>
              <a:rPr lang="en-AU" dirty="0" smtClean="0"/>
              <a:t>Always remain focused on client needs; not your own</a:t>
            </a:r>
          </a:p>
          <a:p>
            <a:r>
              <a:rPr lang="en-GB" dirty="0" smtClean="0"/>
              <a:t>Strive to solve their problems (even small ones)</a:t>
            </a:r>
          </a:p>
          <a:p>
            <a:r>
              <a:rPr lang="en-GB" dirty="0" smtClean="0"/>
              <a:t>Ensure communication is effective</a:t>
            </a:r>
          </a:p>
          <a:p>
            <a:r>
              <a:rPr lang="en-GB" dirty="0" smtClean="0"/>
              <a:t>Clients more likely to be satisfied and loyal.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725144"/>
            <a:ext cx="1770112" cy="169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2151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1F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Establish client relationship management strategies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Develop client loyalty objectives focusing on the development of long term business partnerships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Client relationship management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Strategies that enable you to maintain effective and efficient communication with clients </a:t>
            </a:r>
          </a:p>
          <a:p>
            <a:r>
              <a:rPr lang="en-GB" dirty="0" smtClean="0"/>
              <a:t>Will enable you to improve relationships with them</a:t>
            </a:r>
          </a:p>
          <a:p>
            <a:r>
              <a:rPr lang="en-AU" dirty="0"/>
              <a:t>Key components </a:t>
            </a:r>
            <a:r>
              <a:rPr lang="en-AU" dirty="0" smtClean="0"/>
              <a:t>include</a:t>
            </a:r>
            <a:r>
              <a:rPr lang="en-AU" dirty="0"/>
              <a:t>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Developing client loyalty objectives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Assessing client profile information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Developing loyalty strategies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Identifying and applying client care and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client </a:t>
            </a:r>
            <a:r>
              <a:rPr lang="en-AU" dirty="0"/>
              <a:t>service standards.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407919"/>
            <a:ext cx="1285875" cy="265176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loyalty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i="1" dirty="0"/>
              <a:t>‘Keeping </a:t>
            </a:r>
            <a:r>
              <a:rPr lang="en-AU" i="1" dirty="0" smtClean="0"/>
              <a:t>your current </a:t>
            </a:r>
            <a:r>
              <a:rPr lang="en-AU" i="1" dirty="0"/>
              <a:t>clients is </a:t>
            </a:r>
            <a:r>
              <a:rPr lang="en-AU" i="1" dirty="0" smtClean="0"/>
              <a:t>much cheaper </a:t>
            </a:r>
            <a:r>
              <a:rPr lang="en-AU" i="1" dirty="0"/>
              <a:t>than finding new ones</a:t>
            </a:r>
            <a:r>
              <a:rPr lang="en-AU" i="1" dirty="0" smtClean="0"/>
              <a:t>’</a:t>
            </a:r>
          </a:p>
          <a:p>
            <a:r>
              <a:rPr lang="en-GB" dirty="0" smtClean="0"/>
              <a:t>Retention of clients is important for businesses</a:t>
            </a:r>
          </a:p>
          <a:p>
            <a:r>
              <a:rPr lang="en-GB" dirty="0" smtClean="0"/>
              <a:t>Develop relationships with clients </a:t>
            </a:r>
          </a:p>
          <a:p>
            <a:r>
              <a:rPr lang="en-GB" dirty="0" smtClean="0"/>
              <a:t>Loyal clients: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Reliable clients that keep coming back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‘Partners’ that support your business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Work with you to achieve common </a:t>
            </a:r>
            <a:br>
              <a:rPr lang="en-GB" dirty="0" smtClean="0"/>
            </a:br>
            <a:r>
              <a:rPr lang="en-GB" dirty="0" smtClean="0"/>
              <a:t>goals.</a:t>
            </a:r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653135"/>
            <a:ext cx="2282949" cy="1838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1549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loyalty objectives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 smtClean="0"/>
              <a:t>Aims, goals and intentions in terms of client loyalty</a:t>
            </a:r>
          </a:p>
          <a:p>
            <a:r>
              <a:rPr lang="en-GB" sz="3000" dirty="0" smtClean="0"/>
              <a:t>How are you going to maintain a relationship with them and ensure they keep returning?</a:t>
            </a:r>
          </a:p>
          <a:p>
            <a:r>
              <a:rPr lang="en-AU" sz="3000" dirty="0" smtClean="0"/>
              <a:t>Focus on development of long </a:t>
            </a:r>
            <a:r>
              <a:rPr lang="en-AU" sz="3000" dirty="0"/>
              <a:t>term </a:t>
            </a:r>
            <a:r>
              <a:rPr lang="en-AU" sz="3000" dirty="0" smtClean="0"/>
              <a:t>partnerships</a:t>
            </a:r>
          </a:p>
          <a:p>
            <a:r>
              <a:rPr lang="en-AU" sz="3000" dirty="0"/>
              <a:t>Client loyalty objectives may refer to: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Learning about and understanding </a:t>
            </a:r>
            <a:r>
              <a:rPr lang="en-AU" sz="3000" dirty="0" smtClean="0"/>
              <a:t>clients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Giving clients </a:t>
            </a:r>
            <a:r>
              <a:rPr lang="en-AU" sz="3000" dirty="0" smtClean="0"/>
              <a:t>attention they </a:t>
            </a:r>
            <a:r>
              <a:rPr lang="en-AU" sz="3000" dirty="0"/>
              <a:t>deserve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Sharing </a:t>
            </a:r>
            <a:r>
              <a:rPr lang="en-AU" sz="3000" dirty="0"/>
              <a:t>information and </a:t>
            </a:r>
            <a:r>
              <a:rPr lang="en-AU" sz="3000" dirty="0" smtClean="0"/>
              <a:t>knowledge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 smtClean="0"/>
              <a:t>Being </a:t>
            </a:r>
            <a:r>
              <a:rPr lang="en-AU" sz="3000" dirty="0"/>
              <a:t>honest and open with </a:t>
            </a:r>
            <a:r>
              <a:rPr lang="en-AU" sz="3000" dirty="0" smtClean="0"/>
              <a:t>clients</a:t>
            </a:r>
            <a:endParaRPr lang="en-GB" sz="30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sz="3000" dirty="0"/>
              <a:t>Maintaining regular contact with clients.</a:t>
            </a:r>
            <a:endParaRPr lang="en-GB" sz="30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767882"/>
            <a:ext cx="1139146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1601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Establish client relationship management strategies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Assess client profile information to determine approach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client profile?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Outline, summary or description of client</a:t>
            </a:r>
          </a:p>
          <a:p>
            <a:r>
              <a:rPr lang="en-GB" dirty="0" smtClean="0"/>
              <a:t>Contains all relevant information</a:t>
            </a:r>
          </a:p>
          <a:p>
            <a:r>
              <a:rPr lang="en-GB" dirty="0" smtClean="0"/>
              <a:t>Includes characteristics such as: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Geographic location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Interests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Buying patterns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Information about products they’ve bought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Communication preferences.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924944"/>
            <a:ext cx="1955800" cy="158115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Assessing information within a client’s profile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AU" dirty="0" smtClean="0"/>
              <a:t>Assess information within client profiles</a:t>
            </a:r>
          </a:p>
          <a:p>
            <a:r>
              <a:rPr lang="en-AU" dirty="0" smtClean="0"/>
              <a:t>What does their profile tell you?</a:t>
            </a:r>
          </a:p>
          <a:p>
            <a:r>
              <a:rPr lang="en-AU" dirty="0" smtClean="0"/>
              <a:t>Can help you to: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Understand their needs and problems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Understand the way that they work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Figure out best way to communicate with them and maintain your relationship with them</a:t>
            </a:r>
          </a:p>
          <a:p>
            <a:r>
              <a:rPr lang="en-GB" dirty="0" smtClean="0"/>
              <a:t>Match communication attempts to profile – will ensure it’s effective.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348880"/>
            <a:ext cx="1628800" cy="162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832530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Establish client relationship management strategies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Develop client loyalty strategies to attract and retain clients in accordance with the business strategy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 loyalty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Loyal clients are valuable assets</a:t>
            </a:r>
          </a:p>
          <a:p>
            <a:r>
              <a:rPr lang="en-GB" dirty="0" smtClean="0"/>
              <a:t>Figure out how you can keep them coming back</a:t>
            </a:r>
          </a:p>
          <a:p>
            <a:r>
              <a:rPr lang="en-GB" dirty="0" smtClean="0"/>
              <a:t>Many ways to do this (including loyalty strategies)</a:t>
            </a:r>
          </a:p>
          <a:p>
            <a:r>
              <a:rPr lang="en-GB" dirty="0" smtClean="0"/>
              <a:t>How can clients benefit from returning?</a:t>
            </a:r>
          </a:p>
          <a:p>
            <a:r>
              <a:rPr lang="en-GB" dirty="0" smtClean="0"/>
              <a:t>Provide them with more incentive</a:t>
            </a:r>
          </a:p>
          <a:p>
            <a:r>
              <a:rPr lang="en-GB" dirty="0" smtClean="0"/>
              <a:t>Encourage them to buy more things </a:t>
            </a:r>
          </a:p>
          <a:p>
            <a:r>
              <a:rPr lang="en-GB" dirty="0" smtClean="0"/>
              <a:t>Show them that they’re the focus of </a:t>
            </a:r>
            <a:br>
              <a:rPr lang="en-GB" dirty="0" smtClean="0"/>
            </a:br>
            <a:r>
              <a:rPr lang="en-GB" dirty="0" smtClean="0"/>
              <a:t>your business</a:t>
            </a:r>
          </a:p>
          <a:p>
            <a:r>
              <a:rPr lang="en-GB" dirty="0" smtClean="0"/>
              <a:t>Show that you care.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293096"/>
            <a:ext cx="2555776" cy="19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loyalty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AU" dirty="0"/>
              <a:t>Providing the best possible products/services</a:t>
            </a:r>
            <a:endParaRPr lang="en-GB" dirty="0"/>
          </a:p>
          <a:p>
            <a:pPr lvl="0"/>
            <a:r>
              <a:rPr lang="en-AU" dirty="0"/>
              <a:t>Providing private or dedicated facilities </a:t>
            </a:r>
            <a:endParaRPr lang="en-GB" dirty="0"/>
          </a:p>
          <a:p>
            <a:pPr lvl="0"/>
            <a:r>
              <a:rPr lang="en-AU" dirty="0"/>
              <a:t>Offering credit or discount facilities</a:t>
            </a:r>
            <a:endParaRPr lang="en-GB" dirty="0"/>
          </a:p>
          <a:p>
            <a:pPr lvl="0"/>
            <a:r>
              <a:rPr lang="en-AU" dirty="0"/>
              <a:t>Implementing client reward schemes</a:t>
            </a:r>
            <a:endParaRPr lang="en-GB" dirty="0"/>
          </a:p>
          <a:p>
            <a:pPr lvl="0"/>
            <a:r>
              <a:rPr lang="en-AU" dirty="0"/>
              <a:t>Developing frequent purchaser programs</a:t>
            </a:r>
            <a:endParaRPr lang="en-GB" dirty="0"/>
          </a:p>
          <a:p>
            <a:pPr lvl="0"/>
            <a:r>
              <a:rPr lang="en-AU" dirty="0"/>
              <a:t>Creating client clubs</a:t>
            </a:r>
            <a:endParaRPr lang="en-GB" dirty="0"/>
          </a:p>
          <a:p>
            <a:pPr lvl="0"/>
            <a:r>
              <a:rPr lang="en-AU" dirty="0"/>
              <a:t>Sending thank you notes/letters/phone calls</a:t>
            </a:r>
            <a:endParaRPr lang="en-GB" dirty="0"/>
          </a:p>
          <a:p>
            <a:pPr lvl="0"/>
            <a:r>
              <a:rPr lang="en-AU" dirty="0"/>
              <a:t>Sending thank you gifts/promotions</a:t>
            </a:r>
            <a:endParaRPr lang="en-GB" dirty="0"/>
          </a:p>
          <a:p>
            <a:pPr lvl="0"/>
            <a:r>
              <a:rPr lang="en-AU" dirty="0"/>
              <a:t>Offering discounts</a:t>
            </a:r>
            <a:endParaRPr lang="en-GB" dirty="0"/>
          </a:p>
          <a:p>
            <a:pPr lvl="0"/>
            <a:r>
              <a:rPr lang="en-AU" dirty="0"/>
              <a:t>Giving out promotional items</a:t>
            </a:r>
            <a:endParaRPr lang="en-GB" dirty="0"/>
          </a:p>
          <a:p>
            <a:pPr lvl="0"/>
            <a:r>
              <a:rPr lang="en-AU" dirty="0"/>
              <a:t>Maintaining regular contact with your best clients</a:t>
            </a:r>
            <a:endParaRPr lang="en-GB" dirty="0"/>
          </a:p>
          <a:p>
            <a:pPr lvl="0"/>
            <a:r>
              <a:rPr lang="en-AU" dirty="0"/>
              <a:t>Ensuring access to good, dedicated staff.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3645024"/>
            <a:ext cx="1382395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4083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Developing loyalty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Strive to be different, unique and exclusive</a:t>
            </a:r>
          </a:p>
          <a:p>
            <a:r>
              <a:rPr lang="en-GB" dirty="0" smtClean="0"/>
              <a:t>Try to stand out from your competitors</a:t>
            </a:r>
          </a:p>
          <a:p>
            <a:r>
              <a:rPr lang="en-GB" dirty="0" smtClean="0"/>
              <a:t>Tailor them to clients – what’s their idea of a reward?</a:t>
            </a:r>
          </a:p>
          <a:p>
            <a:r>
              <a:rPr lang="en-GB" dirty="0" smtClean="0"/>
              <a:t>Develop a strategy that suits majority of clients</a:t>
            </a:r>
          </a:p>
          <a:p>
            <a:r>
              <a:rPr lang="en-GB" dirty="0" smtClean="0"/>
              <a:t>Keep them focused – develop objectives</a:t>
            </a:r>
          </a:p>
          <a:p>
            <a:r>
              <a:rPr lang="en-GB" dirty="0" smtClean="0"/>
              <a:t>Ensure they’re in accordance with business strategy</a:t>
            </a:r>
          </a:p>
          <a:p>
            <a:r>
              <a:rPr lang="en-GB" dirty="0" smtClean="0"/>
              <a:t>Get everyone on board – they need to be willing</a:t>
            </a:r>
          </a:p>
          <a:p>
            <a:r>
              <a:rPr lang="en-GB" dirty="0" smtClean="0"/>
              <a:t>Ensure you have the required resources.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157192"/>
            <a:ext cx="1955800" cy="1407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5285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Establish client relationship management strategies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Identify and apply client care and client service standards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Client care and client service standards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Protocols/principles used to ensure client care and client service provided are of high quality </a:t>
            </a:r>
          </a:p>
          <a:p>
            <a:r>
              <a:rPr lang="en-GB" dirty="0" smtClean="0"/>
              <a:t>Ensure clients have a smooth experience</a:t>
            </a:r>
          </a:p>
          <a:p>
            <a:r>
              <a:rPr lang="en-GB" dirty="0" smtClean="0"/>
              <a:t>Provide staff members with goals/benchmarks</a:t>
            </a:r>
          </a:p>
          <a:p>
            <a:r>
              <a:rPr lang="en-GB" dirty="0" smtClean="0"/>
              <a:t>Should outline what clients should expect from you</a:t>
            </a:r>
          </a:p>
          <a:p>
            <a:r>
              <a:rPr lang="en-GB" dirty="0" smtClean="0"/>
              <a:t>Will vary depending on products/services offered </a:t>
            </a:r>
          </a:p>
          <a:p>
            <a:r>
              <a:rPr lang="en-GB" dirty="0" smtClean="0"/>
              <a:t>Need to be appropriate and suited to clients</a:t>
            </a:r>
          </a:p>
          <a:p>
            <a:r>
              <a:rPr lang="en-GB" dirty="0" smtClean="0"/>
              <a:t>They’ll show that you understand what </a:t>
            </a:r>
            <a:br>
              <a:rPr lang="en-GB" dirty="0" smtClean="0"/>
            </a:br>
            <a:r>
              <a:rPr lang="en-GB" dirty="0" smtClean="0"/>
              <a:t>clients need, want and expect from you.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972" y="4797152"/>
            <a:ext cx="1767500" cy="1801366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Standards should be…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AU" dirty="0"/>
              <a:t>High</a:t>
            </a:r>
            <a:endParaRPr lang="en-GB" dirty="0"/>
          </a:p>
          <a:p>
            <a:pPr lvl="0"/>
            <a:r>
              <a:rPr lang="en-AU" dirty="0"/>
              <a:t>Measurable</a:t>
            </a:r>
            <a:endParaRPr lang="en-GB" dirty="0"/>
          </a:p>
          <a:p>
            <a:pPr lvl="0"/>
            <a:r>
              <a:rPr lang="en-AU" dirty="0"/>
              <a:t>Realistic</a:t>
            </a:r>
            <a:endParaRPr lang="en-GB" dirty="0"/>
          </a:p>
          <a:p>
            <a:pPr lvl="0"/>
            <a:r>
              <a:rPr lang="en-AU" dirty="0"/>
              <a:t>Individual</a:t>
            </a:r>
            <a:endParaRPr lang="en-GB" dirty="0"/>
          </a:p>
          <a:p>
            <a:pPr lvl="0"/>
            <a:r>
              <a:rPr lang="en-AU" dirty="0"/>
              <a:t>Achievable</a:t>
            </a:r>
            <a:endParaRPr lang="en-GB" dirty="0"/>
          </a:p>
          <a:p>
            <a:pPr lvl="0"/>
            <a:r>
              <a:rPr lang="en-AU" dirty="0"/>
              <a:t>Focused on client service</a:t>
            </a:r>
            <a:endParaRPr lang="en-GB" dirty="0"/>
          </a:p>
          <a:p>
            <a:pPr lvl="0"/>
            <a:r>
              <a:rPr lang="en-AU" dirty="0"/>
              <a:t>Written down</a:t>
            </a:r>
            <a:endParaRPr lang="en-GB" dirty="0"/>
          </a:p>
          <a:p>
            <a:pPr lvl="0"/>
            <a:r>
              <a:rPr lang="en-AU" dirty="0"/>
              <a:t>Unique </a:t>
            </a:r>
            <a:endParaRPr lang="en-GB" dirty="0"/>
          </a:p>
          <a:p>
            <a:pPr lvl="0"/>
            <a:r>
              <a:rPr lang="en-AU" dirty="0"/>
              <a:t>Appropriate </a:t>
            </a:r>
            <a:endParaRPr lang="en-GB" dirty="0"/>
          </a:p>
          <a:p>
            <a:pPr lvl="0"/>
            <a:r>
              <a:rPr lang="en-AU" dirty="0"/>
              <a:t>Communicated with clients.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530669"/>
            <a:ext cx="1663685" cy="239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07459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Example: ‘meeting client expectations’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AU" sz="3000" dirty="0"/>
              <a:t>Staff members should do exactly what they tell the client they’re going to do</a:t>
            </a:r>
            <a:endParaRPr lang="en-GB" sz="3000" dirty="0"/>
          </a:p>
          <a:p>
            <a:pPr lvl="0"/>
            <a:r>
              <a:rPr lang="en-AU" sz="3000" dirty="0" smtClean="0"/>
              <a:t>Enquiries </a:t>
            </a:r>
            <a:r>
              <a:rPr lang="en-AU" sz="3000" dirty="0"/>
              <a:t>should be dealt with immediately </a:t>
            </a:r>
            <a:endParaRPr lang="en-AU" sz="3000" dirty="0" smtClean="0"/>
          </a:p>
          <a:p>
            <a:pPr lvl="0"/>
            <a:r>
              <a:rPr lang="en-AU" sz="3000" dirty="0" smtClean="0"/>
              <a:t>Contact </a:t>
            </a:r>
            <a:r>
              <a:rPr lang="en-AU" sz="3000" dirty="0"/>
              <a:t>details should always be provided to clients</a:t>
            </a:r>
            <a:endParaRPr lang="en-GB" sz="3000" dirty="0"/>
          </a:p>
          <a:p>
            <a:pPr lvl="0"/>
            <a:r>
              <a:rPr lang="en-AU" sz="3000" dirty="0" smtClean="0"/>
              <a:t>Always apologise for any mistakes made</a:t>
            </a:r>
            <a:endParaRPr lang="en-GB" sz="3000" dirty="0" smtClean="0"/>
          </a:p>
          <a:p>
            <a:pPr lvl="0"/>
            <a:r>
              <a:rPr lang="en-AU" sz="3000" dirty="0" smtClean="0"/>
              <a:t>All </a:t>
            </a:r>
            <a:r>
              <a:rPr lang="en-AU" sz="3000" dirty="0"/>
              <a:t>product/service information </a:t>
            </a:r>
            <a:r>
              <a:rPr lang="en-AU" sz="3000" dirty="0" smtClean="0"/>
              <a:t>should </a:t>
            </a:r>
            <a:r>
              <a:rPr lang="en-AU" sz="3000" dirty="0"/>
              <a:t>be correct</a:t>
            </a:r>
            <a:endParaRPr lang="en-GB" sz="3000" dirty="0"/>
          </a:p>
          <a:p>
            <a:pPr lvl="0"/>
            <a:r>
              <a:rPr lang="en-AU" sz="3000" dirty="0" smtClean="0"/>
              <a:t>A complaints procedure should be in place </a:t>
            </a:r>
            <a:br>
              <a:rPr lang="en-AU" sz="3000" dirty="0" smtClean="0"/>
            </a:br>
            <a:r>
              <a:rPr lang="en-AU" sz="3000" dirty="0" smtClean="0"/>
              <a:t>and they should be dealt with quickly</a:t>
            </a:r>
            <a:endParaRPr lang="en-GB" sz="3000" dirty="0" smtClean="0"/>
          </a:p>
          <a:p>
            <a:pPr lvl="0"/>
            <a:r>
              <a:rPr lang="en-AU" sz="3000" dirty="0" smtClean="0"/>
              <a:t>Clients should not be kept on hold for </a:t>
            </a:r>
            <a:br>
              <a:rPr lang="en-AU" sz="3000" dirty="0" smtClean="0"/>
            </a:br>
            <a:r>
              <a:rPr lang="en-AU" sz="3000" dirty="0" smtClean="0"/>
              <a:t>longer than necessary.</a:t>
            </a:r>
            <a:endParaRPr lang="en-GB" sz="3000" dirty="0" smtClean="0"/>
          </a:p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372200" y="4265712"/>
            <a:ext cx="2592288" cy="2592288"/>
            <a:chOff x="6372200" y="4265712"/>
            <a:chExt cx="2592288" cy="259228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2200" y="4265712"/>
              <a:ext cx="2592288" cy="2592288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7428988" y="4532100"/>
              <a:ext cx="11521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i="1" dirty="0" smtClean="0"/>
                <a:t>I’m sorry…</a:t>
              </a:r>
              <a:endParaRPr lang="en-GB" sz="1600" b="1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7207128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Maintain and improve ongoing relationships with clients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Develop strategies to obtain ongoing feedback from clients to monitor satisfaction levels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Feedback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Critical part of maintaining and improving relationships with clients – valuable part of business</a:t>
            </a:r>
          </a:p>
          <a:p>
            <a:r>
              <a:rPr lang="en-GB" dirty="0" smtClean="0"/>
              <a:t>Information about a client’s reaction to something</a:t>
            </a:r>
          </a:p>
          <a:p>
            <a:r>
              <a:rPr lang="en-GB" dirty="0" smtClean="0"/>
              <a:t>Includes their opinions and views</a:t>
            </a:r>
          </a:p>
          <a:p>
            <a:r>
              <a:rPr lang="en-GB" dirty="0" smtClean="0"/>
              <a:t>Refers to what clients think about your products etc.</a:t>
            </a:r>
          </a:p>
          <a:p>
            <a:r>
              <a:rPr lang="en-GB" dirty="0" smtClean="0"/>
              <a:t>Can help you to identify areas of improvement</a:t>
            </a:r>
          </a:p>
          <a:p>
            <a:r>
              <a:rPr lang="en-GB" dirty="0" smtClean="0"/>
              <a:t>Feedback should be ongoing – you need </a:t>
            </a:r>
            <a:br>
              <a:rPr lang="en-GB" dirty="0" smtClean="0"/>
            </a:br>
            <a:r>
              <a:rPr lang="en-GB" dirty="0" smtClean="0"/>
              <a:t>to make sure you provide clients with </a:t>
            </a:r>
            <a:br>
              <a:rPr lang="en-GB" dirty="0" smtClean="0"/>
            </a:br>
            <a:r>
              <a:rPr lang="en-GB" dirty="0" smtClean="0"/>
              <a:t>opportunities to give it.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941168"/>
            <a:ext cx="2003715" cy="1502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Obtaining it isn’t enough – you have to actually use it</a:t>
            </a:r>
          </a:p>
          <a:p>
            <a:r>
              <a:rPr lang="en-GB" dirty="0" smtClean="0"/>
              <a:t>Using feedback constructively can allow you to: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Learn from your mistakes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Achieve organisational goals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Make the necessary improvements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Exceed limitations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Set higher standards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Ensure client are satisfied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Improve relationships with clients.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149080"/>
            <a:ext cx="2256656" cy="2146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763949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General methods used for obtaining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AU" dirty="0"/>
              <a:t>Sending email requests </a:t>
            </a:r>
            <a:endParaRPr lang="en-GB" dirty="0"/>
          </a:p>
          <a:p>
            <a:pPr lvl="0"/>
            <a:r>
              <a:rPr lang="en-AU" dirty="0"/>
              <a:t>Looking into previous complaints</a:t>
            </a:r>
            <a:endParaRPr lang="en-GB" dirty="0"/>
          </a:p>
          <a:p>
            <a:pPr lvl="0"/>
            <a:r>
              <a:rPr lang="en-AU" dirty="0"/>
              <a:t>Using focus groups</a:t>
            </a:r>
            <a:endParaRPr lang="en-GB" dirty="0"/>
          </a:p>
          <a:p>
            <a:pPr lvl="0"/>
            <a:r>
              <a:rPr lang="en-AU" dirty="0"/>
              <a:t>Calling clients </a:t>
            </a:r>
            <a:endParaRPr lang="en-GB" dirty="0"/>
          </a:p>
          <a:p>
            <a:pPr lvl="0"/>
            <a:r>
              <a:rPr lang="en-AU" dirty="0"/>
              <a:t>Sending letters </a:t>
            </a:r>
            <a:endParaRPr lang="en-GB" dirty="0"/>
          </a:p>
          <a:p>
            <a:pPr lvl="0"/>
            <a:r>
              <a:rPr lang="en-AU" dirty="0"/>
              <a:t>Sending out surveys and questionnaires</a:t>
            </a:r>
            <a:endParaRPr lang="en-GB" dirty="0"/>
          </a:p>
          <a:p>
            <a:pPr lvl="0"/>
            <a:r>
              <a:rPr lang="en-AU" dirty="0"/>
              <a:t>Observations </a:t>
            </a:r>
            <a:endParaRPr lang="en-GB" dirty="0"/>
          </a:p>
          <a:p>
            <a:pPr lvl="0"/>
            <a:r>
              <a:rPr lang="en-AU" dirty="0"/>
              <a:t>Providing ‘comments’ sections </a:t>
            </a:r>
            <a:endParaRPr lang="en-GB" dirty="0"/>
          </a:p>
          <a:p>
            <a:pPr lvl="0"/>
            <a:r>
              <a:rPr lang="en-AU" dirty="0"/>
              <a:t>Looking at what is being said on client forums</a:t>
            </a:r>
            <a:endParaRPr lang="en-GB" dirty="0"/>
          </a:p>
          <a:p>
            <a:pPr lvl="0"/>
            <a:r>
              <a:rPr lang="en-AU" dirty="0"/>
              <a:t>Having a ‘suggestions’ system</a:t>
            </a:r>
            <a:endParaRPr lang="en-GB" dirty="0"/>
          </a:p>
          <a:p>
            <a:pPr lvl="0"/>
            <a:r>
              <a:rPr lang="en-AU" dirty="0"/>
              <a:t>Gathering information from staff members</a:t>
            </a:r>
            <a:endParaRPr lang="en-GB" dirty="0"/>
          </a:p>
          <a:p>
            <a:pPr lvl="0"/>
            <a:r>
              <a:rPr lang="en-AU" dirty="0"/>
              <a:t>Case studies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844824"/>
            <a:ext cx="2695297" cy="1612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262974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Monitoring satisfaction levels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Satisfaction </a:t>
            </a:r>
            <a:r>
              <a:rPr lang="en-AU" dirty="0" smtClean="0"/>
              <a:t>– gap between </a:t>
            </a:r>
            <a:r>
              <a:rPr lang="en-AU" dirty="0"/>
              <a:t>what </a:t>
            </a:r>
            <a:r>
              <a:rPr lang="en-AU" dirty="0" smtClean="0"/>
              <a:t>clients </a:t>
            </a:r>
            <a:r>
              <a:rPr lang="en-AU" dirty="0"/>
              <a:t>expect from you and what you actually </a:t>
            </a:r>
            <a:r>
              <a:rPr lang="en-AU" dirty="0" smtClean="0"/>
              <a:t>deliver</a:t>
            </a:r>
            <a:endParaRPr lang="en-AU" dirty="0"/>
          </a:p>
          <a:p>
            <a:r>
              <a:rPr lang="en-GB" dirty="0" smtClean="0"/>
              <a:t>Can measure satisfaction levels using surveys</a:t>
            </a:r>
          </a:p>
          <a:p>
            <a:r>
              <a:rPr lang="en-GB" dirty="0" smtClean="0"/>
              <a:t>Can give you snapshot of your general performance</a:t>
            </a:r>
          </a:p>
          <a:p>
            <a:r>
              <a:rPr lang="en-GB" dirty="0" smtClean="0"/>
              <a:t>Usually involve a mix of questions and Likert Scales</a:t>
            </a:r>
          </a:p>
          <a:p>
            <a:r>
              <a:rPr lang="en-GB" dirty="0" smtClean="0"/>
              <a:t>Example question:</a:t>
            </a:r>
          </a:p>
          <a:p>
            <a:r>
              <a:rPr lang="en-GB" dirty="0" smtClean="0"/>
              <a:t>Overall, how satisfied are you with our company?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212294"/>
            <a:ext cx="7415529" cy="114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24232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Maintain and improve ongoing relationships with clients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142232"/>
            <a:ext cx="37444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3.2 </a:t>
            </a:r>
            <a:r>
              <a:rPr lang="en-AU" sz="2400" dirty="0"/>
              <a:t>Develop strategies to elicit feedback which provide information in a form that can be used to improve relationships with clients</a:t>
            </a:r>
            <a:endParaRPr lang="en-AU" sz="2400" dirty="0" smtClean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4365104"/>
            <a:ext cx="3744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3.3 </a:t>
            </a:r>
            <a:r>
              <a:rPr lang="en-AU" sz="2400" dirty="0"/>
              <a:t>Obtain feedback to develop and implement strategies which maintain and improve relationships with clients</a:t>
            </a:r>
            <a:endParaRPr lang="en-AU" sz="24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Strategies to elicit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Involves drawing feedback out and encouraging clients to share their thoughts and opinions</a:t>
            </a:r>
          </a:p>
          <a:p>
            <a:r>
              <a:rPr lang="en-GB" dirty="0" smtClean="0"/>
              <a:t>Choose methods that allow you to communicate personally with clients (e.g. conversations or calls)</a:t>
            </a:r>
          </a:p>
          <a:p>
            <a:r>
              <a:rPr lang="en-GB" dirty="0" smtClean="0"/>
              <a:t>Have an opportunity to ask open questions</a:t>
            </a:r>
          </a:p>
          <a:p>
            <a:r>
              <a:rPr lang="en-GB" dirty="0" smtClean="0"/>
              <a:t>They allow for elaboration and explanation </a:t>
            </a:r>
          </a:p>
          <a:p>
            <a:r>
              <a:rPr lang="en-GB" dirty="0" smtClean="0"/>
              <a:t>Will be able to gain more details; a true insight </a:t>
            </a:r>
            <a:br>
              <a:rPr lang="en-GB" dirty="0" smtClean="0"/>
            </a:br>
            <a:r>
              <a:rPr lang="en-GB" dirty="0" smtClean="0"/>
              <a:t>into their thoughts</a:t>
            </a:r>
          </a:p>
          <a:p>
            <a:pPr lvl="0"/>
            <a:r>
              <a:rPr lang="en-GB" dirty="0" smtClean="0"/>
              <a:t>E.g. </a:t>
            </a:r>
            <a:r>
              <a:rPr lang="en-AU" dirty="0"/>
              <a:t>In what ways do you think our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service </a:t>
            </a:r>
            <a:r>
              <a:rPr lang="en-AU" dirty="0"/>
              <a:t>could be improved</a:t>
            </a:r>
            <a:r>
              <a:rPr lang="en-AU" dirty="0" smtClean="0"/>
              <a:t>?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97152"/>
            <a:ext cx="1792605" cy="1654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Developing and implementing strategies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Obtaining feedback is just the first step; you need to know what to do with the information</a:t>
            </a:r>
          </a:p>
          <a:p>
            <a:r>
              <a:rPr lang="en-GB" dirty="0" smtClean="0"/>
              <a:t>Examine findings and translate feedback into actions</a:t>
            </a:r>
          </a:p>
          <a:p>
            <a:r>
              <a:rPr lang="en-GB" dirty="0" smtClean="0"/>
              <a:t>Feedback should assist you in developing and implementing strategies that can help you maintain and improve relationships with your clients </a:t>
            </a:r>
          </a:p>
          <a:p>
            <a:r>
              <a:rPr lang="en-GB" dirty="0" smtClean="0"/>
              <a:t>Negative feedback is usually most useful</a:t>
            </a:r>
          </a:p>
          <a:p>
            <a:r>
              <a:rPr lang="en-GB" dirty="0" smtClean="0"/>
              <a:t>Strategies developed will obviously depend </a:t>
            </a:r>
            <a:br>
              <a:rPr lang="en-GB" dirty="0" smtClean="0"/>
            </a:br>
            <a:r>
              <a:rPr lang="en-GB" dirty="0" smtClean="0"/>
              <a:t>on feedback you receive </a:t>
            </a:r>
          </a:p>
          <a:p>
            <a:r>
              <a:rPr lang="en-GB" dirty="0" smtClean="0"/>
              <a:t>See examples in chapter.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365104"/>
            <a:ext cx="1888485" cy="226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8536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Build and maintain networks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Allocate time to establish and maintain business contacts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 and maintain networks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90745"/>
          </a:xfrm>
        </p:spPr>
        <p:txBody>
          <a:bodyPr>
            <a:normAutofit/>
          </a:bodyPr>
          <a:lstStyle/>
          <a:p>
            <a:r>
              <a:rPr lang="en-GB" i="1" dirty="0" smtClean="0"/>
              <a:t>‘It’s not what you know, it’s who you know’</a:t>
            </a:r>
          </a:p>
          <a:p>
            <a:r>
              <a:rPr lang="en-GB" dirty="0" smtClean="0"/>
              <a:t>Networks are groups of interconnected people</a:t>
            </a:r>
          </a:p>
          <a:p>
            <a:r>
              <a:rPr lang="en-GB" dirty="0" smtClean="0"/>
              <a:t>Effective way to create business relationships</a:t>
            </a:r>
          </a:p>
          <a:p>
            <a:r>
              <a:rPr lang="en-GB" dirty="0" smtClean="0"/>
              <a:t>Involves people that you already know, the people that those people know (and so on and so on)</a:t>
            </a:r>
          </a:p>
          <a:p>
            <a:r>
              <a:rPr lang="en-GB" dirty="0" smtClean="0"/>
              <a:t>Relationships don’t have to be close ones</a:t>
            </a:r>
          </a:p>
          <a:p>
            <a:r>
              <a:rPr lang="en-GB" dirty="0" smtClean="0"/>
              <a:t>It’s about breadth rather then depth at this stage</a:t>
            </a:r>
          </a:p>
          <a:p>
            <a:r>
              <a:rPr lang="en-GB" dirty="0" smtClean="0"/>
              <a:t>The more people you know, the more </a:t>
            </a:r>
            <a:br>
              <a:rPr lang="en-GB" dirty="0" smtClean="0"/>
            </a:br>
            <a:r>
              <a:rPr lang="en-GB" dirty="0" smtClean="0"/>
              <a:t>effective you’ll be in forming new </a:t>
            </a:r>
            <a:br>
              <a:rPr lang="en-GB" dirty="0" smtClean="0"/>
            </a:br>
            <a:r>
              <a:rPr lang="en-GB" dirty="0" smtClean="0"/>
              <a:t>business contacts.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085183"/>
            <a:ext cx="1826766" cy="1405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Establishing and maintaining business contacts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126" y="4077072"/>
            <a:ext cx="1534345" cy="158417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Business contacts – people within your network</a:t>
            </a:r>
          </a:p>
          <a:p>
            <a:r>
              <a:rPr lang="en-GB" dirty="0" smtClean="0"/>
              <a:t>Can be fairly straight forward – but needs to be done effectively (to avoid clients slipping through fingers)</a:t>
            </a:r>
          </a:p>
          <a:p>
            <a:r>
              <a:rPr lang="en-GB" dirty="0" smtClean="0"/>
              <a:t>Develop a strategy and allocate time dedicated to establishing and maintaining business contacts</a:t>
            </a:r>
          </a:p>
          <a:p>
            <a:r>
              <a:rPr lang="en-GB" dirty="0" smtClean="0"/>
              <a:t>Gather, store and update relevant information</a:t>
            </a:r>
          </a:p>
          <a:p>
            <a:r>
              <a:rPr lang="en-GB" dirty="0" smtClean="0"/>
              <a:t>Keep records and develop client profiles</a:t>
            </a:r>
          </a:p>
          <a:p>
            <a:r>
              <a:rPr lang="en-GB" dirty="0" smtClean="0"/>
              <a:t>Learn to manage time effectively</a:t>
            </a:r>
          </a:p>
          <a:p>
            <a:r>
              <a:rPr lang="en-GB" dirty="0" smtClean="0"/>
              <a:t>Know what to do if you don’t have time right now.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16227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Build and maintain networks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1844824"/>
            <a:ext cx="37444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4.2 </a:t>
            </a:r>
            <a:r>
              <a:rPr lang="en-AU" sz="2400" dirty="0"/>
              <a:t>Participate in business associations and/or professional development activities to establish and maintain a network of support for the business and to enhance personal knowledge of the market</a:t>
            </a:r>
            <a:endParaRPr lang="en-AU" sz="2400" dirty="0" smtClean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490952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4.3 </a:t>
            </a:r>
            <a:r>
              <a:rPr lang="en-AU" sz="2400" dirty="0"/>
              <a:t>Establish communication channels to exchange information and ideas</a:t>
            </a:r>
            <a:endParaRPr lang="en-AU" sz="24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Business associations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Participate in business associations to create networks with other businesses</a:t>
            </a:r>
          </a:p>
          <a:p>
            <a:r>
              <a:rPr lang="en-GB" dirty="0" smtClean="0"/>
              <a:t>Submit your application and become a member</a:t>
            </a:r>
          </a:p>
          <a:p>
            <a:r>
              <a:rPr lang="en-GB" dirty="0" smtClean="0"/>
              <a:t>Many associations you’re able to join</a:t>
            </a:r>
          </a:p>
          <a:p>
            <a:r>
              <a:rPr lang="en-GB" dirty="0" smtClean="0"/>
              <a:t>Can put you in touch with other businesses</a:t>
            </a:r>
          </a:p>
          <a:p>
            <a:r>
              <a:rPr lang="en-GB" dirty="0" smtClean="0"/>
              <a:t>Share your perspectives whilst listening to others’ </a:t>
            </a:r>
          </a:p>
          <a:p>
            <a:r>
              <a:rPr lang="en-GB" dirty="0" smtClean="0"/>
              <a:t>Can meet new people and make new contacts</a:t>
            </a:r>
          </a:p>
          <a:p>
            <a:r>
              <a:rPr lang="en-GB" dirty="0" smtClean="0"/>
              <a:t>Plan; make sure you get what you </a:t>
            </a:r>
            <a:br>
              <a:rPr lang="en-GB" dirty="0" smtClean="0"/>
            </a:br>
            <a:r>
              <a:rPr lang="en-GB" dirty="0" smtClean="0"/>
              <a:t>want out of it.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941168"/>
            <a:ext cx="2389505" cy="1495425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Professional development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Tasks/events that provide learning opportunities</a:t>
            </a:r>
          </a:p>
          <a:p>
            <a:r>
              <a:rPr lang="en-GB" dirty="0" smtClean="0"/>
              <a:t>Strengthening you – expanding skills/knowledge</a:t>
            </a:r>
          </a:p>
          <a:p>
            <a:r>
              <a:rPr lang="en-GB" dirty="0" smtClean="0"/>
              <a:t>Can involve company events such as: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Demonstrations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F</a:t>
            </a:r>
            <a:r>
              <a:rPr lang="en-GB" dirty="0" smtClean="0"/>
              <a:t>airs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Pre-launch activities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Trade shows/exhibitions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Industry training or information seminars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Technical information briefings.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852936"/>
            <a:ext cx="2035810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16779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bother?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Participating in business associations and professional development activities gives you opportunity to:</a:t>
            </a:r>
          </a:p>
          <a:p>
            <a:r>
              <a:rPr lang="en-GB" dirty="0" smtClean="0"/>
              <a:t>Establish/maintain a network of support for business</a:t>
            </a:r>
          </a:p>
          <a:p>
            <a:r>
              <a:rPr lang="en-GB" dirty="0" smtClean="0"/>
              <a:t>Enhance your personal knowledge of the market</a:t>
            </a:r>
          </a:p>
          <a:p>
            <a:r>
              <a:rPr lang="en-GB" dirty="0" smtClean="0"/>
              <a:t>Learn about your industry</a:t>
            </a:r>
          </a:p>
          <a:p>
            <a:r>
              <a:rPr lang="en-GB" dirty="0" smtClean="0"/>
              <a:t>Lead to potential clients</a:t>
            </a:r>
          </a:p>
          <a:p>
            <a:r>
              <a:rPr lang="en-GB" dirty="0" smtClean="0"/>
              <a:t>Become an established expert within </a:t>
            </a:r>
            <a:br>
              <a:rPr lang="en-GB" dirty="0" smtClean="0"/>
            </a:br>
            <a:r>
              <a:rPr lang="en-GB" dirty="0" smtClean="0"/>
              <a:t>your field.</a:t>
            </a:r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933056"/>
            <a:ext cx="1796988" cy="239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98946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Establishing communication channels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are you going to keep exchanging information and ideas with people within your network?</a:t>
            </a:r>
          </a:p>
          <a:p>
            <a:r>
              <a:rPr lang="en-GB" dirty="0" smtClean="0"/>
              <a:t>What communication channels will you use?</a:t>
            </a:r>
          </a:p>
          <a:p>
            <a:r>
              <a:rPr lang="en-GB" dirty="0" smtClean="0"/>
              <a:t>Communication channels – mediums through which you transmit your message to your audience</a:t>
            </a:r>
          </a:p>
          <a:p>
            <a:r>
              <a:rPr lang="en-GB" dirty="0" smtClean="0"/>
              <a:t>It’s important to choose the right channel</a:t>
            </a:r>
          </a:p>
          <a:p>
            <a:r>
              <a:rPr lang="en-GB" dirty="0" smtClean="0"/>
              <a:t>Can be internal or external</a:t>
            </a:r>
          </a:p>
          <a:p>
            <a:r>
              <a:rPr lang="en-GB" dirty="0" smtClean="0"/>
              <a:t>Can be formal or informal.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869160"/>
            <a:ext cx="3524250" cy="146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4717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Build and maintain networks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Provide, seek and verify information to the network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Providing, seeking and verifying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AU" dirty="0" smtClean="0"/>
              <a:t>When building/maintaining </a:t>
            </a:r>
            <a:r>
              <a:rPr lang="en-AU" dirty="0"/>
              <a:t>networks, </a:t>
            </a:r>
            <a:r>
              <a:rPr lang="en-AU" dirty="0" smtClean="0"/>
              <a:t>you’ll </a:t>
            </a:r>
            <a:r>
              <a:rPr lang="en-AU" dirty="0"/>
              <a:t>need to seek, verify and provide information to </a:t>
            </a:r>
            <a:r>
              <a:rPr lang="en-AU" dirty="0" smtClean="0"/>
              <a:t>everyone</a:t>
            </a:r>
          </a:p>
          <a:p>
            <a:r>
              <a:rPr lang="en-AU" dirty="0" smtClean="0"/>
              <a:t>Find relevant information, validate it and offer it</a:t>
            </a:r>
          </a:p>
          <a:p>
            <a:r>
              <a:rPr lang="en-AU" dirty="0" smtClean="0"/>
              <a:t>Can form a reputation, build rapport and establish loyalty</a:t>
            </a:r>
          </a:p>
          <a:p>
            <a:r>
              <a:rPr lang="en-AU" dirty="0" smtClean="0"/>
              <a:t>Many channels to communicate </a:t>
            </a:r>
            <a:br>
              <a:rPr lang="en-AU" dirty="0" smtClean="0"/>
            </a:br>
            <a:r>
              <a:rPr lang="en-AU" dirty="0" smtClean="0"/>
              <a:t>through (e.g. memos and meetings)</a:t>
            </a:r>
          </a:p>
          <a:p>
            <a:r>
              <a:rPr lang="en-AU" dirty="0" smtClean="0"/>
              <a:t>Take advantage of available technology to ensure effective communication</a:t>
            </a:r>
            <a:r>
              <a:rPr lang="en-GB" dirty="0" smtClean="0"/>
              <a:t> (e.g. websites, blogs, social media and emails.)</a:t>
            </a:r>
            <a:endParaRPr lang="en-AU" dirty="0" smtClean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573016"/>
            <a:ext cx="2076450" cy="1336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</a:t>
            </a:r>
            <a:r>
              <a:rPr lang="en-US" smtClean="0"/>
              <a:t>anywhere between </a:t>
            </a:r>
            <a:r>
              <a:rPr lang="en-US" dirty="0" smtClean="0"/>
              <a:t>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‘Build client relationships and business networks’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1499</TotalTime>
  <Words>2585</Words>
  <Application>Microsoft Office PowerPoint</Application>
  <PresentationFormat>On-screen Show (4:3)</PresentationFormat>
  <Paragraphs>448</Paragraphs>
  <Slides>77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77</vt:i4>
      </vt:variant>
    </vt:vector>
  </HeadingPairs>
  <TitlesOfParts>
    <vt:vector size="78" baseType="lpstr">
      <vt:lpstr>Office Theme</vt:lpstr>
      <vt:lpstr>PowerPoint Presentation</vt:lpstr>
      <vt:lpstr>Housekeeping</vt:lpstr>
      <vt:lpstr>Objectives</vt:lpstr>
      <vt:lpstr>Initiate interpersonal communication with clients</vt:lpstr>
      <vt:lpstr>What is communication?</vt:lpstr>
      <vt:lpstr>Communication styles</vt:lpstr>
      <vt:lpstr>Communication methods </vt:lpstr>
      <vt:lpstr>Understanding client’s preferred style and method</vt:lpstr>
      <vt:lpstr> Activity 1A  </vt:lpstr>
      <vt:lpstr>Initiate interpersonal communication with clients</vt:lpstr>
      <vt:lpstr>What is rapport?</vt:lpstr>
      <vt:lpstr>Verbal communication</vt:lpstr>
      <vt:lpstr>Non-verbal communication</vt:lpstr>
      <vt:lpstr> Activity 1B  </vt:lpstr>
      <vt:lpstr>Initiate interpersonal communication with clients</vt:lpstr>
      <vt:lpstr>What is positive feedback?</vt:lpstr>
      <vt:lpstr>Examples of opportunities to offer positive feedback</vt:lpstr>
      <vt:lpstr> Activity 1C  </vt:lpstr>
      <vt:lpstr>Initiate interpersonal communication with clients</vt:lpstr>
      <vt:lpstr>Two-way communication</vt:lpstr>
      <vt:lpstr>Open questions </vt:lpstr>
      <vt:lpstr>Active listening</vt:lpstr>
      <vt:lpstr> Activity 1D  </vt:lpstr>
      <vt:lpstr>Initiate interpersonal communication with clients</vt:lpstr>
      <vt:lpstr>Potential barriers to effective communication</vt:lpstr>
      <vt:lpstr>Examples of potential barriers</vt:lpstr>
      <vt:lpstr> Activity 1E  </vt:lpstr>
      <vt:lpstr>Initiate interpersonal communication with clients</vt:lpstr>
      <vt:lpstr>Initiating communication processes</vt:lpstr>
      <vt:lpstr>Needs, preferences and expectations</vt:lpstr>
      <vt:lpstr> Activity 1F </vt:lpstr>
      <vt:lpstr>Establish client relationship management strategies</vt:lpstr>
      <vt:lpstr>Client relationship management strategies</vt:lpstr>
      <vt:lpstr>Client loyalty</vt:lpstr>
      <vt:lpstr>Client loyalty objectives </vt:lpstr>
      <vt:lpstr> Activity 2A  </vt:lpstr>
      <vt:lpstr>Establish client relationship management strategies</vt:lpstr>
      <vt:lpstr>What is a client profile?</vt:lpstr>
      <vt:lpstr>Assessing information within a client’s profile</vt:lpstr>
      <vt:lpstr> Activity 2B  </vt:lpstr>
      <vt:lpstr>Establish client relationship management strategies</vt:lpstr>
      <vt:lpstr>Client loyalty strategies</vt:lpstr>
      <vt:lpstr>Examples of loyalty strategies</vt:lpstr>
      <vt:lpstr>Developing loyalty strategies</vt:lpstr>
      <vt:lpstr> Activity 2C  </vt:lpstr>
      <vt:lpstr>Establish client relationship management strategies</vt:lpstr>
      <vt:lpstr>Client care and client service standards</vt:lpstr>
      <vt:lpstr>Standards should be…</vt:lpstr>
      <vt:lpstr>Example: ‘meeting client expectations’</vt:lpstr>
      <vt:lpstr> Activity 2D  </vt:lpstr>
      <vt:lpstr>Maintain and improve ongoing relationships with clients</vt:lpstr>
      <vt:lpstr>Feedback </vt:lpstr>
      <vt:lpstr>Using feedback</vt:lpstr>
      <vt:lpstr>General methods used for obtaining feedback</vt:lpstr>
      <vt:lpstr>Monitoring satisfaction levels</vt:lpstr>
      <vt:lpstr> Activity 3A  </vt:lpstr>
      <vt:lpstr>Maintain and improve ongoing relationships with clients</vt:lpstr>
      <vt:lpstr>Strategies to elicit feedback</vt:lpstr>
      <vt:lpstr>Developing and implementing strategies</vt:lpstr>
      <vt:lpstr> Activity 3B  </vt:lpstr>
      <vt:lpstr>Build and maintain networks</vt:lpstr>
      <vt:lpstr>Build and maintain networks</vt:lpstr>
      <vt:lpstr>Establishing and maintaining business contacts</vt:lpstr>
      <vt:lpstr> Activity 4A  </vt:lpstr>
      <vt:lpstr>Build and maintain networks</vt:lpstr>
      <vt:lpstr>Business associations </vt:lpstr>
      <vt:lpstr>Professional development activities</vt:lpstr>
      <vt:lpstr>Why bother?</vt:lpstr>
      <vt:lpstr>Establishing communication channels</vt:lpstr>
      <vt:lpstr> Activity 4B  </vt:lpstr>
      <vt:lpstr>Build and maintain networks</vt:lpstr>
      <vt:lpstr>Providing, seeking and verifying information</vt:lpstr>
      <vt:lpstr> Activity 4C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Tom</cp:lastModifiedBy>
  <cp:revision>267</cp:revision>
  <dcterms:created xsi:type="dcterms:W3CDTF">2011-08-26T06:48:04Z</dcterms:created>
  <dcterms:modified xsi:type="dcterms:W3CDTF">2016-02-23T16:30:43Z</dcterms:modified>
</cp:coreProperties>
</file>