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5"/>
  </p:notesMasterIdLst>
  <p:sldIdLst>
    <p:sldId id="257" r:id="rId2"/>
    <p:sldId id="607" r:id="rId3"/>
    <p:sldId id="608" r:id="rId4"/>
    <p:sldId id="309" r:id="rId5"/>
    <p:sldId id="437" r:id="rId6"/>
    <p:sldId id="609" r:id="rId7"/>
    <p:sldId id="610" r:id="rId8"/>
    <p:sldId id="611" r:id="rId9"/>
    <p:sldId id="612" r:id="rId10"/>
    <p:sldId id="613" r:id="rId11"/>
    <p:sldId id="392" r:id="rId12"/>
    <p:sldId id="504" r:id="rId13"/>
    <p:sldId id="503" r:id="rId14"/>
    <p:sldId id="614" r:id="rId15"/>
    <p:sldId id="615" r:id="rId16"/>
    <p:sldId id="616" r:id="rId17"/>
    <p:sldId id="617" r:id="rId18"/>
    <p:sldId id="439" r:id="rId19"/>
    <p:sldId id="396" r:id="rId20"/>
    <p:sldId id="440" r:id="rId21"/>
    <p:sldId id="618" r:id="rId22"/>
    <p:sldId id="619" r:id="rId23"/>
    <p:sldId id="399" r:id="rId24"/>
    <p:sldId id="586" r:id="rId25"/>
    <p:sldId id="587" r:id="rId26"/>
    <p:sldId id="620" r:id="rId27"/>
    <p:sldId id="621" r:id="rId28"/>
    <p:sldId id="622" r:id="rId29"/>
    <p:sldId id="588" r:id="rId30"/>
    <p:sldId id="589" r:id="rId31"/>
    <p:sldId id="590" r:id="rId32"/>
    <p:sldId id="623" r:id="rId33"/>
    <p:sldId id="591" r:id="rId34"/>
    <p:sldId id="592" r:id="rId35"/>
    <p:sldId id="593" r:id="rId36"/>
    <p:sldId id="624" r:id="rId37"/>
    <p:sldId id="595" r:id="rId38"/>
    <p:sldId id="596" r:id="rId39"/>
    <p:sldId id="597" r:id="rId40"/>
    <p:sldId id="598" r:id="rId41"/>
    <p:sldId id="599" r:id="rId42"/>
    <p:sldId id="601" r:id="rId43"/>
    <p:sldId id="602" r:id="rId44"/>
    <p:sldId id="603" r:id="rId45"/>
    <p:sldId id="604" r:id="rId46"/>
    <p:sldId id="605" r:id="rId47"/>
    <p:sldId id="625" r:id="rId48"/>
    <p:sldId id="626" r:id="rId49"/>
    <p:sldId id="627" r:id="rId50"/>
    <p:sldId id="606" r:id="rId51"/>
    <p:sldId id="562" r:id="rId52"/>
    <p:sldId id="563" r:id="rId53"/>
    <p:sldId id="628" r:id="rId54"/>
    <p:sldId id="629" r:id="rId55"/>
    <p:sldId id="564" r:id="rId56"/>
    <p:sldId id="565" r:id="rId57"/>
    <p:sldId id="566" r:id="rId58"/>
    <p:sldId id="630" r:id="rId59"/>
    <p:sldId id="631" r:id="rId60"/>
    <p:sldId id="567" r:id="rId61"/>
    <p:sldId id="568" r:id="rId62"/>
    <p:sldId id="569" r:id="rId63"/>
    <p:sldId id="632" r:id="rId64"/>
    <p:sldId id="633" r:id="rId65"/>
    <p:sldId id="634" r:id="rId66"/>
    <p:sldId id="570" r:id="rId67"/>
    <p:sldId id="571" r:id="rId68"/>
    <p:sldId id="572" r:id="rId69"/>
    <p:sldId id="635" r:id="rId70"/>
    <p:sldId id="574" r:id="rId71"/>
    <p:sldId id="636" r:id="rId72"/>
    <p:sldId id="637" r:id="rId73"/>
    <p:sldId id="576" r:id="rId74"/>
    <p:sldId id="538" r:id="rId75"/>
    <p:sldId id="575" r:id="rId76"/>
    <p:sldId id="539" r:id="rId77"/>
    <p:sldId id="638" r:id="rId78"/>
    <p:sldId id="540" r:id="rId79"/>
    <p:sldId id="541" r:id="rId80"/>
    <p:sldId id="542" r:id="rId81"/>
    <p:sldId id="639" r:id="rId82"/>
    <p:sldId id="640" r:id="rId83"/>
    <p:sldId id="641" r:id="rId84"/>
    <p:sldId id="543" r:id="rId85"/>
    <p:sldId id="544" r:id="rId86"/>
    <p:sldId id="545" r:id="rId87"/>
    <p:sldId id="642" r:id="rId88"/>
    <p:sldId id="643" r:id="rId89"/>
    <p:sldId id="546" r:id="rId90"/>
    <p:sldId id="547" r:id="rId91"/>
    <p:sldId id="548" r:id="rId92"/>
    <p:sldId id="644" r:id="rId93"/>
    <p:sldId id="645" r:id="rId94"/>
    <p:sldId id="550" r:id="rId95"/>
    <p:sldId id="551" r:id="rId96"/>
    <p:sldId id="552" r:id="rId97"/>
    <p:sldId id="514" r:id="rId98"/>
    <p:sldId id="515" r:id="rId99"/>
    <p:sldId id="646" r:id="rId100"/>
    <p:sldId id="516" r:id="rId101"/>
    <p:sldId id="517" r:id="rId102"/>
    <p:sldId id="518" r:id="rId103"/>
    <p:sldId id="647" r:id="rId104"/>
    <p:sldId id="520" r:id="rId105"/>
    <p:sldId id="521" r:id="rId106"/>
    <p:sldId id="648" r:id="rId107"/>
    <p:sldId id="522" r:id="rId108"/>
    <p:sldId id="523" r:id="rId109"/>
    <p:sldId id="524" r:id="rId110"/>
    <p:sldId id="649" r:id="rId111"/>
    <p:sldId id="525" r:id="rId112"/>
    <p:sldId id="435" r:id="rId113"/>
    <p:sldId id="418" r:id="rId1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397" autoAdjust="0"/>
    <p:restoredTop sz="91525" autoAdjust="0"/>
  </p:normalViewPr>
  <p:slideViewPr>
    <p:cSldViewPr>
      <p:cViewPr>
        <p:scale>
          <a:sx n="60" d="100"/>
          <a:sy n="60" d="100"/>
        </p:scale>
        <p:origin x="-1824"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6/02/2018</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33</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44</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55</a:t>
            </a:fld>
            <a:endParaRPr lang="en-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56</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60</a:t>
            </a:fld>
            <a:endParaRPr lang="en-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66</a:t>
            </a:fld>
            <a:endParaRPr lang="en-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70</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73</a:t>
            </a:fld>
            <a:endParaRPr lang="en-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74</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78</a:t>
            </a:fld>
            <a:endParaRPr lang="en-CA"/>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79</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84</a:t>
            </a:fld>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85</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89</a:t>
            </a:fld>
            <a:endParaRPr lang="en-CA"/>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90</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94</a:t>
            </a:fld>
            <a:endParaRPr lang="en-AU"/>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96</a:t>
            </a:fld>
            <a:endParaRPr lang="en-CA"/>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97</a:t>
            </a:fld>
            <a:endParaRPr lang="en-AU"/>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100</a:t>
            </a:fld>
            <a:endParaRPr lang="en-CA"/>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101</a:t>
            </a:fld>
            <a:endParaRPr lang="en-AU"/>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104</a:t>
            </a:fld>
            <a:endParaRPr lang="en-AU"/>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107</a:t>
            </a:fld>
            <a:endParaRPr lang="en-CA"/>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108</a:t>
            </a:fld>
            <a:endParaRPr lang="en-AU"/>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111</a:t>
            </a:fld>
            <a:endParaRPr lang="en-CA"/>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113</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6/02/2018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6/02/2018</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6/02/2018</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6/02/2018</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6/02/2018</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CHCECE003</a:t>
            </a:r>
          </a:p>
          <a:p>
            <a:pPr algn="r"/>
            <a:r>
              <a:rPr lang="en-GB" sz="4400" b="1" dirty="0" smtClean="0">
                <a:solidFill>
                  <a:srgbClr val="FF0000"/>
                </a:solidFill>
              </a:rPr>
              <a:t>Provide care for children</a:t>
            </a:r>
            <a:endParaRPr lang="en-GB" sz="4400" dirty="0">
              <a:solidFill>
                <a:srgbClr val="FF0000"/>
              </a:solidFill>
            </a:endParaRPr>
          </a:p>
        </p:txBody>
      </p:sp>
      <p:pic>
        <p:nvPicPr>
          <p:cNvPr id="3" name="Picture 2" descr="C:\Users\Sophie2\Desktop\ArtWork\parent_child_portrait_800_clr_2964.png"/>
          <p:cNvPicPr/>
          <p:nvPr/>
        </p:nvPicPr>
        <p:blipFill rotWithShape="1">
          <a:blip r:embed="rId3">
            <a:extLst>
              <a:ext uri="{28A0092B-C50C-407E-A947-70E740481C1C}">
                <a14:useLocalDpi xmlns:a14="http://schemas.microsoft.com/office/drawing/2010/main" val="0"/>
              </a:ext>
            </a:extLst>
          </a:blip>
          <a:srcRect b="5819"/>
          <a:stretch/>
        </p:blipFill>
        <p:spPr bwMode="auto">
          <a:xfrm>
            <a:off x="539552" y="2794749"/>
            <a:ext cx="2448272" cy="357301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reading_to_children_800_wht.png"/>
          <p:cNvPicPr/>
          <p:nvPr/>
        </p:nvPicPr>
        <p:blipFill rotWithShape="1">
          <a:blip r:embed="rId2" cstate="print">
            <a:extLst>
              <a:ext uri="{28A0092B-C50C-407E-A947-70E740481C1C}">
                <a14:useLocalDpi xmlns:a14="http://schemas.microsoft.com/office/drawing/2010/main" val="0"/>
              </a:ext>
            </a:extLst>
          </a:blip>
          <a:srcRect b="9241"/>
          <a:stretch/>
        </p:blipFill>
        <p:spPr bwMode="auto">
          <a:xfrm>
            <a:off x="5868144" y="4869159"/>
            <a:ext cx="2366073" cy="1642761"/>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noAutofit/>
          </a:bodyPr>
          <a:lstStyle/>
          <a:p>
            <a:r>
              <a:rPr lang="en-GB" dirty="0"/>
              <a:t>An introduction on the National Quality Framework (NQF)</a:t>
            </a:r>
          </a:p>
        </p:txBody>
      </p:sp>
      <p:sp>
        <p:nvSpPr>
          <p:cNvPr id="3" name="Content Placeholder 2"/>
          <p:cNvSpPr>
            <a:spLocks noGrp="1"/>
          </p:cNvSpPr>
          <p:nvPr>
            <p:ph idx="1"/>
          </p:nvPr>
        </p:nvSpPr>
        <p:spPr>
          <a:xfrm>
            <a:off x="457200" y="1600201"/>
            <a:ext cx="8229600" cy="3917032"/>
          </a:xfrm>
        </p:spPr>
        <p:txBody>
          <a:bodyPr/>
          <a:lstStyle/>
          <a:p>
            <a:r>
              <a:rPr lang="en-GB" dirty="0"/>
              <a:t>The National Quality Framework (NQF) was established in 2012 by the government as a measure to raise the quality and standards of early childhood education and </a:t>
            </a:r>
            <a:r>
              <a:rPr lang="en-GB" dirty="0" smtClean="0"/>
              <a:t>care</a:t>
            </a:r>
          </a:p>
          <a:p>
            <a:r>
              <a:rPr lang="en-GB" dirty="0"/>
              <a:t>This is overseen by the Australian Children’s Education and Care Quality Authority (ACECQA), in conjunction with the individual state and territory regulatory </a:t>
            </a:r>
            <a:r>
              <a:rPr lang="en-GB" dirty="0" smtClean="0"/>
              <a:t>bodies.</a:t>
            </a:r>
            <a:endParaRPr lang="en-GB" dirty="0"/>
          </a:p>
        </p:txBody>
      </p:sp>
    </p:spTree>
    <p:extLst>
      <p:ext uri="{BB962C8B-B14F-4D97-AF65-F5344CB8AC3E}">
        <p14:creationId xmlns:p14="http://schemas.microsoft.com/office/powerpoint/2010/main" val="2923919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NQF includes:</a:t>
            </a:r>
            <a:endParaRPr lang="en-GB" dirty="0"/>
          </a:p>
        </p:txBody>
      </p:sp>
      <p:sp>
        <p:nvSpPr>
          <p:cNvPr id="3" name="Content Placeholder 2"/>
          <p:cNvSpPr>
            <a:spLocks noGrp="1"/>
          </p:cNvSpPr>
          <p:nvPr>
            <p:ph idx="1"/>
          </p:nvPr>
        </p:nvSpPr>
        <p:spPr>
          <a:xfrm>
            <a:off x="457200" y="1600200"/>
            <a:ext cx="5842992" cy="4525963"/>
          </a:xfrm>
        </p:spPr>
        <p:txBody>
          <a:bodyPr/>
          <a:lstStyle/>
          <a:p>
            <a:pPr lvl="0"/>
            <a:r>
              <a:rPr lang="en-GB" dirty="0"/>
              <a:t>The National Law and National Regulations </a:t>
            </a:r>
          </a:p>
          <a:p>
            <a:pPr lvl="0"/>
            <a:r>
              <a:rPr lang="en-GB" dirty="0"/>
              <a:t>The National Quality Standard (NQS)</a:t>
            </a:r>
          </a:p>
          <a:p>
            <a:pPr lvl="0"/>
            <a:r>
              <a:rPr lang="en-GB" dirty="0"/>
              <a:t>National learning frameworks</a:t>
            </a:r>
          </a:p>
          <a:p>
            <a:pPr lvl="0"/>
            <a:r>
              <a:rPr lang="en-GB" dirty="0"/>
              <a:t>Assessment and quality rating process.</a:t>
            </a:r>
          </a:p>
          <a:p>
            <a:endParaRPr lang="en-GB" dirty="0"/>
          </a:p>
        </p:txBody>
      </p:sp>
      <p:pic>
        <p:nvPicPr>
          <p:cNvPr id="4" name="Picture 3" descr="C:\Users\Sophie2\Desktop\ArtWork\police_officer_with_children_400_clr_13077.png"/>
          <p:cNvPicPr/>
          <p:nvPr/>
        </p:nvPicPr>
        <p:blipFill rotWithShape="1">
          <a:blip r:embed="rId2">
            <a:extLst>
              <a:ext uri="{28A0092B-C50C-407E-A947-70E740481C1C}">
                <a14:useLocalDpi xmlns:a14="http://schemas.microsoft.com/office/drawing/2010/main" val="0"/>
              </a:ext>
            </a:extLst>
          </a:blip>
          <a:srcRect r="7070"/>
          <a:stretch/>
        </p:blipFill>
        <p:spPr bwMode="auto">
          <a:xfrm>
            <a:off x="5652120" y="2060848"/>
            <a:ext cx="2944340" cy="4602313"/>
          </a:xfrm>
          <a:prstGeom prst="rect">
            <a:avLst/>
          </a:prstGeom>
          <a:noFill/>
          <a:ln>
            <a:noFill/>
          </a:ln>
        </p:spPr>
      </p:pic>
    </p:spTree>
    <p:extLst>
      <p:ext uri="{BB962C8B-B14F-4D97-AF65-F5344CB8AC3E}">
        <p14:creationId xmlns:p14="http://schemas.microsoft.com/office/powerpoint/2010/main" val="25089161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Provide physical care</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a:latin typeface="+mj-lt"/>
              </a:rPr>
              <a:t>1.1 </a:t>
            </a:r>
            <a:r>
              <a:rPr lang="en-AU" sz="2800" dirty="0"/>
              <a:t>Manage toileting accidents in a manner that protects the child’s self-esteem and privacy</a:t>
            </a:r>
            <a:r>
              <a:rPr lang="en-AU" sz="2800" b="1" dirty="0" smtClean="0">
                <a:latin typeface="+mj-lt"/>
              </a:rPr>
              <a:t> </a:t>
            </a:r>
            <a:endParaRPr lang="en-AU" sz="2800" dirty="0">
              <a:latin typeface="+mj-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Children and toileting</a:t>
            </a:r>
          </a:p>
        </p:txBody>
      </p:sp>
      <p:sp>
        <p:nvSpPr>
          <p:cNvPr id="3" name="Content Placeholder 2"/>
          <p:cNvSpPr>
            <a:spLocks noGrp="1"/>
          </p:cNvSpPr>
          <p:nvPr>
            <p:ph idx="1"/>
          </p:nvPr>
        </p:nvSpPr>
        <p:spPr/>
        <p:txBody>
          <a:bodyPr/>
          <a:lstStyle/>
          <a:p>
            <a:r>
              <a:rPr lang="en-GB" dirty="0"/>
              <a:t>Services will have different guidelines for handling toileting but these should still follow the requirements of the </a:t>
            </a:r>
            <a:r>
              <a:rPr lang="en-GB" dirty="0" smtClean="0"/>
              <a:t>NQF</a:t>
            </a:r>
          </a:p>
          <a:p>
            <a:r>
              <a:rPr lang="en-GB" dirty="0"/>
              <a:t>It is helpful to establish routines </a:t>
            </a:r>
            <a:r>
              <a:rPr lang="en-GB" dirty="0" smtClean="0"/>
              <a:t>as </a:t>
            </a:r>
            <a:r>
              <a:rPr lang="en-GB" dirty="0"/>
              <a:t>this will help children </a:t>
            </a:r>
            <a:r>
              <a:rPr lang="en-GB" dirty="0" smtClean="0"/>
              <a:t>become </a:t>
            </a:r>
            <a:r>
              <a:rPr lang="en-GB" dirty="0"/>
              <a:t>more aware of their </a:t>
            </a:r>
            <a:r>
              <a:rPr lang="en-GB" dirty="0" smtClean="0"/>
              <a:t>need to use the toilet and will help prevent toileting accidents.</a:t>
            </a:r>
            <a:endParaRPr lang="en-GB" dirty="0"/>
          </a:p>
        </p:txBody>
      </p:sp>
      <p:pic>
        <p:nvPicPr>
          <p:cNvPr id="4" name="Picture 3" descr="C:\Users\Sophie2\Desktop\ArtWork\babies_with_blocks_spelling_learn_13401.png"/>
          <p:cNvPicPr/>
          <p:nvPr/>
        </p:nvPicPr>
        <p:blipFill rotWithShape="1">
          <a:blip r:embed="rId2">
            <a:extLst>
              <a:ext uri="{28A0092B-C50C-407E-A947-70E740481C1C}">
                <a14:useLocalDpi xmlns:a14="http://schemas.microsoft.com/office/drawing/2010/main" val="0"/>
              </a:ext>
            </a:extLst>
          </a:blip>
          <a:srcRect t="8676"/>
          <a:stretch/>
        </p:blipFill>
        <p:spPr bwMode="auto">
          <a:xfrm>
            <a:off x="2627784" y="4509120"/>
            <a:ext cx="3888432" cy="219140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Toileting accidents</a:t>
            </a:r>
          </a:p>
        </p:txBody>
      </p:sp>
      <p:sp>
        <p:nvSpPr>
          <p:cNvPr id="3" name="Content Placeholder 2"/>
          <p:cNvSpPr>
            <a:spLocks noGrp="1"/>
          </p:cNvSpPr>
          <p:nvPr>
            <p:ph idx="1"/>
          </p:nvPr>
        </p:nvSpPr>
        <p:spPr>
          <a:xfrm>
            <a:off x="457200" y="1600200"/>
            <a:ext cx="7715200" cy="4565104"/>
          </a:xfrm>
        </p:spPr>
        <p:txBody>
          <a:bodyPr/>
          <a:lstStyle/>
          <a:p>
            <a:r>
              <a:rPr lang="en-GB" dirty="0"/>
              <a:t>Your organisation should have clear policies </a:t>
            </a:r>
            <a:r>
              <a:rPr lang="en-GB" dirty="0" smtClean="0"/>
              <a:t/>
            </a:r>
            <a:br>
              <a:rPr lang="en-GB" dirty="0" smtClean="0"/>
            </a:br>
            <a:r>
              <a:rPr lang="en-GB" dirty="0" smtClean="0"/>
              <a:t>and </a:t>
            </a:r>
            <a:r>
              <a:rPr lang="en-GB" dirty="0"/>
              <a:t>procedures on all aspects of health and safety at the service; this includes toileting </a:t>
            </a:r>
            <a:r>
              <a:rPr lang="en-GB" dirty="0" smtClean="0"/>
              <a:t/>
            </a:r>
            <a:br>
              <a:rPr lang="en-GB" dirty="0" smtClean="0"/>
            </a:br>
            <a:r>
              <a:rPr lang="en-GB" dirty="0" smtClean="0"/>
              <a:t>and </a:t>
            </a:r>
            <a:r>
              <a:rPr lang="en-GB" dirty="0"/>
              <a:t>how to deal with different </a:t>
            </a:r>
            <a:r>
              <a:rPr lang="en-GB" dirty="0" smtClean="0"/>
              <a:t/>
            </a:r>
            <a:br>
              <a:rPr lang="en-GB" dirty="0" smtClean="0"/>
            </a:br>
            <a:r>
              <a:rPr lang="en-GB" dirty="0" smtClean="0"/>
              <a:t>situations </a:t>
            </a:r>
            <a:r>
              <a:rPr lang="en-GB" dirty="0"/>
              <a:t>concerning </a:t>
            </a:r>
            <a:r>
              <a:rPr lang="en-GB" dirty="0" smtClean="0"/>
              <a:t>this</a:t>
            </a:r>
          </a:p>
          <a:p>
            <a:r>
              <a:rPr lang="en-GB" dirty="0"/>
              <a:t>When dealing with a toileting </a:t>
            </a:r>
            <a:r>
              <a:rPr lang="en-GB" dirty="0" smtClean="0"/>
              <a:t/>
            </a:r>
            <a:br>
              <a:rPr lang="en-GB" dirty="0" smtClean="0"/>
            </a:br>
            <a:r>
              <a:rPr lang="en-GB" dirty="0" smtClean="0"/>
              <a:t>accident </a:t>
            </a:r>
            <a:r>
              <a:rPr lang="en-GB" dirty="0"/>
              <a:t>you should minimise any </a:t>
            </a:r>
            <a:r>
              <a:rPr lang="en-GB" dirty="0" smtClean="0"/>
              <a:t/>
            </a:r>
            <a:br>
              <a:rPr lang="en-GB" dirty="0" smtClean="0"/>
            </a:br>
            <a:r>
              <a:rPr lang="en-GB" dirty="0" smtClean="0"/>
              <a:t>cause </a:t>
            </a:r>
            <a:r>
              <a:rPr lang="en-GB" dirty="0"/>
              <a:t>of embarrassment to the </a:t>
            </a:r>
            <a:r>
              <a:rPr lang="en-GB" dirty="0" smtClean="0"/>
              <a:t/>
            </a:r>
            <a:br>
              <a:rPr lang="en-GB" dirty="0" smtClean="0"/>
            </a:br>
            <a:r>
              <a:rPr lang="en-GB" dirty="0" smtClean="0"/>
              <a:t>child </a:t>
            </a:r>
            <a:r>
              <a:rPr lang="en-GB" dirty="0"/>
              <a:t>as a </a:t>
            </a:r>
            <a:r>
              <a:rPr lang="en-GB" dirty="0" smtClean="0"/>
              <a:t>priority.</a:t>
            </a:r>
          </a:p>
          <a:p>
            <a:endParaRPr lang="en-GB" dirty="0"/>
          </a:p>
        </p:txBody>
      </p:sp>
      <p:pic>
        <p:nvPicPr>
          <p:cNvPr id="4" name="Picture 3" descr="C:\Users\Sophie2\Desktop\ArtWork\toilet_400_clr_9970.png"/>
          <p:cNvPicPr/>
          <p:nvPr/>
        </p:nvPicPr>
        <p:blipFill rotWithShape="1">
          <a:blip r:embed="rId2">
            <a:extLst>
              <a:ext uri="{28A0092B-C50C-407E-A947-70E740481C1C}">
                <a14:useLocalDpi xmlns:a14="http://schemas.microsoft.com/office/drawing/2010/main" val="0"/>
              </a:ext>
            </a:extLst>
          </a:blip>
          <a:srcRect t="5233"/>
          <a:stretch/>
        </p:blipFill>
        <p:spPr bwMode="auto">
          <a:xfrm>
            <a:off x="5868144" y="3127291"/>
            <a:ext cx="2940563" cy="32403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15785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Dealing with a toilet accident </a:t>
            </a:r>
            <a:r>
              <a:rPr lang="en-GB" dirty="0" smtClean="0"/>
              <a:t/>
            </a:r>
            <a:br>
              <a:rPr lang="en-GB" dirty="0" smtClean="0"/>
            </a:br>
            <a:r>
              <a:rPr lang="en-GB" dirty="0" smtClean="0"/>
              <a:t>will include: </a:t>
            </a:r>
            <a:endParaRPr lang="en-GB" dirty="0"/>
          </a:p>
        </p:txBody>
      </p:sp>
      <p:pic>
        <p:nvPicPr>
          <p:cNvPr id="4" name="Picture 3" descr="C:\Users\Sophie2\Desktop\ArtWork\Fotolia_21582416_S.jpg"/>
          <p:cNvPicPr/>
          <p:nvPr/>
        </p:nvPicPr>
        <p:blipFill rotWithShape="1">
          <a:blip r:embed="rId2" cstate="print">
            <a:extLst>
              <a:ext uri="{28A0092B-C50C-407E-A947-70E740481C1C}">
                <a14:useLocalDpi xmlns:a14="http://schemas.microsoft.com/office/drawing/2010/main" val="0"/>
              </a:ext>
            </a:extLst>
          </a:blip>
          <a:srcRect l="15643" t="12032" r="13528"/>
          <a:stretch/>
        </p:blipFill>
        <p:spPr bwMode="auto">
          <a:xfrm>
            <a:off x="6012160" y="3861048"/>
            <a:ext cx="2843808" cy="2649311"/>
          </a:xfrm>
          <a:prstGeom prst="rect">
            <a:avLst/>
          </a:prstGeom>
          <a:noFill/>
          <a:ln>
            <a:noFill/>
          </a:ln>
          <a:extLst>
            <a:ext uri="{53640926-AAD7-44D8-BBD7-CCE9431645EC}">
              <a14:shadowObscured xmlns:a14="http://schemas.microsoft.com/office/drawing/2010/main"/>
            </a:ext>
          </a:extLst>
        </p:spPr>
      </p:pic>
      <p:sp>
        <p:nvSpPr>
          <p:cNvPr id="3" name="Content Placeholder 2"/>
          <p:cNvSpPr>
            <a:spLocks noGrp="1"/>
          </p:cNvSpPr>
          <p:nvPr>
            <p:ph idx="1"/>
          </p:nvPr>
        </p:nvSpPr>
        <p:spPr>
          <a:xfrm>
            <a:off x="457200" y="1844824"/>
            <a:ext cx="6635080" cy="4680520"/>
          </a:xfrm>
        </p:spPr>
        <p:txBody>
          <a:bodyPr>
            <a:normAutofit/>
          </a:bodyPr>
          <a:lstStyle/>
          <a:p>
            <a:pPr lvl="0"/>
            <a:r>
              <a:rPr lang="en-GB" dirty="0"/>
              <a:t>Cleaning and changing the child</a:t>
            </a:r>
          </a:p>
          <a:p>
            <a:pPr lvl="0"/>
            <a:r>
              <a:rPr lang="en-GB" dirty="0"/>
              <a:t>Removing waste from underwear and bagging up soiled clothes in a sealed bag</a:t>
            </a:r>
          </a:p>
          <a:p>
            <a:pPr lvl="0"/>
            <a:r>
              <a:rPr lang="en-GB" dirty="0"/>
              <a:t>Removing any mess from the service area</a:t>
            </a:r>
          </a:p>
          <a:p>
            <a:pPr lvl="0"/>
            <a:r>
              <a:rPr lang="en-GB" dirty="0"/>
              <a:t>Cleaning and sanitising the affected area/surfaces</a:t>
            </a:r>
          </a:p>
          <a:p>
            <a:pPr lvl="0"/>
            <a:r>
              <a:rPr lang="en-GB" dirty="0"/>
              <a:t>Ensuring the child is comforted and supported as needed. </a:t>
            </a:r>
          </a:p>
          <a:p>
            <a:endParaRPr lang="en-GB" dirty="0"/>
          </a:p>
        </p:txBody>
      </p:sp>
    </p:spTree>
    <p:extLst>
      <p:ext uri="{BB962C8B-B14F-4D97-AF65-F5344CB8AC3E}">
        <p14:creationId xmlns:p14="http://schemas.microsoft.com/office/powerpoint/2010/main" val="2456527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stick_figure_parent_child_standing_1600_clr_2969.png"/>
          <p:cNvPicPr/>
          <p:nvPr/>
        </p:nvPicPr>
        <p:blipFill rotWithShape="1">
          <a:blip r:embed="rId2" cstate="print">
            <a:extLst>
              <a:ext uri="{28A0092B-C50C-407E-A947-70E740481C1C}">
                <a14:useLocalDpi xmlns:a14="http://schemas.microsoft.com/office/drawing/2010/main" val="0"/>
              </a:ext>
            </a:extLst>
          </a:blip>
          <a:srcRect r="15475" b="3625"/>
          <a:stretch/>
        </p:blipFill>
        <p:spPr bwMode="auto">
          <a:xfrm>
            <a:off x="6876256" y="1844824"/>
            <a:ext cx="2001579" cy="3653427"/>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Privacy</a:t>
            </a:r>
          </a:p>
        </p:txBody>
      </p:sp>
      <p:sp>
        <p:nvSpPr>
          <p:cNvPr id="3" name="Content Placeholder 2"/>
          <p:cNvSpPr>
            <a:spLocks noGrp="1"/>
          </p:cNvSpPr>
          <p:nvPr>
            <p:ph idx="1"/>
          </p:nvPr>
        </p:nvSpPr>
        <p:spPr>
          <a:xfrm>
            <a:off x="457200" y="1600200"/>
            <a:ext cx="7283152" cy="4997152"/>
          </a:xfrm>
        </p:spPr>
        <p:txBody>
          <a:bodyPr>
            <a:normAutofit/>
          </a:bodyPr>
          <a:lstStyle/>
          <a:p>
            <a:pPr marL="0" indent="0">
              <a:buNone/>
            </a:pPr>
            <a:r>
              <a:rPr lang="en-GB" b="1" dirty="0"/>
              <a:t>Providing privacy to children includes:</a:t>
            </a:r>
          </a:p>
          <a:p>
            <a:pPr lvl="0"/>
            <a:r>
              <a:rPr lang="en-GB" dirty="0"/>
              <a:t>Understanding and respecting children may feel uncomfortable doing certain things in front of adults and other children</a:t>
            </a:r>
          </a:p>
          <a:p>
            <a:pPr lvl="0"/>
            <a:r>
              <a:rPr lang="en-GB" dirty="0"/>
              <a:t>Providing a quiet/private space for the </a:t>
            </a:r>
            <a:r>
              <a:rPr lang="en-GB" dirty="0" smtClean="0"/>
              <a:t/>
            </a:r>
            <a:br>
              <a:rPr lang="en-GB" dirty="0" smtClean="0"/>
            </a:br>
            <a:r>
              <a:rPr lang="en-GB" dirty="0" smtClean="0"/>
              <a:t>child </a:t>
            </a:r>
            <a:r>
              <a:rPr lang="en-GB" dirty="0"/>
              <a:t>in personal hygiene and dressing/undressing routines</a:t>
            </a:r>
          </a:p>
          <a:p>
            <a:r>
              <a:rPr lang="en-GB" dirty="0"/>
              <a:t>Not watching them participate in personal routines (if not needed as a matter of safety</a:t>
            </a:r>
            <a:r>
              <a:rPr lang="en-GB" dirty="0" smtClean="0"/>
              <a:t>)</a:t>
            </a:r>
          </a:p>
          <a:p>
            <a:r>
              <a:rPr lang="en-GB" dirty="0" smtClean="0"/>
              <a:t>Etc.</a:t>
            </a:r>
            <a:endParaRPr lang="en-GB" dirty="0"/>
          </a:p>
        </p:txBody>
      </p:sp>
    </p:spTree>
    <p:extLst>
      <p:ext uri="{BB962C8B-B14F-4D97-AF65-F5344CB8AC3E}">
        <p14:creationId xmlns:p14="http://schemas.microsoft.com/office/powerpoint/2010/main" val="3824049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boy_child_huddled_in_corner_400_clr_19273.png"/>
          <p:cNvPicPr/>
          <p:nvPr/>
        </p:nvPicPr>
        <p:blipFill rotWithShape="1">
          <a:blip r:embed="rId2">
            <a:extLst>
              <a:ext uri="{28A0092B-C50C-407E-A947-70E740481C1C}">
                <a14:useLocalDpi xmlns:a14="http://schemas.microsoft.com/office/drawing/2010/main" val="0"/>
              </a:ext>
            </a:extLst>
          </a:blip>
          <a:srcRect b="6395"/>
          <a:stretch/>
        </p:blipFill>
        <p:spPr bwMode="auto">
          <a:xfrm>
            <a:off x="6300192" y="2801310"/>
            <a:ext cx="2692725" cy="2520280"/>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The </a:t>
            </a:r>
            <a:r>
              <a:rPr lang="en-GB" dirty="0" smtClean="0"/>
              <a:t>rights </a:t>
            </a:r>
            <a:r>
              <a:rPr lang="en-GB" dirty="0"/>
              <a:t>of the child</a:t>
            </a:r>
          </a:p>
        </p:txBody>
      </p:sp>
      <p:sp>
        <p:nvSpPr>
          <p:cNvPr id="3" name="Content Placeholder 2"/>
          <p:cNvSpPr>
            <a:spLocks noGrp="1"/>
          </p:cNvSpPr>
          <p:nvPr>
            <p:ph idx="1"/>
          </p:nvPr>
        </p:nvSpPr>
        <p:spPr>
          <a:xfrm>
            <a:off x="457200" y="1600200"/>
            <a:ext cx="8229600" cy="5257800"/>
          </a:xfrm>
        </p:spPr>
        <p:txBody>
          <a:bodyPr>
            <a:normAutofit/>
          </a:bodyPr>
          <a:lstStyle/>
          <a:p>
            <a:pPr marL="0" indent="0">
              <a:buNone/>
            </a:pPr>
            <a:r>
              <a:rPr lang="en-GB" dirty="0"/>
              <a:t>The United Nations Convention on the Rights of the Child (UNCRC) sets out the civil, political, economic, social and cultural rights of </a:t>
            </a:r>
            <a:r>
              <a:rPr lang="en-GB" dirty="0" smtClean="0"/>
              <a:t>children.</a:t>
            </a:r>
          </a:p>
          <a:p>
            <a:pPr marL="0" indent="0">
              <a:buNone/>
            </a:pPr>
            <a:r>
              <a:rPr lang="en-GB" b="1" dirty="0"/>
              <a:t>There are 54 articles in the convention, </a:t>
            </a:r>
            <a:r>
              <a:rPr lang="en-GB" b="1" dirty="0" smtClean="0"/>
              <a:t/>
            </a:r>
            <a:br>
              <a:rPr lang="en-GB" b="1" dirty="0" smtClean="0"/>
            </a:br>
            <a:r>
              <a:rPr lang="en-GB" b="1" dirty="0" smtClean="0"/>
              <a:t>the </a:t>
            </a:r>
            <a:r>
              <a:rPr lang="en-GB" b="1" dirty="0"/>
              <a:t>following four are considered to be </a:t>
            </a:r>
            <a:r>
              <a:rPr lang="en-GB" b="1" dirty="0" smtClean="0"/>
              <a:t/>
            </a:r>
            <a:br>
              <a:rPr lang="en-GB" b="1" dirty="0" smtClean="0"/>
            </a:br>
            <a:r>
              <a:rPr lang="en-GB" b="1" dirty="0" smtClean="0"/>
              <a:t>the </a:t>
            </a:r>
            <a:r>
              <a:rPr lang="en-GB" b="1" dirty="0"/>
              <a:t>general principles of the treaty:</a:t>
            </a:r>
          </a:p>
          <a:p>
            <a:pPr lvl="0"/>
            <a:r>
              <a:rPr lang="en-GB" dirty="0"/>
              <a:t>Non-discrimination (article 2)</a:t>
            </a:r>
          </a:p>
          <a:p>
            <a:pPr lvl="0"/>
            <a:r>
              <a:rPr lang="en-GB" dirty="0"/>
              <a:t>Best interest of the child (article 3)</a:t>
            </a:r>
          </a:p>
          <a:p>
            <a:pPr lvl="0"/>
            <a:r>
              <a:rPr lang="en-GB" dirty="0"/>
              <a:t>Right to life survival and development (article 6) </a:t>
            </a:r>
          </a:p>
          <a:p>
            <a:pPr lvl="0"/>
            <a:r>
              <a:rPr lang="en-GB" dirty="0"/>
              <a:t>Right to be heard (article 12).</a:t>
            </a:r>
          </a:p>
          <a:p>
            <a:endParaRPr lang="en-GB" dirty="0"/>
          </a:p>
        </p:txBody>
      </p:sp>
    </p:spTree>
    <p:extLst>
      <p:ext uri="{BB962C8B-B14F-4D97-AF65-F5344CB8AC3E}">
        <p14:creationId xmlns:p14="http://schemas.microsoft.com/office/powerpoint/2010/main" val="2818746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 code of ethics for early childhood</a:t>
            </a:r>
          </a:p>
        </p:txBody>
      </p:sp>
      <p:sp>
        <p:nvSpPr>
          <p:cNvPr id="3" name="Content Placeholder 2"/>
          <p:cNvSpPr>
            <a:spLocks noGrp="1"/>
          </p:cNvSpPr>
          <p:nvPr>
            <p:ph idx="1"/>
          </p:nvPr>
        </p:nvSpPr>
        <p:spPr>
          <a:xfrm>
            <a:off x="457200" y="1600200"/>
            <a:ext cx="8507288" cy="4525963"/>
          </a:xfrm>
        </p:spPr>
        <p:txBody>
          <a:bodyPr/>
          <a:lstStyle/>
          <a:p>
            <a:pPr marL="0" indent="0">
              <a:buNone/>
            </a:pPr>
            <a:r>
              <a:rPr lang="en-GB" dirty="0"/>
              <a:t>Early Childhood Australia’s Code of Ethics is based on the principles of the UNCRC; this sets out the requirements for behaviours in early childhood professionals and provides guidance in making ethical decisions and in promoting the rights and dignity of all </a:t>
            </a:r>
            <a:r>
              <a:rPr lang="en-GB" dirty="0" smtClean="0"/>
              <a:t>children.</a:t>
            </a:r>
            <a:endParaRPr lang="en-GB" dirty="0"/>
          </a:p>
        </p:txBody>
      </p:sp>
      <p:pic>
        <p:nvPicPr>
          <p:cNvPr id="4" name="Picture 3" descr="C:\Users\Sophie2\Desktop\ArtWork\group_of_protesters_800_wht_9442.png"/>
          <p:cNvPicPr/>
          <p:nvPr/>
        </p:nvPicPr>
        <p:blipFill rotWithShape="1">
          <a:blip r:embed="rId2">
            <a:extLst>
              <a:ext uri="{28A0092B-C50C-407E-A947-70E740481C1C}">
                <a14:useLocalDpi xmlns:a14="http://schemas.microsoft.com/office/drawing/2010/main" val="0"/>
              </a:ext>
            </a:extLst>
          </a:blip>
          <a:srcRect b="4468"/>
          <a:stretch/>
        </p:blipFill>
        <p:spPr bwMode="auto">
          <a:xfrm>
            <a:off x="2411759" y="3836860"/>
            <a:ext cx="4320482" cy="3034080"/>
          </a:xfrm>
          <a:prstGeom prst="rect">
            <a:avLst/>
          </a:prstGeom>
          <a:noFill/>
          <a:ln>
            <a:noFill/>
          </a:ln>
        </p:spPr>
      </p:pic>
    </p:spTree>
    <p:extLst>
      <p:ext uri="{BB962C8B-B14F-4D97-AF65-F5344CB8AC3E}">
        <p14:creationId xmlns:p14="http://schemas.microsoft.com/office/powerpoint/2010/main" val="133056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Provide physical care</a:t>
            </a:r>
            <a:endParaRPr lang="en-GB" dirty="0"/>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a:latin typeface="+mj-lt"/>
              </a:rPr>
              <a:t>1.2 </a:t>
            </a:r>
            <a:r>
              <a:rPr lang="en-AU" sz="2800" dirty="0"/>
              <a:t>Supervise and engage with children eating and drinking</a:t>
            </a:r>
            <a:endParaRPr lang="en-AU" sz="2800" dirty="0">
              <a:latin typeface="+mj-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Supervision of </a:t>
            </a:r>
            <a:r>
              <a:rPr lang="en-GB" dirty="0" smtClean="0"/>
              <a:t>children</a:t>
            </a:r>
            <a:endParaRPr lang="en-GB" dirty="0"/>
          </a:p>
        </p:txBody>
      </p:sp>
      <p:sp>
        <p:nvSpPr>
          <p:cNvPr id="3" name="Content Placeholder 2"/>
          <p:cNvSpPr>
            <a:spLocks noGrp="1"/>
          </p:cNvSpPr>
          <p:nvPr>
            <p:ph idx="1"/>
          </p:nvPr>
        </p:nvSpPr>
        <p:spPr>
          <a:xfrm>
            <a:off x="457200" y="1600200"/>
            <a:ext cx="8291264" cy="5257800"/>
          </a:xfrm>
        </p:spPr>
        <p:txBody>
          <a:bodyPr>
            <a:normAutofit/>
          </a:bodyPr>
          <a:lstStyle/>
          <a:p>
            <a:pPr marL="0" indent="0">
              <a:buNone/>
            </a:pPr>
            <a:r>
              <a:rPr lang="en-GB" b="1" dirty="0"/>
              <a:t>Supervising is required for the following reasons:</a:t>
            </a:r>
          </a:p>
          <a:p>
            <a:pPr lvl="0"/>
            <a:r>
              <a:rPr lang="en-GB" dirty="0"/>
              <a:t>To ensure children do not </a:t>
            </a:r>
            <a:r>
              <a:rPr lang="en-GB" dirty="0" smtClean="0"/>
              <a:t>have </a:t>
            </a:r>
            <a:r>
              <a:rPr lang="en-GB" dirty="0"/>
              <a:t>an accident</a:t>
            </a:r>
          </a:p>
          <a:p>
            <a:pPr lvl="0"/>
            <a:r>
              <a:rPr lang="en-GB" dirty="0"/>
              <a:t>To direct planned activities</a:t>
            </a:r>
          </a:p>
          <a:p>
            <a:pPr lvl="0"/>
            <a:r>
              <a:rPr lang="en-GB" dirty="0"/>
              <a:t>To watch unplanned activities </a:t>
            </a:r>
            <a:endParaRPr lang="en-GB" dirty="0" smtClean="0"/>
          </a:p>
          <a:p>
            <a:pPr lvl="0"/>
            <a:r>
              <a:rPr lang="en-GB" dirty="0" smtClean="0"/>
              <a:t>To </a:t>
            </a:r>
            <a:r>
              <a:rPr lang="en-GB" dirty="0"/>
              <a:t>help children participate in activities </a:t>
            </a:r>
          </a:p>
          <a:p>
            <a:pPr lvl="0"/>
            <a:r>
              <a:rPr lang="en-GB" dirty="0"/>
              <a:t>To facilitate development and learning </a:t>
            </a:r>
            <a:r>
              <a:rPr lang="en-GB" dirty="0" smtClean="0"/>
              <a:t/>
            </a:r>
            <a:br>
              <a:rPr lang="en-GB" dirty="0" smtClean="0"/>
            </a:br>
            <a:r>
              <a:rPr lang="en-GB" dirty="0" smtClean="0"/>
              <a:t>experiences</a:t>
            </a:r>
            <a:endParaRPr lang="en-GB" dirty="0"/>
          </a:p>
          <a:p>
            <a:pPr lvl="0"/>
            <a:r>
              <a:rPr lang="en-GB" dirty="0"/>
              <a:t>To attend to care needs</a:t>
            </a:r>
          </a:p>
          <a:p>
            <a:r>
              <a:rPr lang="en-GB" dirty="0"/>
              <a:t>To ensure children do not wander off, get lost or taken from the premises without prior </a:t>
            </a:r>
            <a:r>
              <a:rPr lang="en-GB" dirty="0" smtClean="0"/>
              <a:t>consent.</a:t>
            </a:r>
            <a:endParaRPr lang="en-GB" dirty="0"/>
          </a:p>
        </p:txBody>
      </p:sp>
      <p:pic>
        <p:nvPicPr>
          <p:cNvPr id="4" name="Picture 3" descr="C:\Users\Sophie2\Desktop\ArtWork\Fotolia_15998379_XS.jpg"/>
          <p:cNvPicPr/>
          <p:nvPr/>
        </p:nvPicPr>
        <p:blipFill rotWithShape="1">
          <a:blip r:embed="rId2">
            <a:extLst>
              <a:ext uri="{28A0092B-C50C-407E-A947-70E740481C1C}">
                <a14:useLocalDpi xmlns:a14="http://schemas.microsoft.com/office/drawing/2010/main" val="0"/>
              </a:ext>
            </a:extLst>
          </a:blip>
          <a:srcRect l="8904" t="7011" r="9640"/>
          <a:stretch/>
        </p:blipFill>
        <p:spPr bwMode="auto">
          <a:xfrm>
            <a:off x="6683986" y="2852936"/>
            <a:ext cx="2280502" cy="2603201"/>
          </a:xfrm>
          <a:prstGeom prst="rect">
            <a:avLst/>
          </a:prstGeom>
          <a:ln>
            <a:noFill/>
          </a:ln>
          <a:effectLst>
            <a:softEdge rad="112500"/>
          </a:effectLst>
          <a:extLst>
            <a:ext uri="{53640926-AAD7-44D8-BBD7-CCE9431645EC}">
              <a14:shadowObscured xmlns:a14="http://schemas.microsoft.com/office/drawing/2010/main"/>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Educational and Care Services National </a:t>
            </a:r>
            <a:r>
              <a:rPr lang="en-GB" dirty="0" smtClean="0"/>
              <a:t>Regulations</a:t>
            </a:r>
            <a:endParaRPr lang="en-GB" dirty="0"/>
          </a:p>
        </p:txBody>
      </p:sp>
      <p:sp>
        <p:nvSpPr>
          <p:cNvPr id="3" name="Content Placeholder 2"/>
          <p:cNvSpPr>
            <a:spLocks noGrp="1"/>
          </p:cNvSpPr>
          <p:nvPr>
            <p:ph idx="1"/>
          </p:nvPr>
        </p:nvSpPr>
        <p:spPr/>
        <p:txBody>
          <a:bodyPr/>
          <a:lstStyle/>
          <a:p>
            <a:pPr marL="0" indent="0">
              <a:buNone/>
            </a:pPr>
            <a:r>
              <a:rPr lang="en-GB" dirty="0"/>
              <a:t>Under the National Regulations (Regulation 84), education and care services must ensure that staff working with children are aware of and follow their obligations for child protection as provided under child protection law in the relevant </a:t>
            </a:r>
            <a:r>
              <a:rPr lang="en-GB" dirty="0" smtClean="0"/>
              <a:t>state/territory.</a:t>
            </a:r>
            <a:endParaRPr lang="en-GB" dirty="0"/>
          </a:p>
        </p:txBody>
      </p:sp>
      <p:pic>
        <p:nvPicPr>
          <p:cNvPr id="1026" name="Picture 2" descr="C:\Users\Sophie2\Desktop\ArtWork\Fotolia_10056610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6630" y="3948669"/>
            <a:ext cx="2890740" cy="2890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1357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Children eating and drinking</a:t>
            </a:r>
          </a:p>
        </p:txBody>
      </p:sp>
      <p:sp>
        <p:nvSpPr>
          <p:cNvPr id="3" name="Content Placeholder 2"/>
          <p:cNvSpPr>
            <a:spLocks noGrp="1"/>
          </p:cNvSpPr>
          <p:nvPr>
            <p:ph idx="1"/>
          </p:nvPr>
        </p:nvSpPr>
        <p:spPr>
          <a:xfrm>
            <a:off x="457200" y="1600200"/>
            <a:ext cx="7427168" cy="5257800"/>
          </a:xfrm>
        </p:spPr>
        <p:txBody>
          <a:bodyPr>
            <a:normAutofit/>
          </a:bodyPr>
          <a:lstStyle/>
          <a:p>
            <a:pPr marL="0" indent="0">
              <a:buNone/>
            </a:pPr>
            <a:r>
              <a:rPr lang="en-GB" b="1" dirty="0"/>
              <a:t>Things to look out for can include:</a:t>
            </a:r>
          </a:p>
          <a:p>
            <a:pPr lvl="0"/>
            <a:r>
              <a:rPr lang="en-GB" dirty="0"/>
              <a:t>Children leaving the table in between eating</a:t>
            </a:r>
          </a:p>
          <a:p>
            <a:pPr lvl="0"/>
            <a:r>
              <a:rPr lang="en-GB" dirty="0"/>
              <a:t>Children disrupting other children, for example, trying to play at the table or moving/taking foods from other children</a:t>
            </a:r>
          </a:p>
          <a:p>
            <a:pPr lvl="0"/>
            <a:r>
              <a:rPr lang="en-GB" dirty="0"/>
              <a:t>Unhygienic eating, such as wiping messy hands on tables or clothes</a:t>
            </a:r>
          </a:p>
          <a:p>
            <a:pPr lvl="0"/>
            <a:r>
              <a:rPr lang="en-GB" dirty="0"/>
              <a:t>Children unable to cut foods or eat </a:t>
            </a:r>
            <a:r>
              <a:rPr lang="en-GB" dirty="0" smtClean="0"/>
              <a:t/>
            </a:r>
            <a:br>
              <a:rPr lang="en-GB" dirty="0" smtClean="0"/>
            </a:br>
            <a:r>
              <a:rPr lang="en-GB" dirty="0" smtClean="0"/>
              <a:t>larger </a:t>
            </a:r>
            <a:r>
              <a:rPr lang="en-GB" dirty="0"/>
              <a:t>food pieces on the </a:t>
            </a:r>
            <a:r>
              <a:rPr lang="en-GB" dirty="0" smtClean="0"/>
              <a:t>plate</a:t>
            </a:r>
          </a:p>
          <a:p>
            <a:pPr lvl="0"/>
            <a:r>
              <a:rPr lang="en-GB" dirty="0" smtClean="0"/>
              <a:t>Etc.</a:t>
            </a:r>
            <a:endParaRPr lang="en-GB" dirty="0"/>
          </a:p>
          <a:p>
            <a:endParaRPr lang="en-GB" dirty="0"/>
          </a:p>
        </p:txBody>
      </p:sp>
      <p:pic>
        <p:nvPicPr>
          <p:cNvPr id="4" name="Picture 3" descr="C:\Users\Sophie2\Desktop\ArtWork\Animations\hungry_sandwich_eat_food.png"/>
          <p:cNvPicPr/>
          <p:nvPr/>
        </p:nvPicPr>
        <p:blipFill rotWithShape="1">
          <a:blip r:embed="rId2">
            <a:extLst>
              <a:ext uri="{28A0092B-C50C-407E-A947-70E740481C1C}">
                <a14:useLocalDpi xmlns:a14="http://schemas.microsoft.com/office/drawing/2010/main" val="0"/>
              </a:ext>
            </a:extLst>
          </a:blip>
          <a:srcRect l="3930" r="6114"/>
          <a:stretch/>
        </p:blipFill>
        <p:spPr bwMode="auto">
          <a:xfrm>
            <a:off x="6084168" y="4650041"/>
            <a:ext cx="2529205" cy="22072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7277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Engaging with children</a:t>
            </a:r>
          </a:p>
        </p:txBody>
      </p:sp>
      <p:sp>
        <p:nvSpPr>
          <p:cNvPr id="3" name="Content Placeholder 2"/>
          <p:cNvSpPr>
            <a:spLocks noGrp="1"/>
          </p:cNvSpPr>
          <p:nvPr>
            <p:ph idx="1"/>
          </p:nvPr>
        </p:nvSpPr>
        <p:spPr>
          <a:xfrm>
            <a:off x="457200" y="1600200"/>
            <a:ext cx="7643192" cy="5257800"/>
          </a:xfrm>
        </p:spPr>
        <p:txBody>
          <a:bodyPr>
            <a:normAutofit/>
          </a:bodyPr>
          <a:lstStyle/>
          <a:p>
            <a:pPr lvl="0"/>
            <a:r>
              <a:rPr lang="en-GB" dirty="0"/>
              <a:t>Using open body language that invites children to interact </a:t>
            </a:r>
            <a:endParaRPr lang="en-GB" dirty="0" smtClean="0"/>
          </a:p>
          <a:p>
            <a:pPr lvl="0"/>
            <a:r>
              <a:rPr lang="en-GB" dirty="0" smtClean="0"/>
              <a:t>Smiling </a:t>
            </a:r>
            <a:r>
              <a:rPr lang="en-GB" dirty="0"/>
              <a:t>and looking at children as you </a:t>
            </a:r>
            <a:r>
              <a:rPr lang="en-GB" dirty="0" smtClean="0"/>
              <a:t/>
            </a:r>
            <a:br>
              <a:rPr lang="en-GB" dirty="0" smtClean="0"/>
            </a:br>
            <a:r>
              <a:rPr lang="en-GB" dirty="0" smtClean="0"/>
              <a:t>engage </a:t>
            </a:r>
            <a:r>
              <a:rPr lang="en-GB" dirty="0"/>
              <a:t>with them</a:t>
            </a:r>
          </a:p>
          <a:p>
            <a:pPr lvl="0"/>
            <a:r>
              <a:rPr lang="en-GB" dirty="0"/>
              <a:t>Speaking clearly, slowly and in a </a:t>
            </a:r>
            <a:r>
              <a:rPr lang="en-GB" dirty="0" smtClean="0"/>
              <a:t/>
            </a:r>
            <a:br>
              <a:rPr lang="en-GB" dirty="0" smtClean="0"/>
            </a:br>
            <a:r>
              <a:rPr lang="en-GB" dirty="0" smtClean="0"/>
              <a:t>friendly </a:t>
            </a:r>
            <a:r>
              <a:rPr lang="en-GB" dirty="0"/>
              <a:t>tone</a:t>
            </a:r>
          </a:p>
          <a:p>
            <a:pPr lvl="0"/>
            <a:r>
              <a:rPr lang="en-GB" dirty="0"/>
              <a:t>Not shouting </a:t>
            </a:r>
          </a:p>
          <a:p>
            <a:pPr lvl="0"/>
            <a:r>
              <a:rPr lang="en-GB" dirty="0"/>
              <a:t>Inviting their participation, feedback, </a:t>
            </a:r>
            <a:r>
              <a:rPr lang="en-GB" dirty="0" smtClean="0"/>
              <a:t/>
            </a:r>
            <a:br>
              <a:rPr lang="en-GB" dirty="0" smtClean="0"/>
            </a:br>
            <a:r>
              <a:rPr lang="en-GB" dirty="0" smtClean="0"/>
              <a:t>thoughts </a:t>
            </a:r>
            <a:r>
              <a:rPr lang="en-GB" dirty="0"/>
              <a:t>and feelings</a:t>
            </a:r>
          </a:p>
          <a:p>
            <a:pPr lvl="0"/>
            <a:r>
              <a:rPr lang="en-GB" dirty="0" smtClean="0"/>
              <a:t>Etc.</a:t>
            </a:r>
            <a:endParaRPr lang="en-GB" dirty="0"/>
          </a:p>
          <a:p>
            <a:endParaRPr lang="en-GB" dirty="0"/>
          </a:p>
        </p:txBody>
      </p:sp>
      <p:pic>
        <p:nvPicPr>
          <p:cNvPr id="4" name="Picture 3" descr="C:\Users\Sophie2\Desktop\ArtWork\Fotolia_2204096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2996952"/>
            <a:ext cx="2664296" cy="2664296"/>
          </a:xfrm>
          <a:prstGeom prst="rect">
            <a:avLst/>
          </a:prstGeom>
          <a:noFill/>
          <a:ln>
            <a:noFill/>
          </a:ln>
        </p:spPr>
      </p:pic>
    </p:spTree>
    <p:extLst>
      <p:ext uri="{BB962C8B-B14F-4D97-AF65-F5344CB8AC3E}">
        <p14:creationId xmlns:p14="http://schemas.microsoft.com/office/powerpoint/2010/main" val="3412025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Duty of </a:t>
            </a:r>
            <a:r>
              <a:rPr lang="en-GB" dirty="0" smtClean="0"/>
              <a:t>care</a:t>
            </a:r>
            <a:endParaRPr lang="en-GB" dirty="0"/>
          </a:p>
        </p:txBody>
      </p:sp>
      <p:sp>
        <p:nvSpPr>
          <p:cNvPr id="3" name="Content Placeholder 2"/>
          <p:cNvSpPr>
            <a:spLocks noGrp="1"/>
          </p:cNvSpPr>
          <p:nvPr>
            <p:ph idx="1"/>
          </p:nvPr>
        </p:nvSpPr>
        <p:spPr/>
        <p:txBody>
          <a:bodyPr/>
          <a:lstStyle/>
          <a:p>
            <a:r>
              <a:rPr lang="en-GB" dirty="0"/>
              <a:t>Duty of care is a legal duty that you have as a worker to take all reasonable care to avoid others from being harmed when in your care and </a:t>
            </a:r>
            <a:r>
              <a:rPr lang="en-GB" dirty="0" smtClean="0"/>
              <a:t>supervision</a:t>
            </a:r>
          </a:p>
          <a:p>
            <a:r>
              <a:rPr lang="en-GB" dirty="0"/>
              <a:t>You also have an obligation to make sure that your colleagues (and other workers) provide </a:t>
            </a:r>
            <a:r>
              <a:rPr lang="en-GB" dirty="0" smtClean="0"/>
              <a:t/>
            </a:r>
            <a:br>
              <a:rPr lang="en-GB" dirty="0" smtClean="0"/>
            </a:br>
            <a:r>
              <a:rPr lang="en-GB" dirty="0" smtClean="0"/>
              <a:t>a </a:t>
            </a:r>
            <a:r>
              <a:rPr lang="en-GB" dirty="0"/>
              <a:t>good standard of care, with due </a:t>
            </a:r>
            <a:r>
              <a:rPr lang="en-GB" dirty="0" smtClean="0"/>
              <a:t/>
            </a:r>
            <a:br>
              <a:rPr lang="en-GB" dirty="0" smtClean="0"/>
            </a:br>
            <a:r>
              <a:rPr lang="en-GB" dirty="0" smtClean="0"/>
              <a:t>attention.</a:t>
            </a:r>
            <a:endParaRPr lang="en-GB" dirty="0"/>
          </a:p>
        </p:txBody>
      </p:sp>
      <p:pic>
        <p:nvPicPr>
          <p:cNvPr id="4" name="Picture 3" descr="C:\Users\Sophie2\Desktop\ArtWork\Fotolia_26239612_S.jpg"/>
          <p:cNvPicPr/>
          <p:nvPr/>
        </p:nvPicPr>
        <p:blipFill rotWithShape="1">
          <a:blip r:embed="rId2" cstate="print">
            <a:extLst>
              <a:ext uri="{28A0092B-C50C-407E-A947-70E740481C1C}">
                <a14:useLocalDpi xmlns:a14="http://schemas.microsoft.com/office/drawing/2010/main" val="0"/>
              </a:ext>
            </a:extLst>
          </a:blip>
          <a:srcRect l="13828"/>
          <a:stretch/>
        </p:blipFill>
        <p:spPr bwMode="auto">
          <a:xfrm>
            <a:off x="5940152" y="3827565"/>
            <a:ext cx="2611368" cy="3030617"/>
          </a:xfrm>
          <a:prstGeom prst="rect">
            <a:avLst/>
          </a:prstGeom>
          <a:ln>
            <a:noFill/>
          </a:ln>
          <a:effectLst>
            <a:softEdge rad="11250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691220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Provide physical care</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a:latin typeface="+mj-lt"/>
              </a:rPr>
              <a:t>1.3 </a:t>
            </a:r>
            <a:r>
              <a:rPr lang="en-AU" sz="2800" dirty="0"/>
              <a:t>Meet individual clothing needs and preferences of children and families within scope of service requirements for children’s health and safety</a:t>
            </a:r>
            <a:endParaRPr lang="en-AU" sz="2800" dirty="0">
              <a:latin typeface="+mj-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Animations\big_shoes_to_fill_anim_500_wht.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2607931"/>
            <a:ext cx="2411760" cy="3201819"/>
          </a:xfrm>
          <a:prstGeom prst="rect">
            <a:avLst/>
          </a:prstGeom>
          <a:noFill/>
          <a:ln>
            <a:noFill/>
          </a:ln>
        </p:spPr>
      </p:pic>
      <p:sp>
        <p:nvSpPr>
          <p:cNvPr id="2" name="Title 1"/>
          <p:cNvSpPr>
            <a:spLocks noGrp="1"/>
          </p:cNvSpPr>
          <p:nvPr>
            <p:ph type="title"/>
          </p:nvPr>
        </p:nvSpPr>
        <p:spPr/>
        <p:txBody>
          <a:bodyPr>
            <a:normAutofit/>
          </a:bodyPr>
          <a:lstStyle/>
          <a:p>
            <a:r>
              <a:rPr lang="en-GB" dirty="0"/>
              <a:t>Clothing for </a:t>
            </a:r>
            <a:r>
              <a:rPr lang="en-GB" dirty="0" smtClean="0"/>
              <a:t>children</a:t>
            </a:r>
            <a:endParaRPr lang="en-GB" dirty="0"/>
          </a:p>
        </p:txBody>
      </p:sp>
      <p:sp>
        <p:nvSpPr>
          <p:cNvPr id="3" name="Content Placeholder 2"/>
          <p:cNvSpPr>
            <a:spLocks noGrp="1"/>
          </p:cNvSpPr>
          <p:nvPr>
            <p:ph idx="1"/>
          </p:nvPr>
        </p:nvSpPr>
        <p:spPr>
          <a:xfrm>
            <a:off x="457200" y="1600200"/>
            <a:ext cx="6635080" cy="5069160"/>
          </a:xfrm>
        </p:spPr>
        <p:txBody>
          <a:bodyPr/>
          <a:lstStyle/>
          <a:p>
            <a:r>
              <a:rPr lang="en-GB" dirty="0"/>
              <a:t>Clothing for children should be practical, durable and </a:t>
            </a:r>
            <a:r>
              <a:rPr lang="en-GB" dirty="0" smtClean="0"/>
              <a:t>comfortable</a:t>
            </a:r>
          </a:p>
          <a:p>
            <a:r>
              <a:rPr lang="en-GB" dirty="0"/>
              <a:t>At the enrolment stage, families should be informed of any special clothing requirements for their child’s participation at the </a:t>
            </a:r>
            <a:r>
              <a:rPr lang="en-GB" dirty="0" smtClean="0"/>
              <a:t>service</a:t>
            </a:r>
          </a:p>
          <a:p>
            <a:r>
              <a:rPr lang="en-GB" dirty="0"/>
              <a:t>Best clothing may prevent a child from fully participating in active play or activities which may make clothing </a:t>
            </a:r>
            <a:r>
              <a:rPr lang="en-GB" dirty="0" smtClean="0"/>
              <a:t>dirty.</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Service clothing items</a:t>
            </a:r>
          </a:p>
        </p:txBody>
      </p:sp>
      <p:sp>
        <p:nvSpPr>
          <p:cNvPr id="3" name="Content Placeholder 2"/>
          <p:cNvSpPr>
            <a:spLocks noGrp="1"/>
          </p:cNvSpPr>
          <p:nvPr>
            <p:ph idx="1"/>
          </p:nvPr>
        </p:nvSpPr>
        <p:spPr/>
        <p:txBody>
          <a:bodyPr/>
          <a:lstStyle/>
          <a:p>
            <a:r>
              <a:rPr lang="en-GB" dirty="0"/>
              <a:t>Your service may provide certain items of clothing to children (in some activities), for example, aprons for crafts, sleepwear and sun </a:t>
            </a:r>
            <a:r>
              <a:rPr lang="en-GB" dirty="0" smtClean="0"/>
              <a:t>hats</a:t>
            </a:r>
          </a:p>
          <a:p>
            <a:r>
              <a:rPr lang="en-GB" dirty="0"/>
              <a:t>This may be as part of the service’s facilities or for emergency use when a child does not have the right clothing to </a:t>
            </a:r>
            <a:r>
              <a:rPr lang="en-GB" dirty="0" smtClean="0"/>
              <a:t>hand.</a:t>
            </a:r>
            <a:endParaRPr lang="en-GB" dirty="0"/>
          </a:p>
        </p:txBody>
      </p:sp>
      <p:pic>
        <p:nvPicPr>
          <p:cNvPr id="4" name="Picture 3" descr="C:\Users\Sophie2\Desktop\ArtWork\t_shirt_on_hanger_10245.png"/>
          <p:cNvPicPr/>
          <p:nvPr/>
        </p:nvPicPr>
        <p:blipFill rotWithShape="1">
          <a:blip r:embed="rId2">
            <a:extLst>
              <a:ext uri="{28A0092B-C50C-407E-A947-70E740481C1C}">
                <a14:useLocalDpi xmlns:a14="http://schemas.microsoft.com/office/drawing/2010/main" val="0"/>
              </a:ext>
            </a:extLst>
          </a:blip>
          <a:srcRect b="5637"/>
          <a:stretch/>
        </p:blipFill>
        <p:spPr bwMode="auto">
          <a:xfrm>
            <a:off x="3779912" y="4077072"/>
            <a:ext cx="2448272" cy="2609782"/>
          </a:xfrm>
          <a:prstGeom prst="rect">
            <a:avLst/>
          </a:prstGeom>
          <a:noFill/>
          <a:ln>
            <a:noFill/>
          </a:ln>
        </p:spPr>
      </p:pic>
    </p:spTree>
    <p:extLst>
      <p:ext uri="{BB962C8B-B14F-4D97-AF65-F5344CB8AC3E}">
        <p14:creationId xmlns:p14="http://schemas.microsoft.com/office/powerpoint/2010/main" val="3212503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Clothing to avoid</a:t>
            </a:r>
            <a:r>
              <a:rPr lang="en-GB" dirty="0" smtClean="0"/>
              <a:t>:</a:t>
            </a:r>
            <a:endParaRPr lang="en-GB" dirty="0"/>
          </a:p>
        </p:txBody>
      </p:sp>
      <p:sp>
        <p:nvSpPr>
          <p:cNvPr id="3" name="Content Placeholder 2"/>
          <p:cNvSpPr>
            <a:spLocks noGrp="1"/>
          </p:cNvSpPr>
          <p:nvPr>
            <p:ph idx="1"/>
          </p:nvPr>
        </p:nvSpPr>
        <p:spPr>
          <a:xfrm>
            <a:off x="457200" y="1600200"/>
            <a:ext cx="6707088" cy="5069160"/>
          </a:xfrm>
        </p:spPr>
        <p:txBody>
          <a:bodyPr>
            <a:normAutofit/>
          </a:bodyPr>
          <a:lstStyle/>
          <a:p>
            <a:pPr lvl="0"/>
            <a:r>
              <a:rPr lang="en-GB" dirty="0"/>
              <a:t>Decorations on clothing which may catch</a:t>
            </a:r>
          </a:p>
          <a:p>
            <a:pPr lvl="0"/>
            <a:r>
              <a:rPr lang="en-GB" dirty="0"/>
              <a:t>Long strings or necklaces that may cause a child to choke</a:t>
            </a:r>
          </a:p>
          <a:p>
            <a:pPr lvl="0"/>
            <a:r>
              <a:rPr lang="en-GB" dirty="0"/>
              <a:t>Delicate fabrics and best clothes which may spoil</a:t>
            </a:r>
          </a:p>
          <a:p>
            <a:pPr lvl="0"/>
            <a:r>
              <a:rPr lang="en-GB" dirty="0"/>
              <a:t>Long skirts and higher heeled shoes that my cause girls to trip</a:t>
            </a:r>
          </a:p>
          <a:p>
            <a:pPr lvl="0"/>
            <a:r>
              <a:rPr lang="en-GB" dirty="0"/>
              <a:t>Difficult or multiple fastenings which are difficult for a child to use</a:t>
            </a:r>
            <a:r>
              <a:rPr lang="en-GB" dirty="0" smtClean="0"/>
              <a:t>.</a:t>
            </a:r>
            <a:endParaRPr lang="en-GB" dirty="0"/>
          </a:p>
        </p:txBody>
      </p:sp>
      <p:pic>
        <p:nvPicPr>
          <p:cNvPr id="2050" name="Picture 2" descr="C:\Users\Sophie2\Desktop\ArtWork\stick_figure_elegant_dress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2564904"/>
            <a:ext cx="1386154" cy="3577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522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Promote physical activity</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2.1 </a:t>
            </a:r>
            <a:r>
              <a:rPr lang="en-AU" sz="2800" dirty="0"/>
              <a:t>Consistently implement movement and physical experiences as part of the program for all children</a:t>
            </a:r>
            <a:r>
              <a:rPr lang="en-AU" sz="2800" b="1" dirty="0" smtClean="0">
                <a:latin typeface="+mj-lt"/>
              </a:rPr>
              <a:t> </a:t>
            </a:r>
            <a:endParaRPr lang="en-AU" sz="2800" dirty="0">
              <a:latin typeface="+mj-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Involving children in physical activities</a:t>
            </a:r>
          </a:p>
        </p:txBody>
      </p:sp>
      <p:sp>
        <p:nvSpPr>
          <p:cNvPr id="3" name="Content Placeholder 2"/>
          <p:cNvSpPr>
            <a:spLocks noGrp="1"/>
          </p:cNvSpPr>
          <p:nvPr>
            <p:ph idx="1"/>
          </p:nvPr>
        </p:nvSpPr>
        <p:spPr>
          <a:xfrm>
            <a:off x="457200" y="1600200"/>
            <a:ext cx="8003232" cy="4525963"/>
          </a:xfrm>
        </p:spPr>
        <p:txBody>
          <a:bodyPr/>
          <a:lstStyle/>
          <a:p>
            <a:pPr marL="0" indent="0">
              <a:buNone/>
            </a:pPr>
            <a:r>
              <a:rPr lang="en-GB" b="1" dirty="0"/>
              <a:t>The Department of Health has established guidelines </a:t>
            </a:r>
            <a:r>
              <a:rPr lang="en-GB" b="1" dirty="0" smtClean="0"/>
              <a:t>for </a:t>
            </a:r>
            <a:r>
              <a:rPr lang="en-GB" b="1" dirty="0"/>
              <a:t>physical activity in </a:t>
            </a:r>
            <a:r>
              <a:rPr lang="en-GB" b="1" dirty="0" smtClean="0"/>
              <a:t>children:</a:t>
            </a:r>
          </a:p>
          <a:p>
            <a:r>
              <a:rPr lang="en-GB" dirty="0"/>
              <a:t>National Physical Activity Guidelines for 0-5 </a:t>
            </a:r>
            <a:r>
              <a:rPr lang="en-GB" dirty="0" smtClean="0"/>
              <a:t>years-of-age</a:t>
            </a:r>
          </a:p>
          <a:p>
            <a:r>
              <a:rPr lang="en-GB" dirty="0"/>
              <a:t>National Physical Activity Guidelines for 5-12 </a:t>
            </a:r>
            <a:r>
              <a:rPr lang="en-GB" dirty="0" smtClean="0"/>
              <a:t>years-of-age.</a:t>
            </a:r>
            <a:endParaRPr lang="en-GB" dirty="0"/>
          </a:p>
        </p:txBody>
      </p:sp>
      <p:pic>
        <p:nvPicPr>
          <p:cNvPr id="1026" name="Picture 2" descr="C:\Users\Sophie2\Desktop\ArtWork\figure_turning_page_book_1435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426" y="4140460"/>
            <a:ext cx="3623386" cy="27175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National Physical Activity Guidelines for 0-5 years-of-age</a:t>
            </a:r>
          </a:p>
        </p:txBody>
      </p:sp>
      <p:sp>
        <p:nvSpPr>
          <p:cNvPr id="3" name="Content Placeholder 2"/>
          <p:cNvSpPr>
            <a:spLocks noGrp="1"/>
          </p:cNvSpPr>
          <p:nvPr>
            <p:ph idx="1"/>
          </p:nvPr>
        </p:nvSpPr>
        <p:spPr/>
        <p:txBody>
          <a:bodyPr/>
          <a:lstStyle/>
          <a:p>
            <a:r>
              <a:rPr lang="en-GB" dirty="0" smtClean="0"/>
              <a:t>0-5year-olds </a:t>
            </a:r>
            <a:r>
              <a:rPr lang="en-GB" dirty="0"/>
              <a:t>should not be kept sedentary for more than one hour at a time, unless they are </a:t>
            </a:r>
            <a:r>
              <a:rPr lang="en-GB" dirty="0" smtClean="0"/>
              <a:t>sleeping</a:t>
            </a:r>
          </a:p>
          <a:p>
            <a:r>
              <a:rPr lang="en-GB" dirty="0"/>
              <a:t>The use of baby walkers and jumpers are </a:t>
            </a:r>
            <a:r>
              <a:rPr lang="en-GB" dirty="0" smtClean="0"/>
              <a:t>not recommended</a:t>
            </a:r>
          </a:p>
          <a:p>
            <a:r>
              <a:rPr lang="en-GB" dirty="0"/>
              <a:t>Children from 1-5 years should also be active for at least three hours each day (spread across the day).</a:t>
            </a:r>
          </a:p>
        </p:txBody>
      </p:sp>
      <p:pic>
        <p:nvPicPr>
          <p:cNvPr id="4" name="Picture 3" descr="C:\Users\Sophie2\Desktop\ArtWork\stick_figure_needing_help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864" y="4409728"/>
            <a:ext cx="2448272" cy="2448272"/>
          </a:xfrm>
          <a:prstGeom prst="rect">
            <a:avLst/>
          </a:prstGeom>
          <a:noFill/>
          <a:ln>
            <a:noFill/>
          </a:ln>
        </p:spPr>
      </p:pic>
    </p:spTree>
    <p:extLst>
      <p:ext uri="{BB962C8B-B14F-4D97-AF65-F5344CB8AC3E}">
        <p14:creationId xmlns:p14="http://schemas.microsoft.com/office/powerpoint/2010/main" val="1507097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National Physical Activity Guidelines for 5-12 years-of-age</a:t>
            </a:r>
          </a:p>
        </p:txBody>
      </p:sp>
      <p:sp>
        <p:nvSpPr>
          <p:cNvPr id="3" name="Content Placeholder 2"/>
          <p:cNvSpPr>
            <a:spLocks noGrp="1"/>
          </p:cNvSpPr>
          <p:nvPr>
            <p:ph idx="1"/>
          </p:nvPr>
        </p:nvSpPr>
        <p:spPr>
          <a:xfrm>
            <a:off x="457200" y="1772816"/>
            <a:ext cx="8507288" cy="4104456"/>
          </a:xfrm>
        </p:spPr>
        <p:txBody>
          <a:bodyPr>
            <a:normAutofit/>
          </a:bodyPr>
          <a:lstStyle/>
          <a:p>
            <a:r>
              <a:rPr lang="en-GB" dirty="0"/>
              <a:t>C</a:t>
            </a:r>
            <a:r>
              <a:rPr lang="en-GB" dirty="0" smtClean="0"/>
              <a:t>hildren </a:t>
            </a:r>
            <a:r>
              <a:rPr lang="en-GB" dirty="0"/>
              <a:t>between 5-12 </a:t>
            </a:r>
            <a:r>
              <a:rPr lang="en-GB" dirty="0" smtClean="0"/>
              <a:t>years should have </a:t>
            </a:r>
            <a:r>
              <a:rPr lang="en-GB" dirty="0"/>
              <a:t>at least one hour each day of moderate to vigorous physical </a:t>
            </a:r>
            <a:r>
              <a:rPr lang="en-GB" dirty="0" smtClean="0"/>
              <a:t>activity</a:t>
            </a:r>
          </a:p>
          <a:p>
            <a:r>
              <a:rPr lang="en-GB" dirty="0" smtClean="0"/>
              <a:t>This promotes </a:t>
            </a:r>
            <a:r>
              <a:rPr lang="en-GB" dirty="0"/>
              <a:t>social and confidence benefits </a:t>
            </a:r>
            <a:r>
              <a:rPr lang="en-GB" dirty="0" smtClean="0"/>
              <a:t>in children</a:t>
            </a:r>
          </a:p>
          <a:p>
            <a:r>
              <a:rPr lang="en-GB" dirty="0" smtClean="0"/>
              <a:t>Physical </a:t>
            </a:r>
            <a:r>
              <a:rPr lang="en-GB" dirty="0"/>
              <a:t>activities </a:t>
            </a:r>
            <a:r>
              <a:rPr lang="en-GB" dirty="0" smtClean="0"/>
              <a:t>help prevent </a:t>
            </a:r>
            <a:r>
              <a:rPr lang="en-GB" dirty="0"/>
              <a:t>bad </a:t>
            </a:r>
            <a:r>
              <a:rPr lang="en-GB" dirty="0" smtClean="0"/>
              <a:t>sedentary habits </a:t>
            </a:r>
            <a:r>
              <a:rPr lang="en-GB" dirty="0"/>
              <a:t>such as too much </a:t>
            </a:r>
            <a:r>
              <a:rPr lang="en-GB" dirty="0" smtClean="0"/>
              <a:t>television.</a:t>
            </a:r>
            <a:endParaRPr lang="en-GB" dirty="0"/>
          </a:p>
        </p:txBody>
      </p:sp>
      <p:pic>
        <p:nvPicPr>
          <p:cNvPr id="4" name="Picture 3" descr="C:\Users\Sophie2\Desktop\ArtWork\jump_team_celebrate_party.png"/>
          <p:cNvPicPr/>
          <p:nvPr/>
        </p:nvPicPr>
        <p:blipFill rotWithShape="1">
          <a:blip r:embed="rId2">
            <a:extLst>
              <a:ext uri="{28A0092B-C50C-407E-A947-70E740481C1C}">
                <a14:useLocalDpi xmlns:a14="http://schemas.microsoft.com/office/drawing/2010/main" val="0"/>
              </a:ext>
            </a:extLst>
          </a:blip>
          <a:srcRect t="-603" b="16790"/>
          <a:stretch/>
        </p:blipFill>
        <p:spPr bwMode="auto">
          <a:xfrm>
            <a:off x="5368705" y="4509120"/>
            <a:ext cx="3050774" cy="194669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968182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NQF principles for physical and emotional development </a:t>
            </a:r>
          </a:p>
        </p:txBody>
      </p:sp>
      <p:sp>
        <p:nvSpPr>
          <p:cNvPr id="3" name="Content Placeholder 2"/>
          <p:cNvSpPr>
            <a:spLocks noGrp="1"/>
          </p:cNvSpPr>
          <p:nvPr>
            <p:ph idx="1"/>
          </p:nvPr>
        </p:nvSpPr>
        <p:spPr>
          <a:xfrm>
            <a:off x="457200" y="1772816"/>
            <a:ext cx="8229600" cy="4353347"/>
          </a:xfrm>
        </p:spPr>
        <p:txBody>
          <a:bodyPr/>
          <a:lstStyle/>
          <a:p>
            <a:r>
              <a:rPr lang="en-GB" dirty="0"/>
              <a:t>Secure, respectful and reciprocal relationships </a:t>
            </a:r>
            <a:endParaRPr lang="en-GB" dirty="0" smtClean="0"/>
          </a:p>
          <a:p>
            <a:r>
              <a:rPr lang="en-GB" dirty="0"/>
              <a:t>Partnerships </a:t>
            </a:r>
            <a:endParaRPr lang="en-GB" dirty="0" smtClean="0"/>
          </a:p>
          <a:p>
            <a:r>
              <a:rPr lang="en-GB" dirty="0"/>
              <a:t>High expectations and equity </a:t>
            </a:r>
            <a:endParaRPr lang="en-GB" dirty="0" smtClean="0"/>
          </a:p>
          <a:p>
            <a:r>
              <a:rPr lang="en-GB" dirty="0"/>
              <a:t>Respect for diversity </a:t>
            </a:r>
            <a:endParaRPr lang="en-GB" dirty="0" smtClean="0"/>
          </a:p>
          <a:p>
            <a:r>
              <a:rPr lang="en-GB" dirty="0"/>
              <a:t>Ongoing learning and reflective </a:t>
            </a:r>
            <a:r>
              <a:rPr lang="en-GB" dirty="0" smtClean="0"/>
              <a:t>practice.</a:t>
            </a:r>
            <a:endParaRPr lang="en-GB" dirty="0"/>
          </a:p>
        </p:txBody>
      </p:sp>
      <p:pic>
        <p:nvPicPr>
          <p:cNvPr id="4" name="Picture 3" descr="C:\Users\Sophie2\Desktop\ArtWork\pondering_800_wht.png"/>
          <p:cNvPicPr/>
          <p:nvPr/>
        </p:nvPicPr>
        <p:blipFill rotWithShape="1">
          <a:blip r:embed="rId2" cstate="print">
            <a:extLst>
              <a:ext uri="{28A0092B-C50C-407E-A947-70E740481C1C}">
                <a14:useLocalDpi xmlns:a14="http://schemas.microsoft.com/office/drawing/2010/main" val="0"/>
              </a:ext>
            </a:extLst>
          </a:blip>
          <a:srcRect l="13247" r="12760" b="2992"/>
          <a:stretch/>
        </p:blipFill>
        <p:spPr bwMode="auto">
          <a:xfrm>
            <a:off x="6927288" y="2492896"/>
            <a:ext cx="1402581" cy="420774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3706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Promote physical activity</a:t>
            </a:r>
            <a:endParaRPr lang="en-GB" dirty="0"/>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2.2 </a:t>
            </a:r>
            <a:r>
              <a:rPr lang="en-AU" sz="2800" dirty="0"/>
              <a:t>Participate with children in their physical activity </a:t>
            </a:r>
            <a:r>
              <a:rPr lang="en-AU" sz="2800" b="1" dirty="0" smtClean="0">
                <a:latin typeface="+mj-lt"/>
              </a:rPr>
              <a:t> </a:t>
            </a:r>
            <a:endParaRPr lang="en-AU" sz="2800" dirty="0">
              <a:latin typeface="+mj-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Participate in physical activities</a:t>
            </a:r>
          </a:p>
        </p:txBody>
      </p:sp>
      <p:sp>
        <p:nvSpPr>
          <p:cNvPr id="3" name="Content Placeholder 2"/>
          <p:cNvSpPr>
            <a:spLocks noGrp="1"/>
          </p:cNvSpPr>
          <p:nvPr>
            <p:ph idx="1"/>
          </p:nvPr>
        </p:nvSpPr>
        <p:spPr>
          <a:xfrm>
            <a:off x="457200" y="1600201"/>
            <a:ext cx="8229600" cy="4277072"/>
          </a:xfrm>
        </p:spPr>
        <p:txBody>
          <a:bodyPr/>
          <a:lstStyle/>
          <a:p>
            <a:pPr marL="0" indent="0">
              <a:buNone/>
            </a:pPr>
            <a:r>
              <a:rPr lang="en-GB" b="1" dirty="0"/>
              <a:t>Participating with children will enable you to:</a:t>
            </a:r>
          </a:p>
          <a:p>
            <a:pPr lvl="0"/>
            <a:r>
              <a:rPr lang="en-GB" dirty="0"/>
              <a:t>Demonstrate what is required</a:t>
            </a:r>
          </a:p>
          <a:p>
            <a:pPr lvl="0"/>
            <a:r>
              <a:rPr lang="en-GB" dirty="0"/>
              <a:t>Lead and facilitate children’s own </a:t>
            </a:r>
            <a:r>
              <a:rPr lang="en-GB" dirty="0" smtClean="0"/>
              <a:t>participation</a:t>
            </a:r>
            <a:endParaRPr lang="en-GB" dirty="0"/>
          </a:p>
          <a:p>
            <a:pPr lvl="0"/>
            <a:r>
              <a:rPr lang="en-GB" dirty="0"/>
              <a:t>Ensure all children are included in the </a:t>
            </a:r>
            <a:r>
              <a:rPr lang="en-GB" dirty="0" smtClean="0"/>
              <a:t>activity</a:t>
            </a:r>
            <a:endParaRPr lang="en-GB" dirty="0"/>
          </a:p>
          <a:p>
            <a:pPr lvl="0"/>
            <a:r>
              <a:rPr lang="en-GB" dirty="0"/>
              <a:t>Build on cooperation and trust in </a:t>
            </a:r>
            <a:r>
              <a:rPr lang="en-GB" dirty="0" smtClean="0"/>
              <a:t/>
            </a:r>
            <a:br>
              <a:rPr lang="en-GB" dirty="0" smtClean="0"/>
            </a:br>
            <a:r>
              <a:rPr lang="en-GB" dirty="0" smtClean="0"/>
              <a:t>relationships</a:t>
            </a:r>
            <a:endParaRPr lang="en-GB" dirty="0"/>
          </a:p>
          <a:p>
            <a:pPr lvl="0"/>
            <a:r>
              <a:rPr lang="en-GB" dirty="0"/>
              <a:t>Provide fun learning and social </a:t>
            </a:r>
            <a:r>
              <a:rPr lang="en-GB" dirty="0" smtClean="0"/>
              <a:t/>
            </a:r>
            <a:br>
              <a:rPr lang="en-GB" dirty="0" smtClean="0"/>
            </a:br>
            <a:r>
              <a:rPr lang="en-GB" dirty="0" smtClean="0"/>
              <a:t>experiences </a:t>
            </a:r>
            <a:r>
              <a:rPr lang="en-GB" dirty="0"/>
              <a:t>in physical activities.</a:t>
            </a:r>
          </a:p>
          <a:p>
            <a:endParaRPr lang="en-GB" dirty="0"/>
          </a:p>
        </p:txBody>
      </p:sp>
      <p:pic>
        <p:nvPicPr>
          <p:cNvPr id="2050" name="Picture 2" descr="C:\Users\Sophie2\Desktop\ArtWork\showing_flipboard_pc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3768080"/>
            <a:ext cx="2313578" cy="3089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Autofit/>
          </a:bodyPr>
          <a:lstStyle/>
          <a:p>
            <a:r>
              <a:rPr lang="en-GB" dirty="0"/>
              <a:t>Quality area 5 of the NQS </a:t>
            </a:r>
            <a:r>
              <a:rPr lang="en-GB" dirty="0" smtClean="0"/>
              <a:t>includes:</a:t>
            </a:r>
            <a:endParaRPr lang="en-GB" dirty="0"/>
          </a:p>
        </p:txBody>
      </p:sp>
      <p:sp>
        <p:nvSpPr>
          <p:cNvPr id="3" name="Content Placeholder 2"/>
          <p:cNvSpPr>
            <a:spLocks noGrp="1"/>
          </p:cNvSpPr>
          <p:nvPr>
            <p:ph idx="1"/>
          </p:nvPr>
        </p:nvSpPr>
        <p:spPr/>
        <p:txBody>
          <a:bodyPr/>
          <a:lstStyle/>
          <a:p>
            <a:pPr lvl="0"/>
            <a:r>
              <a:rPr lang="en-GB" dirty="0"/>
              <a:t>Element </a:t>
            </a:r>
            <a:r>
              <a:rPr lang="en-GB" dirty="0" smtClean="0"/>
              <a:t>5.1.1 ‘</a:t>
            </a:r>
            <a:r>
              <a:rPr lang="en-GB" dirty="0"/>
              <a:t>Responsive and meaningful interactions build trusting relationships which engage and support each child to feel secure, confident and included</a:t>
            </a:r>
            <a:r>
              <a:rPr lang="en-GB" dirty="0" smtClean="0"/>
              <a:t>’ </a:t>
            </a:r>
            <a:endParaRPr lang="en-GB" dirty="0"/>
          </a:p>
          <a:p>
            <a:pPr lvl="0"/>
            <a:r>
              <a:rPr lang="en-GB" dirty="0"/>
              <a:t>Element 5.2.1 </a:t>
            </a:r>
            <a:r>
              <a:rPr lang="en-GB" dirty="0" smtClean="0"/>
              <a:t>‘</a:t>
            </a:r>
            <a:r>
              <a:rPr lang="en-GB" dirty="0"/>
              <a:t>Children are supported to collaborate, learn from and help each other</a:t>
            </a:r>
            <a:r>
              <a:rPr lang="en-GB" dirty="0" smtClean="0"/>
              <a:t>’.</a:t>
            </a:r>
            <a:endParaRPr lang="en-GB" dirty="0"/>
          </a:p>
          <a:p>
            <a:endParaRPr lang="en-GB" dirty="0"/>
          </a:p>
        </p:txBody>
      </p:sp>
      <p:pic>
        <p:nvPicPr>
          <p:cNvPr id="4" name="Picture 3" descr="C:\Users\Sophie2\Desktop\ArtWork\childcare_walking_line_400_clr_5665.png"/>
          <p:cNvPicPr/>
          <p:nvPr/>
        </p:nvPicPr>
        <p:blipFill>
          <a:blip r:embed="rId2">
            <a:extLst>
              <a:ext uri="{28A0092B-C50C-407E-A947-70E740481C1C}">
                <a14:useLocalDpi xmlns:a14="http://schemas.microsoft.com/office/drawing/2010/main" val="0"/>
              </a:ext>
            </a:extLst>
          </a:blip>
          <a:srcRect/>
          <a:stretch>
            <a:fillRect/>
          </a:stretch>
        </p:blipFill>
        <p:spPr bwMode="auto">
          <a:xfrm>
            <a:off x="3851920" y="4221088"/>
            <a:ext cx="4714424" cy="2428564"/>
          </a:xfrm>
          <a:prstGeom prst="rect">
            <a:avLst/>
          </a:prstGeom>
          <a:noFill/>
          <a:ln>
            <a:noFill/>
          </a:ln>
        </p:spPr>
      </p:pic>
    </p:spTree>
    <p:extLst>
      <p:ext uri="{BB962C8B-B14F-4D97-AF65-F5344CB8AC3E}">
        <p14:creationId xmlns:p14="http://schemas.microsoft.com/office/powerpoint/2010/main" val="5908529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Promote physical activity</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2.3 </a:t>
            </a:r>
            <a:r>
              <a:rPr lang="en-AU" sz="2800" dirty="0"/>
              <a:t>Promote physical activity through planned and spontaneous experiences appropriate for each child</a:t>
            </a:r>
            <a:r>
              <a:rPr lang="en-AU" sz="2800" b="1" dirty="0" smtClean="0">
                <a:latin typeface="+mj-lt"/>
              </a:rPr>
              <a:t> </a:t>
            </a:r>
            <a:endParaRPr lang="en-AU" sz="2800" dirty="0">
              <a:latin typeface="+mj-l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bowler_about_to_throw_400_clr_8084.png"/>
          <p:cNvPicPr/>
          <p:nvPr/>
        </p:nvPicPr>
        <p:blipFill rotWithShape="1">
          <a:blip r:embed="rId2">
            <a:extLst>
              <a:ext uri="{28A0092B-C50C-407E-A947-70E740481C1C}">
                <a14:useLocalDpi xmlns:a14="http://schemas.microsoft.com/office/drawing/2010/main" val="0"/>
              </a:ext>
            </a:extLst>
          </a:blip>
          <a:srcRect l="8654"/>
          <a:stretch/>
        </p:blipFill>
        <p:spPr bwMode="auto">
          <a:xfrm>
            <a:off x="6012160" y="2780928"/>
            <a:ext cx="2448272" cy="3893488"/>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Promoting physical activity</a:t>
            </a:r>
          </a:p>
        </p:txBody>
      </p:sp>
      <p:sp>
        <p:nvSpPr>
          <p:cNvPr id="3" name="Content Placeholder 2"/>
          <p:cNvSpPr>
            <a:spLocks noGrp="1"/>
          </p:cNvSpPr>
          <p:nvPr>
            <p:ph idx="1"/>
          </p:nvPr>
        </p:nvSpPr>
        <p:spPr>
          <a:xfrm>
            <a:off x="457200" y="1600200"/>
            <a:ext cx="7067128" cy="5257800"/>
          </a:xfrm>
        </p:spPr>
        <p:txBody>
          <a:bodyPr/>
          <a:lstStyle/>
          <a:p>
            <a:pPr marL="0" indent="0">
              <a:buNone/>
            </a:pPr>
            <a:r>
              <a:rPr lang="en-GB" dirty="0"/>
              <a:t>These can be through planned activities or spontaneous experiences; both types should be appropriate to each child</a:t>
            </a:r>
            <a:r>
              <a:rPr lang="en-GB" dirty="0" smtClean="0"/>
              <a:t>.</a:t>
            </a:r>
          </a:p>
          <a:p>
            <a:pPr marL="0" indent="0">
              <a:buNone/>
            </a:pPr>
            <a:r>
              <a:rPr lang="en-GB" b="1" dirty="0"/>
              <a:t>Let children know that physical </a:t>
            </a:r>
            <a:r>
              <a:rPr lang="en-GB" b="1" dirty="0" smtClean="0"/>
              <a:t/>
            </a:r>
            <a:br>
              <a:rPr lang="en-GB" b="1" dirty="0" smtClean="0"/>
            </a:br>
            <a:r>
              <a:rPr lang="en-GB" b="1" dirty="0" smtClean="0"/>
              <a:t>activities </a:t>
            </a:r>
            <a:r>
              <a:rPr lang="en-GB" b="1" dirty="0"/>
              <a:t>are:</a:t>
            </a:r>
          </a:p>
          <a:p>
            <a:pPr lvl="0"/>
            <a:r>
              <a:rPr lang="en-GB" dirty="0"/>
              <a:t>Fun</a:t>
            </a:r>
          </a:p>
          <a:p>
            <a:pPr lvl="0"/>
            <a:r>
              <a:rPr lang="en-GB" dirty="0"/>
              <a:t>Social</a:t>
            </a:r>
          </a:p>
          <a:p>
            <a:pPr lvl="0"/>
            <a:r>
              <a:rPr lang="en-GB" dirty="0"/>
              <a:t>Healthy</a:t>
            </a:r>
          </a:p>
          <a:p>
            <a:pPr lvl="0"/>
            <a:r>
              <a:rPr lang="en-GB" dirty="0"/>
              <a:t>Wide-ranging (activities to appeal </a:t>
            </a:r>
            <a:r>
              <a:rPr lang="en-GB" dirty="0" smtClean="0"/>
              <a:t>to </a:t>
            </a:r>
            <a:br>
              <a:rPr lang="en-GB" dirty="0" smtClean="0"/>
            </a:br>
            <a:r>
              <a:rPr lang="en-GB" dirty="0" smtClean="0"/>
              <a:t>all </a:t>
            </a:r>
            <a:r>
              <a:rPr lang="en-GB" dirty="0"/>
              <a:t>levels and abilities). </a:t>
            </a:r>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Autofit/>
          </a:bodyPr>
          <a:lstStyle/>
          <a:p>
            <a:r>
              <a:rPr lang="en-GB" dirty="0"/>
              <a:t>The learning outcomes </a:t>
            </a:r>
            <a:r>
              <a:rPr lang="en-GB" dirty="0" smtClean="0"/>
              <a:t>of </a:t>
            </a:r>
            <a:r>
              <a:rPr lang="en-GB" dirty="0"/>
              <a:t>the </a:t>
            </a:r>
            <a:r>
              <a:rPr lang="en-GB" dirty="0" smtClean="0"/>
              <a:t>NQF</a:t>
            </a:r>
            <a:endParaRPr lang="en-GB" dirty="0"/>
          </a:p>
        </p:txBody>
      </p:sp>
      <p:sp>
        <p:nvSpPr>
          <p:cNvPr id="3" name="Content Placeholder 2"/>
          <p:cNvSpPr>
            <a:spLocks noGrp="1"/>
          </p:cNvSpPr>
          <p:nvPr>
            <p:ph idx="1"/>
          </p:nvPr>
        </p:nvSpPr>
        <p:spPr>
          <a:xfrm>
            <a:off x="457200" y="1600200"/>
            <a:ext cx="8396144" cy="5257800"/>
          </a:xfrm>
        </p:spPr>
        <p:txBody>
          <a:bodyPr>
            <a:normAutofit/>
          </a:bodyPr>
          <a:lstStyle/>
          <a:p>
            <a:pPr lvl="0"/>
            <a:r>
              <a:rPr lang="en-GB" b="1" dirty="0"/>
              <a:t>Outcome 1: </a:t>
            </a:r>
            <a:r>
              <a:rPr lang="en-GB" dirty="0"/>
              <a:t>Children have a strong sense of identity</a:t>
            </a:r>
          </a:p>
          <a:p>
            <a:pPr lvl="0"/>
            <a:r>
              <a:rPr lang="en-GB" b="1" dirty="0"/>
              <a:t>Outcome 2:</a:t>
            </a:r>
            <a:r>
              <a:rPr lang="en-GB" dirty="0"/>
              <a:t> Children are connected with and contribute to their world</a:t>
            </a:r>
          </a:p>
          <a:p>
            <a:pPr lvl="0"/>
            <a:r>
              <a:rPr lang="en-GB" b="1" dirty="0"/>
              <a:t>Outcome 3:</a:t>
            </a:r>
            <a:r>
              <a:rPr lang="en-GB" dirty="0"/>
              <a:t> Children have a strong sense of wellbeing</a:t>
            </a:r>
          </a:p>
          <a:p>
            <a:pPr lvl="0"/>
            <a:r>
              <a:rPr lang="en-GB" b="1" dirty="0"/>
              <a:t>Outcome 4:</a:t>
            </a:r>
            <a:r>
              <a:rPr lang="en-GB" dirty="0"/>
              <a:t> Children are confident </a:t>
            </a:r>
            <a:r>
              <a:rPr lang="en-GB" dirty="0" smtClean="0"/>
              <a:t/>
            </a:r>
            <a:br>
              <a:rPr lang="en-GB" dirty="0" smtClean="0"/>
            </a:br>
            <a:r>
              <a:rPr lang="en-GB" dirty="0" smtClean="0"/>
              <a:t>and </a:t>
            </a:r>
            <a:r>
              <a:rPr lang="en-GB" dirty="0"/>
              <a:t>involved learners</a:t>
            </a:r>
          </a:p>
          <a:p>
            <a:r>
              <a:rPr lang="en-GB" b="1" dirty="0"/>
              <a:t>Outcome 5:</a:t>
            </a:r>
            <a:r>
              <a:rPr lang="en-GB" dirty="0"/>
              <a:t> Children are effective </a:t>
            </a:r>
            <a:r>
              <a:rPr lang="en-GB" dirty="0" smtClean="0"/>
              <a:t/>
            </a:r>
            <a:br>
              <a:rPr lang="en-GB" dirty="0" smtClean="0"/>
            </a:br>
            <a:r>
              <a:rPr lang="en-GB" dirty="0" smtClean="0"/>
              <a:t>communicators.</a:t>
            </a:r>
            <a:endParaRPr lang="en-GB" dirty="0"/>
          </a:p>
        </p:txBody>
      </p:sp>
      <p:pic>
        <p:nvPicPr>
          <p:cNvPr id="3074" name="Picture 2" descr="C:\Users\Sophie2\Desktop\ArtWork\abc_blocks_800_wht.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688"/>
          <a:stretch/>
        </p:blipFill>
        <p:spPr bwMode="auto">
          <a:xfrm>
            <a:off x="6100738" y="3789040"/>
            <a:ext cx="2798036"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3268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Promote physical activity</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2.4 </a:t>
            </a:r>
            <a:r>
              <a:rPr lang="en-AU" sz="2800" dirty="0"/>
              <a:t>Encourage each child’s level of participation in physical activities according to the child’s abilities and their level of comfort with activities</a:t>
            </a:r>
            <a:endParaRPr lang="en-AU" sz="2800" dirty="0">
              <a:latin typeface="+mj-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Encourage participation from children</a:t>
            </a:r>
          </a:p>
        </p:txBody>
      </p:sp>
      <p:sp>
        <p:nvSpPr>
          <p:cNvPr id="3" name="Content Placeholder 2"/>
          <p:cNvSpPr>
            <a:spLocks noGrp="1"/>
          </p:cNvSpPr>
          <p:nvPr>
            <p:ph idx="1"/>
          </p:nvPr>
        </p:nvSpPr>
        <p:spPr>
          <a:xfrm>
            <a:off x="457200" y="1700808"/>
            <a:ext cx="8143985" cy="4425355"/>
          </a:xfrm>
        </p:spPr>
        <p:txBody>
          <a:bodyPr/>
          <a:lstStyle/>
          <a:p>
            <a:pPr marL="0" indent="0">
              <a:buNone/>
            </a:pPr>
            <a:r>
              <a:rPr lang="en-GB" dirty="0"/>
              <a:t>As educator, you can participate with children to bolster confidence or help individuals with special needs to participate. You can also modify </a:t>
            </a:r>
            <a:r>
              <a:rPr lang="en-GB" dirty="0" smtClean="0"/>
              <a:t/>
            </a:r>
            <a:br>
              <a:rPr lang="en-GB" dirty="0" smtClean="0"/>
            </a:br>
            <a:r>
              <a:rPr lang="en-GB" dirty="0" smtClean="0"/>
              <a:t>physical activities </a:t>
            </a:r>
            <a:r>
              <a:rPr lang="en-GB" dirty="0"/>
              <a:t>to enable children </a:t>
            </a:r>
            <a:r>
              <a:rPr lang="en-GB" dirty="0" smtClean="0"/>
              <a:t/>
            </a:r>
            <a:br>
              <a:rPr lang="en-GB" dirty="0" smtClean="0"/>
            </a:br>
            <a:r>
              <a:rPr lang="en-GB" dirty="0" smtClean="0"/>
              <a:t>with mixed abilities </a:t>
            </a:r>
            <a:r>
              <a:rPr lang="en-GB" dirty="0"/>
              <a:t>to join in. </a:t>
            </a:r>
          </a:p>
        </p:txBody>
      </p:sp>
      <p:pic>
        <p:nvPicPr>
          <p:cNvPr id="4" name="Picture 3" descr="C:\Users\Sophie2\Desktop\ArtWork\get_outside_12066.png"/>
          <p:cNvPicPr/>
          <p:nvPr/>
        </p:nvPicPr>
        <p:blipFill rotWithShape="1">
          <a:blip r:embed="rId2">
            <a:extLst>
              <a:ext uri="{28A0092B-C50C-407E-A947-70E740481C1C}">
                <a14:useLocalDpi xmlns:a14="http://schemas.microsoft.com/office/drawing/2010/main" val="0"/>
              </a:ext>
            </a:extLst>
          </a:blip>
          <a:srcRect l="2657" t="2714" r="3017" b="2314"/>
          <a:stretch/>
        </p:blipFill>
        <p:spPr bwMode="auto">
          <a:xfrm>
            <a:off x="5292080" y="2852936"/>
            <a:ext cx="3453121" cy="4005064"/>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Promote physical activity</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2.5 </a:t>
            </a:r>
            <a:r>
              <a:rPr lang="en-AU" sz="2800" dirty="0"/>
              <a:t>Engage children in outdoor play</a:t>
            </a:r>
            <a:r>
              <a:rPr lang="en-AU" sz="2800" b="1" dirty="0" smtClean="0">
                <a:latin typeface="+mj-lt"/>
              </a:rPr>
              <a:t> </a:t>
            </a:r>
            <a:endParaRPr lang="en-AU" sz="2800" dirty="0">
              <a:latin typeface="+mj-l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Outdoor play</a:t>
            </a:r>
          </a:p>
        </p:txBody>
      </p:sp>
      <p:sp>
        <p:nvSpPr>
          <p:cNvPr id="3" name="Content Placeholder 2"/>
          <p:cNvSpPr>
            <a:spLocks noGrp="1"/>
          </p:cNvSpPr>
          <p:nvPr>
            <p:ph idx="1"/>
          </p:nvPr>
        </p:nvSpPr>
        <p:spPr>
          <a:xfrm>
            <a:off x="457200" y="1600200"/>
            <a:ext cx="6707088" cy="4525963"/>
          </a:xfrm>
        </p:spPr>
        <p:txBody>
          <a:bodyPr/>
          <a:lstStyle/>
          <a:p>
            <a:pPr marL="0" indent="0">
              <a:buNone/>
            </a:pPr>
            <a:r>
              <a:rPr lang="en-GB" b="1" dirty="0"/>
              <a:t>The benefits of outdoor play include:</a:t>
            </a:r>
          </a:p>
          <a:p>
            <a:pPr lvl="0"/>
            <a:r>
              <a:rPr lang="en-GB" dirty="0"/>
              <a:t>Health benefits of exercise and movement</a:t>
            </a:r>
          </a:p>
          <a:p>
            <a:pPr lvl="0"/>
            <a:r>
              <a:rPr lang="en-GB" dirty="0"/>
              <a:t>Learning through play experiences</a:t>
            </a:r>
          </a:p>
          <a:p>
            <a:pPr lvl="0"/>
            <a:r>
              <a:rPr lang="en-GB" dirty="0"/>
              <a:t>Engaging all the senses</a:t>
            </a:r>
          </a:p>
          <a:p>
            <a:pPr lvl="0"/>
            <a:r>
              <a:rPr lang="en-GB" dirty="0"/>
              <a:t>Discovering new things, such as plants in nature</a:t>
            </a:r>
          </a:p>
          <a:p>
            <a:r>
              <a:rPr lang="en-GB" dirty="0"/>
              <a:t>Developing outdoor skills, such as </a:t>
            </a:r>
            <a:r>
              <a:rPr lang="en-GB" dirty="0" smtClean="0"/>
              <a:t/>
            </a:r>
            <a:br>
              <a:rPr lang="en-GB" dirty="0" smtClean="0"/>
            </a:br>
            <a:r>
              <a:rPr lang="en-GB" dirty="0" smtClean="0"/>
              <a:t>physical </a:t>
            </a:r>
            <a:r>
              <a:rPr lang="en-GB" dirty="0"/>
              <a:t>coordination </a:t>
            </a:r>
            <a:endParaRPr lang="en-GB" dirty="0" smtClean="0"/>
          </a:p>
          <a:p>
            <a:r>
              <a:rPr lang="en-GB" dirty="0" smtClean="0"/>
              <a:t>Etc.</a:t>
            </a:r>
            <a:endParaRPr lang="en-GB" dirty="0"/>
          </a:p>
        </p:txBody>
      </p:sp>
      <p:pic>
        <p:nvPicPr>
          <p:cNvPr id="4" name="Picture 3" descr="C:\Users\Sophie2\Desktop\ArtWork\riding_bmx_cycle_bike_pc.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2636912"/>
            <a:ext cx="2154421" cy="369874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Promote physical activity</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a:latin typeface="+mj-lt"/>
              </a:rPr>
              <a:t>2.6 </a:t>
            </a:r>
            <a:r>
              <a:rPr lang="en-AU" sz="2800" dirty="0"/>
              <a:t>Foster children’s participation in physical activities</a:t>
            </a:r>
            <a:endParaRPr lang="en-AU" sz="2800" dirty="0">
              <a:latin typeface="+mj-lt"/>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Assist children to participate</a:t>
            </a:r>
          </a:p>
        </p:txBody>
      </p:sp>
      <p:sp>
        <p:nvSpPr>
          <p:cNvPr id="3" name="Content Placeholder 2"/>
          <p:cNvSpPr>
            <a:spLocks noGrp="1"/>
          </p:cNvSpPr>
          <p:nvPr>
            <p:ph idx="1"/>
          </p:nvPr>
        </p:nvSpPr>
        <p:spPr/>
        <p:txBody>
          <a:bodyPr/>
          <a:lstStyle/>
          <a:p>
            <a:r>
              <a:rPr lang="en-GB" dirty="0"/>
              <a:t>When children find participation difficult, they should be helped and encouraged to join in physical activities as much as </a:t>
            </a:r>
            <a:r>
              <a:rPr lang="en-GB" dirty="0" smtClean="0"/>
              <a:t>possible</a:t>
            </a:r>
          </a:p>
          <a:p>
            <a:r>
              <a:rPr lang="en-GB" dirty="0"/>
              <a:t>Children with a diagnosed condition may have additional health or medication </a:t>
            </a:r>
            <a:r>
              <a:rPr lang="en-GB" dirty="0" smtClean="0"/>
              <a:t>needs</a:t>
            </a:r>
          </a:p>
          <a:p>
            <a:r>
              <a:rPr lang="en-GB" dirty="0"/>
              <a:t>Children who are not diagnosed with a condition may need additional support to overcome personal </a:t>
            </a:r>
            <a:r>
              <a:rPr lang="en-GB" dirty="0" smtClean="0"/>
              <a:t>challenges.</a:t>
            </a:r>
            <a:endParaRPr lang="en-GB" dirty="0"/>
          </a:p>
        </p:txBody>
      </p:sp>
      <p:pic>
        <p:nvPicPr>
          <p:cNvPr id="4" name="Picture 3" descr="C:\Users\Sophie2\Desktop\ArtWork\alone_outsider.png"/>
          <p:cNvPicPr/>
          <p:nvPr/>
        </p:nvPicPr>
        <p:blipFill rotWithShape="1">
          <a:blip r:embed="rId2">
            <a:extLst>
              <a:ext uri="{28A0092B-C50C-407E-A947-70E740481C1C}">
                <a14:useLocalDpi xmlns:a14="http://schemas.microsoft.com/office/drawing/2010/main" val="0"/>
              </a:ext>
            </a:extLst>
          </a:blip>
          <a:srcRect t="2222" b="7687"/>
          <a:stretch/>
        </p:blipFill>
        <p:spPr bwMode="auto">
          <a:xfrm>
            <a:off x="3022917" y="4855779"/>
            <a:ext cx="3098165" cy="2032612"/>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Promote physical activity</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2.7 </a:t>
            </a:r>
            <a:r>
              <a:rPr lang="en-AU" sz="2800" dirty="0"/>
              <a:t>Discuss with children how their bodies work and the importance of physical activity to people’s health and wellbeing</a:t>
            </a:r>
            <a:r>
              <a:rPr lang="en-AU" sz="2800" b="1" dirty="0" smtClean="0">
                <a:latin typeface="+mj-lt"/>
              </a:rPr>
              <a:t> </a:t>
            </a:r>
            <a:endParaRPr lang="en-AU" sz="2800" dirty="0">
              <a:latin typeface="+mj-l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Discussions on the human body</a:t>
            </a:r>
          </a:p>
        </p:txBody>
      </p:sp>
      <p:sp>
        <p:nvSpPr>
          <p:cNvPr id="3" name="Content Placeholder 2"/>
          <p:cNvSpPr>
            <a:spLocks noGrp="1"/>
          </p:cNvSpPr>
          <p:nvPr>
            <p:ph idx="1"/>
          </p:nvPr>
        </p:nvSpPr>
        <p:spPr/>
        <p:txBody>
          <a:bodyPr/>
          <a:lstStyle/>
          <a:p>
            <a:r>
              <a:rPr lang="en-GB" dirty="0"/>
              <a:t>Simple discussions can include naming parts of the body and talking about what these </a:t>
            </a:r>
            <a:r>
              <a:rPr lang="en-GB" dirty="0" smtClean="0"/>
              <a:t>do</a:t>
            </a:r>
          </a:p>
          <a:p>
            <a:r>
              <a:rPr lang="en-GB" dirty="0"/>
              <a:t>It can also include looking at the structure of our </a:t>
            </a:r>
            <a:r>
              <a:rPr lang="en-GB" dirty="0" smtClean="0"/>
              <a:t>bodies</a:t>
            </a:r>
          </a:p>
          <a:p>
            <a:r>
              <a:rPr lang="en-GB" dirty="0"/>
              <a:t>There are different kinds of books that can be used to convey concepts and to show simple illustrations of the human </a:t>
            </a:r>
            <a:r>
              <a:rPr lang="en-GB" dirty="0" smtClean="0"/>
              <a:t>body.</a:t>
            </a:r>
            <a:endParaRPr lang="en-GB" dirty="0"/>
          </a:p>
        </p:txBody>
      </p:sp>
      <p:pic>
        <p:nvPicPr>
          <p:cNvPr id="4098" name="Picture 2" descr="C:\Users\Sophie2\Desktop\ArtWork\class_has_answer_566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0" y="4772025"/>
            <a:ext cx="4762500" cy="2085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Discussions may include:</a:t>
            </a:r>
            <a:endParaRPr lang="en-GB" dirty="0"/>
          </a:p>
        </p:txBody>
      </p:sp>
      <p:sp>
        <p:nvSpPr>
          <p:cNvPr id="3" name="Content Placeholder 2"/>
          <p:cNvSpPr>
            <a:spLocks noGrp="1"/>
          </p:cNvSpPr>
          <p:nvPr>
            <p:ph idx="1"/>
          </p:nvPr>
        </p:nvSpPr>
        <p:spPr>
          <a:xfrm>
            <a:off x="457200" y="1600200"/>
            <a:ext cx="4474840" cy="4525963"/>
          </a:xfrm>
        </p:spPr>
        <p:txBody>
          <a:bodyPr/>
          <a:lstStyle/>
          <a:p>
            <a:pPr lvl="0"/>
            <a:r>
              <a:rPr lang="en-GB" dirty="0"/>
              <a:t>How we walk and move</a:t>
            </a:r>
          </a:p>
          <a:p>
            <a:pPr lvl="0"/>
            <a:r>
              <a:rPr lang="en-GB" dirty="0"/>
              <a:t>What our hands do</a:t>
            </a:r>
          </a:p>
          <a:p>
            <a:pPr lvl="0"/>
            <a:r>
              <a:rPr lang="en-GB" dirty="0"/>
              <a:t>The five senses</a:t>
            </a:r>
          </a:p>
          <a:p>
            <a:pPr lvl="0"/>
            <a:r>
              <a:rPr lang="en-GB" dirty="0"/>
              <a:t>Things our bodies enable us to do </a:t>
            </a:r>
          </a:p>
          <a:p>
            <a:pPr lvl="0"/>
            <a:r>
              <a:rPr lang="en-GB" dirty="0"/>
              <a:t>How to look after our bodies (e.g., feeding and personal hygiene).</a:t>
            </a:r>
          </a:p>
          <a:p>
            <a:endParaRPr lang="en-GB" dirty="0"/>
          </a:p>
        </p:txBody>
      </p:sp>
      <p:pic>
        <p:nvPicPr>
          <p:cNvPr id="4" name="Picture 3" descr="C:\Users\Sophie2\Desktop\ArtWork\ear_to_ground_400_clr_9537.png"/>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348880"/>
            <a:ext cx="3916241" cy="2940193"/>
          </a:xfrm>
          <a:prstGeom prst="rect">
            <a:avLst/>
          </a:prstGeom>
          <a:noFill/>
          <a:ln>
            <a:noFill/>
          </a:ln>
        </p:spPr>
      </p:pic>
    </p:spTree>
    <p:extLst>
      <p:ext uri="{BB962C8B-B14F-4D97-AF65-F5344CB8AC3E}">
        <p14:creationId xmlns:p14="http://schemas.microsoft.com/office/powerpoint/2010/main" val="3977987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Washing hands</a:t>
            </a:r>
            <a:endParaRPr lang="en-GB" dirty="0"/>
          </a:p>
        </p:txBody>
      </p:sp>
      <p:sp>
        <p:nvSpPr>
          <p:cNvPr id="3" name="Content Placeholder 2"/>
          <p:cNvSpPr>
            <a:spLocks noGrp="1"/>
          </p:cNvSpPr>
          <p:nvPr>
            <p:ph idx="1"/>
          </p:nvPr>
        </p:nvSpPr>
        <p:spPr>
          <a:xfrm>
            <a:off x="457200" y="1600200"/>
            <a:ext cx="6131024" cy="5257800"/>
          </a:xfrm>
        </p:spPr>
        <p:txBody>
          <a:bodyPr>
            <a:normAutofit/>
          </a:bodyPr>
          <a:lstStyle/>
          <a:p>
            <a:pPr marL="0" indent="0">
              <a:buNone/>
            </a:pPr>
            <a:r>
              <a:rPr lang="en-GB" b="1" dirty="0"/>
              <a:t>To wash hands you should:</a:t>
            </a:r>
          </a:p>
          <a:p>
            <a:pPr lvl="0"/>
            <a:r>
              <a:rPr lang="en-GB" dirty="0"/>
              <a:t>Rinse hands with water to wet them</a:t>
            </a:r>
          </a:p>
          <a:p>
            <a:pPr lvl="0"/>
            <a:r>
              <a:rPr lang="en-GB" dirty="0"/>
              <a:t>Apply soap and rub thoroughly for approximately 15 seconds into the front and back of the hands, between fingers and thumbs, the wrists and under nails</a:t>
            </a:r>
          </a:p>
          <a:p>
            <a:pPr lvl="0"/>
            <a:r>
              <a:rPr lang="en-GB" dirty="0"/>
              <a:t>Rinse off the water</a:t>
            </a:r>
          </a:p>
          <a:p>
            <a:pPr lvl="0"/>
            <a:r>
              <a:rPr lang="en-GB" dirty="0"/>
              <a:t>Dry hands including between fingers and thumbs.</a:t>
            </a:r>
          </a:p>
          <a:p>
            <a:endParaRPr lang="en-GB" dirty="0"/>
          </a:p>
        </p:txBody>
      </p:sp>
      <p:pic>
        <p:nvPicPr>
          <p:cNvPr id="4" name="Picture 3" descr="C:\Users\Sophie2\Desktop\ArtWork\washing_hands_800_wht_8142.png"/>
          <p:cNvPicPr/>
          <p:nvPr/>
        </p:nvPicPr>
        <p:blipFill rotWithShape="1">
          <a:blip r:embed="rId2" cstate="print">
            <a:extLst>
              <a:ext uri="{28A0092B-C50C-407E-A947-70E740481C1C}">
                <a14:useLocalDpi xmlns:a14="http://schemas.microsoft.com/office/drawing/2010/main" val="0"/>
              </a:ext>
            </a:extLst>
          </a:blip>
          <a:srcRect l="2805" t="17617" r="9338" b="4001"/>
          <a:stretch/>
        </p:blipFill>
        <p:spPr bwMode="auto">
          <a:xfrm>
            <a:off x="6173829" y="2276872"/>
            <a:ext cx="2820602" cy="288032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89168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benefits of being active</a:t>
            </a:r>
          </a:p>
        </p:txBody>
      </p:sp>
      <p:sp>
        <p:nvSpPr>
          <p:cNvPr id="3" name="Content Placeholder 2"/>
          <p:cNvSpPr>
            <a:spLocks noGrp="1"/>
          </p:cNvSpPr>
          <p:nvPr>
            <p:ph idx="1"/>
          </p:nvPr>
        </p:nvSpPr>
        <p:spPr>
          <a:xfrm>
            <a:off x="457200" y="1600200"/>
            <a:ext cx="5770984" cy="5069160"/>
          </a:xfrm>
        </p:spPr>
        <p:txBody>
          <a:bodyPr>
            <a:normAutofit/>
          </a:bodyPr>
          <a:lstStyle/>
          <a:p>
            <a:pPr marL="0" indent="0">
              <a:buNone/>
            </a:pPr>
            <a:r>
              <a:rPr lang="en-GB" b="1" dirty="0"/>
              <a:t>The benefits of physical activity in children include:</a:t>
            </a:r>
          </a:p>
          <a:p>
            <a:pPr lvl="0"/>
            <a:r>
              <a:rPr lang="en-GB" dirty="0"/>
              <a:t>Building strong muscles and bones</a:t>
            </a:r>
          </a:p>
          <a:p>
            <a:pPr lvl="0"/>
            <a:r>
              <a:rPr lang="en-GB" dirty="0"/>
              <a:t>Having a stronger heart and lungs</a:t>
            </a:r>
          </a:p>
          <a:p>
            <a:pPr lvl="0"/>
            <a:r>
              <a:rPr lang="en-GB" dirty="0"/>
              <a:t>Better posture</a:t>
            </a:r>
          </a:p>
          <a:p>
            <a:pPr lvl="0"/>
            <a:r>
              <a:rPr lang="en-GB" dirty="0"/>
              <a:t>Reduction of blood sugar levels and maintaining a healthy </a:t>
            </a:r>
            <a:r>
              <a:rPr lang="en-GB" dirty="0" smtClean="0"/>
              <a:t>weight</a:t>
            </a:r>
          </a:p>
          <a:p>
            <a:r>
              <a:rPr lang="en-GB" dirty="0"/>
              <a:t>Improved physical development and physical skills</a:t>
            </a:r>
          </a:p>
          <a:p>
            <a:pPr lvl="0"/>
            <a:r>
              <a:rPr lang="en-GB" dirty="0" smtClean="0"/>
              <a:t>Etc.</a:t>
            </a:r>
            <a:endParaRPr lang="en-GB" dirty="0"/>
          </a:p>
          <a:p>
            <a:endParaRPr lang="en-GB" dirty="0"/>
          </a:p>
        </p:txBody>
      </p:sp>
      <p:pic>
        <p:nvPicPr>
          <p:cNvPr id="4" name="Picture 3" descr="C:\Users\Sophie2\Desktop\ArtWork\cross_country_runner_10101.png"/>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060848"/>
            <a:ext cx="2970060" cy="3955988"/>
          </a:xfrm>
          <a:prstGeom prst="rect">
            <a:avLst/>
          </a:prstGeom>
          <a:noFill/>
          <a:ln>
            <a:noFill/>
          </a:ln>
        </p:spPr>
      </p:pic>
    </p:spTree>
    <p:extLst>
      <p:ext uri="{BB962C8B-B14F-4D97-AF65-F5344CB8AC3E}">
        <p14:creationId xmlns:p14="http://schemas.microsoft.com/office/powerpoint/2010/main" val="25095088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Adapt facilities to ensure access and participation</a:t>
            </a:r>
            <a:endParaRPr lang="en-GB" dirty="0"/>
          </a:p>
        </p:txBody>
      </p:sp>
      <p:sp>
        <p:nvSpPr>
          <p:cNvPr id="6" name="TextBox 5"/>
          <p:cNvSpPr txBox="1"/>
          <p:nvPr/>
        </p:nvSpPr>
        <p:spPr>
          <a:xfrm>
            <a:off x="5220072" y="2249953"/>
            <a:ext cx="3744416" cy="4401205"/>
          </a:xfrm>
          <a:prstGeom prst="rect">
            <a:avLst/>
          </a:prstGeom>
          <a:noFill/>
        </p:spPr>
        <p:txBody>
          <a:bodyPr wrap="square" rtlCol="0">
            <a:spAutoFit/>
          </a:bodyPr>
          <a:lstStyle/>
          <a:p>
            <a:r>
              <a:rPr lang="en-AU" sz="2800" b="1" dirty="0">
                <a:latin typeface="+mj-lt"/>
              </a:rPr>
              <a:t>3.1 </a:t>
            </a:r>
            <a:r>
              <a:rPr lang="en-AU" sz="2800" dirty="0"/>
              <a:t>Assist in providing challenging elements of outdoor and indoor environments that allow for experiences which scaffold children’s learning and development and offer chances for appropriate risk-taking</a:t>
            </a:r>
            <a:endParaRPr lang="en-AU" sz="2800" dirty="0">
              <a:latin typeface="+mj-lt"/>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Types of </a:t>
            </a:r>
            <a:r>
              <a:rPr lang="en-GB" dirty="0" smtClean="0"/>
              <a:t>environments</a:t>
            </a:r>
            <a:endParaRPr lang="en-GB" dirty="0"/>
          </a:p>
        </p:txBody>
      </p:sp>
      <p:sp>
        <p:nvSpPr>
          <p:cNvPr id="3" name="Content Placeholder 2"/>
          <p:cNvSpPr>
            <a:spLocks noGrp="1"/>
          </p:cNvSpPr>
          <p:nvPr>
            <p:ph idx="1"/>
          </p:nvPr>
        </p:nvSpPr>
        <p:spPr/>
        <p:txBody>
          <a:bodyPr/>
          <a:lstStyle/>
          <a:p>
            <a:r>
              <a:rPr lang="en-GB" dirty="0"/>
              <a:t>Services will have different environments and spaces; these should be well-defined and organised so that children know which spaces they can access and </a:t>
            </a:r>
            <a:r>
              <a:rPr lang="en-GB" dirty="0" smtClean="0"/>
              <a:t>use</a:t>
            </a:r>
            <a:endParaRPr lang="en-GB" dirty="0"/>
          </a:p>
          <a:p>
            <a:r>
              <a:rPr lang="en-GB" dirty="0"/>
              <a:t>Children’s spaces will vary in size and design across services but all should be constructed in child and age-appropriate ways to give children a sense of belonging and </a:t>
            </a:r>
            <a:r>
              <a:rPr lang="en-GB" dirty="0" smtClean="0"/>
              <a:t>familiarity.</a:t>
            </a:r>
            <a:endParaRPr lang="en-GB" dirty="0"/>
          </a:p>
        </p:txBody>
      </p:sp>
      <p:pic>
        <p:nvPicPr>
          <p:cNvPr id="4" name="Picture 3" descr="C:\Users\Sophie2\Desktop\ArtWork\group_cattails_pond_pc_400_clr_1291.png"/>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318157"/>
            <a:ext cx="2541270" cy="254127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Challenges in environments</a:t>
            </a:r>
          </a:p>
        </p:txBody>
      </p:sp>
      <p:sp>
        <p:nvSpPr>
          <p:cNvPr id="3" name="Content Placeholder 2"/>
          <p:cNvSpPr>
            <a:spLocks noGrp="1"/>
          </p:cNvSpPr>
          <p:nvPr>
            <p:ph idx="1"/>
          </p:nvPr>
        </p:nvSpPr>
        <p:spPr/>
        <p:txBody>
          <a:bodyPr/>
          <a:lstStyle/>
          <a:p>
            <a:r>
              <a:rPr lang="en-GB" dirty="0"/>
              <a:t>Challenges in environments should encourage responses such as creativity, problem-solving, collaboration and appropriate </a:t>
            </a:r>
            <a:r>
              <a:rPr lang="en-GB" dirty="0" smtClean="0"/>
              <a:t>risk-taking</a:t>
            </a:r>
          </a:p>
          <a:p>
            <a:r>
              <a:rPr lang="en-GB" dirty="0"/>
              <a:t>These attributes help children to learn, grow, expand on their skills and become more independent beings.</a:t>
            </a:r>
            <a:endParaRPr lang="en-GB" dirty="0" smtClean="0"/>
          </a:p>
          <a:p>
            <a:endParaRPr lang="en-GB" dirty="0"/>
          </a:p>
        </p:txBody>
      </p:sp>
      <p:pic>
        <p:nvPicPr>
          <p:cNvPr id="5122" name="Picture 2" descr="C:\Users\Sophie2\Desktop\ArtWork\stick_figure_balance_board_9999.png"/>
          <p:cNvPicPr>
            <a:picLocks noChangeAspect="1" noChangeArrowheads="1"/>
          </p:cNvPicPr>
          <p:nvPr/>
        </p:nvPicPr>
        <p:blipFill rotWithShape="1">
          <a:blip r:embed="rId2">
            <a:extLst>
              <a:ext uri="{28A0092B-C50C-407E-A947-70E740481C1C}">
                <a14:useLocalDpi xmlns:a14="http://schemas.microsoft.com/office/drawing/2010/main" val="0"/>
              </a:ext>
            </a:extLst>
          </a:blip>
          <a:srcRect t="301" b="15102"/>
          <a:stretch/>
        </p:blipFill>
        <p:spPr bwMode="auto">
          <a:xfrm>
            <a:off x="3347864" y="4077072"/>
            <a:ext cx="2604480" cy="2515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6602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puzzle_teamwork_pc.png"/>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359818"/>
            <a:ext cx="2952328" cy="5165526"/>
          </a:xfrm>
          <a:prstGeom prst="rect">
            <a:avLst/>
          </a:prstGeom>
          <a:noFill/>
          <a:ln>
            <a:noFill/>
          </a:ln>
        </p:spPr>
      </p:pic>
      <p:sp>
        <p:nvSpPr>
          <p:cNvPr id="2" name="Title 1"/>
          <p:cNvSpPr>
            <a:spLocks noGrp="1"/>
          </p:cNvSpPr>
          <p:nvPr>
            <p:ph type="title"/>
          </p:nvPr>
        </p:nvSpPr>
        <p:spPr/>
        <p:txBody>
          <a:bodyPr/>
          <a:lstStyle/>
          <a:p>
            <a:r>
              <a:rPr lang="en-GB" dirty="0"/>
              <a:t>Appropriate risk-taking</a:t>
            </a:r>
          </a:p>
        </p:txBody>
      </p:sp>
      <p:sp>
        <p:nvSpPr>
          <p:cNvPr id="3" name="Content Placeholder 2"/>
          <p:cNvSpPr>
            <a:spLocks noGrp="1"/>
          </p:cNvSpPr>
          <p:nvPr>
            <p:ph idx="1"/>
          </p:nvPr>
        </p:nvSpPr>
        <p:spPr>
          <a:xfrm>
            <a:off x="457200" y="1600200"/>
            <a:ext cx="5194920" cy="4997152"/>
          </a:xfrm>
        </p:spPr>
        <p:txBody>
          <a:bodyPr/>
          <a:lstStyle/>
          <a:p>
            <a:pPr marL="0" indent="0">
              <a:buNone/>
            </a:pPr>
            <a:r>
              <a:rPr lang="en-GB" dirty="0"/>
              <a:t>This is about encouraging children to try new things regardless of whether they succeed or not. It doesn’t mean sitting back while children fail or injure themselves; it is about letting children develop the important skill of </a:t>
            </a:r>
            <a:r>
              <a:rPr lang="en-GB" dirty="0" smtClean="0"/>
              <a:t>risk-taking.</a:t>
            </a:r>
            <a:endParaRPr lang="en-GB" dirty="0"/>
          </a:p>
        </p:txBody>
      </p:sp>
    </p:spTree>
    <p:extLst>
      <p:ext uri="{BB962C8B-B14F-4D97-AF65-F5344CB8AC3E}">
        <p14:creationId xmlns:p14="http://schemas.microsoft.com/office/powerpoint/2010/main" val="9013392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Adapt facilities to ensure access and participation</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a:latin typeface="+mj-lt"/>
              </a:rPr>
              <a:t>3.2 </a:t>
            </a:r>
            <a:r>
              <a:rPr lang="en-AU" sz="2800" dirty="0"/>
              <a:t>Promote the sun protection of children to meet the recommendations of relevant recognised authorities</a:t>
            </a:r>
            <a:endParaRPr lang="en-AU" sz="2800" dirty="0">
              <a:latin typeface="+mj-lt"/>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Sun safety</a:t>
            </a:r>
          </a:p>
        </p:txBody>
      </p:sp>
      <p:sp>
        <p:nvSpPr>
          <p:cNvPr id="3" name="Content Placeholder 2"/>
          <p:cNvSpPr>
            <a:spLocks noGrp="1"/>
          </p:cNvSpPr>
          <p:nvPr>
            <p:ph idx="1"/>
          </p:nvPr>
        </p:nvSpPr>
        <p:spPr>
          <a:xfrm>
            <a:off x="457200" y="1600200"/>
            <a:ext cx="7427168" cy="5257800"/>
          </a:xfrm>
        </p:spPr>
        <p:txBody>
          <a:bodyPr>
            <a:normAutofit/>
          </a:bodyPr>
          <a:lstStyle/>
          <a:p>
            <a:pPr marL="0" indent="0">
              <a:buNone/>
            </a:pPr>
            <a:r>
              <a:rPr lang="en-GB" b="1" dirty="0"/>
              <a:t>Sun protection includes:</a:t>
            </a:r>
          </a:p>
          <a:p>
            <a:pPr lvl="0"/>
            <a:r>
              <a:rPr lang="en-GB" dirty="0"/>
              <a:t>Wearing sun hats</a:t>
            </a:r>
          </a:p>
          <a:p>
            <a:pPr lvl="0"/>
            <a:r>
              <a:rPr lang="en-GB" dirty="0"/>
              <a:t>Applying a sun protection lotion/cream </a:t>
            </a:r>
            <a:r>
              <a:rPr lang="en-GB" dirty="0" smtClean="0"/>
              <a:t/>
            </a:r>
            <a:br>
              <a:rPr lang="en-GB" dirty="0" smtClean="0"/>
            </a:br>
            <a:r>
              <a:rPr lang="en-GB" dirty="0" smtClean="0"/>
              <a:t>(</a:t>
            </a:r>
            <a:r>
              <a:rPr lang="en-GB" dirty="0"/>
              <a:t>or sunscreen) of SPF30 or above </a:t>
            </a:r>
            <a:r>
              <a:rPr lang="en-GB" dirty="0" smtClean="0"/>
              <a:t/>
            </a:r>
            <a:br>
              <a:rPr lang="en-GB" dirty="0" smtClean="0"/>
            </a:br>
            <a:r>
              <a:rPr lang="en-GB" dirty="0" smtClean="0"/>
              <a:t>approximately </a:t>
            </a:r>
            <a:r>
              <a:rPr lang="en-GB" dirty="0"/>
              <a:t>20 minutes before going outside</a:t>
            </a:r>
          </a:p>
          <a:p>
            <a:pPr lvl="0"/>
            <a:r>
              <a:rPr lang="en-GB" dirty="0"/>
              <a:t>Reapplying sunscreen every couple of hours and after swimming</a:t>
            </a:r>
          </a:p>
          <a:p>
            <a:pPr lvl="0"/>
            <a:r>
              <a:rPr lang="en-GB" dirty="0"/>
              <a:t>Covering, backs, tummies, arms and legs with light clothing</a:t>
            </a:r>
          </a:p>
          <a:p>
            <a:pPr lvl="0"/>
            <a:r>
              <a:rPr lang="en-GB" dirty="0" smtClean="0"/>
              <a:t>Etc.</a:t>
            </a:r>
            <a:endParaRPr lang="en-GB" dirty="0"/>
          </a:p>
          <a:p>
            <a:endParaRPr lang="en-GB" dirty="0"/>
          </a:p>
        </p:txBody>
      </p:sp>
      <p:pic>
        <p:nvPicPr>
          <p:cNvPr id="4" name="Picture 3" descr="C:\Users\Sophie2\Desktop\ArtWork\exhaustion_figure_in_the_sun_11966.png"/>
          <p:cNvPicPr/>
          <p:nvPr/>
        </p:nvPicPr>
        <p:blipFill rotWithShape="1">
          <a:blip r:embed="rId2" cstate="print">
            <a:extLst>
              <a:ext uri="{28A0092B-C50C-407E-A947-70E740481C1C}">
                <a14:useLocalDpi xmlns:a14="http://schemas.microsoft.com/office/drawing/2010/main" val="0"/>
              </a:ext>
            </a:extLst>
          </a:blip>
          <a:srcRect b="3804"/>
          <a:stretch/>
        </p:blipFill>
        <p:spPr bwMode="auto">
          <a:xfrm>
            <a:off x="6562038" y="620688"/>
            <a:ext cx="2304256" cy="2813385"/>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Sophie2\Desktop\ArtWork\stick_figure_raising_hand_400_clr_1273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844823"/>
            <a:ext cx="2813298" cy="450127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Promoting sun safety</a:t>
            </a:r>
            <a:endParaRPr lang="en-GB" dirty="0"/>
          </a:p>
        </p:txBody>
      </p:sp>
      <p:sp>
        <p:nvSpPr>
          <p:cNvPr id="3" name="Content Placeholder 2"/>
          <p:cNvSpPr>
            <a:spLocks noGrp="1"/>
          </p:cNvSpPr>
          <p:nvPr>
            <p:ph idx="1"/>
          </p:nvPr>
        </p:nvSpPr>
        <p:spPr>
          <a:xfrm>
            <a:off x="457200" y="1600200"/>
            <a:ext cx="6131024" cy="4525963"/>
          </a:xfrm>
        </p:spPr>
        <p:txBody>
          <a:bodyPr/>
          <a:lstStyle/>
          <a:p>
            <a:r>
              <a:rPr lang="en-GB" dirty="0"/>
              <a:t>Your service should follow sun safety guidelines from reputable sources, such as local government health departments, health organisations and education and care service </a:t>
            </a:r>
            <a:r>
              <a:rPr lang="en-GB" dirty="0" smtClean="0"/>
              <a:t>authorities</a:t>
            </a:r>
          </a:p>
          <a:p>
            <a:r>
              <a:rPr lang="en-GB" dirty="0"/>
              <a:t>Making sun protection a part of your service’s routines and activities will help children to incorporate good habits from an early </a:t>
            </a:r>
            <a:r>
              <a:rPr lang="en-GB" dirty="0" smtClean="0"/>
              <a:t>age.</a:t>
            </a:r>
            <a:endParaRPr lang="en-GB" dirty="0"/>
          </a:p>
        </p:txBody>
      </p:sp>
    </p:spTree>
    <p:extLst>
      <p:ext uri="{BB962C8B-B14F-4D97-AF65-F5344CB8AC3E}">
        <p14:creationId xmlns:p14="http://schemas.microsoft.com/office/powerpoint/2010/main" val="42877108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SunSmart program</a:t>
            </a:r>
          </a:p>
        </p:txBody>
      </p:sp>
      <p:sp>
        <p:nvSpPr>
          <p:cNvPr id="3" name="Content Placeholder 2"/>
          <p:cNvSpPr>
            <a:spLocks noGrp="1"/>
          </p:cNvSpPr>
          <p:nvPr>
            <p:ph idx="1"/>
          </p:nvPr>
        </p:nvSpPr>
        <p:spPr>
          <a:xfrm>
            <a:off x="457200" y="1600200"/>
            <a:ext cx="4834880" cy="4525963"/>
          </a:xfrm>
        </p:spPr>
        <p:txBody>
          <a:bodyPr/>
          <a:lstStyle/>
          <a:p>
            <a:pPr marL="0" indent="0">
              <a:buNone/>
            </a:pPr>
            <a:r>
              <a:rPr lang="en-GB" dirty="0"/>
              <a:t>SunSmart is an initiative of the Cancer Council Australia for early childhood care and schools. Programs may differ between states and territories but are about developing effective sun safe policy for services and </a:t>
            </a:r>
            <a:r>
              <a:rPr lang="en-GB" dirty="0" smtClean="0"/>
              <a:t>schools.</a:t>
            </a:r>
            <a:endParaRPr lang="en-GB" dirty="0"/>
          </a:p>
        </p:txBody>
      </p:sp>
      <p:pic>
        <p:nvPicPr>
          <p:cNvPr id="4" name="Picture 3" descr="C:\Users\Sophie2\Desktop\ArtWork\relaxing_in_beach_chair_400_clr_8678.png"/>
          <p:cNvPicPr/>
          <p:nvPr/>
        </p:nvPicPr>
        <p:blipFill rotWithShape="1">
          <a:blip r:embed="rId2">
            <a:extLst>
              <a:ext uri="{28A0092B-C50C-407E-A947-70E740481C1C}">
                <a14:useLocalDpi xmlns:a14="http://schemas.microsoft.com/office/drawing/2010/main" val="0"/>
              </a:ext>
            </a:extLst>
          </a:blip>
          <a:srcRect r="8161"/>
          <a:stretch/>
        </p:blipFill>
        <p:spPr bwMode="auto">
          <a:xfrm flipH="1">
            <a:off x="5076056" y="1916832"/>
            <a:ext cx="3687369" cy="428257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965548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Adapt facilities to ensure access and participation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3.3 </a:t>
            </a:r>
            <a:r>
              <a:rPr lang="en-AU" sz="2800" dirty="0"/>
              <a:t>Provide a balance of natural and artificial lighting, good ventilation and fresh air</a:t>
            </a:r>
            <a:r>
              <a:rPr lang="en-AU" sz="2800" b="1" dirty="0" smtClean="0">
                <a:latin typeface="+mj-lt"/>
              </a:rPr>
              <a:t> </a:t>
            </a:r>
            <a:endParaRPr lang="en-AU" sz="2800" dirty="0">
              <a:latin typeface="+mj-lt"/>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Environmental </a:t>
            </a:r>
            <a:r>
              <a:rPr lang="en-GB" dirty="0" smtClean="0"/>
              <a:t>factors</a:t>
            </a:r>
            <a:endParaRPr lang="en-GB" dirty="0"/>
          </a:p>
        </p:txBody>
      </p:sp>
      <p:sp>
        <p:nvSpPr>
          <p:cNvPr id="3" name="Content Placeholder 2"/>
          <p:cNvSpPr>
            <a:spLocks noGrp="1"/>
          </p:cNvSpPr>
          <p:nvPr>
            <p:ph idx="1"/>
          </p:nvPr>
        </p:nvSpPr>
        <p:spPr/>
        <p:txBody>
          <a:bodyPr/>
          <a:lstStyle/>
          <a:p>
            <a:pPr marL="0" indent="0">
              <a:buNone/>
            </a:pPr>
            <a:r>
              <a:rPr lang="en-GB" dirty="0"/>
              <a:t>The environment can influence the wellbeing of children and adults. Indoor environments offer protection from the natural elements but factors such as light, air quality, ventilation, and temperature can affect how individuals </a:t>
            </a:r>
            <a:r>
              <a:rPr lang="en-GB" dirty="0" smtClean="0"/>
              <a:t>feel.</a:t>
            </a:r>
            <a:endParaRPr lang="en-GB" dirty="0"/>
          </a:p>
        </p:txBody>
      </p:sp>
      <p:pic>
        <p:nvPicPr>
          <p:cNvPr id="4" name="Picture 3" descr="C:\Users\Sophie2\Desktop\ArtWork\stick_figure_frisbee_10129.png"/>
          <p:cNvPicPr/>
          <p:nvPr/>
        </p:nvPicPr>
        <p:blipFill rotWithShape="1">
          <a:blip r:embed="rId2">
            <a:extLst>
              <a:ext uri="{28A0092B-C50C-407E-A947-70E740481C1C}">
                <a14:useLocalDpi xmlns:a14="http://schemas.microsoft.com/office/drawing/2010/main" val="0"/>
              </a:ext>
            </a:extLst>
          </a:blip>
          <a:srcRect b="8304"/>
          <a:stretch/>
        </p:blipFill>
        <p:spPr bwMode="auto">
          <a:xfrm>
            <a:off x="5508104" y="3558442"/>
            <a:ext cx="1945056" cy="2896497"/>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Autofit/>
          </a:bodyPr>
          <a:lstStyle/>
          <a:p>
            <a:r>
              <a:rPr lang="en-GB" dirty="0"/>
              <a:t>The National Regulations, Regulation 110 (ventilation and natural light</a:t>
            </a:r>
            <a:r>
              <a:rPr lang="en-GB" dirty="0" smtClean="0"/>
              <a:t>)</a:t>
            </a:r>
            <a:endParaRPr lang="en-GB" dirty="0"/>
          </a:p>
        </p:txBody>
      </p:sp>
      <p:sp>
        <p:nvSpPr>
          <p:cNvPr id="3" name="Content Placeholder 2"/>
          <p:cNvSpPr>
            <a:spLocks noGrp="1"/>
          </p:cNvSpPr>
          <p:nvPr>
            <p:ph idx="1"/>
          </p:nvPr>
        </p:nvSpPr>
        <p:spPr>
          <a:xfrm>
            <a:off x="457200" y="1772816"/>
            <a:ext cx="8229600" cy="4353347"/>
          </a:xfrm>
        </p:spPr>
        <p:txBody>
          <a:bodyPr/>
          <a:lstStyle/>
          <a:p>
            <a:pPr marL="0" lvl="0" indent="0">
              <a:buNone/>
            </a:pPr>
            <a:r>
              <a:rPr lang="en-GB" b="1" dirty="0"/>
              <a:t>Indoor spaces used by children at an education and care service must:</a:t>
            </a:r>
          </a:p>
          <a:p>
            <a:pPr marL="342000" indent="-342000"/>
            <a:r>
              <a:rPr lang="en-GB" dirty="0"/>
              <a:t>B</a:t>
            </a:r>
            <a:r>
              <a:rPr lang="en-GB" dirty="0" smtClean="0"/>
              <a:t>e </a:t>
            </a:r>
            <a:r>
              <a:rPr lang="en-GB" dirty="0"/>
              <a:t>well ventilated</a:t>
            </a:r>
          </a:p>
          <a:p>
            <a:pPr marL="342000" indent="-342000"/>
            <a:r>
              <a:rPr lang="en-GB" dirty="0"/>
              <a:t>H</a:t>
            </a:r>
            <a:r>
              <a:rPr lang="en-GB" dirty="0" smtClean="0"/>
              <a:t>ave </a:t>
            </a:r>
            <a:r>
              <a:rPr lang="en-GB" dirty="0"/>
              <a:t>adequate natural light</a:t>
            </a:r>
          </a:p>
          <a:p>
            <a:pPr marL="342000" indent="-342000"/>
            <a:r>
              <a:rPr lang="en-GB" dirty="0"/>
              <a:t>B</a:t>
            </a:r>
            <a:r>
              <a:rPr lang="en-GB" dirty="0" smtClean="0"/>
              <a:t>e </a:t>
            </a:r>
            <a:r>
              <a:rPr lang="en-GB" dirty="0"/>
              <a:t>maintained at a temperature that ensures the safety and wellbeing of children.</a:t>
            </a:r>
          </a:p>
          <a:p>
            <a:endParaRPr lang="en-GB" dirty="0"/>
          </a:p>
        </p:txBody>
      </p:sp>
      <p:pic>
        <p:nvPicPr>
          <p:cNvPr id="4" name="Picture 3" descr="C:\Users\Sophie2\Desktop\ArtWork\open_window_400_clr_16725.png"/>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581128"/>
            <a:ext cx="2118077" cy="1700028"/>
          </a:xfrm>
          <a:prstGeom prst="rect">
            <a:avLst/>
          </a:prstGeom>
          <a:noFill/>
          <a:ln>
            <a:noFill/>
          </a:ln>
        </p:spPr>
      </p:pic>
    </p:spTree>
    <p:extLst>
      <p:ext uri="{BB962C8B-B14F-4D97-AF65-F5344CB8AC3E}">
        <p14:creationId xmlns:p14="http://schemas.microsoft.com/office/powerpoint/2010/main" val="19063035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Appropriate environmental conditions</a:t>
            </a:r>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To maintain health, our environment should be regulated to ensure lighting includes natural daylight to support natural body rhythms, vitamin D and natural light exposure. Ventilation should be used to ensure the air is fresh air and the temperature is comfortable.</a:t>
            </a:r>
          </a:p>
          <a:p>
            <a:pPr marL="0" indent="0">
              <a:buNone/>
            </a:pPr>
            <a:endParaRPr lang="en-GB" dirty="0"/>
          </a:p>
        </p:txBody>
      </p:sp>
      <p:pic>
        <p:nvPicPr>
          <p:cNvPr id="4" name="Picture 3" descr="C:\Users\Sophie2\Desktop\ArtWork\grass_is_always_greener_400_clr_8358.png"/>
          <p:cNvPicPr/>
          <p:nvPr/>
        </p:nvPicPr>
        <p:blipFill rotWithShape="1">
          <a:blip r:embed="rId2">
            <a:extLst>
              <a:ext uri="{28A0092B-C50C-407E-A947-70E740481C1C}">
                <a14:useLocalDpi xmlns:a14="http://schemas.microsoft.com/office/drawing/2010/main" val="0"/>
              </a:ext>
            </a:extLst>
          </a:blip>
          <a:srcRect t="4093"/>
          <a:stretch/>
        </p:blipFill>
        <p:spPr bwMode="auto">
          <a:xfrm>
            <a:off x="3203848" y="4293096"/>
            <a:ext cx="3398894" cy="244494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056229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Balance the use of indoor and outdoor </a:t>
            </a:r>
            <a:r>
              <a:rPr lang="en-GB" dirty="0" smtClean="0"/>
              <a:t>environments</a:t>
            </a:r>
            <a:endParaRPr lang="en-GB" dirty="0"/>
          </a:p>
        </p:txBody>
      </p:sp>
      <p:sp>
        <p:nvSpPr>
          <p:cNvPr id="3" name="Content Placeholder 2"/>
          <p:cNvSpPr>
            <a:spLocks noGrp="1"/>
          </p:cNvSpPr>
          <p:nvPr>
            <p:ph idx="1"/>
          </p:nvPr>
        </p:nvSpPr>
        <p:spPr>
          <a:xfrm>
            <a:off x="457200" y="1772816"/>
            <a:ext cx="6203032" cy="4353347"/>
          </a:xfrm>
        </p:spPr>
        <p:txBody>
          <a:bodyPr/>
          <a:lstStyle/>
          <a:p>
            <a:r>
              <a:rPr lang="en-GB" dirty="0"/>
              <a:t>Your service should include use of both indoor and outdoor environments to ensure a healthy mix of both are used in </a:t>
            </a:r>
            <a:r>
              <a:rPr lang="en-GB" dirty="0" smtClean="0"/>
              <a:t>activities</a:t>
            </a:r>
          </a:p>
          <a:p>
            <a:r>
              <a:rPr lang="en-GB" dirty="0"/>
              <a:t>Activities can be coordinated to suit children’s active times and for when children need to </a:t>
            </a:r>
            <a:r>
              <a:rPr lang="en-GB" dirty="0" smtClean="0"/>
              <a:t>rest</a:t>
            </a:r>
          </a:p>
          <a:p>
            <a:r>
              <a:rPr lang="en-GB" dirty="0" smtClean="0"/>
              <a:t>Indoor </a:t>
            </a:r>
            <a:r>
              <a:rPr lang="en-GB" dirty="0"/>
              <a:t>environments may need to be adjusted to meet these </a:t>
            </a:r>
            <a:r>
              <a:rPr lang="en-GB" dirty="0" smtClean="0"/>
              <a:t>requirements.</a:t>
            </a:r>
            <a:endParaRPr lang="en-GB" dirty="0"/>
          </a:p>
        </p:txBody>
      </p:sp>
      <p:pic>
        <p:nvPicPr>
          <p:cNvPr id="4" name="Picture 3" descr="C:\Users\Sophie2\Desktop\ArtWork\curiosity_enter_the_light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2636912"/>
            <a:ext cx="2627784" cy="2898550"/>
          </a:xfrm>
          <a:prstGeom prst="rect">
            <a:avLst/>
          </a:prstGeom>
          <a:noFill/>
          <a:ln>
            <a:noFill/>
          </a:ln>
        </p:spPr>
      </p:pic>
    </p:spTree>
    <p:extLst>
      <p:ext uri="{BB962C8B-B14F-4D97-AF65-F5344CB8AC3E}">
        <p14:creationId xmlns:p14="http://schemas.microsoft.com/office/powerpoint/2010/main" val="140338394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Adapt facilities to ensure access and participation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3.4 </a:t>
            </a:r>
            <a:r>
              <a:rPr lang="en-AU" sz="2800" dirty="0"/>
              <a:t>Organise indoor and outdoor spaces that ensure children are not always dependent on adults to do things for them and are supported to create their own games and experiences</a:t>
            </a:r>
            <a:r>
              <a:rPr lang="en-AU" sz="2800" b="1" dirty="0" smtClean="0">
                <a:latin typeface="+mj-lt"/>
              </a:rPr>
              <a:t> </a:t>
            </a:r>
            <a:endParaRPr lang="en-AU" sz="2800" dirty="0">
              <a:latin typeface="+mj-lt"/>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Organise spaces for </a:t>
            </a:r>
            <a:r>
              <a:rPr lang="en-GB" dirty="0" smtClean="0"/>
              <a:t>children</a:t>
            </a:r>
            <a:endParaRPr lang="en-GB" dirty="0"/>
          </a:p>
        </p:txBody>
      </p:sp>
      <p:sp>
        <p:nvSpPr>
          <p:cNvPr id="3" name="Content Placeholder 2"/>
          <p:cNvSpPr>
            <a:spLocks noGrp="1"/>
          </p:cNvSpPr>
          <p:nvPr>
            <p:ph idx="1"/>
          </p:nvPr>
        </p:nvSpPr>
        <p:spPr/>
        <p:txBody>
          <a:bodyPr/>
          <a:lstStyle/>
          <a:p>
            <a:r>
              <a:rPr lang="en-GB" dirty="0"/>
              <a:t>Service environments should reinforce a sense of belonging, becoming and being (as advocated in the early years learning framework</a:t>
            </a:r>
            <a:r>
              <a:rPr lang="en-GB" dirty="0" smtClean="0"/>
              <a:t>)</a:t>
            </a:r>
          </a:p>
          <a:p>
            <a:r>
              <a:rPr lang="en-GB" dirty="0"/>
              <a:t>Different spaces can be created to support children’s play and </a:t>
            </a:r>
            <a:r>
              <a:rPr lang="en-GB" dirty="0" smtClean="0"/>
              <a:t>learning</a:t>
            </a:r>
          </a:p>
          <a:p>
            <a:r>
              <a:rPr lang="en-GB" dirty="0"/>
              <a:t>Equipment, toys and facilities should be accessible and safe for children to </a:t>
            </a:r>
            <a:r>
              <a:rPr lang="en-GB" dirty="0" smtClean="0"/>
              <a:t>use.</a:t>
            </a:r>
            <a:endParaRPr lang="en-GB" dirty="0"/>
          </a:p>
        </p:txBody>
      </p:sp>
      <p:pic>
        <p:nvPicPr>
          <p:cNvPr id="1026" name="Picture 2" descr="C:\Users\Sophie2\Desktop\ArtWork\color_pencil_graph_pc_400_clr_124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402527"/>
            <a:ext cx="3168352" cy="24554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 organise spaces you should:</a:t>
            </a:r>
          </a:p>
        </p:txBody>
      </p:sp>
      <p:sp>
        <p:nvSpPr>
          <p:cNvPr id="3" name="Content Placeholder 2"/>
          <p:cNvSpPr>
            <a:spLocks noGrp="1"/>
          </p:cNvSpPr>
          <p:nvPr>
            <p:ph idx="1"/>
          </p:nvPr>
        </p:nvSpPr>
        <p:spPr>
          <a:xfrm>
            <a:off x="457200" y="1600200"/>
            <a:ext cx="6491064" cy="4525963"/>
          </a:xfrm>
        </p:spPr>
        <p:txBody>
          <a:bodyPr/>
          <a:lstStyle/>
          <a:p>
            <a:r>
              <a:rPr lang="en-GB" dirty="0"/>
              <a:t>Define the purpose of the space, this includes understanding how the space may be used and accessed by </a:t>
            </a:r>
            <a:r>
              <a:rPr lang="en-GB" dirty="0" smtClean="0"/>
              <a:t>children</a:t>
            </a:r>
          </a:p>
          <a:p>
            <a:pPr lvl="0"/>
            <a:r>
              <a:rPr lang="en-GB" dirty="0"/>
              <a:t>Arrange the physical space with equipment, furnishings and toys, remembering to provide enough space for children to use the area safely</a:t>
            </a:r>
          </a:p>
          <a:p>
            <a:pPr lvl="0"/>
            <a:r>
              <a:rPr lang="en-GB" dirty="0"/>
              <a:t>Allow children to interact with the space so they can make it their own</a:t>
            </a:r>
            <a:r>
              <a:rPr lang="en-GB" dirty="0" smtClean="0"/>
              <a:t>.</a:t>
            </a:r>
            <a:endParaRPr lang="en-GB" dirty="0"/>
          </a:p>
        </p:txBody>
      </p:sp>
      <p:pic>
        <p:nvPicPr>
          <p:cNvPr id="4" name="Picture 3" descr="C:\Users\Sophie2\Desktop\ArtWork\figure_thumb_pointing_up_400_clr_18146.png"/>
          <p:cNvPicPr/>
          <p:nvPr/>
        </p:nvPicPr>
        <p:blipFill>
          <a:blip r:embed="rId2">
            <a:extLst>
              <a:ext uri="{28A0092B-C50C-407E-A947-70E740481C1C}">
                <a14:useLocalDpi xmlns:a14="http://schemas.microsoft.com/office/drawing/2010/main" val="0"/>
              </a:ext>
            </a:extLst>
          </a:blip>
          <a:srcRect/>
          <a:stretch>
            <a:fillRect/>
          </a:stretch>
        </p:blipFill>
        <p:spPr bwMode="auto">
          <a:xfrm>
            <a:off x="6839476" y="2276872"/>
            <a:ext cx="2197020" cy="3440735"/>
          </a:xfrm>
          <a:prstGeom prst="rect">
            <a:avLst/>
          </a:prstGeom>
          <a:noFill/>
          <a:ln>
            <a:noFill/>
          </a:ln>
        </p:spPr>
      </p:pic>
    </p:spTree>
    <p:extLst>
      <p:ext uri="{BB962C8B-B14F-4D97-AF65-F5344CB8AC3E}">
        <p14:creationId xmlns:p14="http://schemas.microsoft.com/office/powerpoint/2010/main" val="22991574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Adapt facilities to ensure access and participation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3.5 </a:t>
            </a:r>
            <a:r>
              <a:rPr lang="en-AU" sz="2800" dirty="0"/>
              <a:t>Engage with children in constructing their own play settings/environments and create indoor and outdoor environments that stimulate and reflect children’s interests</a:t>
            </a:r>
            <a:r>
              <a:rPr lang="en-AU" sz="2800" b="1" dirty="0" smtClean="0">
                <a:latin typeface="+mj-lt"/>
              </a:rPr>
              <a:t> </a:t>
            </a:r>
            <a:endParaRPr lang="en-AU" sz="2800" dirty="0">
              <a:latin typeface="+mj-lt"/>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book_dream_sketch_11954.png"/>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622592"/>
            <a:ext cx="4311858" cy="2204864"/>
          </a:xfrm>
          <a:prstGeom prst="rect">
            <a:avLst/>
          </a:prstGeom>
          <a:noFill/>
          <a:ln>
            <a:noFill/>
          </a:ln>
        </p:spPr>
      </p:pic>
      <p:sp>
        <p:nvSpPr>
          <p:cNvPr id="2" name="Title 1"/>
          <p:cNvSpPr>
            <a:spLocks noGrp="1"/>
          </p:cNvSpPr>
          <p:nvPr>
            <p:ph type="title"/>
          </p:nvPr>
        </p:nvSpPr>
        <p:spPr/>
        <p:txBody>
          <a:bodyPr>
            <a:noAutofit/>
          </a:bodyPr>
          <a:lstStyle/>
          <a:p>
            <a:r>
              <a:rPr lang="en-GB" dirty="0"/>
              <a:t>Helping children to develop ideas for play environments</a:t>
            </a:r>
          </a:p>
        </p:txBody>
      </p:sp>
      <p:sp>
        <p:nvSpPr>
          <p:cNvPr id="3" name="Content Placeholder 2"/>
          <p:cNvSpPr>
            <a:spLocks noGrp="1"/>
          </p:cNvSpPr>
          <p:nvPr>
            <p:ph idx="1"/>
          </p:nvPr>
        </p:nvSpPr>
        <p:spPr>
          <a:xfrm>
            <a:off x="457200" y="1600201"/>
            <a:ext cx="8229600" cy="3412976"/>
          </a:xfrm>
        </p:spPr>
        <p:txBody>
          <a:bodyPr/>
          <a:lstStyle/>
          <a:p>
            <a:pPr lvl="0"/>
            <a:r>
              <a:rPr lang="en-GB" dirty="0" smtClean="0"/>
              <a:t>Talk </a:t>
            </a:r>
            <a:r>
              <a:rPr lang="en-GB" dirty="0"/>
              <a:t>with them about their play interests and ideas</a:t>
            </a:r>
          </a:p>
          <a:p>
            <a:pPr lvl="0"/>
            <a:r>
              <a:rPr lang="en-GB" dirty="0" smtClean="0"/>
              <a:t>Allow </a:t>
            </a:r>
            <a:r>
              <a:rPr lang="en-GB" dirty="0"/>
              <a:t>them to think about ideas and to make suggestions</a:t>
            </a:r>
          </a:p>
          <a:p>
            <a:pPr lvl="0"/>
            <a:r>
              <a:rPr lang="en-GB" dirty="0" smtClean="0"/>
              <a:t>Stimulate </a:t>
            </a:r>
            <a:r>
              <a:rPr lang="en-GB" dirty="0"/>
              <a:t>children’s creativity</a:t>
            </a:r>
          </a:p>
          <a:p>
            <a:pPr lvl="0"/>
            <a:r>
              <a:rPr lang="en-GB" dirty="0" smtClean="0"/>
              <a:t>Provide </a:t>
            </a:r>
            <a:r>
              <a:rPr lang="en-GB" dirty="0"/>
              <a:t>them with clear options and possibilities to realise their ideas.</a:t>
            </a:r>
          </a:p>
          <a:p>
            <a:endParaRPr lang="en-GB" dirty="0"/>
          </a:p>
        </p:txBody>
      </p:sp>
    </p:spTree>
    <p:extLst>
      <p:ext uri="{BB962C8B-B14F-4D97-AF65-F5344CB8AC3E}">
        <p14:creationId xmlns:p14="http://schemas.microsoft.com/office/powerpoint/2010/main" val="7979167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Constructing environments</a:t>
            </a:r>
          </a:p>
        </p:txBody>
      </p:sp>
      <p:sp>
        <p:nvSpPr>
          <p:cNvPr id="3" name="Content Placeholder 2"/>
          <p:cNvSpPr>
            <a:spLocks noGrp="1"/>
          </p:cNvSpPr>
          <p:nvPr>
            <p:ph idx="1"/>
          </p:nvPr>
        </p:nvSpPr>
        <p:spPr/>
        <p:txBody>
          <a:bodyPr/>
          <a:lstStyle/>
          <a:p>
            <a:pPr marL="0" indent="0">
              <a:buNone/>
            </a:pPr>
            <a:r>
              <a:rPr lang="en-GB" b="1" dirty="0"/>
              <a:t>Create indoor and outdoor environments that children want by:</a:t>
            </a:r>
          </a:p>
          <a:p>
            <a:pPr lvl="0"/>
            <a:r>
              <a:rPr lang="en-GB" dirty="0"/>
              <a:t>Asking them what they would like in their spaces</a:t>
            </a:r>
          </a:p>
          <a:p>
            <a:pPr lvl="0"/>
            <a:r>
              <a:rPr lang="en-GB" dirty="0"/>
              <a:t>Suggesting ways to arrange spaces and items that they could include</a:t>
            </a:r>
          </a:p>
          <a:p>
            <a:pPr lvl="0"/>
            <a:r>
              <a:rPr lang="en-GB" dirty="0"/>
              <a:t>Allowing them to make decisions about their spaces</a:t>
            </a:r>
          </a:p>
          <a:p>
            <a:pPr lvl="0"/>
            <a:r>
              <a:rPr lang="en-GB" dirty="0"/>
              <a:t>Making spaces colourful and child-friendly.</a:t>
            </a:r>
          </a:p>
          <a:p>
            <a:endParaRPr lang="en-GB" dirty="0"/>
          </a:p>
        </p:txBody>
      </p:sp>
      <p:pic>
        <p:nvPicPr>
          <p:cNvPr id="4" name="Picture 3" descr="C:\Users\Sophie2\Desktop\ArtWork\class_has_answer_5660.png"/>
          <p:cNvPicPr/>
          <p:nvPr/>
        </p:nvPicPr>
        <p:blipFill>
          <a:blip r:embed="rId2">
            <a:extLst>
              <a:ext uri="{28A0092B-C50C-407E-A947-70E740481C1C}">
                <a14:useLocalDpi xmlns:a14="http://schemas.microsoft.com/office/drawing/2010/main" val="0"/>
              </a:ext>
            </a:extLst>
          </a:blip>
          <a:srcRect/>
          <a:stretch>
            <a:fillRect/>
          </a:stretch>
        </p:blipFill>
        <p:spPr bwMode="auto">
          <a:xfrm>
            <a:off x="2542222" y="4941168"/>
            <a:ext cx="4059555" cy="1781175"/>
          </a:xfrm>
          <a:prstGeom prst="rect">
            <a:avLst/>
          </a:prstGeom>
          <a:noFill/>
          <a:ln>
            <a:noFill/>
          </a:ln>
        </p:spPr>
      </p:pic>
    </p:spTree>
    <p:extLst>
      <p:ext uri="{BB962C8B-B14F-4D97-AF65-F5344CB8AC3E}">
        <p14:creationId xmlns:p14="http://schemas.microsoft.com/office/powerpoint/2010/main" val="125682841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Help children with change</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a:latin typeface="+mj-lt"/>
              </a:rPr>
              <a:t>4.1 </a:t>
            </a:r>
            <a:r>
              <a:rPr lang="en-AU" sz="2800" dirty="0"/>
              <a:t>Prepare children for changes in a supportive and timely manner</a:t>
            </a:r>
            <a:endParaRPr lang="en-AU" sz="2800" dirty="0">
              <a:latin typeface="+mj-lt"/>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Preparing for change</a:t>
            </a:r>
          </a:p>
        </p:txBody>
      </p:sp>
      <p:sp>
        <p:nvSpPr>
          <p:cNvPr id="3" name="Content Placeholder 2"/>
          <p:cNvSpPr>
            <a:spLocks noGrp="1"/>
          </p:cNvSpPr>
          <p:nvPr>
            <p:ph idx="1"/>
          </p:nvPr>
        </p:nvSpPr>
        <p:spPr/>
        <p:txBody>
          <a:bodyPr/>
          <a:lstStyle/>
          <a:p>
            <a:pPr marL="0" indent="0">
              <a:buNone/>
            </a:pPr>
            <a:r>
              <a:rPr lang="en-GB" b="1" dirty="0"/>
              <a:t>Change includes:</a:t>
            </a:r>
          </a:p>
          <a:p>
            <a:pPr lvl="0"/>
            <a:r>
              <a:rPr lang="en-GB" dirty="0"/>
              <a:t>N</a:t>
            </a:r>
            <a:r>
              <a:rPr lang="en-GB" dirty="0" smtClean="0"/>
              <a:t>ew environments</a:t>
            </a:r>
            <a:endParaRPr lang="en-GB" dirty="0"/>
          </a:p>
          <a:p>
            <a:pPr lvl="0"/>
            <a:r>
              <a:rPr lang="en-GB" dirty="0"/>
              <a:t>New routines</a:t>
            </a:r>
          </a:p>
          <a:p>
            <a:pPr lvl="0"/>
            <a:r>
              <a:rPr lang="en-GB" dirty="0"/>
              <a:t>Different activities</a:t>
            </a:r>
          </a:p>
          <a:p>
            <a:pPr lvl="0"/>
            <a:r>
              <a:rPr lang="en-GB" dirty="0"/>
              <a:t>New people and children. </a:t>
            </a:r>
          </a:p>
          <a:p>
            <a:endParaRPr lang="en-GB" dirty="0"/>
          </a:p>
        </p:txBody>
      </p:sp>
      <p:pic>
        <p:nvPicPr>
          <p:cNvPr id="4" name="Picture 3" descr="C:\Users\Sophie2\Desktop\ArtWork\Fotolia_25060504_S.jpg"/>
          <p:cNvPicPr/>
          <p:nvPr/>
        </p:nvPicPr>
        <p:blipFill rotWithShape="1">
          <a:blip r:embed="rId2" cstate="print">
            <a:extLst>
              <a:ext uri="{28A0092B-C50C-407E-A947-70E740481C1C}">
                <a14:useLocalDpi xmlns:a14="http://schemas.microsoft.com/office/drawing/2010/main" val="0"/>
              </a:ext>
            </a:extLst>
          </a:blip>
          <a:srcRect t="16426" b="12211"/>
          <a:stretch/>
        </p:blipFill>
        <p:spPr bwMode="auto">
          <a:xfrm>
            <a:off x="3995936" y="4293096"/>
            <a:ext cx="4608512" cy="2191138"/>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Children requiring support with change will </a:t>
            </a:r>
            <a:r>
              <a:rPr lang="en-GB" dirty="0" smtClean="0"/>
              <a:t>include those that:</a:t>
            </a:r>
            <a:endParaRPr lang="en-GB" dirty="0"/>
          </a:p>
        </p:txBody>
      </p:sp>
      <p:sp>
        <p:nvSpPr>
          <p:cNvPr id="3" name="Content Placeholder 2"/>
          <p:cNvSpPr>
            <a:spLocks noGrp="1"/>
          </p:cNvSpPr>
          <p:nvPr>
            <p:ph idx="1"/>
          </p:nvPr>
        </p:nvSpPr>
        <p:spPr>
          <a:xfrm>
            <a:off x="420171" y="1906261"/>
            <a:ext cx="6203032" cy="4353347"/>
          </a:xfrm>
        </p:spPr>
        <p:txBody>
          <a:bodyPr>
            <a:normAutofit lnSpcReduction="10000"/>
          </a:bodyPr>
          <a:lstStyle/>
          <a:p>
            <a:pPr lvl="0"/>
            <a:r>
              <a:rPr lang="en-GB" dirty="0"/>
              <a:t>Do not engage with their surroundings</a:t>
            </a:r>
          </a:p>
          <a:p>
            <a:pPr lvl="0"/>
            <a:r>
              <a:rPr lang="en-GB" dirty="0"/>
              <a:t>Are quiet and find it difficult to relax</a:t>
            </a:r>
          </a:p>
          <a:p>
            <a:pPr lvl="0"/>
            <a:r>
              <a:rPr lang="en-GB" dirty="0"/>
              <a:t>Cling to parents/carers</a:t>
            </a:r>
          </a:p>
          <a:p>
            <a:pPr lvl="0"/>
            <a:r>
              <a:rPr lang="en-GB" dirty="0"/>
              <a:t>Are upset and/or distressed</a:t>
            </a:r>
          </a:p>
          <a:p>
            <a:pPr lvl="0"/>
            <a:r>
              <a:rPr lang="en-GB" dirty="0"/>
              <a:t>Are crying or showing bad behaviours</a:t>
            </a:r>
          </a:p>
          <a:p>
            <a:pPr lvl="0"/>
            <a:r>
              <a:rPr lang="en-GB" dirty="0"/>
              <a:t>Do not want parents/carers to leave them</a:t>
            </a:r>
          </a:p>
          <a:p>
            <a:pPr lvl="0"/>
            <a:r>
              <a:rPr lang="en-GB" dirty="0"/>
              <a:t>May have medical or additional learning support needs</a:t>
            </a:r>
            <a:r>
              <a:rPr lang="en-GB" dirty="0" smtClean="0"/>
              <a:t>.</a:t>
            </a:r>
            <a:endParaRPr lang="en-GB" dirty="0"/>
          </a:p>
        </p:txBody>
      </p:sp>
      <p:pic>
        <p:nvPicPr>
          <p:cNvPr id="2050" name="Picture 2" descr="C:\Users\Sophie2\Desktop\ArtWork\scared_behind_chair_800_wht.png"/>
          <p:cNvPicPr>
            <a:picLocks noChangeAspect="1" noChangeArrowheads="1"/>
          </p:cNvPicPr>
          <p:nvPr/>
        </p:nvPicPr>
        <p:blipFill rotWithShape="1">
          <a:blip r:embed="rId2">
            <a:extLst>
              <a:ext uri="{28A0092B-C50C-407E-A947-70E740481C1C}">
                <a14:useLocalDpi xmlns:a14="http://schemas.microsoft.com/office/drawing/2010/main" val="0"/>
              </a:ext>
            </a:extLst>
          </a:blip>
          <a:srcRect l="14168" t="5193"/>
          <a:stretch/>
        </p:blipFill>
        <p:spPr bwMode="auto">
          <a:xfrm>
            <a:off x="6372200" y="2564904"/>
            <a:ext cx="2452654" cy="36121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Impact of change on children</a:t>
            </a:r>
          </a:p>
        </p:txBody>
      </p:sp>
      <p:sp>
        <p:nvSpPr>
          <p:cNvPr id="3" name="Content Placeholder 2"/>
          <p:cNvSpPr>
            <a:spLocks noGrp="1"/>
          </p:cNvSpPr>
          <p:nvPr>
            <p:ph idx="1"/>
          </p:nvPr>
        </p:nvSpPr>
        <p:spPr>
          <a:xfrm>
            <a:off x="457200" y="1844824"/>
            <a:ext cx="5626968" cy="4281339"/>
          </a:xfrm>
        </p:spPr>
        <p:txBody>
          <a:bodyPr/>
          <a:lstStyle/>
          <a:p>
            <a:pPr marL="0" indent="0">
              <a:buNone/>
            </a:pPr>
            <a:r>
              <a:rPr lang="en-GB" dirty="0"/>
              <a:t>Children will take cues from parents/carers and family members when forming their responses to change, therefore, addressing change as a normal occurrence will help to put children at ease. It is important to maximise the positive impacts and to minimise the negative impacts of change on children.</a:t>
            </a:r>
          </a:p>
          <a:p>
            <a:endParaRPr lang="en-GB" dirty="0"/>
          </a:p>
        </p:txBody>
      </p:sp>
      <p:pic>
        <p:nvPicPr>
          <p:cNvPr id="4" name="Picture 3" descr="C:\Users\Sophie2\Desktop\ArtWork\help_meet.png"/>
          <p:cNvPicPr/>
          <p:nvPr/>
        </p:nvPicPr>
        <p:blipFill rotWithShape="1">
          <a:blip r:embed="rId2">
            <a:extLst>
              <a:ext uri="{28A0092B-C50C-407E-A947-70E740481C1C}">
                <a14:useLocalDpi xmlns:a14="http://schemas.microsoft.com/office/drawing/2010/main" val="0"/>
              </a:ext>
            </a:extLst>
          </a:blip>
          <a:srcRect l="9092" t="2255" r="8180"/>
          <a:stretch/>
        </p:blipFill>
        <p:spPr bwMode="auto">
          <a:xfrm>
            <a:off x="5868144" y="2132856"/>
            <a:ext cx="2984502" cy="35283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5284076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Help children with change</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4.2 </a:t>
            </a:r>
            <a:r>
              <a:rPr lang="en-AU" sz="2800" dirty="0"/>
              <a:t>Assist in developing meaningful routines, including those to minimise distress at separation of the family and child</a:t>
            </a:r>
            <a:r>
              <a:rPr lang="en-AU" sz="2800" b="1" dirty="0" smtClean="0">
                <a:latin typeface="+mj-lt"/>
              </a:rPr>
              <a:t> </a:t>
            </a:r>
            <a:endParaRPr lang="en-AU" sz="2800" dirty="0">
              <a:latin typeface="+mj-lt"/>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importance of routines</a:t>
            </a:r>
          </a:p>
        </p:txBody>
      </p:sp>
      <p:sp>
        <p:nvSpPr>
          <p:cNvPr id="3" name="Content Placeholder 2"/>
          <p:cNvSpPr>
            <a:spLocks noGrp="1"/>
          </p:cNvSpPr>
          <p:nvPr>
            <p:ph idx="1"/>
          </p:nvPr>
        </p:nvSpPr>
        <p:spPr>
          <a:xfrm>
            <a:off x="457200" y="1600200"/>
            <a:ext cx="7427168" cy="5257800"/>
          </a:xfrm>
        </p:spPr>
        <p:txBody>
          <a:bodyPr>
            <a:normAutofit/>
          </a:bodyPr>
          <a:lstStyle/>
          <a:p>
            <a:pPr marL="0" indent="0">
              <a:buNone/>
            </a:pPr>
            <a:r>
              <a:rPr lang="en-GB" b="1" dirty="0"/>
              <a:t>Routines include:</a:t>
            </a:r>
          </a:p>
          <a:p>
            <a:pPr lvl="0"/>
            <a:r>
              <a:rPr lang="en-GB" dirty="0"/>
              <a:t>Personal health </a:t>
            </a:r>
            <a:r>
              <a:rPr lang="en-GB" dirty="0" smtClean="0"/>
              <a:t>hygiene routines</a:t>
            </a:r>
          </a:p>
          <a:p>
            <a:pPr lvl="0"/>
            <a:r>
              <a:rPr lang="en-GB" dirty="0" smtClean="0"/>
              <a:t>Daily </a:t>
            </a:r>
            <a:r>
              <a:rPr lang="en-GB" dirty="0"/>
              <a:t>routines, such as getting up </a:t>
            </a:r>
            <a:r>
              <a:rPr lang="en-GB" dirty="0" smtClean="0"/>
              <a:t/>
            </a:r>
            <a:br>
              <a:rPr lang="en-GB" dirty="0" smtClean="0"/>
            </a:br>
            <a:r>
              <a:rPr lang="en-GB" dirty="0" smtClean="0"/>
              <a:t>the </a:t>
            </a:r>
            <a:r>
              <a:rPr lang="en-GB" dirty="0"/>
              <a:t>same time each </a:t>
            </a:r>
            <a:r>
              <a:rPr lang="en-GB" dirty="0" smtClean="0"/>
              <a:t>day</a:t>
            </a:r>
            <a:endParaRPr lang="en-GB" dirty="0"/>
          </a:p>
          <a:p>
            <a:pPr lvl="0"/>
            <a:r>
              <a:rPr lang="en-GB" dirty="0"/>
              <a:t>Weekly routines, routines for the </a:t>
            </a:r>
            <a:r>
              <a:rPr lang="en-GB" dirty="0" smtClean="0"/>
              <a:t/>
            </a:r>
            <a:br>
              <a:rPr lang="en-GB" dirty="0" smtClean="0"/>
            </a:br>
            <a:r>
              <a:rPr lang="en-GB" dirty="0" smtClean="0"/>
              <a:t>working </a:t>
            </a:r>
            <a:r>
              <a:rPr lang="en-GB" dirty="0"/>
              <a:t>week and </a:t>
            </a:r>
            <a:r>
              <a:rPr lang="en-GB" dirty="0" smtClean="0"/>
              <a:t>weekend</a:t>
            </a:r>
            <a:endParaRPr lang="en-GB" dirty="0"/>
          </a:p>
          <a:p>
            <a:pPr lvl="0"/>
            <a:r>
              <a:rPr lang="en-GB" dirty="0"/>
              <a:t>Family routines, routines performed within </a:t>
            </a:r>
            <a:r>
              <a:rPr lang="en-GB" dirty="0" smtClean="0"/>
              <a:t/>
            </a:r>
            <a:br>
              <a:rPr lang="en-GB" dirty="0" smtClean="0"/>
            </a:br>
            <a:r>
              <a:rPr lang="en-GB" dirty="0" smtClean="0"/>
              <a:t>the family unit</a:t>
            </a:r>
          </a:p>
          <a:p>
            <a:pPr lvl="0"/>
            <a:r>
              <a:rPr lang="en-GB" dirty="0" smtClean="0"/>
              <a:t>Work </a:t>
            </a:r>
            <a:r>
              <a:rPr lang="en-GB" dirty="0"/>
              <a:t>routines for adults and education and care service routines for children.</a:t>
            </a:r>
          </a:p>
          <a:p>
            <a:endParaRPr lang="en-GB" dirty="0"/>
          </a:p>
        </p:txBody>
      </p:sp>
      <p:pic>
        <p:nvPicPr>
          <p:cNvPr id="4" name="Picture 3" descr="C:\Users\Sophie2\Desktop\ArtWork\stick_figure_brushing_teeth.jpg"/>
          <p:cNvPicPr/>
          <p:nvPr/>
        </p:nvPicPr>
        <p:blipFill rotWithShape="1">
          <a:blip r:embed="rId2" cstate="print">
            <a:extLst>
              <a:ext uri="{28A0092B-C50C-407E-A947-70E740481C1C}">
                <a14:useLocalDpi xmlns:a14="http://schemas.microsoft.com/office/drawing/2010/main" val="0"/>
              </a:ext>
            </a:extLst>
          </a:blip>
          <a:srcRect l="4575"/>
          <a:stretch/>
        </p:blipFill>
        <p:spPr bwMode="auto">
          <a:xfrm>
            <a:off x="6012160" y="1679286"/>
            <a:ext cx="2707941" cy="2664296"/>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Routines can be used to:</a:t>
            </a:r>
          </a:p>
        </p:txBody>
      </p:sp>
      <p:sp>
        <p:nvSpPr>
          <p:cNvPr id="3" name="Content Placeholder 2"/>
          <p:cNvSpPr>
            <a:spLocks noGrp="1"/>
          </p:cNvSpPr>
          <p:nvPr>
            <p:ph idx="1"/>
          </p:nvPr>
        </p:nvSpPr>
        <p:spPr>
          <a:xfrm>
            <a:off x="457200" y="1600200"/>
            <a:ext cx="8008218" cy="5257800"/>
          </a:xfrm>
        </p:spPr>
        <p:txBody>
          <a:bodyPr>
            <a:normAutofit/>
          </a:bodyPr>
          <a:lstStyle/>
          <a:p>
            <a:pPr lvl="0"/>
            <a:r>
              <a:rPr lang="en-GB" dirty="0"/>
              <a:t>Help children understand the need to do chores and jobs</a:t>
            </a:r>
          </a:p>
          <a:p>
            <a:pPr lvl="0"/>
            <a:r>
              <a:rPr lang="en-GB" dirty="0"/>
              <a:t>Provide an understanding of time and time management</a:t>
            </a:r>
          </a:p>
          <a:p>
            <a:pPr lvl="0"/>
            <a:r>
              <a:rPr lang="en-GB" dirty="0"/>
              <a:t>Establish good habits (such as reading at bedtime)</a:t>
            </a:r>
          </a:p>
          <a:p>
            <a:pPr lvl="0"/>
            <a:r>
              <a:rPr lang="en-GB" dirty="0"/>
              <a:t>Strengthen relationships within shared </a:t>
            </a:r>
            <a:r>
              <a:rPr lang="en-GB" dirty="0" smtClean="0"/>
              <a:t/>
            </a:r>
            <a:br>
              <a:rPr lang="en-GB" dirty="0" smtClean="0"/>
            </a:br>
            <a:r>
              <a:rPr lang="en-GB" dirty="0" smtClean="0"/>
              <a:t>routines </a:t>
            </a:r>
            <a:r>
              <a:rPr lang="en-GB" dirty="0"/>
              <a:t>(such as family leisure </a:t>
            </a:r>
            <a:r>
              <a:rPr lang="en-GB" dirty="0" smtClean="0"/>
              <a:t/>
            </a:r>
            <a:br>
              <a:rPr lang="en-GB" dirty="0" smtClean="0"/>
            </a:br>
            <a:r>
              <a:rPr lang="en-GB" dirty="0" smtClean="0"/>
              <a:t>routines </a:t>
            </a:r>
            <a:r>
              <a:rPr lang="en-GB" dirty="0"/>
              <a:t>or play activities with </a:t>
            </a:r>
            <a:r>
              <a:rPr lang="en-GB" dirty="0" smtClean="0"/>
              <a:t/>
            </a:r>
            <a:br>
              <a:rPr lang="en-GB" dirty="0" smtClean="0"/>
            </a:br>
            <a:r>
              <a:rPr lang="en-GB" dirty="0" smtClean="0"/>
              <a:t>other </a:t>
            </a:r>
            <a:r>
              <a:rPr lang="en-GB" dirty="0"/>
              <a:t>children at a service).</a:t>
            </a:r>
          </a:p>
          <a:p>
            <a:endParaRPr lang="en-GB" dirty="0"/>
          </a:p>
        </p:txBody>
      </p:sp>
      <p:pic>
        <p:nvPicPr>
          <p:cNvPr id="3074" name="Picture 2" descr="C:\Users\Sophie2\Desktop\ArtWork\clock_time_manag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286867"/>
            <a:ext cx="2597274" cy="2597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50271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Routines to minimise distress at separation</a:t>
            </a:r>
          </a:p>
        </p:txBody>
      </p:sp>
      <p:sp>
        <p:nvSpPr>
          <p:cNvPr id="3" name="Content Placeholder 2"/>
          <p:cNvSpPr>
            <a:spLocks noGrp="1"/>
          </p:cNvSpPr>
          <p:nvPr>
            <p:ph idx="1"/>
          </p:nvPr>
        </p:nvSpPr>
        <p:spPr>
          <a:xfrm>
            <a:off x="457200" y="1700808"/>
            <a:ext cx="8363272" cy="3600400"/>
          </a:xfrm>
        </p:spPr>
        <p:txBody>
          <a:bodyPr>
            <a:normAutofit/>
          </a:bodyPr>
          <a:lstStyle/>
          <a:p>
            <a:pPr lvl="0"/>
            <a:r>
              <a:rPr lang="en-GB" dirty="0"/>
              <a:t>P</a:t>
            </a:r>
            <a:r>
              <a:rPr lang="en-GB" dirty="0" smtClean="0"/>
              <a:t>arents staying </a:t>
            </a:r>
            <a:r>
              <a:rPr lang="en-GB" dirty="0"/>
              <a:t>for an agreed </a:t>
            </a:r>
            <a:r>
              <a:rPr lang="en-GB" dirty="0" smtClean="0"/>
              <a:t>period of time until children are settled and more </a:t>
            </a:r>
            <a:r>
              <a:rPr lang="en-GB" dirty="0"/>
              <a:t>familiar </a:t>
            </a:r>
            <a:r>
              <a:rPr lang="en-GB" dirty="0" smtClean="0"/>
              <a:t>with the service</a:t>
            </a:r>
            <a:endParaRPr lang="en-GB" dirty="0"/>
          </a:p>
          <a:p>
            <a:r>
              <a:rPr lang="en-GB" dirty="0"/>
              <a:t>Orientation of both family and child into the service </a:t>
            </a:r>
            <a:r>
              <a:rPr lang="en-GB" dirty="0" smtClean="0"/>
              <a:t>environment</a:t>
            </a:r>
          </a:p>
          <a:p>
            <a:pPr lvl="0"/>
            <a:r>
              <a:rPr lang="en-GB" dirty="0"/>
              <a:t>Engaging the child in service activities so they </a:t>
            </a:r>
            <a:r>
              <a:rPr lang="en-GB" dirty="0" smtClean="0"/>
              <a:t/>
            </a:r>
            <a:br>
              <a:rPr lang="en-GB" dirty="0" smtClean="0"/>
            </a:br>
            <a:r>
              <a:rPr lang="en-GB" dirty="0" smtClean="0"/>
              <a:t>feel </a:t>
            </a:r>
            <a:r>
              <a:rPr lang="en-GB" dirty="0"/>
              <a:t>included </a:t>
            </a:r>
          </a:p>
          <a:p>
            <a:pPr lvl="0"/>
            <a:r>
              <a:rPr lang="en-GB" dirty="0" smtClean="0"/>
              <a:t>Etc.</a:t>
            </a:r>
            <a:endParaRPr lang="en-GB" dirty="0"/>
          </a:p>
        </p:txBody>
      </p:sp>
      <p:pic>
        <p:nvPicPr>
          <p:cNvPr id="4" name="Picture 3" descr="C:\Users\Sophie2\Desktop\ArtWork\children_school_study_earth_400_clr_9039.png"/>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221088"/>
            <a:ext cx="2827768" cy="2420888"/>
          </a:xfrm>
          <a:prstGeom prst="rect">
            <a:avLst/>
          </a:prstGeom>
          <a:noFill/>
          <a:ln>
            <a:noFill/>
          </a:ln>
        </p:spPr>
      </p:pic>
    </p:spTree>
    <p:extLst>
      <p:ext uri="{BB962C8B-B14F-4D97-AF65-F5344CB8AC3E}">
        <p14:creationId xmlns:p14="http://schemas.microsoft.com/office/powerpoint/2010/main" val="399054817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Verbal communications with </a:t>
            </a:r>
            <a:r>
              <a:rPr lang="en-GB" dirty="0" smtClean="0"/>
              <a:t/>
            </a:r>
            <a:br>
              <a:rPr lang="en-GB" dirty="0" smtClean="0"/>
            </a:br>
            <a:r>
              <a:rPr lang="en-GB" dirty="0" smtClean="0"/>
              <a:t>the </a:t>
            </a:r>
            <a:r>
              <a:rPr lang="en-GB" dirty="0"/>
              <a:t>family</a:t>
            </a:r>
          </a:p>
        </p:txBody>
      </p:sp>
      <p:sp>
        <p:nvSpPr>
          <p:cNvPr id="3" name="Content Placeholder 2"/>
          <p:cNvSpPr>
            <a:spLocks noGrp="1"/>
          </p:cNvSpPr>
          <p:nvPr>
            <p:ph idx="1"/>
          </p:nvPr>
        </p:nvSpPr>
        <p:spPr>
          <a:xfrm>
            <a:off x="467544" y="1844824"/>
            <a:ext cx="5987008" cy="4608512"/>
          </a:xfrm>
        </p:spPr>
        <p:txBody>
          <a:bodyPr>
            <a:normAutofit/>
          </a:bodyPr>
          <a:lstStyle/>
          <a:p>
            <a:r>
              <a:rPr lang="en-GB" dirty="0"/>
              <a:t>In your verbal communications you should be understanding of lifestyle and cultural differences and treat all families with equal respect and </a:t>
            </a:r>
            <a:r>
              <a:rPr lang="en-GB" dirty="0" smtClean="0"/>
              <a:t>attention</a:t>
            </a:r>
            <a:endParaRPr lang="en-GB" dirty="0"/>
          </a:p>
          <a:p>
            <a:r>
              <a:rPr lang="en-GB" dirty="0"/>
              <a:t>Be mindful that each person you speak with will have their own views and personal experiences with children and may have different </a:t>
            </a:r>
            <a:r>
              <a:rPr lang="en-GB" dirty="0" smtClean="0"/>
              <a:t>expectations.</a:t>
            </a:r>
            <a:endParaRPr lang="en-GB" dirty="0"/>
          </a:p>
        </p:txBody>
      </p:sp>
      <p:pic>
        <p:nvPicPr>
          <p:cNvPr id="4" name="Picture 3" descr="C:\Users\Sophie2\Desktop\ArtWork\figure_talk_giant_phone_400_clr_2697.png"/>
          <p:cNvPicPr/>
          <p:nvPr/>
        </p:nvPicPr>
        <p:blipFill>
          <a:blip r:embed="rId2">
            <a:extLst>
              <a:ext uri="{28A0092B-C50C-407E-A947-70E740481C1C}">
                <a14:useLocalDpi xmlns:a14="http://schemas.microsoft.com/office/drawing/2010/main" val="0"/>
              </a:ext>
            </a:extLst>
          </a:blip>
          <a:srcRect/>
          <a:stretch>
            <a:fillRect/>
          </a:stretch>
        </p:blipFill>
        <p:spPr bwMode="auto">
          <a:xfrm>
            <a:off x="6207208" y="2420888"/>
            <a:ext cx="2557632" cy="3600400"/>
          </a:xfrm>
          <a:prstGeom prst="rect">
            <a:avLst/>
          </a:prstGeom>
          <a:noFill/>
          <a:ln>
            <a:noFill/>
          </a:ln>
        </p:spPr>
      </p:pic>
    </p:spTree>
    <p:extLst>
      <p:ext uri="{BB962C8B-B14F-4D97-AF65-F5344CB8AC3E}">
        <p14:creationId xmlns:p14="http://schemas.microsoft.com/office/powerpoint/2010/main" val="20486006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Help children with change</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4.3 </a:t>
            </a:r>
            <a:r>
              <a:rPr lang="en-AU" sz="2800" dirty="0"/>
              <a:t>Identify and respond to children’s feelings openly, appropriately and with respect</a:t>
            </a:r>
            <a:endParaRPr lang="en-AU" sz="2800" dirty="0">
              <a:latin typeface="+mj-lt"/>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Connecting on an emotional level with children</a:t>
            </a:r>
          </a:p>
        </p:txBody>
      </p:sp>
      <p:sp>
        <p:nvSpPr>
          <p:cNvPr id="3" name="Content Placeholder 2"/>
          <p:cNvSpPr>
            <a:spLocks noGrp="1"/>
          </p:cNvSpPr>
          <p:nvPr>
            <p:ph idx="1"/>
          </p:nvPr>
        </p:nvSpPr>
        <p:spPr>
          <a:xfrm>
            <a:off x="480743" y="1908802"/>
            <a:ext cx="6203032" cy="4425355"/>
          </a:xfrm>
        </p:spPr>
        <p:txBody>
          <a:bodyPr/>
          <a:lstStyle/>
          <a:p>
            <a:r>
              <a:rPr lang="en-GB" dirty="0"/>
              <a:t>Children’s emotions and feelings can vary widely and will often be expressed openly and sometimes inappropriately in their </a:t>
            </a:r>
            <a:r>
              <a:rPr lang="en-GB" dirty="0" smtClean="0"/>
              <a:t>interactions</a:t>
            </a:r>
          </a:p>
          <a:p>
            <a:r>
              <a:rPr lang="en-GB" dirty="0"/>
              <a:t>With your support, you can help children to understand what it is they are feeling and </a:t>
            </a:r>
            <a:r>
              <a:rPr lang="en-GB" dirty="0" smtClean="0"/>
              <a:t>why</a:t>
            </a:r>
          </a:p>
          <a:p>
            <a:r>
              <a:rPr lang="en-GB" dirty="0"/>
              <a:t>Your responses to children’s feelings should be open and </a:t>
            </a:r>
            <a:r>
              <a:rPr lang="en-GB" dirty="0" smtClean="0"/>
              <a:t>respectful.</a:t>
            </a:r>
            <a:endParaRPr lang="en-GB" dirty="0"/>
          </a:p>
        </p:txBody>
      </p:sp>
      <p:pic>
        <p:nvPicPr>
          <p:cNvPr id="4" name="Picture 3" descr="C:\Users\Sophie2\Desktop\ArtWork\cry_sad_stress_depressed.png"/>
          <p:cNvPicPr/>
          <p:nvPr/>
        </p:nvPicPr>
        <p:blipFill rotWithShape="1">
          <a:blip r:embed="rId2">
            <a:extLst>
              <a:ext uri="{28A0092B-C50C-407E-A947-70E740481C1C}">
                <a14:useLocalDpi xmlns:a14="http://schemas.microsoft.com/office/drawing/2010/main" val="0"/>
              </a:ext>
            </a:extLst>
          </a:blip>
          <a:srcRect l="9458" r="6992"/>
          <a:stretch/>
        </p:blipFill>
        <p:spPr bwMode="auto">
          <a:xfrm>
            <a:off x="6732240" y="2204864"/>
            <a:ext cx="1981762" cy="3960440"/>
          </a:xfrm>
          <a:prstGeom prst="rect">
            <a:avLst/>
          </a:prstGeom>
          <a:noFill/>
          <a:ln>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appropriate </a:t>
            </a:r>
            <a:r>
              <a:rPr lang="en-GB" dirty="0" smtClean="0"/>
              <a:t>responses</a:t>
            </a:r>
            <a:endParaRPr lang="en-GB" dirty="0"/>
          </a:p>
        </p:txBody>
      </p:sp>
      <p:sp>
        <p:nvSpPr>
          <p:cNvPr id="3" name="Content Placeholder 2"/>
          <p:cNvSpPr>
            <a:spLocks noGrp="1"/>
          </p:cNvSpPr>
          <p:nvPr>
            <p:ph idx="1"/>
          </p:nvPr>
        </p:nvSpPr>
        <p:spPr/>
        <p:txBody>
          <a:bodyPr/>
          <a:lstStyle/>
          <a:p>
            <a:pPr marL="0" indent="0">
              <a:buNone/>
            </a:pPr>
            <a:r>
              <a:rPr lang="en-GB" dirty="0"/>
              <a:t>When children express their feelings, you should listen with respect and seek understanding of the situation. Take the time to discuss this with them in a calm and caring manner. You can ask questions to help provide focus to their feelings, for example, ‘why are you feeling upset?’ </a:t>
            </a:r>
          </a:p>
        </p:txBody>
      </p:sp>
      <p:pic>
        <p:nvPicPr>
          <p:cNvPr id="1026" name="Picture 2" descr="C:\Users\Sophie2\Desktop\ArtWork\stick_figure_holding_question_mark_7803.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0569"/>
          <a:stretch/>
        </p:blipFill>
        <p:spPr bwMode="auto">
          <a:xfrm>
            <a:off x="3707904" y="3999566"/>
            <a:ext cx="2199256" cy="2833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52202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Autofit/>
          </a:bodyPr>
          <a:lstStyle/>
          <a:p>
            <a:r>
              <a:rPr lang="en-GB" dirty="0"/>
              <a:t>To help children deal appropriately with their feelings you </a:t>
            </a:r>
            <a:r>
              <a:rPr lang="en-GB" dirty="0" smtClean="0"/>
              <a:t>can:</a:t>
            </a:r>
            <a:endParaRPr lang="en-GB" dirty="0"/>
          </a:p>
        </p:txBody>
      </p:sp>
      <p:sp>
        <p:nvSpPr>
          <p:cNvPr id="3" name="Content Placeholder 2"/>
          <p:cNvSpPr>
            <a:spLocks noGrp="1"/>
          </p:cNvSpPr>
          <p:nvPr>
            <p:ph idx="1"/>
          </p:nvPr>
        </p:nvSpPr>
        <p:spPr>
          <a:xfrm>
            <a:off x="457200" y="1700808"/>
            <a:ext cx="8229600" cy="4425355"/>
          </a:xfrm>
        </p:spPr>
        <p:txBody>
          <a:bodyPr/>
          <a:lstStyle/>
          <a:p>
            <a:r>
              <a:rPr lang="en-GB" dirty="0"/>
              <a:t>Teach them healthy ways to manage feelings</a:t>
            </a:r>
          </a:p>
          <a:p>
            <a:r>
              <a:rPr lang="en-GB" dirty="0"/>
              <a:t>Identify beneficial ways to express emotions and feelings without them hurting themselves or others</a:t>
            </a:r>
          </a:p>
          <a:p>
            <a:pPr lvl="0"/>
            <a:r>
              <a:rPr lang="en-GB" dirty="0"/>
              <a:t>Talking with and listening to the child as </a:t>
            </a:r>
            <a:r>
              <a:rPr lang="en-GB" dirty="0" smtClean="0"/>
              <a:t/>
            </a:r>
            <a:br>
              <a:rPr lang="en-GB" dirty="0" smtClean="0"/>
            </a:br>
            <a:r>
              <a:rPr lang="en-GB" dirty="0" smtClean="0"/>
              <a:t>they </a:t>
            </a:r>
            <a:r>
              <a:rPr lang="en-GB" dirty="0"/>
              <a:t>express their feelings</a:t>
            </a:r>
          </a:p>
          <a:p>
            <a:r>
              <a:rPr lang="en-GB" dirty="0"/>
              <a:t>Helping them to understand what their </a:t>
            </a:r>
            <a:r>
              <a:rPr lang="en-GB" dirty="0" smtClean="0"/>
              <a:t/>
            </a:r>
            <a:br>
              <a:rPr lang="en-GB" dirty="0" smtClean="0"/>
            </a:br>
            <a:r>
              <a:rPr lang="en-GB" dirty="0" smtClean="0"/>
              <a:t>feelings </a:t>
            </a:r>
            <a:r>
              <a:rPr lang="en-GB" dirty="0"/>
              <a:t>are and why they have </a:t>
            </a:r>
            <a:r>
              <a:rPr lang="en-GB" dirty="0" smtClean="0"/>
              <a:t>occurred</a:t>
            </a:r>
          </a:p>
          <a:p>
            <a:r>
              <a:rPr lang="en-GB" dirty="0" smtClean="0"/>
              <a:t>Etc.</a:t>
            </a:r>
            <a:endParaRPr lang="en-GB" dirty="0"/>
          </a:p>
        </p:txBody>
      </p:sp>
      <p:pic>
        <p:nvPicPr>
          <p:cNvPr id="4" name="Picture 3" descr="C:\Users\Sophie2\Desktop\ArtWork\happy_face_stickman_jumping_400_clr_5882.png"/>
          <p:cNvPicPr/>
          <p:nvPr/>
        </p:nvPicPr>
        <p:blipFill rotWithShape="1">
          <a:blip r:embed="rId2">
            <a:extLst>
              <a:ext uri="{28A0092B-C50C-407E-A947-70E740481C1C}">
                <a14:useLocalDpi xmlns:a14="http://schemas.microsoft.com/office/drawing/2010/main" val="0"/>
              </a:ext>
            </a:extLst>
          </a:blip>
          <a:srcRect r="18884" b="6410"/>
          <a:stretch/>
        </p:blipFill>
        <p:spPr bwMode="auto">
          <a:xfrm>
            <a:off x="6804248" y="3462839"/>
            <a:ext cx="1603466" cy="306420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9239066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Help children with change</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4.4 </a:t>
            </a:r>
            <a:r>
              <a:rPr lang="en-AU" sz="2800" dirty="0"/>
              <a:t>Encourage children to communicate, listen and treat others with respect</a:t>
            </a:r>
            <a:endParaRPr lang="en-AU" sz="2800" dirty="0">
              <a:latin typeface="+mj-lt"/>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a:t>
            </a:r>
            <a:r>
              <a:rPr lang="en-GB" dirty="0" smtClean="0"/>
              <a:t>hildren’s </a:t>
            </a:r>
            <a:r>
              <a:rPr lang="en-GB" dirty="0"/>
              <a:t>communications</a:t>
            </a:r>
          </a:p>
        </p:txBody>
      </p:sp>
      <p:sp>
        <p:nvSpPr>
          <p:cNvPr id="3" name="Content Placeholder 2"/>
          <p:cNvSpPr>
            <a:spLocks noGrp="1"/>
          </p:cNvSpPr>
          <p:nvPr>
            <p:ph idx="1"/>
          </p:nvPr>
        </p:nvSpPr>
        <p:spPr>
          <a:xfrm>
            <a:off x="457200" y="1600200"/>
            <a:ext cx="7283152" cy="5257800"/>
          </a:xfrm>
        </p:spPr>
        <p:txBody>
          <a:bodyPr>
            <a:normAutofit/>
          </a:bodyPr>
          <a:lstStyle/>
          <a:p>
            <a:pPr marL="0" indent="0">
              <a:buNone/>
            </a:pPr>
            <a:r>
              <a:rPr lang="en-GB" b="1" dirty="0"/>
              <a:t>Good communication skills mean that children are able to:</a:t>
            </a:r>
          </a:p>
          <a:p>
            <a:pPr lvl="0"/>
            <a:r>
              <a:rPr lang="en-GB" dirty="0"/>
              <a:t>Express feelings, needs, likes and dislikes</a:t>
            </a:r>
          </a:p>
          <a:p>
            <a:pPr lvl="0"/>
            <a:r>
              <a:rPr lang="en-GB" dirty="0"/>
              <a:t>Ask questions and engage in meaningful conversations</a:t>
            </a:r>
          </a:p>
          <a:p>
            <a:pPr lvl="0"/>
            <a:r>
              <a:rPr lang="en-GB" dirty="0"/>
              <a:t>Interact and connect with others </a:t>
            </a:r>
            <a:r>
              <a:rPr lang="en-GB" dirty="0" smtClean="0"/>
              <a:t/>
            </a:r>
            <a:br>
              <a:rPr lang="en-GB" dirty="0" smtClean="0"/>
            </a:br>
            <a:r>
              <a:rPr lang="en-GB" dirty="0" smtClean="0"/>
              <a:t>on a </a:t>
            </a:r>
            <a:r>
              <a:rPr lang="en-GB" dirty="0"/>
              <a:t>social level </a:t>
            </a:r>
          </a:p>
          <a:p>
            <a:r>
              <a:rPr lang="en-GB" dirty="0"/>
              <a:t>Learn, develop and grow as </a:t>
            </a:r>
            <a:r>
              <a:rPr lang="en-GB" dirty="0" smtClean="0"/>
              <a:t/>
            </a:r>
            <a:br>
              <a:rPr lang="en-GB" dirty="0" smtClean="0"/>
            </a:br>
            <a:r>
              <a:rPr lang="en-GB" dirty="0" smtClean="0"/>
              <a:t>individuals and </a:t>
            </a:r>
            <a:r>
              <a:rPr lang="en-GB" dirty="0"/>
              <a:t>become participating members </a:t>
            </a:r>
            <a:r>
              <a:rPr lang="en-GB" dirty="0" smtClean="0"/>
              <a:t>of </a:t>
            </a:r>
            <a:r>
              <a:rPr lang="en-GB" dirty="0"/>
              <a:t>the community.</a:t>
            </a:r>
          </a:p>
        </p:txBody>
      </p:sp>
      <p:pic>
        <p:nvPicPr>
          <p:cNvPr id="4" name="Picture 3" descr="C:\Users\Sophie2\Desktop\ArtWork\stick_figure_chosen_from_many_400_clr_3226.png"/>
          <p:cNvPicPr/>
          <p:nvPr/>
        </p:nvPicPr>
        <p:blipFill rotWithShape="1">
          <a:blip r:embed="rId2">
            <a:extLst>
              <a:ext uri="{28A0092B-C50C-407E-A947-70E740481C1C}">
                <a14:useLocalDpi xmlns:a14="http://schemas.microsoft.com/office/drawing/2010/main" val="0"/>
              </a:ext>
            </a:extLst>
          </a:blip>
          <a:srcRect r="7255"/>
          <a:stretch/>
        </p:blipFill>
        <p:spPr bwMode="auto">
          <a:xfrm>
            <a:off x="5940152" y="3627486"/>
            <a:ext cx="2705654" cy="2209550"/>
          </a:xfrm>
          <a:prstGeom prst="rect">
            <a:avLst/>
          </a:prstGeom>
          <a:noFill/>
          <a:ln>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Sophie2\Desktop\ArtWork\Animations\stick_figure_walking_reading_book_500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227793" y="2201985"/>
            <a:ext cx="2789301" cy="309922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Learning outcome 5: Children are effective communicators</a:t>
            </a:r>
          </a:p>
        </p:txBody>
      </p:sp>
      <p:sp>
        <p:nvSpPr>
          <p:cNvPr id="3" name="Content Placeholder 2"/>
          <p:cNvSpPr>
            <a:spLocks noGrp="1"/>
          </p:cNvSpPr>
          <p:nvPr>
            <p:ph idx="1"/>
          </p:nvPr>
        </p:nvSpPr>
        <p:spPr>
          <a:xfrm>
            <a:off x="457200" y="1700808"/>
            <a:ext cx="8686800" cy="4997152"/>
          </a:xfrm>
        </p:spPr>
        <p:txBody>
          <a:bodyPr>
            <a:normAutofit lnSpcReduction="10000"/>
          </a:bodyPr>
          <a:lstStyle/>
          <a:p>
            <a:pPr lvl="0"/>
            <a:r>
              <a:rPr lang="en-GB" dirty="0"/>
              <a:t>C</a:t>
            </a:r>
            <a:r>
              <a:rPr lang="en-GB" dirty="0" smtClean="0"/>
              <a:t>hildren </a:t>
            </a:r>
            <a:r>
              <a:rPr lang="en-GB" dirty="0"/>
              <a:t>interact verbally and non-verbally </a:t>
            </a:r>
            <a:r>
              <a:rPr lang="en-GB" dirty="0" smtClean="0"/>
              <a:t/>
            </a:r>
            <a:br>
              <a:rPr lang="en-GB" dirty="0" smtClean="0"/>
            </a:br>
            <a:r>
              <a:rPr lang="en-GB" dirty="0" smtClean="0"/>
              <a:t>with </a:t>
            </a:r>
            <a:r>
              <a:rPr lang="en-GB" dirty="0"/>
              <a:t>others for a range of purposes</a:t>
            </a:r>
          </a:p>
          <a:p>
            <a:pPr lvl="0"/>
            <a:r>
              <a:rPr lang="en-GB" dirty="0" smtClean="0"/>
              <a:t>Children </a:t>
            </a:r>
            <a:r>
              <a:rPr lang="en-GB" dirty="0"/>
              <a:t>engage with a range of texts </a:t>
            </a:r>
            <a:r>
              <a:rPr lang="en-GB" dirty="0" smtClean="0"/>
              <a:t/>
            </a:r>
            <a:br>
              <a:rPr lang="en-GB" dirty="0" smtClean="0"/>
            </a:br>
            <a:r>
              <a:rPr lang="en-GB" dirty="0" smtClean="0"/>
              <a:t>and </a:t>
            </a:r>
            <a:r>
              <a:rPr lang="en-GB" dirty="0"/>
              <a:t>gain meaning from these texts</a:t>
            </a:r>
          </a:p>
          <a:p>
            <a:pPr lvl="0"/>
            <a:r>
              <a:rPr lang="en-GB" dirty="0"/>
              <a:t>C</a:t>
            </a:r>
            <a:r>
              <a:rPr lang="en-GB" dirty="0" smtClean="0"/>
              <a:t>hildren </a:t>
            </a:r>
            <a:r>
              <a:rPr lang="en-GB" dirty="0"/>
              <a:t>express ideas and make </a:t>
            </a:r>
            <a:r>
              <a:rPr lang="en-GB" dirty="0" smtClean="0"/>
              <a:t/>
            </a:r>
            <a:br>
              <a:rPr lang="en-GB" dirty="0" smtClean="0"/>
            </a:br>
            <a:r>
              <a:rPr lang="en-GB" dirty="0" smtClean="0"/>
              <a:t>meaning </a:t>
            </a:r>
            <a:r>
              <a:rPr lang="en-GB" dirty="0"/>
              <a:t>using a range of media</a:t>
            </a:r>
          </a:p>
          <a:p>
            <a:pPr lvl="0"/>
            <a:r>
              <a:rPr lang="en-GB" dirty="0" smtClean="0"/>
              <a:t>Children </a:t>
            </a:r>
            <a:r>
              <a:rPr lang="en-GB" dirty="0"/>
              <a:t>begin to understand how </a:t>
            </a:r>
            <a:r>
              <a:rPr lang="en-GB" dirty="0" smtClean="0"/>
              <a:t/>
            </a:r>
            <a:br>
              <a:rPr lang="en-GB" dirty="0" smtClean="0"/>
            </a:br>
            <a:r>
              <a:rPr lang="en-GB" dirty="0" smtClean="0"/>
              <a:t>symbols </a:t>
            </a:r>
            <a:r>
              <a:rPr lang="en-GB" dirty="0"/>
              <a:t>and pattern systems work</a:t>
            </a:r>
          </a:p>
          <a:p>
            <a:r>
              <a:rPr lang="en-GB" dirty="0"/>
              <a:t>C</a:t>
            </a:r>
            <a:r>
              <a:rPr lang="en-GB" dirty="0" smtClean="0"/>
              <a:t>hildren </a:t>
            </a:r>
            <a:r>
              <a:rPr lang="en-GB" dirty="0"/>
              <a:t>use information and communication technologies to access information, investigate ideas and represent their </a:t>
            </a:r>
            <a:r>
              <a:rPr lang="en-GB" dirty="0" smtClean="0"/>
              <a:t>thinking.</a:t>
            </a:r>
            <a:endParaRPr lang="en-GB" dirty="0"/>
          </a:p>
        </p:txBody>
      </p:sp>
    </p:spTree>
    <p:extLst>
      <p:ext uri="{BB962C8B-B14F-4D97-AF65-F5344CB8AC3E}">
        <p14:creationId xmlns:p14="http://schemas.microsoft.com/office/powerpoint/2010/main" val="36088394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essential components of good communication skills are:</a:t>
            </a:r>
          </a:p>
        </p:txBody>
      </p:sp>
      <p:sp>
        <p:nvSpPr>
          <p:cNvPr id="3" name="Content Placeholder 2"/>
          <p:cNvSpPr>
            <a:spLocks noGrp="1"/>
          </p:cNvSpPr>
          <p:nvPr>
            <p:ph idx="1"/>
          </p:nvPr>
        </p:nvSpPr>
        <p:spPr>
          <a:xfrm>
            <a:off x="457200" y="1700808"/>
            <a:ext cx="7067128" cy="4425355"/>
          </a:xfrm>
        </p:spPr>
        <p:txBody>
          <a:bodyPr/>
          <a:lstStyle/>
          <a:p>
            <a:pPr lvl="0"/>
            <a:r>
              <a:rPr lang="en-GB" dirty="0"/>
              <a:t>V</a:t>
            </a:r>
            <a:r>
              <a:rPr lang="en-GB" dirty="0" smtClean="0"/>
              <a:t>erbal </a:t>
            </a:r>
            <a:r>
              <a:rPr lang="en-GB" dirty="0"/>
              <a:t>language that is clear in meaning and non-offensive to others</a:t>
            </a:r>
          </a:p>
          <a:p>
            <a:r>
              <a:rPr lang="en-GB" dirty="0"/>
              <a:t>F</a:t>
            </a:r>
            <a:r>
              <a:rPr lang="en-GB" dirty="0" smtClean="0"/>
              <a:t>riendly </a:t>
            </a:r>
            <a:r>
              <a:rPr lang="en-GB" dirty="0"/>
              <a:t>body language </a:t>
            </a:r>
            <a:endParaRPr lang="en-GB" dirty="0" smtClean="0"/>
          </a:p>
          <a:p>
            <a:r>
              <a:rPr lang="en-GB" dirty="0"/>
              <a:t>A</a:t>
            </a:r>
            <a:r>
              <a:rPr lang="en-GB" dirty="0" smtClean="0"/>
              <a:t>ppropriate </a:t>
            </a:r>
            <a:r>
              <a:rPr lang="en-GB" dirty="0"/>
              <a:t>volume and tone of voice </a:t>
            </a:r>
            <a:endParaRPr lang="en-GB" dirty="0" smtClean="0"/>
          </a:p>
          <a:p>
            <a:pPr lvl="0"/>
            <a:r>
              <a:rPr lang="en-GB" dirty="0"/>
              <a:t>To speak with respect and awareness of others feelings and viewpoints</a:t>
            </a:r>
          </a:p>
          <a:p>
            <a:r>
              <a:rPr lang="en-GB" dirty="0"/>
              <a:t>To allow others to speak and to listen to them in </a:t>
            </a:r>
            <a:r>
              <a:rPr lang="en-GB" dirty="0" smtClean="0"/>
              <a:t>return.</a:t>
            </a:r>
            <a:endParaRPr lang="en-GB" dirty="0"/>
          </a:p>
        </p:txBody>
      </p:sp>
      <p:pic>
        <p:nvPicPr>
          <p:cNvPr id="4" name="Picture 3" descr="C:\Users\Sophie2\Desktop\ArtWork\stick_figure_yell_400_clr_3057.png"/>
          <p:cNvPicPr/>
          <p:nvPr/>
        </p:nvPicPr>
        <p:blipFill rotWithShape="1">
          <a:blip r:embed="rId2">
            <a:extLst>
              <a:ext uri="{28A0092B-C50C-407E-A947-70E740481C1C}">
                <a14:useLocalDpi xmlns:a14="http://schemas.microsoft.com/office/drawing/2010/main" val="0"/>
              </a:ext>
            </a:extLst>
          </a:blip>
          <a:srcRect l="9543" r="14107" b="-2"/>
          <a:stretch/>
        </p:blipFill>
        <p:spPr bwMode="auto">
          <a:xfrm>
            <a:off x="6588224" y="2420888"/>
            <a:ext cx="2339752" cy="408431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5526073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Help children with change</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4.5 </a:t>
            </a:r>
            <a:r>
              <a:rPr lang="en-AU" sz="2800" dirty="0"/>
              <a:t>Encourage opportunities to express feelings and emotions appropriately</a:t>
            </a:r>
            <a:r>
              <a:rPr lang="en-AU" sz="2800" b="1" dirty="0" smtClean="0">
                <a:latin typeface="+mj-lt"/>
              </a:rPr>
              <a:t> </a:t>
            </a:r>
            <a:endParaRPr lang="en-AU" sz="2800" dirty="0">
              <a:latin typeface="+mj-lt"/>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stick_figure_sitting_confused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2492896"/>
            <a:ext cx="2627784" cy="3007278"/>
          </a:xfrm>
          <a:prstGeom prst="rect">
            <a:avLst/>
          </a:prstGeom>
          <a:noFill/>
          <a:ln>
            <a:noFill/>
          </a:ln>
        </p:spPr>
      </p:pic>
      <p:sp>
        <p:nvSpPr>
          <p:cNvPr id="2" name="Title 1"/>
          <p:cNvSpPr>
            <a:spLocks noGrp="1"/>
          </p:cNvSpPr>
          <p:nvPr>
            <p:ph type="title"/>
          </p:nvPr>
        </p:nvSpPr>
        <p:spPr/>
        <p:txBody>
          <a:bodyPr>
            <a:noAutofit/>
          </a:bodyPr>
          <a:lstStyle/>
          <a:p>
            <a:r>
              <a:rPr lang="en-GB" dirty="0"/>
              <a:t>Help children to learn appropriate expression of feelings</a:t>
            </a:r>
          </a:p>
        </p:txBody>
      </p:sp>
      <p:sp>
        <p:nvSpPr>
          <p:cNvPr id="3" name="Content Placeholder 2"/>
          <p:cNvSpPr>
            <a:spLocks noGrp="1"/>
          </p:cNvSpPr>
          <p:nvPr>
            <p:ph idx="1"/>
          </p:nvPr>
        </p:nvSpPr>
        <p:spPr>
          <a:xfrm>
            <a:off x="457200" y="1600200"/>
            <a:ext cx="6923112" cy="5069160"/>
          </a:xfrm>
        </p:spPr>
        <p:txBody>
          <a:bodyPr>
            <a:normAutofit/>
          </a:bodyPr>
          <a:lstStyle/>
          <a:p>
            <a:pPr marL="0" indent="0">
              <a:buNone/>
            </a:pPr>
            <a:r>
              <a:rPr lang="en-GB" b="1" dirty="0" smtClean="0"/>
              <a:t>Expressing </a:t>
            </a:r>
            <a:r>
              <a:rPr lang="en-GB" b="1" dirty="0"/>
              <a:t>feelings and emotions </a:t>
            </a:r>
            <a:r>
              <a:rPr lang="en-GB" b="1" dirty="0" smtClean="0"/>
              <a:t>includes:</a:t>
            </a:r>
            <a:endParaRPr lang="en-GB" b="1" dirty="0"/>
          </a:p>
          <a:p>
            <a:pPr lvl="0"/>
            <a:r>
              <a:rPr lang="en-GB" dirty="0"/>
              <a:t>Drawing to help release feelings</a:t>
            </a:r>
          </a:p>
          <a:p>
            <a:pPr lvl="0"/>
            <a:r>
              <a:rPr lang="en-GB" dirty="0"/>
              <a:t>Role playing activities (e.g., with toys)</a:t>
            </a:r>
          </a:p>
          <a:p>
            <a:pPr lvl="0"/>
            <a:r>
              <a:rPr lang="en-GB" dirty="0"/>
              <a:t>Physical activities to release energy from emotions</a:t>
            </a:r>
          </a:p>
          <a:p>
            <a:pPr lvl="0"/>
            <a:r>
              <a:rPr lang="en-GB" dirty="0"/>
              <a:t>Relaxation techniques such as deep </a:t>
            </a:r>
            <a:r>
              <a:rPr lang="en-GB" dirty="0" smtClean="0"/>
              <a:t/>
            </a:r>
            <a:br>
              <a:rPr lang="en-GB" dirty="0" smtClean="0"/>
            </a:br>
            <a:r>
              <a:rPr lang="en-GB" dirty="0" smtClean="0"/>
              <a:t>breathing </a:t>
            </a:r>
            <a:r>
              <a:rPr lang="en-GB" dirty="0"/>
              <a:t>and listening to gentle music</a:t>
            </a:r>
          </a:p>
          <a:p>
            <a:r>
              <a:rPr lang="en-GB" dirty="0"/>
              <a:t>Listening to the child and just being there </a:t>
            </a:r>
            <a:r>
              <a:rPr lang="en-GB" dirty="0" smtClean="0"/>
              <a:t/>
            </a:r>
            <a:br>
              <a:rPr lang="en-GB" dirty="0" smtClean="0"/>
            </a:br>
            <a:r>
              <a:rPr lang="en-GB" dirty="0" smtClean="0"/>
              <a:t>with </a:t>
            </a:r>
            <a:r>
              <a:rPr lang="en-GB" dirty="0"/>
              <a:t>them in a safe place where they can express their feeling.</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Settle new arrivals</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5.1 </a:t>
            </a:r>
            <a:r>
              <a:rPr lang="en-AU" sz="2800" dirty="0"/>
              <a:t>Observe families and children for signs of stress/distress on arrival</a:t>
            </a:r>
            <a:r>
              <a:rPr lang="en-AU" sz="2800" b="1" dirty="0" smtClean="0">
                <a:latin typeface="+mj-lt"/>
              </a:rPr>
              <a:t> </a:t>
            </a:r>
            <a:endParaRPr lang="en-AU" sz="2800" dirty="0">
              <a:latin typeface="+mj-lt"/>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Observing families and children</a:t>
            </a:r>
          </a:p>
        </p:txBody>
      </p:sp>
      <p:sp>
        <p:nvSpPr>
          <p:cNvPr id="3" name="Content Placeholder 2"/>
          <p:cNvSpPr>
            <a:spLocks noGrp="1"/>
          </p:cNvSpPr>
          <p:nvPr>
            <p:ph idx="1"/>
          </p:nvPr>
        </p:nvSpPr>
        <p:spPr>
          <a:xfrm>
            <a:off x="457200" y="1600200"/>
            <a:ext cx="8229600" cy="5257800"/>
          </a:xfrm>
        </p:spPr>
        <p:txBody>
          <a:bodyPr>
            <a:normAutofit/>
          </a:bodyPr>
          <a:lstStyle/>
          <a:p>
            <a:pPr marL="0" indent="0">
              <a:buNone/>
            </a:pPr>
            <a:r>
              <a:rPr lang="en-GB" b="1" dirty="0"/>
              <a:t>Observing includes:</a:t>
            </a:r>
          </a:p>
          <a:p>
            <a:r>
              <a:rPr lang="en-GB" dirty="0"/>
              <a:t>Watching how people behave with you and </a:t>
            </a:r>
            <a:r>
              <a:rPr lang="en-GB" dirty="0" smtClean="0"/>
              <a:t>others</a:t>
            </a:r>
          </a:p>
          <a:p>
            <a:r>
              <a:rPr lang="en-GB" dirty="0"/>
              <a:t>Listening to what families and children are </a:t>
            </a:r>
            <a:r>
              <a:rPr lang="en-GB" dirty="0" smtClean="0"/>
              <a:t>saying</a:t>
            </a:r>
          </a:p>
          <a:p>
            <a:r>
              <a:rPr lang="en-GB" dirty="0"/>
              <a:t>Looking out for behaviours that reveal feelings </a:t>
            </a:r>
            <a:r>
              <a:rPr lang="en-GB" dirty="0" smtClean="0"/>
              <a:t/>
            </a:r>
            <a:br>
              <a:rPr lang="en-GB" dirty="0" smtClean="0"/>
            </a:br>
            <a:r>
              <a:rPr lang="en-GB" dirty="0" smtClean="0"/>
              <a:t>and emotions</a:t>
            </a:r>
          </a:p>
          <a:p>
            <a:r>
              <a:rPr lang="en-GB" dirty="0"/>
              <a:t>Having an awareness of the family’s </a:t>
            </a:r>
            <a:r>
              <a:rPr lang="en-GB" dirty="0" smtClean="0"/>
              <a:t/>
            </a:r>
            <a:br>
              <a:rPr lang="en-GB" dirty="0" smtClean="0"/>
            </a:br>
            <a:r>
              <a:rPr lang="en-GB" dirty="0" smtClean="0"/>
              <a:t>and child’s situation</a:t>
            </a:r>
          </a:p>
          <a:p>
            <a:r>
              <a:rPr lang="en-GB" dirty="0"/>
              <a:t>Picking up on displays of </a:t>
            </a:r>
            <a:r>
              <a:rPr lang="en-GB" dirty="0" smtClean="0"/>
              <a:t>emotions</a:t>
            </a:r>
          </a:p>
          <a:p>
            <a:r>
              <a:rPr lang="en-GB" dirty="0"/>
              <a:t>Watching how families and children </a:t>
            </a:r>
            <a:r>
              <a:rPr lang="en-GB" dirty="0" smtClean="0"/>
              <a:t/>
            </a:r>
            <a:br>
              <a:rPr lang="en-GB" dirty="0" smtClean="0"/>
            </a:br>
            <a:r>
              <a:rPr lang="en-GB" dirty="0" smtClean="0"/>
              <a:t>interact </a:t>
            </a:r>
            <a:r>
              <a:rPr lang="en-GB" dirty="0"/>
              <a:t>with the service </a:t>
            </a:r>
            <a:r>
              <a:rPr lang="en-GB" dirty="0" smtClean="0"/>
              <a:t>environment.</a:t>
            </a:r>
            <a:endParaRPr lang="en-GB" dirty="0"/>
          </a:p>
        </p:txBody>
      </p:sp>
      <p:pic>
        <p:nvPicPr>
          <p:cNvPr id="4" name="Picture 3" descr="C:\Users\Sophie2\Desktop\ArtWork\look_search_investigate.png"/>
          <p:cNvPicPr/>
          <p:nvPr/>
        </p:nvPicPr>
        <p:blipFill rotWithShape="1">
          <a:blip r:embed="rId2">
            <a:extLst>
              <a:ext uri="{28A0092B-C50C-407E-A947-70E740481C1C}">
                <a14:useLocalDpi xmlns:a14="http://schemas.microsoft.com/office/drawing/2010/main" val="0"/>
              </a:ext>
            </a:extLst>
          </a:blip>
          <a:srcRect t="1745" r="6467" b="4399"/>
          <a:stretch/>
        </p:blipFill>
        <p:spPr bwMode="auto">
          <a:xfrm flipH="1">
            <a:off x="6619458" y="3830475"/>
            <a:ext cx="1512168" cy="3027525"/>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Signs of stress and distress may include:</a:t>
            </a:r>
          </a:p>
        </p:txBody>
      </p:sp>
      <p:sp>
        <p:nvSpPr>
          <p:cNvPr id="3" name="Content Placeholder 2"/>
          <p:cNvSpPr>
            <a:spLocks noGrp="1"/>
          </p:cNvSpPr>
          <p:nvPr>
            <p:ph idx="1"/>
          </p:nvPr>
        </p:nvSpPr>
        <p:spPr>
          <a:xfrm>
            <a:off x="457200" y="1628800"/>
            <a:ext cx="8229600" cy="4968552"/>
          </a:xfrm>
        </p:spPr>
        <p:txBody>
          <a:bodyPr>
            <a:normAutofit lnSpcReduction="10000"/>
          </a:bodyPr>
          <a:lstStyle/>
          <a:p>
            <a:pPr lvl="0"/>
            <a:r>
              <a:rPr lang="en-GB" dirty="0"/>
              <a:t>Adults:</a:t>
            </a:r>
          </a:p>
          <a:p>
            <a:pPr marL="669600" lvl="0">
              <a:buFont typeface="Courier New" panose="02070309020205020404" pitchFamily="49" charset="0"/>
              <a:buChar char="o"/>
            </a:pPr>
            <a:r>
              <a:rPr lang="en-GB" dirty="0" smtClean="0"/>
              <a:t>being agitated or anxious</a:t>
            </a:r>
          </a:p>
          <a:p>
            <a:pPr marL="669600" lvl="0">
              <a:buFont typeface="Courier New" panose="02070309020205020404" pitchFamily="49" charset="0"/>
              <a:buChar char="o"/>
            </a:pPr>
            <a:r>
              <a:rPr lang="en-GB" dirty="0" smtClean="0"/>
              <a:t>not being able to relax</a:t>
            </a:r>
          </a:p>
          <a:p>
            <a:pPr marL="669600" lvl="0">
              <a:buFont typeface="Courier New" panose="02070309020205020404" pitchFamily="49" charset="0"/>
              <a:buChar char="o"/>
            </a:pPr>
            <a:r>
              <a:rPr lang="en-GB" dirty="0" smtClean="0"/>
              <a:t>avoidance of the issue</a:t>
            </a:r>
          </a:p>
          <a:p>
            <a:pPr marL="669600" lvl="0">
              <a:buFont typeface="Courier New" panose="02070309020205020404" pitchFamily="49" charset="0"/>
              <a:buChar char="o"/>
            </a:pPr>
            <a:r>
              <a:rPr lang="en-GB" dirty="0"/>
              <a:t>headaches and pains</a:t>
            </a:r>
            <a:endParaRPr lang="en-GB" dirty="0" smtClean="0"/>
          </a:p>
          <a:p>
            <a:pPr lvl="0"/>
            <a:r>
              <a:rPr lang="en-GB" dirty="0" smtClean="0"/>
              <a:t>Children</a:t>
            </a:r>
            <a:r>
              <a:rPr lang="en-GB" dirty="0"/>
              <a:t>:</a:t>
            </a:r>
          </a:p>
          <a:p>
            <a:pPr marL="669600" lvl="0">
              <a:buFont typeface="Courier New" panose="02070309020205020404" pitchFamily="49" charset="0"/>
              <a:buChar char="o"/>
            </a:pPr>
            <a:r>
              <a:rPr lang="en-GB" dirty="0" smtClean="0"/>
              <a:t>crying</a:t>
            </a:r>
          </a:p>
          <a:p>
            <a:pPr marL="669600" lvl="0">
              <a:buFont typeface="Courier New" panose="02070309020205020404" pitchFamily="49" charset="0"/>
              <a:buChar char="o"/>
            </a:pPr>
            <a:r>
              <a:rPr lang="en-GB" dirty="0" smtClean="0"/>
              <a:t>being clingy </a:t>
            </a:r>
          </a:p>
          <a:p>
            <a:pPr marL="669600" lvl="0">
              <a:buFont typeface="Courier New" panose="02070309020205020404" pitchFamily="49" charset="0"/>
              <a:buChar char="o"/>
            </a:pPr>
            <a:r>
              <a:rPr lang="en-GB" dirty="0" smtClean="0"/>
              <a:t>being withdrawn</a:t>
            </a:r>
          </a:p>
          <a:p>
            <a:pPr marL="669600" lvl="0">
              <a:buFont typeface="Courier New" panose="02070309020205020404" pitchFamily="49" charset="0"/>
              <a:buChar char="o"/>
            </a:pPr>
            <a:r>
              <a:rPr lang="en-GB" dirty="0"/>
              <a:t>being </a:t>
            </a:r>
            <a:r>
              <a:rPr lang="en-GB" dirty="0" smtClean="0"/>
              <a:t>aggressive.</a:t>
            </a:r>
          </a:p>
          <a:p>
            <a:endParaRPr lang="en-GB" dirty="0"/>
          </a:p>
        </p:txBody>
      </p:sp>
      <p:pic>
        <p:nvPicPr>
          <p:cNvPr id="4" name="Picture 3" descr="C:\Users\Sophie2\Desktop\ArtWork\stick_figure_curled_up_800_wht.png"/>
          <p:cNvPicPr/>
          <p:nvPr/>
        </p:nvPicPr>
        <p:blipFill rotWithShape="1">
          <a:blip r:embed="rId2" cstate="print">
            <a:extLst>
              <a:ext uri="{28A0092B-C50C-407E-A947-70E740481C1C}">
                <a14:useLocalDpi xmlns:a14="http://schemas.microsoft.com/office/drawing/2010/main" val="0"/>
              </a:ext>
            </a:extLst>
          </a:blip>
          <a:srcRect l="3834" r="7225" b="9354"/>
          <a:stretch/>
        </p:blipFill>
        <p:spPr bwMode="auto">
          <a:xfrm rot="1743122">
            <a:off x="4696911" y="3158470"/>
            <a:ext cx="4032448" cy="269424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2729569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Settle new arrivals</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a:latin typeface="+mj-lt"/>
              </a:rPr>
              <a:t>5.2 </a:t>
            </a:r>
            <a:r>
              <a:rPr lang="en-AU" sz="2800" dirty="0"/>
              <a:t>Begin interaction with the child while family is still present to minimise abruptness of separation</a:t>
            </a:r>
            <a:endParaRPr lang="en-AU" sz="2800" dirty="0">
              <a:latin typeface="+mj-lt"/>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Initiating </a:t>
            </a:r>
            <a:r>
              <a:rPr lang="en-GB" dirty="0" smtClean="0"/>
              <a:t>contact</a:t>
            </a:r>
            <a:endParaRPr lang="en-GB" dirty="0"/>
          </a:p>
        </p:txBody>
      </p:sp>
      <p:sp>
        <p:nvSpPr>
          <p:cNvPr id="3" name="Content Placeholder 2"/>
          <p:cNvSpPr>
            <a:spLocks noGrp="1"/>
          </p:cNvSpPr>
          <p:nvPr>
            <p:ph idx="1"/>
          </p:nvPr>
        </p:nvSpPr>
        <p:spPr>
          <a:xfrm>
            <a:off x="457200" y="1600200"/>
            <a:ext cx="5698976" cy="4525963"/>
          </a:xfrm>
        </p:spPr>
        <p:txBody>
          <a:bodyPr/>
          <a:lstStyle/>
          <a:p>
            <a:pPr marL="0" indent="0">
              <a:buNone/>
            </a:pPr>
            <a:r>
              <a:rPr lang="en-GB" dirty="0"/>
              <a:t>W</a:t>
            </a:r>
            <a:r>
              <a:rPr lang="en-GB" dirty="0" smtClean="0"/>
              <a:t>elcoming </a:t>
            </a:r>
            <a:r>
              <a:rPr lang="en-GB" dirty="0"/>
              <a:t>the families and children as they arrive will help to provide a sense of belonging. Interactions with new children should begin when their families are present as children will feel more confident at meeting you with their </a:t>
            </a:r>
            <a:r>
              <a:rPr lang="en-GB" dirty="0" smtClean="0"/>
              <a:t>family.</a:t>
            </a:r>
            <a:endParaRPr lang="en-GB" dirty="0"/>
          </a:p>
        </p:txBody>
      </p:sp>
      <p:pic>
        <p:nvPicPr>
          <p:cNvPr id="1026" name="Picture 2" descr="C:\Users\Sophie2\Desktop\ArtWork\figure_wave_pose_400_clr_1772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700808"/>
            <a:ext cx="2088232" cy="43962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Abruptness of separation</a:t>
            </a:r>
          </a:p>
        </p:txBody>
      </p:sp>
      <p:sp>
        <p:nvSpPr>
          <p:cNvPr id="3" name="Content Placeholder 2"/>
          <p:cNvSpPr>
            <a:spLocks noGrp="1"/>
          </p:cNvSpPr>
          <p:nvPr>
            <p:ph idx="1"/>
          </p:nvPr>
        </p:nvSpPr>
        <p:spPr/>
        <p:txBody>
          <a:bodyPr/>
          <a:lstStyle/>
          <a:p>
            <a:pPr marL="0" indent="0">
              <a:buNone/>
            </a:pPr>
            <a:r>
              <a:rPr lang="en-GB" dirty="0"/>
              <a:t>The experience of separation can become a negative experience if not handled correctly. This should be at a pace that is comfortable for the </a:t>
            </a:r>
            <a:r>
              <a:rPr lang="en-GB" dirty="0" smtClean="0"/>
              <a:t>child.</a:t>
            </a:r>
          </a:p>
          <a:p>
            <a:pPr marL="0" indent="0">
              <a:buNone/>
            </a:pPr>
            <a:r>
              <a:rPr lang="en-GB" b="1" dirty="0"/>
              <a:t>Ways to minimise issues of separation:</a:t>
            </a:r>
          </a:p>
          <a:p>
            <a:r>
              <a:rPr lang="en-GB" dirty="0"/>
              <a:t>Tell the child what is </a:t>
            </a:r>
            <a:r>
              <a:rPr lang="en-GB" dirty="0" smtClean="0"/>
              <a:t>happening</a:t>
            </a:r>
          </a:p>
          <a:p>
            <a:r>
              <a:rPr lang="en-GB" dirty="0"/>
              <a:t>Establish new routines </a:t>
            </a:r>
            <a:endParaRPr lang="en-GB" dirty="0" smtClean="0"/>
          </a:p>
          <a:p>
            <a:r>
              <a:rPr lang="en-GB" dirty="0"/>
              <a:t>Allow the family to spend time </a:t>
            </a:r>
            <a:r>
              <a:rPr lang="en-GB" dirty="0" smtClean="0"/>
              <a:t/>
            </a:r>
            <a:br>
              <a:rPr lang="en-GB" dirty="0" smtClean="0"/>
            </a:br>
            <a:r>
              <a:rPr lang="en-GB" dirty="0" smtClean="0"/>
              <a:t>with </a:t>
            </a:r>
            <a:r>
              <a:rPr lang="en-GB" dirty="0"/>
              <a:t>the child at the </a:t>
            </a:r>
            <a:r>
              <a:rPr lang="en-GB" dirty="0" smtClean="0"/>
              <a:t>service.</a:t>
            </a:r>
            <a:endParaRPr lang="en-GB" dirty="0"/>
          </a:p>
        </p:txBody>
      </p:sp>
      <p:pic>
        <p:nvPicPr>
          <p:cNvPr id="4" name="Picture 3" descr="C:\Users\Sophie2\Desktop\ArtWork\theres_a_demon_about_400_clr_14496.png"/>
          <p:cNvPicPr/>
          <p:nvPr/>
        </p:nvPicPr>
        <p:blipFill rotWithShape="1">
          <a:blip r:embed="rId2">
            <a:extLst>
              <a:ext uri="{28A0092B-C50C-407E-A947-70E740481C1C}">
                <a14:useLocalDpi xmlns:a14="http://schemas.microsoft.com/office/drawing/2010/main" val="0"/>
              </a:ext>
            </a:extLst>
          </a:blip>
          <a:srcRect l="6646"/>
          <a:stretch/>
        </p:blipFill>
        <p:spPr bwMode="auto">
          <a:xfrm>
            <a:off x="6588224" y="2924944"/>
            <a:ext cx="2195736" cy="2962067"/>
          </a:xfrm>
          <a:prstGeom prst="rect">
            <a:avLst/>
          </a:prstGeom>
          <a:noFill/>
          <a:ln>
            <a:noFill/>
          </a:ln>
        </p:spPr>
      </p:pic>
    </p:spTree>
    <p:extLst>
      <p:ext uri="{BB962C8B-B14F-4D97-AF65-F5344CB8AC3E}">
        <p14:creationId xmlns:p14="http://schemas.microsoft.com/office/powerpoint/2010/main" val="295667615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Settle new arrivals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5.3 </a:t>
            </a:r>
            <a:r>
              <a:rPr lang="en-AU" sz="2800" dirty="0"/>
              <a:t>Encourage the family to take as much time as needed to have a relaxed, unhurried separation from their child</a:t>
            </a:r>
            <a:endParaRPr lang="en-AU" sz="2800" dirty="0">
              <a:latin typeface="+mj-lt"/>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Separation of the family and child</a:t>
            </a:r>
          </a:p>
        </p:txBody>
      </p:sp>
      <p:sp>
        <p:nvSpPr>
          <p:cNvPr id="3" name="Content Placeholder 2"/>
          <p:cNvSpPr>
            <a:spLocks noGrp="1"/>
          </p:cNvSpPr>
          <p:nvPr>
            <p:ph idx="1"/>
          </p:nvPr>
        </p:nvSpPr>
        <p:spPr>
          <a:xfrm>
            <a:off x="457200" y="1600200"/>
            <a:ext cx="8229600" cy="5141168"/>
          </a:xfrm>
        </p:spPr>
        <p:txBody>
          <a:bodyPr>
            <a:normAutofit/>
          </a:bodyPr>
          <a:lstStyle/>
          <a:p>
            <a:pPr marL="0" indent="0">
              <a:buNone/>
            </a:pPr>
            <a:r>
              <a:rPr lang="en-GB" b="1" dirty="0"/>
              <a:t>Benefits of the family staying to settle the child include:</a:t>
            </a:r>
          </a:p>
          <a:p>
            <a:pPr lvl="0"/>
            <a:r>
              <a:rPr lang="en-GB" dirty="0"/>
              <a:t>A quicker and easier transition into the service</a:t>
            </a:r>
          </a:p>
          <a:p>
            <a:pPr lvl="0"/>
            <a:r>
              <a:rPr lang="en-GB" dirty="0"/>
              <a:t>Less stress and worry for the child (and family)</a:t>
            </a:r>
          </a:p>
          <a:p>
            <a:pPr lvl="0"/>
            <a:r>
              <a:rPr lang="en-GB" dirty="0"/>
              <a:t>Improved confidence in the child</a:t>
            </a:r>
          </a:p>
          <a:p>
            <a:pPr lvl="0"/>
            <a:r>
              <a:rPr lang="en-GB" dirty="0"/>
              <a:t>Better engagement in service activities </a:t>
            </a:r>
            <a:r>
              <a:rPr lang="en-GB" dirty="0" smtClean="0"/>
              <a:t/>
            </a:r>
            <a:br>
              <a:rPr lang="en-GB" dirty="0" smtClean="0"/>
            </a:br>
            <a:r>
              <a:rPr lang="en-GB" dirty="0" smtClean="0"/>
              <a:t>and </a:t>
            </a:r>
            <a:r>
              <a:rPr lang="en-GB" dirty="0"/>
              <a:t>with others</a:t>
            </a:r>
          </a:p>
          <a:p>
            <a:pPr lvl="0"/>
            <a:r>
              <a:rPr lang="en-GB" dirty="0" smtClean="0"/>
              <a:t>Etc.</a:t>
            </a:r>
            <a:endParaRPr lang="en-GB" dirty="0"/>
          </a:p>
        </p:txBody>
      </p:sp>
      <p:pic>
        <p:nvPicPr>
          <p:cNvPr id="4" name="Picture 3" descr="C:\Users\Sophie2\Desktop\ArtWork\super_stick_figure_pc_800_wht.png"/>
          <p:cNvPicPr/>
          <p:nvPr/>
        </p:nvPicPr>
        <p:blipFill rotWithShape="1">
          <a:blip r:embed="rId2" cstate="print">
            <a:extLst>
              <a:ext uri="{28A0092B-C50C-407E-A947-70E740481C1C}">
                <a14:useLocalDpi xmlns:a14="http://schemas.microsoft.com/office/drawing/2010/main" val="0"/>
              </a:ext>
            </a:extLst>
          </a:blip>
          <a:srcRect b="9154"/>
          <a:stretch/>
        </p:blipFill>
        <p:spPr bwMode="auto">
          <a:xfrm>
            <a:off x="6804248" y="3717033"/>
            <a:ext cx="1512168" cy="3140968"/>
          </a:xfrm>
          <a:prstGeom prst="rect">
            <a:avLst/>
          </a:prstGeom>
          <a:noFill/>
          <a:ln>
            <a:noFill/>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student_with_giant_pencil_1842.png"/>
          <p:cNvPicPr/>
          <p:nvPr/>
        </p:nvPicPr>
        <p:blipFill rotWithShape="1">
          <a:blip r:embed="rId2">
            <a:extLst>
              <a:ext uri="{28A0092B-C50C-407E-A947-70E740481C1C}">
                <a14:useLocalDpi xmlns:a14="http://schemas.microsoft.com/office/drawing/2010/main" val="0"/>
              </a:ext>
            </a:extLst>
          </a:blip>
          <a:srcRect l="14663" t="3350" r="21872" b="2104"/>
          <a:stretch/>
        </p:blipFill>
        <p:spPr bwMode="auto">
          <a:xfrm>
            <a:off x="6660232" y="3140968"/>
            <a:ext cx="1872208" cy="3717032"/>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You/your service should:</a:t>
            </a:r>
          </a:p>
        </p:txBody>
      </p:sp>
      <p:sp>
        <p:nvSpPr>
          <p:cNvPr id="3" name="Content Placeholder 2"/>
          <p:cNvSpPr>
            <a:spLocks noGrp="1"/>
          </p:cNvSpPr>
          <p:nvPr>
            <p:ph idx="1"/>
          </p:nvPr>
        </p:nvSpPr>
        <p:spPr/>
        <p:txBody>
          <a:bodyPr/>
          <a:lstStyle/>
          <a:p>
            <a:pPr lvl="0"/>
            <a:r>
              <a:rPr lang="en-GB" dirty="0"/>
              <a:t>Communicate the start of service process when families enrol</a:t>
            </a:r>
          </a:p>
          <a:p>
            <a:pPr lvl="0"/>
            <a:r>
              <a:rPr lang="en-GB" dirty="0"/>
              <a:t>Provide written information and guidance about </a:t>
            </a:r>
            <a:r>
              <a:rPr lang="en-GB" dirty="0" smtClean="0"/>
              <a:t/>
            </a:r>
            <a:br>
              <a:rPr lang="en-GB" dirty="0" smtClean="0"/>
            </a:br>
            <a:r>
              <a:rPr lang="en-GB" dirty="0" smtClean="0"/>
              <a:t>the </a:t>
            </a:r>
            <a:r>
              <a:rPr lang="en-GB" dirty="0"/>
              <a:t>service and the role of families in the </a:t>
            </a:r>
            <a:r>
              <a:rPr lang="en-GB" dirty="0" smtClean="0"/>
              <a:t/>
            </a:r>
            <a:br>
              <a:rPr lang="en-GB" dirty="0" smtClean="0"/>
            </a:br>
            <a:r>
              <a:rPr lang="en-GB" dirty="0" smtClean="0"/>
              <a:t>learning </a:t>
            </a:r>
            <a:r>
              <a:rPr lang="en-GB" dirty="0"/>
              <a:t>and development of their </a:t>
            </a:r>
            <a:r>
              <a:rPr lang="en-GB" dirty="0" smtClean="0"/>
              <a:t>child</a:t>
            </a:r>
            <a:endParaRPr lang="en-GB" dirty="0"/>
          </a:p>
          <a:p>
            <a:pPr lvl="0"/>
            <a:r>
              <a:rPr lang="en-GB" dirty="0"/>
              <a:t>Encourage family participation in their </a:t>
            </a:r>
            <a:r>
              <a:rPr lang="en-GB" dirty="0" smtClean="0"/>
              <a:t/>
            </a:r>
            <a:br>
              <a:rPr lang="en-GB" dirty="0" smtClean="0"/>
            </a:br>
            <a:r>
              <a:rPr lang="en-GB" dirty="0" smtClean="0"/>
              <a:t>children’s </a:t>
            </a:r>
            <a:r>
              <a:rPr lang="en-GB" dirty="0"/>
              <a:t>learning and development.</a:t>
            </a:r>
          </a:p>
          <a:p>
            <a:endParaRPr lang="en-GB" dirty="0"/>
          </a:p>
        </p:txBody>
      </p:sp>
    </p:spTree>
    <p:extLst>
      <p:ext uri="{BB962C8B-B14F-4D97-AF65-F5344CB8AC3E}">
        <p14:creationId xmlns:p14="http://schemas.microsoft.com/office/powerpoint/2010/main" val="77928325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Settle new arrivals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5.4 </a:t>
            </a:r>
            <a:r>
              <a:rPr lang="en-AU" sz="2800" dirty="0"/>
              <a:t>Respond to child’s distress at separation from the family in a calm reassuring manner</a:t>
            </a:r>
            <a:r>
              <a:rPr lang="en-AU" sz="2800" b="1" dirty="0" smtClean="0">
                <a:latin typeface="+mj-lt"/>
              </a:rPr>
              <a:t> </a:t>
            </a:r>
            <a:endParaRPr lang="en-AU" sz="2800" dirty="0">
              <a:latin typeface="+mj-lt"/>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Children’s distress at separation from the family</a:t>
            </a:r>
          </a:p>
        </p:txBody>
      </p:sp>
      <p:sp>
        <p:nvSpPr>
          <p:cNvPr id="3" name="Content Placeholder 2"/>
          <p:cNvSpPr>
            <a:spLocks noGrp="1"/>
          </p:cNvSpPr>
          <p:nvPr>
            <p:ph idx="1"/>
          </p:nvPr>
        </p:nvSpPr>
        <p:spPr>
          <a:xfrm>
            <a:off x="457200" y="1844824"/>
            <a:ext cx="6707088" cy="4281339"/>
          </a:xfrm>
        </p:spPr>
        <p:txBody>
          <a:bodyPr/>
          <a:lstStyle/>
          <a:p>
            <a:r>
              <a:rPr lang="en-GB" dirty="0"/>
              <a:t>When a child’s primary caregiver is no longer with them, it can cause them to feel insecure and </a:t>
            </a:r>
            <a:r>
              <a:rPr lang="en-GB" dirty="0" smtClean="0"/>
              <a:t>vulnerable</a:t>
            </a:r>
          </a:p>
          <a:p>
            <a:r>
              <a:rPr lang="en-GB" dirty="0"/>
              <a:t>Distress at separation will usually dissipate within a few weeks when the child becomes familiar with new faces and the service </a:t>
            </a:r>
            <a:r>
              <a:rPr lang="en-GB" dirty="0" smtClean="0"/>
              <a:t>environment</a:t>
            </a:r>
          </a:p>
          <a:p>
            <a:r>
              <a:rPr lang="en-GB" dirty="0"/>
              <a:t>Distress may also occur when a child feels unwell or is worried about </a:t>
            </a:r>
            <a:r>
              <a:rPr lang="en-GB" dirty="0" smtClean="0"/>
              <a:t>something.</a:t>
            </a:r>
            <a:endParaRPr lang="en-GB" dirty="0"/>
          </a:p>
        </p:txBody>
      </p:sp>
      <p:pic>
        <p:nvPicPr>
          <p:cNvPr id="4" name="Picture 3" descr="C:\Users\Sophie2\Desktop\ArtWork\sick_stick_figure_ill 400_clr_3367.png"/>
          <p:cNvPicPr/>
          <p:nvPr/>
        </p:nvPicPr>
        <p:blipFill rotWithShape="1">
          <a:blip r:embed="rId2">
            <a:extLst>
              <a:ext uri="{28A0092B-C50C-407E-A947-70E740481C1C}">
                <a14:useLocalDpi xmlns:a14="http://schemas.microsoft.com/office/drawing/2010/main" val="0"/>
              </a:ext>
            </a:extLst>
          </a:blip>
          <a:srcRect b="3527"/>
          <a:stretch/>
        </p:blipFill>
        <p:spPr bwMode="auto">
          <a:xfrm flipH="1">
            <a:off x="7109214" y="2132856"/>
            <a:ext cx="1485503" cy="3888432"/>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stick_figure_new_family_800_wht.png"/>
          <p:cNvPicPr/>
          <p:nvPr/>
        </p:nvPicPr>
        <p:blipFill rotWithShape="1">
          <a:blip r:embed="rId2" cstate="print">
            <a:extLst>
              <a:ext uri="{28A0092B-C50C-407E-A947-70E740481C1C}">
                <a14:useLocalDpi xmlns:a14="http://schemas.microsoft.com/office/drawing/2010/main" val="0"/>
              </a:ext>
            </a:extLst>
          </a:blip>
          <a:srcRect l="10394" r="-668" b="6181"/>
          <a:stretch/>
        </p:blipFill>
        <p:spPr bwMode="auto">
          <a:xfrm>
            <a:off x="6444208" y="3789040"/>
            <a:ext cx="1944216" cy="2755077"/>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noAutofit/>
          </a:bodyPr>
          <a:lstStyle/>
          <a:p>
            <a:r>
              <a:rPr lang="en-GB" dirty="0"/>
              <a:t>Respond to distress in a calm manner</a:t>
            </a:r>
          </a:p>
        </p:txBody>
      </p:sp>
      <p:sp>
        <p:nvSpPr>
          <p:cNvPr id="3" name="Content Placeholder 2"/>
          <p:cNvSpPr>
            <a:spLocks noGrp="1"/>
          </p:cNvSpPr>
          <p:nvPr>
            <p:ph idx="1"/>
          </p:nvPr>
        </p:nvSpPr>
        <p:spPr>
          <a:xfrm>
            <a:off x="457200" y="1600201"/>
            <a:ext cx="8229600" cy="3196952"/>
          </a:xfrm>
        </p:spPr>
        <p:txBody>
          <a:bodyPr/>
          <a:lstStyle/>
          <a:p>
            <a:r>
              <a:rPr lang="en-GB" dirty="0"/>
              <a:t>To help children with distress, you should respond to their needs in a calm and comforting </a:t>
            </a:r>
            <a:r>
              <a:rPr lang="en-GB" dirty="0" smtClean="0"/>
              <a:t>manner to communicate all is well for them</a:t>
            </a:r>
          </a:p>
          <a:p>
            <a:r>
              <a:rPr lang="en-GB" dirty="0" smtClean="0"/>
              <a:t>You should also speak </a:t>
            </a:r>
            <a:r>
              <a:rPr lang="en-GB" dirty="0"/>
              <a:t>in a soft and calming </a:t>
            </a:r>
            <a:r>
              <a:rPr lang="en-GB" dirty="0" smtClean="0"/>
              <a:t>voice to ease their anxiety.</a:t>
            </a:r>
            <a:endParaRPr lang="en-GB" dirty="0"/>
          </a:p>
        </p:txBody>
      </p:sp>
    </p:spTree>
    <p:extLst>
      <p:ext uri="{BB962C8B-B14F-4D97-AF65-F5344CB8AC3E}">
        <p14:creationId xmlns:p14="http://schemas.microsoft.com/office/powerpoint/2010/main" val="94973736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1086</TotalTime>
  <Words>3429</Words>
  <Application>Microsoft Office PowerPoint</Application>
  <PresentationFormat>On-screen Show (4:3)</PresentationFormat>
  <Paragraphs>450</Paragraphs>
  <Slides>113</Slides>
  <Notes>45</Notes>
  <HiddenSlides>0</HiddenSlides>
  <MMClips>0</MMClips>
  <ScaleCrop>false</ScaleCrop>
  <HeadingPairs>
    <vt:vector size="4" baseType="variant">
      <vt:variant>
        <vt:lpstr>Theme</vt:lpstr>
      </vt:variant>
      <vt:variant>
        <vt:i4>1</vt:i4>
      </vt:variant>
      <vt:variant>
        <vt:lpstr>Slide Titles</vt:lpstr>
      </vt:variant>
      <vt:variant>
        <vt:i4>113</vt:i4>
      </vt:variant>
    </vt:vector>
  </HeadingPairs>
  <TitlesOfParts>
    <vt:vector size="114" baseType="lpstr">
      <vt:lpstr>Office Theme</vt:lpstr>
      <vt:lpstr>PowerPoint Presentation</vt:lpstr>
      <vt:lpstr>An introduction on the National Quality Framework (NQF)</vt:lpstr>
      <vt:lpstr>The NQF includes:</vt:lpstr>
      <vt:lpstr>Provide physical care</vt:lpstr>
      <vt:lpstr>Children and toileting</vt:lpstr>
      <vt:lpstr>Toileting accidents</vt:lpstr>
      <vt:lpstr>Dealing with a toilet accident  will include: </vt:lpstr>
      <vt:lpstr>Privacy</vt:lpstr>
      <vt:lpstr>The rights of the child</vt:lpstr>
      <vt:lpstr>A code of ethics for early childhood</vt:lpstr>
      <vt:lpstr> Activity 1A  </vt:lpstr>
      <vt:lpstr>Provide physical care</vt:lpstr>
      <vt:lpstr>Supervision of children</vt:lpstr>
      <vt:lpstr>The Educational and Care Services National Regulations</vt:lpstr>
      <vt:lpstr>Children eating and drinking</vt:lpstr>
      <vt:lpstr>Engaging with children</vt:lpstr>
      <vt:lpstr>Duty of care</vt:lpstr>
      <vt:lpstr> Activity 1B  </vt:lpstr>
      <vt:lpstr>Provide physical care</vt:lpstr>
      <vt:lpstr>Clothing for children</vt:lpstr>
      <vt:lpstr>Service clothing items</vt:lpstr>
      <vt:lpstr>Clothing to avoid:</vt:lpstr>
      <vt:lpstr> Activity 1C  </vt:lpstr>
      <vt:lpstr>Promote physical activity</vt:lpstr>
      <vt:lpstr>Involving children in physical activities</vt:lpstr>
      <vt:lpstr>National Physical Activity Guidelines for 0-5 years-of-age</vt:lpstr>
      <vt:lpstr>National Physical Activity Guidelines for 5-12 years-of-age</vt:lpstr>
      <vt:lpstr>The NQF principles for physical and emotional development </vt:lpstr>
      <vt:lpstr> Activity 2A  </vt:lpstr>
      <vt:lpstr>Promote physical activity</vt:lpstr>
      <vt:lpstr>Participate in physical activities</vt:lpstr>
      <vt:lpstr>Quality area 5 of the NQS includes:</vt:lpstr>
      <vt:lpstr> Activity 2B  </vt:lpstr>
      <vt:lpstr>Promote physical activity</vt:lpstr>
      <vt:lpstr>Promoting physical activity</vt:lpstr>
      <vt:lpstr>The learning outcomes of the NQF</vt:lpstr>
      <vt:lpstr>Promote physical activity</vt:lpstr>
      <vt:lpstr>Encourage participation from children</vt:lpstr>
      <vt:lpstr> Activity 2C  </vt:lpstr>
      <vt:lpstr>Promote physical activity</vt:lpstr>
      <vt:lpstr>Outdoor play</vt:lpstr>
      <vt:lpstr>Promote physical activity</vt:lpstr>
      <vt:lpstr>Assist children to participate</vt:lpstr>
      <vt:lpstr> Activity 2D  </vt:lpstr>
      <vt:lpstr>Promote physical activity</vt:lpstr>
      <vt:lpstr>Discussions on the human body</vt:lpstr>
      <vt:lpstr>Discussions may include:</vt:lpstr>
      <vt:lpstr>Washing hands</vt:lpstr>
      <vt:lpstr>The benefits of being active</vt:lpstr>
      <vt:lpstr> Activity 2E  </vt:lpstr>
      <vt:lpstr>Adapt facilities to ensure access and participation</vt:lpstr>
      <vt:lpstr>Types of environments</vt:lpstr>
      <vt:lpstr>Challenges in environments</vt:lpstr>
      <vt:lpstr>Appropriate risk-taking</vt:lpstr>
      <vt:lpstr> Activity 3A  </vt:lpstr>
      <vt:lpstr>Adapt facilities to ensure access and participation</vt:lpstr>
      <vt:lpstr>Sun safety</vt:lpstr>
      <vt:lpstr>Promoting sun safety</vt:lpstr>
      <vt:lpstr>The SunSmart program</vt:lpstr>
      <vt:lpstr> Activity 3B  </vt:lpstr>
      <vt:lpstr>Adapt facilities to ensure access and participation</vt:lpstr>
      <vt:lpstr>Environmental factors</vt:lpstr>
      <vt:lpstr>The National Regulations, Regulation 110 (ventilation and natural light)</vt:lpstr>
      <vt:lpstr>Appropriate environmental conditions</vt:lpstr>
      <vt:lpstr>Balance the use of indoor and outdoor environments</vt:lpstr>
      <vt:lpstr> Activity 3C  </vt:lpstr>
      <vt:lpstr>Adapt facilities to ensure access and participation</vt:lpstr>
      <vt:lpstr>Organise spaces for children</vt:lpstr>
      <vt:lpstr>To organise spaces you should:</vt:lpstr>
      <vt:lpstr>Adapt facilities to ensure access and participation</vt:lpstr>
      <vt:lpstr>Helping children to develop ideas for play environments</vt:lpstr>
      <vt:lpstr>Constructing environments</vt:lpstr>
      <vt:lpstr> Activity 3D  </vt:lpstr>
      <vt:lpstr>Help children with change</vt:lpstr>
      <vt:lpstr>Preparing for change</vt:lpstr>
      <vt:lpstr>Children requiring support with change will include those that:</vt:lpstr>
      <vt:lpstr>Impact of change on children</vt:lpstr>
      <vt:lpstr> Activity 4A  </vt:lpstr>
      <vt:lpstr>Help children with change</vt:lpstr>
      <vt:lpstr>The importance of routines</vt:lpstr>
      <vt:lpstr>Routines can be used to:</vt:lpstr>
      <vt:lpstr>Routines to minimise distress at separation</vt:lpstr>
      <vt:lpstr>Verbal communications with  the family</vt:lpstr>
      <vt:lpstr> Activity 4B  </vt:lpstr>
      <vt:lpstr>Help children with change</vt:lpstr>
      <vt:lpstr>Connecting on an emotional level with children</vt:lpstr>
      <vt:lpstr>Use appropriate responses</vt:lpstr>
      <vt:lpstr>To help children deal appropriately with their feelings you can:</vt:lpstr>
      <vt:lpstr> Activity 4C  </vt:lpstr>
      <vt:lpstr>Help children with change</vt:lpstr>
      <vt:lpstr>Children’s communications</vt:lpstr>
      <vt:lpstr>Learning outcome 5: Children are effective communicators</vt:lpstr>
      <vt:lpstr>The essential components of good communication skills are:</vt:lpstr>
      <vt:lpstr>Help children with change</vt:lpstr>
      <vt:lpstr>Help children to learn appropriate expression of feelings</vt:lpstr>
      <vt:lpstr> Activity 4D  </vt:lpstr>
      <vt:lpstr>Settle new arrivals</vt:lpstr>
      <vt:lpstr>Observing families and children</vt:lpstr>
      <vt:lpstr>Signs of stress and distress may include:</vt:lpstr>
      <vt:lpstr> Activity 5A  </vt:lpstr>
      <vt:lpstr>Settle new arrivals</vt:lpstr>
      <vt:lpstr>Initiating contact</vt:lpstr>
      <vt:lpstr>Abruptness of separation</vt:lpstr>
      <vt:lpstr>Settle new arrivals</vt:lpstr>
      <vt:lpstr>Separation of the family and child</vt:lpstr>
      <vt:lpstr>You/your service should:</vt:lpstr>
      <vt:lpstr> Activity 5B  </vt:lpstr>
      <vt:lpstr>Settle new arrivals</vt:lpstr>
      <vt:lpstr>Children’s distress at separation from the family</vt:lpstr>
      <vt:lpstr>Respond to distress in a calm manner</vt:lpstr>
      <vt:lpstr> Activity 5C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Hilary</cp:lastModifiedBy>
  <cp:revision>345</cp:revision>
  <dcterms:created xsi:type="dcterms:W3CDTF">2011-08-26T06:48:04Z</dcterms:created>
  <dcterms:modified xsi:type="dcterms:W3CDTF">2018-02-06T09:59:43Z</dcterms:modified>
</cp:coreProperties>
</file>