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7"/>
  </p:notesMasterIdLst>
  <p:sldIdLst>
    <p:sldId id="257" r:id="rId2"/>
    <p:sldId id="309" r:id="rId3"/>
    <p:sldId id="437" r:id="rId4"/>
    <p:sldId id="601" r:id="rId5"/>
    <p:sldId id="602" r:id="rId6"/>
    <p:sldId id="603" r:id="rId7"/>
    <p:sldId id="392" r:id="rId8"/>
    <p:sldId id="504" r:id="rId9"/>
    <p:sldId id="503" r:id="rId10"/>
    <p:sldId id="604" r:id="rId11"/>
    <p:sldId id="605" r:id="rId12"/>
    <p:sldId id="606" r:id="rId13"/>
    <p:sldId id="607" r:id="rId14"/>
    <p:sldId id="608" r:id="rId15"/>
    <p:sldId id="439" r:id="rId16"/>
    <p:sldId id="396" r:id="rId17"/>
    <p:sldId id="440" r:id="rId18"/>
    <p:sldId id="609" r:id="rId19"/>
    <p:sldId id="610" r:id="rId20"/>
    <p:sldId id="611" r:id="rId21"/>
    <p:sldId id="612" r:id="rId22"/>
    <p:sldId id="399" r:id="rId23"/>
    <p:sldId id="586" r:id="rId24"/>
    <p:sldId id="587" r:id="rId25"/>
    <p:sldId id="613" r:id="rId26"/>
    <p:sldId id="614" r:id="rId27"/>
    <p:sldId id="615" r:id="rId28"/>
    <p:sldId id="616" r:id="rId29"/>
    <p:sldId id="588" r:id="rId30"/>
    <p:sldId id="589" r:id="rId31"/>
    <p:sldId id="590" r:id="rId32"/>
    <p:sldId id="617" r:id="rId33"/>
    <p:sldId id="618" r:id="rId34"/>
    <p:sldId id="619" r:id="rId35"/>
    <p:sldId id="591" r:id="rId36"/>
    <p:sldId id="592" r:id="rId37"/>
    <p:sldId id="593" r:id="rId38"/>
    <p:sldId id="620" r:id="rId39"/>
    <p:sldId id="621" r:id="rId40"/>
    <p:sldId id="622" r:id="rId41"/>
    <p:sldId id="594" r:id="rId42"/>
    <p:sldId id="595" r:id="rId43"/>
    <p:sldId id="596" r:id="rId44"/>
    <p:sldId id="623" r:id="rId45"/>
    <p:sldId id="624" r:id="rId46"/>
    <p:sldId id="625" r:id="rId47"/>
    <p:sldId id="597" r:id="rId48"/>
    <p:sldId id="598" r:id="rId49"/>
    <p:sldId id="599" r:id="rId50"/>
    <p:sldId id="626" r:id="rId51"/>
    <p:sldId id="627" r:id="rId52"/>
    <p:sldId id="628" r:id="rId53"/>
    <p:sldId id="629" r:id="rId54"/>
    <p:sldId id="630" r:id="rId55"/>
    <p:sldId id="600" r:id="rId56"/>
    <p:sldId id="562" r:id="rId57"/>
    <p:sldId id="563" r:id="rId58"/>
    <p:sldId id="631" r:id="rId59"/>
    <p:sldId id="632" r:id="rId60"/>
    <p:sldId id="564" r:id="rId61"/>
    <p:sldId id="565" r:id="rId62"/>
    <p:sldId id="566" r:id="rId63"/>
    <p:sldId id="633" r:id="rId64"/>
    <p:sldId id="634" r:id="rId65"/>
    <p:sldId id="567" r:id="rId66"/>
    <p:sldId id="568" r:id="rId67"/>
    <p:sldId id="569" r:id="rId68"/>
    <p:sldId id="635" r:id="rId69"/>
    <p:sldId id="636" r:id="rId70"/>
    <p:sldId id="638" r:id="rId71"/>
    <p:sldId id="637" r:id="rId72"/>
    <p:sldId id="570" r:id="rId73"/>
    <p:sldId id="571" r:id="rId74"/>
    <p:sldId id="572" r:id="rId75"/>
    <p:sldId id="639" r:id="rId76"/>
    <p:sldId id="640" r:id="rId77"/>
    <p:sldId id="641" r:id="rId78"/>
    <p:sldId id="573" r:id="rId79"/>
    <p:sldId id="574" r:id="rId80"/>
    <p:sldId id="575" r:id="rId81"/>
    <p:sldId id="642" r:id="rId82"/>
    <p:sldId id="643" r:id="rId83"/>
    <p:sldId id="576" r:id="rId84"/>
    <p:sldId id="435" r:id="rId85"/>
    <p:sldId id="418" r:id="rId8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779" autoAdjust="0"/>
    <p:restoredTop sz="91281" autoAdjust="0"/>
  </p:normalViewPr>
  <p:slideViewPr>
    <p:cSldViewPr>
      <p:cViewPr>
        <p:scale>
          <a:sx n="60" d="100"/>
          <a:sy n="60" d="100"/>
        </p:scale>
        <p:origin x="-1806" y="-15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viewProps" Target="viewProp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theme" Target="theme/theme1.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presProps" Target="presProps.xml"/><Relationship Id="rId9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notesMaster" Target="notesMasters/notesMaster1.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AU"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4D7E61F-E466-4520-8FCA-2A0F1269B01B}" type="datetimeFigureOut">
              <a:rPr lang="en-AU" smtClean="0"/>
              <a:pPr/>
              <a:t>9/06/2017</a:t>
            </a:fld>
            <a:endParaRPr lang="en-AU"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AU"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AU"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36B371-A471-4F1E-8623-C88C117501DF}" type="slidenum">
              <a:rPr lang="en-AU" smtClean="0"/>
              <a:pPr/>
              <a:t>‹#›</a:t>
            </a:fld>
            <a:endParaRPr lang="en-AU" dirty="0"/>
          </a:p>
        </p:txBody>
      </p:sp>
    </p:spTree>
    <p:extLst>
      <p:ext uri="{BB962C8B-B14F-4D97-AF65-F5344CB8AC3E}">
        <p14:creationId xmlns:p14="http://schemas.microsoft.com/office/powerpoint/2010/main" val="339297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bwMode="auto">
          <a:noFill/>
          <a:ln>
            <a:solidFill>
              <a:srgbClr val="000000"/>
            </a:solidFill>
            <a:miter lim="800000"/>
            <a:headEnd/>
            <a:tailEnd/>
          </a:ln>
        </p:spPr>
      </p:sp>
      <p:sp>
        <p:nvSpPr>
          <p:cNvPr id="112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2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197C488-A209-4A92-B6C0-5B74CFCC9C34}" type="slidenum">
              <a:rPr lang="en-CA" smtClean="0"/>
              <a:pPr/>
              <a:t>1</a:t>
            </a:fld>
            <a:endParaRPr lang="en-CA"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a:t>
            </a:fld>
            <a:endParaRPr lang="en-AU"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a:t>
            </a:fld>
            <a:endParaRPr lang="en-CA"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8</a:t>
            </a:fld>
            <a:endParaRPr lang="en-AU"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15</a:t>
            </a:fld>
            <a:endParaRPr lang="en-CA"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16</a:t>
            </a:fld>
            <a:endParaRPr lang="en-AU"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22</a:t>
            </a:fld>
            <a:endParaRPr lang="en-CA"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23</a:t>
            </a:fld>
            <a:endParaRPr lang="en-AU"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29</a:t>
            </a:fld>
            <a:endParaRPr lang="en-CA"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30</a:t>
            </a:fld>
            <a:endParaRPr lang="en-AU"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35</a:t>
            </a:fld>
            <a:endParaRPr lang="en-CA"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36</a:t>
            </a:fld>
            <a:endParaRPr lang="en-AU"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41</a:t>
            </a:fld>
            <a:endParaRPr lang="en-CA"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42</a:t>
            </a:fld>
            <a:endParaRPr lang="en-AU"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47</a:t>
            </a:fld>
            <a:endParaRPr lang="en-CA"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48</a:t>
            </a:fld>
            <a:endParaRPr lang="en-AU"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55</a:t>
            </a:fld>
            <a:endParaRPr lang="en-CA"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56</a:t>
            </a:fld>
            <a:endParaRPr lang="en-AU"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60</a:t>
            </a:fld>
            <a:endParaRPr lang="en-CA"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61</a:t>
            </a:fld>
            <a:endParaRPr lang="en-AU"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65</a:t>
            </a:fld>
            <a:endParaRPr lang="en-CA"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66</a:t>
            </a:fld>
            <a:endParaRPr lang="en-AU"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72</a:t>
            </a:fld>
            <a:endParaRPr lang="en-CA"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73</a:t>
            </a:fld>
            <a:endParaRPr lang="en-AU"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78</a:t>
            </a:fld>
            <a:endParaRPr lang="en-CA"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79</a:t>
            </a:fld>
            <a:endParaRPr lang="en-AU"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83</a:t>
            </a:fld>
            <a:endParaRPr lang="en-CA"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Slide Image Placeholder 1"/>
          <p:cNvSpPr>
            <a:spLocks noGrp="1" noRot="1" noChangeAspect="1" noTextEdit="1"/>
          </p:cNvSpPr>
          <p:nvPr>
            <p:ph type="sldImg"/>
          </p:nvPr>
        </p:nvSpPr>
        <p:spPr bwMode="auto">
          <a:noFill/>
          <a:ln>
            <a:solidFill>
              <a:srgbClr val="000000"/>
            </a:solidFill>
            <a:miter lim="800000"/>
            <a:headEnd/>
            <a:tailEnd/>
          </a:ln>
        </p:spPr>
      </p:sp>
      <p:sp>
        <p:nvSpPr>
          <p:cNvPr id="240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240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18C356B-835B-42F1-94E9-63081C6F05C3}" type="slidenum">
              <a:rPr lang="en-CA" smtClean="0"/>
              <a:pPr/>
              <a:t>85</a:t>
            </a:fld>
            <a:endParaRPr lang="en-CA"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9/06/2017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9/06/2017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9A845FD-594F-47EE-9162-D59CD5604268}" type="datetimeFigureOut">
              <a:rPr lang="en-AU" smtClean="0"/>
              <a:pPr/>
              <a:t>9/06/2017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p:cNvSpPr>
            <a:spLocks noGrp="1"/>
          </p:cNvSpPr>
          <p:nvPr>
            <p:ph type="dt" sz="half" idx="10"/>
          </p:nvPr>
        </p:nvSpPr>
        <p:spPr/>
        <p:txBody>
          <a:bodyPr/>
          <a:lstStyle/>
          <a:p>
            <a:fld id="{29A845FD-594F-47EE-9162-D59CD5604268}" type="datetimeFigureOut">
              <a:rPr lang="en-AU" smtClean="0"/>
              <a:pPr/>
              <a:t>9/06/2017</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p:cNvSpPr>
            <a:spLocks noGrp="1"/>
          </p:cNvSpPr>
          <p:nvPr>
            <p:ph type="dt" sz="half" idx="10"/>
          </p:nvPr>
        </p:nvSpPr>
        <p:spPr/>
        <p:txBody>
          <a:bodyPr/>
          <a:lstStyle/>
          <a:p>
            <a:fld id="{29A845FD-594F-47EE-9162-D59CD5604268}" type="datetimeFigureOut">
              <a:rPr lang="en-AU" smtClean="0"/>
              <a:pPr/>
              <a:t>9/06/2017</a:t>
            </a:fld>
            <a:endParaRPr lang="en-AU" dirty="0"/>
          </a:p>
        </p:txBody>
      </p:sp>
      <p:sp>
        <p:nvSpPr>
          <p:cNvPr id="8" name="Footer Placeholder 7"/>
          <p:cNvSpPr>
            <a:spLocks noGrp="1"/>
          </p:cNvSpPr>
          <p:nvPr>
            <p:ph type="ftr" sz="quarter" idx="11"/>
          </p:nvPr>
        </p:nvSpPr>
        <p:spPr/>
        <p:txBody>
          <a:bodyPr/>
          <a:lstStyle/>
          <a:p>
            <a:endParaRPr lang="en-AU" dirty="0"/>
          </a:p>
        </p:txBody>
      </p:sp>
      <p:sp>
        <p:nvSpPr>
          <p:cNvPr id="9" name="Slide Number Placeholder 8"/>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Date Placeholder 2"/>
          <p:cNvSpPr>
            <a:spLocks noGrp="1"/>
          </p:cNvSpPr>
          <p:nvPr>
            <p:ph type="dt" sz="half" idx="10"/>
          </p:nvPr>
        </p:nvSpPr>
        <p:spPr/>
        <p:txBody>
          <a:bodyPr/>
          <a:lstStyle/>
          <a:p>
            <a:fld id="{29A845FD-594F-47EE-9162-D59CD5604268}" type="datetimeFigureOut">
              <a:rPr lang="en-AU" smtClean="0"/>
              <a:pPr/>
              <a:t>9/06/2017</a:t>
            </a:fld>
            <a:endParaRPr lang="en-AU" dirty="0"/>
          </a:p>
        </p:txBody>
      </p:sp>
      <p:sp>
        <p:nvSpPr>
          <p:cNvPr id="4" name="Footer Placeholder 3"/>
          <p:cNvSpPr>
            <a:spLocks noGrp="1"/>
          </p:cNvSpPr>
          <p:nvPr>
            <p:ph type="ftr" sz="quarter" idx="11"/>
          </p:nvPr>
        </p:nvSpPr>
        <p:spPr/>
        <p:txBody>
          <a:bodyPr/>
          <a:lstStyle/>
          <a:p>
            <a:endParaRPr lang="en-AU" dirty="0"/>
          </a:p>
        </p:txBody>
      </p:sp>
      <p:sp>
        <p:nvSpPr>
          <p:cNvPr id="5" name="Slide Number Placeholder 4"/>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A845FD-594F-47EE-9162-D59CD5604268}" type="datetimeFigureOut">
              <a:rPr lang="en-AU" smtClean="0"/>
              <a:pPr/>
              <a:t>9/06/2017</a:t>
            </a:fld>
            <a:endParaRPr lang="en-AU" dirty="0"/>
          </a:p>
        </p:txBody>
      </p:sp>
      <p:sp>
        <p:nvSpPr>
          <p:cNvPr id="3" name="Footer Placeholder 2"/>
          <p:cNvSpPr>
            <a:spLocks noGrp="1"/>
          </p:cNvSpPr>
          <p:nvPr>
            <p:ph type="ftr" sz="quarter" idx="11"/>
          </p:nvPr>
        </p:nvSpPr>
        <p:spPr/>
        <p:txBody>
          <a:bodyPr/>
          <a:lstStyle/>
          <a:p>
            <a:endParaRPr lang="en-AU" dirty="0"/>
          </a:p>
        </p:txBody>
      </p:sp>
      <p:sp>
        <p:nvSpPr>
          <p:cNvPr id="4" name="Slide Number Placeholder 3"/>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9/06/2017</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9/06/2017</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9/06/2017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9/06/2017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Module Intro Slide">
    <p:spTree>
      <p:nvGrpSpPr>
        <p:cNvPr id="1" name=""/>
        <p:cNvGrpSpPr/>
        <p:nvPr/>
      </p:nvGrpSpPr>
      <p:grpSpPr>
        <a:xfrm>
          <a:off x="0" y="0"/>
          <a:ext cx="0" cy="0"/>
          <a:chOff x="0" y="0"/>
          <a:chExt cx="0" cy="0"/>
        </a:xfrm>
      </p:grpSpPr>
      <p:pic>
        <p:nvPicPr>
          <p:cNvPr id="4" name="Picture 6" descr="Fotolia_9747380_XS.jpg"/>
          <p:cNvPicPr>
            <a:picLocks noChangeAspect="1"/>
          </p:cNvPicPr>
          <p:nvPr userDrawn="1"/>
        </p:nvPicPr>
        <p:blipFill>
          <a:blip r:embed="rId2" cstate="print"/>
          <a:srcRect/>
          <a:stretch>
            <a:fillRect/>
          </a:stretch>
        </p:blipFill>
        <p:spPr bwMode="auto">
          <a:xfrm>
            <a:off x="8501063" y="6215063"/>
            <a:ext cx="642937" cy="642937"/>
          </a:xfrm>
          <a:prstGeom prst="rect">
            <a:avLst/>
          </a:prstGeom>
          <a:noFill/>
          <a:ln w="9525">
            <a:noFill/>
            <a:miter lim="800000"/>
            <a:headEnd/>
            <a:tailEnd/>
          </a:ln>
        </p:spPr>
      </p:pic>
      <p:sp>
        <p:nvSpPr>
          <p:cNvPr id="2" name="Title 1"/>
          <p:cNvSpPr>
            <a:spLocks noGrp="1"/>
          </p:cNvSpPr>
          <p:nvPr>
            <p:ph type="title"/>
          </p:nvPr>
        </p:nvSpPr>
        <p:spPr>
          <a:xfrm>
            <a:off x="457200" y="274638"/>
            <a:ext cx="6400800" cy="1143000"/>
          </a:xfrm>
        </p:spPr>
        <p:txBody>
          <a:bodyPr/>
          <a:lstStyle>
            <a:lvl1pPr>
              <a:defRPr b="1" baseline="0">
                <a:solidFill>
                  <a:srgbClr val="DE1904"/>
                </a:solidFill>
                <a:latin typeface="+mj-lt"/>
              </a:defRPr>
            </a:lvl1pPr>
          </a:lstStyle>
          <a:p>
            <a:r>
              <a:rPr lang="en-US" dirty="0"/>
              <a:t>Click to edit Master title style</a:t>
            </a:r>
            <a:endParaRPr lang="en-CA" dirty="0"/>
          </a:p>
        </p:txBody>
      </p:sp>
      <p:sp>
        <p:nvSpPr>
          <p:cNvPr id="3" name="Content Placeholder 2"/>
          <p:cNvSpPr>
            <a:spLocks noGrp="1"/>
          </p:cNvSpPr>
          <p:nvPr>
            <p:ph idx="1"/>
          </p:nvPr>
        </p:nvSpPr>
        <p:spPr>
          <a:xfrm>
            <a:off x="457200" y="1600200"/>
            <a:ext cx="6400800" cy="4525963"/>
          </a:xfrm>
        </p:spPr>
        <p:txBody>
          <a:bodyPr/>
          <a:lstStyle>
            <a:lvl1pPr>
              <a:defRPr sz="2400" baseline="0">
                <a:latin typeface="+mj-lt"/>
              </a:defRPr>
            </a:lvl1pPr>
            <a:lvl2pPr>
              <a:defRPr>
                <a:latin typeface="+mn-lt"/>
              </a:defRPr>
            </a:lvl2pPr>
            <a:lvl3pPr>
              <a:defRPr>
                <a:latin typeface="+mn-lt"/>
              </a:defRPr>
            </a:lvl3pPr>
            <a:lvl4pPr>
              <a:defRPr>
                <a:latin typeface="+mn-lt"/>
              </a:defRPr>
            </a:lvl4pPr>
            <a:lvl5pPr>
              <a:defRPr>
                <a:latin typeface="+mn-lt"/>
              </a:defRPr>
            </a:lvl5pPr>
          </a:lstStyle>
          <a:p>
            <a:pPr lvl="0"/>
            <a:r>
              <a:rPr lang="en-US" dirty="0"/>
              <a:t>Click to edit Master text styles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a:t>Click to edit Master title style</a:t>
            </a:r>
            <a:endParaRPr lang="en-AU"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A845FD-594F-47EE-9162-D59CD5604268}" type="datetimeFigureOut">
              <a:rPr lang="en-AU" smtClean="0"/>
              <a:pPr/>
              <a:t>9/06/2017</a:t>
            </a:fld>
            <a:endParaRPr lang="en-AU"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048034-356B-4D46-A2D9-D54751ED114A}" type="slidenum">
              <a:rPr lang="en-AU" smtClean="0"/>
              <a:pPr/>
              <a:t>‹#›</a:t>
            </a:fld>
            <a:endParaRPr lang="en-AU" dirty="0"/>
          </a:p>
        </p:txBody>
      </p:sp>
      <p:pic>
        <p:nvPicPr>
          <p:cNvPr id="7" name="Picture 6" descr="Fotolia_9747380_XS.jpg"/>
          <p:cNvPicPr>
            <a:picLocks noChangeAspect="1"/>
          </p:cNvPicPr>
          <p:nvPr userDrawn="1"/>
        </p:nvPicPr>
        <p:blipFill>
          <a:blip r:embed="rId14" cstate="print"/>
          <a:srcRect/>
          <a:stretch>
            <a:fillRect/>
          </a:stretch>
        </p:blipFill>
        <p:spPr bwMode="auto">
          <a:xfrm>
            <a:off x="8501063" y="6215063"/>
            <a:ext cx="642937" cy="64293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b="1" kern="1200">
          <a:solidFill>
            <a:srgbClr val="FF0000"/>
          </a:solidFill>
          <a:latin typeface="+mj-lt"/>
          <a:ea typeface="+mj-ea"/>
          <a:cs typeface="+mj-cs"/>
        </a:defRPr>
      </a:lvl1pPr>
    </p:titleStyle>
    <p:bodyStyle>
      <a:lvl1pPr marL="342900" indent="-34290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3.gif"/><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D# 15090 - Figure Climbs Large Book Stack to Top - Presentation Clipart"/>
          <p:cNvPicPr/>
          <p:nvPr/>
        </p:nvPicPr>
        <p:blipFill>
          <a:blip r:embed="rId3">
            <a:extLst>
              <a:ext uri="{28A0092B-C50C-407E-A947-70E740481C1C}">
                <a14:useLocalDpi xmlns:a14="http://schemas.microsoft.com/office/drawing/2010/main" val="0"/>
              </a:ext>
            </a:extLst>
          </a:blip>
          <a:srcRect/>
          <a:stretch>
            <a:fillRect/>
          </a:stretch>
        </p:blipFill>
        <p:spPr bwMode="auto">
          <a:xfrm>
            <a:off x="827584" y="3497641"/>
            <a:ext cx="3057469" cy="3005965"/>
          </a:xfrm>
          <a:prstGeom prst="rect">
            <a:avLst/>
          </a:prstGeom>
          <a:noFill/>
          <a:ln>
            <a:noFill/>
          </a:ln>
        </p:spPr>
      </p:pic>
      <p:sp>
        <p:nvSpPr>
          <p:cNvPr id="4099" name="Text Box 6"/>
          <p:cNvSpPr txBox="1">
            <a:spLocks noChangeArrowheads="1"/>
          </p:cNvSpPr>
          <p:nvPr/>
        </p:nvSpPr>
        <p:spPr bwMode="auto">
          <a:xfrm>
            <a:off x="1214437" y="1124743"/>
            <a:ext cx="7000875" cy="3875881"/>
          </a:xfrm>
          <a:prstGeom prst="rect">
            <a:avLst/>
          </a:prstGeom>
          <a:noFill/>
          <a:ln w="9525">
            <a:noFill/>
            <a:miter lim="800000"/>
            <a:headEnd/>
            <a:tailEnd/>
          </a:ln>
        </p:spPr>
        <p:txBody>
          <a:bodyPr/>
          <a:lstStyle/>
          <a:p>
            <a:pPr algn="r"/>
            <a:r>
              <a:rPr lang="en-AU" sz="4400" b="1" dirty="0" smtClean="0">
                <a:solidFill>
                  <a:srgbClr val="FF0000"/>
                </a:solidFill>
              </a:rPr>
              <a:t>CHCECE011 </a:t>
            </a:r>
            <a:endParaRPr lang="en-GB" sz="4400" dirty="0">
              <a:solidFill>
                <a:srgbClr val="FF0000"/>
              </a:solidFill>
            </a:endParaRPr>
          </a:p>
          <a:p>
            <a:pPr algn="r"/>
            <a:r>
              <a:rPr lang="en-AU" sz="4400" b="1" dirty="0" smtClean="0">
                <a:solidFill>
                  <a:srgbClr val="FF0000"/>
                </a:solidFill>
              </a:rPr>
              <a:t>Provide experiences to support children’s play and learning</a:t>
            </a:r>
            <a:endParaRPr lang="en-GB" sz="4400" dirty="0">
              <a:solidFill>
                <a:srgbClr val="FF0000"/>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Create an environment for play</a:t>
            </a:r>
            <a:endParaRPr lang="en-GB" dirty="0"/>
          </a:p>
        </p:txBody>
      </p:sp>
      <p:sp>
        <p:nvSpPr>
          <p:cNvPr id="6" name="TextBox 5"/>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1.1 </a:t>
            </a:r>
            <a:r>
              <a:rPr lang="en-AU" sz="2800" dirty="0"/>
              <a:t>Assist in the provision of areas, resources and materials for different kinds of play </a:t>
            </a:r>
            <a:r>
              <a:rPr lang="en-AU" sz="2800" b="1" dirty="0" smtClean="0">
                <a:latin typeface="+mj-lt"/>
              </a:rPr>
              <a:t>  </a:t>
            </a:r>
            <a:endParaRPr lang="en-AU" sz="2800" dirty="0">
              <a:latin typeface="+mj-l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Different kinds of play</a:t>
            </a:r>
          </a:p>
        </p:txBody>
      </p:sp>
      <p:sp>
        <p:nvSpPr>
          <p:cNvPr id="3" name="Content Placeholder 2"/>
          <p:cNvSpPr>
            <a:spLocks noGrp="1"/>
          </p:cNvSpPr>
          <p:nvPr>
            <p:ph idx="1"/>
          </p:nvPr>
        </p:nvSpPr>
        <p:spPr>
          <a:xfrm>
            <a:off x="457200" y="1600200"/>
            <a:ext cx="8229600" cy="4853136"/>
          </a:xfrm>
        </p:spPr>
        <p:txBody>
          <a:bodyPr>
            <a:normAutofit fontScale="92500" lnSpcReduction="20000"/>
          </a:bodyPr>
          <a:lstStyle/>
          <a:p>
            <a:pPr marL="0" indent="0">
              <a:buNone/>
            </a:pPr>
            <a:r>
              <a:rPr lang="en-GB" sz="3000" dirty="0"/>
              <a:t>You may not realise it, but there are many different types of play and each can help children to develop different skills. </a:t>
            </a:r>
          </a:p>
          <a:p>
            <a:pPr marL="0" indent="0">
              <a:buNone/>
            </a:pPr>
            <a:r>
              <a:rPr lang="en-GB" sz="3000" b="1" dirty="0"/>
              <a:t>According to Parten (1932), the different types of play are:</a:t>
            </a:r>
          </a:p>
          <a:p>
            <a:pPr lvl="0"/>
            <a:r>
              <a:rPr lang="en-GB" sz="3000" dirty="0"/>
              <a:t>Unoccupied play </a:t>
            </a:r>
          </a:p>
          <a:p>
            <a:r>
              <a:rPr lang="en-GB" sz="3000" dirty="0"/>
              <a:t>Solitary (independent) play </a:t>
            </a:r>
          </a:p>
          <a:p>
            <a:r>
              <a:rPr lang="en-GB" sz="3000" dirty="0"/>
              <a:t>Onlooker play </a:t>
            </a:r>
          </a:p>
          <a:p>
            <a:r>
              <a:rPr lang="en-GB" sz="3000" dirty="0"/>
              <a:t>Parallel play </a:t>
            </a:r>
            <a:endParaRPr lang="en-GB" sz="3000" dirty="0" smtClean="0"/>
          </a:p>
          <a:p>
            <a:r>
              <a:rPr lang="en-GB" sz="3000" dirty="0"/>
              <a:t>Associative play </a:t>
            </a:r>
          </a:p>
          <a:p>
            <a:r>
              <a:rPr lang="en-GB" sz="3000" dirty="0"/>
              <a:t>Cooperative </a:t>
            </a:r>
            <a:r>
              <a:rPr lang="en-GB" sz="3000" dirty="0" smtClean="0"/>
              <a:t>play.</a:t>
            </a:r>
            <a:endParaRPr lang="en-GB" sz="3000" dirty="0"/>
          </a:p>
          <a:p>
            <a:endParaRPr lang="en-GB" dirty="0"/>
          </a:p>
          <a:p>
            <a:endParaRPr lang="en-GB" dirty="0"/>
          </a:p>
        </p:txBody>
      </p:sp>
      <p:pic>
        <p:nvPicPr>
          <p:cNvPr id="4" name="Picture 3" descr="ID# 9039 - Children School Study Earth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292080" y="3429000"/>
            <a:ext cx="2861945" cy="286194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16049 - Draw The Line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292080" y="3861048"/>
            <a:ext cx="2861945" cy="2861945"/>
          </a:xfrm>
          <a:prstGeom prst="rect">
            <a:avLst/>
          </a:prstGeom>
          <a:noFill/>
          <a:ln>
            <a:noFill/>
          </a:ln>
        </p:spPr>
      </p:pic>
      <p:sp>
        <p:nvSpPr>
          <p:cNvPr id="2" name="Title 1"/>
          <p:cNvSpPr>
            <a:spLocks noGrp="1"/>
          </p:cNvSpPr>
          <p:nvPr>
            <p:ph type="title"/>
          </p:nvPr>
        </p:nvSpPr>
        <p:spPr/>
        <p:txBody>
          <a:bodyPr/>
          <a:lstStyle/>
          <a:p>
            <a:r>
              <a:rPr lang="en-GB" dirty="0"/>
              <a:t>Providing suitable areas for play</a:t>
            </a:r>
          </a:p>
        </p:txBody>
      </p:sp>
      <p:sp>
        <p:nvSpPr>
          <p:cNvPr id="3" name="Content Placeholder 2"/>
          <p:cNvSpPr>
            <a:spLocks noGrp="1"/>
          </p:cNvSpPr>
          <p:nvPr>
            <p:ph idx="1"/>
          </p:nvPr>
        </p:nvSpPr>
        <p:spPr/>
        <p:txBody>
          <a:bodyPr/>
          <a:lstStyle/>
          <a:p>
            <a:pPr marL="0" indent="0">
              <a:buNone/>
            </a:pPr>
            <a:r>
              <a:rPr lang="en-GB" dirty="0"/>
              <a:t>Different types of play may require different areas. The area provided should be primarily focused on keeping children safe, but it should also aim to ensure that children are able to get the most out of the play time with as little limitation as possible.</a:t>
            </a:r>
          </a:p>
          <a:p>
            <a:endParaRPr lang="en-GB" dirty="0"/>
          </a:p>
        </p:txBody>
      </p:sp>
    </p:spTree>
    <p:extLst>
      <p:ext uri="{BB962C8B-B14F-4D97-AF65-F5344CB8AC3E}">
        <p14:creationId xmlns:p14="http://schemas.microsoft.com/office/powerpoint/2010/main" val="37015613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Providing suitable areas for play</a:t>
            </a:r>
          </a:p>
        </p:txBody>
      </p:sp>
      <p:sp>
        <p:nvSpPr>
          <p:cNvPr id="3" name="Content Placeholder 2"/>
          <p:cNvSpPr>
            <a:spLocks noGrp="1"/>
          </p:cNvSpPr>
          <p:nvPr>
            <p:ph idx="1"/>
          </p:nvPr>
        </p:nvSpPr>
        <p:spPr/>
        <p:txBody>
          <a:bodyPr/>
          <a:lstStyle/>
          <a:p>
            <a:pPr marL="0" indent="0">
              <a:buNone/>
            </a:pPr>
            <a:r>
              <a:rPr lang="en-GB" b="1" dirty="0"/>
              <a:t>In order to facilitate play, you should:</a:t>
            </a:r>
          </a:p>
          <a:p>
            <a:r>
              <a:rPr lang="en-GB" dirty="0"/>
              <a:t>Have separate areas </a:t>
            </a:r>
          </a:p>
          <a:p>
            <a:r>
              <a:rPr lang="en-GB" dirty="0" smtClean="0"/>
              <a:t>Not </a:t>
            </a:r>
            <a:r>
              <a:rPr lang="en-GB" dirty="0"/>
              <a:t>burden children with safety concerns</a:t>
            </a:r>
          </a:p>
          <a:p>
            <a:r>
              <a:rPr lang="en-GB" dirty="0"/>
              <a:t>Limit the number of children engaging in one </a:t>
            </a:r>
            <a:r>
              <a:rPr lang="en-GB" dirty="0" smtClean="0"/>
              <a:t>activity. </a:t>
            </a:r>
            <a:endParaRPr lang="en-GB" dirty="0"/>
          </a:p>
          <a:p>
            <a:endParaRPr lang="en-GB" dirty="0"/>
          </a:p>
        </p:txBody>
      </p:sp>
      <p:pic>
        <p:nvPicPr>
          <p:cNvPr id="1026" name="Picture 2" descr="ID# 13584 - Basketball Score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3789040"/>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03787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9100 - Blank Three Stack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6607659" y="4316730"/>
            <a:ext cx="2541270" cy="2541270"/>
          </a:xfrm>
          <a:prstGeom prst="rect">
            <a:avLst/>
          </a:prstGeom>
          <a:noFill/>
          <a:ln>
            <a:noFill/>
          </a:ln>
        </p:spPr>
      </p:pic>
      <p:sp>
        <p:nvSpPr>
          <p:cNvPr id="2" name="Title 1"/>
          <p:cNvSpPr>
            <a:spLocks noGrp="1"/>
          </p:cNvSpPr>
          <p:nvPr>
            <p:ph type="title"/>
          </p:nvPr>
        </p:nvSpPr>
        <p:spPr/>
        <p:txBody>
          <a:bodyPr>
            <a:normAutofit/>
          </a:bodyPr>
          <a:lstStyle/>
          <a:p>
            <a:r>
              <a:rPr lang="en-GB" dirty="0"/>
              <a:t>Resources and </a:t>
            </a:r>
            <a:r>
              <a:rPr lang="en-GB" dirty="0" smtClean="0"/>
              <a:t>materials</a:t>
            </a:r>
            <a:endParaRPr lang="en-GB" dirty="0"/>
          </a:p>
        </p:txBody>
      </p:sp>
      <p:sp>
        <p:nvSpPr>
          <p:cNvPr id="3" name="Content Placeholder 2"/>
          <p:cNvSpPr>
            <a:spLocks noGrp="1"/>
          </p:cNvSpPr>
          <p:nvPr>
            <p:ph idx="1"/>
          </p:nvPr>
        </p:nvSpPr>
        <p:spPr>
          <a:xfrm>
            <a:off x="457200" y="1600200"/>
            <a:ext cx="8229600" cy="4709120"/>
          </a:xfrm>
        </p:spPr>
        <p:txBody>
          <a:bodyPr>
            <a:normAutofit/>
          </a:bodyPr>
          <a:lstStyle/>
          <a:p>
            <a:pPr marL="0" indent="0">
              <a:buNone/>
            </a:pPr>
            <a:r>
              <a:rPr lang="en-GB" dirty="0"/>
              <a:t>Your organisation should ensure that children have access to a wide range of resources and </a:t>
            </a:r>
            <a:r>
              <a:rPr lang="en-GB" dirty="0" smtClean="0"/>
              <a:t>materials.</a:t>
            </a:r>
            <a:endParaRPr lang="en-GB" dirty="0"/>
          </a:p>
          <a:p>
            <a:pPr marL="0" indent="0">
              <a:buNone/>
            </a:pPr>
            <a:r>
              <a:rPr lang="en-GB" b="1" dirty="0"/>
              <a:t>For example, resources and materials might include:</a:t>
            </a:r>
          </a:p>
          <a:p>
            <a:pPr lvl="0"/>
            <a:r>
              <a:rPr lang="en-GB" dirty="0"/>
              <a:t>Art materials – paper, drawing pens/pencils, </a:t>
            </a:r>
            <a:r>
              <a:rPr lang="en-GB" dirty="0" smtClean="0"/>
              <a:t>paints</a:t>
            </a:r>
            <a:endParaRPr lang="en-GB" dirty="0"/>
          </a:p>
          <a:p>
            <a:pPr lvl="0"/>
            <a:r>
              <a:rPr lang="en-GB" dirty="0"/>
              <a:t>Crafts – glue, scissors, glitter, coloured card, etc.</a:t>
            </a:r>
          </a:p>
          <a:p>
            <a:pPr lvl="0"/>
            <a:r>
              <a:rPr lang="en-GB" dirty="0"/>
              <a:t>Sports equipment – balls, rackets, goal posts, skipping ropes</a:t>
            </a:r>
          </a:p>
          <a:p>
            <a:pPr lvl="0"/>
            <a:r>
              <a:rPr lang="en-GB" dirty="0"/>
              <a:t>Games – board games, building blocks.</a:t>
            </a:r>
          </a:p>
          <a:p>
            <a:endParaRPr lang="en-GB" dirty="0"/>
          </a:p>
        </p:txBody>
      </p:sp>
    </p:spTree>
    <p:extLst>
      <p:ext uri="{BB962C8B-B14F-4D97-AF65-F5344CB8AC3E}">
        <p14:creationId xmlns:p14="http://schemas.microsoft.com/office/powerpoint/2010/main" val="6305928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1A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Create an environment for play</a:t>
            </a:r>
            <a:endParaRPr lang="en-GB" dirty="0"/>
          </a:p>
        </p:txBody>
      </p:sp>
      <p:sp>
        <p:nvSpPr>
          <p:cNvPr id="8" name="TextBox 7"/>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1.2 </a:t>
            </a:r>
            <a:r>
              <a:rPr lang="en-AU" sz="2800" dirty="0"/>
              <a:t>Set up a safe environment that is non-threatening, challenging, stimulating and promotes a sense of belonging </a:t>
            </a:r>
            <a:r>
              <a:rPr lang="en-AU" sz="2800" b="1" dirty="0" smtClean="0">
                <a:latin typeface="+mj-lt"/>
              </a:rPr>
              <a:t> </a:t>
            </a:r>
            <a:endParaRPr lang="en-AU" sz="2800" dirty="0">
              <a:latin typeface="+mj-lt"/>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Creating a safe </a:t>
            </a:r>
            <a:r>
              <a:rPr lang="en-GB" dirty="0" smtClean="0"/>
              <a:t>environment</a:t>
            </a:r>
            <a:endParaRPr lang="en-GB" dirty="0"/>
          </a:p>
        </p:txBody>
      </p:sp>
      <p:sp>
        <p:nvSpPr>
          <p:cNvPr id="3" name="Content Placeholder 2"/>
          <p:cNvSpPr>
            <a:spLocks noGrp="1"/>
          </p:cNvSpPr>
          <p:nvPr>
            <p:ph idx="1"/>
          </p:nvPr>
        </p:nvSpPr>
        <p:spPr/>
        <p:txBody>
          <a:bodyPr>
            <a:normAutofit/>
          </a:bodyPr>
          <a:lstStyle/>
          <a:p>
            <a:pPr marL="0" indent="0">
              <a:buNone/>
            </a:pPr>
            <a:r>
              <a:rPr lang="en-GB" dirty="0"/>
              <a:t>Throughout your role, you should be aiming to make children feel safe and secure within the environment. When children feel safe, they will feel more comfortable to play and learn freely without any worries or hesitations</a:t>
            </a:r>
            <a:r>
              <a:rPr lang="en-GB" dirty="0" smtClean="0"/>
              <a:t>.</a:t>
            </a:r>
          </a:p>
          <a:p>
            <a:pPr marL="0" indent="0">
              <a:buNone/>
            </a:pPr>
            <a:r>
              <a:rPr lang="en-GB" dirty="0" smtClean="0"/>
              <a:t>The </a:t>
            </a:r>
            <a:r>
              <a:rPr lang="en-GB" dirty="0"/>
              <a:t>first thing that you need to conquer when trying to ensure that children feel safe and secure is practical safety measures. </a:t>
            </a:r>
          </a:p>
          <a:p>
            <a:endParaRPr lang="en-GB" dirty="0"/>
          </a:p>
        </p:txBody>
      </p:sp>
      <p:pic>
        <p:nvPicPr>
          <p:cNvPr id="7170" name="Picture 2" descr="ID# 15766 - Figure Sitting On Floor Comforting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23376" y="4725144"/>
            <a:ext cx="2098212" cy="20982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Creating a safe environment</a:t>
            </a:r>
          </a:p>
        </p:txBody>
      </p:sp>
      <p:sp>
        <p:nvSpPr>
          <p:cNvPr id="3" name="Content Placeholder 2"/>
          <p:cNvSpPr>
            <a:spLocks noGrp="1"/>
          </p:cNvSpPr>
          <p:nvPr>
            <p:ph idx="1"/>
          </p:nvPr>
        </p:nvSpPr>
        <p:spPr/>
        <p:txBody>
          <a:bodyPr/>
          <a:lstStyle/>
          <a:p>
            <a:pPr marL="0" indent="0">
              <a:buNone/>
            </a:pPr>
            <a:r>
              <a:rPr lang="en-GB" b="1" dirty="0"/>
              <a:t>For example, safety measures might include:</a:t>
            </a:r>
          </a:p>
          <a:p>
            <a:pPr lvl="0"/>
            <a:r>
              <a:rPr lang="en-GB" dirty="0"/>
              <a:t>Always having an adult present when participating in outside play</a:t>
            </a:r>
          </a:p>
          <a:p>
            <a:pPr lvl="0"/>
            <a:r>
              <a:rPr lang="en-GB" dirty="0"/>
              <a:t>Encouraging children to tidy up after they have finished playing a game to prevent any trip hazards</a:t>
            </a:r>
          </a:p>
          <a:p>
            <a:pPr lvl="0"/>
            <a:r>
              <a:rPr lang="en-GB" dirty="0"/>
              <a:t>Quickly exposing of any broken or damaged equipment.</a:t>
            </a:r>
          </a:p>
          <a:p>
            <a:endParaRPr lang="en-GB" dirty="0"/>
          </a:p>
        </p:txBody>
      </p:sp>
      <p:pic>
        <p:nvPicPr>
          <p:cNvPr id="4" name="Picture 3" descr="ID# 9760 - Stick Figure In A Safety Vest Holding A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868144" y="4832614"/>
            <a:ext cx="2069857" cy="1997849"/>
          </a:xfrm>
          <a:prstGeom prst="rect">
            <a:avLst/>
          </a:prstGeom>
          <a:noFill/>
          <a:ln>
            <a:noFill/>
          </a:ln>
        </p:spPr>
      </p:pic>
    </p:spTree>
    <p:extLst>
      <p:ext uri="{BB962C8B-B14F-4D97-AF65-F5344CB8AC3E}">
        <p14:creationId xmlns:p14="http://schemas.microsoft.com/office/powerpoint/2010/main" val="39717227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19290 - Protect Our Little Ones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6252574" y="2636912"/>
            <a:ext cx="2861945" cy="2861945"/>
          </a:xfrm>
          <a:prstGeom prst="rect">
            <a:avLst/>
          </a:prstGeom>
          <a:noFill/>
          <a:ln>
            <a:noFill/>
          </a:ln>
        </p:spPr>
      </p:pic>
      <p:sp>
        <p:nvSpPr>
          <p:cNvPr id="2" name="Title 1"/>
          <p:cNvSpPr>
            <a:spLocks noGrp="1"/>
          </p:cNvSpPr>
          <p:nvPr>
            <p:ph type="title"/>
          </p:nvPr>
        </p:nvSpPr>
        <p:spPr/>
        <p:txBody>
          <a:bodyPr>
            <a:noAutofit/>
          </a:bodyPr>
          <a:lstStyle/>
          <a:p>
            <a:r>
              <a:rPr lang="en-GB" dirty="0"/>
              <a:t>Creating a non-threatening </a:t>
            </a:r>
            <a:r>
              <a:rPr lang="en-GB" dirty="0" smtClean="0"/>
              <a:t>environment</a:t>
            </a:r>
            <a:endParaRPr lang="en-GB" dirty="0"/>
          </a:p>
        </p:txBody>
      </p:sp>
      <p:sp>
        <p:nvSpPr>
          <p:cNvPr id="3" name="Content Placeholder 2"/>
          <p:cNvSpPr>
            <a:spLocks noGrp="1"/>
          </p:cNvSpPr>
          <p:nvPr>
            <p:ph idx="1"/>
          </p:nvPr>
        </p:nvSpPr>
        <p:spPr>
          <a:xfrm>
            <a:off x="428869" y="1772816"/>
            <a:ext cx="6121836" cy="4525963"/>
          </a:xfrm>
        </p:spPr>
        <p:txBody>
          <a:bodyPr/>
          <a:lstStyle/>
          <a:p>
            <a:pPr marL="0" indent="0">
              <a:buNone/>
            </a:pPr>
            <a:r>
              <a:rPr lang="en-GB" dirty="0"/>
              <a:t>As well as being literally safe by implementing practical safety measures, you want to ensure that your environment </a:t>
            </a:r>
            <a:r>
              <a:rPr lang="en-GB" i="1" dirty="0"/>
              <a:t>feels </a:t>
            </a:r>
            <a:r>
              <a:rPr lang="en-GB" dirty="0"/>
              <a:t>safe for children. Children are vulnerable to feeling nervous or </a:t>
            </a:r>
            <a:r>
              <a:rPr lang="en-GB" dirty="0" smtClean="0"/>
              <a:t>anxious and </a:t>
            </a:r>
            <a:r>
              <a:rPr lang="en-GB" dirty="0"/>
              <a:t>it can be easy for them to change from feeling happy and carefree to suddenly feeling insecure by a simple change in the environment. </a:t>
            </a:r>
          </a:p>
        </p:txBody>
      </p:sp>
    </p:spTree>
    <p:extLst>
      <p:ext uri="{BB962C8B-B14F-4D97-AF65-F5344CB8AC3E}">
        <p14:creationId xmlns:p14="http://schemas.microsoft.com/office/powerpoint/2010/main" val="7500840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D# 1650 - Two Stick Figures Push Puzzle Together - Presentation Clipart"/>
          <p:cNvPicPr>
            <a:picLocks noChangeAspect="1" noChangeArrowheads="1"/>
          </p:cNvPicPr>
          <p:nvPr/>
        </p:nvPicPr>
        <p:blipFill rotWithShape="1">
          <a:blip r:embed="rId2">
            <a:extLst>
              <a:ext uri="{28A0092B-C50C-407E-A947-70E740481C1C}">
                <a14:useLocalDpi xmlns:a14="http://schemas.microsoft.com/office/drawing/2010/main" val="0"/>
              </a:ext>
            </a:extLst>
          </a:blip>
          <a:srcRect b="18366"/>
          <a:stretch/>
        </p:blipFill>
        <p:spPr bwMode="auto">
          <a:xfrm>
            <a:off x="4788024" y="4040719"/>
            <a:ext cx="3433564" cy="2802943"/>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67544" y="404664"/>
            <a:ext cx="8229600" cy="1143000"/>
          </a:xfrm>
        </p:spPr>
        <p:txBody>
          <a:bodyPr>
            <a:noAutofit/>
          </a:bodyPr>
          <a:lstStyle/>
          <a:p>
            <a:r>
              <a:rPr lang="en-GB" dirty="0"/>
              <a:t>Creating a challenging and stimulating environment</a:t>
            </a:r>
          </a:p>
        </p:txBody>
      </p:sp>
      <p:sp>
        <p:nvSpPr>
          <p:cNvPr id="3" name="Content Placeholder 2"/>
          <p:cNvSpPr>
            <a:spLocks noGrp="1"/>
          </p:cNvSpPr>
          <p:nvPr>
            <p:ph idx="1"/>
          </p:nvPr>
        </p:nvSpPr>
        <p:spPr>
          <a:xfrm>
            <a:off x="395536" y="1916832"/>
            <a:ext cx="8229600" cy="4353347"/>
          </a:xfrm>
        </p:spPr>
        <p:txBody>
          <a:bodyPr/>
          <a:lstStyle/>
          <a:p>
            <a:pPr marL="0" indent="0">
              <a:buNone/>
            </a:pPr>
            <a:r>
              <a:rPr lang="en-GB" dirty="0"/>
              <a:t>Children have an abundance of energy and their minds will be constantly looking for the next thing they’re going to do. In order to ensure that they have somewhere to focus their energy, you should ensure that you create an environment which offers challenge and stimulation for all children. </a:t>
            </a:r>
          </a:p>
          <a:p>
            <a:endParaRPr lang="en-GB" dirty="0"/>
          </a:p>
        </p:txBody>
      </p:sp>
    </p:spTree>
    <p:extLst>
      <p:ext uri="{BB962C8B-B14F-4D97-AF65-F5344CB8AC3E}">
        <p14:creationId xmlns:p14="http://schemas.microsoft.com/office/powerpoint/2010/main" val="25076465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Promoting a sense of belonging</a:t>
            </a:r>
          </a:p>
        </p:txBody>
      </p:sp>
      <p:sp>
        <p:nvSpPr>
          <p:cNvPr id="3" name="Content Placeholder 2"/>
          <p:cNvSpPr>
            <a:spLocks noGrp="1"/>
          </p:cNvSpPr>
          <p:nvPr>
            <p:ph idx="1"/>
          </p:nvPr>
        </p:nvSpPr>
        <p:spPr/>
        <p:txBody>
          <a:bodyPr/>
          <a:lstStyle/>
          <a:p>
            <a:pPr marL="0" indent="0">
              <a:buNone/>
            </a:pPr>
            <a:r>
              <a:rPr lang="en-GB" dirty="0"/>
              <a:t>Ensuring that your environment promotes a sense of belonging refers to making children feel comfortable and secure. </a:t>
            </a:r>
            <a:endParaRPr lang="en-GB" dirty="0" smtClean="0"/>
          </a:p>
          <a:p>
            <a:pPr marL="0" indent="0">
              <a:buNone/>
            </a:pPr>
            <a:r>
              <a:rPr lang="en-GB" dirty="0" smtClean="0"/>
              <a:t>When </a:t>
            </a:r>
            <a:r>
              <a:rPr lang="en-GB" dirty="0"/>
              <a:t>children are taken away from their families they will begin to see that not everybody is the same as they are. Whilst this is something to be celebrated, the first experience of this can be daunting for children and can cause them to question themselves and how they may fit in with their peers.</a:t>
            </a:r>
          </a:p>
        </p:txBody>
      </p:sp>
    </p:spTree>
    <p:extLst>
      <p:ext uri="{BB962C8B-B14F-4D97-AF65-F5344CB8AC3E}">
        <p14:creationId xmlns:p14="http://schemas.microsoft.com/office/powerpoint/2010/main" val="33169692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2660 - Go Team Motivational Huddle - Presentation Clipart"/>
          <p:cNvPicPr/>
          <p:nvPr/>
        </p:nvPicPr>
        <p:blipFill rotWithShape="1">
          <a:blip r:embed="rId2">
            <a:extLst>
              <a:ext uri="{28A0092B-C50C-407E-A947-70E740481C1C}">
                <a14:useLocalDpi xmlns:a14="http://schemas.microsoft.com/office/drawing/2010/main" val="0"/>
              </a:ext>
            </a:extLst>
          </a:blip>
          <a:srcRect l="7010" t="4206" r="5128" b="5140"/>
          <a:stretch/>
        </p:blipFill>
        <p:spPr bwMode="auto">
          <a:xfrm>
            <a:off x="5004048" y="3573016"/>
            <a:ext cx="3394591" cy="3130138"/>
          </a:xfrm>
          <a:prstGeom prst="rect">
            <a:avLst/>
          </a:prstGeom>
          <a:noFill/>
          <a:ln>
            <a:noFill/>
          </a:ln>
          <a:extLst>
            <a:ext uri="{53640926-AAD7-44D8-BBD7-CCE9431645EC}">
              <a14:shadowObscured xmlns:a14="http://schemas.microsoft.com/office/drawing/2010/main"/>
            </a:ext>
          </a:extLst>
        </p:spPr>
      </p:pic>
      <p:sp>
        <p:nvSpPr>
          <p:cNvPr id="2" name="Title 1"/>
          <p:cNvSpPr>
            <a:spLocks noGrp="1"/>
          </p:cNvSpPr>
          <p:nvPr>
            <p:ph type="title"/>
          </p:nvPr>
        </p:nvSpPr>
        <p:spPr/>
        <p:txBody>
          <a:bodyPr/>
          <a:lstStyle/>
          <a:p>
            <a:r>
              <a:rPr lang="en-GB" dirty="0"/>
              <a:t>Promoting a sense of belonging</a:t>
            </a:r>
          </a:p>
        </p:txBody>
      </p:sp>
      <p:sp>
        <p:nvSpPr>
          <p:cNvPr id="3" name="Content Placeholder 2"/>
          <p:cNvSpPr>
            <a:spLocks noGrp="1"/>
          </p:cNvSpPr>
          <p:nvPr>
            <p:ph idx="1"/>
          </p:nvPr>
        </p:nvSpPr>
        <p:spPr/>
        <p:txBody>
          <a:bodyPr/>
          <a:lstStyle/>
          <a:p>
            <a:pPr marL="0" indent="0">
              <a:buNone/>
            </a:pPr>
            <a:r>
              <a:rPr lang="en-GB" dirty="0"/>
              <a:t>There are a range of ways in which you and your organisation can </a:t>
            </a:r>
            <a:r>
              <a:rPr lang="en-GB" dirty="0" smtClean="0"/>
              <a:t>promote a sense of belonging for children this:</a:t>
            </a:r>
            <a:endParaRPr lang="en-GB" dirty="0"/>
          </a:p>
          <a:p>
            <a:r>
              <a:rPr lang="en-GB" dirty="0"/>
              <a:t>Represent diversity </a:t>
            </a:r>
          </a:p>
          <a:p>
            <a:r>
              <a:rPr lang="en-GB" dirty="0"/>
              <a:t>Develop respectful relationships </a:t>
            </a:r>
          </a:p>
          <a:p>
            <a:r>
              <a:rPr lang="en-GB" dirty="0"/>
              <a:t>Keep them </a:t>
            </a:r>
            <a:r>
              <a:rPr lang="en-GB" dirty="0" smtClean="0"/>
              <a:t>busy.</a:t>
            </a:r>
            <a:endParaRPr lang="en-GB" dirty="0"/>
          </a:p>
          <a:p>
            <a:endParaRPr lang="en-GB" dirty="0"/>
          </a:p>
        </p:txBody>
      </p:sp>
    </p:spTree>
    <p:extLst>
      <p:ext uri="{BB962C8B-B14F-4D97-AF65-F5344CB8AC3E}">
        <p14:creationId xmlns:p14="http://schemas.microsoft.com/office/powerpoint/2010/main" val="10723650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1B</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a:t>Create an environment for play</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3108543"/>
          </a:xfrm>
          <a:prstGeom prst="rect">
            <a:avLst/>
          </a:prstGeom>
          <a:noFill/>
        </p:spPr>
        <p:txBody>
          <a:bodyPr wrap="square" rtlCol="0">
            <a:spAutoFit/>
          </a:bodyPr>
          <a:lstStyle/>
          <a:p>
            <a:r>
              <a:rPr lang="en-AU" sz="2800" b="1" dirty="0" smtClean="0">
                <a:latin typeface="+mj-lt"/>
              </a:rPr>
              <a:t>1.3 </a:t>
            </a:r>
            <a:r>
              <a:rPr lang="en-AU" sz="2800" dirty="0"/>
              <a:t>Assist in the provision of unhurried opportunities for both group and individual play activities and experiences indoors and outdoors</a:t>
            </a:r>
            <a:r>
              <a:rPr lang="en-AU" sz="2800" b="1" dirty="0" smtClean="0">
                <a:latin typeface="+mj-lt"/>
              </a:rPr>
              <a:t> </a:t>
            </a:r>
            <a:endParaRPr lang="en-AU" sz="2800" dirty="0">
              <a:latin typeface="+mj-lt"/>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Unhurried </a:t>
            </a:r>
            <a:r>
              <a:rPr lang="en-GB" dirty="0" smtClean="0"/>
              <a:t>opportunities</a:t>
            </a:r>
            <a:endParaRPr lang="en-GB" dirty="0"/>
          </a:p>
        </p:txBody>
      </p:sp>
      <p:sp>
        <p:nvSpPr>
          <p:cNvPr id="3" name="Content Placeholder 2"/>
          <p:cNvSpPr>
            <a:spLocks noGrp="1"/>
          </p:cNvSpPr>
          <p:nvPr>
            <p:ph idx="1"/>
          </p:nvPr>
        </p:nvSpPr>
        <p:spPr/>
        <p:txBody>
          <a:bodyPr/>
          <a:lstStyle/>
          <a:p>
            <a:pPr marL="0" indent="0">
              <a:buNone/>
            </a:pPr>
            <a:r>
              <a:rPr lang="en-GB" dirty="0"/>
              <a:t>When children are engaging in different types of play, you want them to feel content and at ease. </a:t>
            </a:r>
            <a:r>
              <a:rPr lang="en-GB" dirty="0" smtClean="0"/>
              <a:t>In </a:t>
            </a:r>
            <a:r>
              <a:rPr lang="en-GB" dirty="0"/>
              <a:t>order to do this, you should provide them with unhurried opportunities to play. This means that they are not working within a strict deadline and their play is allowed to develop naturally.</a:t>
            </a:r>
          </a:p>
          <a:p>
            <a:endParaRPr lang="en-GB" dirty="0"/>
          </a:p>
        </p:txBody>
      </p:sp>
      <p:pic>
        <p:nvPicPr>
          <p:cNvPr id="6146" name="Picture 2" descr="ID# 7435 - Stick Figure Run Clock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4000500"/>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ID# 17905 - Leader Stand Out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3532281"/>
            <a:ext cx="3217540" cy="321754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a:t>Group and individual activities</a:t>
            </a:r>
          </a:p>
        </p:txBody>
      </p:sp>
      <p:sp>
        <p:nvSpPr>
          <p:cNvPr id="3" name="Content Placeholder 2"/>
          <p:cNvSpPr>
            <a:spLocks noGrp="1"/>
          </p:cNvSpPr>
          <p:nvPr>
            <p:ph idx="1"/>
          </p:nvPr>
        </p:nvSpPr>
        <p:spPr/>
        <p:txBody>
          <a:bodyPr/>
          <a:lstStyle/>
          <a:p>
            <a:pPr marL="0" indent="0">
              <a:buNone/>
            </a:pPr>
            <a:r>
              <a:rPr lang="en-GB" dirty="0"/>
              <a:t>C</a:t>
            </a:r>
            <a:r>
              <a:rPr lang="en-GB" dirty="0" smtClean="0"/>
              <a:t>hildren </a:t>
            </a:r>
            <a:r>
              <a:rPr lang="en-GB" dirty="0"/>
              <a:t>will enjoy both playing alone and as a group. This may depend on their mood at that moment or their general personal preferences. There are benefits to both group and individual play, so you should encourage and provide children with the opportunity to engage in both.</a:t>
            </a:r>
          </a:p>
          <a:p>
            <a:endParaRPr lang="en-GB" dirty="0"/>
          </a:p>
        </p:txBody>
      </p:sp>
    </p:spTree>
    <p:extLst>
      <p:ext uri="{BB962C8B-B14F-4D97-AF65-F5344CB8AC3E}">
        <p14:creationId xmlns:p14="http://schemas.microsoft.com/office/powerpoint/2010/main" val="16067976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Group activities</a:t>
            </a:r>
            <a:endParaRPr lang="en-GB" dirty="0"/>
          </a:p>
        </p:txBody>
      </p:sp>
      <p:sp>
        <p:nvSpPr>
          <p:cNvPr id="3" name="Content Placeholder 2"/>
          <p:cNvSpPr>
            <a:spLocks noGrp="1"/>
          </p:cNvSpPr>
          <p:nvPr>
            <p:ph idx="1"/>
          </p:nvPr>
        </p:nvSpPr>
        <p:spPr/>
        <p:txBody>
          <a:bodyPr/>
          <a:lstStyle/>
          <a:p>
            <a:pPr lvl="0"/>
            <a:r>
              <a:rPr lang="en-GB" dirty="0"/>
              <a:t>Sports</a:t>
            </a:r>
          </a:p>
          <a:p>
            <a:pPr lvl="0"/>
            <a:r>
              <a:rPr lang="en-GB" dirty="0"/>
              <a:t>Board games</a:t>
            </a:r>
          </a:p>
          <a:p>
            <a:pPr lvl="0"/>
            <a:r>
              <a:rPr lang="en-GB" dirty="0"/>
              <a:t>Role-play/dress up</a:t>
            </a:r>
            <a:r>
              <a:rPr lang="en-GB" dirty="0" smtClean="0"/>
              <a:t>.</a:t>
            </a:r>
            <a:endParaRPr lang="en-GB" dirty="0"/>
          </a:p>
        </p:txBody>
      </p:sp>
      <p:pic>
        <p:nvPicPr>
          <p:cNvPr id="4098" name="Picture 2" descr="ID# 19446 - Cardio Step Exercise Group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9992" y="2780928"/>
            <a:ext cx="3649588" cy="36495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71676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ID# 5179 - Stick Figure Standing Normal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3356992"/>
            <a:ext cx="2857500" cy="28575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smtClean="0"/>
              <a:t>Individual activities</a:t>
            </a:r>
            <a:endParaRPr lang="en-GB" dirty="0"/>
          </a:p>
        </p:txBody>
      </p:sp>
      <p:sp>
        <p:nvSpPr>
          <p:cNvPr id="3" name="Content Placeholder 2"/>
          <p:cNvSpPr>
            <a:spLocks noGrp="1"/>
          </p:cNvSpPr>
          <p:nvPr>
            <p:ph idx="1"/>
          </p:nvPr>
        </p:nvSpPr>
        <p:spPr/>
        <p:txBody>
          <a:bodyPr/>
          <a:lstStyle/>
          <a:p>
            <a:pPr lvl="0"/>
            <a:r>
              <a:rPr lang="en-GB" dirty="0"/>
              <a:t>Reading</a:t>
            </a:r>
          </a:p>
          <a:p>
            <a:pPr lvl="0"/>
            <a:r>
              <a:rPr lang="en-GB" dirty="0"/>
              <a:t>Drawing/painting</a:t>
            </a:r>
          </a:p>
          <a:p>
            <a:pPr lvl="0"/>
            <a:r>
              <a:rPr lang="en-GB" dirty="0"/>
              <a:t>Crafts</a:t>
            </a:r>
          </a:p>
          <a:p>
            <a:pPr lvl="0"/>
            <a:r>
              <a:rPr lang="en-GB" dirty="0"/>
              <a:t>Building blocks</a:t>
            </a:r>
          </a:p>
          <a:p>
            <a:pPr lvl="0"/>
            <a:r>
              <a:rPr lang="en-GB" dirty="0"/>
              <a:t>Other toys such as cars or dolls.</a:t>
            </a:r>
          </a:p>
          <a:p>
            <a:endParaRPr lang="en-GB" dirty="0"/>
          </a:p>
        </p:txBody>
      </p:sp>
    </p:spTree>
    <p:extLst>
      <p:ext uri="{BB962C8B-B14F-4D97-AF65-F5344CB8AC3E}">
        <p14:creationId xmlns:p14="http://schemas.microsoft.com/office/powerpoint/2010/main" val="17695314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Indoor and outdoor activities</a:t>
            </a:r>
          </a:p>
        </p:txBody>
      </p:sp>
      <p:sp>
        <p:nvSpPr>
          <p:cNvPr id="3" name="Content Placeholder 2"/>
          <p:cNvSpPr>
            <a:spLocks noGrp="1"/>
          </p:cNvSpPr>
          <p:nvPr>
            <p:ph idx="1"/>
          </p:nvPr>
        </p:nvSpPr>
        <p:spPr/>
        <p:txBody>
          <a:bodyPr/>
          <a:lstStyle/>
          <a:p>
            <a:pPr marL="0" indent="0">
              <a:buNone/>
            </a:pPr>
            <a:r>
              <a:rPr lang="en-GB" dirty="0"/>
              <a:t>In most care settings, the majority of the time will tend to be spent indoors. Whilst this is ok, outdoor play has many benefits for children and you should try to provide them with opportunities to play outside wherever possible.</a:t>
            </a:r>
          </a:p>
          <a:p>
            <a:endParaRPr lang="en-GB" dirty="0"/>
          </a:p>
        </p:txBody>
      </p:sp>
      <p:pic>
        <p:nvPicPr>
          <p:cNvPr id="3074" name="Picture 2" descr="ID# 17079 - Door To Paradise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8" y="3573016"/>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17360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1C</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Support children’s play and learning </a:t>
            </a:r>
            <a:endParaRPr lang="en-GB" dirty="0"/>
          </a:p>
        </p:txBody>
      </p:sp>
      <p:sp>
        <p:nvSpPr>
          <p:cNvPr id="6" name="TextBox 5"/>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2.1 </a:t>
            </a:r>
            <a:r>
              <a:rPr lang="en-AU" sz="2800" dirty="0"/>
              <a:t>Engage children in discussion (as appropriate) of their play and learning </a:t>
            </a:r>
            <a:r>
              <a:rPr lang="en-AU" sz="2800" b="1" dirty="0" smtClean="0">
                <a:latin typeface="+mj-lt"/>
              </a:rPr>
              <a:t> </a:t>
            </a:r>
            <a:endParaRPr lang="en-AU" sz="2800" dirty="0">
              <a:latin typeface="+mj-lt"/>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5156 - Group Session - Presentation Clipart"/>
          <p:cNvPicPr/>
          <p:nvPr/>
        </p:nvPicPr>
        <p:blipFill rotWithShape="1">
          <a:blip r:embed="rId2">
            <a:extLst>
              <a:ext uri="{28A0092B-C50C-407E-A947-70E740481C1C}">
                <a14:useLocalDpi xmlns:a14="http://schemas.microsoft.com/office/drawing/2010/main" val="0"/>
              </a:ext>
            </a:extLst>
          </a:blip>
          <a:srcRect b="14014"/>
          <a:stretch/>
        </p:blipFill>
        <p:spPr bwMode="auto">
          <a:xfrm>
            <a:off x="5148064" y="4581128"/>
            <a:ext cx="2647950" cy="2276872"/>
          </a:xfrm>
          <a:prstGeom prst="rect">
            <a:avLst/>
          </a:prstGeom>
          <a:noFill/>
          <a:ln>
            <a:noFill/>
          </a:ln>
        </p:spPr>
      </p:pic>
      <p:sp>
        <p:nvSpPr>
          <p:cNvPr id="2" name="Title 1"/>
          <p:cNvSpPr>
            <a:spLocks noGrp="1"/>
          </p:cNvSpPr>
          <p:nvPr>
            <p:ph type="title"/>
          </p:nvPr>
        </p:nvSpPr>
        <p:spPr/>
        <p:txBody>
          <a:bodyPr/>
          <a:lstStyle/>
          <a:p>
            <a:r>
              <a:rPr lang="en-AU" dirty="0"/>
              <a:t>Engaging children in discussion</a:t>
            </a:r>
            <a:endParaRPr lang="en-GB" dirty="0"/>
          </a:p>
        </p:txBody>
      </p:sp>
      <p:sp>
        <p:nvSpPr>
          <p:cNvPr id="3" name="Content Placeholder 2"/>
          <p:cNvSpPr>
            <a:spLocks noGrp="1"/>
          </p:cNvSpPr>
          <p:nvPr>
            <p:ph idx="1"/>
          </p:nvPr>
        </p:nvSpPr>
        <p:spPr/>
        <p:txBody>
          <a:bodyPr/>
          <a:lstStyle/>
          <a:p>
            <a:pPr marL="0" indent="0">
              <a:buNone/>
            </a:pPr>
            <a:r>
              <a:rPr lang="en-AU" dirty="0"/>
              <a:t>A good way to include children in the process of creating beneficial and enjoyable experiences is to encourage them to discuss their opinions. </a:t>
            </a:r>
            <a:endParaRPr lang="en-AU" dirty="0" smtClean="0"/>
          </a:p>
          <a:p>
            <a:pPr marL="0" indent="0">
              <a:buNone/>
            </a:pPr>
            <a:r>
              <a:rPr lang="en-AU" dirty="0" smtClean="0"/>
              <a:t>Discussions </a:t>
            </a:r>
            <a:r>
              <a:rPr lang="en-AU" dirty="0"/>
              <a:t>may be formal or informal, depending on your preferences as well as the children’s abilities. For example, you may arrange something like ‘circle time’ which will give children an opportunity to sit together and discuss their opinions.</a:t>
            </a:r>
            <a:endParaRPr lang="en-GB"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Helping children to engage</a:t>
            </a:r>
            <a:endParaRPr lang="en-GB" dirty="0"/>
          </a:p>
        </p:txBody>
      </p:sp>
      <p:sp>
        <p:nvSpPr>
          <p:cNvPr id="3" name="Content Placeholder 2"/>
          <p:cNvSpPr>
            <a:spLocks noGrp="1"/>
          </p:cNvSpPr>
          <p:nvPr>
            <p:ph idx="1"/>
          </p:nvPr>
        </p:nvSpPr>
        <p:spPr>
          <a:xfrm>
            <a:off x="323528" y="1600200"/>
            <a:ext cx="8640960" cy="4997152"/>
          </a:xfrm>
        </p:spPr>
        <p:txBody>
          <a:bodyPr>
            <a:normAutofit/>
          </a:bodyPr>
          <a:lstStyle/>
          <a:p>
            <a:pPr marL="0" indent="0">
              <a:buNone/>
            </a:pPr>
            <a:r>
              <a:rPr lang="en-AU" dirty="0"/>
              <a:t>Some children may find it more difficult to communicate than others and you should have techniques in place which aim to provide prompts and encouragement to children wherever possible.</a:t>
            </a:r>
            <a:endParaRPr lang="en-GB" dirty="0"/>
          </a:p>
          <a:p>
            <a:pPr marL="0" indent="0">
              <a:buNone/>
            </a:pPr>
            <a:r>
              <a:rPr lang="en-AU" b="1" dirty="0"/>
              <a:t>For example, you should:</a:t>
            </a:r>
            <a:endParaRPr lang="en-GB" b="1" dirty="0"/>
          </a:p>
          <a:p>
            <a:pPr lvl="0"/>
            <a:r>
              <a:rPr lang="en-AU" dirty="0"/>
              <a:t>Be sensitive to differences</a:t>
            </a:r>
            <a:endParaRPr lang="en-GB" dirty="0"/>
          </a:p>
          <a:p>
            <a:r>
              <a:rPr lang="en-AU" dirty="0"/>
              <a:t>Be patient and give children time to communicate and express their ideas </a:t>
            </a:r>
            <a:endParaRPr lang="en-GB" dirty="0"/>
          </a:p>
          <a:p>
            <a:r>
              <a:rPr lang="en-AU" dirty="0"/>
              <a:t>Provide prompts </a:t>
            </a:r>
            <a:endParaRPr lang="en-GB" dirty="0"/>
          </a:p>
          <a:p>
            <a:r>
              <a:rPr lang="en-AU" dirty="0"/>
              <a:t>Ensure that each child gets a chance to </a:t>
            </a:r>
            <a:r>
              <a:rPr lang="en-AU" dirty="0" smtClean="0"/>
              <a:t>speak.</a:t>
            </a:r>
            <a:endParaRPr lang="en-GB" dirty="0"/>
          </a:p>
          <a:p>
            <a:endParaRPr lang="en-GB" dirty="0"/>
          </a:p>
        </p:txBody>
      </p:sp>
    </p:spTree>
    <p:extLst>
      <p:ext uri="{BB962C8B-B14F-4D97-AF65-F5344CB8AC3E}">
        <p14:creationId xmlns:p14="http://schemas.microsoft.com/office/powerpoint/2010/main" val="32395667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Active listening</a:t>
            </a:r>
            <a:endParaRPr lang="en-GB" dirty="0"/>
          </a:p>
        </p:txBody>
      </p:sp>
      <p:sp>
        <p:nvSpPr>
          <p:cNvPr id="3" name="Content Placeholder 2"/>
          <p:cNvSpPr>
            <a:spLocks noGrp="1"/>
          </p:cNvSpPr>
          <p:nvPr>
            <p:ph idx="1"/>
          </p:nvPr>
        </p:nvSpPr>
        <p:spPr/>
        <p:txBody>
          <a:bodyPr>
            <a:normAutofit/>
          </a:bodyPr>
          <a:lstStyle/>
          <a:p>
            <a:pPr marL="0" indent="0">
              <a:buNone/>
            </a:pPr>
            <a:r>
              <a:rPr lang="en-AU" dirty="0" smtClean="0"/>
              <a:t>When </a:t>
            </a:r>
            <a:r>
              <a:rPr lang="en-AU" dirty="0"/>
              <a:t>discussing things with children, the way in which you respond to them can really have an effect on how they engage with the discussion on the whole. Children will need to feel that you are respecting their ideas and opinions and taking them seriously – a good way to do this is to practice active listening. </a:t>
            </a:r>
            <a:endParaRPr lang="en-GB" dirty="0"/>
          </a:p>
        </p:txBody>
      </p:sp>
      <p:pic>
        <p:nvPicPr>
          <p:cNvPr id="4" name="Picture 3" descr="ID# 3056 - Stick Figure Listen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724128" y="4005064"/>
            <a:ext cx="2429897" cy="2573913"/>
          </a:xfrm>
          <a:prstGeom prst="rect">
            <a:avLst/>
          </a:prstGeom>
          <a:noFill/>
          <a:ln>
            <a:noFill/>
          </a:ln>
        </p:spPr>
      </p:pic>
    </p:spTree>
    <p:extLst>
      <p:ext uri="{BB962C8B-B14F-4D97-AF65-F5344CB8AC3E}">
        <p14:creationId xmlns:p14="http://schemas.microsoft.com/office/powerpoint/2010/main" val="22244027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D# 1818 - Answer or Question Bubble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95120" y="4485563"/>
            <a:ext cx="2348880" cy="234888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smtClean="0"/>
              <a:t>When to encourage discussion</a:t>
            </a:r>
            <a:endParaRPr lang="en-GB" dirty="0"/>
          </a:p>
        </p:txBody>
      </p:sp>
      <p:sp>
        <p:nvSpPr>
          <p:cNvPr id="3" name="Content Placeholder 2"/>
          <p:cNvSpPr>
            <a:spLocks noGrp="1"/>
          </p:cNvSpPr>
          <p:nvPr>
            <p:ph idx="1"/>
          </p:nvPr>
        </p:nvSpPr>
        <p:spPr>
          <a:xfrm>
            <a:off x="457200" y="1600200"/>
            <a:ext cx="8147248" cy="4525963"/>
          </a:xfrm>
        </p:spPr>
        <p:txBody>
          <a:bodyPr/>
          <a:lstStyle/>
          <a:p>
            <a:pPr marL="0" indent="0">
              <a:buNone/>
            </a:pPr>
            <a:r>
              <a:rPr lang="en-AU" dirty="0" smtClean="0"/>
              <a:t>It may </a:t>
            </a:r>
            <a:r>
              <a:rPr lang="en-AU" dirty="0"/>
              <a:t>be difficult when working with children to schedule a formal discussion. For younger children especially, their attention spans are short and they are likely to become bored if you force them to sit down and talk seriously about a particular subject.</a:t>
            </a:r>
            <a:endParaRPr lang="en-GB" dirty="0"/>
          </a:p>
          <a:p>
            <a:pPr marL="0" indent="0">
              <a:buNone/>
            </a:pPr>
            <a:r>
              <a:rPr lang="en-AU" dirty="0" smtClean="0"/>
              <a:t>In </a:t>
            </a:r>
            <a:r>
              <a:rPr lang="en-AU" dirty="0"/>
              <a:t>order to work around this, it might be a good idea to encourage children to talk during another task. </a:t>
            </a:r>
            <a:endParaRPr lang="en-GB" dirty="0"/>
          </a:p>
        </p:txBody>
      </p:sp>
    </p:spTree>
    <p:extLst>
      <p:ext uri="{BB962C8B-B14F-4D97-AF65-F5344CB8AC3E}">
        <p14:creationId xmlns:p14="http://schemas.microsoft.com/office/powerpoint/2010/main" val="8269580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5648 - Looking In Mirror Successful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4788024" y="3909907"/>
            <a:ext cx="2861945" cy="2861945"/>
          </a:xfrm>
          <a:prstGeom prst="rect">
            <a:avLst/>
          </a:prstGeom>
          <a:noFill/>
          <a:ln>
            <a:noFill/>
          </a:ln>
        </p:spPr>
      </p:pic>
      <p:sp>
        <p:nvSpPr>
          <p:cNvPr id="2" name="Title 1"/>
          <p:cNvSpPr>
            <a:spLocks noGrp="1"/>
          </p:cNvSpPr>
          <p:nvPr>
            <p:ph type="title"/>
          </p:nvPr>
        </p:nvSpPr>
        <p:spPr/>
        <p:txBody>
          <a:bodyPr/>
          <a:lstStyle/>
          <a:p>
            <a:r>
              <a:rPr lang="en-GB" dirty="0" smtClean="0"/>
              <a:t>Reflective practice</a:t>
            </a:r>
            <a:endParaRPr lang="en-GB" dirty="0"/>
          </a:p>
        </p:txBody>
      </p:sp>
      <p:sp>
        <p:nvSpPr>
          <p:cNvPr id="3" name="Content Placeholder 2"/>
          <p:cNvSpPr>
            <a:spLocks noGrp="1"/>
          </p:cNvSpPr>
          <p:nvPr>
            <p:ph idx="1"/>
          </p:nvPr>
        </p:nvSpPr>
        <p:spPr/>
        <p:txBody>
          <a:bodyPr/>
          <a:lstStyle/>
          <a:p>
            <a:pPr marL="0" indent="0">
              <a:buNone/>
            </a:pPr>
            <a:r>
              <a:rPr lang="en-AU" dirty="0"/>
              <a:t>Reflective practice refers to the process of consciously considering the way that you work in order to continuously learn. It aims to improve practices going forward by giving you an opportunity to identify the things that work well as well as things that may be improved on.</a:t>
            </a:r>
            <a:endParaRPr lang="en-GB" dirty="0"/>
          </a:p>
          <a:p>
            <a:endParaRPr lang="en-GB" dirty="0"/>
          </a:p>
        </p:txBody>
      </p:sp>
    </p:spTree>
    <p:extLst>
      <p:ext uri="{BB962C8B-B14F-4D97-AF65-F5344CB8AC3E}">
        <p14:creationId xmlns:p14="http://schemas.microsoft.com/office/powerpoint/2010/main" val="17682348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67544" y="404664"/>
            <a:ext cx="8229600" cy="1143000"/>
          </a:xfrm>
        </p:spPr>
        <p:txBody>
          <a:bodyPr>
            <a:noAutofit/>
          </a:bodyPr>
          <a:lstStyle/>
          <a:p>
            <a:r>
              <a:rPr lang="en-AU" dirty="0"/>
              <a:t>Support children’s play and learning </a:t>
            </a:r>
            <a:endParaRPr lang="en-GB" dirty="0"/>
          </a:p>
        </p:txBody>
      </p:sp>
      <p:sp>
        <p:nvSpPr>
          <p:cNvPr id="8" name="TextBox 7"/>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2.2 </a:t>
            </a:r>
            <a:r>
              <a:rPr lang="en-AU" sz="2800" dirty="0"/>
              <a:t>Use routines to undertake intentional teaching and seek opportunities for spontaneous learning</a:t>
            </a:r>
            <a:r>
              <a:rPr lang="en-AU" sz="2800" b="1" dirty="0" smtClean="0">
                <a:latin typeface="+mj-lt"/>
              </a:rPr>
              <a:t> </a:t>
            </a:r>
            <a:endParaRPr lang="en-AU" sz="2800" dirty="0">
              <a:latin typeface="+mj-lt"/>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The importance of routines</a:t>
            </a:r>
            <a:endParaRPr lang="en-GB" dirty="0"/>
          </a:p>
        </p:txBody>
      </p:sp>
      <p:sp>
        <p:nvSpPr>
          <p:cNvPr id="3" name="Content Placeholder 2"/>
          <p:cNvSpPr>
            <a:spLocks noGrp="1"/>
          </p:cNvSpPr>
          <p:nvPr>
            <p:ph idx="1"/>
          </p:nvPr>
        </p:nvSpPr>
        <p:spPr/>
        <p:txBody>
          <a:bodyPr/>
          <a:lstStyle/>
          <a:p>
            <a:pPr marL="0" indent="0">
              <a:buNone/>
            </a:pPr>
            <a:r>
              <a:rPr lang="en-AU" dirty="0"/>
              <a:t>Your day-to-day work will likely include a range of different routines which you practice on a regular basis. </a:t>
            </a:r>
            <a:endParaRPr lang="en-GB" dirty="0"/>
          </a:p>
          <a:p>
            <a:pPr marL="0" indent="0">
              <a:buNone/>
            </a:pPr>
            <a:r>
              <a:rPr lang="en-AU" dirty="0"/>
              <a:t>It is inevitable that some children will like routine more than others </a:t>
            </a:r>
            <a:r>
              <a:rPr lang="en-AU" dirty="0" smtClean="0"/>
              <a:t>will, but getting </a:t>
            </a:r>
            <a:r>
              <a:rPr lang="en-AU" dirty="0"/>
              <a:t>children into regular habits will make them feel more secure and will also help to make your job less chaotic. </a:t>
            </a:r>
            <a:endParaRPr lang="en-GB" dirty="0"/>
          </a:p>
          <a:p>
            <a:endParaRPr lang="en-GB" dirty="0"/>
          </a:p>
        </p:txBody>
      </p:sp>
      <p:pic>
        <p:nvPicPr>
          <p:cNvPr id="4" name="Picture 3" descr="ID# 13325 - Stick Figure Leaning On Stopwatch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148064" y="4005064"/>
            <a:ext cx="2660015" cy="2660015"/>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Intentional teaching</a:t>
            </a:r>
            <a:endParaRPr lang="en-GB" dirty="0"/>
          </a:p>
        </p:txBody>
      </p:sp>
      <p:sp>
        <p:nvSpPr>
          <p:cNvPr id="3" name="Content Placeholder 2"/>
          <p:cNvSpPr>
            <a:spLocks noGrp="1"/>
          </p:cNvSpPr>
          <p:nvPr>
            <p:ph idx="1"/>
          </p:nvPr>
        </p:nvSpPr>
        <p:spPr/>
        <p:txBody>
          <a:bodyPr/>
          <a:lstStyle/>
          <a:p>
            <a:pPr marL="0" indent="0">
              <a:buNone/>
            </a:pPr>
            <a:r>
              <a:rPr lang="en-AU" dirty="0"/>
              <a:t>I</a:t>
            </a:r>
            <a:r>
              <a:rPr lang="en-AU" dirty="0" smtClean="0"/>
              <a:t>ntentional </a:t>
            </a:r>
            <a:r>
              <a:rPr lang="en-AU" dirty="0"/>
              <a:t>teaching requires a conscious acknowledgment of the things that you are doing. Intentional teaching places a lot of emphasis on you, as the educator. This is because it relies on the educator's thoughts and decision-making, and only you know the reasons why you do the things you do. </a:t>
            </a:r>
            <a:endParaRPr lang="en-GB" dirty="0"/>
          </a:p>
          <a:p>
            <a:endParaRPr lang="en-GB" dirty="0"/>
          </a:p>
        </p:txBody>
      </p:sp>
      <p:pic>
        <p:nvPicPr>
          <p:cNvPr id="4" name="Picture 3" descr="ID# 6882 - Stick Figure Holding Exclamation Point  - Presentation Clipart"/>
          <p:cNvPicPr/>
          <p:nvPr/>
        </p:nvPicPr>
        <p:blipFill rotWithShape="1">
          <a:blip r:embed="rId2">
            <a:extLst>
              <a:ext uri="{28A0092B-C50C-407E-A947-70E740481C1C}">
                <a14:useLocalDpi xmlns:a14="http://schemas.microsoft.com/office/drawing/2010/main" val="0"/>
              </a:ext>
            </a:extLst>
          </a:blip>
          <a:srcRect l="11202" r="12016"/>
          <a:stretch/>
        </p:blipFill>
        <p:spPr bwMode="auto">
          <a:xfrm>
            <a:off x="6516216" y="4221088"/>
            <a:ext cx="1887220" cy="2459355"/>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82843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404664"/>
            <a:ext cx="8229600" cy="1143000"/>
          </a:xfrm>
        </p:spPr>
        <p:txBody>
          <a:bodyPr>
            <a:noAutofit/>
          </a:bodyPr>
          <a:lstStyle/>
          <a:p>
            <a:r>
              <a:rPr lang="en-GB" dirty="0" smtClean="0"/>
              <a:t>Using routines to undertake intentional teaching</a:t>
            </a:r>
            <a:endParaRPr lang="en-GB" dirty="0"/>
          </a:p>
        </p:txBody>
      </p:sp>
      <p:sp>
        <p:nvSpPr>
          <p:cNvPr id="3" name="Content Placeholder 2"/>
          <p:cNvSpPr>
            <a:spLocks noGrp="1"/>
          </p:cNvSpPr>
          <p:nvPr>
            <p:ph idx="1"/>
          </p:nvPr>
        </p:nvSpPr>
        <p:spPr>
          <a:xfrm>
            <a:off x="467544" y="1700808"/>
            <a:ext cx="8229600" cy="4525963"/>
          </a:xfrm>
        </p:spPr>
        <p:txBody>
          <a:bodyPr>
            <a:normAutofit/>
          </a:bodyPr>
          <a:lstStyle/>
          <a:p>
            <a:pPr marL="0" indent="0">
              <a:buNone/>
            </a:pPr>
            <a:r>
              <a:rPr lang="en-AU" dirty="0"/>
              <a:t>Daily routines are a great opportunity to provide learning experiences for children and for you to undertake intentional teaching. </a:t>
            </a:r>
            <a:endParaRPr lang="en-AU" dirty="0" smtClean="0"/>
          </a:p>
          <a:p>
            <a:pPr marL="0" indent="0">
              <a:buNone/>
            </a:pPr>
            <a:r>
              <a:rPr lang="en-AU" b="1" dirty="0" smtClean="0"/>
              <a:t>For </a:t>
            </a:r>
            <a:r>
              <a:rPr lang="en-AU" b="1" dirty="0"/>
              <a:t>example, during meal times you could encourage children to:</a:t>
            </a:r>
            <a:endParaRPr lang="en-GB" b="1" dirty="0"/>
          </a:p>
          <a:p>
            <a:pPr lvl="0"/>
            <a:r>
              <a:rPr lang="en-AU" dirty="0"/>
              <a:t>Serve their own food</a:t>
            </a:r>
            <a:endParaRPr lang="en-GB" dirty="0"/>
          </a:p>
          <a:p>
            <a:pPr lvl="0"/>
            <a:r>
              <a:rPr lang="en-AU" dirty="0"/>
              <a:t>Select their own food</a:t>
            </a:r>
            <a:endParaRPr lang="en-GB" dirty="0"/>
          </a:p>
          <a:p>
            <a:pPr lvl="0"/>
            <a:r>
              <a:rPr lang="en-AU" dirty="0"/>
              <a:t>Tidy up after themselves.</a:t>
            </a:r>
            <a:endParaRPr lang="en-GB" dirty="0"/>
          </a:p>
          <a:p>
            <a:endParaRPr lang="en-GB" dirty="0"/>
          </a:p>
        </p:txBody>
      </p:sp>
      <p:pic>
        <p:nvPicPr>
          <p:cNvPr id="2052" name="Picture 4" descr="ID# 5285 - Chef With Giant Fork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3789040"/>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145188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D# 11720 - Tree In A Book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3968" y="4000500"/>
            <a:ext cx="2857500" cy="28575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smtClean="0"/>
              <a:t>Spontaneous learning</a:t>
            </a:r>
            <a:endParaRPr lang="en-GB" dirty="0"/>
          </a:p>
        </p:txBody>
      </p:sp>
      <p:sp>
        <p:nvSpPr>
          <p:cNvPr id="3" name="Content Placeholder 2"/>
          <p:cNvSpPr>
            <a:spLocks noGrp="1"/>
          </p:cNvSpPr>
          <p:nvPr>
            <p:ph idx="1"/>
          </p:nvPr>
        </p:nvSpPr>
        <p:spPr/>
        <p:txBody>
          <a:bodyPr/>
          <a:lstStyle/>
          <a:p>
            <a:pPr marL="0" indent="0">
              <a:buNone/>
            </a:pPr>
            <a:r>
              <a:rPr lang="en-AU" dirty="0"/>
              <a:t>Spontaneous learning refers to an unplanned opportunity or event which enables children to learn something new. For example, if children are participating in outdoor play and one of them sees a frog, this is an unplanned opportunity for children to learn about frogs – the noises they make, the food they eat, etc. </a:t>
            </a:r>
            <a:endParaRPr lang="en-GB" dirty="0"/>
          </a:p>
          <a:p>
            <a:endParaRPr lang="en-GB" dirty="0"/>
          </a:p>
        </p:txBody>
      </p:sp>
    </p:spTree>
    <p:extLst>
      <p:ext uri="{BB962C8B-B14F-4D97-AF65-F5344CB8AC3E}">
        <p14:creationId xmlns:p14="http://schemas.microsoft.com/office/powerpoint/2010/main" val="180471819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2B</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AU" dirty="0"/>
              <a:t>Support children’s play and learning </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3108543"/>
          </a:xfrm>
          <a:prstGeom prst="rect">
            <a:avLst/>
          </a:prstGeom>
          <a:noFill/>
        </p:spPr>
        <p:txBody>
          <a:bodyPr wrap="square" rtlCol="0">
            <a:spAutoFit/>
          </a:bodyPr>
          <a:lstStyle/>
          <a:p>
            <a:r>
              <a:rPr lang="en-AU" sz="2800" b="1" dirty="0" smtClean="0">
                <a:latin typeface="+mj-lt"/>
              </a:rPr>
              <a:t>2.3 </a:t>
            </a:r>
            <a:r>
              <a:rPr lang="en-AU" sz="2800" dirty="0"/>
              <a:t>Use experiences, resources and materials flexibly to meet children’s individual preferences and to prompt extensions of play </a:t>
            </a:r>
            <a:r>
              <a:rPr lang="en-AU" sz="2800" b="1" dirty="0" smtClean="0">
                <a:latin typeface="+mj-lt"/>
              </a:rPr>
              <a:t> </a:t>
            </a:r>
            <a:endParaRPr lang="en-AU" sz="2800" dirty="0">
              <a:latin typeface="+mj-lt"/>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04664"/>
            <a:ext cx="8229600" cy="1143000"/>
          </a:xfrm>
        </p:spPr>
        <p:txBody>
          <a:bodyPr>
            <a:noAutofit/>
          </a:bodyPr>
          <a:lstStyle/>
          <a:p>
            <a:r>
              <a:rPr lang="en-AU" sz="4800" dirty="0"/>
              <a:t>Using experiences, resources and materials flexibly</a:t>
            </a:r>
            <a:endParaRPr lang="en-GB" sz="4800" dirty="0"/>
          </a:p>
        </p:txBody>
      </p:sp>
      <p:sp>
        <p:nvSpPr>
          <p:cNvPr id="3" name="Content Placeholder 2"/>
          <p:cNvSpPr>
            <a:spLocks noGrp="1"/>
          </p:cNvSpPr>
          <p:nvPr>
            <p:ph idx="1"/>
          </p:nvPr>
        </p:nvSpPr>
        <p:spPr>
          <a:xfrm>
            <a:off x="467544" y="1772816"/>
            <a:ext cx="8229600" cy="4525963"/>
          </a:xfrm>
        </p:spPr>
        <p:txBody>
          <a:bodyPr/>
          <a:lstStyle/>
          <a:p>
            <a:pPr marL="0" indent="0">
              <a:buNone/>
            </a:pPr>
            <a:r>
              <a:rPr lang="en-AU" dirty="0"/>
              <a:t>The resources which you have access to will go further if they have more than one purpose. This doesn’t mean that you need to introduce extravagant resources into your work, but you should be making the most out of the things that you do have. </a:t>
            </a:r>
            <a:endParaRPr lang="en-AU" dirty="0" smtClean="0"/>
          </a:p>
        </p:txBody>
      </p:sp>
      <p:pic>
        <p:nvPicPr>
          <p:cNvPr id="9218" name="Picture 2" descr="ID# 12953 - Colored Chairs Diversity Circle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3573016"/>
            <a:ext cx="3001516" cy="300151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3395 - Stickmen Building Blocks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004048" y="3771910"/>
            <a:ext cx="3051810" cy="3051810"/>
          </a:xfrm>
          <a:prstGeom prst="rect">
            <a:avLst/>
          </a:prstGeom>
          <a:noFill/>
          <a:ln>
            <a:noFill/>
          </a:ln>
        </p:spPr>
      </p:pic>
      <p:sp>
        <p:nvSpPr>
          <p:cNvPr id="2" name="Title 1"/>
          <p:cNvSpPr>
            <a:spLocks noGrp="1"/>
          </p:cNvSpPr>
          <p:nvPr>
            <p:ph type="title"/>
          </p:nvPr>
        </p:nvSpPr>
        <p:spPr/>
        <p:txBody>
          <a:bodyPr>
            <a:noAutofit/>
          </a:bodyPr>
          <a:lstStyle/>
          <a:p>
            <a:r>
              <a:rPr lang="en-GB" dirty="0"/>
              <a:t>Meeting children’s individual </a:t>
            </a:r>
            <a:r>
              <a:rPr lang="en-GB" dirty="0" smtClean="0"/>
              <a:t>preferences</a:t>
            </a:r>
            <a:endParaRPr lang="en-GB" dirty="0"/>
          </a:p>
        </p:txBody>
      </p:sp>
      <p:sp>
        <p:nvSpPr>
          <p:cNvPr id="3" name="Content Placeholder 2"/>
          <p:cNvSpPr>
            <a:spLocks noGrp="1"/>
          </p:cNvSpPr>
          <p:nvPr>
            <p:ph idx="1"/>
          </p:nvPr>
        </p:nvSpPr>
        <p:spPr>
          <a:xfrm>
            <a:off x="457200" y="1772816"/>
            <a:ext cx="8229600" cy="4353347"/>
          </a:xfrm>
        </p:spPr>
        <p:txBody>
          <a:bodyPr/>
          <a:lstStyle/>
          <a:p>
            <a:pPr marL="0" indent="0">
              <a:buNone/>
            </a:pPr>
            <a:r>
              <a:rPr lang="en-AU" dirty="0"/>
              <a:t>I</a:t>
            </a:r>
            <a:r>
              <a:rPr lang="en-AU" dirty="0" smtClean="0"/>
              <a:t>t </a:t>
            </a:r>
            <a:r>
              <a:rPr lang="en-AU" dirty="0"/>
              <a:t>is a good idea to try to introduce experiences, resources, and materials which meet children’s preferences. This means that you will need to spend some time learning about children’s likes and dislikes and thinking about how you can make your existing resources compliment these. </a:t>
            </a:r>
            <a:endParaRPr lang="en-GB" dirty="0"/>
          </a:p>
          <a:p>
            <a:endParaRPr lang="en-GB" dirty="0"/>
          </a:p>
        </p:txBody>
      </p:sp>
    </p:spTree>
    <p:extLst>
      <p:ext uri="{BB962C8B-B14F-4D97-AF65-F5344CB8AC3E}">
        <p14:creationId xmlns:p14="http://schemas.microsoft.com/office/powerpoint/2010/main" val="54369820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8723 - Stick Figure Using Abacus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6163310" y="3877310"/>
            <a:ext cx="2980690" cy="2980690"/>
          </a:xfrm>
          <a:prstGeom prst="rect">
            <a:avLst/>
          </a:prstGeom>
          <a:noFill/>
          <a:ln>
            <a:noFill/>
          </a:ln>
        </p:spPr>
      </p:pic>
      <p:sp>
        <p:nvSpPr>
          <p:cNvPr id="2" name="Title 1"/>
          <p:cNvSpPr>
            <a:spLocks noGrp="1"/>
          </p:cNvSpPr>
          <p:nvPr>
            <p:ph type="title"/>
          </p:nvPr>
        </p:nvSpPr>
        <p:spPr/>
        <p:txBody>
          <a:bodyPr/>
          <a:lstStyle/>
          <a:p>
            <a:r>
              <a:rPr lang="en-GB" dirty="0" smtClean="0"/>
              <a:t>Extensions of play</a:t>
            </a:r>
            <a:endParaRPr lang="en-GB" dirty="0"/>
          </a:p>
        </p:txBody>
      </p:sp>
      <p:sp>
        <p:nvSpPr>
          <p:cNvPr id="3" name="Content Placeholder 2"/>
          <p:cNvSpPr>
            <a:spLocks noGrp="1"/>
          </p:cNvSpPr>
          <p:nvPr>
            <p:ph idx="1"/>
          </p:nvPr>
        </p:nvSpPr>
        <p:spPr/>
        <p:txBody>
          <a:bodyPr/>
          <a:lstStyle/>
          <a:p>
            <a:pPr marL="0" indent="0">
              <a:buNone/>
            </a:pPr>
            <a:r>
              <a:rPr lang="en-AU" dirty="0"/>
              <a:t>When engaging children in play, you should always be looking to further their experiences and encourage them to extend their learning and understanding. For example, you could provide extra resources when you see an opportunity or you may give children prompts or ideas of how they can extend their play.</a:t>
            </a:r>
            <a:endParaRPr lang="en-GB" dirty="0"/>
          </a:p>
        </p:txBody>
      </p:sp>
    </p:spTree>
    <p:extLst>
      <p:ext uri="{BB962C8B-B14F-4D97-AF65-F5344CB8AC3E}">
        <p14:creationId xmlns:p14="http://schemas.microsoft.com/office/powerpoint/2010/main" val="284334767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Extending understanding</a:t>
            </a:r>
            <a:endParaRPr lang="en-GB" dirty="0"/>
          </a:p>
        </p:txBody>
      </p:sp>
      <p:sp>
        <p:nvSpPr>
          <p:cNvPr id="3" name="Content Placeholder 2"/>
          <p:cNvSpPr>
            <a:spLocks noGrp="1"/>
          </p:cNvSpPr>
          <p:nvPr>
            <p:ph idx="1"/>
          </p:nvPr>
        </p:nvSpPr>
        <p:spPr/>
        <p:txBody>
          <a:bodyPr/>
          <a:lstStyle/>
          <a:p>
            <a:pPr marL="0" indent="0">
              <a:buNone/>
            </a:pPr>
            <a:r>
              <a:rPr lang="en-AU" dirty="0"/>
              <a:t>When provided with resources, children may need assistance with their understanding of how things work. For example, a child may pick up a soft toy rabbit because they like the texture of it but they haven’t realised that this toy also makes noises when you squeeze its paw. </a:t>
            </a:r>
            <a:endParaRPr lang="en-AU" dirty="0" smtClean="0"/>
          </a:p>
          <a:p>
            <a:pPr marL="0" indent="0">
              <a:buNone/>
            </a:pPr>
            <a:r>
              <a:rPr lang="en-AU" dirty="0" smtClean="0"/>
              <a:t>By </a:t>
            </a:r>
            <a:r>
              <a:rPr lang="en-AU" dirty="0"/>
              <a:t>showing the child the full range of functions of this toy you will be extending both their understanding and the quality of their play.</a:t>
            </a:r>
            <a:endParaRPr lang="en-GB" dirty="0"/>
          </a:p>
          <a:p>
            <a:endParaRPr lang="en-GB" dirty="0"/>
          </a:p>
        </p:txBody>
      </p:sp>
    </p:spTree>
    <p:extLst>
      <p:ext uri="{BB962C8B-B14F-4D97-AF65-F5344CB8AC3E}">
        <p14:creationId xmlns:p14="http://schemas.microsoft.com/office/powerpoint/2010/main" val="1089870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2C</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a:xfrm>
            <a:off x="467544" y="404664"/>
            <a:ext cx="8229600" cy="1143000"/>
          </a:xfrm>
        </p:spPr>
        <p:txBody>
          <a:bodyPr>
            <a:noAutofit/>
          </a:bodyPr>
          <a:lstStyle/>
          <a:p>
            <a:r>
              <a:rPr lang="en-AU" dirty="0"/>
              <a:t>Support children’s play and </a:t>
            </a:r>
            <a:r>
              <a:rPr lang="en-AU" dirty="0" smtClean="0"/>
              <a:t>learning</a:t>
            </a:r>
            <a:endParaRPr lang="en-AU" dirty="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3108543"/>
          </a:xfrm>
          <a:prstGeom prst="rect">
            <a:avLst/>
          </a:prstGeom>
          <a:noFill/>
        </p:spPr>
        <p:txBody>
          <a:bodyPr wrap="square" rtlCol="0">
            <a:spAutoFit/>
          </a:bodyPr>
          <a:lstStyle/>
          <a:p>
            <a:r>
              <a:rPr lang="en-AU" sz="2800" b="1" dirty="0" smtClean="0">
                <a:latin typeface="+mj-lt"/>
              </a:rPr>
              <a:t>2.4 </a:t>
            </a:r>
            <a:r>
              <a:rPr lang="en-AU" sz="2800" dirty="0"/>
              <a:t>Assist children to participate in a variety of experiences and to choose those which support their competency and confidence</a:t>
            </a:r>
            <a:r>
              <a:rPr lang="en-AU" sz="2800" b="1" dirty="0" smtClean="0">
                <a:latin typeface="+mj-lt"/>
              </a:rPr>
              <a:t> </a:t>
            </a:r>
            <a:endParaRPr lang="en-AU" sz="2800" dirty="0">
              <a:latin typeface="+mj-lt"/>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ID# 3042 - Martial Artist Punch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86500" y="4000500"/>
            <a:ext cx="2857500" cy="28575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Autofit/>
          </a:bodyPr>
          <a:lstStyle/>
          <a:p>
            <a:r>
              <a:rPr lang="en-GB" dirty="0"/>
              <a:t>What do we mean by experiences</a:t>
            </a:r>
            <a:r>
              <a:rPr lang="en-GB" dirty="0" smtClean="0"/>
              <a:t>?</a:t>
            </a:r>
            <a:endParaRPr lang="en-GB" dirty="0"/>
          </a:p>
        </p:txBody>
      </p:sp>
      <p:sp>
        <p:nvSpPr>
          <p:cNvPr id="3" name="Content Placeholder 2"/>
          <p:cNvSpPr>
            <a:spLocks noGrp="1"/>
          </p:cNvSpPr>
          <p:nvPr>
            <p:ph idx="1"/>
          </p:nvPr>
        </p:nvSpPr>
        <p:spPr>
          <a:xfrm>
            <a:off x="467544" y="1737518"/>
            <a:ext cx="8229600" cy="4525963"/>
          </a:xfrm>
        </p:spPr>
        <p:txBody>
          <a:bodyPr/>
          <a:lstStyle/>
          <a:p>
            <a:pPr marL="0" indent="0">
              <a:buNone/>
            </a:pPr>
            <a:r>
              <a:rPr lang="en-AU" dirty="0" smtClean="0"/>
              <a:t>The term ‘experience’ tends to used in </a:t>
            </a:r>
            <a:r>
              <a:rPr lang="en-AU" dirty="0"/>
              <a:t>reference to something out of the ordinary or spectacular. However, when discussing experiences for children, it refers to providing them with an opportunity to encounter something. For example, social experiences, physical activity experiences or learning experiences. </a:t>
            </a:r>
            <a:endParaRPr lang="en-GB" dirty="0"/>
          </a:p>
          <a:p>
            <a:endParaRPr lang="en-GB"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Participating in a variety of </a:t>
            </a:r>
            <a:r>
              <a:rPr lang="en-GB" dirty="0" smtClean="0"/>
              <a:t>experiences</a:t>
            </a:r>
            <a:endParaRPr lang="en-GB" dirty="0"/>
          </a:p>
        </p:txBody>
      </p:sp>
      <p:sp>
        <p:nvSpPr>
          <p:cNvPr id="3" name="Content Placeholder 2"/>
          <p:cNvSpPr>
            <a:spLocks noGrp="1"/>
          </p:cNvSpPr>
          <p:nvPr>
            <p:ph idx="1"/>
          </p:nvPr>
        </p:nvSpPr>
        <p:spPr/>
        <p:txBody>
          <a:bodyPr>
            <a:normAutofit/>
          </a:bodyPr>
          <a:lstStyle/>
          <a:p>
            <a:pPr marL="0" indent="0">
              <a:buNone/>
            </a:pPr>
            <a:r>
              <a:rPr lang="en-AU" dirty="0"/>
              <a:t>Your organisation should be giving children the opportunity to participate in a wide variety of different experiences. </a:t>
            </a:r>
            <a:endParaRPr lang="en-GB" dirty="0"/>
          </a:p>
          <a:p>
            <a:pPr marL="0" indent="0">
              <a:buNone/>
            </a:pPr>
            <a:r>
              <a:rPr lang="en-AU" b="1" dirty="0"/>
              <a:t>For example, you may offer experiences such as:</a:t>
            </a:r>
            <a:endParaRPr lang="en-GB" b="1" dirty="0"/>
          </a:p>
          <a:p>
            <a:pPr lvl="0"/>
            <a:r>
              <a:rPr lang="en-AU" dirty="0"/>
              <a:t>Working as a team</a:t>
            </a:r>
            <a:endParaRPr lang="en-GB" dirty="0"/>
          </a:p>
          <a:p>
            <a:pPr lvl="0"/>
            <a:r>
              <a:rPr lang="en-AU" dirty="0"/>
              <a:t>Playing alone</a:t>
            </a:r>
            <a:endParaRPr lang="en-GB" dirty="0"/>
          </a:p>
          <a:p>
            <a:pPr lvl="0"/>
            <a:r>
              <a:rPr lang="en-AU" dirty="0"/>
              <a:t>Reading cultural or religious books</a:t>
            </a:r>
            <a:endParaRPr lang="en-GB" dirty="0"/>
          </a:p>
          <a:p>
            <a:pPr lvl="0"/>
            <a:r>
              <a:rPr lang="en-AU" dirty="0"/>
              <a:t>Playing </a:t>
            </a:r>
            <a:r>
              <a:rPr lang="en-AU" dirty="0" smtClean="0"/>
              <a:t>outside</a:t>
            </a:r>
          </a:p>
          <a:p>
            <a:pPr lvl="0"/>
            <a:r>
              <a:rPr lang="en-AU" dirty="0" smtClean="0"/>
              <a:t>Playing sports.</a:t>
            </a:r>
            <a:endParaRPr lang="en-GB" dirty="0"/>
          </a:p>
          <a:p>
            <a:endParaRPr lang="en-GB" dirty="0"/>
          </a:p>
        </p:txBody>
      </p:sp>
      <p:pic>
        <p:nvPicPr>
          <p:cNvPr id="4" name="Picture 3" descr="ID# 13633 - Earth Soccerball Reveal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940152" y="3604486"/>
            <a:ext cx="2861945" cy="2861945"/>
          </a:xfrm>
          <a:prstGeom prst="rect">
            <a:avLst/>
          </a:prstGeom>
          <a:noFill/>
          <a:ln>
            <a:noFill/>
          </a:ln>
        </p:spPr>
      </p:pic>
    </p:spTree>
    <p:extLst>
      <p:ext uri="{BB962C8B-B14F-4D97-AF65-F5344CB8AC3E}">
        <p14:creationId xmlns:p14="http://schemas.microsoft.com/office/powerpoint/2010/main" val="305281506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76672"/>
            <a:ext cx="8229600" cy="1143000"/>
          </a:xfrm>
        </p:spPr>
        <p:txBody>
          <a:bodyPr>
            <a:noAutofit/>
          </a:bodyPr>
          <a:lstStyle/>
          <a:p>
            <a:r>
              <a:rPr lang="en-AU" dirty="0"/>
              <a:t>Supporting children’s competency and confidence</a:t>
            </a:r>
            <a:endParaRPr lang="en-GB" dirty="0"/>
          </a:p>
        </p:txBody>
      </p:sp>
      <p:sp>
        <p:nvSpPr>
          <p:cNvPr id="3" name="Content Placeholder 2"/>
          <p:cNvSpPr>
            <a:spLocks noGrp="1"/>
          </p:cNvSpPr>
          <p:nvPr>
            <p:ph idx="1"/>
          </p:nvPr>
        </p:nvSpPr>
        <p:spPr>
          <a:xfrm>
            <a:off x="395536" y="1916832"/>
            <a:ext cx="8229600" cy="4425355"/>
          </a:xfrm>
        </p:spPr>
        <p:txBody>
          <a:bodyPr/>
          <a:lstStyle/>
          <a:p>
            <a:pPr marL="0" indent="0">
              <a:buNone/>
            </a:pPr>
            <a:r>
              <a:rPr lang="en-AU" dirty="0"/>
              <a:t>All experiences which you encourage children to participate in should aim to improve their competence and heighten their confidence. Often enjoyment is the best route to confidence and </a:t>
            </a:r>
            <a:r>
              <a:rPr lang="en-AU" dirty="0" smtClean="0"/>
              <a:t>competency.</a:t>
            </a:r>
            <a:endParaRPr lang="en-GB" dirty="0"/>
          </a:p>
        </p:txBody>
      </p:sp>
      <p:pic>
        <p:nvPicPr>
          <p:cNvPr id="4098" name="Picture 2" descr="ID# 13418 - Egg Face Excited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4000500"/>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023107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9410 - Stick Figure With Thought Bubble - PowerPoint Animation"/>
          <p:cNvPicPr/>
          <p:nvPr/>
        </p:nvPicPr>
        <p:blipFill>
          <a:blip r:embed="rId2">
            <a:extLst>
              <a:ext uri="{28A0092B-C50C-407E-A947-70E740481C1C}">
                <a14:useLocalDpi xmlns:a14="http://schemas.microsoft.com/office/drawing/2010/main" val="0"/>
              </a:ext>
            </a:extLst>
          </a:blip>
          <a:srcRect/>
          <a:stretch>
            <a:fillRect/>
          </a:stretch>
        </p:blipFill>
        <p:spPr bwMode="auto">
          <a:xfrm>
            <a:off x="5148064" y="4342952"/>
            <a:ext cx="2481580" cy="2481580"/>
          </a:xfrm>
          <a:prstGeom prst="rect">
            <a:avLst/>
          </a:prstGeom>
          <a:noFill/>
          <a:ln>
            <a:noFill/>
          </a:ln>
        </p:spPr>
      </p:pic>
      <p:sp>
        <p:nvSpPr>
          <p:cNvPr id="2" name="Title 1"/>
          <p:cNvSpPr>
            <a:spLocks noGrp="1"/>
          </p:cNvSpPr>
          <p:nvPr>
            <p:ph type="title"/>
          </p:nvPr>
        </p:nvSpPr>
        <p:spPr/>
        <p:txBody>
          <a:bodyPr>
            <a:noAutofit/>
          </a:bodyPr>
          <a:lstStyle/>
          <a:p>
            <a:r>
              <a:rPr lang="en-AU" dirty="0"/>
              <a:t>Involving children in the decision-making </a:t>
            </a:r>
            <a:r>
              <a:rPr lang="en-AU" dirty="0" smtClean="0"/>
              <a:t>process</a:t>
            </a:r>
            <a:endParaRPr lang="en-GB" dirty="0"/>
          </a:p>
        </p:txBody>
      </p:sp>
      <p:sp>
        <p:nvSpPr>
          <p:cNvPr id="3" name="Content Placeholder 2"/>
          <p:cNvSpPr>
            <a:spLocks noGrp="1"/>
          </p:cNvSpPr>
          <p:nvPr>
            <p:ph idx="1"/>
          </p:nvPr>
        </p:nvSpPr>
        <p:spPr>
          <a:xfrm>
            <a:off x="457200" y="1772816"/>
            <a:ext cx="8229600" cy="4353347"/>
          </a:xfrm>
        </p:spPr>
        <p:txBody>
          <a:bodyPr/>
          <a:lstStyle/>
          <a:p>
            <a:pPr marL="0" indent="0">
              <a:buNone/>
            </a:pPr>
            <a:r>
              <a:rPr lang="en-AU" dirty="0"/>
              <a:t>A good way to ensure that children are participating in experiences which support their confidence and competence is to involve them in deciding what experiences they will be participating in. </a:t>
            </a:r>
            <a:endParaRPr lang="en-GB" dirty="0"/>
          </a:p>
          <a:p>
            <a:pPr marL="0" indent="0">
              <a:buNone/>
            </a:pPr>
            <a:r>
              <a:rPr lang="en-AU" dirty="0"/>
              <a:t>Y</a:t>
            </a:r>
            <a:r>
              <a:rPr lang="en-AU" dirty="0" smtClean="0"/>
              <a:t>ou </a:t>
            </a:r>
            <a:r>
              <a:rPr lang="en-AU" dirty="0"/>
              <a:t>are not expected to know everything and there is no harm in asking children directly what works best for them. </a:t>
            </a:r>
            <a:endParaRPr lang="en-GB" dirty="0"/>
          </a:p>
          <a:p>
            <a:endParaRPr lang="en-GB" dirty="0"/>
          </a:p>
        </p:txBody>
      </p:sp>
    </p:spTree>
    <p:extLst>
      <p:ext uri="{BB962C8B-B14F-4D97-AF65-F5344CB8AC3E}">
        <p14:creationId xmlns:p14="http://schemas.microsoft.com/office/powerpoint/2010/main" val="35912142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2D</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67544" y="404664"/>
            <a:ext cx="8229600" cy="1143000"/>
          </a:xfrm>
        </p:spPr>
        <p:txBody>
          <a:bodyPr>
            <a:noAutofit/>
          </a:bodyPr>
          <a:lstStyle/>
          <a:p>
            <a:r>
              <a:rPr lang="en-AU" dirty="0"/>
              <a:t>Support children’s play and learning </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3108543"/>
          </a:xfrm>
          <a:prstGeom prst="rect">
            <a:avLst/>
          </a:prstGeom>
          <a:noFill/>
        </p:spPr>
        <p:txBody>
          <a:bodyPr wrap="square" rtlCol="0">
            <a:spAutoFit/>
          </a:bodyPr>
          <a:lstStyle/>
          <a:p>
            <a:r>
              <a:rPr lang="en-AU" sz="2800" b="1" dirty="0" smtClean="0">
                <a:latin typeface="+mj-lt"/>
              </a:rPr>
              <a:t>2.5 </a:t>
            </a:r>
            <a:r>
              <a:rPr lang="en-AU" sz="2800" dirty="0"/>
              <a:t>Demonstrate respect for children’s choice not to participate and encourage participation where an experience is new or unknown</a:t>
            </a:r>
            <a:r>
              <a:rPr lang="en-AU" sz="2800" b="1" dirty="0" smtClean="0">
                <a:latin typeface="+mj-lt"/>
              </a:rPr>
              <a:t> </a:t>
            </a:r>
            <a:endParaRPr lang="en-AU" sz="2800" dirty="0">
              <a:latin typeface="+mj-lt"/>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AU" dirty="0"/>
              <a:t>Respecting children’s </a:t>
            </a:r>
            <a:r>
              <a:rPr lang="en-AU" dirty="0" smtClean="0"/>
              <a:t>choices</a:t>
            </a:r>
            <a:endParaRPr lang="en-GB" dirty="0"/>
          </a:p>
        </p:txBody>
      </p:sp>
      <p:sp>
        <p:nvSpPr>
          <p:cNvPr id="3" name="Content Placeholder 2"/>
          <p:cNvSpPr>
            <a:spLocks noGrp="1"/>
          </p:cNvSpPr>
          <p:nvPr>
            <p:ph idx="1"/>
          </p:nvPr>
        </p:nvSpPr>
        <p:spPr/>
        <p:txBody>
          <a:bodyPr/>
          <a:lstStyle/>
          <a:p>
            <a:pPr marL="0" indent="0">
              <a:buNone/>
            </a:pPr>
            <a:r>
              <a:rPr lang="en-AU" dirty="0"/>
              <a:t>All children will have different preferences when it comes to their levels of engagement. </a:t>
            </a:r>
            <a:r>
              <a:rPr lang="en-AU" dirty="0" smtClean="0"/>
              <a:t>As </a:t>
            </a:r>
            <a:r>
              <a:rPr lang="en-AU" dirty="0"/>
              <a:t>an educator, it is your responsibility to support children in their preferences and recognise that they have different abilities and skills which should equally be valued and respected. </a:t>
            </a:r>
            <a:endParaRPr lang="en-GB" dirty="0"/>
          </a:p>
          <a:p>
            <a:endParaRPr lang="en-GB" dirty="0"/>
          </a:p>
        </p:txBody>
      </p:sp>
      <p:pic>
        <p:nvPicPr>
          <p:cNvPr id="4" name="Picture 3" descr="ID# 9554 - Separated From Group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4355976" y="3789040"/>
            <a:ext cx="2861945" cy="2861945"/>
          </a:xfrm>
          <a:prstGeom prst="rect">
            <a:avLst/>
          </a:prstGeom>
          <a:noFill/>
          <a:ln>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Encourage </a:t>
            </a:r>
            <a:r>
              <a:rPr lang="en-GB" dirty="0" smtClean="0"/>
              <a:t>participation</a:t>
            </a:r>
            <a:endParaRPr lang="en-GB" dirty="0"/>
          </a:p>
        </p:txBody>
      </p:sp>
      <p:sp>
        <p:nvSpPr>
          <p:cNvPr id="3" name="Content Placeholder 2"/>
          <p:cNvSpPr>
            <a:spLocks noGrp="1"/>
          </p:cNvSpPr>
          <p:nvPr>
            <p:ph idx="1"/>
          </p:nvPr>
        </p:nvSpPr>
        <p:spPr/>
        <p:txBody>
          <a:bodyPr/>
          <a:lstStyle/>
          <a:p>
            <a:pPr marL="0" indent="0">
              <a:buNone/>
            </a:pPr>
            <a:r>
              <a:rPr lang="en-AU" dirty="0"/>
              <a:t>Whilst you should be respectful of children’s decisions to not participate, that is not to say that you shouldn’t be encouraging of participation. It is your responsibility to ensure that all children are getting the most out of the time that they spend with </a:t>
            </a:r>
            <a:r>
              <a:rPr lang="en-AU" dirty="0" smtClean="0"/>
              <a:t>you.</a:t>
            </a:r>
            <a:endParaRPr lang="en-GB" dirty="0"/>
          </a:p>
        </p:txBody>
      </p:sp>
      <p:pic>
        <p:nvPicPr>
          <p:cNvPr id="7170" name="Picture 2" descr="ID# 2662 - Team High Five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8024" y="3861048"/>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343872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dirty="0"/>
              <a:t>Getting to know </a:t>
            </a:r>
            <a:r>
              <a:rPr lang="en-AU" dirty="0" smtClean="0"/>
              <a:t>children</a:t>
            </a:r>
            <a:endParaRPr lang="en-GB" dirty="0"/>
          </a:p>
        </p:txBody>
      </p:sp>
      <p:sp>
        <p:nvSpPr>
          <p:cNvPr id="3" name="Content Placeholder 2"/>
          <p:cNvSpPr>
            <a:spLocks noGrp="1"/>
          </p:cNvSpPr>
          <p:nvPr>
            <p:ph idx="1"/>
          </p:nvPr>
        </p:nvSpPr>
        <p:spPr/>
        <p:txBody>
          <a:bodyPr/>
          <a:lstStyle/>
          <a:p>
            <a:pPr marL="0" indent="0">
              <a:buNone/>
            </a:pPr>
            <a:r>
              <a:rPr lang="en-AU" dirty="0"/>
              <a:t>It might be a good idea to spend some time getting to know individual children and learning about their confidence levels. This will provide you with the knowledge needed to make informed decisions based on the engagement level of different children and how far you can push them. </a:t>
            </a:r>
            <a:endParaRPr lang="en-GB" dirty="0"/>
          </a:p>
        </p:txBody>
      </p:sp>
      <p:pic>
        <p:nvPicPr>
          <p:cNvPr id="8194" name="Picture 2" descr="ID# 17565 - Happy Emotion Ball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3861048"/>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861638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dirty="0"/>
              <a:t>Find things that children </a:t>
            </a:r>
            <a:r>
              <a:rPr lang="en-AU" dirty="0" smtClean="0"/>
              <a:t>enjoy</a:t>
            </a:r>
            <a:endParaRPr lang="en-GB" dirty="0"/>
          </a:p>
        </p:txBody>
      </p:sp>
      <p:sp>
        <p:nvSpPr>
          <p:cNvPr id="3" name="Content Placeholder 2"/>
          <p:cNvSpPr>
            <a:spLocks noGrp="1"/>
          </p:cNvSpPr>
          <p:nvPr>
            <p:ph idx="1"/>
          </p:nvPr>
        </p:nvSpPr>
        <p:spPr/>
        <p:txBody>
          <a:bodyPr/>
          <a:lstStyle/>
          <a:p>
            <a:pPr marL="0" indent="0">
              <a:buNone/>
            </a:pPr>
            <a:r>
              <a:rPr lang="en-AU" dirty="0"/>
              <a:t>In order to increase children’s willingness to participate, you should be looking to introduce tasks and activities which you know that they will enjoy. </a:t>
            </a:r>
            <a:endParaRPr lang="en-GB" dirty="0"/>
          </a:p>
        </p:txBody>
      </p:sp>
      <p:pic>
        <p:nvPicPr>
          <p:cNvPr id="4" name="Picture 3" descr="ID# 10867 - Stick Figure Holding Heart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4597076" y="3166302"/>
            <a:ext cx="3582025" cy="3293993"/>
          </a:xfrm>
          <a:prstGeom prst="rect">
            <a:avLst/>
          </a:prstGeom>
          <a:noFill/>
          <a:ln>
            <a:noFill/>
          </a:ln>
        </p:spPr>
      </p:pic>
    </p:spTree>
    <p:extLst>
      <p:ext uri="{BB962C8B-B14F-4D97-AF65-F5344CB8AC3E}">
        <p14:creationId xmlns:p14="http://schemas.microsoft.com/office/powerpoint/2010/main" val="116167982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04664"/>
            <a:ext cx="8229600" cy="1143000"/>
          </a:xfrm>
        </p:spPr>
        <p:txBody>
          <a:bodyPr>
            <a:noAutofit/>
          </a:bodyPr>
          <a:lstStyle/>
          <a:p>
            <a:r>
              <a:rPr lang="en-AU" dirty="0"/>
              <a:t>P</a:t>
            </a:r>
            <a:r>
              <a:rPr lang="en-AU" dirty="0" smtClean="0"/>
              <a:t>articipation </a:t>
            </a:r>
            <a:r>
              <a:rPr lang="en-AU" dirty="0"/>
              <a:t>in new or unknown experiences</a:t>
            </a:r>
            <a:endParaRPr lang="en-GB" dirty="0"/>
          </a:p>
        </p:txBody>
      </p:sp>
      <p:sp>
        <p:nvSpPr>
          <p:cNvPr id="3" name="Content Placeholder 2"/>
          <p:cNvSpPr>
            <a:spLocks noGrp="1"/>
          </p:cNvSpPr>
          <p:nvPr>
            <p:ph idx="1"/>
          </p:nvPr>
        </p:nvSpPr>
        <p:spPr>
          <a:xfrm>
            <a:off x="467544" y="1844824"/>
            <a:ext cx="8229600" cy="4525963"/>
          </a:xfrm>
        </p:spPr>
        <p:txBody>
          <a:bodyPr/>
          <a:lstStyle/>
          <a:p>
            <a:pPr marL="0" indent="0">
              <a:buNone/>
            </a:pPr>
            <a:r>
              <a:rPr lang="en-AU" dirty="0"/>
              <a:t>Once children have become comfortable and settled within an environment, it can be daunting for them if you begin to introduce unfamiliar activities. However, providing </a:t>
            </a:r>
            <a:r>
              <a:rPr lang="en-AU" dirty="0" smtClean="0"/>
              <a:t>children </a:t>
            </a:r>
            <a:r>
              <a:rPr lang="en-AU" dirty="0"/>
              <a:t>with an opportunity to engage in new experiences will ensure that their learning is varied and continuous.</a:t>
            </a:r>
            <a:endParaRPr lang="en-GB" dirty="0"/>
          </a:p>
          <a:p>
            <a:endParaRPr lang="en-GB" dirty="0"/>
          </a:p>
        </p:txBody>
      </p:sp>
      <p:pic>
        <p:nvPicPr>
          <p:cNvPr id="10244" name="Picture 4" descr="ID# 2113 - Stick Figure Direction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4221088"/>
            <a:ext cx="2281436" cy="22814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139401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ID# 8829 - Small Plant Growth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84450" y="3994820"/>
            <a:ext cx="2857500" cy="28575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Autofit/>
          </a:bodyPr>
          <a:lstStyle/>
          <a:p>
            <a:r>
              <a:rPr lang="en-AU" dirty="0"/>
              <a:t>Participation in new or unknown experiences</a:t>
            </a:r>
            <a:endParaRPr lang="en-GB" dirty="0"/>
          </a:p>
        </p:txBody>
      </p:sp>
      <p:sp>
        <p:nvSpPr>
          <p:cNvPr id="3" name="Content Placeholder 2"/>
          <p:cNvSpPr>
            <a:spLocks noGrp="1"/>
          </p:cNvSpPr>
          <p:nvPr>
            <p:ph idx="1"/>
          </p:nvPr>
        </p:nvSpPr>
        <p:spPr>
          <a:xfrm>
            <a:off x="457200" y="1700808"/>
            <a:ext cx="8229600" cy="4425355"/>
          </a:xfrm>
        </p:spPr>
        <p:txBody>
          <a:bodyPr/>
          <a:lstStyle/>
          <a:p>
            <a:pPr marL="0" indent="0">
              <a:buNone/>
            </a:pPr>
            <a:r>
              <a:rPr lang="en-AU" b="1" dirty="0"/>
              <a:t>You could encourage participation in new or unknown experiences by:</a:t>
            </a:r>
            <a:endParaRPr lang="en-GB" b="1" dirty="0"/>
          </a:p>
          <a:p>
            <a:pPr lvl="0"/>
            <a:r>
              <a:rPr lang="en-AU" dirty="0"/>
              <a:t>Allowing children to watch something before they have to participate </a:t>
            </a:r>
            <a:endParaRPr lang="en-GB" dirty="0"/>
          </a:p>
          <a:p>
            <a:r>
              <a:rPr lang="en-AU" dirty="0"/>
              <a:t>Splitting the group into smaller sections </a:t>
            </a:r>
            <a:endParaRPr lang="en-GB" dirty="0"/>
          </a:p>
          <a:p>
            <a:r>
              <a:rPr lang="en-AU" dirty="0"/>
              <a:t>Asking children about their preferences </a:t>
            </a:r>
            <a:endParaRPr lang="en-GB" dirty="0"/>
          </a:p>
          <a:p>
            <a:r>
              <a:rPr lang="en-AU" dirty="0"/>
              <a:t>Having an educator work alongside </a:t>
            </a:r>
            <a:r>
              <a:rPr lang="en-AU" dirty="0" smtClean="0"/>
              <a:t>children.</a:t>
            </a:r>
            <a:endParaRPr lang="en-GB" dirty="0"/>
          </a:p>
          <a:p>
            <a:endParaRPr lang="en-GB" dirty="0"/>
          </a:p>
        </p:txBody>
      </p:sp>
    </p:spTree>
    <p:extLst>
      <p:ext uri="{BB962C8B-B14F-4D97-AF65-F5344CB8AC3E}">
        <p14:creationId xmlns:p14="http://schemas.microsoft.com/office/powerpoint/2010/main" val="305066397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2E</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67544" y="476672"/>
            <a:ext cx="8229600" cy="1143000"/>
          </a:xfrm>
        </p:spPr>
        <p:txBody>
          <a:bodyPr>
            <a:noAutofit/>
          </a:bodyPr>
          <a:lstStyle/>
          <a:p>
            <a:r>
              <a:rPr lang="en-AU" dirty="0"/>
              <a:t>Facilitate children’s play, learning and physical activity</a:t>
            </a:r>
            <a:endParaRPr lang="en-GB" dirty="0"/>
          </a:p>
        </p:txBody>
      </p:sp>
      <p:sp>
        <p:nvSpPr>
          <p:cNvPr id="6" name="TextBox 5"/>
          <p:cNvSpPr txBox="1"/>
          <p:nvPr/>
        </p:nvSpPr>
        <p:spPr>
          <a:xfrm>
            <a:off x="5220072" y="2492896"/>
            <a:ext cx="3744416" cy="1384995"/>
          </a:xfrm>
          <a:prstGeom prst="rect">
            <a:avLst/>
          </a:prstGeom>
          <a:noFill/>
        </p:spPr>
        <p:txBody>
          <a:bodyPr wrap="square" rtlCol="0">
            <a:spAutoFit/>
          </a:bodyPr>
          <a:lstStyle/>
          <a:p>
            <a:r>
              <a:rPr lang="en-AU" sz="2800" b="1" dirty="0" smtClean="0">
                <a:latin typeface="+mj-lt"/>
              </a:rPr>
              <a:t>3.1 </a:t>
            </a:r>
            <a:r>
              <a:rPr lang="en-AU" sz="2800" dirty="0"/>
              <a:t>Follow child’s lead in play and participate when invited </a:t>
            </a:r>
            <a:r>
              <a:rPr lang="en-AU" sz="2800" b="1" dirty="0" smtClean="0">
                <a:latin typeface="+mj-lt"/>
              </a:rPr>
              <a:t> </a:t>
            </a:r>
            <a:endParaRPr lang="en-AU" sz="2800" dirty="0">
              <a:latin typeface="+mj-lt"/>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1646 - Stick Figures Leading The Race - Presentation Clipart"/>
          <p:cNvPicPr/>
          <p:nvPr/>
        </p:nvPicPr>
        <p:blipFill rotWithShape="1">
          <a:blip r:embed="rId2">
            <a:extLst>
              <a:ext uri="{28A0092B-C50C-407E-A947-70E740481C1C}">
                <a14:useLocalDpi xmlns:a14="http://schemas.microsoft.com/office/drawing/2010/main" val="0"/>
              </a:ext>
            </a:extLst>
          </a:blip>
          <a:srcRect b="18923"/>
          <a:stretch/>
        </p:blipFill>
        <p:spPr bwMode="auto">
          <a:xfrm>
            <a:off x="4283968" y="4077072"/>
            <a:ext cx="3433564" cy="2582355"/>
          </a:xfrm>
          <a:prstGeom prst="rect">
            <a:avLst/>
          </a:prstGeom>
          <a:noFill/>
          <a:ln>
            <a:noFill/>
          </a:ln>
        </p:spPr>
      </p:pic>
      <p:sp>
        <p:nvSpPr>
          <p:cNvPr id="2" name="Title 1"/>
          <p:cNvSpPr>
            <a:spLocks noGrp="1"/>
          </p:cNvSpPr>
          <p:nvPr>
            <p:ph type="title"/>
          </p:nvPr>
        </p:nvSpPr>
        <p:spPr/>
        <p:txBody>
          <a:bodyPr>
            <a:normAutofit/>
          </a:bodyPr>
          <a:lstStyle/>
          <a:p>
            <a:r>
              <a:rPr lang="en-GB" dirty="0"/>
              <a:t>Following a child’s </a:t>
            </a:r>
            <a:r>
              <a:rPr lang="en-GB" dirty="0" smtClean="0"/>
              <a:t>lead</a:t>
            </a:r>
            <a:endParaRPr lang="en-GB" dirty="0"/>
          </a:p>
        </p:txBody>
      </p:sp>
      <p:sp>
        <p:nvSpPr>
          <p:cNvPr id="3" name="Content Placeholder 2"/>
          <p:cNvSpPr>
            <a:spLocks noGrp="1"/>
          </p:cNvSpPr>
          <p:nvPr>
            <p:ph idx="1"/>
          </p:nvPr>
        </p:nvSpPr>
        <p:spPr/>
        <p:txBody>
          <a:bodyPr/>
          <a:lstStyle/>
          <a:p>
            <a:pPr marL="0" indent="0">
              <a:buNone/>
            </a:pPr>
            <a:r>
              <a:rPr lang="en-AU" dirty="0"/>
              <a:t>Allowing children to lead in play will give them the opportunity to be in control of their development, do the things that interest them and provide them with a sense of independence. </a:t>
            </a:r>
            <a:endParaRPr lang="en-GB" dirty="0"/>
          </a:p>
          <a:p>
            <a:pPr marL="0" indent="0">
              <a:buNone/>
            </a:pPr>
            <a:r>
              <a:rPr lang="en-AU" dirty="0"/>
              <a:t>A good way to ease yourself into this approach is to see yourself as an ally to children’s play, learning, and physical </a:t>
            </a:r>
            <a:r>
              <a:rPr lang="en-AU" dirty="0" smtClean="0"/>
              <a:t>activity.  </a:t>
            </a:r>
            <a:endParaRPr lang="en-GB" dirty="0"/>
          </a:p>
          <a:p>
            <a:endParaRPr lang="en-GB" dirty="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5629 - Group Leader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6804247" y="4797151"/>
            <a:ext cx="2340921" cy="2055015"/>
          </a:xfrm>
          <a:prstGeom prst="rect">
            <a:avLst/>
          </a:prstGeom>
          <a:noFill/>
          <a:ln>
            <a:noFill/>
          </a:ln>
        </p:spPr>
      </p:pic>
      <p:sp>
        <p:nvSpPr>
          <p:cNvPr id="2" name="Title 1"/>
          <p:cNvSpPr>
            <a:spLocks noGrp="1"/>
          </p:cNvSpPr>
          <p:nvPr>
            <p:ph type="title"/>
          </p:nvPr>
        </p:nvSpPr>
        <p:spPr/>
        <p:txBody>
          <a:bodyPr/>
          <a:lstStyle/>
          <a:p>
            <a:r>
              <a:rPr lang="en-GB" dirty="0" smtClean="0"/>
              <a:t>Child-led play</a:t>
            </a:r>
            <a:endParaRPr lang="en-GB" dirty="0"/>
          </a:p>
        </p:txBody>
      </p:sp>
      <p:sp>
        <p:nvSpPr>
          <p:cNvPr id="3" name="Content Placeholder 2"/>
          <p:cNvSpPr>
            <a:spLocks noGrp="1"/>
          </p:cNvSpPr>
          <p:nvPr>
            <p:ph idx="1"/>
          </p:nvPr>
        </p:nvSpPr>
        <p:spPr/>
        <p:txBody>
          <a:bodyPr/>
          <a:lstStyle/>
          <a:p>
            <a:pPr marL="0" indent="0">
              <a:buNone/>
            </a:pPr>
            <a:r>
              <a:rPr lang="en-AU" dirty="0"/>
              <a:t>There are a number of ways that you can facilitate child-led play in your environment.</a:t>
            </a:r>
            <a:endParaRPr lang="en-GB" dirty="0"/>
          </a:p>
          <a:p>
            <a:pPr marL="0" indent="0">
              <a:buNone/>
            </a:pPr>
            <a:r>
              <a:rPr lang="en-AU" b="1" dirty="0"/>
              <a:t>For example:</a:t>
            </a:r>
            <a:endParaRPr lang="en-GB" b="1" dirty="0"/>
          </a:p>
          <a:p>
            <a:pPr lvl="0"/>
            <a:r>
              <a:rPr lang="en-AU" dirty="0"/>
              <a:t>Provide children will toys/games without giving them a set of rules</a:t>
            </a:r>
            <a:endParaRPr lang="en-GB" dirty="0"/>
          </a:p>
          <a:p>
            <a:r>
              <a:rPr lang="en-AU" dirty="0"/>
              <a:t>Set up an environment where children are able to explore freely without you re-directing them</a:t>
            </a:r>
            <a:endParaRPr lang="en-GB" dirty="0"/>
          </a:p>
          <a:p>
            <a:r>
              <a:rPr lang="en-AU" dirty="0"/>
              <a:t>Observe from a </a:t>
            </a:r>
            <a:r>
              <a:rPr lang="en-AU" dirty="0" smtClean="0"/>
              <a:t>distance.</a:t>
            </a:r>
            <a:endParaRPr lang="en-GB" dirty="0"/>
          </a:p>
          <a:p>
            <a:endParaRPr lang="en-GB" dirty="0"/>
          </a:p>
        </p:txBody>
      </p:sp>
    </p:spTree>
    <p:extLst>
      <p:ext uri="{BB962C8B-B14F-4D97-AF65-F5344CB8AC3E}">
        <p14:creationId xmlns:p14="http://schemas.microsoft.com/office/powerpoint/2010/main" val="396094308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D# 11080 - Figure Helping Up Buddy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03217" y="4586367"/>
            <a:ext cx="2271633" cy="2271633"/>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smtClean="0"/>
              <a:t>Participating when invited</a:t>
            </a:r>
            <a:endParaRPr lang="en-GB" dirty="0"/>
          </a:p>
        </p:txBody>
      </p:sp>
      <p:sp>
        <p:nvSpPr>
          <p:cNvPr id="3" name="Content Placeholder 2"/>
          <p:cNvSpPr>
            <a:spLocks noGrp="1"/>
          </p:cNvSpPr>
          <p:nvPr>
            <p:ph idx="1"/>
          </p:nvPr>
        </p:nvSpPr>
        <p:spPr>
          <a:xfrm>
            <a:off x="395536" y="1484784"/>
            <a:ext cx="8229600" cy="4525963"/>
          </a:xfrm>
        </p:spPr>
        <p:txBody>
          <a:bodyPr/>
          <a:lstStyle/>
          <a:p>
            <a:pPr marL="0" indent="0">
              <a:buNone/>
            </a:pPr>
            <a:r>
              <a:rPr lang="en-AU" dirty="0"/>
              <a:t>W</a:t>
            </a:r>
            <a:r>
              <a:rPr lang="en-AU" dirty="0" smtClean="0"/>
              <a:t>hen </a:t>
            </a:r>
            <a:r>
              <a:rPr lang="en-AU" dirty="0"/>
              <a:t>engaging in child-led play, you should only participate in play when the child invites you to do so. This will ensure that you do not end up directing the course of </a:t>
            </a:r>
            <a:r>
              <a:rPr lang="en-AU" dirty="0" smtClean="0"/>
              <a:t>play</a:t>
            </a:r>
          </a:p>
          <a:p>
            <a:pPr marL="0" indent="0">
              <a:buNone/>
            </a:pPr>
            <a:r>
              <a:rPr lang="en-AU" dirty="0"/>
              <a:t>An invite to participate may not be presented as such. You should look for signs that a child is becoming bored, disengaged or frustrated and take this as your cue to step in or participate</a:t>
            </a:r>
            <a:r>
              <a:rPr lang="en-AU" dirty="0" smtClean="0"/>
              <a:t>.</a:t>
            </a:r>
            <a:endParaRPr lang="en-GB" dirty="0"/>
          </a:p>
        </p:txBody>
      </p:sp>
    </p:spTree>
    <p:extLst>
      <p:ext uri="{BB962C8B-B14F-4D97-AF65-F5344CB8AC3E}">
        <p14:creationId xmlns:p14="http://schemas.microsoft.com/office/powerpoint/2010/main" val="13138045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3A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67544" y="404664"/>
            <a:ext cx="8229600" cy="1143000"/>
          </a:xfrm>
        </p:spPr>
        <p:txBody>
          <a:bodyPr>
            <a:noAutofit/>
          </a:bodyPr>
          <a:lstStyle/>
          <a:p>
            <a:r>
              <a:rPr lang="en-AU" dirty="0"/>
              <a:t>Facilitate children’s play, learning and physical activity</a:t>
            </a:r>
            <a:endParaRPr lang="en-GB" dirty="0"/>
          </a:p>
        </p:txBody>
      </p:sp>
      <p:sp>
        <p:nvSpPr>
          <p:cNvPr id="8" name="TextBox 7"/>
          <p:cNvSpPr txBox="1"/>
          <p:nvPr/>
        </p:nvSpPr>
        <p:spPr>
          <a:xfrm>
            <a:off x="5220072" y="2492896"/>
            <a:ext cx="3744416" cy="1384995"/>
          </a:xfrm>
          <a:prstGeom prst="rect">
            <a:avLst/>
          </a:prstGeom>
          <a:noFill/>
        </p:spPr>
        <p:txBody>
          <a:bodyPr wrap="square" rtlCol="0">
            <a:spAutoFit/>
          </a:bodyPr>
          <a:lstStyle/>
          <a:p>
            <a:r>
              <a:rPr lang="en-AU" sz="2800" b="1" dirty="0" smtClean="0">
                <a:latin typeface="+mj-lt"/>
              </a:rPr>
              <a:t>3.2 </a:t>
            </a:r>
            <a:r>
              <a:rPr lang="en-AU" sz="2800" dirty="0"/>
              <a:t>Initiate play and invite the child to participate </a:t>
            </a:r>
            <a:r>
              <a:rPr lang="en-AU" sz="2800" b="1" dirty="0" smtClean="0">
                <a:latin typeface="+mj-lt"/>
              </a:rPr>
              <a:t> </a:t>
            </a:r>
            <a:endParaRPr lang="en-AU" sz="2800" dirty="0">
              <a:latin typeface="+mj-lt"/>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dirty="0"/>
              <a:t>A</a:t>
            </a:r>
            <a:r>
              <a:rPr lang="en-AU" dirty="0" smtClean="0"/>
              <a:t>dult-initiated play</a:t>
            </a:r>
            <a:endParaRPr lang="en-GB" dirty="0"/>
          </a:p>
        </p:txBody>
      </p:sp>
      <p:sp>
        <p:nvSpPr>
          <p:cNvPr id="3" name="Content Placeholder 2"/>
          <p:cNvSpPr>
            <a:spLocks noGrp="1"/>
          </p:cNvSpPr>
          <p:nvPr>
            <p:ph idx="1"/>
          </p:nvPr>
        </p:nvSpPr>
        <p:spPr/>
        <p:txBody>
          <a:bodyPr/>
          <a:lstStyle/>
          <a:p>
            <a:pPr marL="0" indent="0">
              <a:buNone/>
            </a:pPr>
            <a:r>
              <a:rPr lang="en-AU" b="1" dirty="0"/>
              <a:t>B</a:t>
            </a:r>
            <a:r>
              <a:rPr lang="en-AU" b="1" dirty="0" smtClean="0"/>
              <a:t>enefits </a:t>
            </a:r>
            <a:r>
              <a:rPr lang="en-AU" b="1" dirty="0"/>
              <a:t>of adult-initiated play include:</a:t>
            </a:r>
            <a:endParaRPr lang="en-GB" b="1" dirty="0"/>
          </a:p>
          <a:p>
            <a:pPr lvl="0"/>
            <a:r>
              <a:rPr lang="en-AU" dirty="0"/>
              <a:t>Provides an opportunity for higher-risk activities</a:t>
            </a:r>
            <a:endParaRPr lang="en-GB" dirty="0"/>
          </a:p>
          <a:p>
            <a:r>
              <a:rPr lang="en-AU" dirty="0"/>
              <a:t>Enables children to learn new skills </a:t>
            </a:r>
            <a:endParaRPr lang="en-GB" dirty="0"/>
          </a:p>
          <a:p>
            <a:r>
              <a:rPr lang="en-AU" dirty="0"/>
              <a:t>Aids social </a:t>
            </a:r>
            <a:r>
              <a:rPr lang="en-AU" dirty="0" smtClean="0"/>
              <a:t>development.</a:t>
            </a:r>
            <a:endParaRPr lang="en-GB" dirty="0"/>
          </a:p>
        </p:txBody>
      </p:sp>
      <p:pic>
        <p:nvPicPr>
          <p:cNvPr id="4" name="Picture 3" descr="ID# 3226 - Stick Figure Chosen From Crowd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4860032" y="3496444"/>
            <a:ext cx="3433564" cy="3361556"/>
          </a:xfrm>
          <a:prstGeom prst="rect">
            <a:avLst/>
          </a:prstGeom>
          <a:noFill/>
          <a:ln>
            <a:noFill/>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Invite children to participate</a:t>
            </a:r>
            <a:endParaRPr lang="en-GB" dirty="0"/>
          </a:p>
        </p:txBody>
      </p:sp>
      <p:sp>
        <p:nvSpPr>
          <p:cNvPr id="3" name="Content Placeholder 2"/>
          <p:cNvSpPr>
            <a:spLocks noGrp="1"/>
          </p:cNvSpPr>
          <p:nvPr>
            <p:ph idx="1"/>
          </p:nvPr>
        </p:nvSpPr>
        <p:spPr/>
        <p:txBody>
          <a:bodyPr/>
          <a:lstStyle/>
          <a:p>
            <a:pPr marL="0" indent="0">
              <a:buNone/>
            </a:pPr>
            <a:r>
              <a:rPr lang="en-AU" dirty="0"/>
              <a:t>In order to engage children in adult-led play, you will need to invite them! Inviting children to play doesn’t necessarily have to mean directly saying ‘do you want to play?’ - inviting children to play may also refer to making the environment facilitating of play. </a:t>
            </a:r>
            <a:endParaRPr lang="en-GB" dirty="0"/>
          </a:p>
        </p:txBody>
      </p:sp>
      <p:pic>
        <p:nvPicPr>
          <p:cNvPr id="2050" name="Picture 2" descr="ID# 10935 - Sending Love Envelope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9992" y="3861048"/>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723434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18490 - Teacher help Student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6286500" y="4000500"/>
            <a:ext cx="2857500" cy="2857500"/>
          </a:xfrm>
          <a:prstGeom prst="rect">
            <a:avLst/>
          </a:prstGeom>
          <a:noFill/>
          <a:ln>
            <a:noFill/>
          </a:ln>
        </p:spPr>
      </p:pic>
      <p:sp>
        <p:nvSpPr>
          <p:cNvPr id="2" name="Title 1"/>
          <p:cNvSpPr>
            <a:spLocks noGrp="1"/>
          </p:cNvSpPr>
          <p:nvPr>
            <p:ph type="title"/>
          </p:nvPr>
        </p:nvSpPr>
        <p:spPr/>
        <p:txBody>
          <a:bodyPr/>
          <a:lstStyle/>
          <a:p>
            <a:r>
              <a:rPr lang="en-GB" dirty="0" smtClean="0"/>
              <a:t>Guiding children through play</a:t>
            </a:r>
            <a:endParaRPr lang="en-GB" dirty="0"/>
          </a:p>
        </p:txBody>
      </p:sp>
      <p:sp>
        <p:nvSpPr>
          <p:cNvPr id="3" name="Content Placeholder 2"/>
          <p:cNvSpPr>
            <a:spLocks noGrp="1"/>
          </p:cNvSpPr>
          <p:nvPr>
            <p:ph idx="1"/>
          </p:nvPr>
        </p:nvSpPr>
        <p:spPr/>
        <p:txBody>
          <a:bodyPr/>
          <a:lstStyle/>
          <a:p>
            <a:pPr marL="0" indent="0">
              <a:buNone/>
            </a:pPr>
            <a:r>
              <a:rPr lang="en-AU" dirty="0"/>
              <a:t>When you are inviting a child to play you are going to be the initiator. This means that the child is likely to look to you for guidance and reassurance and you will need to ready to provide it. </a:t>
            </a:r>
            <a:endParaRPr lang="en-AU" dirty="0" smtClean="0"/>
          </a:p>
          <a:p>
            <a:pPr marL="0" indent="0">
              <a:buNone/>
            </a:pPr>
            <a:r>
              <a:rPr lang="en-AU" dirty="0" smtClean="0"/>
              <a:t>A </a:t>
            </a:r>
            <a:r>
              <a:rPr lang="en-AU" dirty="0"/>
              <a:t>large aspect of children’s concerns will be how best to engage in play, i.e. if they are doing or using something correctly. </a:t>
            </a:r>
            <a:endParaRPr lang="en-GB" dirty="0"/>
          </a:p>
        </p:txBody>
      </p:sp>
    </p:spTree>
    <p:extLst>
      <p:ext uri="{BB962C8B-B14F-4D97-AF65-F5344CB8AC3E}">
        <p14:creationId xmlns:p14="http://schemas.microsoft.com/office/powerpoint/2010/main" val="283414165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3B</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a:xfrm>
            <a:off x="467544" y="404664"/>
            <a:ext cx="8229600" cy="1143000"/>
          </a:xfrm>
        </p:spPr>
        <p:txBody>
          <a:bodyPr>
            <a:noAutofit/>
          </a:bodyPr>
          <a:lstStyle/>
          <a:p>
            <a:r>
              <a:rPr lang="en-AU" dirty="0"/>
              <a:t>Facilitate children’s play, learning and physical activity</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3.3 </a:t>
            </a:r>
            <a:r>
              <a:rPr lang="en-AU" sz="2800" dirty="0"/>
              <a:t>Interact with children showing enthusiasm, playfulness and enjoyment</a:t>
            </a:r>
            <a:r>
              <a:rPr lang="en-AU" sz="2800" b="1" dirty="0" smtClean="0">
                <a:latin typeface="+mj-lt"/>
              </a:rPr>
              <a:t> </a:t>
            </a:r>
            <a:endParaRPr lang="en-AU" sz="2800" dirty="0">
              <a:latin typeface="+mj-lt"/>
            </a:endParaRP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Interactions with children</a:t>
            </a:r>
            <a:endParaRPr lang="en-GB" dirty="0"/>
          </a:p>
        </p:txBody>
      </p:sp>
      <p:sp>
        <p:nvSpPr>
          <p:cNvPr id="3" name="Content Placeholder 2"/>
          <p:cNvSpPr>
            <a:spLocks noGrp="1"/>
          </p:cNvSpPr>
          <p:nvPr>
            <p:ph idx="1"/>
          </p:nvPr>
        </p:nvSpPr>
        <p:spPr/>
        <p:txBody>
          <a:bodyPr/>
          <a:lstStyle/>
          <a:p>
            <a:pPr marL="0" indent="0">
              <a:buNone/>
            </a:pPr>
            <a:r>
              <a:rPr lang="en-AU" dirty="0"/>
              <a:t>How you interact with children will have a significant impact on their own engagement with the environment and how they play and learn. Children will feed off your energy, if </a:t>
            </a:r>
            <a:r>
              <a:rPr lang="en-AU" dirty="0" smtClean="0"/>
              <a:t>you </a:t>
            </a:r>
            <a:r>
              <a:rPr lang="en-AU" dirty="0"/>
              <a:t>are positive and upbeat, they are likely to replicate this behaviour. </a:t>
            </a:r>
            <a:endParaRPr lang="en-GB" dirty="0"/>
          </a:p>
        </p:txBody>
      </p:sp>
      <p:pic>
        <p:nvPicPr>
          <p:cNvPr id="11266" name="Picture 2" descr="ID# 15113 - Young Girl Reading Book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016" y="3573016"/>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Enthusiasm</a:t>
            </a:r>
            <a:endParaRPr lang="en-GB" dirty="0"/>
          </a:p>
        </p:txBody>
      </p:sp>
      <p:sp>
        <p:nvSpPr>
          <p:cNvPr id="3" name="Content Placeholder 2"/>
          <p:cNvSpPr>
            <a:spLocks noGrp="1"/>
          </p:cNvSpPr>
          <p:nvPr>
            <p:ph idx="1"/>
          </p:nvPr>
        </p:nvSpPr>
        <p:spPr/>
        <p:txBody>
          <a:bodyPr/>
          <a:lstStyle/>
          <a:p>
            <a:pPr marL="0" indent="0">
              <a:buNone/>
            </a:pPr>
            <a:r>
              <a:rPr lang="en-AU" dirty="0"/>
              <a:t>Being enthusiastic about the things that you are doing will encourage children’s own engagement and motivation and show the benefits of putting effort into something</a:t>
            </a:r>
            <a:r>
              <a:rPr lang="en-AU" dirty="0" smtClean="0"/>
              <a:t>.</a:t>
            </a:r>
          </a:p>
        </p:txBody>
      </p:sp>
      <p:pic>
        <p:nvPicPr>
          <p:cNvPr id="4" name="Picture 3" descr="ID# 3337 - Stick Figure Happy Raise Hands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4716016" y="3123258"/>
            <a:ext cx="3433564" cy="3153415"/>
          </a:xfrm>
          <a:prstGeom prst="rect">
            <a:avLst/>
          </a:prstGeom>
          <a:noFill/>
          <a:ln>
            <a:noFill/>
          </a:ln>
        </p:spPr>
      </p:pic>
      <p:sp>
        <p:nvSpPr>
          <p:cNvPr id="5" name="TextBox 4"/>
          <p:cNvSpPr txBox="1"/>
          <p:nvPr/>
        </p:nvSpPr>
        <p:spPr>
          <a:xfrm>
            <a:off x="467544" y="3408541"/>
            <a:ext cx="4464496" cy="3385542"/>
          </a:xfrm>
          <a:prstGeom prst="rect">
            <a:avLst/>
          </a:prstGeom>
          <a:noFill/>
        </p:spPr>
        <p:txBody>
          <a:bodyPr wrap="square" rtlCol="0">
            <a:spAutoFit/>
          </a:bodyPr>
          <a:lstStyle/>
          <a:p>
            <a:r>
              <a:rPr lang="en-AU" sz="2800" dirty="0"/>
              <a:t>Showing enthusiasm is also important for a really simple reason; if children feel that you are disinterested in them and the things that they do it is likely to make them feel sad!</a:t>
            </a:r>
            <a:endParaRPr lang="en-GB" sz="2800" dirty="0"/>
          </a:p>
          <a:p>
            <a:endParaRPr lang="en-GB" dirty="0"/>
          </a:p>
        </p:txBody>
      </p:sp>
    </p:spTree>
    <p:extLst>
      <p:ext uri="{BB962C8B-B14F-4D97-AF65-F5344CB8AC3E}">
        <p14:creationId xmlns:p14="http://schemas.microsoft.com/office/powerpoint/2010/main" val="265774864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D# 16701 - Boy Student Jumping - Presentation Clipart"/>
          <p:cNvPicPr>
            <a:picLocks noChangeAspect="1" noChangeArrowheads="1"/>
          </p:cNvPicPr>
          <p:nvPr/>
        </p:nvPicPr>
        <p:blipFill rotWithShape="1">
          <a:blip r:embed="rId2">
            <a:extLst>
              <a:ext uri="{28A0092B-C50C-407E-A947-70E740481C1C}">
                <a14:useLocalDpi xmlns:a14="http://schemas.microsoft.com/office/drawing/2010/main" val="0"/>
              </a:ext>
            </a:extLst>
          </a:blip>
          <a:srcRect b="12716"/>
          <a:stretch/>
        </p:blipFill>
        <p:spPr bwMode="auto">
          <a:xfrm>
            <a:off x="4716016" y="3861048"/>
            <a:ext cx="3433564" cy="299695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smtClean="0"/>
              <a:t>Playfulness</a:t>
            </a:r>
            <a:endParaRPr lang="en-GB" dirty="0"/>
          </a:p>
        </p:txBody>
      </p:sp>
      <p:sp>
        <p:nvSpPr>
          <p:cNvPr id="3" name="Content Placeholder 2"/>
          <p:cNvSpPr>
            <a:spLocks noGrp="1"/>
          </p:cNvSpPr>
          <p:nvPr>
            <p:ph idx="1"/>
          </p:nvPr>
        </p:nvSpPr>
        <p:spPr/>
        <p:txBody>
          <a:bodyPr/>
          <a:lstStyle/>
          <a:p>
            <a:pPr marL="0" indent="0">
              <a:buNone/>
            </a:pPr>
            <a:r>
              <a:rPr lang="en-AU" dirty="0"/>
              <a:t>A good way to encourage children’s motivation is to incorporate a sense of fun into your interactions. Children are likely to respond more positively to humour and fun than they are to a more strict approach.</a:t>
            </a:r>
            <a:endParaRPr lang="en-GB" dirty="0"/>
          </a:p>
          <a:p>
            <a:endParaRPr lang="en-GB" dirty="0"/>
          </a:p>
        </p:txBody>
      </p:sp>
    </p:spTree>
    <p:extLst>
      <p:ext uri="{BB962C8B-B14F-4D97-AF65-F5344CB8AC3E}">
        <p14:creationId xmlns:p14="http://schemas.microsoft.com/office/powerpoint/2010/main" val="292547547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ID# 20693 - Shapes Corresponding Hole - Presentation Clipart"/>
          <p:cNvPicPr>
            <a:picLocks noChangeAspect="1" noChangeArrowheads="1"/>
          </p:cNvPicPr>
          <p:nvPr/>
        </p:nvPicPr>
        <p:blipFill rotWithShape="1">
          <a:blip r:embed="rId2">
            <a:extLst>
              <a:ext uri="{28A0092B-C50C-407E-A947-70E740481C1C}">
                <a14:useLocalDpi xmlns:a14="http://schemas.microsoft.com/office/drawing/2010/main" val="0"/>
              </a:ext>
            </a:extLst>
          </a:blip>
          <a:srcRect t="21695" b="21615"/>
          <a:stretch/>
        </p:blipFill>
        <p:spPr bwMode="auto">
          <a:xfrm>
            <a:off x="3707904" y="4221088"/>
            <a:ext cx="3865612" cy="2191407"/>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smtClean="0"/>
              <a:t>Playfulness</a:t>
            </a:r>
            <a:endParaRPr lang="en-GB" dirty="0"/>
          </a:p>
        </p:txBody>
      </p:sp>
      <p:sp>
        <p:nvSpPr>
          <p:cNvPr id="3" name="Content Placeholder 2"/>
          <p:cNvSpPr>
            <a:spLocks noGrp="1"/>
          </p:cNvSpPr>
          <p:nvPr>
            <p:ph idx="1"/>
          </p:nvPr>
        </p:nvSpPr>
        <p:spPr/>
        <p:txBody>
          <a:bodyPr/>
          <a:lstStyle/>
          <a:p>
            <a:pPr marL="0" indent="0">
              <a:buNone/>
            </a:pPr>
            <a:r>
              <a:rPr lang="en-AU" b="1" dirty="0"/>
              <a:t>You can incorporate playfulness into your interactions with children by:</a:t>
            </a:r>
            <a:endParaRPr lang="en-GB" b="1" dirty="0"/>
          </a:p>
          <a:p>
            <a:pPr lvl="0"/>
            <a:r>
              <a:rPr lang="en-AU" dirty="0"/>
              <a:t>Putting fun twists on rules </a:t>
            </a:r>
            <a:endParaRPr lang="en-GB" dirty="0"/>
          </a:p>
          <a:p>
            <a:r>
              <a:rPr lang="en-AU" dirty="0"/>
              <a:t>Join in play </a:t>
            </a:r>
            <a:endParaRPr lang="en-GB" dirty="0"/>
          </a:p>
          <a:p>
            <a:r>
              <a:rPr lang="en-AU" dirty="0"/>
              <a:t>Encourage children to see the funny side of </a:t>
            </a:r>
            <a:r>
              <a:rPr lang="en-AU" dirty="0" smtClean="0"/>
              <a:t>things. </a:t>
            </a:r>
            <a:endParaRPr lang="en-GB" dirty="0"/>
          </a:p>
          <a:p>
            <a:endParaRPr lang="en-GB" dirty="0"/>
          </a:p>
        </p:txBody>
      </p:sp>
    </p:spTree>
    <p:extLst>
      <p:ext uri="{BB962C8B-B14F-4D97-AF65-F5344CB8AC3E}">
        <p14:creationId xmlns:p14="http://schemas.microsoft.com/office/powerpoint/2010/main" val="4138768384"/>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Enjoyment</a:t>
            </a:r>
            <a:endParaRPr lang="en-GB" dirty="0"/>
          </a:p>
        </p:txBody>
      </p:sp>
      <p:sp>
        <p:nvSpPr>
          <p:cNvPr id="3" name="Content Placeholder 2"/>
          <p:cNvSpPr>
            <a:spLocks noGrp="1"/>
          </p:cNvSpPr>
          <p:nvPr>
            <p:ph idx="1"/>
          </p:nvPr>
        </p:nvSpPr>
        <p:spPr/>
        <p:txBody>
          <a:bodyPr/>
          <a:lstStyle/>
          <a:p>
            <a:pPr marL="0" indent="0">
              <a:buNone/>
            </a:pPr>
            <a:r>
              <a:rPr lang="en-AU" dirty="0"/>
              <a:t>Similarly to enthusiasm, children will benefit from you showing enjoyment during your interactions. If children feel that you enjoying the time you spend with them it is likely to boost their self-esteem and may make them feel content and happy. </a:t>
            </a:r>
            <a:endParaRPr lang="en-AU" dirty="0" smtClean="0"/>
          </a:p>
          <a:p>
            <a:pPr marL="0" indent="0">
              <a:buNone/>
            </a:pPr>
            <a:endParaRPr lang="en-GB" dirty="0"/>
          </a:p>
        </p:txBody>
      </p:sp>
      <p:pic>
        <p:nvPicPr>
          <p:cNvPr id="4" name="Picture 3" descr="ID# 7180 - Stick Figure Blowing Party Favor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4932040" y="3766195"/>
            <a:ext cx="3307829" cy="3091805"/>
          </a:xfrm>
          <a:prstGeom prst="rect">
            <a:avLst/>
          </a:prstGeom>
          <a:noFill/>
          <a:ln>
            <a:noFill/>
          </a:ln>
        </p:spPr>
      </p:pic>
    </p:spTree>
    <p:extLst>
      <p:ext uri="{BB962C8B-B14F-4D97-AF65-F5344CB8AC3E}">
        <p14:creationId xmlns:p14="http://schemas.microsoft.com/office/powerpoint/2010/main" val="296821486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3C</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a:xfrm>
            <a:off x="467544" y="404664"/>
            <a:ext cx="8229600" cy="1143000"/>
          </a:xfrm>
        </p:spPr>
        <p:txBody>
          <a:bodyPr>
            <a:noAutofit/>
          </a:bodyPr>
          <a:lstStyle/>
          <a:p>
            <a:r>
              <a:rPr lang="en-AU" dirty="0"/>
              <a:t>Facilitate children’s play, learning and physical activity</a:t>
            </a:r>
            <a:endParaRPr lang="en-AU" dirty="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3108543"/>
          </a:xfrm>
          <a:prstGeom prst="rect">
            <a:avLst/>
          </a:prstGeom>
          <a:noFill/>
        </p:spPr>
        <p:txBody>
          <a:bodyPr wrap="square" rtlCol="0">
            <a:spAutoFit/>
          </a:bodyPr>
          <a:lstStyle/>
          <a:p>
            <a:r>
              <a:rPr lang="en-AU" sz="2800" b="1" dirty="0">
                <a:latin typeface="+mj-lt"/>
              </a:rPr>
              <a:t>3.4 </a:t>
            </a:r>
            <a:r>
              <a:rPr lang="en-AU" sz="2800" dirty="0"/>
              <a:t>Respond to children’s reactions to play environments to ensure each child remains interested, challenged but not frustrated</a:t>
            </a:r>
            <a:endParaRPr lang="en-AU" sz="2800" dirty="0">
              <a:latin typeface="+mj-lt"/>
            </a:endParaRP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Responding to children’s reactions</a:t>
            </a:r>
          </a:p>
        </p:txBody>
      </p:sp>
      <p:sp>
        <p:nvSpPr>
          <p:cNvPr id="3" name="Content Placeholder 2"/>
          <p:cNvSpPr>
            <a:spLocks noGrp="1"/>
          </p:cNvSpPr>
          <p:nvPr>
            <p:ph idx="1"/>
          </p:nvPr>
        </p:nvSpPr>
        <p:spPr/>
        <p:txBody>
          <a:bodyPr/>
          <a:lstStyle/>
          <a:p>
            <a:pPr marL="0" indent="0">
              <a:buNone/>
            </a:pPr>
            <a:r>
              <a:rPr lang="en-AU" dirty="0"/>
              <a:t>In order to ensure that you are providing the best care you possibly can, you will need to be looking at how children are reacting and responding to their play environments. </a:t>
            </a:r>
            <a:endParaRPr lang="en-GB" dirty="0"/>
          </a:p>
          <a:p>
            <a:endParaRPr lang="en-GB" dirty="0"/>
          </a:p>
        </p:txBody>
      </p:sp>
      <p:pic>
        <p:nvPicPr>
          <p:cNvPr id="4" name="Picture 3" descr="C:\Users\Kelsey\Pictures\Pictures\ArtWork\Fotolia_15998379_XS.jpg"/>
          <p:cNvPicPr/>
          <p:nvPr/>
        </p:nvPicPr>
        <p:blipFill>
          <a:blip r:embed="rId2">
            <a:extLst>
              <a:ext uri="{28A0092B-C50C-407E-A947-70E740481C1C}">
                <a14:useLocalDpi xmlns:a14="http://schemas.microsoft.com/office/drawing/2010/main" val="0"/>
              </a:ext>
            </a:extLst>
          </a:blip>
          <a:srcRect/>
          <a:stretch>
            <a:fillRect/>
          </a:stretch>
        </p:blipFill>
        <p:spPr bwMode="auto">
          <a:xfrm>
            <a:off x="4788024" y="2996952"/>
            <a:ext cx="3257922" cy="3185914"/>
          </a:xfrm>
          <a:prstGeom prst="rect">
            <a:avLst/>
          </a:prstGeom>
          <a:noFill/>
          <a:ln>
            <a:noFill/>
          </a:ln>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ID# 13118 - Pushing Their Limits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3861048"/>
            <a:ext cx="2857500" cy="28575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a:t>Responding to children’s reactions</a:t>
            </a:r>
          </a:p>
        </p:txBody>
      </p:sp>
      <p:sp>
        <p:nvSpPr>
          <p:cNvPr id="3" name="Content Placeholder 2"/>
          <p:cNvSpPr>
            <a:spLocks noGrp="1"/>
          </p:cNvSpPr>
          <p:nvPr>
            <p:ph idx="1"/>
          </p:nvPr>
        </p:nvSpPr>
        <p:spPr/>
        <p:txBody>
          <a:bodyPr/>
          <a:lstStyle/>
          <a:p>
            <a:pPr marL="0" indent="0">
              <a:buNone/>
            </a:pPr>
            <a:r>
              <a:rPr lang="en-AU" b="1" dirty="0"/>
              <a:t>When you respond to children’s reactions, you should be aiming to:</a:t>
            </a:r>
            <a:endParaRPr lang="en-GB" b="1" dirty="0"/>
          </a:p>
          <a:p>
            <a:pPr lvl="0"/>
            <a:r>
              <a:rPr lang="en-AU" dirty="0"/>
              <a:t>Reinforce or extend children’s interests </a:t>
            </a:r>
            <a:endParaRPr lang="en-GB" dirty="0"/>
          </a:p>
          <a:p>
            <a:r>
              <a:rPr lang="en-AU" dirty="0"/>
              <a:t>Support/further children’s skills </a:t>
            </a:r>
            <a:endParaRPr lang="en-AU" dirty="0" smtClean="0"/>
          </a:p>
          <a:p>
            <a:r>
              <a:rPr lang="en-AU" dirty="0" smtClean="0"/>
              <a:t>Ensure </a:t>
            </a:r>
            <a:r>
              <a:rPr lang="en-AU" dirty="0"/>
              <a:t>that children feel </a:t>
            </a:r>
            <a:r>
              <a:rPr lang="en-AU" dirty="0" smtClean="0"/>
              <a:t>supported. </a:t>
            </a:r>
            <a:endParaRPr lang="en-GB" dirty="0"/>
          </a:p>
        </p:txBody>
      </p:sp>
    </p:spTree>
    <p:extLst>
      <p:ext uri="{BB962C8B-B14F-4D97-AF65-F5344CB8AC3E}">
        <p14:creationId xmlns:p14="http://schemas.microsoft.com/office/powerpoint/2010/main" val="470404482"/>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dirty="0" smtClean="0"/>
              <a:t>Challenge vs. frustration</a:t>
            </a:r>
            <a:endParaRPr lang="en-GB" dirty="0"/>
          </a:p>
        </p:txBody>
      </p:sp>
      <p:sp>
        <p:nvSpPr>
          <p:cNvPr id="3" name="Content Placeholder 2"/>
          <p:cNvSpPr>
            <a:spLocks noGrp="1"/>
          </p:cNvSpPr>
          <p:nvPr>
            <p:ph idx="1"/>
          </p:nvPr>
        </p:nvSpPr>
        <p:spPr/>
        <p:txBody>
          <a:bodyPr/>
          <a:lstStyle/>
          <a:p>
            <a:pPr marL="0" indent="0">
              <a:buNone/>
            </a:pPr>
            <a:r>
              <a:rPr lang="en-AU" dirty="0"/>
              <a:t>Finding the line between challenged and frustrated may often prove difficult. Often enough, challenge can turn into frustration really quickly. You will need to find the balance between reasonable and unreasonable expectation and, realistically, the only way to do this is to get to know the children you work with. </a:t>
            </a:r>
            <a:endParaRPr lang="en-GB" dirty="0"/>
          </a:p>
        </p:txBody>
      </p:sp>
      <p:pic>
        <p:nvPicPr>
          <p:cNvPr id="4" name="Picture 3" descr="C:\Users\Kelsey\Pictures\Pictures\ArtWork\frustrated_at_my_desk_800_wht_8478.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52120" y="4365104"/>
            <a:ext cx="2438981" cy="2276659"/>
          </a:xfrm>
          <a:prstGeom prst="rect">
            <a:avLst/>
          </a:prstGeom>
          <a:noFill/>
          <a:ln>
            <a:noFill/>
          </a:ln>
        </p:spPr>
      </p:pic>
    </p:spTree>
    <p:extLst>
      <p:ext uri="{BB962C8B-B14F-4D97-AF65-F5344CB8AC3E}">
        <p14:creationId xmlns:p14="http://schemas.microsoft.com/office/powerpoint/2010/main" val="4070754585"/>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Identifying frustration</a:t>
            </a:r>
            <a:endParaRPr lang="en-GB" dirty="0"/>
          </a:p>
        </p:txBody>
      </p:sp>
      <p:sp>
        <p:nvSpPr>
          <p:cNvPr id="3" name="Content Placeholder 2"/>
          <p:cNvSpPr>
            <a:spLocks noGrp="1"/>
          </p:cNvSpPr>
          <p:nvPr>
            <p:ph idx="1"/>
          </p:nvPr>
        </p:nvSpPr>
        <p:spPr/>
        <p:txBody>
          <a:bodyPr/>
          <a:lstStyle/>
          <a:p>
            <a:pPr marL="0" indent="0">
              <a:buNone/>
            </a:pPr>
            <a:r>
              <a:rPr lang="en-AU" dirty="0"/>
              <a:t>All children will be different and there is never going to be a universal sign to indicate that they are becoming frustrated with a task. T</a:t>
            </a:r>
            <a:r>
              <a:rPr lang="en-AU" dirty="0" smtClean="0"/>
              <a:t>here </a:t>
            </a:r>
            <a:r>
              <a:rPr lang="en-AU" dirty="0"/>
              <a:t>are a few things which you can look for in the behaviour of children which will indicate that they may be getting </a:t>
            </a:r>
            <a:r>
              <a:rPr lang="en-AU" dirty="0" smtClean="0"/>
              <a:t>irritated:</a:t>
            </a:r>
          </a:p>
          <a:p>
            <a:pPr marL="0" indent="0">
              <a:buNone/>
            </a:pPr>
            <a:endParaRPr lang="en-GB" dirty="0"/>
          </a:p>
          <a:p>
            <a:r>
              <a:rPr lang="en-AU" dirty="0"/>
              <a:t>Disengagement with a task </a:t>
            </a:r>
            <a:endParaRPr lang="en-GB" dirty="0"/>
          </a:p>
          <a:p>
            <a:r>
              <a:rPr lang="en-AU" dirty="0"/>
              <a:t>Becoming short-tempered </a:t>
            </a:r>
            <a:endParaRPr lang="en-GB" dirty="0"/>
          </a:p>
          <a:p>
            <a:r>
              <a:rPr lang="en-AU" dirty="0" smtClean="0"/>
              <a:t>Quitting.</a:t>
            </a:r>
            <a:endParaRPr lang="en-GB" dirty="0"/>
          </a:p>
          <a:p>
            <a:endParaRPr lang="en-GB" dirty="0"/>
          </a:p>
        </p:txBody>
      </p:sp>
      <p:pic>
        <p:nvPicPr>
          <p:cNvPr id="6146" name="Picture 2" descr="ID# 17571 - Angry Emotion Ball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3789040"/>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3789572"/>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3D</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67544" y="476672"/>
            <a:ext cx="8229600" cy="1143000"/>
          </a:xfrm>
        </p:spPr>
        <p:txBody>
          <a:bodyPr>
            <a:noAutofit/>
          </a:bodyPr>
          <a:lstStyle/>
          <a:p>
            <a:r>
              <a:rPr lang="en-AU" dirty="0"/>
              <a:t>Facilitate children’s play, learning and physical activity</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3.5 </a:t>
            </a:r>
            <a:r>
              <a:rPr lang="en-AU" sz="2800" dirty="0"/>
              <a:t>Establish routine with children so as to support them in remaining safe </a:t>
            </a:r>
            <a:r>
              <a:rPr lang="en-AU" sz="2800" b="1" dirty="0" smtClean="0">
                <a:latin typeface="+mj-lt"/>
              </a:rPr>
              <a:t> </a:t>
            </a:r>
            <a:endParaRPr lang="en-AU" sz="2800" dirty="0">
              <a:latin typeface="+mj-lt"/>
            </a:endParaRP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Communicating with families</a:t>
            </a:r>
          </a:p>
        </p:txBody>
      </p:sp>
      <p:sp>
        <p:nvSpPr>
          <p:cNvPr id="3" name="Content Placeholder 2"/>
          <p:cNvSpPr>
            <a:spLocks noGrp="1"/>
          </p:cNvSpPr>
          <p:nvPr>
            <p:ph idx="1"/>
          </p:nvPr>
        </p:nvSpPr>
        <p:spPr/>
        <p:txBody>
          <a:bodyPr/>
          <a:lstStyle/>
          <a:p>
            <a:pPr marL="0" indent="0">
              <a:buNone/>
            </a:pPr>
            <a:r>
              <a:rPr lang="en-AU" dirty="0"/>
              <a:t>The routines which you implement should be created based on the safety and security of all children. In order to be aware of the specific routines you need to implement, you should discuss children's requirements with their family. </a:t>
            </a:r>
            <a:endParaRPr lang="en-GB" dirty="0"/>
          </a:p>
        </p:txBody>
      </p:sp>
      <p:pic>
        <p:nvPicPr>
          <p:cNvPr id="4" name="Picture 3" descr="ID# 1884 - Stick Figure Blue Family Under Umbrella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4860032" y="3789040"/>
            <a:ext cx="2857500" cy="2857500"/>
          </a:xfrm>
          <a:prstGeom prst="rect">
            <a:avLst/>
          </a:prstGeom>
          <a:noFill/>
          <a:ln>
            <a:noFill/>
          </a:ln>
        </p:spPr>
      </p:pic>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Engaging children in </a:t>
            </a:r>
            <a:r>
              <a:rPr lang="en-GB" dirty="0" smtClean="0"/>
              <a:t>routines</a:t>
            </a:r>
            <a:endParaRPr lang="en-GB" dirty="0"/>
          </a:p>
        </p:txBody>
      </p:sp>
      <p:sp>
        <p:nvSpPr>
          <p:cNvPr id="3" name="Content Placeholder 2"/>
          <p:cNvSpPr>
            <a:spLocks noGrp="1"/>
          </p:cNvSpPr>
          <p:nvPr>
            <p:ph idx="1"/>
          </p:nvPr>
        </p:nvSpPr>
        <p:spPr/>
        <p:txBody>
          <a:bodyPr/>
          <a:lstStyle/>
          <a:p>
            <a:pPr marL="0" indent="0">
              <a:buNone/>
            </a:pPr>
            <a:r>
              <a:rPr lang="en-AU" dirty="0" smtClean="0"/>
              <a:t>As </a:t>
            </a:r>
            <a:r>
              <a:rPr lang="en-AU" dirty="0"/>
              <a:t>well as utilising families of children to ensure that you are incorporating useful and healthy routines, it might also be a good idea to involve children </a:t>
            </a:r>
            <a:r>
              <a:rPr lang="en-AU" dirty="0" smtClean="0"/>
              <a:t>themselves in the routine process. </a:t>
            </a:r>
          </a:p>
          <a:p>
            <a:pPr marL="0" indent="0">
              <a:buNone/>
            </a:pPr>
            <a:endParaRPr lang="en-GB" dirty="0"/>
          </a:p>
        </p:txBody>
      </p:sp>
      <p:pic>
        <p:nvPicPr>
          <p:cNvPr id="4" name="Picture 3" descr="ID# 7313 - Stick Figure Boost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4739406" y="3356992"/>
            <a:ext cx="3310880" cy="3094856"/>
          </a:xfrm>
          <a:prstGeom prst="rect">
            <a:avLst/>
          </a:prstGeom>
          <a:noFill/>
          <a:ln>
            <a:noFill/>
          </a:ln>
        </p:spPr>
      </p:pic>
    </p:spTree>
    <p:extLst>
      <p:ext uri="{BB962C8B-B14F-4D97-AF65-F5344CB8AC3E}">
        <p14:creationId xmlns:p14="http://schemas.microsoft.com/office/powerpoint/2010/main" val="4234264505"/>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Engaging children in routines</a:t>
            </a:r>
          </a:p>
        </p:txBody>
      </p:sp>
      <p:sp>
        <p:nvSpPr>
          <p:cNvPr id="3" name="Content Placeholder 2"/>
          <p:cNvSpPr>
            <a:spLocks noGrp="1"/>
          </p:cNvSpPr>
          <p:nvPr>
            <p:ph idx="1"/>
          </p:nvPr>
        </p:nvSpPr>
        <p:spPr>
          <a:xfrm>
            <a:off x="457200" y="1600200"/>
            <a:ext cx="8229600" cy="4709120"/>
          </a:xfrm>
        </p:spPr>
        <p:txBody>
          <a:bodyPr>
            <a:normAutofit/>
          </a:bodyPr>
          <a:lstStyle/>
          <a:p>
            <a:pPr marL="0" indent="0">
              <a:buNone/>
            </a:pPr>
            <a:r>
              <a:rPr lang="en-AU" b="1" dirty="0"/>
              <a:t>For example, you can increase children’s involvement in routines by:</a:t>
            </a:r>
            <a:endParaRPr lang="en-GB" b="1" dirty="0"/>
          </a:p>
          <a:p>
            <a:pPr lvl="0"/>
            <a:r>
              <a:rPr lang="en-AU" dirty="0"/>
              <a:t>Put up an illustrated poster of your routine somewhere everyone can see it </a:t>
            </a:r>
            <a:endParaRPr lang="en-GB" dirty="0"/>
          </a:p>
          <a:p>
            <a:r>
              <a:rPr lang="en-AU" dirty="0"/>
              <a:t>Involve children in parts of the routine that they can manage by themselves </a:t>
            </a:r>
            <a:endParaRPr lang="en-GB" dirty="0"/>
          </a:p>
          <a:p>
            <a:r>
              <a:rPr lang="en-AU" dirty="0"/>
              <a:t>Find ways to remind children to follow the routine without your help </a:t>
            </a:r>
            <a:endParaRPr lang="en-GB" dirty="0"/>
          </a:p>
          <a:p>
            <a:r>
              <a:rPr lang="en-AU" dirty="0"/>
              <a:t>Watch out for and praise children when they follow the routine without </a:t>
            </a:r>
            <a:r>
              <a:rPr lang="en-AU" dirty="0" smtClean="0"/>
              <a:t>help.</a:t>
            </a:r>
            <a:endParaRPr lang="en-GB" dirty="0"/>
          </a:p>
          <a:p>
            <a:endParaRPr lang="en-GB" dirty="0"/>
          </a:p>
        </p:txBody>
      </p:sp>
    </p:spTree>
    <p:extLst>
      <p:ext uri="{BB962C8B-B14F-4D97-AF65-F5344CB8AC3E}">
        <p14:creationId xmlns:p14="http://schemas.microsoft.com/office/powerpoint/2010/main" val="2716951927"/>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3E</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r>
              <a:rPr lang="en-US" dirty="0">
                <a:solidFill>
                  <a:srgbClr val="FF0000"/>
                </a:solidFill>
              </a:rPr>
              <a:t>Summative Assessments</a:t>
            </a:r>
          </a:p>
        </p:txBody>
      </p:sp>
      <p:sp>
        <p:nvSpPr>
          <p:cNvPr id="75779" name="Content Placeholder 2"/>
          <p:cNvSpPr>
            <a:spLocks noGrp="1"/>
          </p:cNvSpPr>
          <p:nvPr>
            <p:ph idx="1"/>
          </p:nvPr>
        </p:nvSpPr>
        <p:spPr/>
        <p:txBody>
          <a:bodyPr/>
          <a:lstStyle/>
          <a:p>
            <a:pPr marL="0" indent="0">
              <a:buNone/>
            </a:pPr>
            <a:r>
              <a:rPr lang="en-US" b="1" dirty="0"/>
              <a:t>Summative assessments consist of:</a:t>
            </a:r>
          </a:p>
          <a:p>
            <a:r>
              <a:rPr lang="en-US" dirty="0"/>
              <a:t>Skills Activity</a:t>
            </a:r>
          </a:p>
          <a:p>
            <a:r>
              <a:rPr lang="en-US" dirty="0"/>
              <a:t>Knowledge Activity</a:t>
            </a:r>
          </a:p>
          <a:p>
            <a:r>
              <a:rPr lang="en-US" dirty="0"/>
              <a:t>Performance Activity.</a:t>
            </a:r>
          </a:p>
          <a:p>
            <a:pPr marL="0" indent="0">
              <a:buNone/>
            </a:pPr>
            <a:endParaRPr lang="en-US" dirty="0"/>
          </a:p>
          <a:p>
            <a:pPr marL="0" indent="0">
              <a:buNone/>
            </a:pPr>
            <a:r>
              <a:rPr lang="en-US" dirty="0"/>
              <a:t>Your assessor will provide you with further guidance on how and where to complete these assessments.</a:t>
            </a:r>
          </a:p>
        </p:txBody>
      </p:sp>
      <p:pic>
        <p:nvPicPr>
          <p:cNvPr id="4" name="Content Placeholder 6" descr="Fotolia_2204087_XS"/>
          <p:cNvPicPr>
            <a:picLocks noChangeAspect="1" noChangeArrowheads="1"/>
          </p:cNvPicPr>
          <p:nvPr/>
        </p:nvPicPr>
        <p:blipFill>
          <a:blip r:embed="rId2" cstate="print"/>
          <a:srcRect/>
          <a:stretch>
            <a:fillRect/>
          </a:stretch>
        </p:blipFill>
        <p:spPr bwMode="auto">
          <a:xfrm>
            <a:off x="6021724" y="1636192"/>
            <a:ext cx="2582724" cy="1976176"/>
          </a:xfrm>
          <a:prstGeom prst="rect">
            <a:avLst/>
          </a:prstGeom>
          <a:ln>
            <a:noFill/>
          </a:ln>
          <a:effectLst>
            <a:softEdge rad="112500"/>
          </a:effectLst>
        </p:spPr>
      </p:pic>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Title 3"/>
          <p:cNvSpPr>
            <a:spLocks noGrp="1"/>
          </p:cNvSpPr>
          <p:nvPr>
            <p:ph type="title"/>
          </p:nvPr>
        </p:nvSpPr>
        <p:spPr>
          <a:xfrm>
            <a:off x="1476375" y="260350"/>
            <a:ext cx="6400800" cy="1143000"/>
          </a:xfrm>
        </p:spPr>
        <p:txBody>
          <a:bodyPr/>
          <a:lstStyle/>
          <a:p>
            <a:pPr eaLnBrk="1" hangingPunct="1"/>
            <a:r>
              <a:rPr lang="en-AU" dirty="0">
                <a:solidFill>
                  <a:srgbClr val="FF0000"/>
                </a:solidFill>
              </a:rPr>
              <a:t>Summary and Feedback</a:t>
            </a:r>
            <a:endParaRPr lang="en-CA" dirty="0">
              <a:solidFill>
                <a:srgbClr val="FF0000"/>
              </a:solidFill>
            </a:endParaRPr>
          </a:p>
        </p:txBody>
      </p:sp>
      <p:sp>
        <p:nvSpPr>
          <p:cNvPr id="178179" name="Content Placeholder 3"/>
          <p:cNvSpPr>
            <a:spLocks noGrp="1"/>
          </p:cNvSpPr>
          <p:nvPr>
            <p:ph idx="1"/>
          </p:nvPr>
        </p:nvSpPr>
        <p:spPr/>
        <p:txBody>
          <a:bodyPr>
            <a:normAutofit/>
          </a:bodyPr>
          <a:lstStyle/>
          <a:p>
            <a:r>
              <a:rPr lang="en-US" sz="2800" dirty="0"/>
              <a:t>Did we meet our objectives?</a:t>
            </a:r>
          </a:p>
          <a:p>
            <a:r>
              <a:rPr lang="en-US" sz="2800" dirty="0"/>
              <a:t>How did you find this session?</a:t>
            </a:r>
          </a:p>
          <a:p>
            <a:r>
              <a:rPr lang="en-US" sz="2800" dirty="0"/>
              <a:t>Any questions?</a:t>
            </a:r>
          </a:p>
        </p:txBody>
      </p:sp>
      <p:pic>
        <p:nvPicPr>
          <p:cNvPr id="178180" name="Picture 3" descr="Fotolia_24005805_S.jpg"/>
          <p:cNvPicPr>
            <a:picLocks noChangeAspect="1"/>
          </p:cNvPicPr>
          <p:nvPr/>
        </p:nvPicPr>
        <p:blipFill>
          <a:blip r:embed="rId3" cstate="print"/>
          <a:srcRect/>
          <a:stretch>
            <a:fillRect/>
          </a:stretch>
        </p:blipFill>
        <p:spPr bwMode="auto">
          <a:xfrm>
            <a:off x="1854200" y="3141663"/>
            <a:ext cx="5435600" cy="2498725"/>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1104</TotalTime>
  <Words>3298</Words>
  <Application>Microsoft Office PowerPoint</Application>
  <PresentationFormat>On-screen Show (4:3)</PresentationFormat>
  <Paragraphs>270</Paragraphs>
  <Slides>85</Slides>
  <Notes>28</Notes>
  <HiddenSlides>0</HiddenSlides>
  <MMClips>0</MMClips>
  <ScaleCrop>false</ScaleCrop>
  <HeadingPairs>
    <vt:vector size="4" baseType="variant">
      <vt:variant>
        <vt:lpstr>Theme</vt:lpstr>
      </vt:variant>
      <vt:variant>
        <vt:i4>1</vt:i4>
      </vt:variant>
      <vt:variant>
        <vt:lpstr>Slide Titles</vt:lpstr>
      </vt:variant>
      <vt:variant>
        <vt:i4>85</vt:i4>
      </vt:variant>
    </vt:vector>
  </HeadingPairs>
  <TitlesOfParts>
    <vt:vector size="86" baseType="lpstr">
      <vt:lpstr>Office Theme</vt:lpstr>
      <vt:lpstr>PowerPoint Presentation</vt:lpstr>
      <vt:lpstr>Create an environment for play</vt:lpstr>
      <vt:lpstr>Different kinds of play</vt:lpstr>
      <vt:lpstr>Providing suitable areas for play</vt:lpstr>
      <vt:lpstr>Providing suitable areas for play</vt:lpstr>
      <vt:lpstr>Resources and materials</vt:lpstr>
      <vt:lpstr> Activity 1A  </vt:lpstr>
      <vt:lpstr>Create an environment for play</vt:lpstr>
      <vt:lpstr>Creating a safe environment</vt:lpstr>
      <vt:lpstr>Creating a safe environment</vt:lpstr>
      <vt:lpstr>Creating a non-threatening environment</vt:lpstr>
      <vt:lpstr>Creating a challenging and stimulating environment</vt:lpstr>
      <vt:lpstr>Promoting a sense of belonging</vt:lpstr>
      <vt:lpstr>Promoting a sense of belonging</vt:lpstr>
      <vt:lpstr> Activity 1B  </vt:lpstr>
      <vt:lpstr>Create an environment for play</vt:lpstr>
      <vt:lpstr>Unhurried opportunities</vt:lpstr>
      <vt:lpstr>Group and individual activities</vt:lpstr>
      <vt:lpstr>Group activities</vt:lpstr>
      <vt:lpstr>Individual activities</vt:lpstr>
      <vt:lpstr>Indoor and outdoor activities</vt:lpstr>
      <vt:lpstr> Activity 1C  </vt:lpstr>
      <vt:lpstr>Support children’s play and learning </vt:lpstr>
      <vt:lpstr>Engaging children in discussion</vt:lpstr>
      <vt:lpstr>Helping children to engage</vt:lpstr>
      <vt:lpstr>Active listening</vt:lpstr>
      <vt:lpstr>When to encourage discussion</vt:lpstr>
      <vt:lpstr>Reflective practice</vt:lpstr>
      <vt:lpstr> Activity 2A  </vt:lpstr>
      <vt:lpstr>Support children’s play and learning </vt:lpstr>
      <vt:lpstr>The importance of routines</vt:lpstr>
      <vt:lpstr>Intentional teaching</vt:lpstr>
      <vt:lpstr>Using routines to undertake intentional teaching</vt:lpstr>
      <vt:lpstr>Spontaneous learning</vt:lpstr>
      <vt:lpstr> Activity 2B  </vt:lpstr>
      <vt:lpstr>Support children’s play and learning </vt:lpstr>
      <vt:lpstr>Using experiences, resources and materials flexibly</vt:lpstr>
      <vt:lpstr>Meeting children’s individual preferences</vt:lpstr>
      <vt:lpstr>Extensions of play</vt:lpstr>
      <vt:lpstr>Extending understanding</vt:lpstr>
      <vt:lpstr> Activity 2C  </vt:lpstr>
      <vt:lpstr>Support children’s play and learning</vt:lpstr>
      <vt:lpstr>What do we mean by experiences?</vt:lpstr>
      <vt:lpstr>Participating in a variety of experiences</vt:lpstr>
      <vt:lpstr>Supporting children’s competency and confidence</vt:lpstr>
      <vt:lpstr>Involving children in the decision-making process</vt:lpstr>
      <vt:lpstr> Activity 2D  </vt:lpstr>
      <vt:lpstr>Support children’s play and learning </vt:lpstr>
      <vt:lpstr>Respecting children’s choices</vt:lpstr>
      <vt:lpstr>Encourage participation</vt:lpstr>
      <vt:lpstr>Getting to know children</vt:lpstr>
      <vt:lpstr>Find things that children enjoy</vt:lpstr>
      <vt:lpstr>Participation in new or unknown experiences</vt:lpstr>
      <vt:lpstr>Participation in new or unknown experiences</vt:lpstr>
      <vt:lpstr> Activity 2E  </vt:lpstr>
      <vt:lpstr>Facilitate children’s play, learning and physical activity</vt:lpstr>
      <vt:lpstr>Following a child’s lead</vt:lpstr>
      <vt:lpstr>Child-led play</vt:lpstr>
      <vt:lpstr>Participating when invited</vt:lpstr>
      <vt:lpstr> Activity 3A  </vt:lpstr>
      <vt:lpstr>Facilitate children’s play, learning and physical activity</vt:lpstr>
      <vt:lpstr>Adult-initiated play</vt:lpstr>
      <vt:lpstr>Invite children to participate</vt:lpstr>
      <vt:lpstr>Guiding children through play</vt:lpstr>
      <vt:lpstr> Activity 3B  </vt:lpstr>
      <vt:lpstr>Facilitate children’s play, learning and physical activity</vt:lpstr>
      <vt:lpstr>Interactions with children</vt:lpstr>
      <vt:lpstr>Enthusiasm</vt:lpstr>
      <vt:lpstr>Playfulness</vt:lpstr>
      <vt:lpstr>Playfulness</vt:lpstr>
      <vt:lpstr>Enjoyment</vt:lpstr>
      <vt:lpstr> Activity 3C  </vt:lpstr>
      <vt:lpstr>Facilitate children’s play, learning and physical activity</vt:lpstr>
      <vt:lpstr>Responding to children’s reactions</vt:lpstr>
      <vt:lpstr>Responding to children’s reactions</vt:lpstr>
      <vt:lpstr>Challenge vs. frustration</vt:lpstr>
      <vt:lpstr>Identifying frustration</vt:lpstr>
      <vt:lpstr> Activity 3D  </vt:lpstr>
      <vt:lpstr>Facilitate children’s play, learning and physical activity</vt:lpstr>
      <vt:lpstr>Communicating with families</vt:lpstr>
      <vt:lpstr>Engaging children in routines</vt:lpstr>
      <vt:lpstr>Engaging children in routines</vt:lpstr>
      <vt:lpstr> Activity 3E  </vt:lpstr>
      <vt:lpstr>Summative Assessments</vt:lpstr>
      <vt:lpstr>Summary and Feedback</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Tom; Chloe</dc:creator>
  <cp:lastModifiedBy>Emily Wilson</cp:lastModifiedBy>
  <cp:revision>272</cp:revision>
  <dcterms:created xsi:type="dcterms:W3CDTF">2011-08-26T06:48:04Z</dcterms:created>
  <dcterms:modified xsi:type="dcterms:W3CDTF">2017-06-09T11:13:27Z</dcterms:modified>
</cp:coreProperties>
</file>