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6" r:id="rId4"/>
  </p:sldMasterIdLst>
  <p:notesMasterIdLst>
    <p:notesMasterId r:id="rId16"/>
  </p:notesMasterIdLst>
  <p:sldIdLst>
    <p:sldId id="278" r:id="rId5"/>
    <p:sldId id="279" r:id="rId6"/>
    <p:sldId id="280" r:id="rId7"/>
    <p:sldId id="281" r:id="rId8"/>
    <p:sldId id="282" r:id="rId9"/>
    <p:sldId id="283" r:id="rId10"/>
    <p:sldId id="284" r:id="rId11"/>
    <p:sldId id="285" r:id="rId12"/>
    <p:sldId id="286" r:id="rId13"/>
    <p:sldId id="287" r:id="rId14"/>
    <p:sldId id="288"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19" autoAdjust="0"/>
  </p:normalViewPr>
  <p:slideViewPr>
    <p:cSldViewPr snapToGrid="0">
      <p:cViewPr varScale="1">
        <p:scale>
          <a:sx n="114" d="100"/>
          <a:sy n="114" d="100"/>
        </p:scale>
        <p:origin x="41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FD01546-198A-4195-BCF8-F0FF54C90E5E}" type="datetimeFigureOut">
              <a:rPr lang="en-US" smtClean="0"/>
              <a:t>3/30/2021</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E6DE88F-1F85-4A27-9D34-D74A50E7B0DA}" type="slidenum">
              <a:rPr lang="en-US" smtClean="0"/>
              <a:t>‹#›</a:t>
            </a:fld>
            <a:endParaRPr lang="en-US" dirty="0"/>
          </a:p>
        </p:txBody>
      </p:sp>
    </p:spTree>
    <p:extLst>
      <p:ext uri="{BB962C8B-B14F-4D97-AF65-F5344CB8AC3E}">
        <p14:creationId xmlns:p14="http://schemas.microsoft.com/office/powerpoint/2010/main" val="37300918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3AEA074-24A7-4657-AE02-A51F68EA6AA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578475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8D38747-4367-4BD2-8D51-C97E202738E2}" type="datetime1">
              <a:rPr lang="en-US" smtClean="0"/>
              <a:t>3/30/2021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32463191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C55A3C-5767-4844-A0A3-83778C2E5409}" type="datetime1">
              <a:rPr lang="en-US" smtClean="0"/>
              <a:t>3/30/2021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0919017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AE507A8-A5CF-4D38-AB86-7EDDA87A85D4}" type="datetime1">
              <a:rPr lang="en-US" smtClean="0"/>
              <a:t>3/30/2021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32325749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DFCD27C-8599-43EF-BA1D-14DDC1946E06}" type="datetime1">
              <a:rPr lang="en-US" smtClean="0"/>
              <a:t>3/30/2021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8976986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9343D99-809A-49C0-96E5-4250D0B498EE}" type="datetime1">
              <a:rPr lang="en-US" smtClean="0"/>
              <a:t>3/30/2021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4743117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143DE9B-B678-4EFB-BB7D-A4370204A0B0}" type="datetime1">
              <a:rPr lang="en-US" smtClean="0"/>
              <a:t>3/30/2021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6302921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68812DA-F765-4142-A6A3-A8ED7235E082}" type="datetime1">
              <a:rPr lang="en-US" smtClean="0"/>
              <a:t>3/30/2021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4145118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E0277FD-7DE6-41D4-930D-AC99F5AFE54E}" type="datetime1">
              <a:rPr lang="en-US" smtClean="0"/>
              <a:t>3/30/2021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40829782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EA15526-7079-4B7B-987C-1B5FAE11A0FF}" type="datetime1">
              <a:rPr lang="en-US" smtClean="0"/>
              <a:t>3/30/2021</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9061214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73ED0CC-082F-4160-86E5-0D6041F12778}" type="datetime1">
              <a:rPr lang="en-US" smtClean="0"/>
              <a:t>3/30/2021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61341246"/>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73ED0CC-082F-4160-86E5-0D6041F12778}" type="datetime1">
              <a:rPr lang="en-US" smtClean="0"/>
              <a:t>3/30/2021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372514886"/>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73ED0CC-082F-4160-86E5-0D6041F12778}" type="datetime1">
              <a:rPr lang="en-US" smtClean="0"/>
              <a:t>3/30/2021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627528559"/>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73ED0CC-082F-4160-86E5-0D6041F12778}" type="datetime1">
              <a:rPr lang="en-US" smtClean="0"/>
              <a:t>3/30/2021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762347639"/>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73ED0CC-082F-4160-86E5-0D6041F12778}" type="datetime1">
              <a:rPr lang="en-US" smtClean="0"/>
              <a:t>3/30/2021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199284437"/>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3ED0CC-082F-4160-86E5-0D6041F12778}" type="datetime1">
              <a:rPr lang="en-US" smtClean="0"/>
              <a:t>3/30/2021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303184446"/>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3ED0CC-082F-4160-86E5-0D6041F12778}" type="datetime1">
              <a:rPr lang="en-US" smtClean="0"/>
              <a:t>3/30/2021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951477977"/>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073ED0CC-082F-4160-86E5-0D6041F12778}" type="datetime1">
              <a:rPr lang="en-US" smtClean="0"/>
              <a:t>3/30/2021</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3A98EE3D-8CD1-4C3F-BD1C-C98C9596463C}" type="slidenum">
              <a:rPr lang="en-US" smtClean="0"/>
              <a:t>‹#›</a:t>
            </a:fld>
            <a:endParaRPr lang="en-US" dirty="0"/>
          </a:p>
        </p:txBody>
      </p:sp>
    </p:spTree>
    <p:extLst>
      <p:ext uri="{BB962C8B-B14F-4D97-AF65-F5344CB8AC3E}">
        <p14:creationId xmlns:p14="http://schemas.microsoft.com/office/powerpoint/2010/main" val="4158583407"/>
      </p:ext>
    </p:extLst>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 id="2147483688" r:id="rId12"/>
    <p:sldLayoutId id="2147483689" r:id="rId13"/>
    <p:sldLayoutId id="2147483690" r:id="rId14"/>
    <p:sldLayoutId id="2147483691" r:id="rId15"/>
    <p:sldLayoutId id="2147483692" r:id="rId16"/>
  </p:sldLayoutIdLst>
  <p:hf sldNum="0"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www.worksafe.qld.gov.au/"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8A1C807-B9AD-4C9B-BF9F-60F03428998E}"/>
              </a:ext>
              <a:ext uri="{C183D7F6-B498-43B3-948B-1728B52AA6E4}">
                <adec:decorative xmlns:adec="http://schemas.microsoft.com/office/drawing/2017/decorative" val="1"/>
              </a:ext>
            </a:extLst>
          </p:cNvPr>
          <p:cNvPicPr>
            <a:picLocks noChangeAspect="1"/>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9091" t="9091"/>
          <a:stretch/>
        </p:blipFill>
        <p:spPr>
          <a:xfrm>
            <a:off x="-1" y="10"/>
            <a:ext cx="12192001" cy="6857990"/>
          </a:xfrm>
          <a:prstGeom prst="rect">
            <a:avLst/>
          </a:prstGeom>
        </p:spPr>
      </p:pic>
      <p:sp>
        <p:nvSpPr>
          <p:cNvPr id="10" name="Isosceles Triangle 9">
            <a:extLst>
              <a:ext uri="{FF2B5EF4-FFF2-40B4-BE49-F238E27FC236}">
                <a16:creationId xmlns:a16="http://schemas.microsoft.com/office/drawing/2014/main" id="{F5F0CD5C-72F3-4090-8A69-8E15CB432A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Parallelogram 11">
            <a:extLst>
              <a:ext uri="{FF2B5EF4-FFF2-40B4-BE49-F238E27FC236}">
                <a16:creationId xmlns:a16="http://schemas.microsoft.com/office/drawing/2014/main" id="{217496A2-9394-4FB7-BA0E-717D2D2E7A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33800" y="0"/>
            <a:ext cx="7315200" cy="6858000"/>
          </a:xfrm>
          <a:prstGeom prst="parallelogram">
            <a:avLst>
              <a:gd name="adj" fmla="val 15925"/>
            </a:avLst>
          </a:prstGeom>
          <a:solidFill>
            <a:schemeClr val="bg1">
              <a:alpha val="87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D02CF681-4765-4E88-802F-B2474DCD516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6" name="Straight Connector 15">
            <a:extLst>
              <a:ext uri="{FF2B5EF4-FFF2-40B4-BE49-F238E27FC236}">
                <a16:creationId xmlns:a16="http://schemas.microsoft.com/office/drawing/2014/main" id="{3D57B2BA-243C-45C7-A5D8-46CA719437F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8" name="Rectangle 23">
            <a:extLst>
              <a:ext uri="{FF2B5EF4-FFF2-40B4-BE49-F238E27FC236}">
                <a16:creationId xmlns:a16="http://schemas.microsoft.com/office/drawing/2014/main" id="{67374FB5-CBB7-46FF-95B5-2251BC6856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Rectangle 25">
            <a:extLst>
              <a:ext uri="{FF2B5EF4-FFF2-40B4-BE49-F238E27FC236}">
                <a16:creationId xmlns:a16="http://schemas.microsoft.com/office/drawing/2014/main" id="{34BCEAB7-D9E0-40A4-9254-8593BD346E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Isosceles Triangle 21">
            <a:extLst>
              <a:ext uri="{FF2B5EF4-FFF2-40B4-BE49-F238E27FC236}">
                <a16:creationId xmlns:a16="http://schemas.microsoft.com/office/drawing/2014/main" id="{D567A354-BB63-405C-8E5F-2F510E670F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0D1F047C-C727-42A7-85C5-68C5AA1B1A93}"/>
              </a:ext>
            </a:extLst>
          </p:cNvPr>
          <p:cNvSpPr>
            <a:spLocks noGrp="1"/>
          </p:cNvSpPr>
          <p:nvPr>
            <p:ph type="ctrTitle"/>
          </p:nvPr>
        </p:nvSpPr>
        <p:spPr>
          <a:xfrm>
            <a:off x="4791450" y="1678665"/>
            <a:ext cx="4482553" cy="2369131"/>
          </a:xfrm>
        </p:spPr>
        <p:txBody>
          <a:bodyPr>
            <a:normAutofit/>
          </a:bodyPr>
          <a:lstStyle/>
          <a:p>
            <a:r>
              <a:rPr lang="en-US"/>
              <a:t>Incident Response</a:t>
            </a:r>
          </a:p>
        </p:txBody>
      </p:sp>
      <p:sp>
        <p:nvSpPr>
          <p:cNvPr id="3" name="Subtitle 2">
            <a:extLst>
              <a:ext uri="{FF2B5EF4-FFF2-40B4-BE49-F238E27FC236}">
                <a16:creationId xmlns:a16="http://schemas.microsoft.com/office/drawing/2014/main" id="{DB93FB3F-A8D4-46D3-A1C6-C79C64563729}"/>
              </a:ext>
            </a:extLst>
          </p:cNvPr>
          <p:cNvSpPr>
            <a:spLocks noGrp="1"/>
          </p:cNvSpPr>
          <p:nvPr>
            <p:ph type="subTitle" idx="1"/>
          </p:nvPr>
        </p:nvSpPr>
        <p:spPr>
          <a:xfrm>
            <a:off x="4788276" y="4050832"/>
            <a:ext cx="4485725" cy="1096899"/>
          </a:xfrm>
        </p:spPr>
        <p:txBody>
          <a:bodyPr>
            <a:normAutofit/>
          </a:bodyPr>
          <a:lstStyle/>
          <a:p>
            <a:r>
              <a:rPr lang="en-US"/>
              <a:t>CC P&amp;D</a:t>
            </a:r>
          </a:p>
        </p:txBody>
      </p:sp>
      <p:sp>
        <p:nvSpPr>
          <p:cNvPr id="24" name="Rectangle 27">
            <a:extLst>
              <a:ext uri="{FF2B5EF4-FFF2-40B4-BE49-F238E27FC236}">
                <a16:creationId xmlns:a16="http://schemas.microsoft.com/office/drawing/2014/main" id="{9185A8D7-2F20-4F7A-97BE-21DB1654C7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a:extLst>
              <a:ext uri="{FF2B5EF4-FFF2-40B4-BE49-F238E27FC236}">
                <a16:creationId xmlns:a16="http://schemas.microsoft.com/office/drawing/2014/main" id="{CB65BD56-22B3-4E13-BFCA-B8E8BEB92D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9">
            <a:extLst>
              <a:ext uri="{FF2B5EF4-FFF2-40B4-BE49-F238E27FC236}">
                <a16:creationId xmlns:a16="http://schemas.microsoft.com/office/drawing/2014/main" id="{6790ED68-BCA0-4247-A72F-1CB85DF068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Isosceles Triangle 29">
            <a:extLst>
              <a:ext uri="{FF2B5EF4-FFF2-40B4-BE49-F238E27FC236}">
                <a16:creationId xmlns:a16="http://schemas.microsoft.com/office/drawing/2014/main" id="{DD0F2B3F-DC55-4FA7-B667-1ACD079209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41678842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2B2D6DE-C9B5-4678-91EF-77E85F2350DA}"/>
              </a:ext>
              <a:ext uri="{C183D7F6-B498-43B3-948B-1728B52AA6E4}">
                <adec:decorative xmlns:adec="http://schemas.microsoft.com/office/drawing/2017/decorative" val="1"/>
              </a:ext>
            </a:extLst>
          </p:cNvPr>
          <p:cNvPicPr>
            <a:picLocks noChangeAspect="1"/>
          </p:cNvPicPr>
          <p:nvPr/>
        </p:nvPicPr>
        <p:blipFill rotWithShape="1">
          <a:blip r:embed="rId3">
            <a:extLst>
              <a:ext uri="{28A0092B-C50C-407E-A947-70E740481C1C}">
                <a14:useLocalDpi xmlns:a14="http://schemas.microsoft.com/office/drawing/2010/main" val="0"/>
              </a:ext>
            </a:extLst>
          </a:blip>
          <a:srcRect t="18180" r="-1" b="4775"/>
          <a:stretch/>
        </p:blipFill>
        <p:spPr>
          <a:xfrm>
            <a:off x="4269854" y="-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a:extLst>
              <a:ext uri="{FF2B5EF4-FFF2-40B4-BE49-F238E27FC236}">
                <a16:creationId xmlns:a16="http://schemas.microsoft.com/office/drawing/2014/main" id="{89559F60-4CE1-4E2F-86EA-1B60679F1F4A}"/>
              </a:ext>
            </a:extLst>
          </p:cNvPr>
          <p:cNvSpPr>
            <a:spLocks noGrp="1"/>
          </p:cNvSpPr>
          <p:nvPr>
            <p:ph type="title"/>
          </p:nvPr>
        </p:nvSpPr>
        <p:spPr>
          <a:xfrm>
            <a:off x="677333" y="609600"/>
            <a:ext cx="3851123" cy="1320800"/>
          </a:xfrm>
        </p:spPr>
        <p:txBody>
          <a:bodyPr>
            <a:normAutofit/>
          </a:bodyPr>
          <a:lstStyle/>
          <a:p>
            <a:r>
              <a:rPr lang="en-US" dirty="0"/>
              <a:t>Topics	Discussed </a:t>
            </a:r>
          </a:p>
        </p:txBody>
      </p:sp>
      <p:sp>
        <p:nvSpPr>
          <p:cNvPr id="24" name="Content Placeholder 2">
            <a:extLst>
              <a:ext uri="{FF2B5EF4-FFF2-40B4-BE49-F238E27FC236}">
                <a16:creationId xmlns:a16="http://schemas.microsoft.com/office/drawing/2014/main" id="{F260476B-CCA6-412B-A9C5-399C34AE6F05}"/>
              </a:ext>
            </a:extLst>
          </p:cNvPr>
          <p:cNvSpPr>
            <a:spLocks noGrp="1"/>
          </p:cNvSpPr>
          <p:nvPr>
            <p:ph idx="1"/>
          </p:nvPr>
        </p:nvSpPr>
        <p:spPr>
          <a:xfrm>
            <a:off x="677334" y="2160589"/>
            <a:ext cx="3851122" cy="3880773"/>
          </a:xfrm>
        </p:spPr>
        <p:txBody>
          <a:bodyPr>
            <a:normAutofit/>
          </a:bodyPr>
          <a:lstStyle/>
          <a:p>
            <a:pPr marL="379800"/>
            <a:r>
              <a:rPr lang="en-US" dirty="0"/>
              <a:t>Roles &amp; Responsibilities</a:t>
            </a:r>
          </a:p>
          <a:p>
            <a:pPr marL="379800"/>
            <a:r>
              <a:rPr lang="en-US" dirty="0"/>
              <a:t>Procedure</a:t>
            </a:r>
          </a:p>
          <a:p>
            <a:pPr marL="379800"/>
            <a:r>
              <a:rPr lang="en-US" dirty="0"/>
              <a:t>Training</a:t>
            </a:r>
          </a:p>
          <a:p>
            <a:pPr marL="379800"/>
            <a:r>
              <a:rPr lang="en-US" dirty="0"/>
              <a:t>Monitoring &amp; Review</a:t>
            </a:r>
          </a:p>
          <a:p>
            <a:pPr marL="379800"/>
            <a:r>
              <a:rPr lang="en-US" dirty="0"/>
              <a:t>Record Keeping </a:t>
            </a:r>
          </a:p>
          <a:p>
            <a:pPr marL="379800"/>
            <a:r>
              <a:rPr lang="en-US" dirty="0"/>
              <a:t>Legislation </a:t>
            </a:r>
          </a:p>
          <a:p>
            <a:endParaRPr lang="en-US" dirty="0"/>
          </a:p>
        </p:txBody>
      </p:sp>
      <p:cxnSp>
        <p:nvCxnSpPr>
          <p:cNvPr id="29" name="Straight Connector 28">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31" name="Straight Connector 30">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33"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5"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7"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9"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sp>
      <p:sp>
        <p:nvSpPr>
          <p:cNvPr id="41"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3"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45"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2202356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12DFC6-794D-47CC-A558-418BF71AA862}"/>
              </a:ext>
            </a:extLst>
          </p:cNvPr>
          <p:cNvSpPr>
            <a:spLocks noGrp="1"/>
          </p:cNvSpPr>
          <p:nvPr>
            <p:ph type="title"/>
          </p:nvPr>
        </p:nvSpPr>
        <p:spPr/>
        <p:txBody>
          <a:bodyPr/>
          <a:lstStyle/>
          <a:p>
            <a:r>
              <a:rPr lang="en-AU" dirty="0"/>
              <a:t>Roles &amp; Responsibilities </a:t>
            </a:r>
          </a:p>
        </p:txBody>
      </p:sp>
      <p:sp>
        <p:nvSpPr>
          <p:cNvPr id="3" name="Content Placeholder 2">
            <a:extLst>
              <a:ext uri="{FF2B5EF4-FFF2-40B4-BE49-F238E27FC236}">
                <a16:creationId xmlns:a16="http://schemas.microsoft.com/office/drawing/2014/main" id="{14E63BEA-F2C5-4EE4-80B3-678850D18F8F}"/>
              </a:ext>
            </a:extLst>
          </p:cNvPr>
          <p:cNvSpPr>
            <a:spLocks noGrp="1"/>
          </p:cNvSpPr>
          <p:nvPr>
            <p:ph idx="1"/>
          </p:nvPr>
        </p:nvSpPr>
        <p:spPr/>
        <p:txBody>
          <a:bodyPr>
            <a:normAutofit fontScale="85000" lnSpcReduction="20000"/>
          </a:bodyPr>
          <a:lstStyle/>
          <a:p>
            <a:pPr algn="just"/>
            <a:r>
              <a:rPr lang="en-AU" sz="1800" b="1" u="sng" dirty="0">
                <a:effectLst/>
                <a:latin typeface="Calibri" panose="020F0502020204030204" pitchFamily="34" charset="0"/>
                <a:ea typeface="Times" panose="02020603050405020304" pitchFamily="18" charset="0"/>
                <a:cs typeface="Times New Roman" panose="02020603050405020304" pitchFamily="18" charset="0"/>
              </a:rPr>
              <a:t>Employer</a:t>
            </a:r>
            <a:r>
              <a:rPr lang="en-AU" sz="1800" dirty="0">
                <a:effectLst/>
                <a:latin typeface="Calibri" panose="020F0502020204030204" pitchFamily="34" charset="0"/>
                <a:ea typeface="Times" panose="02020603050405020304" pitchFamily="18" charset="0"/>
                <a:cs typeface="Times New Roman" panose="02020603050405020304" pitchFamily="18" charset="0"/>
              </a:rPr>
              <a:t> must ensure the regulator is notified immediately after becoming aware that a notifiable incident arising out of work activity has occurred. (WHS Regulation 2011 s711 – Qld) Reporting is required for employees who suffer death/injury/disease at work or at an employer provided residence. (s23G(2) of the Occupational Health and Safety Act 1984 – WA)</a:t>
            </a:r>
            <a:endParaRPr lang="en-AU" sz="1800" dirty="0">
              <a:effectLst/>
              <a:latin typeface="Arial" panose="020B0604020202020204" pitchFamily="34" charset="0"/>
              <a:ea typeface="Times" panose="02020603050405020304" pitchFamily="18" charset="0"/>
              <a:cs typeface="Times New Roman" panose="02020603050405020304" pitchFamily="18" charset="0"/>
            </a:endParaRPr>
          </a:p>
          <a:p>
            <a:pPr algn="just"/>
            <a:r>
              <a:rPr lang="en-AU" sz="1800" dirty="0">
                <a:effectLst/>
                <a:latin typeface="Calibri" panose="020F0502020204030204" pitchFamily="34" charset="0"/>
                <a:ea typeface="Times" panose="02020603050405020304" pitchFamily="18" charset="0"/>
                <a:cs typeface="Times New Roman" panose="02020603050405020304" pitchFamily="18" charset="0"/>
              </a:rPr>
              <a:t>The person with management or control of  a workplace in which a notifiable incident has occurred must ensure as far as practicable, that the site where the incident occurred is not disturbed until an inspector arrive at site or any earlier time than an inspector directs (WHS Reg 2011 s712-Qld)</a:t>
            </a:r>
            <a:endParaRPr lang="en-AU" sz="1800" dirty="0">
              <a:effectLst/>
              <a:latin typeface="Arial" panose="020B0604020202020204" pitchFamily="34" charset="0"/>
              <a:ea typeface="Times" panose="02020603050405020304" pitchFamily="18" charset="0"/>
              <a:cs typeface="Times New Roman" panose="02020603050405020304" pitchFamily="18" charset="0"/>
            </a:endParaRPr>
          </a:p>
          <a:p>
            <a:pPr algn="just"/>
            <a:r>
              <a:rPr lang="en-AU" sz="1800" b="1" u="sng" dirty="0">
                <a:effectLst/>
                <a:latin typeface="Calibri" panose="020F0502020204030204" pitchFamily="34" charset="0"/>
                <a:ea typeface="Times" panose="02020603050405020304" pitchFamily="18" charset="0"/>
                <a:cs typeface="Times New Roman" panose="02020603050405020304" pitchFamily="18" charset="0"/>
              </a:rPr>
              <a:t>Worker</a:t>
            </a:r>
            <a:r>
              <a:rPr lang="en-AU" sz="1800" dirty="0">
                <a:effectLst/>
                <a:latin typeface="Calibri" panose="020F0502020204030204" pitchFamily="34" charset="0"/>
                <a:ea typeface="Times" panose="02020603050405020304" pitchFamily="18" charset="0"/>
                <a:cs typeface="Times New Roman" panose="02020603050405020304" pitchFamily="18" charset="0"/>
              </a:rPr>
              <a:t> must report all incidents and injuries to the supervisor within the required timeframe and complete all necessary paperwork as directed.</a:t>
            </a:r>
            <a:endParaRPr lang="en-AU" sz="1800" dirty="0">
              <a:effectLst/>
              <a:latin typeface="Arial" panose="020B0604020202020204" pitchFamily="34" charset="0"/>
              <a:ea typeface="Times" panose="02020603050405020304" pitchFamily="18" charset="0"/>
              <a:cs typeface="Times New Roman" panose="02020603050405020304" pitchFamily="18" charset="0"/>
            </a:endParaRPr>
          </a:p>
          <a:p>
            <a:pPr algn="just"/>
            <a:r>
              <a:rPr lang="en-AU" sz="1800" b="1" u="sng" dirty="0">
                <a:effectLst/>
                <a:latin typeface="Calibri" panose="020F0502020204030204" pitchFamily="34" charset="0"/>
                <a:ea typeface="Times" panose="02020603050405020304" pitchFamily="18" charset="0"/>
                <a:cs typeface="Times New Roman" panose="02020603050405020304" pitchFamily="18" charset="0"/>
              </a:rPr>
              <a:t>Managers</a:t>
            </a:r>
            <a:r>
              <a:rPr lang="en-AU" sz="1800" b="1" dirty="0">
                <a:effectLst/>
                <a:latin typeface="Calibri" panose="020F0502020204030204" pitchFamily="34" charset="0"/>
                <a:ea typeface="Times" panose="02020603050405020304" pitchFamily="18" charset="0"/>
                <a:cs typeface="Times New Roman" panose="02020603050405020304" pitchFamily="18" charset="0"/>
              </a:rPr>
              <a:t> and supervisors</a:t>
            </a:r>
            <a:r>
              <a:rPr lang="en-AU" sz="1800" dirty="0">
                <a:effectLst/>
                <a:latin typeface="Calibri" panose="020F0502020204030204" pitchFamily="34" charset="0"/>
                <a:ea typeface="Times" panose="02020603050405020304" pitchFamily="18" charset="0"/>
                <a:cs typeface="Times New Roman" panose="02020603050405020304" pitchFamily="18" charset="0"/>
              </a:rPr>
              <a:t> are responsible for:</a:t>
            </a:r>
            <a:endParaRPr lang="en-AU" sz="1800" dirty="0">
              <a:effectLst/>
              <a:latin typeface="Arial" panose="020B0604020202020204" pitchFamily="34" charset="0"/>
              <a:ea typeface="Times" panose="02020603050405020304" pitchFamily="18" charset="0"/>
              <a:cs typeface="Times New Roman" panose="02020603050405020304" pitchFamily="18" charset="0"/>
            </a:endParaRPr>
          </a:p>
          <a:p>
            <a:pPr lvl="1" indent="-342900">
              <a:lnSpc>
                <a:spcPct val="115000"/>
              </a:lnSpc>
              <a:buFont typeface="Wingdings" panose="05000000000000000000" pitchFamily="2" charset="2"/>
              <a:buChar char=""/>
            </a:pPr>
            <a:r>
              <a:rPr lang="en-AU" sz="1600" dirty="0">
                <a:effectLst/>
                <a:latin typeface="Calibri" panose="020F0502020204030204" pitchFamily="34" charset="0"/>
                <a:ea typeface="Calibri" panose="020F0502020204030204" pitchFamily="34" charset="0"/>
                <a:cs typeface="Calibri" panose="020F0502020204030204" pitchFamily="34" charset="0"/>
              </a:rPr>
              <a:t>Educating worker on incident reporting requirements</a:t>
            </a:r>
            <a:endParaRPr lang="en-AU" sz="1600" dirty="0">
              <a:effectLst/>
              <a:latin typeface="Calibri" panose="020F0502020204030204" pitchFamily="34" charset="0"/>
              <a:ea typeface="Calibri" panose="020F0502020204030204" pitchFamily="34" charset="0"/>
              <a:cs typeface="Times New Roman" panose="02020603050405020304" pitchFamily="18" charset="0"/>
            </a:endParaRPr>
          </a:p>
          <a:p>
            <a:pPr lvl="1" indent="-342900">
              <a:lnSpc>
                <a:spcPct val="115000"/>
              </a:lnSpc>
              <a:buFont typeface="Wingdings" panose="05000000000000000000" pitchFamily="2" charset="2"/>
              <a:buChar char=""/>
            </a:pPr>
            <a:r>
              <a:rPr lang="en-AU" sz="1600" dirty="0">
                <a:effectLst/>
                <a:latin typeface="Calibri" panose="020F0502020204030204" pitchFamily="34" charset="0"/>
                <a:ea typeface="Calibri" panose="020F0502020204030204" pitchFamily="34" charset="0"/>
                <a:cs typeface="Calibri" panose="020F0502020204030204" pitchFamily="34" charset="0"/>
              </a:rPr>
              <a:t>Completion of incident reports</a:t>
            </a:r>
            <a:endParaRPr lang="en-AU" sz="1600" dirty="0">
              <a:effectLst/>
              <a:latin typeface="Calibri" panose="020F0502020204030204" pitchFamily="34" charset="0"/>
              <a:ea typeface="Calibri" panose="020F0502020204030204" pitchFamily="34" charset="0"/>
              <a:cs typeface="Times New Roman" panose="02020603050405020304" pitchFamily="18" charset="0"/>
            </a:endParaRPr>
          </a:p>
          <a:p>
            <a:pPr lvl="1" indent="-342900">
              <a:lnSpc>
                <a:spcPct val="115000"/>
              </a:lnSpc>
              <a:buFont typeface="Wingdings" panose="05000000000000000000" pitchFamily="2" charset="2"/>
              <a:buChar char=""/>
            </a:pPr>
            <a:r>
              <a:rPr lang="en-AU" sz="1600" dirty="0">
                <a:effectLst/>
                <a:latin typeface="Calibri" panose="020F0502020204030204" pitchFamily="34" charset="0"/>
                <a:ea typeface="Calibri" panose="020F0502020204030204" pitchFamily="34" charset="0"/>
                <a:cs typeface="Calibri" panose="020F0502020204030204" pitchFamily="34" charset="0"/>
              </a:rPr>
              <a:t>Assisting with investigations</a:t>
            </a:r>
            <a:endParaRPr lang="en-AU" sz="1600" dirty="0">
              <a:effectLst/>
              <a:latin typeface="Calibri" panose="020F0502020204030204" pitchFamily="34" charset="0"/>
              <a:ea typeface="Calibri" panose="020F0502020204030204" pitchFamily="34" charset="0"/>
              <a:cs typeface="Times New Roman" panose="02020603050405020304" pitchFamily="18" charset="0"/>
            </a:endParaRPr>
          </a:p>
          <a:p>
            <a:pPr lvl="1" indent="-342900">
              <a:lnSpc>
                <a:spcPct val="115000"/>
              </a:lnSpc>
              <a:spcAft>
                <a:spcPts val="1000"/>
              </a:spcAft>
              <a:buFont typeface="Wingdings" panose="05000000000000000000" pitchFamily="2" charset="2"/>
              <a:buChar char=""/>
            </a:pPr>
            <a:r>
              <a:rPr lang="en-AU" sz="1600" dirty="0">
                <a:effectLst/>
                <a:latin typeface="Calibri" panose="020F0502020204030204" pitchFamily="34" charset="0"/>
                <a:ea typeface="Calibri" panose="020F0502020204030204" pitchFamily="34" charset="0"/>
                <a:cs typeface="Calibri" panose="020F0502020204030204" pitchFamily="34" charset="0"/>
              </a:rPr>
              <a:t>Following incident reporting procedures.</a:t>
            </a:r>
            <a:endParaRPr lang="en-AU" sz="1600" dirty="0">
              <a:effectLst/>
              <a:latin typeface="Calibri" panose="020F0502020204030204" pitchFamily="34" charset="0"/>
              <a:ea typeface="Calibri" panose="020F0502020204030204" pitchFamily="34" charset="0"/>
              <a:cs typeface="Times New Roman" panose="02020603050405020304" pitchFamily="18" charset="0"/>
            </a:endParaRPr>
          </a:p>
          <a:p>
            <a:endParaRPr lang="en-AU" dirty="0"/>
          </a:p>
        </p:txBody>
      </p:sp>
    </p:spTree>
    <p:extLst>
      <p:ext uri="{BB962C8B-B14F-4D97-AF65-F5344CB8AC3E}">
        <p14:creationId xmlns:p14="http://schemas.microsoft.com/office/powerpoint/2010/main" val="26023961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3D1C32-C7C8-494B-8D98-75BAA6404BF9}"/>
              </a:ext>
            </a:extLst>
          </p:cNvPr>
          <p:cNvSpPr>
            <a:spLocks noGrp="1"/>
          </p:cNvSpPr>
          <p:nvPr>
            <p:ph type="title"/>
          </p:nvPr>
        </p:nvSpPr>
        <p:spPr/>
        <p:txBody>
          <a:bodyPr/>
          <a:lstStyle/>
          <a:p>
            <a:r>
              <a:rPr lang="en-AU" dirty="0"/>
              <a:t>Procedures – Incident Reporting</a:t>
            </a:r>
          </a:p>
        </p:txBody>
      </p:sp>
      <p:sp>
        <p:nvSpPr>
          <p:cNvPr id="3" name="Content Placeholder 2">
            <a:extLst>
              <a:ext uri="{FF2B5EF4-FFF2-40B4-BE49-F238E27FC236}">
                <a16:creationId xmlns:a16="http://schemas.microsoft.com/office/drawing/2014/main" id="{6AEFF6AE-F45A-47DB-B44B-999A46EE623D}"/>
              </a:ext>
            </a:extLst>
          </p:cNvPr>
          <p:cNvSpPr>
            <a:spLocks noGrp="1"/>
          </p:cNvSpPr>
          <p:nvPr>
            <p:ph idx="1"/>
          </p:nvPr>
        </p:nvSpPr>
        <p:spPr/>
        <p:txBody>
          <a:bodyPr>
            <a:normAutofit fontScale="62500" lnSpcReduction="20000"/>
          </a:bodyPr>
          <a:lstStyle/>
          <a:p>
            <a:pPr algn="just"/>
            <a:r>
              <a:rPr lang="en-AU" sz="1800" dirty="0">
                <a:effectLst/>
                <a:latin typeface="Calibri" panose="020F0502020204030204" pitchFamily="34" charset="0"/>
                <a:ea typeface="Times New Roman" panose="02020603050405020304" pitchFamily="18" charset="0"/>
                <a:cs typeface="Times New Roman" panose="02020603050405020304" pitchFamily="18" charset="0"/>
              </a:rPr>
              <a:t>When a workplace incident occurs, including a near miss incident, the supervisor &amp; Project Manager must be notified immediately.</a:t>
            </a:r>
            <a:endParaRPr lang="en-AU" sz="18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a:r>
              <a:rPr lang="en-AU" sz="1800" dirty="0">
                <a:effectLst/>
                <a:latin typeface="Calibri" panose="020F0502020204030204" pitchFamily="34" charset="0"/>
                <a:ea typeface="Times New Roman" panose="02020603050405020304" pitchFamily="18" charset="0"/>
                <a:cs typeface="Times New Roman" panose="02020603050405020304" pitchFamily="18" charset="0"/>
              </a:rPr>
              <a:t>The supervisor is to follow the procedures outlined in the procedure ‘Injury Management’ if the worker has been injured. </a:t>
            </a:r>
          </a:p>
          <a:p>
            <a:pPr algn="just"/>
            <a:r>
              <a:rPr lang="en-AU" sz="1800" dirty="0">
                <a:effectLst/>
                <a:latin typeface="Calibri" panose="020F0502020204030204" pitchFamily="34" charset="0"/>
                <a:ea typeface="Times New Roman" panose="02020603050405020304" pitchFamily="18" charset="0"/>
                <a:cs typeface="Times New Roman" panose="02020603050405020304" pitchFamily="18" charset="0"/>
              </a:rPr>
              <a:t>If the incident has resulted in an injury no matter how minor the PM is required to report directly to the QSE Manager as soon as they are able with the employees name and outside work hours contact number as well as a brief description of the injury.</a:t>
            </a:r>
            <a:endParaRPr lang="en-AU" sz="18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a:r>
              <a:rPr lang="en-AU" sz="1800" dirty="0">
                <a:effectLst/>
                <a:latin typeface="Calibri" panose="020F0502020204030204" pitchFamily="34" charset="0"/>
                <a:ea typeface="Times New Roman" panose="02020603050405020304" pitchFamily="18" charset="0"/>
                <a:cs typeface="Times New Roman" panose="02020603050405020304" pitchFamily="18" charset="0"/>
              </a:rPr>
              <a:t>Details of the incident are to be recorded on the ‘Incident Report Form’ immediately following the incident and not later than 24 hours after the incident occurring. The worker involved in the incident is to complete the form with the assistance of the supervisor. </a:t>
            </a:r>
            <a:endParaRPr lang="en-AU" sz="18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a:r>
              <a:rPr lang="en-AU" sz="1800" dirty="0">
                <a:effectLst/>
                <a:latin typeface="Calibri" panose="020F0502020204030204" pitchFamily="34" charset="0"/>
                <a:ea typeface="Times New Roman" panose="02020603050405020304" pitchFamily="18" charset="0"/>
                <a:cs typeface="Times New Roman" panose="02020603050405020304" pitchFamily="18" charset="0"/>
              </a:rPr>
              <a:t>All incident report forms are to be signed by the supervisor in the space provided on the form.</a:t>
            </a:r>
            <a:endParaRPr lang="en-AU" sz="18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a:r>
              <a:rPr lang="en-AU" sz="1800" dirty="0">
                <a:effectLst/>
                <a:latin typeface="Calibri" panose="020F0502020204030204" pitchFamily="34" charset="0"/>
                <a:ea typeface="Times New Roman" panose="02020603050405020304" pitchFamily="18" charset="0"/>
                <a:cs typeface="Times New Roman" panose="02020603050405020304" pitchFamily="18" charset="0"/>
              </a:rPr>
              <a:t>A copy is to be forwarded to the QSE Manager. The QSE Manager will review the completed form and use the details included to make a claim to WorkCover if necessary. The detail on this form is also used to make an entry in the company ‘Incident Record Register’. </a:t>
            </a:r>
            <a:endParaRPr lang="en-AU" sz="18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a:r>
              <a:rPr lang="en-AU" sz="1800" dirty="0">
                <a:effectLst/>
                <a:latin typeface="Calibri" panose="020F0502020204030204" pitchFamily="34" charset="0"/>
                <a:ea typeface="Times New Roman" panose="02020603050405020304" pitchFamily="18" charset="0"/>
                <a:cs typeface="Times New Roman" panose="02020603050405020304" pitchFamily="18" charset="0"/>
              </a:rPr>
              <a:t>The QSE Manager will discuss with the applicable Project Manager if the incident will be investigated. Investigations are conducted by the QSE Manager. Investigation reports with corrective actions recorded are given to the applicable project manager for close out. </a:t>
            </a:r>
            <a:endParaRPr lang="en-AU" sz="1800" dirty="0">
              <a:effectLst/>
              <a:latin typeface="Arial" panose="020B0604020202020204" pitchFamily="34" charset="0"/>
              <a:ea typeface="Times New Roman" panose="02020603050405020304" pitchFamily="18" charset="0"/>
              <a:cs typeface="Times New Roman" panose="02020603050405020304" pitchFamily="18" charset="0"/>
            </a:endParaRPr>
          </a:p>
          <a:p>
            <a:r>
              <a:rPr lang="en-AU" sz="1800" dirty="0">
                <a:effectLst/>
                <a:latin typeface="Calibri" panose="020F0502020204030204" pitchFamily="34" charset="0"/>
                <a:ea typeface="Times" panose="02020603050405020304" pitchFamily="18" charset="0"/>
              </a:rPr>
              <a:t>Once the report is completed a copy will be sent to WorkCover for their records in the event that a claim was made. A copy of the report will also be provided to the Principal Contracto</a:t>
            </a:r>
            <a:r>
              <a:rPr lang="en-AU" dirty="0">
                <a:latin typeface="Calibri" panose="020F0502020204030204" pitchFamily="34" charset="0"/>
                <a:ea typeface="Times" panose="02020603050405020304" pitchFamily="18" charset="0"/>
              </a:rPr>
              <a:t>r.</a:t>
            </a:r>
            <a:endParaRPr lang="en-AU" dirty="0"/>
          </a:p>
        </p:txBody>
      </p:sp>
    </p:spTree>
    <p:extLst>
      <p:ext uri="{BB962C8B-B14F-4D97-AF65-F5344CB8AC3E}">
        <p14:creationId xmlns:p14="http://schemas.microsoft.com/office/powerpoint/2010/main" val="40613444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C9F73F-1A8D-41C1-A81C-AF413AAA195C}"/>
              </a:ext>
            </a:extLst>
          </p:cNvPr>
          <p:cNvSpPr>
            <a:spLocks noGrp="1"/>
          </p:cNvSpPr>
          <p:nvPr>
            <p:ph type="title"/>
          </p:nvPr>
        </p:nvSpPr>
        <p:spPr/>
        <p:txBody>
          <a:bodyPr/>
          <a:lstStyle/>
          <a:p>
            <a:r>
              <a:rPr lang="en-AU" dirty="0"/>
              <a:t>Procedures – Incident Investigation</a:t>
            </a:r>
          </a:p>
        </p:txBody>
      </p:sp>
      <p:sp>
        <p:nvSpPr>
          <p:cNvPr id="3" name="Content Placeholder 2">
            <a:extLst>
              <a:ext uri="{FF2B5EF4-FFF2-40B4-BE49-F238E27FC236}">
                <a16:creationId xmlns:a16="http://schemas.microsoft.com/office/drawing/2014/main" id="{B113DA4C-FC5E-42AA-A89C-39F21FAA8A00}"/>
              </a:ext>
            </a:extLst>
          </p:cNvPr>
          <p:cNvSpPr>
            <a:spLocks noGrp="1"/>
          </p:cNvSpPr>
          <p:nvPr>
            <p:ph idx="1"/>
          </p:nvPr>
        </p:nvSpPr>
        <p:spPr/>
        <p:txBody>
          <a:bodyPr>
            <a:normAutofit fontScale="85000" lnSpcReduction="20000"/>
          </a:bodyPr>
          <a:lstStyle/>
          <a:p>
            <a:r>
              <a:rPr lang="en-AU" sz="1800" dirty="0">
                <a:effectLst/>
                <a:latin typeface="Calibri" panose="020F0502020204030204" pitchFamily="34" charset="0"/>
                <a:ea typeface="Calibri" panose="020F0502020204030204" pitchFamily="34" charset="0"/>
              </a:rPr>
              <a:t>When a health and safety incident occurs within a workplace, a thorough investigation assists in determining the cause of the incident and allows for corrective action or solutions to be implemented. </a:t>
            </a:r>
          </a:p>
          <a:p>
            <a:r>
              <a:rPr lang="en-AU" sz="1800" dirty="0">
                <a:effectLst/>
                <a:latin typeface="Calibri" panose="020F0502020204030204" pitchFamily="34" charset="0"/>
                <a:ea typeface="Calibri" panose="020F0502020204030204" pitchFamily="34" charset="0"/>
              </a:rPr>
              <a:t>This is to prevent the recurrence of the incident and to minimise or eliminate any current or future risk. </a:t>
            </a:r>
          </a:p>
          <a:p>
            <a:r>
              <a:rPr lang="en-AU" dirty="0">
                <a:latin typeface="Calibri" panose="020F0502020204030204" pitchFamily="34" charset="0"/>
              </a:rPr>
              <a:t>Investigation Process</a:t>
            </a:r>
          </a:p>
          <a:p>
            <a:pPr lvl="1"/>
            <a:r>
              <a:rPr lang="en-AU" i="1" u="sng" dirty="0">
                <a:effectLst/>
                <a:latin typeface="Calibri" panose="020F0502020204030204" pitchFamily="34" charset="0"/>
                <a:ea typeface="Calibri" panose="020F0502020204030204" pitchFamily="34" charset="0"/>
                <a:cs typeface="Calibri" panose="020F0502020204030204" pitchFamily="34" charset="0"/>
              </a:rPr>
              <a:t>Does anyone require medical attention?</a:t>
            </a:r>
            <a:r>
              <a:rPr lang="en-AU" b="1" dirty="0">
                <a:effectLst/>
                <a:latin typeface="Calibri" panose="020F0502020204030204" pitchFamily="34" charset="0"/>
                <a:ea typeface="Calibri" panose="020F0502020204030204" pitchFamily="34" charset="0"/>
                <a:cs typeface="Calibri" panose="020F0502020204030204" pitchFamily="34" charset="0"/>
              </a:rPr>
              <a:t> </a:t>
            </a:r>
            <a:r>
              <a:rPr lang="en-AU" dirty="0">
                <a:effectLst/>
                <a:latin typeface="Calibri" panose="020F0502020204030204" pitchFamily="34" charset="0"/>
                <a:ea typeface="Calibri" panose="020F0502020204030204" pitchFamily="34" charset="0"/>
                <a:cs typeface="Calibri" panose="020F0502020204030204" pitchFamily="34" charset="0"/>
              </a:rPr>
              <a:t>If so, make sure the appropriate medical attention is being or has been arranged. </a:t>
            </a:r>
          </a:p>
          <a:p>
            <a:pPr lvl="1"/>
            <a:r>
              <a:rPr lang="en-AU" sz="1800" i="1" u="sng" dirty="0">
                <a:effectLst/>
                <a:latin typeface="Calibri" panose="020F0502020204030204" pitchFamily="34" charset="0"/>
                <a:ea typeface="Calibri" panose="020F0502020204030204" pitchFamily="34" charset="0"/>
                <a:cs typeface="Calibri" panose="020F0502020204030204" pitchFamily="34" charset="0"/>
              </a:rPr>
              <a:t>How can the incident scene be secured and taken control of?</a:t>
            </a:r>
            <a:r>
              <a:rPr lang="en-AU" sz="1800" b="1" dirty="0">
                <a:effectLst/>
                <a:latin typeface="Calibri" panose="020F0502020204030204" pitchFamily="34" charset="0"/>
                <a:ea typeface="Calibri" panose="020F0502020204030204" pitchFamily="34" charset="0"/>
                <a:cs typeface="Calibri" panose="020F0502020204030204" pitchFamily="34" charset="0"/>
              </a:rPr>
              <a:t> </a:t>
            </a:r>
            <a:r>
              <a:rPr lang="en-AU" sz="1800" dirty="0">
                <a:effectLst/>
                <a:latin typeface="Calibri" panose="020F0502020204030204" pitchFamily="34" charset="0"/>
                <a:ea typeface="Calibri" panose="020F0502020204030204" pitchFamily="34" charset="0"/>
                <a:cs typeface="Calibri" panose="020F0502020204030204" pitchFamily="34" charset="0"/>
              </a:rPr>
              <a:t>This may involve erecting barricades, turning power off, evacuating people, etc. </a:t>
            </a:r>
          </a:p>
          <a:p>
            <a:pPr lvl="1"/>
            <a:r>
              <a:rPr lang="en-AU" sz="1800" i="1" u="sng" dirty="0">
                <a:effectLst/>
                <a:latin typeface="Calibri" panose="020F0502020204030204" pitchFamily="34" charset="0"/>
                <a:ea typeface="Calibri" panose="020F0502020204030204" pitchFamily="34" charset="0"/>
                <a:cs typeface="Calibri" panose="020F0502020204030204" pitchFamily="34" charset="0"/>
              </a:rPr>
              <a:t>Are there any hazards that pose a danger to yourself or other persons that need removing?</a:t>
            </a:r>
            <a:r>
              <a:rPr lang="en-AU" sz="1800" b="1" dirty="0">
                <a:effectLst/>
                <a:latin typeface="Calibri" panose="020F0502020204030204" pitchFamily="34" charset="0"/>
                <a:ea typeface="Calibri" panose="020F0502020204030204" pitchFamily="34" charset="0"/>
                <a:cs typeface="Calibri" panose="020F0502020204030204" pitchFamily="34" charset="0"/>
              </a:rPr>
              <a:t> </a:t>
            </a:r>
            <a:r>
              <a:rPr lang="en-AU" sz="1800" dirty="0">
                <a:effectLst/>
                <a:latin typeface="Calibri" panose="020F0502020204030204" pitchFamily="34" charset="0"/>
                <a:ea typeface="Calibri" panose="020F0502020204030204" pitchFamily="34" charset="0"/>
                <a:cs typeface="Calibri" panose="020F0502020204030204" pitchFamily="34" charset="0"/>
              </a:rPr>
              <a:t>Make sure you document or photograph the location of the hazard prior to its removal for future reference. </a:t>
            </a:r>
          </a:p>
          <a:p>
            <a:pPr lvl="1"/>
            <a:r>
              <a:rPr lang="en-AU" sz="1800" i="1" u="sng" dirty="0">
                <a:effectLst/>
                <a:latin typeface="Calibri" panose="020F0502020204030204" pitchFamily="34" charset="0"/>
                <a:ea typeface="Calibri" panose="020F0502020204030204" pitchFamily="34" charset="0"/>
                <a:cs typeface="Calibri" panose="020F0502020204030204" pitchFamily="34" charset="0"/>
              </a:rPr>
              <a:t>Was any equipment involved in the incident?</a:t>
            </a:r>
            <a:r>
              <a:rPr lang="en-AU" sz="1800" b="1" dirty="0">
                <a:effectLst/>
                <a:latin typeface="Calibri" panose="020F0502020204030204" pitchFamily="34" charset="0"/>
                <a:ea typeface="Calibri" panose="020F0502020204030204" pitchFamily="34" charset="0"/>
                <a:cs typeface="Calibri" panose="020F0502020204030204" pitchFamily="34" charset="0"/>
              </a:rPr>
              <a:t> </a:t>
            </a:r>
            <a:r>
              <a:rPr lang="en-AU" sz="1800" dirty="0">
                <a:effectLst/>
                <a:latin typeface="Calibri" panose="020F0502020204030204" pitchFamily="34" charset="0"/>
                <a:ea typeface="Calibri" panose="020F0502020204030204" pitchFamily="34" charset="0"/>
                <a:cs typeface="Calibri" panose="020F0502020204030204" pitchFamily="34" charset="0"/>
              </a:rPr>
              <a:t>If so, tag it as ‘out of order’. </a:t>
            </a:r>
          </a:p>
          <a:p>
            <a:pPr lvl="1"/>
            <a:r>
              <a:rPr lang="en-AU" sz="1800" i="1" u="sng" dirty="0">
                <a:effectLst/>
                <a:latin typeface="Calibri" panose="020F0502020204030204" pitchFamily="34" charset="0"/>
                <a:ea typeface="Calibri" panose="020F0502020204030204" pitchFamily="34" charset="0"/>
                <a:cs typeface="Calibri" panose="020F0502020204030204" pitchFamily="34" charset="0"/>
              </a:rPr>
              <a:t>Were any site vehicles or mobile plant involved in the incident?</a:t>
            </a:r>
            <a:r>
              <a:rPr lang="en-AU" sz="1800" b="1" dirty="0">
                <a:effectLst/>
                <a:latin typeface="Calibri" panose="020F0502020204030204" pitchFamily="34" charset="0"/>
                <a:ea typeface="Calibri" panose="020F0502020204030204" pitchFamily="34" charset="0"/>
                <a:cs typeface="Calibri" panose="020F0502020204030204" pitchFamily="34" charset="0"/>
              </a:rPr>
              <a:t> </a:t>
            </a:r>
            <a:r>
              <a:rPr lang="en-AU" sz="1800" dirty="0">
                <a:effectLst/>
                <a:latin typeface="Calibri" panose="020F0502020204030204" pitchFamily="34" charset="0"/>
                <a:ea typeface="Calibri" panose="020F0502020204030204" pitchFamily="34" charset="0"/>
                <a:cs typeface="Calibri" panose="020F0502020204030204" pitchFamily="34" charset="0"/>
              </a:rPr>
              <a:t> If so, impound them. </a:t>
            </a:r>
          </a:p>
          <a:p>
            <a:pPr lvl="1"/>
            <a:r>
              <a:rPr lang="en-AU" sz="1800" dirty="0">
                <a:effectLst/>
                <a:latin typeface="Calibri" panose="020F0502020204030204" pitchFamily="34" charset="0"/>
                <a:ea typeface="Calibri" panose="020F0502020204030204" pitchFamily="34" charset="0"/>
                <a:cs typeface="Calibri" panose="020F0502020204030204" pitchFamily="34" charset="0"/>
              </a:rPr>
              <a:t>Does any individual</a:t>
            </a:r>
            <a:r>
              <a:rPr lang="en-AU" sz="1800" b="1" dirty="0">
                <a:effectLst/>
                <a:latin typeface="Calibri" panose="020F0502020204030204" pitchFamily="34" charset="0"/>
                <a:ea typeface="Calibri" panose="020F0502020204030204" pitchFamily="34" charset="0"/>
                <a:cs typeface="Calibri" panose="020F0502020204030204" pitchFamily="34" charset="0"/>
              </a:rPr>
              <a:t> </a:t>
            </a:r>
            <a:r>
              <a:rPr lang="en-AU" sz="1800" dirty="0">
                <a:effectLst/>
                <a:latin typeface="Calibri" panose="020F0502020204030204" pitchFamily="34" charset="0"/>
                <a:ea typeface="Calibri" panose="020F0502020204030204" pitchFamily="34" charset="0"/>
                <a:cs typeface="Calibri" panose="020F0502020204030204" pitchFamily="34" charset="0"/>
              </a:rPr>
              <a:t>(e.g. Principal Contractor/Client representative) or organisation</a:t>
            </a:r>
            <a:r>
              <a:rPr lang="en-AU" sz="1800" b="1" dirty="0">
                <a:effectLst/>
                <a:latin typeface="Calibri" panose="020F0502020204030204" pitchFamily="34" charset="0"/>
                <a:ea typeface="Calibri" panose="020F0502020204030204" pitchFamily="34" charset="0"/>
                <a:cs typeface="Calibri" panose="020F0502020204030204" pitchFamily="34" charset="0"/>
              </a:rPr>
              <a:t> </a:t>
            </a:r>
            <a:r>
              <a:rPr lang="en-AU" sz="1800" dirty="0">
                <a:effectLst/>
                <a:latin typeface="Calibri" panose="020F0502020204030204" pitchFamily="34" charset="0"/>
                <a:ea typeface="Calibri" panose="020F0502020204030204" pitchFamily="34" charset="0"/>
                <a:cs typeface="Calibri" panose="020F0502020204030204" pitchFamily="34" charset="0"/>
              </a:rPr>
              <a:t>(e.g. Workplace Health and Safety Queensland) need to be informed of the incident?</a:t>
            </a:r>
            <a:endParaRPr lang="en-AU" sz="1800" dirty="0">
              <a:effectLst/>
              <a:latin typeface="Calibri" panose="020F0502020204030204" pitchFamily="34" charset="0"/>
              <a:ea typeface="Calibri" panose="020F0502020204030204" pitchFamily="34" charset="0"/>
              <a:cs typeface="Times New Roman" panose="02020603050405020304" pitchFamily="18" charset="0"/>
            </a:endParaRPr>
          </a:p>
          <a:p>
            <a:pPr lvl="1"/>
            <a:endParaRPr lang="en-AU" dirty="0"/>
          </a:p>
        </p:txBody>
      </p:sp>
    </p:spTree>
    <p:extLst>
      <p:ext uri="{BB962C8B-B14F-4D97-AF65-F5344CB8AC3E}">
        <p14:creationId xmlns:p14="http://schemas.microsoft.com/office/powerpoint/2010/main" val="1459808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81B252-E1C2-45E1-9D1A-375DC5D9AF8B}"/>
              </a:ext>
            </a:extLst>
          </p:cNvPr>
          <p:cNvSpPr>
            <a:spLocks noGrp="1"/>
          </p:cNvSpPr>
          <p:nvPr>
            <p:ph type="title"/>
          </p:nvPr>
        </p:nvSpPr>
        <p:spPr/>
        <p:txBody>
          <a:bodyPr/>
          <a:lstStyle/>
          <a:p>
            <a:r>
              <a:rPr lang="en-AU" dirty="0"/>
              <a:t>Procedures – Incident Investigation Cont.</a:t>
            </a:r>
          </a:p>
        </p:txBody>
      </p:sp>
      <p:sp>
        <p:nvSpPr>
          <p:cNvPr id="3" name="Content Placeholder 2">
            <a:extLst>
              <a:ext uri="{FF2B5EF4-FFF2-40B4-BE49-F238E27FC236}">
                <a16:creationId xmlns:a16="http://schemas.microsoft.com/office/drawing/2014/main" id="{1E572358-4700-4798-A760-C9580113C91D}"/>
              </a:ext>
            </a:extLst>
          </p:cNvPr>
          <p:cNvSpPr>
            <a:spLocks noGrp="1"/>
          </p:cNvSpPr>
          <p:nvPr>
            <p:ph idx="1"/>
          </p:nvPr>
        </p:nvSpPr>
        <p:spPr/>
        <p:txBody>
          <a:bodyPr/>
          <a:lstStyle/>
          <a:p>
            <a:r>
              <a:rPr lang="en-AU" dirty="0">
                <a:latin typeface="Calibri" panose="020F0502020204030204" pitchFamily="34" charset="0"/>
              </a:rPr>
              <a:t>Investigation Process Cont. </a:t>
            </a:r>
          </a:p>
          <a:p>
            <a:pPr lvl="1" algn="just"/>
            <a:r>
              <a:rPr lang="en-AU" dirty="0">
                <a:effectLst/>
                <a:latin typeface="Calibri" panose="020F0502020204030204" pitchFamily="34" charset="0"/>
                <a:ea typeface="Calibri" panose="020F0502020204030204" pitchFamily="34" charset="0"/>
                <a:cs typeface="Times New Roman" panose="02020603050405020304" pitchFamily="18" charset="0"/>
              </a:rPr>
              <a:t>If you attend an incident scene shortly after the incident has occurred, or if the incident scene has been preserved, spend a few moments observing the scene. This can provide you with valuable information. Consider the following issues: </a:t>
            </a:r>
            <a:endParaRPr lang="en-AU" dirty="0">
              <a:effectLst/>
              <a:latin typeface="Arial" panose="020B0604020202020204" pitchFamily="34" charset="0"/>
              <a:ea typeface="Times" panose="02020603050405020304" pitchFamily="18" charset="0"/>
              <a:cs typeface="Times New Roman" panose="02020603050405020304" pitchFamily="18" charset="0"/>
            </a:endParaRPr>
          </a:p>
          <a:p>
            <a:pPr marL="1257300" lvl="2" algn="just"/>
            <a:r>
              <a:rPr lang="en-AU" dirty="0">
                <a:effectLst/>
                <a:latin typeface="Calibri" panose="020F0502020204030204" pitchFamily="34" charset="0"/>
                <a:ea typeface="Calibri" panose="020F0502020204030204" pitchFamily="34" charset="0"/>
                <a:cs typeface="Times New Roman" panose="02020603050405020304" pitchFamily="18" charset="0"/>
              </a:rPr>
              <a:t>the date, time and location of the incident</a:t>
            </a:r>
          </a:p>
          <a:p>
            <a:pPr marL="1257300" lvl="2" algn="just"/>
            <a:r>
              <a:rPr lang="en-AU" dirty="0">
                <a:effectLst/>
                <a:latin typeface="Calibri" panose="020F0502020204030204" pitchFamily="34" charset="0"/>
                <a:ea typeface="Calibri" panose="020F0502020204030204" pitchFamily="34" charset="0"/>
                <a:cs typeface="Times New Roman" panose="02020603050405020304" pitchFamily="18" charset="0"/>
              </a:rPr>
              <a:t>the people involved </a:t>
            </a:r>
            <a:endParaRPr lang="en-AU" dirty="0">
              <a:latin typeface="Arial" panose="020B0604020202020204" pitchFamily="34" charset="0"/>
              <a:ea typeface="Calibri" panose="020F0502020204030204" pitchFamily="34" charset="0"/>
              <a:cs typeface="Times New Roman" panose="02020603050405020304" pitchFamily="18" charset="0"/>
            </a:endParaRPr>
          </a:p>
          <a:p>
            <a:pPr marL="1257300" lvl="2" algn="just"/>
            <a:r>
              <a:rPr lang="en-AU" dirty="0">
                <a:effectLst/>
                <a:latin typeface="Calibri" panose="020F0502020204030204" pitchFamily="34" charset="0"/>
                <a:ea typeface="Calibri" panose="020F0502020204030204" pitchFamily="34" charset="0"/>
                <a:cs typeface="Times New Roman" panose="02020603050405020304" pitchFamily="18" charset="0"/>
              </a:rPr>
              <a:t>any known events leading up to the incident</a:t>
            </a:r>
            <a:endParaRPr lang="en-AU" dirty="0">
              <a:latin typeface="Arial" panose="020B0604020202020204" pitchFamily="34" charset="0"/>
              <a:ea typeface="Calibri" panose="020F0502020204030204" pitchFamily="34" charset="0"/>
              <a:cs typeface="Times New Roman" panose="02020603050405020304" pitchFamily="18" charset="0"/>
            </a:endParaRPr>
          </a:p>
          <a:p>
            <a:pPr marL="1257300" lvl="2" algn="just"/>
            <a:r>
              <a:rPr lang="en-AU" dirty="0">
                <a:effectLst/>
                <a:latin typeface="Calibri" panose="020F0502020204030204" pitchFamily="34" charset="0"/>
                <a:ea typeface="Calibri" panose="020F0502020204030204" pitchFamily="34" charset="0"/>
                <a:cs typeface="Times New Roman" panose="02020603050405020304" pitchFamily="18" charset="0"/>
              </a:rPr>
              <a:t>what was happening at the time of the incident </a:t>
            </a:r>
            <a:endParaRPr lang="en-AU" dirty="0">
              <a:latin typeface="Arial" panose="020B0604020202020204" pitchFamily="34" charset="0"/>
              <a:ea typeface="Calibri" panose="020F0502020204030204" pitchFamily="34" charset="0"/>
              <a:cs typeface="Times New Roman" panose="02020603050405020304" pitchFamily="18" charset="0"/>
            </a:endParaRPr>
          </a:p>
          <a:p>
            <a:pPr marL="1257300" lvl="2" algn="just"/>
            <a:r>
              <a:rPr lang="en-AU" dirty="0">
                <a:effectLst/>
                <a:latin typeface="Calibri" panose="020F0502020204030204" pitchFamily="34" charset="0"/>
                <a:ea typeface="Calibri" panose="020F0502020204030204" pitchFamily="34" charset="0"/>
              </a:rPr>
              <a:t>weather conditions</a:t>
            </a:r>
            <a:endParaRPr lang="en-AU" dirty="0"/>
          </a:p>
        </p:txBody>
      </p:sp>
    </p:spTree>
    <p:extLst>
      <p:ext uri="{BB962C8B-B14F-4D97-AF65-F5344CB8AC3E}">
        <p14:creationId xmlns:p14="http://schemas.microsoft.com/office/powerpoint/2010/main" val="2008653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D1B0FC-C3E0-4154-93B5-73A7D9F97F07}"/>
              </a:ext>
            </a:extLst>
          </p:cNvPr>
          <p:cNvSpPr>
            <a:spLocks noGrp="1"/>
          </p:cNvSpPr>
          <p:nvPr>
            <p:ph type="title"/>
          </p:nvPr>
        </p:nvSpPr>
        <p:spPr/>
        <p:txBody>
          <a:bodyPr/>
          <a:lstStyle/>
          <a:p>
            <a:r>
              <a:rPr lang="en-AU" dirty="0"/>
              <a:t>Procedures – Incident Recording</a:t>
            </a:r>
          </a:p>
        </p:txBody>
      </p:sp>
      <p:sp>
        <p:nvSpPr>
          <p:cNvPr id="3" name="Content Placeholder 2">
            <a:extLst>
              <a:ext uri="{FF2B5EF4-FFF2-40B4-BE49-F238E27FC236}">
                <a16:creationId xmlns:a16="http://schemas.microsoft.com/office/drawing/2014/main" id="{7D7B4D27-F186-46DB-83FF-2243E4A35892}"/>
              </a:ext>
            </a:extLst>
          </p:cNvPr>
          <p:cNvSpPr>
            <a:spLocks noGrp="1"/>
          </p:cNvSpPr>
          <p:nvPr>
            <p:ph idx="1"/>
          </p:nvPr>
        </p:nvSpPr>
        <p:spPr/>
        <p:txBody>
          <a:bodyPr/>
          <a:lstStyle/>
          <a:p>
            <a:pPr algn="just"/>
            <a:r>
              <a:rPr lang="en-AU" sz="1800" dirty="0">
                <a:effectLst/>
                <a:latin typeface="Calibri" panose="020F0502020204030204" pitchFamily="34" charset="0"/>
                <a:ea typeface="Times New Roman" panose="02020603050405020304" pitchFamily="18" charset="0"/>
                <a:cs typeface="Times New Roman" panose="02020603050405020304" pitchFamily="18" charset="0"/>
              </a:rPr>
              <a:t>The Workplace Injury and Disease Recording Standard (AS 1885.1-1990) was developed to provide individual workplaces with a guide on how to establish a method of recording information on work injury and disease. </a:t>
            </a:r>
          </a:p>
          <a:p>
            <a:pPr algn="just"/>
            <a:r>
              <a:rPr lang="en-AU" sz="1800" dirty="0">
                <a:effectLst/>
                <a:latin typeface="Calibri" panose="020F0502020204030204" pitchFamily="34" charset="0"/>
                <a:ea typeface="Times New Roman" panose="02020603050405020304" pitchFamily="18" charset="0"/>
                <a:cs typeface="Times New Roman" panose="02020603050405020304" pitchFamily="18" charset="0"/>
              </a:rPr>
              <a:t>Using the definitions and guidelines in the standard allows for comparison with aggregate data for the industry. </a:t>
            </a:r>
            <a:endParaRPr lang="en-AU" sz="1800" dirty="0">
              <a:effectLst/>
              <a:latin typeface="Arial" panose="020B0604020202020204" pitchFamily="34" charset="0"/>
              <a:ea typeface="Times New Roman" panose="02020603050405020304" pitchFamily="18" charset="0"/>
              <a:cs typeface="Times New Roman" panose="02020603050405020304" pitchFamily="18" charset="0"/>
            </a:endParaRPr>
          </a:p>
          <a:p>
            <a:r>
              <a:rPr lang="en-AU" sz="1800" dirty="0">
                <a:effectLst/>
                <a:latin typeface="Calibri" panose="020F0502020204030204" pitchFamily="34" charset="0"/>
                <a:ea typeface="Times" panose="02020603050405020304" pitchFamily="18" charset="0"/>
              </a:rPr>
              <a:t>The information gained after completing the incident report, any subsequent investigations as well as rehabilitation is recorded on a spreadsheet with statistics tallied monthly. </a:t>
            </a:r>
          </a:p>
          <a:p>
            <a:r>
              <a:rPr lang="en-AU" sz="1800" dirty="0">
                <a:effectLst/>
                <a:latin typeface="Calibri" panose="020F0502020204030204" pitchFamily="34" charset="0"/>
                <a:ea typeface="Times" panose="02020603050405020304" pitchFamily="18" charset="0"/>
              </a:rPr>
              <a:t>Each year a new spreadsheet is developed with all annual statistics recorded on one table to show overall annual results. </a:t>
            </a:r>
          </a:p>
          <a:p>
            <a:r>
              <a:rPr lang="en-AU" sz="1800" dirty="0">
                <a:effectLst/>
                <a:latin typeface="Calibri" panose="020F0502020204030204" pitchFamily="34" charset="0"/>
                <a:ea typeface="Times" panose="02020603050405020304" pitchFamily="18" charset="0"/>
              </a:rPr>
              <a:t>Records are collated by the QSE Manager.</a:t>
            </a:r>
            <a:endParaRPr lang="en-AU" dirty="0"/>
          </a:p>
        </p:txBody>
      </p:sp>
    </p:spTree>
    <p:extLst>
      <p:ext uri="{BB962C8B-B14F-4D97-AF65-F5344CB8AC3E}">
        <p14:creationId xmlns:p14="http://schemas.microsoft.com/office/powerpoint/2010/main" val="3088389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4FED95-F476-4EA9-89A0-4836CC815E7B}"/>
              </a:ext>
            </a:extLst>
          </p:cNvPr>
          <p:cNvSpPr>
            <a:spLocks noGrp="1"/>
          </p:cNvSpPr>
          <p:nvPr>
            <p:ph type="title"/>
          </p:nvPr>
        </p:nvSpPr>
        <p:spPr/>
        <p:txBody>
          <a:bodyPr/>
          <a:lstStyle/>
          <a:p>
            <a:r>
              <a:rPr lang="en-AU" dirty="0"/>
              <a:t>Training </a:t>
            </a:r>
          </a:p>
        </p:txBody>
      </p:sp>
      <p:sp>
        <p:nvSpPr>
          <p:cNvPr id="3" name="Content Placeholder 2">
            <a:extLst>
              <a:ext uri="{FF2B5EF4-FFF2-40B4-BE49-F238E27FC236}">
                <a16:creationId xmlns:a16="http://schemas.microsoft.com/office/drawing/2014/main" id="{434F692F-D210-4F80-97B8-539FDDB843DF}"/>
              </a:ext>
            </a:extLst>
          </p:cNvPr>
          <p:cNvSpPr>
            <a:spLocks noGrp="1"/>
          </p:cNvSpPr>
          <p:nvPr>
            <p:ph idx="1"/>
          </p:nvPr>
        </p:nvSpPr>
        <p:spPr/>
        <p:txBody>
          <a:bodyPr/>
          <a:lstStyle/>
          <a:p>
            <a:pPr algn="just">
              <a:spcAft>
                <a:spcPts val="600"/>
              </a:spcAft>
            </a:pPr>
            <a:r>
              <a:rPr lang="en-AU" sz="1800" dirty="0">
                <a:effectLst/>
                <a:latin typeface="Calibri" panose="020F0502020204030204" pitchFamily="34" charset="0"/>
                <a:ea typeface="Times" panose="02020603050405020304" pitchFamily="18" charset="0"/>
                <a:cs typeface="Times New Roman" panose="02020603050405020304" pitchFamily="18" charset="0"/>
              </a:rPr>
              <a:t>The requirements for incident reporting and the reporting of injuries are covered during the induction process for all new employees. </a:t>
            </a:r>
          </a:p>
          <a:p>
            <a:pPr algn="just">
              <a:spcAft>
                <a:spcPts val="600"/>
              </a:spcAft>
            </a:pPr>
            <a:r>
              <a:rPr lang="en-AU" sz="1800" dirty="0">
                <a:effectLst/>
                <a:latin typeface="Calibri" panose="020F0502020204030204" pitchFamily="34" charset="0"/>
                <a:ea typeface="Times" panose="02020603050405020304" pitchFamily="18" charset="0"/>
                <a:cs typeface="Times New Roman" panose="02020603050405020304" pitchFamily="18" charset="0"/>
              </a:rPr>
              <a:t>Any further site specific individual managing contractor’s incident reporting requirements will be covered during site specific inductions.</a:t>
            </a:r>
            <a:endParaRPr lang="en-AU" sz="1800" dirty="0">
              <a:effectLst/>
              <a:latin typeface="Arial" panose="020B0604020202020204" pitchFamily="34" charset="0"/>
              <a:ea typeface="Times" panose="02020603050405020304" pitchFamily="18" charset="0"/>
              <a:cs typeface="Times New Roman" panose="02020603050405020304" pitchFamily="18" charset="0"/>
            </a:endParaRPr>
          </a:p>
          <a:p>
            <a:pPr algn="just">
              <a:spcAft>
                <a:spcPts val="600"/>
              </a:spcAft>
            </a:pPr>
            <a:r>
              <a:rPr lang="en-AU" sz="1800" dirty="0">
                <a:effectLst/>
                <a:latin typeface="Calibri" panose="020F0502020204030204" pitchFamily="34" charset="0"/>
                <a:ea typeface="Times" panose="02020603050405020304" pitchFamily="18" charset="0"/>
                <a:cs typeface="Times New Roman" panose="02020603050405020304" pitchFamily="18" charset="0"/>
              </a:rPr>
              <a:t>Incident reporting, recording and investigation is an agenda item for toolbox talk discussions regularly.</a:t>
            </a:r>
            <a:endParaRPr lang="en-AU" sz="1800" dirty="0">
              <a:effectLst/>
              <a:latin typeface="Arial" panose="020B0604020202020204" pitchFamily="34" charset="0"/>
              <a:ea typeface="Times" panose="02020603050405020304" pitchFamily="18" charset="0"/>
              <a:cs typeface="Times New Roman" panose="02020603050405020304" pitchFamily="18" charset="0"/>
            </a:endParaRPr>
          </a:p>
          <a:p>
            <a:r>
              <a:rPr lang="en-AU" sz="1800" dirty="0">
                <a:effectLst/>
                <a:latin typeface="Calibri" panose="020F0502020204030204" pitchFamily="34" charset="0"/>
                <a:ea typeface="Times" panose="02020603050405020304" pitchFamily="18" charset="0"/>
              </a:rPr>
              <a:t>Management, Supervision and Skills Training Workshop 3 – Injury Management is to be completed by all supervisors and managers with control of work areas populated with workers, subcontractors and visitors</a:t>
            </a:r>
            <a:endParaRPr lang="en-AU" dirty="0"/>
          </a:p>
        </p:txBody>
      </p:sp>
    </p:spTree>
    <p:extLst>
      <p:ext uri="{BB962C8B-B14F-4D97-AF65-F5344CB8AC3E}">
        <p14:creationId xmlns:p14="http://schemas.microsoft.com/office/powerpoint/2010/main" val="38174148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32F667-70E8-4508-B1C3-588EABAA140F}"/>
              </a:ext>
            </a:extLst>
          </p:cNvPr>
          <p:cNvSpPr>
            <a:spLocks noGrp="1"/>
          </p:cNvSpPr>
          <p:nvPr>
            <p:ph type="title"/>
          </p:nvPr>
        </p:nvSpPr>
        <p:spPr/>
        <p:txBody>
          <a:bodyPr/>
          <a:lstStyle/>
          <a:p>
            <a:r>
              <a:rPr lang="en-AU" dirty="0"/>
              <a:t>Monitoring and Review</a:t>
            </a:r>
          </a:p>
        </p:txBody>
      </p:sp>
      <p:sp>
        <p:nvSpPr>
          <p:cNvPr id="3" name="Content Placeholder 2">
            <a:extLst>
              <a:ext uri="{FF2B5EF4-FFF2-40B4-BE49-F238E27FC236}">
                <a16:creationId xmlns:a16="http://schemas.microsoft.com/office/drawing/2014/main" id="{7D5DDAC7-7C7A-43E0-B90E-8542BD2A1B9A}"/>
              </a:ext>
            </a:extLst>
          </p:cNvPr>
          <p:cNvSpPr>
            <a:spLocks noGrp="1"/>
          </p:cNvSpPr>
          <p:nvPr>
            <p:ph idx="1"/>
          </p:nvPr>
        </p:nvSpPr>
        <p:spPr/>
        <p:txBody>
          <a:bodyPr>
            <a:normAutofit fontScale="92500" lnSpcReduction="20000"/>
          </a:bodyPr>
          <a:lstStyle/>
          <a:p>
            <a:pPr algn="just">
              <a:spcAft>
                <a:spcPts val="1200"/>
              </a:spcAft>
            </a:pPr>
            <a:r>
              <a:rPr lang="en-AU" sz="1800" b="1" dirty="0">
                <a:effectLst/>
                <a:latin typeface="Calibri" panose="020F0502020204030204" pitchFamily="34" charset="0"/>
                <a:ea typeface="Times New Roman" panose="02020603050405020304" pitchFamily="18" charset="0"/>
                <a:cs typeface="Times New Roman" panose="02020603050405020304" pitchFamily="18" charset="0"/>
              </a:rPr>
              <a:t>Improvement Planning </a:t>
            </a:r>
            <a:endParaRPr lang="en-AU" sz="1800" b="1" dirty="0">
              <a:effectLst/>
              <a:latin typeface="Arial" panose="020B0604020202020204" pitchFamily="34" charset="0"/>
              <a:ea typeface="Times New Roman" panose="02020603050405020304" pitchFamily="18" charset="0"/>
              <a:cs typeface="Times New Roman" panose="02020603050405020304" pitchFamily="18" charset="0"/>
            </a:endParaRPr>
          </a:p>
          <a:p>
            <a:pPr lvl="1" algn="just">
              <a:spcAft>
                <a:spcPts val="1200"/>
              </a:spcAft>
            </a:pPr>
            <a:r>
              <a:rPr lang="en-AU" b="0" dirty="0">
                <a:effectLst/>
                <a:latin typeface="Calibri" panose="020F0502020204030204" pitchFamily="34" charset="0"/>
                <a:ea typeface="Times New Roman" panose="02020603050405020304" pitchFamily="18" charset="0"/>
                <a:cs typeface="Times New Roman" panose="02020603050405020304" pitchFamily="18" charset="0"/>
              </a:rPr>
              <a:t>Improvement planning is the final step towards achieving a reduction of incidents and injuries.</a:t>
            </a:r>
            <a:endParaRPr lang="en-AU" b="1" dirty="0">
              <a:effectLst/>
              <a:latin typeface="Arial" panose="020B0604020202020204" pitchFamily="34" charset="0"/>
              <a:ea typeface="Times New Roman" panose="02020603050405020304" pitchFamily="18" charset="0"/>
              <a:cs typeface="Times New Roman" panose="02020603050405020304" pitchFamily="18" charset="0"/>
            </a:endParaRPr>
          </a:p>
          <a:p>
            <a:pPr lvl="1" algn="just">
              <a:spcAft>
                <a:spcPts val="1200"/>
              </a:spcAft>
            </a:pPr>
            <a:r>
              <a:rPr lang="en-AU" b="0" dirty="0">
                <a:effectLst/>
                <a:latin typeface="Calibri" panose="020F0502020204030204" pitchFamily="34" charset="0"/>
                <a:ea typeface="Times New Roman" panose="02020603050405020304" pitchFamily="18" charset="0"/>
                <a:cs typeface="Times New Roman" panose="02020603050405020304" pitchFamily="18" charset="0"/>
              </a:rPr>
              <a:t>Reporting all incidents no matter how minor can give us an accurate record of areas of risk within the company functions. It gives us the opportunity to update policies and procedures and incorporate improvements. </a:t>
            </a:r>
            <a:endParaRPr lang="en-AU" b="1" dirty="0">
              <a:effectLst/>
              <a:latin typeface="Arial" panose="020B0604020202020204" pitchFamily="34" charset="0"/>
              <a:ea typeface="Times New Roman" panose="02020603050405020304" pitchFamily="18" charset="0"/>
              <a:cs typeface="Times New Roman" panose="02020603050405020304" pitchFamily="18" charset="0"/>
            </a:endParaRPr>
          </a:p>
          <a:p>
            <a:pPr algn="just"/>
            <a:r>
              <a:rPr lang="en-AU" sz="1800" b="1" dirty="0">
                <a:effectLst/>
                <a:latin typeface="Calibri" panose="020F0502020204030204" pitchFamily="34" charset="0"/>
                <a:ea typeface="Times" panose="02020603050405020304" pitchFamily="18" charset="0"/>
                <a:cs typeface="Times New Roman" panose="02020603050405020304" pitchFamily="18" charset="0"/>
              </a:rPr>
              <a:t>Auditing</a:t>
            </a:r>
            <a:endParaRPr lang="en-AU" sz="1800" dirty="0">
              <a:effectLst/>
              <a:latin typeface="Arial" panose="020B0604020202020204" pitchFamily="34" charset="0"/>
              <a:ea typeface="Times" panose="02020603050405020304" pitchFamily="18" charset="0"/>
              <a:cs typeface="Times New Roman" panose="02020603050405020304" pitchFamily="18" charset="0"/>
            </a:endParaRPr>
          </a:p>
          <a:p>
            <a:pPr lvl="1" algn="just">
              <a:spcAft>
                <a:spcPts val="600"/>
              </a:spcAft>
            </a:pPr>
            <a:r>
              <a:rPr lang="en-AU" dirty="0">
                <a:effectLst/>
                <a:latin typeface="Calibri" panose="020F0502020204030204" pitchFamily="34" charset="0"/>
                <a:ea typeface="Times" panose="02020603050405020304" pitchFamily="18" charset="0"/>
                <a:cs typeface="Times New Roman" panose="02020603050405020304" pitchFamily="18" charset="0"/>
              </a:rPr>
              <a:t>An audit should examine and verify from records kept that a procedure for incident reporting, recording and investigation has been developed, implemented, reviewed and communicated to all relevant parties. </a:t>
            </a:r>
          </a:p>
          <a:p>
            <a:pPr lvl="1" algn="just">
              <a:spcAft>
                <a:spcPts val="600"/>
              </a:spcAft>
            </a:pPr>
            <a:r>
              <a:rPr lang="en-AU" dirty="0">
                <a:effectLst/>
                <a:latin typeface="Calibri" panose="020F0502020204030204" pitchFamily="34" charset="0"/>
                <a:ea typeface="Times" panose="02020603050405020304" pitchFamily="18" charset="0"/>
                <a:cs typeface="Times New Roman" panose="02020603050405020304" pitchFamily="18" charset="0"/>
              </a:rPr>
              <a:t>An audit will be conducted on the implementation and adherence to this procedure by the QSE Manager not less than annually. It may also be audited during scheduled surveillance audits conducted by a third party as part of the maintenance of Certification to ISO 14001, AS 4801 and ISO 9001 process. </a:t>
            </a:r>
            <a:endParaRPr lang="en-AU" dirty="0">
              <a:effectLst/>
              <a:latin typeface="Arial" panose="020B0604020202020204" pitchFamily="34" charset="0"/>
              <a:ea typeface="Times" panose="02020603050405020304" pitchFamily="18" charset="0"/>
              <a:cs typeface="Times New Roman" panose="02020603050405020304" pitchFamily="18" charset="0"/>
            </a:endParaRPr>
          </a:p>
          <a:p>
            <a:endParaRPr lang="en-AU" dirty="0"/>
          </a:p>
        </p:txBody>
      </p:sp>
    </p:spTree>
    <p:extLst>
      <p:ext uri="{BB962C8B-B14F-4D97-AF65-F5344CB8AC3E}">
        <p14:creationId xmlns:p14="http://schemas.microsoft.com/office/powerpoint/2010/main" val="28174488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5ACB8F-E4DE-4242-90C1-F554E5C47CCE}"/>
              </a:ext>
            </a:extLst>
          </p:cNvPr>
          <p:cNvSpPr>
            <a:spLocks noGrp="1"/>
          </p:cNvSpPr>
          <p:nvPr>
            <p:ph type="title"/>
          </p:nvPr>
        </p:nvSpPr>
        <p:spPr/>
        <p:txBody>
          <a:bodyPr/>
          <a:lstStyle/>
          <a:p>
            <a:r>
              <a:rPr lang="en-AU" dirty="0"/>
              <a:t>Record Keeping</a:t>
            </a:r>
          </a:p>
        </p:txBody>
      </p:sp>
      <p:sp>
        <p:nvSpPr>
          <p:cNvPr id="3" name="Content Placeholder 2">
            <a:extLst>
              <a:ext uri="{FF2B5EF4-FFF2-40B4-BE49-F238E27FC236}">
                <a16:creationId xmlns:a16="http://schemas.microsoft.com/office/drawing/2014/main" id="{738DEFAA-9DE2-4B4C-AB5E-C1176E5B6CD8}"/>
              </a:ext>
            </a:extLst>
          </p:cNvPr>
          <p:cNvSpPr>
            <a:spLocks noGrp="1"/>
          </p:cNvSpPr>
          <p:nvPr>
            <p:ph idx="1"/>
          </p:nvPr>
        </p:nvSpPr>
        <p:spPr>
          <a:xfrm>
            <a:off x="677334" y="2160589"/>
            <a:ext cx="8596668" cy="4022097"/>
          </a:xfrm>
        </p:spPr>
        <p:txBody>
          <a:bodyPr>
            <a:normAutofit fontScale="92500" lnSpcReduction="20000"/>
          </a:bodyPr>
          <a:lstStyle/>
          <a:p>
            <a:pPr algn="just">
              <a:spcBef>
                <a:spcPts val="600"/>
              </a:spcBef>
              <a:spcAft>
                <a:spcPts val="1200"/>
              </a:spcAft>
            </a:pPr>
            <a:r>
              <a:rPr lang="en-AU" sz="1800" b="1" dirty="0">
                <a:effectLst/>
                <a:latin typeface="Calibri" panose="020F0502020204030204" pitchFamily="34" charset="0"/>
                <a:ea typeface="Times New Roman" panose="02020603050405020304" pitchFamily="18" charset="0"/>
                <a:cs typeface="Times New Roman" panose="02020603050405020304" pitchFamily="18" charset="0"/>
              </a:rPr>
              <a:t>Training records</a:t>
            </a:r>
            <a:endParaRPr lang="en-AU" sz="1800" b="1" dirty="0">
              <a:effectLst/>
              <a:latin typeface="Arial" panose="020B0604020202020204" pitchFamily="34" charset="0"/>
              <a:ea typeface="Times New Roman" panose="02020603050405020304" pitchFamily="18" charset="0"/>
              <a:cs typeface="Times New Roman" panose="02020603050405020304" pitchFamily="18" charset="0"/>
            </a:endParaRPr>
          </a:p>
          <a:p>
            <a:pPr lvl="1" algn="just">
              <a:spcBef>
                <a:spcPts val="300"/>
              </a:spcBef>
              <a:spcAft>
                <a:spcPts val="300"/>
              </a:spcAft>
            </a:pPr>
            <a:r>
              <a:rPr lang="en-AU" b="0" dirty="0">
                <a:effectLst/>
                <a:latin typeface="Calibri" panose="020F0502020204030204" pitchFamily="34" charset="0"/>
                <a:ea typeface="Times New Roman" panose="02020603050405020304" pitchFamily="18" charset="0"/>
                <a:cs typeface="Times New Roman" panose="02020603050405020304" pitchFamily="18" charset="0"/>
              </a:rPr>
              <a:t>The training records must contain the date the training was conducted, the topics dealt with; the name of the person who conducted the training and the names of the employees who attended the training. </a:t>
            </a:r>
            <a:endParaRPr lang="en-AU" b="1" dirty="0">
              <a:effectLst/>
              <a:latin typeface="Arial" panose="020B0604020202020204" pitchFamily="34" charset="0"/>
              <a:ea typeface="Times New Roman" panose="02020603050405020304" pitchFamily="18" charset="0"/>
              <a:cs typeface="Times New Roman" panose="02020603050405020304" pitchFamily="18" charset="0"/>
            </a:endParaRPr>
          </a:p>
          <a:p>
            <a:pPr lvl="1" algn="just">
              <a:spcBef>
                <a:spcPts val="300"/>
              </a:spcBef>
              <a:spcAft>
                <a:spcPts val="300"/>
              </a:spcAft>
            </a:pPr>
            <a:r>
              <a:rPr lang="en-AU" b="0" dirty="0">
                <a:effectLst/>
                <a:latin typeface="Calibri" panose="020F0502020204030204" pitchFamily="34" charset="0"/>
                <a:ea typeface="Times New Roman" panose="02020603050405020304" pitchFamily="18" charset="0"/>
                <a:cs typeface="Times New Roman" panose="02020603050405020304" pitchFamily="18" charset="0"/>
              </a:rPr>
              <a:t>The Project Manager/ Supervisor make a record of training, including induction and the QSE Manager is to ensure any records generated are kept for a minimum of 5 years.</a:t>
            </a:r>
            <a:endParaRPr lang="en-AU" b="1" dirty="0">
              <a:effectLst/>
              <a:latin typeface="Arial" panose="020B0604020202020204" pitchFamily="34" charset="0"/>
              <a:ea typeface="Times New Roman" panose="02020603050405020304" pitchFamily="18" charset="0"/>
              <a:cs typeface="Times New Roman" panose="02020603050405020304" pitchFamily="18" charset="0"/>
            </a:endParaRPr>
          </a:p>
          <a:p>
            <a:pPr algn="just"/>
            <a:r>
              <a:rPr lang="en-AU" sz="1800" b="1" dirty="0">
                <a:effectLst/>
                <a:latin typeface="Calibri" panose="020F0502020204030204" pitchFamily="34" charset="0"/>
                <a:ea typeface="Times" panose="02020603050405020304" pitchFamily="18" charset="0"/>
                <a:cs typeface="Times New Roman" panose="02020603050405020304" pitchFamily="18" charset="0"/>
              </a:rPr>
              <a:t>Notification to the Regulator </a:t>
            </a:r>
            <a:endParaRPr lang="en-AU" sz="1800" dirty="0">
              <a:effectLst/>
              <a:latin typeface="Arial" panose="020B0604020202020204" pitchFamily="34" charset="0"/>
              <a:ea typeface="Times" panose="02020603050405020304" pitchFamily="18" charset="0"/>
              <a:cs typeface="Times New Roman" panose="02020603050405020304" pitchFamily="18" charset="0"/>
            </a:endParaRPr>
          </a:p>
          <a:p>
            <a:pPr lvl="1" algn="just">
              <a:spcAft>
                <a:spcPts val="600"/>
              </a:spcAft>
            </a:pPr>
            <a:r>
              <a:rPr lang="en-AU" dirty="0">
                <a:effectLst/>
                <a:latin typeface="Calibri" panose="020F0502020204030204" pitchFamily="34" charset="0"/>
                <a:ea typeface="Times" panose="02020603050405020304" pitchFamily="18" charset="0"/>
                <a:cs typeface="Times New Roman" panose="02020603050405020304" pitchFamily="18" charset="0"/>
              </a:rPr>
              <a:t>All correspondence and documents involving these incidents must be kept for a minimum of five years.</a:t>
            </a:r>
            <a:endParaRPr lang="en-AU" dirty="0">
              <a:effectLst/>
              <a:latin typeface="Arial" panose="020B0604020202020204" pitchFamily="34" charset="0"/>
              <a:ea typeface="Times" panose="02020603050405020304" pitchFamily="18" charset="0"/>
              <a:cs typeface="Times New Roman" panose="02020603050405020304" pitchFamily="18" charset="0"/>
            </a:endParaRPr>
          </a:p>
          <a:p>
            <a:pPr algn="just"/>
            <a:r>
              <a:rPr lang="en-AU" sz="1800" b="1" dirty="0">
                <a:effectLst/>
                <a:latin typeface="Calibri" panose="020F0502020204030204" pitchFamily="34" charset="0"/>
                <a:ea typeface="Times" panose="02020603050405020304" pitchFamily="18" charset="0"/>
                <a:cs typeface="Times New Roman" panose="02020603050405020304" pitchFamily="18" charset="0"/>
              </a:rPr>
              <a:t>Incident Register</a:t>
            </a:r>
            <a:endParaRPr lang="en-AU" sz="1800" dirty="0">
              <a:effectLst/>
              <a:latin typeface="Arial" panose="020B0604020202020204" pitchFamily="34" charset="0"/>
              <a:ea typeface="Times" panose="02020603050405020304" pitchFamily="18" charset="0"/>
              <a:cs typeface="Times New Roman" panose="02020603050405020304" pitchFamily="18" charset="0"/>
            </a:endParaRPr>
          </a:p>
          <a:p>
            <a:pPr lvl="1"/>
            <a:r>
              <a:rPr lang="en-AU" dirty="0">
                <a:effectLst/>
                <a:latin typeface="Calibri" panose="020F0502020204030204" pitchFamily="34" charset="0"/>
                <a:ea typeface="Times" panose="02020603050405020304" pitchFamily="18" charset="0"/>
              </a:rPr>
              <a:t>All incident records are entered on the ‘Incident Register’. This allows for trends to be captured and preventative actions to be planned.</a:t>
            </a:r>
          </a:p>
          <a:p>
            <a:pPr lvl="1"/>
            <a:r>
              <a:rPr lang="en-AU" dirty="0">
                <a:effectLst/>
                <a:latin typeface="Calibri" panose="020F0502020204030204" pitchFamily="34" charset="0"/>
                <a:ea typeface="Times" panose="02020603050405020304" pitchFamily="18" charset="0"/>
              </a:rPr>
              <a:t>The incident register is tallied monthly, with a new register developed each financial year. </a:t>
            </a:r>
          </a:p>
          <a:p>
            <a:pPr lvl="1"/>
            <a:r>
              <a:rPr lang="en-AU" dirty="0">
                <a:effectLst/>
                <a:latin typeface="Calibri" panose="020F0502020204030204" pitchFamily="34" charset="0"/>
                <a:ea typeface="Times" panose="02020603050405020304" pitchFamily="18" charset="0"/>
              </a:rPr>
              <a:t>All annual statistics are recorded on a separate spreadsheet for each company</a:t>
            </a:r>
            <a:endParaRPr lang="en-AU" dirty="0"/>
          </a:p>
        </p:txBody>
      </p:sp>
    </p:spTree>
    <p:extLst>
      <p:ext uri="{BB962C8B-B14F-4D97-AF65-F5344CB8AC3E}">
        <p14:creationId xmlns:p14="http://schemas.microsoft.com/office/powerpoint/2010/main" val="965647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9F406A-11CC-48E1-943C-6CABB24A7EC7}"/>
              </a:ext>
            </a:extLst>
          </p:cNvPr>
          <p:cNvSpPr>
            <a:spLocks noGrp="1"/>
          </p:cNvSpPr>
          <p:nvPr>
            <p:ph type="title"/>
          </p:nvPr>
        </p:nvSpPr>
        <p:spPr/>
        <p:txBody>
          <a:bodyPr/>
          <a:lstStyle/>
          <a:p>
            <a:r>
              <a:rPr lang="en-AU" dirty="0"/>
              <a:t>Legislation</a:t>
            </a:r>
          </a:p>
        </p:txBody>
      </p:sp>
      <p:sp>
        <p:nvSpPr>
          <p:cNvPr id="3" name="Content Placeholder 2">
            <a:extLst>
              <a:ext uri="{FF2B5EF4-FFF2-40B4-BE49-F238E27FC236}">
                <a16:creationId xmlns:a16="http://schemas.microsoft.com/office/drawing/2014/main" id="{11986F82-5DF2-447A-BAEB-B5DA012150B4}"/>
              </a:ext>
            </a:extLst>
          </p:cNvPr>
          <p:cNvSpPr>
            <a:spLocks noGrp="1"/>
          </p:cNvSpPr>
          <p:nvPr>
            <p:ph idx="1"/>
          </p:nvPr>
        </p:nvSpPr>
        <p:spPr/>
        <p:txBody>
          <a:bodyPr/>
          <a:lstStyle/>
          <a:p>
            <a:r>
              <a:rPr lang="en-AU" sz="1800" dirty="0">
                <a:effectLst/>
                <a:latin typeface="Calibri" panose="020F0502020204030204" pitchFamily="34" charset="0"/>
                <a:ea typeface="Times" panose="02020603050405020304" pitchFamily="18" charset="0"/>
                <a:cs typeface="Calibri" panose="020F0502020204030204" pitchFamily="34" charset="0"/>
              </a:rPr>
              <a:t>Work Health and Safety Act 2011 (Qld)</a:t>
            </a:r>
          </a:p>
          <a:p>
            <a:pPr lvl="1"/>
            <a:r>
              <a:rPr lang="en-AU" dirty="0">
                <a:latin typeface="Calibri" panose="020F0502020204030204" pitchFamily="34" charset="0"/>
                <a:cs typeface="Calibri" panose="020F0502020204030204" pitchFamily="34" charset="0"/>
                <a:hlinkClick r:id="rId2"/>
              </a:rPr>
              <a:t>w</a:t>
            </a:r>
            <a:r>
              <a:rPr lang="en-AU" dirty="0">
                <a:effectLst/>
                <a:latin typeface="Calibri" panose="020F0502020204030204" pitchFamily="34" charset="0"/>
                <a:ea typeface="Times" panose="02020603050405020304" pitchFamily="18" charset="0"/>
                <a:cs typeface="Calibri" panose="020F0502020204030204" pitchFamily="34" charset="0"/>
                <a:hlinkClick r:id="rId2"/>
              </a:rPr>
              <a:t>ww.worksafe.qld.gov.au</a:t>
            </a:r>
            <a:endParaRPr lang="en-AU" dirty="0">
              <a:effectLst/>
              <a:latin typeface="Calibri" panose="020F0502020204030204" pitchFamily="34" charset="0"/>
              <a:ea typeface="Times" panose="02020603050405020304" pitchFamily="18" charset="0"/>
              <a:cs typeface="Calibri" panose="020F0502020204030204" pitchFamily="34" charset="0"/>
            </a:endParaRPr>
          </a:p>
        </p:txBody>
      </p:sp>
    </p:spTree>
    <p:extLst>
      <p:ext uri="{BB962C8B-B14F-4D97-AF65-F5344CB8AC3E}">
        <p14:creationId xmlns:p14="http://schemas.microsoft.com/office/powerpoint/2010/main" val="2579094900"/>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4B270AB-C138-415C-897E-3C24487DECF1}">
  <ds:schemaRefs>
    <ds:schemaRef ds:uri="http://schemas.microsoft.com/sharepoint/v3/contenttype/forms"/>
  </ds:schemaRefs>
</ds:datastoreItem>
</file>

<file path=customXml/itemProps2.xml><?xml version="1.0" encoding="utf-8"?>
<ds:datastoreItem xmlns:ds="http://schemas.openxmlformats.org/officeDocument/2006/customXml" ds:itemID="{2C4C00F4-06E9-43E3-AD97-88A857CEFA82}">
  <ds:schemaRefs>
    <ds:schemaRef ds:uri="http://schemas.microsoft.com/office/2006/metadata/properties"/>
    <ds:schemaRef ds:uri="http://schemas.microsoft.com/office/infopath/2007/PartnerControls"/>
    <ds:schemaRef ds:uri="71af3243-3dd4-4a8d-8c0d-dd76da1f02a5"/>
  </ds:schemaRefs>
</ds:datastoreItem>
</file>

<file path=customXml/itemProps3.xml><?xml version="1.0" encoding="utf-8"?>
<ds:datastoreItem xmlns:ds="http://schemas.openxmlformats.org/officeDocument/2006/customXml" ds:itemID="{0585E981-8C91-4205-A0C3-C991F42B4C9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Facet</Template>
  <TotalTime>157</TotalTime>
  <Words>1301</Words>
  <Application>Microsoft Office PowerPoint</Application>
  <PresentationFormat>Widescreen</PresentationFormat>
  <Paragraphs>77</Paragraphs>
  <Slides>11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Trebuchet MS</vt:lpstr>
      <vt:lpstr>Wingdings</vt:lpstr>
      <vt:lpstr>Wingdings 3</vt:lpstr>
      <vt:lpstr>Facet</vt:lpstr>
      <vt:lpstr>Incident Response</vt:lpstr>
      <vt:lpstr>Topics Discussed </vt:lpstr>
      <vt:lpstr>Roles &amp; Responsibilities </vt:lpstr>
      <vt:lpstr>Procedures – Incident Reporting</vt:lpstr>
      <vt:lpstr>Procedures – Incident Investigation</vt:lpstr>
      <vt:lpstr>Procedures – Incident Investigation Cont.</vt:lpstr>
      <vt:lpstr>Procedures – Incident Recording</vt:lpstr>
      <vt:lpstr>Training </vt:lpstr>
      <vt:lpstr>Monitoring and Review</vt:lpstr>
      <vt:lpstr>Record Keeping</vt:lpstr>
      <vt:lpstr>Legislation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Incident Response</dc:title>
  <dc:creator>Kayla Watson</dc:creator>
  <cp:lastModifiedBy>Kayla Watson</cp:lastModifiedBy>
  <cp:revision>7</cp:revision>
  <dcterms:created xsi:type="dcterms:W3CDTF">2021-03-29T23:15:37Z</dcterms:created>
  <dcterms:modified xsi:type="dcterms:W3CDTF">2021-03-30T01:52:58Z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