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1"/>
  </p:notesMasterIdLst>
  <p:handoutMasterIdLst>
    <p:handoutMasterId r:id="rId12"/>
  </p:handoutMasterIdLst>
  <p:sldIdLst>
    <p:sldId id="312" r:id="rId5"/>
    <p:sldId id="304" r:id="rId6"/>
    <p:sldId id="307" r:id="rId7"/>
    <p:sldId id="281" r:id="rId8"/>
    <p:sldId id="282" r:id="rId9"/>
    <p:sldId id="297" r:id="rId10"/>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9784" autoAdjust="0"/>
  </p:normalViewPr>
  <p:slideViewPr>
    <p:cSldViewPr snapToGrid="0" snapToObjects="1">
      <p:cViewPr varScale="1">
        <p:scale>
          <a:sx n="74" d="100"/>
          <a:sy n="74" d="100"/>
        </p:scale>
        <p:origin x="1908" y="66"/>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2024</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b="0" i="0" dirty="0">
                <a:solidFill>
                  <a:srgbClr val="ECECEC"/>
                </a:solidFill>
                <a:effectLst/>
                <a:highlight>
                  <a:srgbClr val="212121"/>
                </a:highlight>
                <a:latin typeface="ui-sans-serif"/>
              </a:rPr>
              <a:t>Good afternoon, everyone. My name is Elise Painter, and today I will be presenting the updates to the WHS policies and procedures. These updates are designed to ensure that the school remains a safe environment for staff, students, and visitors.</a:t>
            </a:r>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These are the key topics that we will be discussing today and I will hold a Q&amp;A at the end.</a:t>
            </a:r>
          </a:p>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b="0" i="0" dirty="0">
                <a:solidFill>
                  <a:srgbClr val="ECECEC"/>
                </a:solidFill>
                <a:effectLst/>
                <a:highlight>
                  <a:srgbClr val="212121"/>
                </a:highlight>
                <a:latin typeface="ui-sans-serif"/>
              </a:rPr>
              <a:t>The purpose of Happy State High School’s WHS policies is to ensure that every member of the school community is safe and healthy. Compliance with these policies is crucial, and it is important for everyone to understand their specific duties and responsibilities under these guidelines.</a:t>
            </a:r>
            <a:endParaRPr lang="en-US" dirty="0"/>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l"/>
            <a:r>
              <a:rPr lang="en-US" b="0" i="0" dirty="0">
                <a:solidFill>
                  <a:srgbClr val="ECECEC"/>
                </a:solidFill>
                <a:effectLst/>
                <a:highlight>
                  <a:srgbClr val="212121"/>
                </a:highlight>
                <a:latin typeface="ui-sans-serif"/>
              </a:rPr>
              <a:t>Several important updates to the WHS policies have been introduced:</a:t>
            </a:r>
          </a:p>
          <a:p>
            <a:pPr algn="l">
              <a:buFont typeface="+mj-lt"/>
              <a:buAutoNum type="arabicPeriod"/>
            </a:pPr>
            <a:r>
              <a:rPr lang="en-US" b="0" i="0" dirty="0">
                <a:solidFill>
                  <a:srgbClr val="ECECEC"/>
                </a:solidFill>
                <a:effectLst/>
                <a:highlight>
                  <a:srgbClr val="212121"/>
                </a:highlight>
                <a:latin typeface="ui-sans-serif"/>
              </a:rPr>
              <a:t> Bi-annual risk assessments will be conducted to proactively identify and mitigate potential hazards.</a:t>
            </a:r>
          </a:p>
          <a:p>
            <a:pPr algn="l">
              <a:buFont typeface="+mj-lt"/>
              <a:buAutoNum type="arabicPeriod"/>
            </a:pPr>
            <a:r>
              <a:rPr lang="en-US" b="0" i="0" dirty="0">
                <a:solidFill>
                  <a:srgbClr val="ECECEC"/>
                </a:solidFill>
                <a:effectLst/>
                <a:highlight>
                  <a:srgbClr val="212121"/>
                </a:highlight>
                <a:latin typeface="ui-sans-serif"/>
              </a:rPr>
              <a:t> WHS policies will undergo semi-annual reviews to ensure they remain effective and up-to-date.</a:t>
            </a:r>
          </a:p>
          <a:p>
            <a:pPr algn="l">
              <a:buFont typeface="+mj-lt"/>
              <a:buAutoNum type="arabicPeriod"/>
            </a:pPr>
            <a:r>
              <a:rPr lang="en-US" b="0" i="0" dirty="0">
                <a:solidFill>
                  <a:srgbClr val="ECECEC"/>
                </a:solidFill>
                <a:effectLst/>
                <a:highlight>
                  <a:srgbClr val="212121"/>
                </a:highlight>
                <a:latin typeface="ui-sans-serif"/>
              </a:rPr>
              <a:t> New strategies are being introduced to engage students in WHS activities beyond mere compliance, promoting a culture of safety throughout the school."</a:t>
            </a:r>
          </a:p>
          <a:p>
            <a:endParaRPr lang="en-US" dirty="0"/>
          </a:p>
        </p:txBody>
      </p:sp>
    </p:spTree>
    <p:extLst>
      <p:ext uri="{BB962C8B-B14F-4D97-AF65-F5344CB8AC3E}">
        <p14:creationId xmlns:p14="http://schemas.microsoft.com/office/powerpoint/2010/main" val="3068653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l"/>
            <a:r>
              <a:rPr lang="en-US" b="0" i="0" dirty="0">
                <a:solidFill>
                  <a:srgbClr val="ECECEC"/>
                </a:solidFill>
                <a:effectLst/>
                <a:highlight>
                  <a:srgbClr val="212121"/>
                </a:highlight>
                <a:latin typeface="ui-sans-serif"/>
              </a:rPr>
              <a:t>New procedures have been developed to support these updates:</a:t>
            </a:r>
          </a:p>
          <a:p>
            <a:pPr marL="171450" indent="-171450" algn="l">
              <a:buFont typeface="Arial" panose="020B0604020202020204" pitchFamily="34" charset="0"/>
              <a:buChar char="•"/>
            </a:pPr>
            <a:r>
              <a:rPr lang="en-US" b="0" i="0" dirty="0">
                <a:solidFill>
                  <a:srgbClr val="ECECEC"/>
                </a:solidFill>
                <a:effectLst/>
                <a:highlight>
                  <a:srgbClr val="212121"/>
                </a:highlight>
                <a:latin typeface="ui-sans-serif"/>
              </a:rPr>
              <a:t> Bi-annual risk assessments will be scheduled, with detailed documentation of findings and actions taken.</a:t>
            </a:r>
          </a:p>
          <a:p>
            <a:pPr marL="171450" indent="-171450" algn="l">
              <a:buFont typeface="Arial" panose="020B0604020202020204" pitchFamily="34" charset="0"/>
              <a:buChar char="•"/>
            </a:pPr>
            <a:r>
              <a:rPr lang="en-US" b="0" i="0" dirty="0">
                <a:solidFill>
                  <a:srgbClr val="ECECEC"/>
                </a:solidFill>
                <a:effectLst/>
                <a:highlight>
                  <a:srgbClr val="212121"/>
                </a:highlight>
                <a:latin typeface="ui-sans-serif"/>
              </a:rPr>
              <a:t> A semi-annual review process for WHS policies will be established, ensuring regular updates and prompt communication.</a:t>
            </a:r>
          </a:p>
          <a:p>
            <a:pPr marL="171450" indent="-171450" algn="l">
              <a:buFont typeface="Arial" panose="020B0604020202020204" pitchFamily="34" charset="0"/>
              <a:buChar char="•"/>
            </a:pPr>
            <a:r>
              <a:rPr lang="en-US" b="0" i="0" dirty="0">
                <a:solidFill>
                  <a:srgbClr val="ECECEC"/>
                </a:solidFill>
                <a:effectLst/>
                <a:highlight>
                  <a:srgbClr val="212121"/>
                </a:highlight>
                <a:latin typeface="ui-sans-serif"/>
              </a:rPr>
              <a:t> Interactive WHS workshops and safety drills will be developed for students to enhance their engagement and understanding of safety practices.</a:t>
            </a:r>
          </a:p>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b="0" i="0" dirty="0">
                <a:solidFill>
                  <a:srgbClr val="ECECEC"/>
                </a:solidFill>
                <a:effectLst/>
                <a:highlight>
                  <a:srgbClr val="212121"/>
                </a:highlight>
                <a:latin typeface="ui-sans-serif"/>
              </a:rPr>
              <a:t>Thank you for your attention. The floor is now open for any questions about these updates. Feedback is crucial for continuous improvement of WHS practices, so please do not hesitate to share any thoughts or concerns.</a:t>
            </a:r>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339947" y="315701"/>
            <a:ext cx="7550496" cy="4405585"/>
          </a:xfrm>
        </p:spPr>
        <p:txBody>
          <a:bodyPr anchor="ctr"/>
          <a:lstStyle/>
          <a:p>
            <a:r>
              <a:rPr lang="en-US" dirty="0"/>
              <a:t>Happy state high school</a:t>
            </a:r>
            <a:br>
              <a:rPr lang="en-US" dirty="0"/>
            </a:br>
            <a:br>
              <a:rPr lang="en-US" dirty="0"/>
            </a:br>
            <a:r>
              <a:rPr lang="en-US" dirty="0"/>
              <a:t>WHS Policies and Procedures update</a:t>
            </a:r>
            <a:br>
              <a:rPr lang="en-US" dirty="0"/>
            </a:br>
            <a:br>
              <a:rPr lang="en-US" dirty="0"/>
            </a:br>
            <a:r>
              <a:rPr lang="en-US" dirty="0"/>
              <a:t>31</a:t>
            </a:r>
            <a:r>
              <a:rPr lang="en-US" baseline="30000" dirty="0"/>
              <a:t>st</a:t>
            </a:r>
            <a:r>
              <a:rPr lang="en-US" dirty="0"/>
              <a:t> May 2024</a:t>
            </a:r>
            <a:br>
              <a:rPr lang="en-US" dirty="0"/>
            </a:br>
            <a:r>
              <a:rPr lang="en-US" dirty="0"/>
              <a:t>Presented by</a:t>
            </a:r>
            <a:br>
              <a:rPr lang="en-US" dirty="0"/>
            </a:br>
            <a:r>
              <a:rPr lang="en-US" dirty="0"/>
              <a:t>Elise Painter</a:t>
            </a: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1057274"/>
            <a:ext cx="6583680" cy="1531357"/>
          </a:xfrm>
        </p:spPr>
        <p:txBody>
          <a:bodyPr/>
          <a:lstStyle/>
          <a:p>
            <a:r>
              <a:rPr lang="en-US" dirty="0"/>
              <a:t>agenda</a:t>
            </a:r>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2834640"/>
            <a:ext cx="6583680" cy="3207344"/>
          </a:xfrm>
        </p:spPr>
        <p:txBody>
          <a:bodyPr/>
          <a:lstStyle/>
          <a:p>
            <a:r>
              <a:rPr lang="en-US" dirty="0"/>
              <a:t>Introduction</a:t>
            </a:r>
          </a:p>
          <a:p>
            <a:r>
              <a:rPr lang="en-US" dirty="0"/>
              <a:t>Key Updates</a:t>
            </a:r>
          </a:p>
          <a:p>
            <a:r>
              <a:rPr lang="en-US" dirty="0"/>
              <a:t>New Procedures</a:t>
            </a:r>
          </a:p>
          <a:p>
            <a:r>
              <a:rPr lang="en-US" dirty="0"/>
              <a:t>Questions and Feedback</a:t>
            </a: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702441" y="1061623"/>
            <a:ext cx="5723586" cy="4739104"/>
          </a:xfrm>
        </p:spPr>
        <p:txBody>
          <a:bodyPr/>
          <a:lstStyle/>
          <a:p>
            <a:r>
              <a:rPr lang="en-US" dirty="0"/>
              <a:t>Introduction</a:t>
            </a:r>
            <a:br>
              <a:rPr lang="en-US" dirty="0"/>
            </a:br>
            <a:br>
              <a:rPr lang="en-US" dirty="0"/>
            </a:br>
            <a:r>
              <a:rPr lang="en-US" dirty="0"/>
              <a:t>Purpose of WHS Policies</a:t>
            </a:r>
            <a:br>
              <a:rPr lang="en-US" dirty="0"/>
            </a:br>
            <a:br>
              <a:rPr lang="en-US" dirty="0"/>
            </a:br>
            <a:r>
              <a:rPr lang="en-US" dirty="0"/>
              <a:t>Importance of Compliance</a:t>
            </a:r>
          </a:p>
        </p:txBody>
      </p:sp>
      <p:pic>
        <p:nvPicPr>
          <p:cNvPr id="7" name="Picture Placeholder 6" descr="A person standing in front of a whiteboard">
            <a:extLst>
              <a:ext uri="{FF2B5EF4-FFF2-40B4-BE49-F238E27FC236}">
                <a16:creationId xmlns:a16="http://schemas.microsoft.com/office/drawing/2014/main" id="{DD186EAB-37C7-E7E6-AE8D-F077D02804F9}"/>
              </a:ext>
            </a:extLst>
          </p:cNvPr>
          <p:cNvPicPr>
            <a:picLocks noGrp="1" noChangeAspect="1"/>
          </p:cNvPicPr>
          <p:nvPr>
            <p:ph type="pic" sz="quarter" idx="11"/>
          </p:nvPr>
        </p:nvPicPr>
        <p:blipFill>
          <a:blip r:embed="rId3">
            <a:duotone>
              <a:prstClr val="black"/>
              <a:schemeClr val="accent1">
                <a:tint val="45000"/>
                <a:satMod val="400000"/>
              </a:schemeClr>
            </a:duotone>
          </a:blip>
          <a:srcRect l="27208" r="27208"/>
          <a:stretch/>
        </p:blipFill>
        <p:spPr>
          <a:xfrm>
            <a:off x="443345" y="0"/>
            <a:ext cx="4344695" cy="6359525"/>
          </a:xfrm>
        </p:spPr>
      </p:pic>
    </p:spTree>
    <p:extLst>
      <p:ext uri="{BB962C8B-B14F-4D97-AF65-F5344CB8AC3E}">
        <p14:creationId xmlns:p14="http://schemas.microsoft.com/office/powerpoint/2010/main" val="2906491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914400" y="1057275"/>
            <a:ext cx="5259554" cy="2495028"/>
          </a:xfrm>
        </p:spPr>
        <p:txBody>
          <a:bodyPr/>
          <a:lstStyle/>
          <a:p>
            <a:r>
              <a:rPr lang="en-US" dirty="0"/>
              <a:t>Key Updates</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914400" y="3808750"/>
            <a:ext cx="5259554" cy="2233233"/>
          </a:xfrm>
        </p:spPr>
        <p:txBody>
          <a:bodyPr/>
          <a:lstStyle/>
          <a:p>
            <a:pPr marL="457200" indent="-457200">
              <a:buFont typeface="+mj-lt"/>
              <a:buAutoNum type="arabicPeriod"/>
            </a:pPr>
            <a:r>
              <a:rPr lang="en-US" dirty="0"/>
              <a:t>Bi-Annual Risk Assessments</a:t>
            </a:r>
          </a:p>
          <a:p>
            <a:pPr marL="457200" indent="-457200">
              <a:buFont typeface="+mj-lt"/>
              <a:buAutoNum type="arabicPeriod"/>
            </a:pPr>
            <a:r>
              <a:rPr lang="en-US" dirty="0"/>
              <a:t>Semi-Annual Policy Reviews</a:t>
            </a:r>
          </a:p>
          <a:p>
            <a:pPr marL="457200" indent="-457200">
              <a:buFont typeface="+mj-lt"/>
              <a:buAutoNum type="arabicPeriod"/>
            </a:pPr>
            <a:r>
              <a:rPr lang="en-US" dirty="0"/>
              <a:t>Student Engagement Strategies</a:t>
            </a:r>
          </a:p>
        </p:txBody>
      </p:sp>
      <p:pic>
        <p:nvPicPr>
          <p:cNvPr id="6" name="Picture Placeholder 5" descr="A person holding a microphone and standing in front of a group of people">
            <a:extLst>
              <a:ext uri="{FF2B5EF4-FFF2-40B4-BE49-F238E27FC236}">
                <a16:creationId xmlns:a16="http://schemas.microsoft.com/office/drawing/2014/main" id="{FECDA901-DD88-89EB-E10E-A2994D0A92DB}"/>
              </a:ext>
            </a:extLst>
          </p:cNvPr>
          <p:cNvPicPr>
            <a:picLocks noGrp="1" noChangeAspect="1"/>
          </p:cNvPicPr>
          <p:nvPr>
            <p:ph type="pic" sz="quarter" idx="11"/>
          </p:nvPr>
        </p:nvPicPr>
        <p:blipFill rotWithShape="1">
          <a:blip r:embed="rId3">
            <a:duotone>
              <a:prstClr val="black"/>
              <a:schemeClr val="accent3">
                <a:tint val="45000"/>
                <a:satMod val="400000"/>
              </a:schemeClr>
            </a:duotone>
          </a:blip>
          <a:srcRect l="27745" r="27745"/>
          <a:stretch/>
        </p:blipFill>
        <p:spPr>
          <a:xfrm>
            <a:off x="7414194" y="410780"/>
            <a:ext cx="4344695" cy="6447220"/>
          </a:xfrm>
        </p:spPr>
      </p:pic>
    </p:spTree>
    <p:extLst>
      <p:ext uri="{BB962C8B-B14F-4D97-AF65-F5344CB8AC3E}">
        <p14:creationId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1057274"/>
            <a:ext cx="7965461" cy="994164"/>
          </a:xfrm>
        </p:spPr>
        <p:txBody>
          <a:bodyPr/>
          <a:lstStyle/>
          <a:p>
            <a:r>
              <a:rPr lang="en-US" dirty="0"/>
              <a:t>New Procedures</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3460565" y="2303029"/>
            <a:ext cx="7965460" cy="3497698"/>
          </a:xfrm>
        </p:spPr>
        <p:txBody>
          <a:bodyPr>
            <a:normAutofit/>
          </a:bodyPr>
          <a:lstStyle/>
          <a:p>
            <a:pPr marL="0" indent="0">
              <a:buNone/>
            </a:pPr>
            <a:r>
              <a:rPr lang="en-US" dirty="0"/>
              <a:t>Details of Updated Procedures developed</a:t>
            </a:r>
          </a:p>
          <a:p>
            <a:r>
              <a:rPr lang="en-US" dirty="0"/>
              <a:t>Bi-annual risk assessments - documentation of findings and actions taken</a:t>
            </a:r>
          </a:p>
          <a:p>
            <a:r>
              <a:rPr lang="en-US" dirty="0"/>
              <a:t>Semi-annual review process for WHS policies ensuring regular updates and prompt communication</a:t>
            </a:r>
          </a:p>
          <a:p>
            <a:r>
              <a:rPr lang="en-US" dirty="0"/>
              <a:t>Interactive WHS workshops and safety drills</a:t>
            </a:r>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5</a:t>
            </a:fld>
            <a:endParaRPr lang="en-US" dirty="0"/>
          </a:p>
        </p:txBody>
      </p:sp>
    </p:spTree>
    <p:extLst>
      <p:ext uri="{BB962C8B-B14F-4D97-AF65-F5344CB8AC3E}">
        <p14:creationId xmlns:p14="http://schemas.microsoft.com/office/powerpoint/2010/main" val="68568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
        <p:nvSpPr>
          <p:cNvPr id="3" name="Subtitle 2">
            <a:extLst>
              <a:ext uri="{FF2B5EF4-FFF2-40B4-BE49-F238E27FC236}">
                <a16:creationId xmlns:a16="http://schemas.microsoft.com/office/drawing/2014/main" id="{D8B5CEF2-E667-BBB5-2EA6-C06F93B6DE12}"/>
              </a:ext>
            </a:extLst>
          </p:cNvPr>
          <p:cNvSpPr>
            <a:spLocks noGrp="1"/>
          </p:cNvSpPr>
          <p:nvPr>
            <p:ph type="subTitle" idx="1"/>
          </p:nvPr>
        </p:nvSpPr>
        <p:spPr>
          <a:xfrm>
            <a:off x="914401" y="3813606"/>
            <a:ext cx="5715000" cy="2234642"/>
          </a:xfrm>
        </p:spPr>
        <p:txBody>
          <a:bodyPr/>
          <a:lstStyle/>
          <a:p>
            <a:r>
              <a:rPr lang="en-US" dirty="0"/>
              <a:t>Questions &amp; Feedback</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{5A3B9429-82D3-4357-8117-0961B0E04378}tf78438558_win32</Template>
  <TotalTime>68</TotalTime>
  <Words>389</Words>
  <Application>Microsoft Office PowerPoint</Application>
  <PresentationFormat>Widescreen</PresentationFormat>
  <Paragraphs>32</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Arial Black</vt:lpstr>
      <vt:lpstr>Calibri</vt:lpstr>
      <vt:lpstr>Sabon Next LT</vt:lpstr>
      <vt:lpstr>ui-sans-serif</vt:lpstr>
      <vt:lpstr>Custom</vt:lpstr>
      <vt:lpstr>Happy state high school  WHS Policies and Procedures update  31st May 2024 Presented by Elise Painter</vt:lpstr>
      <vt:lpstr>agenda</vt:lpstr>
      <vt:lpstr>Introduction  Purpose of WHS Policies  Importance of Compliance</vt:lpstr>
      <vt:lpstr>Key Updates</vt:lpstr>
      <vt:lpstr>New Procedures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Happy state high school  WHS Policies and Procedures update  31st May 2024 Presented by Elise Painter</dc:title>
  <dc:subject/>
  <dc:creator>Elise Painter</dc:creator>
  <cp:lastModifiedBy>Elise Painter</cp:lastModifiedBy>
  <cp:revision>1</cp:revision>
  <dcterms:created xsi:type="dcterms:W3CDTF">2024-05-31T08:06:27Z</dcterms:created>
  <dcterms:modified xsi:type="dcterms:W3CDTF">2024-05-31T09:14:54Z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