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heme/theme2.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 id="464" r:id="rId210"/>
    <p:sldId id="465" r:id="rId211"/>
    <p:sldId id="466" r:id="rId212"/>
    <p:sldId id="467" r:id="rId213"/>
    <p:sldId id="468" r:id="rId214"/>
    <p:sldId id="469" r:id="rId215"/>
    <p:sldId id="470" r:id="rId216"/>
    <p:sldId id="471" r:id="rId217"/>
    <p:sldId id="472" r:id="rId218"/>
    <p:sldId id="473" r:id="rId219"/>
    <p:sldId id="474" r:id="rId220"/>
    <p:sldId id="475" r:id="rId221"/>
    <p:sldId id="476" r:id="rId222"/>
    <p:sldId id="477" r:id="rId223"/>
    <p:sldId id="478" r:id="rId224"/>
    <p:sldId id="479" r:id="rId225"/>
    <p:sldId id="480" r:id="rId226"/>
    <p:sldId id="481" r:id="rId227"/>
    <p:sldId id="482" r:id="rId228"/>
    <p:sldId id="483" r:id="rId229"/>
    <p:sldId id="484" r:id="rId230"/>
    <p:sldId id="485" r:id="rId231"/>
    <p:sldId id="486" r:id="rId232"/>
    <p:sldId id="487" r:id="rId233"/>
    <p:sldId id="488" r:id="rId234"/>
    <p:sldId id="489" r:id="rId235"/>
    <p:sldId id="490" r:id="rId236"/>
    <p:sldId id="491" r:id="rId237"/>
    <p:sldId id="492" r:id="rId238"/>
    <p:sldId id="493" r:id="rId239"/>
    <p:sldId id="494" r:id="rId240"/>
    <p:sldId id="495" r:id="rId241"/>
    <p:sldId id="496" r:id="rId242"/>
    <p:sldId id="497" r:id="rId243"/>
    <p:sldId id="498" r:id="rId244"/>
    <p:sldId id="499" r:id="rId245"/>
    <p:sldId id="500" r:id="rId246"/>
    <p:sldId id="501" r:id="rId247"/>
    <p:sldId id="502" r:id="rId248"/>
    <p:sldId id="503" r:id="rId249"/>
    <p:sldId id="504" r:id="rId250"/>
    <p:sldId id="505" r:id="rId251"/>
    <p:sldId id="506" r:id="rId252"/>
    <p:sldId id="507" r:id="rId253"/>
    <p:sldId id="508" r:id="rId254"/>
  </p:sldIdLst>
  <p:sldSz cx="9144000" cy="6858000" type="screen4x3"/>
  <p:notesSz cx="6858000" cy="9144000"/>
  <p:custDataLst>
    <p:tags r:id="rId25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686" y="114"/>
      </p:cViewPr>
      <p:guideLst>
        <p:guide orient="horz" pos="2160"/>
        <p:guide pos="2880"/>
      </p:guideLst>
    </p:cSldViewPr>
  </p:slideViewPr>
  <p:notesTextViewPr>
    <p:cViewPr>
      <p:scale>
        <a:sx n="100" d="100"/>
        <a:sy n="100" d="100"/>
      </p:scale>
      <p:origin x="0" y="0"/>
    </p:cViewPr>
  </p:notesText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viewProps" Target="viewProp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slide" Target="slides/slide232.xml"/><Relationship Id="rId238" Type="http://schemas.openxmlformats.org/officeDocument/2006/relationships/slide" Target="slides/slide237.xml"/><Relationship Id="rId254" Type="http://schemas.openxmlformats.org/officeDocument/2006/relationships/slide" Target="slides/slide253.xml"/><Relationship Id="rId259" Type="http://schemas.openxmlformats.org/officeDocument/2006/relationships/theme" Target="theme/theme1.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slide" Target="slides/slide222.xml"/><Relationship Id="rId228" Type="http://schemas.openxmlformats.org/officeDocument/2006/relationships/slide" Target="slides/slide227.xml"/><Relationship Id="rId244" Type="http://schemas.openxmlformats.org/officeDocument/2006/relationships/slide" Target="slides/slide243.xml"/><Relationship Id="rId249" Type="http://schemas.openxmlformats.org/officeDocument/2006/relationships/slide" Target="slides/slide24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260"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slide" Target="slides/slide233.xml"/><Relationship Id="rId239" Type="http://schemas.openxmlformats.org/officeDocument/2006/relationships/slide" Target="slides/slide238.xml"/><Relationship Id="rId2" Type="http://schemas.openxmlformats.org/officeDocument/2006/relationships/slide" Target="slides/slide1.xml"/><Relationship Id="rId29" Type="http://schemas.openxmlformats.org/officeDocument/2006/relationships/slide" Target="slides/slide28.xml"/><Relationship Id="rId250" Type="http://schemas.openxmlformats.org/officeDocument/2006/relationships/slide" Target="slides/slide249.xml"/><Relationship Id="rId255" Type="http://schemas.openxmlformats.org/officeDocument/2006/relationships/notesMaster" Target="notesMasters/notesMaster1.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tags" Target="tags/tag1.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presProps" Target="presProps.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CF5A89-999D-4174-A00A-1792D43509C7}" type="datetimeFigureOut">
              <a:rPr lang="en-AU" smtClean="0"/>
              <a:pPr/>
              <a:t>8/02/2019</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3CA281-55DE-4E9D-B2D3-EAE5BD3F9B0D}" type="slidenum">
              <a:rPr lang="en-AU" smtClean="0"/>
              <a:pPr/>
              <a:t>‹#›</a:t>
            </a:fld>
            <a:endParaRPr lang="en-AU"/>
          </a:p>
        </p:txBody>
      </p:sp>
    </p:spTree>
    <p:extLst>
      <p:ext uri="{BB962C8B-B14F-4D97-AF65-F5344CB8AC3E}">
        <p14:creationId xmlns:p14="http://schemas.microsoft.com/office/powerpoint/2010/main" val="3197164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Image Placeholder 1"/>
          <p:cNvSpPr>
            <a:spLocks noGrp="1" noRot="1" noChangeAspect="1"/>
          </p:cNvSpPr>
          <p:nvPr>
            <p:ph type="sldImg"/>
          </p:nvPr>
        </p:nvSpPr>
        <p:spPr bwMode="auto">
          <a:noFill/>
          <a:ln>
            <a:solidFill>
              <a:srgbClr val="000000"/>
            </a:solidFill>
            <a:miter lim="800000"/>
            <a:headEnd/>
            <a:tailEnd/>
          </a:ln>
        </p:spPr>
      </p:sp>
      <p:sp>
        <p:nvSpPr>
          <p:cNvPr id="798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charset="-128"/>
            </a:endParaRPr>
          </a:p>
        </p:txBody>
      </p:sp>
      <p:sp>
        <p:nvSpPr>
          <p:cNvPr id="79875" name="Slide Number Placeholder 3"/>
          <p:cNvSpPr>
            <a:spLocks noGrp="1"/>
          </p:cNvSpPr>
          <p:nvPr>
            <p:ph type="sldNum" sz="quarter" idx="5"/>
          </p:nvPr>
        </p:nvSpPr>
        <p:spPr bwMode="auto">
          <a:noFill/>
          <a:ln>
            <a:miter lim="800000"/>
            <a:headEnd/>
            <a:tailEnd/>
          </a:ln>
        </p:spPr>
        <p:txBody>
          <a:bodyPr/>
          <a:lstStyle/>
          <a:p>
            <a:fld id="{440D7DD6-2B43-4996-9030-2ACF24368574}" type="slidenum">
              <a:rPr lang="en-US"/>
              <a:pPr/>
              <a:t>66</a:t>
            </a:fld>
            <a:endParaRPr lang="en-US"/>
          </a:p>
        </p:txBody>
      </p:sp>
    </p:spTree>
    <p:extLst>
      <p:ext uri="{BB962C8B-B14F-4D97-AF65-F5344CB8AC3E}">
        <p14:creationId xmlns:p14="http://schemas.microsoft.com/office/powerpoint/2010/main" val="414323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p:cNvSpPr>
          <p:nvPr>
            <p:ph type="sldImg"/>
          </p:nvPr>
        </p:nvSpPr>
        <p:spPr bwMode="auto">
          <a:noFill/>
          <a:ln>
            <a:solidFill>
              <a:srgbClr val="000000"/>
            </a:solidFill>
            <a:miter lim="800000"/>
            <a:headEnd/>
            <a:tailEnd/>
          </a:ln>
        </p:spPr>
      </p:sp>
      <p:sp>
        <p:nvSpPr>
          <p:cNvPr id="829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charset="-128"/>
            </a:endParaRPr>
          </a:p>
        </p:txBody>
      </p:sp>
      <p:sp>
        <p:nvSpPr>
          <p:cNvPr id="82947" name="Slide Number Placeholder 3"/>
          <p:cNvSpPr>
            <a:spLocks noGrp="1"/>
          </p:cNvSpPr>
          <p:nvPr>
            <p:ph type="sldNum" sz="quarter" idx="5"/>
          </p:nvPr>
        </p:nvSpPr>
        <p:spPr bwMode="auto">
          <a:noFill/>
          <a:ln>
            <a:miter lim="800000"/>
            <a:headEnd/>
            <a:tailEnd/>
          </a:ln>
        </p:spPr>
        <p:txBody>
          <a:bodyPr/>
          <a:lstStyle/>
          <a:p>
            <a:fld id="{B10AA26A-0567-425A-A5C3-F0A6C0A4886C}" type="slidenum">
              <a:rPr lang="en-US"/>
              <a:pPr/>
              <a:t>68</a:t>
            </a:fld>
            <a:endParaRPr lang="en-US"/>
          </a:p>
        </p:txBody>
      </p:sp>
    </p:spTree>
    <p:extLst>
      <p:ext uri="{BB962C8B-B14F-4D97-AF65-F5344CB8AC3E}">
        <p14:creationId xmlns:p14="http://schemas.microsoft.com/office/powerpoint/2010/main" val="27980319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p:cNvSpPr>
          <p:nvPr>
            <p:ph type="sldImg"/>
          </p:nvPr>
        </p:nvSpPr>
        <p:spPr bwMode="auto">
          <a:noFill/>
          <a:ln>
            <a:solidFill>
              <a:srgbClr val="000000"/>
            </a:solidFill>
            <a:miter lim="800000"/>
            <a:headEnd/>
            <a:tailEnd/>
          </a:ln>
        </p:spPr>
      </p:sp>
      <p:sp>
        <p:nvSpPr>
          <p:cNvPr id="849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charset="-128"/>
            </a:endParaRPr>
          </a:p>
        </p:txBody>
      </p:sp>
      <p:sp>
        <p:nvSpPr>
          <p:cNvPr id="84995" name="Slide Number Placeholder 3"/>
          <p:cNvSpPr>
            <a:spLocks noGrp="1"/>
          </p:cNvSpPr>
          <p:nvPr>
            <p:ph type="sldNum" sz="quarter" idx="5"/>
          </p:nvPr>
        </p:nvSpPr>
        <p:spPr bwMode="auto">
          <a:noFill/>
          <a:ln>
            <a:miter lim="800000"/>
            <a:headEnd/>
            <a:tailEnd/>
          </a:ln>
        </p:spPr>
        <p:txBody>
          <a:bodyPr/>
          <a:lstStyle/>
          <a:p>
            <a:fld id="{41226A63-94DB-4942-83D5-E0C2AAFC031F}" type="slidenum">
              <a:rPr lang="en-US"/>
              <a:pPr/>
              <a:t>69</a:t>
            </a:fld>
            <a:endParaRPr lang="en-US"/>
          </a:p>
        </p:txBody>
      </p:sp>
    </p:spTree>
    <p:extLst>
      <p:ext uri="{BB962C8B-B14F-4D97-AF65-F5344CB8AC3E}">
        <p14:creationId xmlns:p14="http://schemas.microsoft.com/office/powerpoint/2010/main" val="24752966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054" name="Picture 6" descr="C:\Users\beng.CAG\Desktop\Document Templates\PPT jpgs\jpgs\Trades_PPT.jp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0" y="-1"/>
            <a:ext cx="9144000" cy="6858001"/>
          </a:xfrm>
          <a:prstGeom prst="rect">
            <a:avLst/>
          </a:prstGeom>
          <a:noFill/>
        </p:spPr>
      </p:pic>
      <p:sp>
        <p:nvSpPr>
          <p:cNvPr id="5" name="Rectangle 4"/>
          <p:cNvSpPr/>
          <p:nvPr userDrawn="1"/>
        </p:nvSpPr>
        <p:spPr>
          <a:xfrm>
            <a:off x="539552" y="4293096"/>
            <a:ext cx="417646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Title 1"/>
          <p:cNvSpPr>
            <a:spLocks noGrp="1"/>
          </p:cNvSpPr>
          <p:nvPr>
            <p:ph type="title"/>
          </p:nvPr>
        </p:nvSpPr>
        <p:spPr>
          <a:xfrm>
            <a:off x="601216" y="4005064"/>
            <a:ext cx="5122912" cy="1138138"/>
          </a:xfrm>
        </p:spPr>
        <p:txBody>
          <a:bodyPr anchor="ctr"/>
          <a:lstStyle/>
          <a:p>
            <a:r>
              <a:rPr lang="en-US" smtClean="0"/>
              <a:t>Click to edit Master title style</a:t>
            </a:r>
            <a:endParaRPr lang="en-AU" dirty="0"/>
          </a:p>
        </p:txBody>
      </p:sp>
      <p:sp>
        <p:nvSpPr>
          <p:cNvPr id="7" name="Rectangle 6"/>
          <p:cNvSpPr/>
          <p:nvPr userDrawn="1"/>
        </p:nvSpPr>
        <p:spPr>
          <a:xfrm>
            <a:off x="6604000" y="4114800"/>
            <a:ext cx="2184400" cy="94826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8" name="Picture 7"/>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6554490" y="4060500"/>
            <a:ext cx="2589510" cy="1027266"/>
          </a:xfrm>
          <a:prstGeom prst="rect">
            <a:avLst/>
          </a:prstGeom>
        </p:spPr>
      </p:pic>
    </p:spTree>
    <p:custDataLst>
      <p:tags r:id="rId1"/>
    </p:custData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normAutofit/>
          </a:bodyPr>
          <a:lstStyle>
            <a:lvl1pPr>
              <a:lnSpc>
                <a:spcPct val="125000"/>
              </a:lnSpc>
              <a:spcBef>
                <a:spcPts val="600"/>
              </a:spcBef>
              <a:spcAft>
                <a:spcPts val="600"/>
              </a:spcAft>
              <a:defRPr sz="1800"/>
            </a:lvl1pPr>
            <a:lvl2pPr>
              <a:lnSpc>
                <a:spcPct val="125000"/>
              </a:lnSpc>
              <a:spcBef>
                <a:spcPts val="600"/>
              </a:spcBef>
              <a:spcAft>
                <a:spcPts val="600"/>
              </a:spcAft>
              <a:defRPr sz="1800"/>
            </a:lvl2pPr>
            <a:lvl3pPr>
              <a:lnSpc>
                <a:spcPct val="125000"/>
              </a:lnSpc>
              <a:spcBef>
                <a:spcPts val="600"/>
              </a:spcBef>
              <a:spcAft>
                <a:spcPts val="600"/>
              </a:spcAft>
              <a:defRPr sz="1800"/>
            </a:lvl3pPr>
            <a:lvl4pPr>
              <a:lnSpc>
                <a:spcPct val="125000"/>
              </a:lnSpc>
              <a:spcBef>
                <a:spcPts val="600"/>
              </a:spcBef>
              <a:spcAft>
                <a:spcPts val="600"/>
              </a:spcAft>
              <a:defRPr sz="1800"/>
            </a:lvl4pPr>
            <a:lvl5pPr>
              <a:lnSpc>
                <a:spcPct val="125000"/>
              </a:lnSpc>
              <a:spcBef>
                <a:spcPts val="600"/>
              </a:spcBef>
              <a:spcAft>
                <a:spcPts val="600"/>
              </a:spcAft>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Tree>
    <p:custDataLst>
      <p:tags r:id="rId1"/>
    </p:custData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30" name="Picture 6" descr="C:\Users\beng.CAG\Desktop\Document Templates\PPT jpgs\jpgs\Trades_PPT2.jpg"/>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0" y="1"/>
            <a:ext cx="9143999" cy="6857999"/>
          </a:xfrm>
          <a:prstGeom prst="rect">
            <a:avLst/>
          </a:prstGeom>
          <a:noFill/>
        </p:spPr>
      </p:pic>
      <p:sp>
        <p:nvSpPr>
          <p:cNvPr id="2" name="Title Placeholder 1"/>
          <p:cNvSpPr>
            <a:spLocks noGrp="1"/>
          </p:cNvSpPr>
          <p:nvPr>
            <p:ph type="title"/>
          </p:nvPr>
        </p:nvSpPr>
        <p:spPr>
          <a:xfrm>
            <a:off x="590872" y="346646"/>
            <a:ext cx="8229600" cy="706090"/>
          </a:xfrm>
          <a:prstGeom prst="rect">
            <a:avLst/>
          </a:prstGeom>
        </p:spPr>
        <p:txBody>
          <a:bodyPr vert="horz" lIns="91440" tIns="45720" rIns="91440" bIns="45720" rtlCol="0" anchor="b">
            <a:noAutofit/>
          </a:bodyPr>
          <a:lstStyle/>
          <a:p>
            <a:r>
              <a:rPr lang="en-US" smtClean="0"/>
              <a:t>Click to edit Master title style</a:t>
            </a:r>
            <a:endParaRPr lang="en-AU" dirty="0"/>
          </a:p>
        </p:txBody>
      </p:sp>
      <p:sp>
        <p:nvSpPr>
          <p:cNvPr id="3" name="Text Placeholder 2"/>
          <p:cNvSpPr>
            <a:spLocks noGrp="1"/>
          </p:cNvSpPr>
          <p:nvPr>
            <p:ph type="body" idx="1"/>
          </p:nvPr>
        </p:nvSpPr>
        <p:spPr>
          <a:xfrm>
            <a:off x="457200" y="1124745"/>
            <a:ext cx="8229600" cy="489654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b="1" kern="1200" cap="all" baseline="0">
          <a:solidFill>
            <a:schemeClr val="tx1"/>
          </a:solidFill>
          <a:latin typeface="Verdana" pitchFamily="34" charset="0"/>
          <a:ea typeface="Verdana" pitchFamily="34" charset="0"/>
          <a:cs typeface="Verdana" pitchFamily="34" charset="0"/>
        </a:defRPr>
      </a:lvl1pPr>
    </p:titleStyle>
    <p:bodyStyle>
      <a:lvl1pPr marL="342900" indent="-3429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1pPr>
      <a:lvl2pPr marL="742950" indent="-28575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2pPr>
      <a:lvl3pPr marL="11430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3pPr>
      <a:lvl4pPr marL="16002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4pPr>
      <a:lvl5pPr marL="2057400" indent="-228600" algn="l" defTabSz="914400" rtl="0" eaLnBrk="1" latinLnBrk="0" hangingPunct="1">
        <a:spcBef>
          <a:spcPct val="20000"/>
        </a:spcBef>
        <a:buClr>
          <a:srgbClr val="C8102E"/>
        </a:buClr>
        <a:buFont typeface="Arial" pitchFamily="34" charset="0"/>
        <a:buChar char="•"/>
        <a:defRPr sz="2000" kern="1200">
          <a:solidFill>
            <a:schemeClr val="tx1"/>
          </a:solidFill>
          <a:latin typeface="Verdana" pitchFamily="34" charset="0"/>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50.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7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4.xml"/></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5.xml"/></Relationships>
</file>

<file path=ppt/slides/_rels/slide7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slideLayout" Target="../slideLayouts/slideLayout2.xml"/><Relationship Id="rId1" Type="http://schemas.openxmlformats.org/officeDocument/2006/relationships/tags" Target="../tags/tag36.xml"/></Relationships>
</file>

<file path=ppt/slides/_rels/slide7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slideLayout" Target="../slideLayouts/slideLayout2.xml"/><Relationship Id="rId1" Type="http://schemas.openxmlformats.org/officeDocument/2006/relationships/tags" Target="../tags/tag37.xml"/></Relationships>
</file>

<file path=ppt/slides/_rels/slide7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slideLayout" Target="../slideLayouts/slideLayout2.xml"/><Relationship Id="rId1" Type="http://schemas.openxmlformats.org/officeDocument/2006/relationships/tags" Target="../tags/tag38.xml"/></Relationships>
</file>

<file path=ppt/slides/_rels/slide7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slideLayout" Target="../slideLayouts/slideLayout2.xml"/><Relationship Id="rId1" Type="http://schemas.openxmlformats.org/officeDocument/2006/relationships/tags" Target="../tags/tag39.xml"/></Relationships>
</file>

<file path=ppt/slides/_rels/slide7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2.xml"/><Relationship Id="rId1" Type="http://schemas.openxmlformats.org/officeDocument/2006/relationships/tags" Target="../tags/tag40.xml"/></Relationships>
</file>

<file path=ppt/slides/_rels/slide8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slideLayout" Target="../slideLayouts/slideLayout2.xml"/><Relationship Id="rId1" Type="http://schemas.openxmlformats.org/officeDocument/2006/relationships/tags" Target="../tags/tag41.xml"/></Relationships>
</file>

<file path=ppt/slides/_rels/slide8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slideLayout" Target="../slideLayouts/slideLayout2.xml"/><Relationship Id="rId1" Type="http://schemas.openxmlformats.org/officeDocument/2006/relationships/tags" Target="../tags/tag42.xml"/></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3.xml"/></Relationships>
</file>

<file path=ppt/slides/_rels/slide83.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slideLayout" Target="../slideLayouts/slideLayout2.xml"/><Relationship Id="rId1" Type="http://schemas.openxmlformats.org/officeDocument/2006/relationships/tags" Target="../tags/tag44.xml"/></Relationships>
</file>

<file path=ppt/slides/_rels/slide84.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slideLayout" Target="../slideLayouts/slideLayout2.xml"/><Relationship Id="rId1" Type="http://schemas.openxmlformats.org/officeDocument/2006/relationships/tags" Target="../tags/tag45.xml"/></Relationships>
</file>

<file path=ppt/slides/_rels/slide8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2.xml"/><Relationship Id="rId1" Type="http://schemas.openxmlformats.org/officeDocument/2006/relationships/tags" Target="../tags/tag46.xml"/></Relationships>
</file>

<file path=ppt/slides/_rels/slide8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slideLayout" Target="../slideLayouts/slideLayout2.xml"/><Relationship Id="rId1" Type="http://schemas.openxmlformats.org/officeDocument/2006/relationships/tags" Target="../tags/tag47.xml"/></Relationships>
</file>

<file path=ppt/slides/_rels/slide8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slideLayout" Target="../slideLayouts/slideLayout2.xml"/><Relationship Id="rId1" Type="http://schemas.openxmlformats.org/officeDocument/2006/relationships/tags" Target="../tags/tag48.xml"/></Relationships>
</file>

<file path=ppt/slides/_rels/slide8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Layout" Target="../slideLayouts/slideLayout2.xml"/><Relationship Id="rId1" Type="http://schemas.openxmlformats.org/officeDocument/2006/relationships/tags" Target="../tags/tag49.xml"/></Relationships>
</file>

<file path=ppt/slides/_rels/slide89.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2.xml"/><Relationship Id="rId1" Type="http://schemas.openxmlformats.org/officeDocument/2006/relationships/tags" Target="../tags/tag50.xml"/></Relationships>
</file>

<file path=ppt/slides/_rels/slide9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9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slideLayout" Target="../slideLayouts/slideLayout2.xml"/><Relationship Id="rId1" Type="http://schemas.openxmlformats.org/officeDocument/2006/relationships/tags" Target="../tags/tag52.xml"/></Relationships>
</file>

<file path=ppt/slides/_rels/slide92.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slideLayout" Target="../slideLayouts/slideLayout2.xml"/><Relationship Id="rId1" Type="http://schemas.openxmlformats.org/officeDocument/2006/relationships/tags" Target="../tags/tag53.xml"/></Relationships>
</file>

<file path=ppt/slides/_rels/slide9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slideLayout" Target="../slideLayouts/slideLayout2.xml"/><Relationship Id="rId1" Type="http://schemas.openxmlformats.org/officeDocument/2006/relationships/tags" Target="../tags/tag54.xml"/></Relationships>
</file>

<file path=ppt/slides/_rels/slide9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slideLayout" Target="../slideLayouts/slideLayout2.xml"/><Relationship Id="rId1" Type="http://schemas.openxmlformats.org/officeDocument/2006/relationships/tags" Target="../tags/tag55.xml"/></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6.xml"/></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7.xml"/></Relationships>
</file>

<file path=ppt/slides/_rels/slide9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slideLayout" Target="../slideLayouts/slideLayout2.xml"/><Relationship Id="rId1" Type="http://schemas.openxmlformats.org/officeDocument/2006/relationships/tags" Target="../tags/tag58.xml"/></Relationships>
</file>

<file path=ppt/slides/_rels/slide9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slideLayout" Target="../slideLayouts/slideLayout2.xml"/><Relationship Id="rId1" Type="http://schemas.openxmlformats.org/officeDocument/2006/relationships/tags" Target="../tags/tag59.xml"/></Relationships>
</file>

<file path=ppt/slides/_rels/slide99.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slideLayout" Target="../slideLayouts/slideLayout2.xml"/><Relationship Id="rId1" Type="http://schemas.openxmlformats.org/officeDocument/2006/relationships/tags" Target="../tags/tag60.xml"/></Relationships>
</file>

<file path=ppt/slides/_rels/slide100.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slideLayout" Target="../slideLayouts/slideLayout2.xml"/><Relationship Id="rId1" Type="http://schemas.openxmlformats.org/officeDocument/2006/relationships/tags" Target="../tags/tag61.xml"/></Relationships>
</file>

<file path=ppt/slides/_rels/slide101.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slideLayout" Target="../slideLayouts/slideLayout2.xml"/><Relationship Id="rId1" Type="http://schemas.openxmlformats.org/officeDocument/2006/relationships/tags" Target="../tags/tag62.xml"/></Relationships>
</file>

<file path=ppt/slides/_rels/slide102.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slideLayout" Target="../slideLayouts/slideLayout2.xml"/><Relationship Id="rId1" Type="http://schemas.openxmlformats.org/officeDocument/2006/relationships/tags" Target="../tags/tag63.xml"/></Relationships>
</file>

<file path=ppt/slides/_rels/slide103.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slideLayout" Target="../slideLayouts/slideLayout2.xml"/><Relationship Id="rId1" Type="http://schemas.openxmlformats.org/officeDocument/2006/relationships/tags" Target="../tags/tag64.xml"/></Relationships>
</file>

<file path=ppt/slides/_rels/slide104.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slideLayout" Target="../slideLayouts/slideLayout2.xml"/><Relationship Id="rId1" Type="http://schemas.openxmlformats.org/officeDocument/2006/relationships/tags" Target="../tags/tag65.xml"/></Relationships>
</file>

<file path=ppt/slides/_rels/slide105.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slideLayout" Target="../slideLayouts/slideLayout2.xml"/><Relationship Id="rId1" Type="http://schemas.openxmlformats.org/officeDocument/2006/relationships/tags" Target="../tags/tag66.xml"/></Relationships>
</file>

<file path=ppt/slides/_rels/slide106.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slideLayout" Target="../slideLayouts/slideLayout2.xml"/><Relationship Id="rId1" Type="http://schemas.openxmlformats.org/officeDocument/2006/relationships/tags" Target="../tags/tag67.xml"/></Relationships>
</file>

<file path=ppt/slides/_rels/slide10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10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slideLayout" Target="../slideLayouts/slideLayout2.xml"/><Relationship Id="rId1" Type="http://schemas.openxmlformats.org/officeDocument/2006/relationships/tags" Target="../tags/tag69.xml"/></Relationships>
</file>

<file path=ppt/slides/_rels/slide109.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slideLayout" Target="../slideLayouts/slideLayout2.xml"/><Relationship Id="rId1" Type="http://schemas.openxmlformats.org/officeDocument/2006/relationships/tags" Target="../tags/tag70.xml"/></Relationships>
</file>

<file path=ppt/slides/_rels/slide11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slideLayout" Target="../slideLayouts/slideLayout2.xml"/><Relationship Id="rId1" Type="http://schemas.openxmlformats.org/officeDocument/2006/relationships/tags" Target="../tags/tag71.xml"/></Relationships>
</file>

<file path=ppt/slides/_rels/slide111.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slideLayout" Target="../slideLayouts/slideLayout2.xml"/><Relationship Id="rId1" Type="http://schemas.openxmlformats.org/officeDocument/2006/relationships/tags" Target="../tags/tag72.xml"/></Relationships>
</file>

<file path=ppt/slides/_rels/slide112.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slideLayout" Target="../slideLayouts/slideLayout2.xml"/><Relationship Id="rId1" Type="http://schemas.openxmlformats.org/officeDocument/2006/relationships/tags" Target="../tags/tag73.xml"/></Relationships>
</file>

<file path=ppt/slides/_rels/slide113.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slideLayout" Target="../slideLayouts/slideLayout2.xml"/><Relationship Id="rId1" Type="http://schemas.openxmlformats.org/officeDocument/2006/relationships/tags" Target="../tags/tag74.xml"/></Relationships>
</file>

<file path=ppt/slides/_rels/slide11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slideLayout" Target="../slideLayouts/slideLayout2.xml"/><Relationship Id="rId1" Type="http://schemas.openxmlformats.org/officeDocument/2006/relationships/tags" Target="../tags/tag75.xml"/></Relationships>
</file>

<file path=ppt/slides/_rels/slide11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slideLayout" Target="../slideLayouts/slideLayout2.xml"/><Relationship Id="rId1" Type="http://schemas.openxmlformats.org/officeDocument/2006/relationships/tags" Target="../tags/tag76.xml"/></Relationships>
</file>

<file path=ppt/slides/_rels/slide1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7.xml"/></Relationships>
</file>

<file path=ppt/slides/_rels/slide1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8.xml"/></Relationships>
</file>

<file path=ppt/slides/_rels/slide1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9.xml"/></Relationships>
</file>

<file path=ppt/slides/_rels/slide119.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slideLayout" Target="../slideLayouts/slideLayout2.xml"/><Relationship Id="rId1" Type="http://schemas.openxmlformats.org/officeDocument/2006/relationships/tags" Target="../tags/tag80.xml"/></Relationships>
</file>

<file path=ppt/slides/_rels/slide12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slideLayout" Target="../slideLayouts/slideLayout2.xml"/><Relationship Id="rId1" Type="http://schemas.openxmlformats.org/officeDocument/2006/relationships/tags" Target="../tags/tag81.xml"/></Relationships>
</file>

<file path=ppt/slides/_rels/slide12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slideLayout" Target="../slideLayouts/slideLayout2.xml"/><Relationship Id="rId1" Type="http://schemas.openxmlformats.org/officeDocument/2006/relationships/tags" Target="../tags/tag82.xml"/></Relationships>
</file>

<file path=ppt/slides/_rels/slide122.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2.xml"/><Relationship Id="rId1" Type="http://schemas.openxmlformats.org/officeDocument/2006/relationships/tags" Target="../tags/tag83.xml"/></Relationships>
</file>

<file path=ppt/slides/_rels/slide123.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slideLayout" Target="../slideLayouts/slideLayout2.xml"/><Relationship Id="rId1" Type="http://schemas.openxmlformats.org/officeDocument/2006/relationships/tags" Target="../tags/tag84.xml"/></Relationships>
</file>

<file path=ppt/slides/_rels/slide124.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slideLayout" Target="../slideLayouts/slideLayout2.xml"/><Relationship Id="rId1" Type="http://schemas.openxmlformats.org/officeDocument/2006/relationships/tags" Target="../tags/tag85.xml"/></Relationships>
</file>

<file path=ppt/slides/_rels/slide125.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slideLayout" Target="../slideLayouts/slideLayout2.xml"/><Relationship Id="rId1" Type="http://schemas.openxmlformats.org/officeDocument/2006/relationships/tags" Target="../tags/tag86.xml"/></Relationships>
</file>

<file path=ppt/slides/_rels/slide126.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slideLayout" Target="../slideLayouts/slideLayout2.xml"/><Relationship Id="rId1" Type="http://schemas.openxmlformats.org/officeDocument/2006/relationships/tags" Target="../tags/tag87.xml"/></Relationships>
</file>

<file path=ppt/slides/_rels/slide12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slideLayout" Target="../slideLayouts/slideLayout2.xml"/><Relationship Id="rId1" Type="http://schemas.openxmlformats.org/officeDocument/2006/relationships/tags" Target="../tags/tag88.xml"/></Relationships>
</file>

<file path=ppt/slides/_rels/slide128.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slideLayout" Target="../slideLayouts/slideLayout2.xml"/><Relationship Id="rId1" Type="http://schemas.openxmlformats.org/officeDocument/2006/relationships/tags" Target="../tags/tag89.xml"/></Relationships>
</file>

<file path=ppt/slides/_rels/slide129.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slideLayout" Target="../slideLayouts/slideLayout2.xml"/><Relationship Id="rId1" Type="http://schemas.openxmlformats.org/officeDocument/2006/relationships/tags" Target="../tags/tag90.xml"/></Relationships>
</file>

<file path=ppt/slides/_rels/slide130.xml.rels><?xml version="1.0" encoding="UTF-8" standalone="yes"?>
<Relationships xmlns="http://schemas.openxmlformats.org/package/2006/relationships"><Relationship Id="rId3" Type="http://schemas.openxmlformats.org/officeDocument/2006/relationships/image" Target="../media/image116.jpeg"/><Relationship Id="rId2" Type="http://schemas.openxmlformats.org/officeDocument/2006/relationships/slideLayout" Target="../slideLayouts/slideLayout2.xml"/><Relationship Id="rId1" Type="http://schemas.openxmlformats.org/officeDocument/2006/relationships/tags" Target="../tags/tag91.xml"/></Relationships>
</file>

<file path=ppt/slides/_rels/slide131.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slideLayout" Target="../slideLayouts/slideLayout2.xml"/><Relationship Id="rId1" Type="http://schemas.openxmlformats.org/officeDocument/2006/relationships/tags" Target="../tags/tag92.xml"/></Relationships>
</file>

<file path=ppt/slides/_rels/slide132.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slideLayout" Target="../slideLayouts/slideLayout2.xml"/><Relationship Id="rId1" Type="http://schemas.openxmlformats.org/officeDocument/2006/relationships/tags" Target="../tags/tag93.xml"/></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4.xml"/></Relationships>
</file>

<file path=ppt/slides/_rels/slide134.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slideLayout" Target="../slideLayouts/slideLayout2.xml"/><Relationship Id="rId1" Type="http://schemas.openxmlformats.org/officeDocument/2006/relationships/tags" Target="../tags/tag95.xml"/></Relationships>
</file>

<file path=ppt/slides/_rels/slide135.xml.rels><?xml version="1.0" encoding="UTF-8" standalone="yes"?>
<Relationships xmlns="http://schemas.openxmlformats.org/package/2006/relationships"><Relationship Id="rId3" Type="http://schemas.openxmlformats.org/officeDocument/2006/relationships/image" Target="../media/image120.jpeg"/><Relationship Id="rId2" Type="http://schemas.openxmlformats.org/officeDocument/2006/relationships/slideLayout" Target="../slideLayouts/slideLayout2.xml"/><Relationship Id="rId1" Type="http://schemas.openxmlformats.org/officeDocument/2006/relationships/tags" Target="../tags/tag96.xml"/></Relationships>
</file>

<file path=ppt/slides/_rels/slide136.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slideLayout" Target="../slideLayouts/slideLayout2.xml"/><Relationship Id="rId1" Type="http://schemas.openxmlformats.org/officeDocument/2006/relationships/tags" Target="../tags/tag97.xml"/></Relationships>
</file>

<file path=ppt/slides/_rels/slide137.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slideLayout" Target="../slideLayouts/slideLayout2.xml"/><Relationship Id="rId1" Type="http://schemas.openxmlformats.org/officeDocument/2006/relationships/tags" Target="../tags/tag98.xml"/></Relationships>
</file>

<file path=ppt/slides/_rels/slide138.xml.rels><?xml version="1.0" encoding="UTF-8" standalone="yes"?>
<Relationships xmlns="http://schemas.openxmlformats.org/package/2006/relationships"><Relationship Id="rId3" Type="http://schemas.openxmlformats.org/officeDocument/2006/relationships/image" Target="../media/image123.jpeg"/><Relationship Id="rId2" Type="http://schemas.openxmlformats.org/officeDocument/2006/relationships/slideLayout" Target="../slideLayouts/slideLayout2.xml"/><Relationship Id="rId1" Type="http://schemas.openxmlformats.org/officeDocument/2006/relationships/tags" Target="../tags/tag99.xml"/></Relationships>
</file>

<file path=ppt/slides/_rels/slide139.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slideLayout" Target="../slideLayouts/slideLayout2.xml"/><Relationship Id="rId1" Type="http://schemas.openxmlformats.org/officeDocument/2006/relationships/tags" Target="../tags/tag100.xml"/></Relationships>
</file>

<file path=ppt/slides/_rels/slide140.xml.rels><?xml version="1.0" encoding="UTF-8" standalone="yes"?>
<Relationships xmlns="http://schemas.openxmlformats.org/package/2006/relationships"><Relationship Id="rId3" Type="http://schemas.openxmlformats.org/officeDocument/2006/relationships/image" Target="../media/image125.jpeg"/><Relationship Id="rId2" Type="http://schemas.openxmlformats.org/officeDocument/2006/relationships/slideLayout" Target="../slideLayouts/slideLayout2.xml"/><Relationship Id="rId1" Type="http://schemas.openxmlformats.org/officeDocument/2006/relationships/tags" Target="../tags/tag101.xml"/></Relationships>
</file>

<file path=ppt/slides/_rels/slide1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2.xml"/></Relationships>
</file>

<file path=ppt/slides/_rels/slide142.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slideLayout" Target="../slideLayouts/slideLayout2.xml"/><Relationship Id="rId1" Type="http://schemas.openxmlformats.org/officeDocument/2006/relationships/tags" Target="../tags/tag103.xml"/></Relationships>
</file>

<file path=ppt/slides/_rels/slide143.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slideLayout" Target="../slideLayouts/slideLayout2.xml"/><Relationship Id="rId1" Type="http://schemas.openxmlformats.org/officeDocument/2006/relationships/tags" Target="../tags/tag104.xml"/></Relationships>
</file>

<file path=ppt/slides/_rels/slide144.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slideLayout" Target="../slideLayouts/slideLayout2.xml"/><Relationship Id="rId1" Type="http://schemas.openxmlformats.org/officeDocument/2006/relationships/tags" Target="../tags/tag105.xml"/></Relationships>
</file>

<file path=ppt/slides/_rels/slide145.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slideLayout" Target="../slideLayouts/slideLayout2.xml"/><Relationship Id="rId1" Type="http://schemas.openxmlformats.org/officeDocument/2006/relationships/tags" Target="../tags/tag106.xml"/></Relationships>
</file>

<file path=ppt/slides/_rels/slide146.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slideLayout" Target="../slideLayouts/slideLayout2.xml"/><Relationship Id="rId1" Type="http://schemas.openxmlformats.org/officeDocument/2006/relationships/tags" Target="../tags/tag107.xml"/></Relationships>
</file>

<file path=ppt/slides/_rels/slide147.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slideLayout" Target="../slideLayouts/slideLayout2.xml"/><Relationship Id="rId1" Type="http://schemas.openxmlformats.org/officeDocument/2006/relationships/tags" Target="../tags/tag108.xml"/></Relationships>
</file>

<file path=ppt/slides/_rels/slide148.xml.rels><?xml version="1.0" encoding="UTF-8" standalone="yes"?>
<Relationships xmlns="http://schemas.openxmlformats.org/package/2006/relationships"><Relationship Id="rId3" Type="http://schemas.openxmlformats.org/officeDocument/2006/relationships/image" Target="../media/image132.jpeg"/><Relationship Id="rId2" Type="http://schemas.openxmlformats.org/officeDocument/2006/relationships/slideLayout" Target="../slideLayouts/slideLayout2.xml"/><Relationship Id="rId1" Type="http://schemas.openxmlformats.org/officeDocument/2006/relationships/tags" Target="../tags/tag109.xml"/></Relationships>
</file>

<file path=ppt/slides/_rels/slide149.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slideLayout" Target="../slideLayouts/slideLayout2.xml"/><Relationship Id="rId1" Type="http://schemas.openxmlformats.org/officeDocument/2006/relationships/tags" Target="../tags/tag110.xml"/></Relationships>
</file>

<file path=ppt/slides/_rels/slide150.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slideLayout" Target="../slideLayouts/slideLayout2.xml"/><Relationship Id="rId1" Type="http://schemas.openxmlformats.org/officeDocument/2006/relationships/tags" Target="../tags/tag111.xml"/></Relationships>
</file>

<file path=ppt/slides/_rels/slide151.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slideLayout" Target="../slideLayouts/slideLayout2.xml"/><Relationship Id="rId1" Type="http://schemas.openxmlformats.org/officeDocument/2006/relationships/tags" Target="../tags/tag112.xml"/></Relationships>
</file>

<file path=ppt/slides/_rels/slide152.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slideLayout" Target="../slideLayouts/slideLayout2.xml"/><Relationship Id="rId1" Type="http://schemas.openxmlformats.org/officeDocument/2006/relationships/tags" Target="../tags/tag113.xml"/></Relationships>
</file>

<file path=ppt/slides/_rels/slide15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slideLayout" Target="../slideLayouts/slideLayout2.xml"/><Relationship Id="rId1" Type="http://schemas.openxmlformats.org/officeDocument/2006/relationships/tags" Target="../tags/tag114.xml"/></Relationships>
</file>

<file path=ppt/slides/_rels/slide154.xml.rels><?xml version="1.0" encoding="UTF-8" standalone="yes"?>
<Relationships xmlns="http://schemas.openxmlformats.org/package/2006/relationships"><Relationship Id="rId3" Type="http://schemas.openxmlformats.org/officeDocument/2006/relationships/image" Target="../media/image138.jpeg"/><Relationship Id="rId2" Type="http://schemas.openxmlformats.org/officeDocument/2006/relationships/slideLayout" Target="../slideLayouts/slideLayout2.xml"/><Relationship Id="rId1" Type="http://schemas.openxmlformats.org/officeDocument/2006/relationships/tags" Target="../tags/tag115.xml"/><Relationship Id="rId4" Type="http://schemas.openxmlformats.org/officeDocument/2006/relationships/image" Target="../media/image41.png"/></Relationships>
</file>

<file path=ppt/slides/_rels/slide155.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slideLayout" Target="../slideLayouts/slideLayout2.xml"/><Relationship Id="rId1" Type="http://schemas.openxmlformats.org/officeDocument/2006/relationships/tags" Target="../tags/tag116.xml"/></Relationships>
</file>

<file path=ppt/slides/_rels/slide156.xml.rels><?xml version="1.0" encoding="UTF-8" standalone="yes"?>
<Relationships xmlns="http://schemas.openxmlformats.org/package/2006/relationships"><Relationship Id="rId3" Type="http://schemas.openxmlformats.org/officeDocument/2006/relationships/image" Target="../media/image140.jpeg"/><Relationship Id="rId2" Type="http://schemas.openxmlformats.org/officeDocument/2006/relationships/slideLayout" Target="../slideLayouts/slideLayout2.xml"/><Relationship Id="rId1" Type="http://schemas.openxmlformats.org/officeDocument/2006/relationships/tags" Target="../tags/tag117.xml"/></Relationships>
</file>

<file path=ppt/slides/_rels/slide157.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slideLayout" Target="../slideLayouts/slideLayout2.xml"/><Relationship Id="rId1" Type="http://schemas.openxmlformats.org/officeDocument/2006/relationships/tags" Target="../tags/tag118.xml"/></Relationships>
</file>

<file path=ppt/slides/_rels/slide158.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slideLayout" Target="../slideLayouts/slideLayout2.xml"/><Relationship Id="rId1" Type="http://schemas.openxmlformats.org/officeDocument/2006/relationships/tags" Target="../tags/tag119.xml"/><Relationship Id="rId4" Type="http://schemas.openxmlformats.org/officeDocument/2006/relationships/image" Target="../media/image143.png"/></Relationships>
</file>

<file path=ppt/slides/_rels/slide159.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slideLayout" Target="../slideLayouts/slideLayout2.xml"/><Relationship Id="rId1" Type="http://schemas.openxmlformats.org/officeDocument/2006/relationships/tags" Target="../tags/tag120.xml"/></Relationships>
</file>

<file path=ppt/slides/_rels/slide160.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slideLayout" Target="../slideLayouts/slideLayout2.xml"/><Relationship Id="rId1" Type="http://schemas.openxmlformats.org/officeDocument/2006/relationships/tags" Target="../tags/tag121.xml"/></Relationships>
</file>

<file path=ppt/slides/_rels/slide161.xml.rels><?xml version="1.0" encoding="UTF-8" standalone="yes"?>
<Relationships xmlns="http://schemas.openxmlformats.org/package/2006/relationships"><Relationship Id="rId3" Type="http://schemas.openxmlformats.org/officeDocument/2006/relationships/image" Target="../media/image146.jpeg"/><Relationship Id="rId2" Type="http://schemas.openxmlformats.org/officeDocument/2006/relationships/slideLayout" Target="../slideLayouts/slideLayout2.xml"/><Relationship Id="rId1" Type="http://schemas.openxmlformats.org/officeDocument/2006/relationships/tags" Target="../tags/tag122.xml"/></Relationships>
</file>

<file path=ppt/slides/_rels/slide162.xml.rels><?xml version="1.0" encoding="UTF-8" standalone="yes"?>
<Relationships xmlns="http://schemas.openxmlformats.org/package/2006/relationships"><Relationship Id="rId3" Type="http://schemas.openxmlformats.org/officeDocument/2006/relationships/image" Target="../media/image147.jpeg"/><Relationship Id="rId2" Type="http://schemas.openxmlformats.org/officeDocument/2006/relationships/slideLayout" Target="../slideLayouts/slideLayout2.xml"/><Relationship Id="rId1" Type="http://schemas.openxmlformats.org/officeDocument/2006/relationships/tags" Target="../tags/tag123.xml"/></Relationships>
</file>

<file path=ppt/slides/_rels/slide163.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slideLayout" Target="../slideLayouts/slideLayout2.xml"/><Relationship Id="rId1" Type="http://schemas.openxmlformats.org/officeDocument/2006/relationships/tags" Target="../tags/tag124.xml"/></Relationships>
</file>

<file path=ppt/slides/_rels/slide164.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slideLayout" Target="../slideLayouts/slideLayout2.xml"/><Relationship Id="rId1" Type="http://schemas.openxmlformats.org/officeDocument/2006/relationships/tags" Target="../tags/tag125.xml"/></Relationships>
</file>

<file path=ppt/slides/_rels/slide165.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slideLayout" Target="../slideLayouts/slideLayout2.xml"/><Relationship Id="rId1" Type="http://schemas.openxmlformats.org/officeDocument/2006/relationships/tags" Target="../tags/tag126.xml"/></Relationships>
</file>

<file path=ppt/slides/_rels/slide166.xml.rels><?xml version="1.0" encoding="UTF-8" standalone="yes"?>
<Relationships xmlns="http://schemas.openxmlformats.org/package/2006/relationships"><Relationship Id="rId3" Type="http://schemas.openxmlformats.org/officeDocument/2006/relationships/image" Target="../media/image151.jpeg"/><Relationship Id="rId2" Type="http://schemas.openxmlformats.org/officeDocument/2006/relationships/slideLayout" Target="../slideLayouts/slideLayout2.xml"/><Relationship Id="rId1" Type="http://schemas.openxmlformats.org/officeDocument/2006/relationships/tags" Target="../tags/tag127.xml"/></Relationships>
</file>

<file path=ppt/slides/_rels/slide167.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slideLayout" Target="../slideLayouts/slideLayout2.xml"/><Relationship Id="rId1" Type="http://schemas.openxmlformats.org/officeDocument/2006/relationships/tags" Target="../tags/tag128.xml"/></Relationships>
</file>

<file path=ppt/slides/_rels/slide168.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slideLayout" Target="../slideLayouts/slideLayout2.xml"/><Relationship Id="rId1" Type="http://schemas.openxmlformats.org/officeDocument/2006/relationships/tags" Target="../tags/tag129.xml"/></Relationships>
</file>

<file path=ppt/slides/_rels/slide169.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slideLayout" Target="../slideLayouts/slideLayout2.xml"/><Relationship Id="rId1" Type="http://schemas.openxmlformats.org/officeDocument/2006/relationships/tags" Target="../tags/tag130.xml"/></Relationships>
</file>

<file path=ppt/slides/_rels/slide170.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slideLayout" Target="../slideLayouts/slideLayout2.xml"/><Relationship Id="rId1" Type="http://schemas.openxmlformats.org/officeDocument/2006/relationships/tags" Target="../tags/tag131.xml"/></Relationships>
</file>

<file path=ppt/slides/_rels/slide171.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slideLayout" Target="../slideLayouts/slideLayout2.xml"/><Relationship Id="rId1" Type="http://schemas.openxmlformats.org/officeDocument/2006/relationships/tags" Target="../tags/tag132.xml"/></Relationships>
</file>

<file path=ppt/slides/_rels/slide172.xml.rels><?xml version="1.0" encoding="UTF-8" standalone="yes"?>
<Relationships xmlns="http://schemas.openxmlformats.org/package/2006/relationships"><Relationship Id="rId3" Type="http://schemas.openxmlformats.org/officeDocument/2006/relationships/image" Target="../media/image157.jpeg"/><Relationship Id="rId2" Type="http://schemas.openxmlformats.org/officeDocument/2006/relationships/slideLayout" Target="../slideLayouts/slideLayout2.xml"/><Relationship Id="rId1" Type="http://schemas.openxmlformats.org/officeDocument/2006/relationships/tags" Target="../tags/tag133.xml"/></Relationships>
</file>

<file path=ppt/slides/_rels/slide173.xml.rels><?xml version="1.0" encoding="UTF-8" standalone="yes"?>
<Relationships xmlns="http://schemas.openxmlformats.org/package/2006/relationships"><Relationship Id="rId3" Type="http://schemas.openxmlformats.org/officeDocument/2006/relationships/image" Target="../media/image158.jpeg"/><Relationship Id="rId2" Type="http://schemas.openxmlformats.org/officeDocument/2006/relationships/slideLayout" Target="../slideLayouts/slideLayout2.xml"/><Relationship Id="rId1" Type="http://schemas.openxmlformats.org/officeDocument/2006/relationships/tags" Target="../tags/tag134.xml"/></Relationships>
</file>

<file path=ppt/slides/_rels/slide174.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slideLayout" Target="../slideLayouts/slideLayout2.xml"/><Relationship Id="rId1" Type="http://schemas.openxmlformats.org/officeDocument/2006/relationships/tags" Target="../tags/tag135.xml"/></Relationships>
</file>

<file path=ppt/slides/_rels/slide175.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slideLayout" Target="../slideLayouts/slideLayout2.xml"/><Relationship Id="rId1" Type="http://schemas.openxmlformats.org/officeDocument/2006/relationships/tags" Target="../tags/tag136.xml"/></Relationships>
</file>

<file path=ppt/slides/_rels/slide17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7.xml"/></Relationships>
</file>

<file path=ppt/slides/_rels/slide17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8.xml"/></Relationships>
</file>

<file path=ppt/slides/_rels/slide178.xml.rels><?xml version="1.0" encoding="UTF-8" standalone="yes"?>
<Relationships xmlns="http://schemas.openxmlformats.org/package/2006/relationships"><Relationship Id="rId3" Type="http://schemas.openxmlformats.org/officeDocument/2006/relationships/image" Target="../media/image161.jpeg"/><Relationship Id="rId2" Type="http://schemas.openxmlformats.org/officeDocument/2006/relationships/slideLayout" Target="../slideLayouts/slideLayout2.xml"/><Relationship Id="rId1" Type="http://schemas.openxmlformats.org/officeDocument/2006/relationships/tags" Target="../tags/tag139.xml"/></Relationships>
</file>

<file path=ppt/slides/_rels/slide179.xml.rels><?xml version="1.0" encoding="UTF-8" standalone="yes"?>
<Relationships xmlns="http://schemas.openxmlformats.org/package/2006/relationships"><Relationship Id="rId3" Type="http://schemas.openxmlformats.org/officeDocument/2006/relationships/image" Target="../media/image162.jpeg"/><Relationship Id="rId2" Type="http://schemas.openxmlformats.org/officeDocument/2006/relationships/slideLayout" Target="../slideLayouts/slideLayout2.xml"/><Relationship Id="rId1" Type="http://schemas.openxmlformats.org/officeDocument/2006/relationships/tags" Target="../tags/tag140.xml"/></Relationships>
</file>

<file path=ppt/slides/_rels/slide180.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slideLayout" Target="../slideLayouts/slideLayout2.xml"/><Relationship Id="rId1" Type="http://schemas.openxmlformats.org/officeDocument/2006/relationships/tags" Target="../tags/tag141.xml"/></Relationships>
</file>

<file path=ppt/slides/_rels/slide181.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slideLayout" Target="../slideLayouts/slideLayout2.xml"/><Relationship Id="rId1" Type="http://schemas.openxmlformats.org/officeDocument/2006/relationships/tags" Target="../tags/tag142.xml"/></Relationships>
</file>

<file path=ppt/slides/_rels/slide182.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slideLayout" Target="../slideLayouts/slideLayout2.xml"/><Relationship Id="rId1" Type="http://schemas.openxmlformats.org/officeDocument/2006/relationships/tags" Target="../tags/tag143.xml"/></Relationships>
</file>

<file path=ppt/slides/_rels/slide183.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slideLayout" Target="../slideLayouts/slideLayout2.xml"/><Relationship Id="rId1" Type="http://schemas.openxmlformats.org/officeDocument/2006/relationships/tags" Target="../tags/tag144.xml"/></Relationships>
</file>

<file path=ppt/slides/_rels/slide184.xml.rels><?xml version="1.0" encoding="UTF-8" standalone="yes"?>
<Relationships xmlns="http://schemas.openxmlformats.org/package/2006/relationships"><Relationship Id="rId3" Type="http://schemas.openxmlformats.org/officeDocument/2006/relationships/image" Target="../media/image167.jpeg"/><Relationship Id="rId2" Type="http://schemas.openxmlformats.org/officeDocument/2006/relationships/slideLayout" Target="../slideLayouts/slideLayout2.xml"/><Relationship Id="rId1" Type="http://schemas.openxmlformats.org/officeDocument/2006/relationships/tags" Target="../tags/tag145.xml"/></Relationships>
</file>

<file path=ppt/slides/_rels/slide185.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slideLayout" Target="../slideLayouts/slideLayout2.xml"/><Relationship Id="rId1" Type="http://schemas.openxmlformats.org/officeDocument/2006/relationships/tags" Target="../tags/tag146.xml"/></Relationships>
</file>

<file path=ppt/slides/_rels/slide186.xml.rels><?xml version="1.0" encoding="UTF-8" standalone="yes"?>
<Relationships xmlns="http://schemas.openxmlformats.org/package/2006/relationships"><Relationship Id="rId3" Type="http://schemas.openxmlformats.org/officeDocument/2006/relationships/image" Target="../media/image169.jpeg"/><Relationship Id="rId2" Type="http://schemas.openxmlformats.org/officeDocument/2006/relationships/slideLayout" Target="../slideLayouts/slideLayout2.xml"/><Relationship Id="rId1" Type="http://schemas.openxmlformats.org/officeDocument/2006/relationships/tags" Target="../tags/tag147.xml"/></Relationships>
</file>

<file path=ppt/slides/_rels/slide187.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slideLayout" Target="../slideLayouts/slideLayout2.xml"/><Relationship Id="rId1" Type="http://schemas.openxmlformats.org/officeDocument/2006/relationships/tags" Target="../tags/tag148.xml"/></Relationships>
</file>

<file path=ppt/slides/_rels/slide188.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slideLayout" Target="../slideLayouts/slideLayout2.xml"/><Relationship Id="rId1" Type="http://schemas.openxmlformats.org/officeDocument/2006/relationships/tags" Target="../tags/tag149.xml"/></Relationships>
</file>

<file path=ppt/slides/_rels/slide18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0.xml"/></Relationships>
</file>

<file path=ppt/slides/_rels/slide190.xml.rels><?xml version="1.0" encoding="UTF-8" standalone="yes"?>
<Relationships xmlns="http://schemas.openxmlformats.org/package/2006/relationships"><Relationship Id="rId3" Type="http://schemas.openxmlformats.org/officeDocument/2006/relationships/image" Target="../media/image172.jpeg"/><Relationship Id="rId2" Type="http://schemas.openxmlformats.org/officeDocument/2006/relationships/slideLayout" Target="../slideLayouts/slideLayout2.xml"/><Relationship Id="rId1" Type="http://schemas.openxmlformats.org/officeDocument/2006/relationships/tags" Target="../tags/tag151.xml"/></Relationships>
</file>

<file path=ppt/slides/_rels/slide191.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slideLayout" Target="../slideLayouts/slideLayout2.xml"/><Relationship Id="rId1" Type="http://schemas.openxmlformats.org/officeDocument/2006/relationships/tags" Target="../tags/tag152.xml"/></Relationships>
</file>

<file path=ppt/slides/_rels/slide192.xml.rels><?xml version="1.0" encoding="UTF-8" standalone="yes"?>
<Relationships xmlns="http://schemas.openxmlformats.org/package/2006/relationships"><Relationship Id="rId3" Type="http://schemas.openxmlformats.org/officeDocument/2006/relationships/image" Target="../media/image174.jpeg"/><Relationship Id="rId2" Type="http://schemas.openxmlformats.org/officeDocument/2006/relationships/slideLayout" Target="../slideLayouts/slideLayout2.xml"/><Relationship Id="rId1" Type="http://schemas.openxmlformats.org/officeDocument/2006/relationships/tags" Target="../tags/tag153.xml"/></Relationships>
</file>

<file path=ppt/slides/_rels/slide193.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slideLayout" Target="../slideLayouts/slideLayout2.xml"/><Relationship Id="rId1" Type="http://schemas.openxmlformats.org/officeDocument/2006/relationships/tags" Target="../tags/tag154.xml"/></Relationships>
</file>

<file path=ppt/slides/_rels/slide194.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slideLayout" Target="../slideLayouts/slideLayout2.xml"/><Relationship Id="rId1" Type="http://schemas.openxmlformats.org/officeDocument/2006/relationships/tags" Target="../tags/tag155.xml"/></Relationships>
</file>

<file path=ppt/slides/_rels/slide195.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slideLayout" Target="../slideLayouts/slideLayout2.xml"/><Relationship Id="rId1" Type="http://schemas.openxmlformats.org/officeDocument/2006/relationships/tags" Target="../tags/tag156.xml"/></Relationships>
</file>

<file path=ppt/slides/_rels/slide196.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slideLayout" Target="../slideLayouts/slideLayout2.xml"/><Relationship Id="rId1" Type="http://schemas.openxmlformats.org/officeDocument/2006/relationships/tags" Target="../tags/tag157.xml"/></Relationships>
</file>

<file path=ppt/slides/_rels/slide197.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slideLayout" Target="../slideLayouts/slideLayout2.xml"/><Relationship Id="rId1" Type="http://schemas.openxmlformats.org/officeDocument/2006/relationships/tags" Target="../tags/tag158.xml"/></Relationships>
</file>

<file path=ppt/slides/_rels/slide198.xml.rels><?xml version="1.0" encoding="UTF-8" standalone="yes"?>
<Relationships xmlns="http://schemas.openxmlformats.org/package/2006/relationships"><Relationship Id="rId3" Type="http://schemas.openxmlformats.org/officeDocument/2006/relationships/image" Target="../media/image180.jpeg"/><Relationship Id="rId2" Type="http://schemas.openxmlformats.org/officeDocument/2006/relationships/slideLayout" Target="../slideLayouts/slideLayout2.xml"/><Relationship Id="rId1" Type="http://schemas.openxmlformats.org/officeDocument/2006/relationships/tags" Target="../tags/tag159.xml"/></Relationships>
</file>

<file path=ppt/slides/_rels/slide199.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slideLayout" Target="../slideLayouts/slideLayout2.xml"/><Relationship Id="rId1" Type="http://schemas.openxmlformats.org/officeDocument/2006/relationships/tags" Target="../tags/tag160.xml"/></Relationships>
</file>

<file path=ppt/slides/_rels/slide200.xml.rels><?xml version="1.0" encoding="UTF-8" standalone="yes"?>
<Relationships xmlns="http://schemas.openxmlformats.org/package/2006/relationships"><Relationship Id="rId3" Type="http://schemas.openxmlformats.org/officeDocument/2006/relationships/image" Target="../media/image182.jpeg"/><Relationship Id="rId2" Type="http://schemas.openxmlformats.org/officeDocument/2006/relationships/slideLayout" Target="../slideLayouts/slideLayout2.xml"/><Relationship Id="rId1" Type="http://schemas.openxmlformats.org/officeDocument/2006/relationships/tags" Target="../tags/tag161.xml"/></Relationships>
</file>

<file path=ppt/slides/_rels/slide201.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slideLayout" Target="../slideLayouts/slideLayout2.xml"/><Relationship Id="rId1" Type="http://schemas.openxmlformats.org/officeDocument/2006/relationships/tags" Target="../tags/tag162.xml"/></Relationships>
</file>

<file path=ppt/slides/_rels/slide202.xml.rels><?xml version="1.0" encoding="UTF-8" standalone="yes"?>
<Relationships xmlns="http://schemas.openxmlformats.org/package/2006/relationships"><Relationship Id="rId3" Type="http://schemas.openxmlformats.org/officeDocument/2006/relationships/image" Target="../media/image184.jpeg"/><Relationship Id="rId2" Type="http://schemas.openxmlformats.org/officeDocument/2006/relationships/slideLayout" Target="../slideLayouts/slideLayout2.xml"/><Relationship Id="rId1" Type="http://schemas.openxmlformats.org/officeDocument/2006/relationships/tags" Target="../tags/tag163.xml"/></Relationships>
</file>

<file path=ppt/slides/_rels/slide203.xml.rels><?xml version="1.0" encoding="UTF-8" standalone="yes"?>
<Relationships xmlns="http://schemas.openxmlformats.org/package/2006/relationships"><Relationship Id="rId3" Type="http://schemas.openxmlformats.org/officeDocument/2006/relationships/image" Target="../media/image185.jpeg"/><Relationship Id="rId2" Type="http://schemas.openxmlformats.org/officeDocument/2006/relationships/slideLayout" Target="../slideLayouts/slideLayout2.xml"/><Relationship Id="rId1" Type="http://schemas.openxmlformats.org/officeDocument/2006/relationships/tags" Target="../tags/tag164.xml"/></Relationships>
</file>

<file path=ppt/slides/_rels/slide204.xml.rels><?xml version="1.0" encoding="UTF-8" standalone="yes"?>
<Relationships xmlns="http://schemas.openxmlformats.org/package/2006/relationships"><Relationship Id="rId3" Type="http://schemas.openxmlformats.org/officeDocument/2006/relationships/image" Target="../media/image186.jpeg"/><Relationship Id="rId2" Type="http://schemas.openxmlformats.org/officeDocument/2006/relationships/slideLayout" Target="../slideLayouts/slideLayout2.xml"/><Relationship Id="rId1" Type="http://schemas.openxmlformats.org/officeDocument/2006/relationships/tags" Target="../tags/tag165.xml"/></Relationships>
</file>

<file path=ppt/slides/_rels/slide205.xml.rels><?xml version="1.0" encoding="UTF-8" standalone="yes"?>
<Relationships xmlns="http://schemas.openxmlformats.org/package/2006/relationships"><Relationship Id="rId3" Type="http://schemas.openxmlformats.org/officeDocument/2006/relationships/image" Target="../media/image187.jpeg"/><Relationship Id="rId2" Type="http://schemas.openxmlformats.org/officeDocument/2006/relationships/slideLayout" Target="../slideLayouts/slideLayout2.xml"/><Relationship Id="rId1" Type="http://schemas.openxmlformats.org/officeDocument/2006/relationships/tags" Target="../tags/tag166.xml"/></Relationships>
</file>

<file path=ppt/slides/_rels/slide206.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slideLayout" Target="../slideLayouts/slideLayout2.xml"/><Relationship Id="rId1" Type="http://schemas.openxmlformats.org/officeDocument/2006/relationships/tags" Target="../tags/tag167.xml"/></Relationships>
</file>

<file path=ppt/slides/_rels/slide207.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slideLayout" Target="../slideLayouts/slideLayout2.xml"/><Relationship Id="rId1" Type="http://schemas.openxmlformats.org/officeDocument/2006/relationships/tags" Target="../tags/tag168.xml"/></Relationships>
</file>

<file path=ppt/slides/_rels/slide208.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slideLayout" Target="../slideLayouts/slideLayout2.xml"/><Relationship Id="rId1" Type="http://schemas.openxmlformats.org/officeDocument/2006/relationships/tags" Target="../tags/tag169.xml"/></Relationships>
</file>

<file path=ppt/slides/_rels/slide209.xml.rels><?xml version="1.0" encoding="UTF-8" standalone="yes"?>
<Relationships xmlns="http://schemas.openxmlformats.org/package/2006/relationships"><Relationship Id="rId3" Type="http://schemas.openxmlformats.org/officeDocument/2006/relationships/image" Target="../media/image191.jpeg"/><Relationship Id="rId2" Type="http://schemas.openxmlformats.org/officeDocument/2006/relationships/slideLayout" Target="../slideLayouts/slideLayout2.xml"/><Relationship Id="rId1" Type="http://schemas.openxmlformats.org/officeDocument/2006/relationships/tags" Target="../tags/tag170.xml"/></Relationships>
</file>

<file path=ppt/slides/_rels/slide210.xml.rels><?xml version="1.0" encoding="UTF-8" standalone="yes"?>
<Relationships xmlns="http://schemas.openxmlformats.org/package/2006/relationships"><Relationship Id="rId3" Type="http://schemas.openxmlformats.org/officeDocument/2006/relationships/image" Target="../media/image192.jpeg"/><Relationship Id="rId2" Type="http://schemas.openxmlformats.org/officeDocument/2006/relationships/slideLayout" Target="../slideLayouts/slideLayout2.xml"/><Relationship Id="rId1" Type="http://schemas.openxmlformats.org/officeDocument/2006/relationships/tags" Target="../tags/tag171.xml"/></Relationships>
</file>

<file path=ppt/slides/_rels/slide211.xml.rels><?xml version="1.0" encoding="UTF-8" standalone="yes"?>
<Relationships xmlns="http://schemas.openxmlformats.org/package/2006/relationships"><Relationship Id="rId3" Type="http://schemas.openxmlformats.org/officeDocument/2006/relationships/image" Target="../media/image193.jpeg"/><Relationship Id="rId2" Type="http://schemas.openxmlformats.org/officeDocument/2006/relationships/slideLayout" Target="../slideLayouts/slideLayout2.xml"/><Relationship Id="rId1" Type="http://schemas.openxmlformats.org/officeDocument/2006/relationships/tags" Target="../tags/tag172.xml"/></Relationships>
</file>

<file path=ppt/slides/_rels/slide212.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slideLayout" Target="../slideLayouts/slideLayout2.xml"/><Relationship Id="rId1" Type="http://schemas.openxmlformats.org/officeDocument/2006/relationships/tags" Target="../tags/tag173.xml"/></Relationships>
</file>

<file path=ppt/slides/_rels/slide213.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slideLayout" Target="../slideLayouts/slideLayout2.xml"/><Relationship Id="rId1" Type="http://schemas.openxmlformats.org/officeDocument/2006/relationships/tags" Target="../tags/tag174.xml"/></Relationships>
</file>

<file path=ppt/slides/_rels/slide214.xml.rels><?xml version="1.0" encoding="UTF-8" standalone="yes"?>
<Relationships xmlns="http://schemas.openxmlformats.org/package/2006/relationships"><Relationship Id="rId3" Type="http://schemas.openxmlformats.org/officeDocument/2006/relationships/image" Target="../media/image196.jpeg"/><Relationship Id="rId2" Type="http://schemas.openxmlformats.org/officeDocument/2006/relationships/slideLayout" Target="../slideLayouts/slideLayout2.xml"/><Relationship Id="rId1" Type="http://schemas.openxmlformats.org/officeDocument/2006/relationships/tags" Target="../tags/tag175.xml"/></Relationships>
</file>

<file path=ppt/slides/_rels/slide215.xml.rels><?xml version="1.0" encoding="UTF-8" standalone="yes"?>
<Relationships xmlns="http://schemas.openxmlformats.org/package/2006/relationships"><Relationship Id="rId3" Type="http://schemas.openxmlformats.org/officeDocument/2006/relationships/image" Target="../media/image197.jpeg"/><Relationship Id="rId2" Type="http://schemas.openxmlformats.org/officeDocument/2006/relationships/slideLayout" Target="../slideLayouts/slideLayout2.xml"/><Relationship Id="rId1" Type="http://schemas.openxmlformats.org/officeDocument/2006/relationships/tags" Target="../tags/tag176.xml"/></Relationships>
</file>

<file path=ppt/slides/_rels/slide2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7.xml"/></Relationships>
</file>

<file path=ppt/slides/_rels/slide2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8.xml"/></Relationships>
</file>

<file path=ppt/slides/_rels/slide218.xml.rels><?xml version="1.0" encoding="UTF-8" standalone="yes"?>
<Relationships xmlns="http://schemas.openxmlformats.org/package/2006/relationships"><Relationship Id="rId3" Type="http://schemas.openxmlformats.org/officeDocument/2006/relationships/image" Target="../media/image198.jpeg"/><Relationship Id="rId2" Type="http://schemas.openxmlformats.org/officeDocument/2006/relationships/slideLayout" Target="../slideLayouts/slideLayout2.xml"/><Relationship Id="rId1" Type="http://schemas.openxmlformats.org/officeDocument/2006/relationships/tags" Target="../tags/tag179.xml"/></Relationships>
</file>

<file path=ppt/slides/_rels/slide219.xml.rels><?xml version="1.0" encoding="UTF-8" standalone="yes"?>
<Relationships xmlns="http://schemas.openxmlformats.org/package/2006/relationships"><Relationship Id="rId3" Type="http://schemas.openxmlformats.org/officeDocument/2006/relationships/image" Target="../media/image199.jpeg"/><Relationship Id="rId2" Type="http://schemas.openxmlformats.org/officeDocument/2006/relationships/slideLayout" Target="../slideLayouts/slideLayout2.xml"/><Relationship Id="rId1" Type="http://schemas.openxmlformats.org/officeDocument/2006/relationships/tags" Target="../tags/tag180.xml"/></Relationships>
</file>

<file path=ppt/slides/_rels/slide220.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slideLayout" Target="../slideLayouts/slideLayout2.xml"/><Relationship Id="rId1" Type="http://schemas.openxmlformats.org/officeDocument/2006/relationships/tags" Target="../tags/tag181.xml"/></Relationships>
</file>

<file path=ppt/slides/_rels/slide221.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slideLayout" Target="../slideLayouts/slideLayout2.xml"/><Relationship Id="rId1" Type="http://schemas.openxmlformats.org/officeDocument/2006/relationships/tags" Target="../tags/tag182.xml"/></Relationships>
</file>

<file path=ppt/slides/_rels/slide222.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slideLayout" Target="../slideLayouts/slideLayout2.xml"/><Relationship Id="rId1" Type="http://schemas.openxmlformats.org/officeDocument/2006/relationships/tags" Target="../tags/tag183.xml"/></Relationships>
</file>

<file path=ppt/slides/_rels/slide223.xml.rels><?xml version="1.0" encoding="UTF-8" standalone="yes"?>
<Relationships xmlns="http://schemas.openxmlformats.org/package/2006/relationships"><Relationship Id="rId3" Type="http://schemas.openxmlformats.org/officeDocument/2006/relationships/image" Target="../media/image203.jpeg"/><Relationship Id="rId2" Type="http://schemas.openxmlformats.org/officeDocument/2006/relationships/slideLayout" Target="../slideLayouts/slideLayout2.xml"/><Relationship Id="rId1" Type="http://schemas.openxmlformats.org/officeDocument/2006/relationships/tags" Target="../tags/tag184.xml"/></Relationships>
</file>

<file path=ppt/slides/_rels/slide224.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slideLayout" Target="../slideLayouts/slideLayout2.xml"/><Relationship Id="rId1" Type="http://schemas.openxmlformats.org/officeDocument/2006/relationships/tags" Target="../tags/tag185.xml"/></Relationships>
</file>

<file path=ppt/slides/_rels/slide225.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slideLayout" Target="../slideLayouts/slideLayout2.xml"/><Relationship Id="rId1" Type="http://schemas.openxmlformats.org/officeDocument/2006/relationships/tags" Target="../tags/tag186.xml"/></Relationships>
</file>

<file path=ppt/slides/_rels/slide226.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slideLayout" Target="../slideLayouts/slideLayout2.xml"/><Relationship Id="rId1" Type="http://schemas.openxmlformats.org/officeDocument/2006/relationships/tags" Target="../tags/tag187.xml"/></Relationships>
</file>

<file path=ppt/slides/_rels/slide227.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slideLayout" Target="../slideLayouts/slideLayout2.xml"/><Relationship Id="rId1" Type="http://schemas.openxmlformats.org/officeDocument/2006/relationships/tags" Target="../tags/tag188.xml"/></Relationships>
</file>

<file path=ppt/slides/_rels/slide228.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slideLayout" Target="../slideLayouts/slideLayout2.xml"/><Relationship Id="rId1" Type="http://schemas.openxmlformats.org/officeDocument/2006/relationships/tags" Target="../tags/tag189.xml"/></Relationships>
</file>

<file path=ppt/slides/_rels/slide229.xml.rels><?xml version="1.0" encoding="UTF-8" standalone="yes"?>
<Relationships xmlns="http://schemas.openxmlformats.org/package/2006/relationships"><Relationship Id="rId3" Type="http://schemas.openxmlformats.org/officeDocument/2006/relationships/image" Target="../media/image209.jpeg"/><Relationship Id="rId2" Type="http://schemas.openxmlformats.org/officeDocument/2006/relationships/slideLayout" Target="../slideLayouts/slideLayout2.xml"/><Relationship Id="rId1" Type="http://schemas.openxmlformats.org/officeDocument/2006/relationships/tags" Target="../tags/tag190.xml"/></Relationships>
</file>

<file path=ppt/slides/_rels/slide230.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slideLayout" Target="../slideLayouts/slideLayout2.xml"/><Relationship Id="rId1" Type="http://schemas.openxmlformats.org/officeDocument/2006/relationships/tags" Target="../tags/tag191.xml"/></Relationships>
</file>

<file path=ppt/slides/_rels/slide231.xml.rels><?xml version="1.0" encoding="UTF-8" standalone="yes"?>
<Relationships xmlns="http://schemas.openxmlformats.org/package/2006/relationships"><Relationship Id="rId3" Type="http://schemas.openxmlformats.org/officeDocument/2006/relationships/image" Target="../media/image211.jpeg"/><Relationship Id="rId2" Type="http://schemas.openxmlformats.org/officeDocument/2006/relationships/slideLayout" Target="../slideLayouts/slideLayout2.xml"/><Relationship Id="rId1" Type="http://schemas.openxmlformats.org/officeDocument/2006/relationships/tags" Target="../tags/tag192.xml"/></Relationships>
</file>

<file path=ppt/slides/_rels/slide232.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slideLayout" Target="../slideLayouts/slideLayout2.xml"/><Relationship Id="rId1" Type="http://schemas.openxmlformats.org/officeDocument/2006/relationships/tags" Target="../tags/tag193.xml"/></Relationships>
</file>

<file path=ppt/slides/_rels/slide233.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slideLayout" Target="../slideLayouts/slideLayout2.xml"/><Relationship Id="rId1" Type="http://schemas.openxmlformats.org/officeDocument/2006/relationships/tags" Target="../tags/tag194.xml"/></Relationships>
</file>

<file path=ppt/slides/_rels/slide234.xml.rels><?xml version="1.0" encoding="UTF-8" standalone="yes"?>
<Relationships xmlns="http://schemas.openxmlformats.org/package/2006/relationships"><Relationship Id="rId3" Type="http://schemas.openxmlformats.org/officeDocument/2006/relationships/image" Target="../media/image214.jpeg"/><Relationship Id="rId2" Type="http://schemas.openxmlformats.org/officeDocument/2006/relationships/slideLayout" Target="../slideLayouts/slideLayout2.xml"/><Relationship Id="rId1" Type="http://schemas.openxmlformats.org/officeDocument/2006/relationships/tags" Target="../tags/tag195.xml"/></Relationships>
</file>

<file path=ppt/slides/_rels/slide235.xml.rels><?xml version="1.0" encoding="UTF-8" standalone="yes"?>
<Relationships xmlns="http://schemas.openxmlformats.org/package/2006/relationships"><Relationship Id="rId3" Type="http://schemas.openxmlformats.org/officeDocument/2006/relationships/image" Target="../media/image215.jpeg"/><Relationship Id="rId2" Type="http://schemas.openxmlformats.org/officeDocument/2006/relationships/slideLayout" Target="../slideLayouts/slideLayout2.xml"/><Relationship Id="rId1" Type="http://schemas.openxmlformats.org/officeDocument/2006/relationships/tags" Target="../tags/tag196.xml"/></Relationships>
</file>

<file path=ppt/slides/_rels/slide236.xml.rels><?xml version="1.0" encoding="UTF-8" standalone="yes"?>
<Relationships xmlns="http://schemas.openxmlformats.org/package/2006/relationships"><Relationship Id="rId3" Type="http://schemas.openxmlformats.org/officeDocument/2006/relationships/image" Target="../media/image216.jpeg"/><Relationship Id="rId2" Type="http://schemas.openxmlformats.org/officeDocument/2006/relationships/slideLayout" Target="../slideLayouts/slideLayout2.xml"/><Relationship Id="rId1" Type="http://schemas.openxmlformats.org/officeDocument/2006/relationships/tags" Target="../tags/tag197.xml"/></Relationships>
</file>

<file path=ppt/slides/_rels/slide237.xml.rels><?xml version="1.0" encoding="UTF-8" standalone="yes"?>
<Relationships xmlns="http://schemas.openxmlformats.org/package/2006/relationships"><Relationship Id="rId3" Type="http://schemas.openxmlformats.org/officeDocument/2006/relationships/image" Target="../media/image217.jpeg"/><Relationship Id="rId2" Type="http://schemas.openxmlformats.org/officeDocument/2006/relationships/slideLayout" Target="../slideLayouts/slideLayout2.xml"/><Relationship Id="rId1" Type="http://schemas.openxmlformats.org/officeDocument/2006/relationships/tags" Target="../tags/tag198.xml"/></Relationships>
</file>

<file path=ppt/slides/_rels/slide2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9.xml"/></Relationships>
</file>

<file path=ppt/slides/_rels/slide2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0.xml"/></Relationships>
</file>

<file path=ppt/slides/_rels/slide24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1.xml"/></Relationships>
</file>

<file path=ppt/slides/_rels/slide241.xml.rels><?xml version="1.0" encoding="UTF-8" standalone="yes"?>
<Relationships xmlns="http://schemas.openxmlformats.org/package/2006/relationships"><Relationship Id="rId3" Type="http://schemas.openxmlformats.org/officeDocument/2006/relationships/image" Target="../media/image218.jpeg"/><Relationship Id="rId2" Type="http://schemas.openxmlformats.org/officeDocument/2006/relationships/slideLayout" Target="../slideLayouts/slideLayout2.xml"/><Relationship Id="rId1" Type="http://schemas.openxmlformats.org/officeDocument/2006/relationships/tags" Target="../tags/tag202.xml"/></Relationships>
</file>

<file path=ppt/slides/_rels/slide242.xml.rels><?xml version="1.0" encoding="UTF-8" standalone="yes"?>
<Relationships xmlns="http://schemas.openxmlformats.org/package/2006/relationships"><Relationship Id="rId3" Type="http://schemas.openxmlformats.org/officeDocument/2006/relationships/image" Target="../media/image219.jpeg"/><Relationship Id="rId2" Type="http://schemas.openxmlformats.org/officeDocument/2006/relationships/slideLayout" Target="../slideLayouts/slideLayout2.xml"/><Relationship Id="rId1" Type="http://schemas.openxmlformats.org/officeDocument/2006/relationships/tags" Target="../tags/tag203.xml"/></Relationships>
</file>

<file path=ppt/slides/_rels/slide243.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slideLayout" Target="../slideLayouts/slideLayout2.xml"/><Relationship Id="rId1" Type="http://schemas.openxmlformats.org/officeDocument/2006/relationships/tags" Target="../tags/tag204.xml"/></Relationships>
</file>

<file path=ppt/slides/_rels/slide244.xml.rels><?xml version="1.0" encoding="UTF-8" standalone="yes"?>
<Relationships xmlns="http://schemas.openxmlformats.org/package/2006/relationships"><Relationship Id="rId3" Type="http://schemas.openxmlformats.org/officeDocument/2006/relationships/image" Target="../media/image221.jpeg"/><Relationship Id="rId2" Type="http://schemas.openxmlformats.org/officeDocument/2006/relationships/slideLayout" Target="../slideLayouts/slideLayout2.xml"/><Relationship Id="rId1" Type="http://schemas.openxmlformats.org/officeDocument/2006/relationships/tags" Target="../tags/tag205.xml"/></Relationships>
</file>

<file path=ppt/slides/_rels/slide245.xml.rels><?xml version="1.0" encoding="UTF-8" standalone="yes"?>
<Relationships xmlns="http://schemas.openxmlformats.org/package/2006/relationships"><Relationship Id="rId3" Type="http://schemas.openxmlformats.org/officeDocument/2006/relationships/image" Target="../media/image222.jpeg"/><Relationship Id="rId2" Type="http://schemas.openxmlformats.org/officeDocument/2006/relationships/slideLayout" Target="../slideLayouts/slideLayout2.xml"/><Relationship Id="rId1" Type="http://schemas.openxmlformats.org/officeDocument/2006/relationships/tags" Target="../tags/tag206.xml"/></Relationships>
</file>

<file path=ppt/slides/_rels/slide246.xml.rels><?xml version="1.0" encoding="UTF-8" standalone="yes"?>
<Relationships xmlns="http://schemas.openxmlformats.org/package/2006/relationships"><Relationship Id="rId3" Type="http://schemas.openxmlformats.org/officeDocument/2006/relationships/image" Target="../media/image223.jpeg"/><Relationship Id="rId2" Type="http://schemas.openxmlformats.org/officeDocument/2006/relationships/slideLayout" Target="../slideLayouts/slideLayout2.xml"/><Relationship Id="rId1" Type="http://schemas.openxmlformats.org/officeDocument/2006/relationships/tags" Target="../tags/tag207.xml"/><Relationship Id="rId4" Type="http://schemas.openxmlformats.org/officeDocument/2006/relationships/image" Target="../media/image224.png"/></Relationships>
</file>

<file path=ppt/slides/_rels/slide247.xml.rels><?xml version="1.0" encoding="UTF-8" standalone="yes"?>
<Relationships xmlns="http://schemas.openxmlformats.org/package/2006/relationships"><Relationship Id="rId3" Type="http://schemas.openxmlformats.org/officeDocument/2006/relationships/image" Target="../media/image225.jpeg"/><Relationship Id="rId2" Type="http://schemas.openxmlformats.org/officeDocument/2006/relationships/slideLayout" Target="../slideLayouts/slideLayout2.xml"/><Relationship Id="rId1" Type="http://schemas.openxmlformats.org/officeDocument/2006/relationships/tags" Target="../tags/tag208.xml"/></Relationships>
</file>

<file path=ppt/slides/_rels/slide248.xml.rels><?xml version="1.0" encoding="UTF-8" standalone="yes"?>
<Relationships xmlns="http://schemas.openxmlformats.org/package/2006/relationships"><Relationship Id="rId3" Type="http://schemas.openxmlformats.org/officeDocument/2006/relationships/image" Target="../media/image226.jpeg"/><Relationship Id="rId2" Type="http://schemas.openxmlformats.org/officeDocument/2006/relationships/slideLayout" Target="../slideLayouts/slideLayout2.xml"/><Relationship Id="rId1" Type="http://schemas.openxmlformats.org/officeDocument/2006/relationships/tags" Target="../tags/tag209.xml"/></Relationships>
</file>

<file path=ppt/slides/_rels/slide249.xml.rels><?xml version="1.0" encoding="UTF-8" standalone="yes"?>
<Relationships xmlns="http://schemas.openxmlformats.org/package/2006/relationships"><Relationship Id="rId3" Type="http://schemas.openxmlformats.org/officeDocument/2006/relationships/image" Target="../media/image227.png"/><Relationship Id="rId2" Type="http://schemas.openxmlformats.org/officeDocument/2006/relationships/slideLayout" Target="../slideLayouts/slideLayout2.xml"/><Relationship Id="rId1" Type="http://schemas.openxmlformats.org/officeDocument/2006/relationships/tags" Target="../tags/tag210.xml"/></Relationships>
</file>

<file path=ppt/slides/_rels/slide250.xml.rels><?xml version="1.0" encoding="UTF-8" standalone="yes"?>
<Relationships xmlns="http://schemas.openxmlformats.org/package/2006/relationships"><Relationship Id="rId3" Type="http://schemas.openxmlformats.org/officeDocument/2006/relationships/image" Target="../media/image228.jpeg"/><Relationship Id="rId2" Type="http://schemas.openxmlformats.org/officeDocument/2006/relationships/slideLayout" Target="../slideLayouts/slideLayout2.xml"/><Relationship Id="rId1" Type="http://schemas.openxmlformats.org/officeDocument/2006/relationships/tags" Target="../tags/tag211.xml"/></Relationships>
</file>

<file path=ppt/slides/_rels/slide251.xml.rels><?xml version="1.0" encoding="UTF-8" standalone="yes"?>
<Relationships xmlns="http://schemas.openxmlformats.org/package/2006/relationships"><Relationship Id="rId3" Type="http://schemas.openxmlformats.org/officeDocument/2006/relationships/image" Target="../media/image229.jpeg"/><Relationship Id="rId2" Type="http://schemas.openxmlformats.org/officeDocument/2006/relationships/slideLayout" Target="../slideLayouts/slideLayout2.xml"/><Relationship Id="rId1" Type="http://schemas.openxmlformats.org/officeDocument/2006/relationships/tags" Target="../tags/tag212.xml"/></Relationships>
</file>

<file path=ppt/slides/_rels/slide252.xml.rels><?xml version="1.0" encoding="UTF-8" standalone="yes"?>
<Relationships xmlns="http://schemas.openxmlformats.org/package/2006/relationships"><Relationship Id="rId3" Type="http://schemas.openxmlformats.org/officeDocument/2006/relationships/image" Target="../media/image230.jpeg"/><Relationship Id="rId2" Type="http://schemas.openxmlformats.org/officeDocument/2006/relationships/slideLayout" Target="../slideLayouts/slideLayout2.xml"/><Relationship Id="rId1" Type="http://schemas.openxmlformats.org/officeDocument/2006/relationships/tags" Target="../tags/tag213.xml"/></Relationships>
</file>

<file path=ppt/slides/_rels/slide253.xml.rels><?xml version="1.0" encoding="UTF-8" standalone="yes"?>
<Relationships xmlns="http://schemas.openxmlformats.org/package/2006/relationships"><Relationship Id="rId3" Type="http://schemas.openxmlformats.org/officeDocument/2006/relationships/image" Target="../media/image231.jpeg"/><Relationship Id="rId2" Type="http://schemas.openxmlformats.org/officeDocument/2006/relationships/slideLayout" Target="../slideLayouts/slideLayout2.xml"/><Relationship Id="rId1" Type="http://schemas.openxmlformats.org/officeDocument/2006/relationships/tags" Target="../tags/tag2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38" y="4005064"/>
            <a:ext cx="6471114" cy="1138138"/>
          </a:xfrm>
        </p:spPr>
        <p:txBody>
          <a:bodyPr/>
          <a:lstStyle/>
          <a:p>
            <a:r>
              <a:rPr lang="en-AU" sz="2000" dirty="0" smtClean="0">
                <a:latin typeface="Calibri" pitchFamily="34" charset="0"/>
              </a:rPr>
              <a:t>RIIMPO402D</a:t>
            </a:r>
            <a:br>
              <a:rPr lang="en-AU" sz="2000" dirty="0" smtClean="0">
                <a:latin typeface="Calibri" pitchFamily="34" charset="0"/>
              </a:rPr>
            </a:br>
            <a:r>
              <a:rPr lang="en-AU" sz="2000" dirty="0" smtClean="0">
                <a:latin typeface="Calibri" pitchFamily="34" charset="0"/>
              </a:rPr>
              <a:t>Apply the principles of earthworks construction</a:t>
            </a:r>
            <a:br>
              <a:rPr lang="en-AU" sz="2000" dirty="0" smtClean="0">
                <a:latin typeface="Calibri" pitchFamily="34" charset="0"/>
              </a:rPr>
            </a:br>
            <a:r>
              <a:rPr lang="en-AU" sz="2000" dirty="0" smtClean="0">
                <a:latin typeface="Calibri" pitchFamily="34" charset="0"/>
              </a:rPr>
              <a:t>presentation  1</a:t>
            </a:r>
            <a:endParaRPr lang="en-AU" sz="20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1.1 INTRODUCTION</a:t>
            </a:r>
            <a:endParaRPr lang="en-US" dirty="0">
              <a:latin typeface="Calibri" pitchFamily="34" charset="0"/>
              <a:ea typeface="+mj-ea"/>
            </a:endParaRPr>
          </a:p>
        </p:txBody>
      </p:sp>
      <p:sp>
        <p:nvSpPr>
          <p:cNvPr id="3" name="Content Placeholder 2"/>
          <p:cNvSpPr>
            <a:spLocks noGrp="1"/>
          </p:cNvSpPr>
          <p:nvPr>
            <p:ph idx="1"/>
          </p:nvPr>
        </p:nvSpPr>
        <p:spPr>
          <a:xfrm>
            <a:off x="5004048" y="1916832"/>
            <a:ext cx="3703637" cy="3016210"/>
          </a:xfrm>
        </p:spPr>
        <p:txBody>
          <a:bodyPr>
            <a:spAutoFit/>
          </a:bodyPr>
          <a:lstStyle/>
          <a:p>
            <a:pPr marL="0" indent="0">
              <a:buFontTx/>
              <a:buNone/>
            </a:pPr>
            <a:r>
              <a:rPr lang="en-AU" dirty="0" smtClean="0">
                <a:latin typeface="Calibri" pitchFamily="34" charset="0"/>
                <a:ea typeface="ＭＳ Ｐゴシック" charset="-128"/>
              </a:rPr>
              <a:t>This course is based on the unit of competency </a:t>
            </a:r>
            <a:r>
              <a:rPr lang="en-AU" b="1" dirty="0" smtClean="0">
                <a:solidFill>
                  <a:srgbClr val="0069AA"/>
                </a:solidFill>
                <a:latin typeface="Calibri" pitchFamily="34" charset="0"/>
                <a:ea typeface="ＭＳ Ｐゴシック" charset="-128"/>
              </a:rPr>
              <a:t>RIIMPO402A: Apply The Principles Of Earthworks Construction</a:t>
            </a:r>
            <a:r>
              <a:rPr lang="en-AU" dirty="0" smtClean="0">
                <a:solidFill>
                  <a:srgbClr val="0069AA"/>
                </a:solidFill>
                <a:latin typeface="Calibri" pitchFamily="34" charset="0"/>
                <a:ea typeface="ＭＳ Ｐゴシック" charset="-128"/>
              </a:rPr>
              <a:t>.</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materials in this course apply to a supervisor or technical specialist working in earthworks construction within the civil construction industry.</a:t>
            </a:r>
            <a:endParaRPr lang="en-US" dirty="0" smtClean="0">
              <a:latin typeface="Calibri" pitchFamily="34" charset="0"/>
              <a:ea typeface="ＭＳ Ｐゴシック" charset="-128"/>
            </a:endParaRPr>
          </a:p>
        </p:txBody>
      </p:sp>
      <p:pic>
        <p:nvPicPr>
          <p:cNvPr id="4" name="Picture 3" descr="dozer tracked earthworks 10778961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41550"/>
            <a:ext cx="3313112" cy="25177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1.1 INTRODUCTION</a:t>
            </a:r>
            <a:endParaRPr lang="en-US" dirty="0">
              <a:latin typeface="Calibri" pitchFamily="34" charset="0"/>
              <a:ea typeface="+mj-ea"/>
            </a:endParaRPr>
          </a:p>
        </p:txBody>
      </p:sp>
      <p:sp>
        <p:nvSpPr>
          <p:cNvPr id="3" name="Content Placeholder 2"/>
          <p:cNvSpPr>
            <a:spLocks noGrp="1"/>
          </p:cNvSpPr>
          <p:nvPr>
            <p:ph idx="1"/>
          </p:nvPr>
        </p:nvSpPr>
        <p:spPr>
          <a:xfrm>
            <a:off x="1547664" y="1844824"/>
            <a:ext cx="3990975" cy="4144724"/>
          </a:xfrm>
        </p:spPr>
        <p:txBody>
          <a:bodyPr>
            <a:spAutoFit/>
          </a:bodyPr>
          <a:lstStyle/>
          <a:p>
            <a:pPr marL="0" indent="0">
              <a:buFontTx/>
              <a:buNone/>
            </a:pPr>
            <a:r>
              <a:rPr lang="en-AU" dirty="0" smtClean="0">
                <a:latin typeface="Calibri" pitchFamily="34" charset="0"/>
                <a:ea typeface="ＭＳ Ｐゴシック" charset="-128"/>
              </a:rPr>
              <a:t>The course outlines the requirements for ensuring that the following activities are carried out in accordance with accepted industry principles: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Planning and preparing for earthworks construction.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Initiating tasks.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Monitoring and adjusting the execution of tasks.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Reporting on the execution of tasks.</a:t>
            </a:r>
            <a:r>
              <a:rPr lang="en-US" dirty="0" smtClean="0">
                <a:latin typeface="Calibri" pitchFamily="34" charset="0"/>
                <a:ea typeface="ＭＳ Ｐゴシック" charset="-128"/>
              </a:rPr>
              <a:t> </a:t>
            </a:r>
          </a:p>
        </p:txBody>
      </p:sp>
      <p:pic>
        <p:nvPicPr>
          <p:cNvPr id="5" name="Picture 4" descr="black shirt man side on clipboard read plans 7832108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066055" y="2204864"/>
            <a:ext cx="3077945" cy="418559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1.1.1 EARTHWORKS CONSTRUCTION</a:t>
            </a:r>
            <a:endParaRPr lang="en-US" dirty="0">
              <a:latin typeface="Calibri" pitchFamily="34" charset="0"/>
              <a:ea typeface="+mj-ea"/>
            </a:endParaRPr>
          </a:p>
        </p:txBody>
      </p:sp>
      <p:sp>
        <p:nvSpPr>
          <p:cNvPr id="3" name="Content Placeholder 2"/>
          <p:cNvSpPr>
            <a:spLocks noGrp="1"/>
          </p:cNvSpPr>
          <p:nvPr>
            <p:ph idx="1"/>
          </p:nvPr>
        </p:nvSpPr>
        <p:spPr>
          <a:xfrm>
            <a:off x="1541463" y="2003425"/>
            <a:ext cx="7145337" cy="412934"/>
          </a:xfrm>
        </p:spPr>
        <p:txBody>
          <a:bodyPr>
            <a:spAutoFit/>
          </a:bodyPr>
          <a:lstStyle/>
          <a:p>
            <a:pPr marL="0" indent="0">
              <a:buFontTx/>
              <a:buNone/>
            </a:pPr>
            <a:r>
              <a:rPr lang="en-AU" dirty="0" smtClean="0">
                <a:latin typeface="Calibri" pitchFamily="34" charset="0"/>
                <a:ea typeface="ＭＳ Ｐゴシック" charset="-128"/>
              </a:rPr>
              <a:t>Earthworks construction may include tasks such as:</a:t>
            </a:r>
            <a:endParaRPr lang="en-US" dirty="0" smtClean="0">
              <a:latin typeface="Calibri" pitchFamily="34" charset="0"/>
              <a:ea typeface="ＭＳ Ｐゴシック" charset="-128"/>
            </a:endParaRPr>
          </a:p>
        </p:txBody>
      </p:sp>
      <p:graphicFrame>
        <p:nvGraphicFramePr>
          <p:cNvPr id="4" name="Table 3"/>
          <p:cNvGraphicFramePr>
            <a:graphicFrameLocks noGrp="1"/>
          </p:cNvGraphicFramePr>
          <p:nvPr/>
        </p:nvGraphicFramePr>
        <p:xfrm>
          <a:off x="1541463" y="2801938"/>
          <a:ext cx="7145337" cy="2424111"/>
        </p:xfrm>
        <a:graphic>
          <a:graphicData uri="http://schemas.openxmlformats.org/drawingml/2006/table">
            <a:tbl>
              <a:tblPr firstRow="1" bandRow="1">
                <a:tableStyleId>{5C22544A-7EE6-4342-B048-85BDC9FD1C3A}</a:tableStyleId>
              </a:tblPr>
              <a:tblGrid>
                <a:gridCol w="2464191"/>
                <a:gridCol w="4681146"/>
              </a:tblGrid>
              <a:tr h="445743">
                <a:tc gridSpan="2">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Earthworks Construction tasks can include:</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659456">
                <a:tc>
                  <a:txBody>
                    <a:bodyPr/>
                    <a:lstStyle/>
                    <a:p>
                      <a:pPr>
                        <a:spcBef>
                          <a:spcPts val="300"/>
                        </a:spcBef>
                        <a:spcAft>
                          <a:spcPts val="300"/>
                        </a:spcAft>
                      </a:pPr>
                      <a:r>
                        <a:rPr lang="en-AU" sz="1800" b="1" dirty="0">
                          <a:effectLst/>
                          <a:latin typeface="Calibri" pitchFamily="34" charset="0"/>
                          <a:ea typeface="MS Mincho"/>
                          <a:cs typeface="Times New Roman"/>
                        </a:rPr>
                        <a:t>Land Clearing </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800" dirty="0">
                          <a:effectLst/>
                          <a:latin typeface="Calibri" pitchFamily="34" charset="0"/>
                          <a:ea typeface="MS Mincho"/>
                          <a:cs typeface="Times New Roman"/>
                        </a:rPr>
                        <a:t>Must abide by environmental protection legislation, job specifications and approvals.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59456">
                <a:tc>
                  <a:txBody>
                    <a:bodyPr/>
                    <a:lstStyle/>
                    <a:p>
                      <a:pPr>
                        <a:spcBef>
                          <a:spcPts val="300"/>
                        </a:spcBef>
                        <a:spcAft>
                          <a:spcPts val="300"/>
                        </a:spcAft>
                      </a:pPr>
                      <a:r>
                        <a:rPr lang="en-AU" sz="1800" b="1" dirty="0">
                          <a:effectLst/>
                          <a:latin typeface="Calibri" pitchFamily="34" charset="0"/>
                          <a:ea typeface="MS Mincho"/>
                          <a:cs typeface="Times New Roman"/>
                        </a:rPr>
                        <a:t>Bulk Earthwork</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800" dirty="0">
                          <a:effectLst/>
                          <a:latin typeface="Calibri" pitchFamily="34" charset="0"/>
                          <a:ea typeface="MS Mincho"/>
                          <a:cs typeface="Times New Roman"/>
                        </a:rPr>
                        <a:t>Relates to the movement and working of material on the site, e.g. Cut and fill operations.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659456">
                <a:tc>
                  <a:txBody>
                    <a:bodyPr/>
                    <a:lstStyle/>
                    <a:p>
                      <a:pPr>
                        <a:spcBef>
                          <a:spcPts val="300"/>
                        </a:spcBef>
                        <a:spcAft>
                          <a:spcPts val="300"/>
                        </a:spcAft>
                      </a:pPr>
                      <a:r>
                        <a:rPr lang="en-AU" sz="1800" b="1">
                          <a:effectLst/>
                          <a:latin typeface="Calibri" pitchFamily="34" charset="0"/>
                          <a:ea typeface="MS Mincho"/>
                          <a:cs typeface="Times New Roman"/>
                        </a:rPr>
                        <a:t>Surface Drainage Works</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800" dirty="0">
                          <a:effectLst/>
                          <a:latin typeface="Calibri" pitchFamily="34" charset="0"/>
                          <a:ea typeface="MS Mincho"/>
                          <a:cs typeface="Times New Roman"/>
                        </a:rPr>
                        <a:t>Ensures water always leaves the area, normally down a slope so that it sheets away or runs off.</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1.1.1 EARTHWORKS CONSTRUCTION</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1812925"/>
          <a:ext cx="7145337" cy="4133216"/>
        </p:xfrm>
        <a:graphic>
          <a:graphicData uri="http://schemas.openxmlformats.org/drawingml/2006/table">
            <a:tbl>
              <a:tblPr/>
              <a:tblGrid>
                <a:gridCol w="2463800"/>
                <a:gridCol w="4681537"/>
              </a:tblGrid>
              <a:tr h="406400">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FFFFFF"/>
                          </a:solidFill>
                          <a:effectLst/>
                          <a:latin typeface="Calibri" pitchFamily="34" charset="0"/>
                          <a:ea typeface="MS Mincho" pitchFamily="49" charset="-128"/>
                        </a:rPr>
                        <a:t>Earthworks Construction tasks can include:</a:t>
                      </a:r>
                      <a:endParaRPr kumimoji="0" lang="en-US" sz="1800" b="1" i="0" u="none" strike="noStrike" cap="none" normalizeH="0" baseline="0" dirty="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601663">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000000"/>
                          </a:solidFill>
                          <a:effectLst/>
                          <a:latin typeface="Calibri" pitchFamily="34" charset="0"/>
                          <a:ea typeface="MS Mincho" pitchFamily="49" charset="-128"/>
                        </a:rPr>
                        <a:t>Water Storage Dam Construction</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Ensures a secure water supply so that site operations can be completed to specifications, e.g. A </a:t>
                      </a:r>
                      <a:r>
                        <a:rPr kumimoji="0" lang="en-AU" altLang="en-US" sz="1800" b="0" i="0" u="none" strike="noStrike" cap="none" normalizeH="0" baseline="0" dirty="0" smtClean="0">
                          <a:ln>
                            <a:noFill/>
                          </a:ln>
                          <a:solidFill>
                            <a:srgbClr val="000000"/>
                          </a:solidFill>
                          <a:effectLst/>
                          <a:latin typeface="Calibri" pitchFamily="34" charset="0"/>
                          <a:ea typeface="MS Mincho" pitchFamily="49" charset="-128"/>
                        </a:rPr>
                        <a:t>‘</a:t>
                      </a:r>
                      <a:r>
                        <a:rPr kumimoji="0" lang="en-AU" sz="1800" b="0" i="0" u="none" strike="noStrike" cap="none" normalizeH="0" baseline="0" dirty="0" smtClean="0">
                          <a:ln>
                            <a:noFill/>
                          </a:ln>
                          <a:solidFill>
                            <a:srgbClr val="000000"/>
                          </a:solidFill>
                          <a:effectLst/>
                          <a:latin typeface="Calibri" pitchFamily="34" charset="0"/>
                          <a:ea typeface="MS Mincho" pitchFamily="49" charset="-128"/>
                        </a:rPr>
                        <a:t>borrow pit</a:t>
                      </a:r>
                      <a:r>
                        <a:rPr kumimoji="0" lang="en-AU" altLang="en-US" sz="1800" b="0" i="0" u="none" strike="noStrike" cap="none" normalizeH="0" baseline="0" dirty="0" smtClean="0">
                          <a:ln>
                            <a:noFill/>
                          </a:ln>
                          <a:solidFill>
                            <a:srgbClr val="000000"/>
                          </a:solidFill>
                          <a:effectLst/>
                          <a:latin typeface="Calibri" pitchFamily="34" charset="0"/>
                          <a:ea typeface="MS Mincho" pitchFamily="49" charset="-128"/>
                        </a:rPr>
                        <a:t>’</a:t>
                      </a:r>
                      <a:r>
                        <a:rPr kumimoji="0" lang="en-AU" sz="1800" b="0" i="0" u="none" strike="noStrike" cap="none" normalizeH="0" baseline="0" dirty="0" smtClean="0">
                          <a:ln>
                            <a:noFill/>
                          </a:ln>
                          <a:solidFill>
                            <a:srgbClr val="000000"/>
                          </a:solidFill>
                          <a:effectLst/>
                          <a:latin typeface="Calibri" pitchFamily="34" charset="0"/>
                          <a:ea typeface="MS Mincho" pitchFamily="49" charset="-128"/>
                        </a:rPr>
                        <a:t>.</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90328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Tailings Dam Construction </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Used to manage wastewater, which may be treated prior to leaving the site or held in reserve for a set period of time.</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0328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Rehabilitation Works</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Relates to activities aimed at fixing or upgrading conditions on the site or returning the site to pre-work standards.</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90328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Road Works Preparation</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Including the sub-grade and placement of base layers – entails the removal of unsuitable materials ensuring a solid foundation for the road works.</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 APPLY COMPLIANCE DOCUMENTATION FOR EARTHWORKS</a:t>
            </a:r>
            <a:endParaRPr lang="en-US" dirty="0">
              <a:latin typeface="Calibri" pitchFamily="34" charset="0"/>
              <a:ea typeface="+mj-ea"/>
            </a:endParaRPr>
          </a:p>
        </p:txBody>
      </p:sp>
      <p:sp>
        <p:nvSpPr>
          <p:cNvPr id="3" name="Content Placeholder 2"/>
          <p:cNvSpPr>
            <a:spLocks noGrp="1"/>
          </p:cNvSpPr>
          <p:nvPr>
            <p:ph idx="1"/>
          </p:nvPr>
        </p:nvSpPr>
        <p:spPr>
          <a:xfrm>
            <a:off x="1619672" y="1484784"/>
            <a:ext cx="7145337" cy="1451679"/>
          </a:xfrm>
        </p:spPr>
        <p:txBody>
          <a:bodyPr>
            <a:spAutoFit/>
          </a:bodyPr>
          <a:lstStyle/>
          <a:p>
            <a:pPr marL="0" indent="0">
              <a:buFontTx/>
              <a:buNone/>
            </a:pPr>
            <a:r>
              <a:rPr lang="en-AU" dirty="0" smtClean="0">
                <a:latin typeface="Calibri" pitchFamily="34" charset="0"/>
                <a:ea typeface="ＭＳ Ｐゴシック" charset="-128"/>
              </a:rPr>
              <a:t>Documentation is essential to all aspects of every worksite. From safety plans and environmental protection requirements through to earthworks construction principles, documentation exists that outlines what to do, when to do it and how it is to be done.</a:t>
            </a:r>
            <a:r>
              <a:rPr lang="en-US" dirty="0" smtClean="0">
                <a:latin typeface="Calibri" pitchFamily="34" charset="0"/>
                <a:ea typeface="ＭＳ Ｐゴシック" charset="-128"/>
              </a:rPr>
              <a:t> </a:t>
            </a:r>
          </a:p>
        </p:txBody>
      </p:sp>
      <p:pic>
        <p:nvPicPr>
          <p:cNvPr id="6" name="Picture 5" descr="documents files papers stack 9748680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83768" y="3284984"/>
            <a:ext cx="4632325" cy="30892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1541463" y="2187575"/>
            <a:ext cx="3954462" cy="3673634"/>
          </a:xfrm>
        </p:spPr>
        <p:txBody>
          <a:bodyPr>
            <a:spAutoFit/>
          </a:bodyPr>
          <a:lstStyle/>
          <a:p>
            <a:pPr marL="0" indent="0">
              <a:buFontTx/>
              <a:buNone/>
            </a:pPr>
            <a:r>
              <a:rPr lang="en-AU" dirty="0" smtClean="0">
                <a:latin typeface="Calibri" pitchFamily="34" charset="0"/>
                <a:ea typeface="ＭＳ Ｐゴシック" charset="-128"/>
              </a:rPr>
              <a:t>Compliance documentation is the name given to the documents that require tasks to be undertaken in a particular way or to meet a given standard.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compliance documentation for earthworks construction details every process and is based on legislation and regulations as well as the requirements of the organisation, the client and site operations. </a:t>
            </a:r>
            <a:endParaRPr lang="en-US" dirty="0" smtClean="0">
              <a:latin typeface="Calibri" pitchFamily="34" charset="0"/>
              <a:ea typeface="ＭＳ Ｐゴシック" charset="-128"/>
            </a:endParaRPr>
          </a:p>
        </p:txBody>
      </p:sp>
      <p:pic>
        <p:nvPicPr>
          <p:cNvPr id="4" name="Picture 3" descr="documents files folders white backgroun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678488" y="2247900"/>
            <a:ext cx="3465512" cy="287655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ea typeface="+mj-ea"/>
              </a:rPr>
              <a:t>1.2.1 TYPES OF COMPLIANCE DOCUMENTATION</a:t>
            </a:r>
            <a:endParaRPr lang="en-US" dirty="0">
              <a:ea typeface="+mj-ea"/>
            </a:endParaRPr>
          </a:p>
        </p:txBody>
      </p:sp>
      <p:sp>
        <p:nvSpPr>
          <p:cNvPr id="3" name="Content Placeholder 2"/>
          <p:cNvSpPr>
            <a:spLocks noGrp="1"/>
          </p:cNvSpPr>
          <p:nvPr>
            <p:ph idx="1"/>
          </p:nvPr>
        </p:nvSpPr>
        <p:spPr>
          <a:xfrm>
            <a:off x="5148064" y="1484784"/>
            <a:ext cx="3459162" cy="4644861"/>
          </a:xfrm>
        </p:spPr>
        <p:txBody>
          <a:bodyPr>
            <a:spAutoFit/>
          </a:bodyPr>
          <a:lstStyle/>
          <a:p>
            <a:pPr marL="0" indent="0">
              <a:buFontTx/>
              <a:buNone/>
            </a:pPr>
            <a:r>
              <a:rPr lang="en-AU" dirty="0" smtClean="0">
                <a:latin typeface="Calibri" pitchFamily="34" charset="0"/>
                <a:ea typeface="ＭＳ Ｐゴシック" charset="-128"/>
              </a:rPr>
              <a:t>Legislative and regulatory compliance requirements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Occupational Health &amp; Safety/Work Health &amp; Safety (OHS/WHS)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Equal employment opportunity.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Disability discrimination.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These requirements are standard across every industry within all Australian states or territories.</a:t>
            </a:r>
            <a:endParaRPr lang="en-US" dirty="0" smtClean="0">
              <a:latin typeface="Calibri" pitchFamily="34" charset="0"/>
              <a:ea typeface="ＭＳ Ｐゴシック" charset="-128"/>
            </a:endParaRPr>
          </a:p>
        </p:txBody>
      </p:sp>
      <p:pic>
        <p:nvPicPr>
          <p:cNvPr id="5" name="Picture 4" descr="law gavel transpar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35200"/>
            <a:ext cx="3533775" cy="30638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1547664" y="1772816"/>
            <a:ext cx="3459162" cy="3670236"/>
          </a:xfrm>
        </p:spPr>
        <p:txBody>
          <a:bodyPr>
            <a:spAutoFit/>
          </a:bodyPr>
          <a:lstStyle/>
          <a:p>
            <a:pPr marL="0" indent="0">
              <a:buFontTx/>
              <a:buNone/>
            </a:pPr>
            <a:r>
              <a:rPr lang="en-AU" dirty="0" smtClean="0">
                <a:latin typeface="Calibri" pitchFamily="34" charset="0"/>
                <a:ea typeface="ＭＳ Ｐゴシック" charset="-128"/>
              </a:rPr>
              <a:t>Organisational requirements include policies and procedures covering: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Workplace relations.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Sick leave requirements.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An organisational policy or procedure is standard across the entire organisation regardless of where you are working.</a:t>
            </a:r>
            <a:endParaRPr lang="en-US" dirty="0" smtClean="0">
              <a:latin typeface="Calibri" pitchFamily="34" charset="0"/>
              <a:ea typeface="ＭＳ Ｐゴシック" charset="-128"/>
            </a:endParaRPr>
          </a:p>
        </p:txBody>
      </p:sp>
      <p:pic>
        <p:nvPicPr>
          <p:cNvPr id="4" name="Picture 3" descr="Construction worker Man Larry &amp; Barry Reading SWM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84763" y="2444750"/>
            <a:ext cx="3602037" cy="25304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1547664" y="1772816"/>
            <a:ext cx="4003675" cy="4183196"/>
          </a:xfrm>
        </p:spPr>
        <p:txBody>
          <a:bodyPr>
            <a:spAutoFit/>
          </a:bodyPr>
          <a:lstStyle/>
          <a:p>
            <a:pPr marL="0" indent="0">
              <a:buFontTx/>
              <a:buNone/>
            </a:pPr>
            <a:r>
              <a:rPr lang="en-AU" dirty="0" smtClean="0">
                <a:latin typeface="Calibri" pitchFamily="34" charset="0"/>
                <a:ea typeface="ＭＳ Ｐゴシック" charset="-128"/>
              </a:rPr>
              <a:t>Site-specific policies and requirements generally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Emergency response and evacuation procedures – developed to meet the specific hazards, risks or environmental considerations of the site you are working 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Operational procedures, e.g. work instructions, safe operating procedures (SOPs) and other site and equipment safety requirements.</a:t>
            </a:r>
            <a:endParaRPr lang="en-US" dirty="0" smtClean="0">
              <a:latin typeface="Calibri" pitchFamily="34" charset="0"/>
              <a:ea typeface="ＭＳ Ｐゴシック" charset="-128"/>
            </a:endParaRPr>
          </a:p>
        </p:txBody>
      </p:sp>
      <p:pic>
        <p:nvPicPr>
          <p:cNvPr id="5" name="Picture 4" descr="Generic emergency procedure folder plan.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41975" y="1968500"/>
            <a:ext cx="3044825" cy="35591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4716016" y="1844824"/>
            <a:ext cx="4003675" cy="3323987"/>
          </a:xfrm>
        </p:spPr>
        <p:txBody>
          <a:bodyPr>
            <a:spAutoFit/>
          </a:bodyPr>
          <a:lstStyle/>
          <a:p>
            <a:pPr marL="0" indent="0">
              <a:buFontTx/>
              <a:buNone/>
            </a:pPr>
            <a:r>
              <a:rPr lang="en-AU" dirty="0" smtClean="0">
                <a:latin typeface="Calibri" pitchFamily="34" charset="0"/>
                <a:ea typeface="ＭＳ Ｐゴシック" charset="-128"/>
              </a:rPr>
              <a:t>Client requirements involve: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Client standards and expectations.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Planned outcomes of the earthworks construction project.</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Your organisation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quality management program should ensure that these requirements are met safely and consistently.</a:t>
            </a:r>
            <a:endParaRPr lang="en-US" dirty="0" smtClean="0">
              <a:latin typeface="Calibri" pitchFamily="34" charset="0"/>
              <a:ea typeface="ＭＳ Ｐゴシック" charset="-128"/>
            </a:endParaRPr>
          </a:p>
        </p:txBody>
      </p:sp>
      <p:pic>
        <p:nvPicPr>
          <p:cNvPr id="4" name="Picture 3" descr="general domestic construction Supervisor talking to worker over plan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239963"/>
            <a:ext cx="3036887" cy="260826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1547664" y="1844824"/>
            <a:ext cx="3563937" cy="3016210"/>
          </a:xfrm>
        </p:spPr>
        <p:txBody>
          <a:bodyPr>
            <a:spAutoFit/>
          </a:bodyPr>
          <a:lstStyle/>
          <a:p>
            <a:pPr marL="0" indent="0">
              <a:buFontTx/>
              <a:buNone/>
            </a:pPr>
            <a:r>
              <a:rPr lang="en-AU" dirty="0" smtClean="0">
                <a:latin typeface="Calibri" pitchFamily="34" charset="0"/>
                <a:ea typeface="ＭＳ Ｐゴシック" charset="-128"/>
              </a:rPr>
              <a:t>If you are unsure about a procedure or there seems to be a conflict between plans or processes, speak with your project manager directly.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Never approach the client representative on site unless you are authorised to speak for your organisation.</a:t>
            </a:r>
            <a:endParaRPr lang="en-US" dirty="0" smtClean="0">
              <a:latin typeface="Calibri" pitchFamily="34" charset="0"/>
              <a:ea typeface="ＭＳ Ｐゴシック" charset="-128"/>
            </a:endParaRPr>
          </a:p>
        </p:txBody>
      </p:sp>
      <p:pic>
        <p:nvPicPr>
          <p:cNvPr id="5" name="Picture 4" descr="FEL front end loader workers supervisors mine construction meeting discussion inspection hard hat clipboard 8983979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27638" y="2171700"/>
            <a:ext cx="3459162" cy="27289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4788024" y="2204864"/>
            <a:ext cx="3887787" cy="4029308"/>
          </a:xfrm>
        </p:spPr>
        <p:txBody>
          <a:bodyPr>
            <a:spAutoFit/>
          </a:bodyPr>
          <a:lstStyle/>
          <a:p>
            <a:pPr marL="682625"/>
            <a:r>
              <a:rPr lang="en-AU" dirty="0" smtClean="0">
                <a:latin typeface="Calibri" pitchFamily="34" charset="0"/>
                <a:ea typeface="ＭＳ Ｐゴシック" charset="-128"/>
              </a:rPr>
              <a:t>Australian Standards, e.g. AS 3798 – 2007 guidelines on earthworks for commercial and residential developments.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Australian guidelines and specifications, e.g. codes of practice such as </a:t>
            </a:r>
            <a:r>
              <a:rPr lang="en-AU" dirty="0" err="1" smtClean="0">
                <a:latin typeface="Calibri" pitchFamily="34" charset="0"/>
                <a:ea typeface="ＭＳ Ｐゴシック" charset="-128"/>
              </a:rPr>
              <a:t>WorkCover</a:t>
            </a:r>
            <a:r>
              <a:rPr lang="en-AU" dirty="0" smtClean="0">
                <a:latin typeface="Calibri" pitchFamily="34" charset="0"/>
                <a:ea typeface="ＭＳ Ｐゴシック" charset="-128"/>
              </a:rPr>
              <a:t> document 2000 – Excavation work, or National Code of Practice – Managing the risks of plant in the workplace.</a:t>
            </a:r>
            <a:endParaRPr lang="en-US" dirty="0" smtClean="0">
              <a:latin typeface="Calibri" pitchFamily="34" charset="0"/>
              <a:ea typeface="ＭＳ Ｐゴシック" charset="-128"/>
            </a:endParaRPr>
          </a:p>
        </p:txBody>
      </p:sp>
      <p:pic>
        <p:nvPicPr>
          <p:cNvPr id="6" name="Picture 5" descr="mac computer desktop standards australia 12186330_m.psd"/>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538413"/>
            <a:ext cx="3122612" cy="2651125"/>
          </a:xfrm>
          <a:prstGeom prst="rect">
            <a:avLst/>
          </a:prstGeom>
          <a:noFill/>
          <a:ln w="9525">
            <a:noFill/>
            <a:miter lim="800000"/>
            <a:headEnd/>
            <a:tailEnd/>
          </a:ln>
        </p:spPr>
      </p:pic>
      <p:sp>
        <p:nvSpPr>
          <p:cNvPr id="7" name="Rectangle 6"/>
          <p:cNvSpPr>
            <a:spLocks noChangeArrowheads="1"/>
          </p:cNvSpPr>
          <p:nvPr/>
        </p:nvSpPr>
        <p:spPr bwMode="auto">
          <a:xfrm>
            <a:off x="1547664" y="1700808"/>
            <a:ext cx="7145337" cy="368300"/>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Some other examples of compliance documentation include: </a:t>
            </a:r>
            <a:endParaRPr lang="en-US" sz="1800" dirty="0">
              <a:solidFill>
                <a:srgbClr val="000000"/>
              </a:solidFill>
              <a:latin typeface="Calibri"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par>
                                <p:cTn id="14" presetID="9"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1547664" y="1482169"/>
            <a:ext cx="4100512" cy="5108001"/>
          </a:xfrm>
        </p:spPr>
        <p:txBody>
          <a:bodyPr>
            <a:spAutoFit/>
          </a:bodyPr>
          <a:lstStyle/>
          <a:p>
            <a:pPr marL="682625"/>
            <a:r>
              <a:rPr lang="en-AU" sz="1650" dirty="0" smtClean="0">
                <a:latin typeface="Calibri" pitchFamily="34" charset="0"/>
                <a:ea typeface="ＭＳ Ｐゴシック" charset="-128"/>
              </a:rPr>
              <a:t>Manufacturer</a:t>
            </a:r>
            <a:r>
              <a:rPr lang="en-AU" altLang="en-US" sz="1650" dirty="0" smtClean="0">
                <a:latin typeface="Calibri" pitchFamily="34" charset="0"/>
                <a:ea typeface="ＭＳ Ｐゴシック" charset="-128"/>
              </a:rPr>
              <a:t>’</a:t>
            </a:r>
            <a:r>
              <a:rPr lang="en-AU" sz="1650" dirty="0" smtClean="0">
                <a:latin typeface="Calibri" pitchFamily="34" charset="0"/>
                <a:ea typeface="ＭＳ Ｐゴシック" charset="-128"/>
              </a:rPr>
              <a:t>s guidelines and specifications, e.g. pre-start checklists, service requirements, plant and equipment operation manuals. </a:t>
            </a:r>
            <a:endParaRPr lang="en-US" sz="1650" dirty="0" smtClean="0">
              <a:latin typeface="Calibri" pitchFamily="34" charset="0"/>
              <a:ea typeface="ＭＳ Ｐゴシック" charset="-128"/>
            </a:endParaRPr>
          </a:p>
          <a:p>
            <a:pPr marL="682625"/>
            <a:r>
              <a:rPr lang="en-AU" sz="1650" dirty="0" smtClean="0">
                <a:latin typeface="Calibri" pitchFamily="34" charset="0"/>
                <a:ea typeface="ＭＳ Ｐゴシック" charset="-128"/>
              </a:rPr>
              <a:t>Vehicle specifications, e.g. operating limitations and capabilities, safe working limits. </a:t>
            </a:r>
            <a:endParaRPr lang="en-US" sz="1650" dirty="0" smtClean="0">
              <a:latin typeface="Calibri" pitchFamily="34" charset="0"/>
              <a:ea typeface="ＭＳ Ｐゴシック" charset="-128"/>
            </a:endParaRPr>
          </a:p>
          <a:p>
            <a:pPr marL="682625"/>
            <a:r>
              <a:rPr lang="en-AU" sz="1650" dirty="0" smtClean="0">
                <a:latin typeface="Calibri" pitchFamily="34" charset="0"/>
                <a:ea typeface="ＭＳ Ｐゴシック" charset="-128"/>
              </a:rPr>
              <a:t>Training records, e.g. your own training record or licensing requirements. </a:t>
            </a:r>
            <a:endParaRPr lang="en-US" sz="1650" dirty="0" smtClean="0">
              <a:latin typeface="Calibri" pitchFamily="34" charset="0"/>
              <a:ea typeface="ＭＳ Ｐゴシック" charset="-128"/>
            </a:endParaRPr>
          </a:p>
          <a:p>
            <a:pPr marL="682625"/>
            <a:r>
              <a:rPr lang="en-AU" sz="1650" dirty="0" smtClean="0">
                <a:latin typeface="Calibri" pitchFamily="34" charset="0"/>
                <a:ea typeface="ＭＳ Ｐゴシック" charset="-128"/>
              </a:rPr>
              <a:t>Work instructions, such as work plans, procedures or job specifications. </a:t>
            </a:r>
            <a:endParaRPr lang="en-US" sz="1650" dirty="0" smtClean="0">
              <a:latin typeface="Calibri" pitchFamily="34" charset="0"/>
              <a:ea typeface="ＭＳ Ｐゴシック" charset="-128"/>
            </a:endParaRPr>
          </a:p>
        </p:txBody>
      </p:sp>
      <p:pic>
        <p:nvPicPr>
          <p:cNvPr id="4" name="Picture 3" descr="manufacturers specifications green folder turned 2.png"/>
          <p:cNvPicPr>
            <a:picLocks noChangeAspect="1"/>
          </p:cNvPicPr>
          <p:nvPr/>
        </p:nvPicPr>
        <p:blipFill>
          <a:blip r:embed="rId3" cstate="screen">
            <a:extLst>
              <a:ext uri="{28A0092B-C50C-407E-A947-70E740481C1C}">
                <a14:useLocalDpi xmlns:a14="http://schemas.microsoft.com/office/drawing/2010/main"/>
              </a:ext>
            </a:extLst>
          </a:blip>
          <a:srcRect r="12236"/>
          <a:stretch>
            <a:fillRect/>
          </a:stretch>
        </p:blipFill>
        <p:spPr bwMode="auto">
          <a:xfrm>
            <a:off x="6012160" y="1844824"/>
            <a:ext cx="3131840" cy="437149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 TYPES OF COMPLIANCE DOCUMENTATION</a:t>
            </a:r>
            <a:endParaRPr lang="en-US" dirty="0">
              <a:latin typeface="Calibri" pitchFamily="34" charset="0"/>
              <a:ea typeface="+mj-ea"/>
            </a:endParaRPr>
          </a:p>
        </p:txBody>
      </p:sp>
      <p:sp>
        <p:nvSpPr>
          <p:cNvPr id="3" name="Content Placeholder 2"/>
          <p:cNvSpPr>
            <a:spLocks noGrp="1"/>
          </p:cNvSpPr>
          <p:nvPr>
            <p:ph idx="1"/>
          </p:nvPr>
        </p:nvSpPr>
        <p:spPr>
          <a:xfrm>
            <a:off x="1475656" y="1484784"/>
            <a:ext cx="7145337" cy="1451679"/>
          </a:xfrm>
        </p:spPr>
        <p:txBody>
          <a:bodyPr>
            <a:spAutoFit/>
          </a:bodyPr>
          <a:lstStyle/>
          <a:p>
            <a:pPr marL="0" indent="0">
              <a:buFontTx/>
              <a:buNone/>
            </a:pPr>
            <a:r>
              <a:rPr lang="en-AU" dirty="0" smtClean="0">
                <a:latin typeface="Calibri" pitchFamily="34" charset="0"/>
                <a:ea typeface="ＭＳ Ｐゴシック" charset="-128"/>
              </a:rPr>
              <a:t>Every worksite will have specific requirements, which will be outlined during the initial induction for each worker. Staff should be notified of any changes to compliance documentation during toolbox meetings, staff newsletters or other established forms of communication used on the site.</a:t>
            </a:r>
            <a:endParaRPr lang="en-US" dirty="0" smtClean="0">
              <a:latin typeface="Calibri" pitchFamily="34" charset="0"/>
              <a:ea typeface="ＭＳ Ｐゴシック" charset="-128"/>
            </a:endParaRPr>
          </a:p>
        </p:txBody>
      </p:sp>
      <p:pic>
        <p:nvPicPr>
          <p:cNvPr id="5" name="Picture 4" descr="construction meeting discussion team group sit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99792" y="3068960"/>
            <a:ext cx="3887788" cy="29845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1.2.1.1 STATUTORY COMPLIANCE</a:t>
            </a:r>
            <a:endParaRPr lang="en-US" dirty="0">
              <a:latin typeface="Calibri" pitchFamily="34" charset="0"/>
              <a:ea typeface="+mj-ea"/>
            </a:endParaRPr>
          </a:p>
        </p:txBody>
      </p:sp>
      <p:sp>
        <p:nvSpPr>
          <p:cNvPr id="3" name="Content Placeholder 2"/>
          <p:cNvSpPr>
            <a:spLocks noGrp="1"/>
          </p:cNvSpPr>
          <p:nvPr>
            <p:ph idx="1"/>
          </p:nvPr>
        </p:nvSpPr>
        <p:spPr>
          <a:xfrm>
            <a:off x="1547664" y="1916832"/>
            <a:ext cx="3881437" cy="4170372"/>
          </a:xfrm>
        </p:spPr>
        <p:txBody>
          <a:bodyPr>
            <a:spAutoFit/>
          </a:bodyPr>
          <a:lstStyle/>
          <a:p>
            <a:pPr marL="0" indent="0">
              <a:buFontTx/>
              <a:buNone/>
            </a:pPr>
            <a:r>
              <a:rPr lang="en-AU" dirty="0" smtClean="0">
                <a:latin typeface="Calibri" pitchFamily="34" charset="0"/>
                <a:ea typeface="ＭＳ Ｐゴシック" charset="-128"/>
              </a:rPr>
              <a:t>You should check your site documents for any statutory compliance procedures that may apply to current work activities.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These will often involve reporting back to the relevant government agencies or statutory authorities such as: </a:t>
            </a:r>
            <a:endParaRPr lang="en-US" dirty="0" smtClean="0">
              <a:latin typeface="Calibri" pitchFamily="34" charset="0"/>
              <a:ea typeface="ＭＳ Ｐゴシック" charset="-128"/>
            </a:endParaRPr>
          </a:p>
          <a:p>
            <a:pPr marL="0" indent="0"/>
            <a:r>
              <a:rPr lang="en-AU" dirty="0" err="1" smtClean="0">
                <a:latin typeface="Calibri" pitchFamily="34" charset="0"/>
                <a:ea typeface="ＭＳ Ｐゴシック" charset="-128"/>
              </a:rPr>
              <a:t>WorkCover</a:t>
            </a:r>
            <a:r>
              <a:rPr lang="en-AU" dirty="0" smtClean="0">
                <a:latin typeface="Calibri" pitchFamily="34" charset="0"/>
                <a:ea typeface="ＭＳ Ｐゴシック" charset="-128"/>
              </a:rPr>
              <a: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EPA.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RTA.</a:t>
            </a:r>
            <a:endParaRPr lang="en-US" dirty="0" smtClean="0">
              <a:latin typeface="Calibri" pitchFamily="34" charset="0"/>
              <a:ea typeface="ＭＳ Ｐゴシック" charset="-128"/>
            </a:endParaRPr>
          </a:p>
        </p:txBody>
      </p:sp>
      <p:pic>
        <p:nvPicPr>
          <p:cNvPr id="4" name="Picture 3" descr="construction worker supervisor inspector read document hard hat ppe 13582653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4860032" y="2060848"/>
            <a:ext cx="3930883" cy="433600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1.2.1.1 STATUTORY COMPLIANCE</a:t>
            </a:r>
            <a:endParaRPr lang="en-US" dirty="0">
              <a:latin typeface="Calibri" pitchFamily="34" charset="0"/>
              <a:ea typeface="+mj-ea"/>
            </a:endParaRPr>
          </a:p>
        </p:txBody>
      </p:sp>
      <p:sp>
        <p:nvSpPr>
          <p:cNvPr id="3" name="Content Placeholder 2"/>
          <p:cNvSpPr>
            <a:spLocks noGrp="1"/>
          </p:cNvSpPr>
          <p:nvPr>
            <p:ph idx="1"/>
          </p:nvPr>
        </p:nvSpPr>
        <p:spPr>
          <a:xfrm>
            <a:off x="1541463" y="1454150"/>
            <a:ext cx="7145337" cy="1451679"/>
          </a:xfrm>
        </p:spPr>
        <p:txBody>
          <a:bodyPr>
            <a:spAutoFit/>
          </a:bodyPr>
          <a:lstStyle/>
          <a:p>
            <a:pPr marL="0" indent="0">
              <a:buFontTx/>
              <a:buNone/>
            </a:pPr>
            <a:r>
              <a:rPr lang="en-AU" dirty="0" smtClean="0">
                <a:latin typeface="Calibri" pitchFamily="34" charset="0"/>
                <a:ea typeface="ＭＳ Ｐゴシック" charset="-128"/>
              </a:rPr>
              <a:t>Any statutory requirements that cannot be met should be identified early so that alternative arrangements can be made. These actions will need to be approved by organisational and site management and the statutory regulatory body involved.</a:t>
            </a:r>
            <a:endParaRPr lang="en-US" dirty="0" smtClean="0">
              <a:latin typeface="Calibri" pitchFamily="34" charset="0"/>
              <a:ea typeface="ＭＳ Ｐゴシック" charset="-128"/>
            </a:endParaRPr>
          </a:p>
        </p:txBody>
      </p:sp>
      <p:pic>
        <p:nvPicPr>
          <p:cNvPr id="5" name="Picture 4" descr="refinery read clipboard worker coveralls hard hat ppe.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87824" y="3284984"/>
            <a:ext cx="3224757" cy="311817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1.2.1.2 ADMINISTRATION</a:t>
            </a:r>
            <a:endParaRPr lang="en-US" dirty="0">
              <a:latin typeface="Calibri" pitchFamily="34" charset="0"/>
              <a:ea typeface="+mj-ea"/>
            </a:endParaRPr>
          </a:p>
        </p:txBody>
      </p:sp>
      <p:sp>
        <p:nvSpPr>
          <p:cNvPr id="3" name="Content Placeholder 2"/>
          <p:cNvSpPr>
            <a:spLocks noGrp="1"/>
          </p:cNvSpPr>
          <p:nvPr>
            <p:ph idx="1"/>
          </p:nvPr>
        </p:nvSpPr>
        <p:spPr>
          <a:xfrm>
            <a:off x="1541463" y="1454150"/>
            <a:ext cx="7145337" cy="759182"/>
          </a:xfrm>
        </p:spPr>
        <p:txBody>
          <a:bodyPr>
            <a:spAutoFit/>
          </a:bodyPr>
          <a:lstStyle/>
          <a:p>
            <a:pPr marL="0" indent="0">
              <a:buFontTx/>
              <a:buNone/>
            </a:pPr>
            <a:r>
              <a:rPr lang="en-AU" dirty="0" smtClean="0">
                <a:latin typeface="Calibri" pitchFamily="34" charset="0"/>
                <a:ea typeface="ＭＳ Ｐゴシック" charset="-128"/>
              </a:rPr>
              <a:t>Each worksite will have administrative documentation that needs to be completed daily, weekly and monthly. This paperwork could relate to:</a:t>
            </a:r>
            <a:endParaRPr lang="en-US" dirty="0" smtClean="0">
              <a:latin typeface="Calibri" pitchFamily="34" charset="0"/>
              <a:ea typeface="ＭＳ Ｐゴシック" charset="-128"/>
            </a:endParaRPr>
          </a:p>
        </p:txBody>
      </p:sp>
      <p:pic>
        <p:nvPicPr>
          <p:cNvPr id="4" name="Picture 3" descr="RIIMPO402A 1.2.1.2 pg 12.pn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195736" y="2420888"/>
            <a:ext cx="4882480" cy="363797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1.2.1.2 ADMINISTRATION</a:t>
            </a:r>
            <a:endParaRPr lang="en-US" dirty="0">
              <a:latin typeface="Calibri" pitchFamily="34" charset="0"/>
              <a:ea typeface="+mj-ea"/>
            </a:endParaRPr>
          </a:p>
        </p:txBody>
      </p:sp>
      <p:sp>
        <p:nvSpPr>
          <p:cNvPr id="3" name="Content Placeholder 2"/>
          <p:cNvSpPr>
            <a:spLocks noGrp="1"/>
          </p:cNvSpPr>
          <p:nvPr>
            <p:ph idx="1"/>
          </p:nvPr>
        </p:nvSpPr>
        <p:spPr>
          <a:xfrm>
            <a:off x="1547664" y="1844824"/>
            <a:ext cx="3759200" cy="4029308"/>
          </a:xfrm>
        </p:spPr>
        <p:txBody>
          <a:bodyPr>
            <a:spAutoFit/>
          </a:bodyPr>
          <a:lstStyle/>
          <a:p>
            <a:pPr marL="0" indent="0">
              <a:buFontTx/>
              <a:buNone/>
            </a:pPr>
            <a:r>
              <a:rPr lang="en-AU" dirty="0" smtClean="0">
                <a:latin typeface="Calibri" pitchFamily="34" charset="0"/>
                <a:ea typeface="ＭＳ Ｐゴシック" charset="-128"/>
              </a:rPr>
              <a:t>Try to stay on top of your administrative duties at all times. It is easier to complete one-day</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worth of paperwork than to allow the tasks to pile up and try to complete them once a week.</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Speak with the administrative officers for the site to determine how the paperwork should be completed and submitted in line with your organisation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requirements.</a:t>
            </a:r>
            <a:r>
              <a:rPr lang="en-US" dirty="0" smtClean="0">
                <a:latin typeface="Calibri" pitchFamily="34" charset="0"/>
                <a:ea typeface="ＭＳ Ｐゴシック" charset="-128"/>
              </a:rPr>
              <a:t> </a:t>
            </a:r>
          </a:p>
        </p:txBody>
      </p:sp>
      <p:pic>
        <p:nvPicPr>
          <p:cNvPr id="5" name="Picture 4" descr="communicate clipboard workers ppe consult 2746436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397500" y="2368550"/>
            <a:ext cx="3289300" cy="26844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1.2.2 OCCUPATIONAL HEALTH &amp; SAFETY/WORK HEALTH &amp; SAFETY (OHS/WHS) LEGISLATION</a:t>
            </a:r>
            <a:endParaRPr lang="en-US" dirty="0">
              <a:latin typeface="Calibri" pitchFamily="34" charset="0"/>
              <a:ea typeface="+mj-ea"/>
            </a:endParaRPr>
          </a:p>
        </p:txBody>
      </p:sp>
      <p:sp>
        <p:nvSpPr>
          <p:cNvPr id="3" name="Content Placeholder 2"/>
          <p:cNvSpPr>
            <a:spLocks noGrp="1"/>
          </p:cNvSpPr>
          <p:nvPr>
            <p:ph idx="1"/>
          </p:nvPr>
        </p:nvSpPr>
        <p:spPr>
          <a:xfrm>
            <a:off x="5220072" y="2852936"/>
            <a:ext cx="3484562" cy="3362459"/>
          </a:xfrm>
        </p:spPr>
        <p:txBody>
          <a:bodyPr>
            <a:spAutoFit/>
          </a:bodyPr>
          <a:lstStyle/>
          <a:p>
            <a:pPr marL="0" indent="0">
              <a:buFontTx/>
              <a:buNone/>
            </a:pPr>
            <a:r>
              <a:rPr lang="en-AU" dirty="0" smtClean="0">
                <a:latin typeface="Calibri" pitchFamily="34" charset="0"/>
                <a:ea typeface="ＭＳ Ｐゴシック" charset="-128"/>
              </a:rPr>
              <a:t>All requirements for site and equipment safety, including excavation/trench work, confined space entry, materials handling and all other work activities, are based on OHS/WHS legislation.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aim of the legislation is to ensure the safety of everyone working on or visiting the site.</a:t>
            </a:r>
            <a:endParaRPr lang="en-US" dirty="0" smtClean="0">
              <a:latin typeface="Calibri" pitchFamily="34" charset="0"/>
              <a:ea typeface="ＭＳ Ｐゴシック" charset="-128"/>
            </a:endParaRPr>
          </a:p>
        </p:txBody>
      </p:sp>
      <p:pic>
        <p:nvPicPr>
          <p:cNvPr id="4" name="Picture 3" descr="gavel law regulations book 105865251.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859088"/>
            <a:ext cx="3489325" cy="2892425"/>
          </a:xfrm>
          <a:prstGeom prst="rect">
            <a:avLst/>
          </a:prstGeom>
          <a:noFill/>
          <a:ln w="9525">
            <a:noFill/>
            <a:miter lim="800000"/>
            <a:headEnd/>
            <a:tailEnd/>
          </a:ln>
        </p:spPr>
      </p:pic>
      <p:sp>
        <p:nvSpPr>
          <p:cNvPr id="6" name="Rectangle 5"/>
          <p:cNvSpPr>
            <a:spLocks noChangeArrowheads="1"/>
          </p:cNvSpPr>
          <p:nvPr/>
        </p:nvSpPr>
        <p:spPr bwMode="auto">
          <a:xfrm>
            <a:off x="1547664" y="1628800"/>
            <a:ext cx="7145337" cy="923925"/>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State or territory legislation and regulations include Occupational Health &amp; Safety/Work Health &amp; Safety (OHS/WHS) requirements that will affect the way all operations are conducted on a worksite.</a:t>
            </a:r>
            <a:endParaRPr lang="en-US" sz="1800" dirty="0">
              <a:solidFill>
                <a:srgbClr val="000000"/>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cap="all" dirty="0">
                <a:latin typeface="Calibri" pitchFamily="34" charset="0"/>
              </a:rPr>
              <a:t>1.2.2 OCCUPATIONAL HEALTH &amp; SAFETY/WORK HEALTH &amp; SAFETY (OHS/WHS) LEGISLATION</a:t>
            </a:r>
            <a:endParaRPr lang="en-US" dirty="0">
              <a:latin typeface="Calibri" pitchFamily="34" charset="0"/>
            </a:endParaRPr>
          </a:p>
        </p:txBody>
      </p:sp>
      <p:sp>
        <p:nvSpPr>
          <p:cNvPr id="3" name="Content Placeholder 2"/>
          <p:cNvSpPr>
            <a:spLocks noGrp="1"/>
          </p:cNvSpPr>
          <p:nvPr>
            <p:ph idx="1"/>
          </p:nvPr>
        </p:nvSpPr>
        <p:spPr>
          <a:xfrm>
            <a:off x="1547664" y="1988840"/>
            <a:ext cx="4144962" cy="4401205"/>
          </a:xfrm>
        </p:spPr>
        <p:txBody>
          <a:bodyPr>
            <a:spAutoFit/>
          </a:bodyPr>
          <a:lstStyle/>
          <a:p>
            <a:pPr marL="0" indent="0">
              <a:buFontTx/>
              <a:buNone/>
            </a:pPr>
            <a:r>
              <a:rPr lang="en-AU" dirty="0" smtClean="0">
                <a:latin typeface="Calibri" pitchFamily="34" charset="0"/>
                <a:ea typeface="ＭＳ Ｐゴシック" charset="-128"/>
              </a:rPr>
              <a:t>In response to industry calls for greater national consistency, the Commonwealth, states and territories have agreed to implement nationally harmonised Work Health &amp; Safety (WHS) legislation to commence on 1 January 2012.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While not all states and territories have actually implemented the model WHS legislation as of the start of 2012, it is important to be aware of these changes, as all states and territories will eventually implement them.</a:t>
            </a:r>
            <a:endParaRPr lang="en-US" dirty="0" smtClean="0">
              <a:latin typeface="Calibri" pitchFamily="34" charset="0"/>
              <a:ea typeface="ＭＳ Ｐゴシック" charset="-128"/>
            </a:endParaRPr>
          </a:p>
        </p:txBody>
      </p:sp>
      <p:pic>
        <p:nvPicPr>
          <p:cNvPr id="2" name="Picture 1" descr="australia map.pn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815013" y="2560638"/>
            <a:ext cx="2871787" cy="2749550"/>
          </a:xfrm>
          <a:prstGeom prst="rect">
            <a:avLst/>
          </a:prstGeom>
          <a:noFill/>
          <a:ln w="9525">
            <a:noFill/>
            <a:miter lim="800000"/>
            <a:headEnd/>
            <a:tailEnd/>
          </a:ln>
        </p:spPr>
      </p:pic>
      <p:sp>
        <p:nvSpPr>
          <p:cNvPr id="4" name="Rectangle 3"/>
          <p:cNvSpPr>
            <a:spLocks noChangeArrowheads="1"/>
          </p:cNvSpPr>
          <p:nvPr/>
        </p:nvSpPr>
        <p:spPr bwMode="auto">
          <a:xfrm>
            <a:off x="1547664" y="1556792"/>
            <a:ext cx="7145337" cy="368300"/>
          </a:xfrm>
          <a:prstGeom prst="rect">
            <a:avLst/>
          </a:prstGeom>
          <a:noFill/>
          <a:ln w="9525">
            <a:noFill/>
            <a:miter lim="800000"/>
            <a:headEnd/>
            <a:tailEnd/>
          </a:ln>
        </p:spPr>
        <p:txBody>
          <a:bodyPr>
            <a:spAutoFit/>
          </a:bodyPr>
          <a:lstStyle/>
          <a:p>
            <a:r>
              <a:rPr lang="en-AU" sz="1800" b="1" dirty="0">
                <a:solidFill>
                  <a:srgbClr val="0069AA"/>
                </a:solidFill>
                <a:latin typeface="Calibri" pitchFamily="34" charset="0"/>
                <a:ea typeface="MS Mincho" pitchFamily="49" charset="-128"/>
              </a:rPr>
              <a:t>Harmonisation of Work Health &amp; Safety Legislation</a:t>
            </a:r>
            <a:endParaRPr lang="en-US" sz="1800" dirty="0">
              <a:solidFill>
                <a:srgbClr val="0069AA"/>
              </a:solidFill>
              <a:latin typeface="Calibri" pitchFamily="34" charset="0"/>
              <a:ea typeface="MS Mincho" pitchFamily="49" charset="-128"/>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10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cap="all" dirty="0">
                <a:latin typeface="Calibri" pitchFamily="34" charset="0"/>
              </a:rPr>
              <a:t>1.2.2 OCCUPATIONAL HEALTH &amp; SAFETY/WORK HEALTH &amp; SAFETY (OHS/WHS) LEGISLATION</a:t>
            </a:r>
            <a:endParaRPr lang="en-US" dirty="0">
              <a:latin typeface="Calibri" pitchFamily="34" charset="0"/>
            </a:endParaRPr>
          </a:p>
        </p:txBody>
      </p:sp>
      <p:sp>
        <p:nvSpPr>
          <p:cNvPr id="2" name="Content Placeholder 1"/>
          <p:cNvSpPr>
            <a:spLocks noGrp="1"/>
          </p:cNvSpPr>
          <p:nvPr>
            <p:ph idx="1"/>
          </p:nvPr>
        </p:nvSpPr>
        <p:spPr>
          <a:xfrm>
            <a:off x="1541463" y="1703388"/>
            <a:ext cx="7145337" cy="1105431"/>
          </a:xfrm>
        </p:spPr>
        <p:txBody>
          <a:bodyPr>
            <a:spAutoFit/>
          </a:bodyPr>
          <a:lstStyle/>
          <a:p>
            <a:pPr marL="0" indent="0">
              <a:buFontTx/>
              <a:buNone/>
            </a:pPr>
            <a:r>
              <a:rPr lang="en-AU" dirty="0" smtClean="0">
                <a:latin typeface="Calibri" pitchFamily="34" charset="0"/>
                <a:ea typeface="ＭＳ Ｐゴシック" charset="-128"/>
              </a:rPr>
              <a:t>Harmonisation aims to develop consistent, reasonable and effective safety standards and protections for all Australian workers through uniform WHS laws, regulations and codes of practice.</a:t>
            </a:r>
            <a:endParaRPr lang="en-US" dirty="0" smtClean="0">
              <a:latin typeface="Calibri" pitchFamily="34" charset="0"/>
              <a:ea typeface="ＭＳ Ｐゴシック" charset="-128"/>
            </a:endParaRP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267744" y="3140968"/>
            <a:ext cx="4867461" cy="3244974"/>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ssolve">
                                      <p:cBhvr>
                                        <p:cTn id="1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cap="all" dirty="0">
                <a:latin typeface="Calibri" pitchFamily="34" charset="0"/>
              </a:rPr>
              <a:t>1.2.2 OCCUPATIONAL HEALTH &amp; SAFETY/WORK HEALTH &amp; SAFETY (OHS/WHS) LEGISLATION</a:t>
            </a:r>
            <a:endParaRPr lang="en-US" dirty="0">
              <a:latin typeface="Calibri" pitchFamily="34" charset="0"/>
            </a:endParaRPr>
          </a:p>
        </p:txBody>
      </p:sp>
      <p:sp>
        <p:nvSpPr>
          <p:cNvPr id="2" name="Content Placeholder 1"/>
          <p:cNvSpPr>
            <a:spLocks noGrp="1"/>
          </p:cNvSpPr>
          <p:nvPr>
            <p:ph idx="1"/>
          </p:nvPr>
        </p:nvSpPr>
        <p:spPr>
          <a:xfrm>
            <a:off x="1541463" y="1417638"/>
            <a:ext cx="7145337" cy="1284967"/>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Key Elements Of The Work Health &amp; Safety Legislation</a:t>
            </a:r>
            <a:r>
              <a:rPr lang="en-US" dirty="0" smtClean="0">
                <a:solidFill>
                  <a:srgbClr val="0069AA"/>
                </a:solidFill>
                <a:latin typeface="Calibri" pitchFamily="34" charset="0"/>
                <a:ea typeface="ＭＳ Ｐゴシック" charset="-128"/>
              </a:rPr>
              <a:t> </a:t>
            </a:r>
          </a:p>
          <a:p>
            <a:pPr marL="0" indent="0">
              <a:buFontTx/>
              <a:buNone/>
            </a:pPr>
            <a:r>
              <a:rPr lang="en-AU" dirty="0" smtClean="0">
                <a:latin typeface="Calibri" pitchFamily="34" charset="0"/>
                <a:ea typeface="ＭＳ Ｐゴシック" charset="-128"/>
              </a:rPr>
              <a:t>The following key elements of the WHS legislation will impact the way you do your job, and the responsibilities of your workplace: </a:t>
            </a:r>
            <a:endParaRPr lang="en-US" dirty="0" smtClean="0">
              <a:latin typeface="Calibri" pitchFamily="34" charset="0"/>
              <a:ea typeface="ＭＳ Ｐゴシック" charset="-128"/>
            </a:endParaRPr>
          </a:p>
        </p:txBody>
      </p:sp>
      <p:grpSp>
        <p:nvGrpSpPr>
          <p:cNvPr id="3" name="Group 19"/>
          <p:cNvGrpSpPr>
            <a:grpSpLocks/>
          </p:cNvGrpSpPr>
          <p:nvPr/>
        </p:nvGrpSpPr>
        <p:grpSpPr bwMode="auto">
          <a:xfrm>
            <a:off x="1763688" y="2924944"/>
            <a:ext cx="6569075" cy="3287712"/>
            <a:chOff x="1844676" y="2975011"/>
            <a:chExt cx="6569564" cy="3286909"/>
          </a:xfrm>
        </p:grpSpPr>
        <p:grpSp>
          <p:nvGrpSpPr>
            <p:cNvPr id="4" name="Group 16"/>
            <p:cNvGrpSpPr>
              <a:grpSpLocks/>
            </p:cNvGrpSpPr>
            <p:nvPr/>
          </p:nvGrpSpPr>
          <p:grpSpPr bwMode="auto">
            <a:xfrm>
              <a:off x="1844676" y="2975011"/>
              <a:ext cx="6569564" cy="1476967"/>
              <a:chOff x="1844676" y="2975011"/>
              <a:chExt cx="6569564" cy="1476967"/>
            </a:xfrm>
          </p:grpSpPr>
          <p:sp>
            <p:nvSpPr>
              <p:cNvPr id="34832" name="Rectangle 6"/>
              <p:cNvSpPr>
                <a:spLocks noChangeArrowheads="1"/>
              </p:cNvSpPr>
              <p:nvPr/>
            </p:nvSpPr>
            <p:spPr bwMode="auto">
              <a:xfrm>
                <a:off x="2697163" y="2975011"/>
                <a:ext cx="5717077" cy="1476967"/>
              </a:xfrm>
              <a:prstGeom prst="rect">
                <a:avLst/>
              </a:prstGeom>
              <a:noFill/>
              <a:ln w="9525">
                <a:noFill/>
                <a:miter lim="800000"/>
                <a:headEnd/>
                <a:tailEnd/>
              </a:ln>
            </p:spPr>
            <p:txBody>
              <a:bodyPr>
                <a:spAutoFit/>
              </a:bodyPr>
              <a:lstStyle/>
              <a:p>
                <a:r>
                  <a:rPr lang="en-AU" sz="1800" dirty="0">
                    <a:solidFill>
                      <a:srgbClr val="000000"/>
                    </a:solidFill>
                    <a:latin typeface="Calibri" pitchFamily="34" charset="0"/>
                  </a:rPr>
                  <a:t>There is a primary duty of care requiring </a:t>
                </a:r>
                <a:r>
                  <a:rPr lang="en-AU" sz="1800" b="1" i="1" dirty="0">
                    <a:solidFill>
                      <a:srgbClr val="000000"/>
                    </a:solidFill>
                    <a:latin typeface="Calibri" pitchFamily="34" charset="0"/>
                  </a:rPr>
                  <a:t>persons conducting a business or undertaking (PCBU)</a:t>
                </a:r>
                <a:r>
                  <a:rPr lang="en-AU" sz="1800" dirty="0">
                    <a:solidFill>
                      <a:srgbClr val="000000"/>
                    </a:solidFill>
                    <a:latin typeface="Calibri" pitchFamily="34" charset="0"/>
                  </a:rPr>
                  <a:t> to ensure, so far as is </a:t>
                </a:r>
                <a:r>
                  <a:rPr lang="en-AU" sz="1800" b="1" i="1" dirty="0">
                    <a:solidFill>
                      <a:srgbClr val="000000"/>
                    </a:solidFill>
                    <a:latin typeface="Calibri" pitchFamily="34" charset="0"/>
                  </a:rPr>
                  <a:t>reasonably practicable</a:t>
                </a:r>
                <a:r>
                  <a:rPr lang="en-AU" sz="1800" dirty="0">
                    <a:solidFill>
                      <a:srgbClr val="000000"/>
                    </a:solidFill>
                    <a:latin typeface="Calibri" pitchFamily="34" charset="0"/>
                  </a:rPr>
                  <a:t>, the health and safety of </a:t>
                </a:r>
                <a:r>
                  <a:rPr lang="en-AU" sz="1800" b="1" i="1" dirty="0">
                    <a:solidFill>
                      <a:srgbClr val="000000"/>
                    </a:solidFill>
                    <a:latin typeface="Calibri" pitchFamily="34" charset="0"/>
                  </a:rPr>
                  <a:t>workers</a:t>
                </a:r>
                <a:r>
                  <a:rPr lang="en-AU" sz="1800" dirty="0">
                    <a:solidFill>
                      <a:srgbClr val="000000"/>
                    </a:solidFill>
                    <a:latin typeface="Calibri" pitchFamily="34" charset="0"/>
                  </a:rPr>
                  <a:t> and others who may be affected by the carrying out of work.</a:t>
                </a:r>
                <a:endParaRPr lang="en-US" sz="1800" dirty="0">
                  <a:solidFill>
                    <a:srgbClr val="000000"/>
                  </a:solidFill>
                  <a:latin typeface="Calibri" pitchFamily="34" charset="0"/>
                </a:endParaRPr>
              </a:p>
            </p:txBody>
          </p:sp>
          <p:grpSp>
            <p:nvGrpSpPr>
              <p:cNvPr id="5" name="Group 15"/>
              <p:cNvGrpSpPr>
                <a:grpSpLocks/>
              </p:cNvGrpSpPr>
              <p:nvPr/>
            </p:nvGrpSpPr>
            <p:grpSpPr bwMode="auto">
              <a:xfrm>
                <a:off x="1844676" y="3143375"/>
                <a:ext cx="852487" cy="863600"/>
                <a:chOff x="1844676" y="3143375"/>
                <a:chExt cx="852487" cy="863600"/>
              </a:xfrm>
            </p:grpSpPr>
            <p:pic>
              <p:nvPicPr>
                <p:cNvPr id="34834" name="Picture 8" descr="round point"/>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44676" y="3143375"/>
                  <a:ext cx="852487" cy="863600"/>
                </a:xfrm>
                <a:prstGeom prst="rect">
                  <a:avLst/>
                </a:prstGeom>
                <a:noFill/>
                <a:ln w="9525">
                  <a:noFill/>
                  <a:miter lim="800000"/>
                  <a:headEnd/>
                  <a:tailEnd/>
                </a:ln>
              </p:spPr>
            </p:pic>
            <p:sp>
              <p:nvSpPr>
                <p:cNvPr id="34835" name="Text Box 11"/>
                <p:cNvSpPr txBox="1">
                  <a:spLocks noChangeArrowheads="1"/>
                </p:cNvSpPr>
                <p:nvPr/>
              </p:nvSpPr>
              <p:spPr bwMode="auto">
                <a:xfrm>
                  <a:off x="1951038" y="3171157"/>
                  <a:ext cx="639763" cy="808037"/>
                </a:xfrm>
                <a:prstGeom prst="rect">
                  <a:avLst/>
                </a:prstGeom>
                <a:noFill/>
                <a:ln w="9525">
                  <a:noFill/>
                  <a:miter lim="800000"/>
                  <a:headEnd/>
                  <a:tailEnd/>
                </a:ln>
              </p:spPr>
              <p:txBody>
                <a:bodyPr tIns="91440" bIns="91440" anchor="ctr"/>
                <a:lstStyle/>
                <a:p>
                  <a:pPr algn="ctr" defTabSz="914400"/>
                  <a:r>
                    <a:rPr lang="en-US" sz="4400">
                      <a:solidFill>
                        <a:srgbClr val="FEB812"/>
                      </a:solidFill>
                      <a:latin typeface="Impact" pitchFamily="34" charset="0"/>
                    </a:rPr>
                    <a:t>1</a:t>
                  </a:r>
                  <a:endParaRPr lang="en-US" sz="4000">
                    <a:solidFill>
                      <a:srgbClr val="000000"/>
                    </a:solidFill>
                  </a:endParaRPr>
                </a:p>
              </p:txBody>
            </p:sp>
          </p:grpSp>
        </p:grpSp>
        <p:grpSp>
          <p:nvGrpSpPr>
            <p:cNvPr id="6" name="Group 17"/>
            <p:cNvGrpSpPr>
              <a:grpSpLocks/>
            </p:cNvGrpSpPr>
            <p:nvPr/>
          </p:nvGrpSpPr>
          <p:grpSpPr bwMode="auto">
            <a:xfrm>
              <a:off x="1844676" y="4256163"/>
              <a:ext cx="6569564" cy="1027043"/>
              <a:chOff x="1844676" y="4256163"/>
              <a:chExt cx="6569564" cy="1027043"/>
            </a:xfrm>
          </p:grpSpPr>
          <p:sp>
            <p:nvSpPr>
              <p:cNvPr id="34828" name="Rectangle 20"/>
              <p:cNvSpPr>
                <a:spLocks noChangeArrowheads="1"/>
              </p:cNvSpPr>
              <p:nvPr/>
            </p:nvSpPr>
            <p:spPr bwMode="auto">
              <a:xfrm>
                <a:off x="2697163" y="4360102"/>
                <a:ext cx="5717077" cy="923104"/>
              </a:xfrm>
              <a:prstGeom prst="rect">
                <a:avLst/>
              </a:prstGeom>
              <a:noFill/>
              <a:ln w="9525">
                <a:noFill/>
                <a:miter lim="800000"/>
                <a:headEnd/>
                <a:tailEnd/>
              </a:ln>
            </p:spPr>
            <p:txBody>
              <a:bodyPr>
                <a:spAutoFit/>
              </a:bodyPr>
              <a:lstStyle/>
              <a:p>
                <a:r>
                  <a:rPr lang="en-AU" sz="1800" dirty="0">
                    <a:solidFill>
                      <a:srgbClr val="000000"/>
                    </a:solidFill>
                    <a:latin typeface="Calibri" pitchFamily="34" charset="0"/>
                  </a:rPr>
                  <a:t>A requirement that </a:t>
                </a:r>
                <a:r>
                  <a:rPr lang="en-AU" sz="1800" b="1" i="1" dirty="0">
                    <a:solidFill>
                      <a:srgbClr val="000000"/>
                    </a:solidFill>
                    <a:latin typeface="Calibri" pitchFamily="34" charset="0"/>
                  </a:rPr>
                  <a:t>officers</a:t>
                </a:r>
                <a:r>
                  <a:rPr lang="en-AU" sz="1800" dirty="0">
                    <a:solidFill>
                      <a:srgbClr val="000000"/>
                    </a:solidFill>
                    <a:latin typeface="Calibri" pitchFamily="34" charset="0"/>
                  </a:rPr>
                  <a:t> of corporations and unincorporated bodies exercise </a:t>
                </a:r>
                <a:r>
                  <a:rPr lang="en-AU" sz="1800" b="1" i="1" dirty="0">
                    <a:solidFill>
                      <a:srgbClr val="000000"/>
                    </a:solidFill>
                    <a:latin typeface="Calibri" pitchFamily="34" charset="0"/>
                  </a:rPr>
                  <a:t>due diligence</a:t>
                </a:r>
                <a:r>
                  <a:rPr lang="en-AU" sz="1800" dirty="0">
                    <a:solidFill>
                      <a:srgbClr val="000000"/>
                    </a:solidFill>
                    <a:latin typeface="Calibri" pitchFamily="34" charset="0"/>
                  </a:rPr>
                  <a:t> to ensure compliance.</a:t>
                </a:r>
                <a:endParaRPr lang="en-US" sz="1800" dirty="0">
                  <a:solidFill>
                    <a:srgbClr val="000000"/>
                  </a:solidFill>
                  <a:latin typeface="Calibri" pitchFamily="34" charset="0"/>
                </a:endParaRPr>
              </a:p>
            </p:txBody>
          </p:sp>
          <p:grpSp>
            <p:nvGrpSpPr>
              <p:cNvPr id="7" name="Group 3"/>
              <p:cNvGrpSpPr>
                <a:grpSpLocks/>
              </p:cNvGrpSpPr>
              <p:nvPr/>
            </p:nvGrpSpPr>
            <p:grpSpPr bwMode="auto">
              <a:xfrm>
                <a:off x="1844676" y="4256163"/>
                <a:ext cx="852487" cy="863600"/>
                <a:chOff x="1844676" y="4243420"/>
                <a:chExt cx="852487" cy="863600"/>
              </a:xfrm>
            </p:grpSpPr>
            <p:pic>
              <p:nvPicPr>
                <p:cNvPr id="34830" name="Picture 8" descr="round point"/>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44676" y="4243420"/>
                  <a:ext cx="852487" cy="863600"/>
                </a:xfrm>
                <a:prstGeom prst="rect">
                  <a:avLst/>
                </a:prstGeom>
                <a:noFill/>
                <a:ln w="9525">
                  <a:noFill/>
                  <a:miter lim="800000"/>
                  <a:headEnd/>
                  <a:tailEnd/>
                </a:ln>
              </p:spPr>
            </p:pic>
            <p:sp>
              <p:nvSpPr>
                <p:cNvPr id="34831" name="Text Box 12"/>
                <p:cNvSpPr txBox="1">
                  <a:spLocks noChangeArrowheads="1"/>
                </p:cNvSpPr>
                <p:nvPr/>
              </p:nvSpPr>
              <p:spPr bwMode="auto">
                <a:xfrm>
                  <a:off x="1951832" y="4271201"/>
                  <a:ext cx="638175" cy="808038"/>
                </a:xfrm>
                <a:prstGeom prst="rect">
                  <a:avLst/>
                </a:prstGeom>
                <a:noFill/>
                <a:ln w="9525">
                  <a:noFill/>
                  <a:miter lim="800000"/>
                  <a:headEnd/>
                  <a:tailEnd/>
                </a:ln>
              </p:spPr>
              <p:txBody>
                <a:bodyPr tIns="91440" bIns="91440" anchor="ctr"/>
                <a:lstStyle/>
                <a:p>
                  <a:pPr algn="ctr" defTabSz="914400"/>
                  <a:r>
                    <a:rPr lang="en-US" sz="4400">
                      <a:solidFill>
                        <a:srgbClr val="FEB812"/>
                      </a:solidFill>
                      <a:latin typeface="Impact" pitchFamily="34" charset="0"/>
                    </a:rPr>
                    <a:t>2</a:t>
                  </a:r>
                  <a:endParaRPr lang="en-US" sz="1800">
                    <a:solidFill>
                      <a:srgbClr val="000000"/>
                    </a:solidFill>
                  </a:endParaRPr>
                </a:p>
              </p:txBody>
            </p:sp>
          </p:grpSp>
        </p:grpSp>
        <p:grpSp>
          <p:nvGrpSpPr>
            <p:cNvPr id="8" name="Group 18"/>
            <p:cNvGrpSpPr>
              <a:grpSpLocks/>
            </p:cNvGrpSpPr>
            <p:nvPr/>
          </p:nvGrpSpPr>
          <p:grpSpPr bwMode="auto">
            <a:xfrm>
              <a:off x="1844676" y="5339583"/>
              <a:ext cx="6569564" cy="922337"/>
              <a:chOff x="1844676" y="5339583"/>
              <a:chExt cx="6569564" cy="922337"/>
            </a:xfrm>
          </p:grpSpPr>
          <p:sp>
            <p:nvSpPr>
              <p:cNvPr id="34824" name="Rectangle 21"/>
              <p:cNvSpPr>
                <a:spLocks noChangeArrowheads="1"/>
              </p:cNvSpPr>
              <p:nvPr/>
            </p:nvSpPr>
            <p:spPr bwMode="auto">
              <a:xfrm>
                <a:off x="2697163" y="5339583"/>
                <a:ext cx="5717077" cy="922337"/>
              </a:xfrm>
              <a:prstGeom prst="rect">
                <a:avLst/>
              </a:prstGeom>
              <a:noFill/>
              <a:ln w="9525">
                <a:noFill/>
                <a:miter lim="800000"/>
                <a:headEnd/>
                <a:tailEnd/>
              </a:ln>
            </p:spPr>
            <p:txBody>
              <a:bodyPr>
                <a:spAutoFit/>
              </a:bodyPr>
              <a:lstStyle/>
              <a:p>
                <a:r>
                  <a:rPr lang="en-AU" sz="1800" b="1" i="1" dirty="0">
                    <a:solidFill>
                      <a:srgbClr val="000000"/>
                    </a:solidFill>
                    <a:latin typeface="Calibri" pitchFamily="34" charset="0"/>
                  </a:rPr>
                  <a:t>Workers</a:t>
                </a:r>
                <a:r>
                  <a:rPr lang="en-AU" sz="1800" dirty="0">
                    <a:solidFill>
                      <a:srgbClr val="000000"/>
                    </a:solidFill>
                    <a:latin typeface="Calibri" pitchFamily="34" charset="0"/>
                  </a:rPr>
                  <a:t> must exercise reasonable care that their acts or omissions do not adversely affect the health and safety of persons at a workplace.</a:t>
                </a:r>
                <a:endParaRPr lang="en-US" sz="1800" dirty="0">
                  <a:solidFill>
                    <a:srgbClr val="000000"/>
                  </a:solidFill>
                  <a:latin typeface="Calibri" pitchFamily="34" charset="0"/>
                </a:endParaRPr>
              </a:p>
            </p:txBody>
          </p:sp>
          <p:grpSp>
            <p:nvGrpSpPr>
              <p:cNvPr id="9" name="Group 2"/>
              <p:cNvGrpSpPr>
                <a:grpSpLocks/>
              </p:cNvGrpSpPr>
              <p:nvPr/>
            </p:nvGrpSpPr>
            <p:grpSpPr bwMode="auto">
              <a:xfrm>
                <a:off x="1844676" y="5368951"/>
                <a:ext cx="852487" cy="863600"/>
                <a:chOff x="1844676" y="5368951"/>
                <a:chExt cx="852487" cy="863600"/>
              </a:xfrm>
            </p:grpSpPr>
            <p:pic>
              <p:nvPicPr>
                <p:cNvPr id="34826" name="Picture 8" descr="round point"/>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44676" y="5368951"/>
                  <a:ext cx="852487" cy="863600"/>
                </a:xfrm>
                <a:prstGeom prst="rect">
                  <a:avLst/>
                </a:prstGeom>
                <a:noFill/>
                <a:ln w="9525">
                  <a:noFill/>
                  <a:miter lim="800000"/>
                  <a:headEnd/>
                  <a:tailEnd/>
                </a:ln>
              </p:spPr>
            </p:pic>
            <p:sp>
              <p:nvSpPr>
                <p:cNvPr id="34827" name="Text Box 13"/>
                <p:cNvSpPr txBox="1">
                  <a:spLocks noChangeArrowheads="1"/>
                </p:cNvSpPr>
                <p:nvPr/>
              </p:nvSpPr>
              <p:spPr bwMode="auto">
                <a:xfrm>
                  <a:off x="1995488" y="5396733"/>
                  <a:ext cx="550862" cy="808037"/>
                </a:xfrm>
                <a:prstGeom prst="rect">
                  <a:avLst/>
                </a:prstGeom>
                <a:noFill/>
                <a:ln w="9525">
                  <a:noFill/>
                  <a:miter lim="800000"/>
                  <a:headEnd/>
                  <a:tailEnd/>
                </a:ln>
              </p:spPr>
              <p:txBody>
                <a:bodyPr tIns="91440" bIns="91440" anchor="ctr"/>
                <a:lstStyle/>
                <a:p>
                  <a:pPr algn="ctr" defTabSz="914400"/>
                  <a:r>
                    <a:rPr lang="en-US" sz="4400">
                      <a:solidFill>
                        <a:srgbClr val="FEB812"/>
                      </a:solidFill>
                      <a:latin typeface="Impact" pitchFamily="34" charset="0"/>
                    </a:rPr>
                    <a:t>3</a:t>
                  </a:r>
                  <a:endParaRPr lang="en-US" sz="4000">
                    <a:solidFill>
                      <a:srgbClr val="000000"/>
                    </a:solidFill>
                  </a:endParaRPr>
                </a:p>
              </p:txBody>
            </p:sp>
          </p:grpSp>
        </p:grp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22" presetClass="entr" presetSubtype="1"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up)">
                                      <p:cBhvr>
                                        <p:cTn id="13"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cap="all" dirty="0">
                <a:latin typeface="Calibri" pitchFamily="34" charset="0"/>
              </a:rPr>
              <a:t>1.2.2 OCCUPATIONAL HEALTH &amp; SAFETY/WORK HEALTH &amp; SAFETY (OHS/WHS) LEGISLATION</a:t>
            </a:r>
            <a:endParaRPr lang="en-US" dirty="0">
              <a:latin typeface="Calibri" pitchFamily="34" charset="0"/>
            </a:endParaRPr>
          </a:p>
        </p:txBody>
      </p:sp>
      <p:sp>
        <p:nvSpPr>
          <p:cNvPr id="2" name="Content Placeholder 1"/>
          <p:cNvSpPr>
            <a:spLocks noGrp="1"/>
          </p:cNvSpPr>
          <p:nvPr>
            <p:ph idx="1"/>
          </p:nvPr>
        </p:nvSpPr>
        <p:spPr>
          <a:xfrm>
            <a:off x="1475656" y="1412776"/>
            <a:ext cx="4106862" cy="5132174"/>
          </a:xfrm>
        </p:spPr>
        <p:txBody>
          <a:bodyPr>
            <a:spAutoFit/>
          </a:bodyPr>
          <a:lstStyle/>
          <a:p>
            <a:pPr marL="0" indent="0">
              <a:buFontTx/>
              <a:buNone/>
            </a:pPr>
            <a:r>
              <a:rPr lang="en-AU" dirty="0" smtClean="0">
                <a:latin typeface="Calibri" pitchFamily="34" charset="0"/>
                <a:ea typeface="ＭＳ Ｐゴシック" charset="-128"/>
              </a:rPr>
              <a:t>The legislation also outlines requirements for: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The reporting requirements for </a:t>
            </a:r>
            <a:r>
              <a:rPr lang="en-AU" dirty="0" err="1" smtClean="0">
                <a:latin typeface="Calibri" pitchFamily="34" charset="0"/>
                <a:ea typeface="ＭＳ Ｐゴシック" charset="-128"/>
              </a:rPr>
              <a:t>notifiable</a:t>
            </a:r>
            <a:r>
              <a:rPr lang="en-AU" dirty="0" smtClean="0">
                <a:latin typeface="Calibri" pitchFamily="34" charset="0"/>
                <a:ea typeface="ＭＳ Ｐゴシック" charset="-128"/>
              </a:rPr>
              <a:t> incidents.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Licences, permits and registrations (e.g. for persons engaged in high risk work or users of certain plant or substances).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Provision for worker consultation, participation and representation at the workplace.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Provision for the resolution of health and safety issues.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Protection against discrimination.</a:t>
            </a:r>
            <a:endParaRPr lang="en-US" dirty="0" smtClean="0">
              <a:latin typeface="Calibri" pitchFamily="34" charset="0"/>
              <a:ea typeface="ＭＳ Ｐゴシック" charset="-128"/>
            </a:endParaRPr>
          </a:p>
        </p:txBody>
      </p:sp>
      <p:pic>
        <p:nvPicPr>
          <p:cNvPr id="99351" name="Picture 16" descr="Description: 135813642.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48325" y="2208213"/>
            <a:ext cx="3051175" cy="318611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9" presetClass="entr" presetSubtype="0" fill="hold" nodeType="withEffect">
                                  <p:stCondLst>
                                    <p:cond delay="0"/>
                                  </p:stCondLst>
                                  <p:childTnLst>
                                    <p:set>
                                      <p:cBhvr>
                                        <p:cTn id="12" dur="1" fill="hold">
                                          <p:stCondLst>
                                            <p:cond delay="0"/>
                                          </p:stCondLst>
                                        </p:cTn>
                                        <p:tgtEl>
                                          <p:spTgt spid="99351"/>
                                        </p:tgtEl>
                                        <p:attrNameLst>
                                          <p:attrName>style.visibility</p:attrName>
                                        </p:attrNameLst>
                                      </p:cBhvr>
                                      <p:to>
                                        <p:strVal val="visible"/>
                                      </p:to>
                                    </p:set>
                                    <p:animEffect transition="in" filter="dissolve">
                                      <p:cBhvr>
                                        <p:cTn id="13" dur="1000"/>
                                        <p:tgtEl>
                                          <p:spTgt spid="99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1541463" y="274638"/>
            <a:ext cx="7145337" cy="1143000"/>
          </a:xfrm>
        </p:spPr>
        <p:txBody>
          <a:bodyPr/>
          <a:lstStyle/>
          <a:p>
            <a:pPr eaLnBrk="1" hangingPunct="1">
              <a:defRPr/>
            </a:pPr>
            <a:r>
              <a:rPr lang="en-US" cap="all" dirty="0">
                <a:latin typeface="Calibri" pitchFamily="34" charset="0"/>
              </a:rPr>
              <a:t>1.2.2 OCCUPATIONAL HEALTH &amp; SAFETY/WORK HEALTH &amp; SAFETY (OHS/WHS) LEGISLATION</a:t>
            </a:r>
            <a:endParaRPr lang="en-US" dirty="0">
              <a:latin typeface="Calibri" pitchFamily="34" charset="0"/>
            </a:endParaRPr>
          </a:p>
        </p:txBody>
      </p:sp>
      <p:sp>
        <p:nvSpPr>
          <p:cNvPr id="2" name="Content Placeholder 1"/>
          <p:cNvSpPr>
            <a:spLocks noGrp="1"/>
          </p:cNvSpPr>
          <p:nvPr>
            <p:ph idx="1"/>
          </p:nvPr>
        </p:nvSpPr>
        <p:spPr>
          <a:xfrm>
            <a:off x="4499992" y="1988840"/>
            <a:ext cx="4162425" cy="3362459"/>
          </a:xfrm>
        </p:spPr>
        <p:txBody>
          <a:bodyPr>
            <a:spAutoFit/>
          </a:bodyPr>
          <a:lstStyle/>
          <a:p>
            <a:pPr marL="0" indent="0">
              <a:buFontTx/>
              <a:buNone/>
            </a:pPr>
            <a:r>
              <a:rPr lang="en-AU" dirty="0" smtClean="0">
                <a:latin typeface="Calibri" pitchFamily="34" charset="0"/>
                <a:ea typeface="ＭＳ Ｐゴシック" charset="-128"/>
              </a:rPr>
              <a:t>Many specific details relating to WHS will be negotiated within the workplace in accordance with the legislation.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It is important that you speak with your Health and Safety Representative or supervisor for more information on how these elements will effect your day-to-day operations, or if you have any concerns relating to health and safety.</a:t>
            </a:r>
            <a:endParaRPr lang="en-US" dirty="0" smtClean="0">
              <a:latin typeface="Calibri" pitchFamily="34" charset="0"/>
              <a:ea typeface="ＭＳ Ｐゴシック" charset="-128"/>
            </a:endParaRPr>
          </a:p>
        </p:txBody>
      </p:sp>
      <p:pic>
        <p:nvPicPr>
          <p:cNvPr id="102401" name="Picture 15" descr="Description: 10853629_m"/>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28763" y="1868488"/>
            <a:ext cx="2784475" cy="35814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51201"/>
                                        </p:tgtEl>
                                        <p:attrNameLst>
                                          <p:attrName>style.visibility</p:attrName>
                                        </p:attrNameLst>
                                      </p:cBhvr>
                                      <p:to>
                                        <p:strVal val="visible"/>
                                      </p:to>
                                    </p:set>
                                    <p:animEffect transition="in" filter="dissolve">
                                      <p:cBhvr>
                                        <p:cTn id="7" dur="1000"/>
                                        <p:tgtEl>
                                          <p:spTgt spid="5120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1000"/>
                                        <p:tgtEl>
                                          <p:spTgt spid="2"/>
                                        </p:tgtEl>
                                      </p:cBhvr>
                                    </p:animEffect>
                                  </p:childTnLst>
                                </p:cTn>
                              </p:par>
                              <p:par>
                                <p:cTn id="11" presetID="9" presetClass="entr" presetSubtype="0" fill="hold" nodeType="withEffect">
                                  <p:stCondLst>
                                    <p:cond delay="0"/>
                                  </p:stCondLst>
                                  <p:childTnLst>
                                    <p:set>
                                      <p:cBhvr>
                                        <p:cTn id="12" dur="1" fill="hold">
                                          <p:stCondLst>
                                            <p:cond delay="0"/>
                                          </p:stCondLst>
                                        </p:cTn>
                                        <p:tgtEl>
                                          <p:spTgt spid="102401"/>
                                        </p:tgtEl>
                                        <p:attrNameLst>
                                          <p:attrName>style.visibility</p:attrName>
                                        </p:attrNameLst>
                                      </p:cBhvr>
                                      <p:to>
                                        <p:strVal val="visible"/>
                                      </p:to>
                                    </p:set>
                                    <p:animEffect transition="in" filter="dissolve">
                                      <p:cBhvr>
                                        <p:cTn id="13" dur="1000"/>
                                        <p:tgtEl>
                                          <p:spTgt spid="1024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1.2.2 OCCUPATIONAL HEALTH &amp; SAFETY/WORK HEALTH &amp; SAFETY (OHS/WHS) LEGISLATION</a:t>
            </a:r>
            <a:endParaRPr lang="en-US" dirty="0">
              <a:latin typeface="Calibri" pitchFamily="34" charset="0"/>
              <a:ea typeface="+mj-ea"/>
            </a:endParaRPr>
          </a:p>
        </p:txBody>
      </p:sp>
      <p:sp>
        <p:nvSpPr>
          <p:cNvPr id="3" name="Content Placeholder 2"/>
          <p:cNvSpPr>
            <a:spLocks noGrp="1"/>
          </p:cNvSpPr>
          <p:nvPr>
            <p:ph idx="1"/>
          </p:nvPr>
        </p:nvSpPr>
        <p:spPr>
          <a:xfrm>
            <a:off x="5148064" y="1700808"/>
            <a:ext cx="3544887" cy="4555093"/>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Duty of Care</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Everyone on a worksite has a legal responsibility under Duty of Care to do everything reasonably practicable to protect others from harm.</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is done by complying with safe work practices, including activities that require licences, tickets or certificates of competency or any other relevant state and territory OHS/WHS requirements.</a:t>
            </a:r>
            <a:endParaRPr lang="en-US" dirty="0" smtClean="0">
              <a:latin typeface="Calibri" pitchFamily="34" charset="0"/>
              <a:ea typeface="ＭＳ Ｐゴシック" charset="-128"/>
            </a:endParaRPr>
          </a:p>
        </p:txBody>
      </p:sp>
      <p:pic>
        <p:nvPicPr>
          <p:cNvPr id="5" name="Picture 4" descr="legal gavel legislation law regulations 96317689.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039938"/>
            <a:ext cx="3497262" cy="3662362"/>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1.2.2.1 SITE AND EQUIPMENT SAFETY REQUIREMENTS</a:t>
            </a:r>
            <a:endParaRPr lang="en-US" dirty="0">
              <a:latin typeface="Calibri" pitchFamily="34" charset="0"/>
              <a:ea typeface="+mj-ea"/>
            </a:endParaRPr>
          </a:p>
        </p:txBody>
      </p:sp>
      <p:sp>
        <p:nvSpPr>
          <p:cNvPr id="3" name="Content Placeholder 2"/>
          <p:cNvSpPr>
            <a:spLocks noGrp="1"/>
          </p:cNvSpPr>
          <p:nvPr>
            <p:ph idx="1"/>
          </p:nvPr>
        </p:nvSpPr>
        <p:spPr>
          <a:xfrm>
            <a:off x="1547664" y="1700808"/>
            <a:ext cx="3783012" cy="4453976"/>
          </a:xfrm>
        </p:spPr>
        <p:txBody>
          <a:bodyPr>
            <a:spAutoFit/>
          </a:bodyPr>
          <a:lstStyle/>
          <a:p>
            <a:pPr marL="0" indent="0">
              <a:buFontTx/>
              <a:buNone/>
            </a:pPr>
            <a:r>
              <a:rPr lang="en-AU" sz="1700" dirty="0" smtClean="0">
                <a:latin typeface="Calibri" pitchFamily="34" charset="0"/>
                <a:ea typeface="ＭＳ Ｐゴシック" charset="-128"/>
              </a:rPr>
              <a:t>All workers and visitors on a construction site must observe site and equipment safety requirements and procedures. These are outlined in the site safety plan and generally follow OHS/WHS guidelines. </a:t>
            </a:r>
            <a:endParaRPr lang="en-US" sz="1700" dirty="0" smtClean="0">
              <a:latin typeface="Calibri" pitchFamily="34" charset="0"/>
              <a:ea typeface="ＭＳ Ｐゴシック" charset="-128"/>
            </a:endParaRPr>
          </a:p>
          <a:p>
            <a:pPr marL="0" indent="0">
              <a:buFontTx/>
              <a:buNone/>
            </a:pPr>
            <a:r>
              <a:rPr lang="en-AU" sz="1700" dirty="0" smtClean="0">
                <a:latin typeface="Calibri" pitchFamily="34" charset="0"/>
                <a:ea typeface="ＭＳ Ｐゴシック" charset="-128"/>
              </a:rPr>
              <a:t> Site and equipment safety requirements and procedures cover such things as: </a:t>
            </a:r>
            <a:endParaRPr lang="en-US" sz="1700" dirty="0" smtClean="0">
              <a:latin typeface="Calibri" pitchFamily="34" charset="0"/>
              <a:ea typeface="ＭＳ Ｐゴシック" charset="-128"/>
            </a:endParaRPr>
          </a:p>
          <a:p>
            <a:pPr marL="0" indent="0"/>
            <a:r>
              <a:rPr lang="en-AU" sz="1700" dirty="0" smtClean="0">
                <a:latin typeface="Calibri" pitchFamily="34" charset="0"/>
                <a:ea typeface="ＭＳ Ｐゴシック" charset="-128"/>
              </a:rPr>
              <a:t>Selecting and using Personal Protective Equipment (PPE) and clothing required for various tasks or the entire site. </a:t>
            </a:r>
            <a:endParaRPr lang="en-US" sz="1700" dirty="0" smtClean="0">
              <a:latin typeface="Calibri" pitchFamily="34" charset="0"/>
              <a:ea typeface="ＭＳ Ｐゴシック" charset="-128"/>
            </a:endParaRPr>
          </a:p>
          <a:p>
            <a:pPr marL="0" indent="0"/>
            <a:r>
              <a:rPr lang="en-AU" sz="1700" dirty="0" smtClean="0">
                <a:latin typeface="Calibri" pitchFamily="34" charset="0"/>
                <a:ea typeface="ＭＳ Ｐゴシック" charset="-128"/>
              </a:rPr>
              <a:t>Management of hazards and risks.</a:t>
            </a:r>
            <a:endParaRPr lang="en-US" sz="1700" dirty="0" smtClean="0">
              <a:latin typeface="Calibri" pitchFamily="34" charset="0"/>
              <a:ea typeface="ＭＳ Ｐゴシック" charset="-128"/>
            </a:endParaRPr>
          </a:p>
        </p:txBody>
      </p:sp>
      <p:pic>
        <p:nvPicPr>
          <p:cNvPr id="4" name="Picture 3" descr="PPE ear protection hard hat gloves 12879790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360988" y="2193925"/>
            <a:ext cx="3325812" cy="32162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1.2.2.1 SITE AND EQUIPMENT SAFETY REQUIREMENTS</a:t>
            </a:r>
            <a:endParaRPr lang="en-US" dirty="0">
              <a:latin typeface="Calibri" pitchFamily="34" charset="0"/>
              <a:ea typeface="+mj-ea"/>
            </a:endParaRPr>
          </a:p>
        </p:txBody>
      </p:sp>
      <p:sp>
        <p:nvSpPr>
          <p:cNvPr id="3" name="Content Placeholder 2"/>
          <p:cNvSpPr>
            <a:spLocks noGrp="1"/>
          </p:cNvSpPr>
          <p:nvPr>
            <p:ph idx="1"/>
          </p:nvPr>
        </p:nvSpPr>
        <p:spPr>
          <a:xfrm>
            <a:off x="4427984" y="1556792"/>
            <a:ext cx="4265612" cy="4862870"/>
          </a:xfrm>
        </p:spPr>
        <p:txBody>
          <a:bodyPr>
            <a:spAutoFit/>
          </a:bodyPr>
          <a:lstStyle/>
          <a:p>
            <a:pPr marL="682625"/>
            <a:r>
              <a:rPr lang="en-AU" dirty="0" smtClean="0">
                <a:latin typeface="Calibri" pitchFamily="34" charset="0"/>
                <a:ea typeface="ＭＳ Ｐゴシック" charset="-128"/>
              </a:rPr>
              <a:t>Selecting and using tools, plant and equipment.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Safety documentation including Safe Work Method Statements (SWMS), Material Safety Data Sheets (MSDS).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Safe Operating Procedures (SOPs).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Emergency procedures.</a:t>
            </a:r>
            <a:endParaRPr lang="en-US" dirty="0" smtClean="0">
              <a:latin typeface="Calibri" pitchFamily="34" charset="0"/>
              <a:ea typeface="ＭＳ Ｐゴシック" charset="-128"/>
            </a:endParaRPr>
          </a:p>
          <a:p>
            <a:pPr marL="682625">
              <a:buFontTx/>
              <a:buNone/>
            </a:pPr>
            <a:r>
              <a:rPr lang="en-AU" dirty="0" smtClean="0">
                <a:latin typeface="Calibri" pitchFamily="34" charset="0"/>
                <a:ea typeface="ＭＳ Ｐゴシック" charset="-128"/>
              </a:rPr>
              <a:t>       Anything that is faulty or looks like it could create a hazard must be reported at once to your supervisor, team leader or OHS/WHS officer.</a:t>
            </a:r>
            <a:r>
              <a:rPr lang="en-US" dirty="0" smtClean="0">
                <a:latin typeface="Calibri" pitchFamily="34" charset="0"/>
                <a:ea typeface="ＭＳ Ｐゴシック" charset="-128"/>
              </a:rPr>
              <a:t> </a:t>
            </a:r>
          </a:p>
        </p:txBody>
      </p:sp>
      <p:pic>
        <p:nvPicPr>
          <p:cNvPr id="5" name="Picture 4" descr="Excavator behind concrete barrier.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1541463" y="2101850"/>
            <a:ext cx="2771775" cy="34163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1.2.3 PROJECT QUALITY MANAGEMENT</a:t>
            </a:r>
            <a:endParaRPr lang="en-US" dirty="0">
              <a:latin typeface="Calibri" pitchFamily="34" charset="0"/>
              <a:ea typeface="+mj-ea"/>
            </a:endParaRPr>
          </a:p>
        </p:txBody>
      </p:sp>
      <p:sp>
        <p:nvSpPr>
          <p:cNvPr id="3" name="Content Placeholder 2"/>
          <p:cNvSpPr>
            <a:spLocks noGrp="1"/>
          </p:cNvSpPr>
          <p:nvPr>
            <p:ph idx="1"/>
          </p:nvPr>
        </p:nvSpPr>
        <p:spPr>
          <a:xfrm>
            <a:off x="1547664" y="1844824"/>
            <a:ext cx="3489325" cy="3016210"/>
          </a:xfrm>
        </p:spPr>
        <p:txBody>
          <a:bodyPr>
            <a:spAutoFit/>
          </a:bodyPr>
          <a:lstStyle/>
          <a:p>
            <a:pPr marL="0" indent="0">
              <a:buFontTx/>
              <a:buNone/>
            </a:pPr>
            <a:r>
              <a:rPr lang="en-AU" dirty="0" smtClean="0">
                <a:latin typeface="Calibri" pitchFamily="34" charset="0"/>
                <a:ea typeface="ＭＳ Ｐゴシック" charset="-128"/>
              </a:rPr>
              <a:t>Quality management is an ongoing aspect of site operations.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If tasks are not completed in line with the stated objectives, they may not be acceptable to the client. Unsatisfactory work will need to be redone, costing significantly more time and money. </a:t>
            </a:r>
            <a:endParaRPr lang="en-US" dirty="0" smtClean="0">
              <a:latin typeface="Calibri" pitchFamily="34" charset="0"/>
              <a:ea typeface="ＭＳ Ｐゴシック" charset="-128"/>
            </a:endParaRPr>
          </a:p>
        </p:txBody>
      </p:sp>
      <p:pic>
        <p:nvPicPr>
          <p:cNvPr id="4" name="Picture 3" descr="Construction Manager with plans.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5202238" y="2198688"/>
            <a:ext cx="3484562" cy="2538412"/>
          </a:xfrm>
          <a:prstGeom prst="rect">
            <a:avLst/>
          </a:prstGeom>
          <a:noFill/>
          <a:ln w="9525">
            <a:noFill/>
            <a:miter lim="800000"/>
            <a:headEnd/>
            <a:tailEnd/>
          </a:ln>
        </p:spPr>
      </p:pic>
      <p:sp>
        <p:nvSpPr>
          <p:cNvPr id="6" name="Rectangle 5"/>
          <p:cNvSpPr>
            <a:spLocks noChangeArrowheads="1"/>
          </p:cNvSpPr>
          <p:nvPr/>
        </p:nvSpPr>
        <p:spPr bwMode="auto">
          <a:xfrm>
            <a:off x="1547664" y="5085184"/>
            <a:ext cx="7251700" cy="923330"/>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Quality management plans, requirements and procedures will detail exactly what you are expected to achieve and the standards you and your team are expected to reach. </a:t>
            </a:r>
            <a:endParaRPr lang="en-US" sz="1800" dirty="0">
              <a:solidFill>
                <a:srgbClr val="000000"/>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1.2.3 PROJECT QUALITY MANAGEMENT</a:t>
            </a:r>
            <a:endParaRPr lang="en-US" dirty="0">
              <a:latin typeface="Calibri" pitchFamily="34" charset="0"/>
              <a:ea typeface="+mj-ea"/>
            </a:endParaRPr>
          </a:p>
        </p:txBody>
      </p:sp>
      <p:sp>
        <p:nvSpPr>
          <p:cNvPr id="3" name="Content Placeholder 2"/>
          <p:cNvSpPr>
            <a:spLocks noGrp="1"/>
          </p:cNvSpPr>
          <p:nvPr>
            <p:ph idx="1"/>
          </p:nvPr>
        </p:nvSpPr>
        <p:spPr>
          <a:xfrm>
            <a:off x="4835525" y="2236788"/>
            <a:ext cx="3841750" cy="3413755"/>
          </a:xfrm>
        </p:spPr>
        <p:txBody>
          <a:bodyPr>
            <a:spAutoFit/>
          </a:bodyPr>
          <a:lstStyle/>
          <a:p>
            <a:pPr marL="0" indent="0">
              <a:buFontTx/>
              <a:buNone/>
            </a:pPr>
            <a:r>
              <a:rPr lang="en-AU" dirty="0" smtClean="0">
                <a:latin typeface="Calibri" pitchFamily="34" charset="0"/>
                <a:ea typeface="ＭＳ Ｐゴシック" charset="-128"/>
              </a:rPr>
              <a:t>They may include factors such 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Dimensions and tolerances of tasks.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Material standards.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Work standards.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Documentation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Project specifications and drawings.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Client standards and expectations.</a:t>
            </a:r>
            <a:endParaRPr lang="en-US" dirty="0" smtClean="0">
              <a:latin typeface="Calibri" pitchFamily="34" charset="0"/>
              <a:ea typeface="ＭＳ Ｐゴシック" charset="-128"/>
            </a:endParaRPr>
          </a:p>
        </p:txBody>
      </p:sp>
      <p:pic>
        <p:nvPicPr>
          <p:cNvPr id="5" name="Picture 4" descr="construction worker read plans ppe 16671032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044700"/>
            <a:ext cx="3194050" cy="31099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1.2.3 PROJECT QUALITY MANAGEMENT</a:t>
            </a:r>
            <a:endParaRPr lang="en-US" dirty="0">
              <a:latin typeface="Calibri" pitchFamily="34" charset="0"/>
              <a:ea typeface="+mj-ea"/>
            </a:endParaRPr>
          </a:p>
        </p:txBody>
      </p:sp>
      <p:sp>
        <p:nvSpPr>
          <p:cNvPr id="3" name="Content Placeholder 2"/>
          <p:cNvSpPr>
            <a:spLocks noGrp="1"/>
          </p:cNvSpPr>
          <p:nvPr>
            <p:ph idx="1"/>
          </p:nvPr>
        </p:nvSpPr>
        <p:spPr>
          <a:xfrm>
            <a:off x="1547664" y="1628800"/>
            <a:ext cx="3990975" cy="3362459"/>
          </a:xfrm>
        </p:spPr>
        <p:txBody>
          <a:bodyPr>
            <a:spAutoFit/>
          </a:bodyPr>
          <a:lstStyle/>
          <a:p>
            <a:pPr marL="0" indent="0">
              <a:buFontTx/>
              <a:buNone/>
            </a:pPr>
            <a:r>
              <a:rPr lang="en-AU" dirty="0" smtClean="0">
                <a:latin typeface="Calibri" pitchFamily="34" charset="0"/>
                <a:ea typeface="ＭＳ Ｐゴシック" charset="-128"/>
              </a:rPr>
              <a:t>As a supervisor you should always determine the quality management plans and procedures before any tasks are started.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is also essential that your work team knows, understands and adheres to these quality requirements and each member follows instructions and procedures exactly.</a:t>
            </a:r>
            <a:endParaRPr lang="en-US" dirty="0" smtClean="0">
              <a:latin typeface="Calibri" pitchFamily="34" charset="0"/>
              <a:ea typeface="ＭＳ Ｐゴシック" charset="-128"/>
            </a:endParaRPr>
          </a:p>
        </p:txBody>
      </p:sp>
      <p:pic>
        <p:nvPicPr>
          <p:cNvPr id="4" name="Picture 3" descr="construction worker supervisor read plans two mexicans istock 15151134.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5652120" y="2564904"/>
            <a:ext cx="3021012" cy="2465387"/>
          </a:xfrm>
          <a:prstGeom prst="rect">
            <a:avLst/>
          </a:prstGeom>
          <a:noFill/>
          <a:ln w="9525">
            <a:noFill/>
            <a:miter lim="800000"/>
            <a:headEnd/>
            <a:tailEnd/>
          </a:ln>
        </p:spPr>
      </p:pic>
      <p:sp>
        <p:nvSpPr>
          <p:cNvPr id="6" name="Rectangle 5"/>
          <p:cNvSpPr>
            <a:spLocks noChangeArrowheads="1"/>
          </p:cNvSpPr>
          <p:nvPr/>
        </p:nvSpPr>
        <p:spPr bwMode="auto">
          <a:xfrm>
            <a:off x="1547664" y="5229200"/>
            <a:ext cx="7145337" cy="922338"/>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This will make it easier for the team to incorporate the quality requirements into their activities instead of making them an additional step to be completed at the end of the task.</a:t>
            </a:r>
            <a:endParaRPr lang="en-US" sz="1800" dirty="0">
              <a:solidFill>
                <a:srgbClr val="000000"/>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 ENVIRONMENTAL MANAGEMENT </a:t>
            </a:r>
            <a:endParaRPr lang="en-US" dirty="0">
              <a:latin typeface="Calibri" pitchFamily="34" charset="0"/>
              <a:ea typeface="+mj-ea"/>
            </a:endParaRPr>
          </a:p>
        </p:txBody>
      </p:sp>
      <p:sp>
        <p:nvSpPr>
          <p:cNvPr id="3" name="Content Placeholder 2"/>
          <p:cNvSpPr>
            <a:spLocks noGrp="1"/>
          </p:cNvSpPr>
          <p:nvPr>
            <p:ph idx="1"/>
          </p:nvPr>
        </p:nvSpPr>
        <p:spPr>
          <a:xfrm>
            <a:off x="4932040" y="1628800"/>
            <a:ext cx="3776662" cy="3336811"/>
          </a:xfrm>
        </p:spPr>
        <p:txBody>
          <a:bodyPr>
            <a:spAutoFit/>
          </a:bodyPr>
          <a:lstStyle/>
          <a:p>
            <a:pPr marL="0" indent="0">
              <a:buFontTx/>
              <a:buNone/>
            </a:pPr>
            <a:r>
              <a:rPr lang="en-AU" dirty="0" smtClean="0">
                <a:latin typeface="Calibri" pitchFamily="34" charset="0"/>
                <a:ea typeface="ＭＳ Ｐゴシック" charset="-128"/>
              </a:rPr>
              <a:t>All organisations play an important role in environmental management, however the legislation that affects them directly differs depending on the activities they undertake.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Federal, state and local governments jointly administer the environmental protection legislation in Australia through bilateral agreements.</a:t>
            </a:r>
            <a:endParaRPr lang="en-US" dirty="0" smtClean="0">
              <a:latin typeface="Calibri" pitchFamily="34" charset="0"/>
              <a:ea typeface="ＭＳ Ｐゴシック" charset="-128"/>
            </a:endParaRPr>
          </a:p>
        </p:txBody>
      </p:sp>
      <p:pic>
        <p:nvPicPr>
          <p:cNvPr id="5" name="Picture 4" descr="gavel law regulations book 87966712.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1973263"/>
            <a:ext cx="3133725" cy="2697162"/>
          </a:xfrm>
          <a:prstGeom prst="rect">
            <a:avLst/>
          </a:prstGeom>
          <a:noFill/>
          <a:ln w="9525">
            <a:noFill/>
            <a:miter lim="800000"/>
            <a:headEnd/>
            <a:tailEnd/>
          </a:ln>
        </p:spPr>
      </p:pic>
      <p:sp>
        <p:nvSpPr>
          <p:cNvPr id="7" name="Rectangle 6"/>
          <p:cNvSpPr>
            <a:spLocks noChangeArrowheads="1"/>
          </p:cNvSpPr>
          <p:nvPr/>
        </p:nvSpPr>
        <p:spPr bwMode="auto">
          <a:xfrm>
            <a:off x="1541463" y="4972050"/>
            <a:ext cx="7145337" cy="922338"/>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At the federal level, the </a:t>
            </a:r>
            <a:r>
              <a:rPr lang="en-AU" sz="1800" i="1" dirty="0">
                <a:solidFill>
                  <a:srgbClr val="000000"/>
                </a:solidFill>
                <a:latin typeface="Calibri" pitchFamily="34" charset="0"/>
              </a:rPr>
              <a:t>Environment Protection and Biodiversity Conservation Act 1999</a:t>
            </a:r>
            <a:r>
              <a:rPr lang="en-AU" sz="1800" dirty="0">
                <a:solidFill>
                  <a:srgbClr val="000000"/>
                </a:solidFill>
                <a:latin typeface="Calibri" pitchFamily="34" charset="0"/>
              </a:rPr>
              <a:t> covers the assessment and approval processes of national environmental and cultural concerns. </a:t>
            </a:r>
            <a:endParaRPr lang="en-US" sz="1800" dirty="0">
              <a:solidFill>
                <a:srgbClr val="000000"/>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 ENVIRONMENTAL MANAGEMENT </a:t>
            </a:r>
            <a:endParaRPr lang="en-US" dirty="0">
              <a:latin typeface="Calibri" pitchFamily="34" charset="0"/>
              <a:ea typeface="+mj-ea"/>
            </a:endParaRPr>
          </a:p>
        </p:txBody>
      </p:sp>
      <p:sp>
        <p:nvSpPr>
          <p:cNvPr id="3" name="Content Placeholder 2"/>
          <p:cNvSpPr>
            <a:spLocks noGrp="1"/>
          </p:cNvSpPr>
          <p:nvPr>
            <p:ph idx="1"/>
          </p:nvPr>
        </p:nvSpPr>
        <p:spPr>
          <a:xfrm>
            <a:off x="1475656" y="2276872"/>
            <a:ext cx="4418012" cy="3824380"/>
          </a:xfrm>
        </p:spPr>
        <p:txBody>
          <a:bodyPr wrap="square">
            <a:spAutoFit/>
          </a:bodyPr>
          <a:lstStyle/>
          <a:p>
            <a:pPr marL="0" indent="0">
              <a:lnSpc>
                <a:spcPct val="150000"/>
              </a:lnSpc>
              <a:spcBef>
                <a:spcPts val="300"/>
              </a:spcBef>
              <a:spcAft>
                <a:spcPts val="300"/>
              </a:spcAft>
              <a:buFontTx/>
              <a:buNone/>
            </a:pPr>
            <a:r>
              <a:rPr lang="en-AU" sz="1600" dirty="0" smtClean="0">
                <a:latin typeface="Calibri" pitchFamily="34" charset="0"/>
                <a:ea typeface="ＭＳ Ｐゴシック" charset="-128"/>
              </a:rPr>
              <a:t>The Department also administers other Acts relating to the sea, importing, heritage issues, hazardous wastes and fuels.</a:t>
            </a:r>
          </a:p>
          <a:p>
            <a:pPr marL="0" indent="0">
              <a:lnSpc>
                <a:spcPct val="150000"/>
              </a:lnSpc>
              <a:spcBef>
                <a:spcPts val="300"/>
              </a:spcBef>
              <a:spcAft>
                <a:spcPts val="300"/>
              </a:spcAft>
              <a:buFontTx/>
              <a:buNone/>
            </a:pPr>
            <a:r>
              <a:rPr lang="en-AU" sz="1600" dirty="0" smtClean="0">
                <a:latin typeface="Calibri" pitchFamily="34" charset="0"/>
                <a:ea typeface="ＭＳ Ｐゴシック" charset="-128"/>
              </a:rPr>
              <a:t>Environmental protection requirements are part of every worksite. You must be able to identify the environmental management plans, requirements and constraints, confirm any aspect of the environmental management plan you are unsure of, and apply the project environmental protection requirements to all the tasks you do on the site.</a:t>
            </a:r>
            <a:endParaRPr lang="en-US" sz="1600" dirty="0" smtClean="0">
              <a:latin typeface="Calibri" pitchFamily="34" charset="0"/>
              <a:ea typeface="ＭＳ Ｐゴシック" charset="-128"/>
            </a:endParaRPr>
          </a:p>
        </p:txBody>
      </p:sp>
      <p:pic>
        <p:nvPicPr>
          <p:cNvPr id="4" name="Picture 3" descr="Environmental protection hand holding plant tre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69013" y="2687638"/>
            <a:ext cx="3074987" cy="3721100"/>
          </a:xfrm>
          <a:prstGeom prst="rect">
            <a:avLst/>
          </a:prstGeom>
          <a:noFill/>
          <a:ln w="9525">
            <a:noFill/>
            <a:miter lim="800000"/>
            <a:headEnd/>
            <a:tailEnd/>
          </a:ln>
        </p:spPr>
      </p:pic>
      <p:sp>
        <p:nvSpPr>
          <p:cNvPr id="6" name="Rectangle 5"/>
          <p:cNvSpPr>
            <a:spLocks noChangeArrowheads="1"/>
          </p:cNvSpPr>
          <p:nvPr/>
        </p:nvSpPr>
        <p:spPr bwMode="auto">
          <a:xfrm>
            <a:off x="1547664" y="1556792"/>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The Act is administered by the Department of Sustainability, Environment, Water, Population and Communities. </a:t>
            </a:r>
            <a:endParaRPr lang="en-US" sz="1800" dirty="0">
              <a:solidFill>
                <a:srgbClr val="000000"/>
              </a:solidFill>
              <a:latin typeface="Calibri"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 ENVIRONMENTAL MANAGEMENT </a:t>
            </a:r>
            <a:endParaRPr lang="en-US" dirty="0">
              <a:latin typeface="Calibri" pitchFamily="34" charset="0"/>
              <a:ea typeface="+mj-ea"/>
            </a:endParaRPr>
          </a:p>
        </p:txBody>
      </p:sp>
      <p:sp>
        <p:nvSpPr>
          <p:cNvPr id="3" name="Content Placeholder 2"/>
          <p:cNvSpPr>
            <a:spLocks noGrp="1"/>
          </p:cNvSpPr>
          <p:nvPr>
            <p:ph idx="1"/>
          </p:nvPr>
        </p:nvSpPr>
        <p:spPr>
          <a:xfrm>
            <a:off x="4932040" y="1916832"/>
            <a:ext cx="3767137" cy="3606115"/>
          </a:xfrm>
        </p:spPr>
        <p:txBody>
          <a:bodyPr>
            <a:spAutoFit/>
          </a:bodyPr>
          <a:lstStyle/>
          <a:p>
            <a:pPr marL="0" indent="0">
              <a:buFontTx/>
              <a:buNone/>
            </a:pPr>
            <a:r>
              <a:rPr lang="en-AU" dirty="0" smtClean="0">
                <a:latin typeface="Calibri" pitchFamily="34" charset="0"/>
                <a:ea typeface="ＭＳ Ｐゴシック" charset="-128"/>
              </a:rPr>
              <a:t>Environmental protection plans can include requirements for: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An organisational or project environmental management plan.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Noise and vibration management.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Dust management.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Waste/clean-up management.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Water quality protection.</a:t>
            </a:r>
            <a:endParaRPr lang="en-US" dirty="0" smtClean="0">
              <a:latin typeface="Calibri" pitchFamily="34" charset="0"/>
              <a:ea typeface="ＭＳ Ｐゴシック" charset="-128"/>
            </a:endParaRPr>
          </a:p>
        </p:txBody>
      </p:sp>
      <p:pic>
        <p:nvPicPr>
          <p:cNvPr id="5" name="Picture 4" descr="plan documents ipad supervisor worker 12556706_xx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132013"/>
            <a:ext cx="3178175" cy="29225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1.2.4.1 ENVIRONMENTAL MANAGEMENT plan</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1105431"/>
          </a:xfrm>
        </p:spPr>
        <p:txBody>
          <a:bodyPr>
            <a:spAutoFit/>
          </a:bodyPr>
          <a:lstStyle/>
          <a:p>
            <a:pPr marL="0" indent="0">
              <a:buFontTx/>
              <a:buNone/>
            </a:pPr>
            <a:r>
              <a:rPr lang="en-AU" dirty="0" smtClean="0">
                <a:latin typeface="Calibri" pitchFamily="34" charset="0"/>
                <a:ea typeface="ＭＳ Ｐゴシック" charset="-128"/>
              </a:rPr>
              <a:t>This is the overarching plan that outlines the main environmental achievement goals of the organisation and how these goals will be achieved. It may detail items such as:</a:t>
            </a:r>
            <a:endParaRPr lang="en-US" dirty="0" smtClean="0">
              <a:latin typeface="Calibri" pitchFamily="34" charset="0"/>
              <a:ea typeface="ＭＳ Ｐゴシック" charset="-128"/>
            </a:endParaRPr>
          </a:p>
        </p:txBody>
      </p:sp>
      <p:pic>
        <p:nvPicPr>
          <p:cNvPr id="4" name="Picture 3" descr="RIIMPO402A 1.2.4.1 pg 19.pn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475656" y="2492896"/>
            <a:ext cx="6480175" cy="3530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1"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3)">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1.2.4.1 ENVIRONMENTAL MANAGEMENT plan</a:t>
            </a:r>
            <a:endParaRPr lang="en-US" dirty="0">
              <a:latin typeface="Calibri" pitchFamily="34" charset="0"/>
              <a:ea typeface="+mj-ea"/>
            </a:endParaRPr>
          </a:p>
        </p:txBody>
      </p:sp>
      <p:sp>
        <p:nvSpPr>
          <p:cNvPr id="3" name="Content Placeholder 2"/>
          <p:cNvSpPr>
            <a:spLocks noGrp="1"/>
          </p:cNvSpPr>
          <p:nvPr>
            <p:ph idx="1"/>
          </p:nvPr>
        </p:nvSpPr>
        <p:spPr>
          <a:xfrm>
            <a:off x="1547664" y="2420888"/>
            <a:ext cx="3990975" cy="3836948"/>
          </a:xfrm>
        </p:spPr>
        <p:txBody>
          <a:bodyPr>
            <a:spAutoFit/>
          </a:bodyPr>
          <a:lstStyle/>
          <a:p>
            <a:pPr marL="682625"/>
            <a:r>
              <a:rPr lang="en-AU" dirty="0" smtClean="0">
                <a:latin typeface="Calibri" pitchFamily="34" charset="0"/>
                <a:ea typeface="ＭＳ Ｐゴシック" charset="-128"/>
              </a:rPr>
              <a:t>Dust monitoring and dust suppression measures to be put in place, i.e. water carts.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Stability or structural reports on buildings in the area to monitor vibration results.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Noise management requiring hearing protection, or strict work times, e.g. no work before 7am or after 6pm.</a:t>
            </a:r>
            <a:r>
              <a:rPr lang="en-US" dirty="0" smtClean="0">
                <a:latin typeface="Calibri" pitchFamily="34" charset="0"/>
                <a:ea typeface="ＭＳ Ｐゴシック" charset="-128"/>
              </a:rPr>
              <a:t> </a:t>
            </a:r>
          </a:p>
        </p:txBody>
      </p:sp>
      <p:pic>
        <p:nvPicPr>
          <p:cNvPr id="5" name="Picture 4" descr="water cart dust supression construction site 91291973.jpg"/>
          <p:cNvPicPr>
            <a:picLocks noChangeAspect="1"/>
          </p:cNvPicPr>
          <p:nvPr/>
        </p:nvPicPr>
        <p:blipFill>
          <a:blip r:embed="rId2" cstate="screen">
            <a:extLst>
              <a:ext uri="{28A0092B-C50C-407E-A947-70E740481C1C}">
                <a14:useLocalDpi xmlns:a14="http://schemas.microsoft.com/office/drawing/2010/main"/>
              </a:ext>
            </a:extLst>
          </a:blip>
          <a:srcRect l="-3"/>
          <a:stretch>
            <a:fillRect/>
          </a:stretch>
        </p:blipFill>
        <p:spPr bwMode="auto">
          <a:xfrm>
            <a:off x="5767388" y="2714625"/>
            <a:ext cx="2919412" cy="2439988"/>
          </a:xfrm>
          <a:prstGeom prst="rect">
            <a:avLst/>
          </a:prstGeom>
          <a:noFill/>
          <a:ln w="9525">
            <a:noFill/>
            <a:miter lim="800000"/>
            <a:headEnd/>
            <a:tailEnd/>
          </a:ln>
        </p:spPr>
      </p:pic>
      <p:sp>
        <p:nvSpPr>
          <p:cNvPr id="6" name="Rectangle 5"/>
          <p:cNvSpPr>
            <a:spLocks noChangeArrowheads="1"/>
          </p:cNvSpPr>
          <p:nvPr/>
        </p:nvSpPr>
        <p:spPr bwMode="auto">
          <a:xfrm>
            <a:off x="1619672" y="1628800"/>
            <a:ext cx="7145337" cy="369887"/>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Some common aspects within the overall plan may include:</a:t>
            </a:r>
            <a:r>
              <a:rPr lang="en-AU" sz="1800" dirty="0">
                <a:solidFill>
                  <a:srgbClr val="000000"/>
                </a:solidFill>
                <a:latin typeface="Arial Narrow" pitchFamily="34" charset="0"/>
              </a:rPr>
              <a:t> </a:t>
            </a:r>
            <a:endParaRPr lang="en-US" sz="1800" dirty="0">
              <a:solidFill>
                <a:srgbClr val="000000"/>
              </a:solidFill>
              <a:latin typeface="Arial Narrow"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1.2.4.1 ENVIRONMENTAL MANAGEMENT plan</a:t>
            </a:r>
            <a:endParaRPr lang="en-US" dirty="0">
              <a:latin typeface="Calibri" pitchFamily="34" charset="0"/>
              <a:ea typeface="+mj-ea"/>
            </a:endParaRPr>
          </a:p>
        </p:txBody>
      </p:sp>
      <p:sp>
        <p:nvSpPr>
          <p:cNvPr id="3" name="Content Placeholder 2"/>
          <p:cNvSpPr>
            <a:spLocks noGrp="1"/>
          </p:cNvSpPr>
          <p:nvPr>
            <p:ph idx="1"/>
          </p:nvPr>
        </p:nvSpPr>
        <p:spPr>
          <a:xfrm>
            <a:off x="5532438" y="2262188"/>
            <a:ext cx="3154362" cy="3362459"/>
          </a:xfrm>
        </p:spPr>
        <p:txBody>
          <a:bodyPr>
            <a:spAutoFit/>
          </a:bodyPr>
          <a:lstStyle/>
          <a:p>
            <a:pPr marL="0" indent="0">
              <a:buFontTx/>
              <a:buNone/>
            </a:pPr>
            <a:r>
              <a:rPr lang="en-AU" dirty="0" smtClean="0">
                <a:latin typeface="Calibri" pitchFamily="34" charset="0"/>
                <a:ea typeface="ＭＳ Ｐゴシック" charset="-128"/>
              </a:rPr>
              <a:t>The site requirements and constraints will be clearly and completely outlined in this plan and must be followed exactly.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Requirements are the things that must be done. Constraints are the things that either must not be done or must be done is a particular way.</a:t>
            </a:r>
            <a:r>
              <a:rPr lang="en-US" dirty="0" smtClean="0">
                <a:latin typeface="Calibri" pitchFamily="34" charset="0"/>
                <a:ea typeface="ＭＳ Ｐゴシック" charset="-128"/>
              </a:rPr>
              <a:t> </a:t>
            </a:r>
          </a:p>
        </p:txBody>
      </p:sp>
      <p:pic>
        <p:nvPicPr>
          <p:cNvPr id="4" name="Picture 3" descr="Man looking at plans on excavator 5490694_m.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236788"/>
            <a:ext cx="3732212" cy="26971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1.2.4.2 waste/</a:t>
            </a:r>
            <a:r>
              <a:rPr lang="en-US" cap="all" dirty="0" err="1" smtClean="0">
                <a:latin typeface="Calibri" pitchFamily="34" charset="0"/>
                <a:ea typeface="+mj-ea"/>
              </a:rPr>
              <a:t>clean-up</a:t>
            </a:r>
            <a:r>
              <a:rPr lang="en-US" cap="all" dirty="0" smtClean="0">
                <a:latin typeface="Calibri" pitchFamily="34" charset="0"/>
                <a:ea typeface="+mj-ea"/>
              </a:rPr>
              <a:t> management plan</a:t>
            </a:r>
            <a:endParaRPr lang="en-US" dirty="0">
              <a:latin typeface="Calibri" pitchFamily="34" charset="0"/>
              <a:ea typeface="+mj-ea"/>
            </a:endParaRPr>
          </a:p>
        </p:txBody>
      </p:sp>
      <p:sp>
        <p:nvSpPr>
          <p:cNvPr id="3" name="Content Placeholder 2"/>
          <p:cNvSpPr>
            <a:spLocks noGrp="1"/>
          </p:cNvSpPr>
          <p:nvPr>
            <p:ph idx="1"/>
          </p:nvPr>
        </p:nvSpPr>
        <p:spPr>
          <a:xfrm>
            <a:off x="1547664" y="1700808"/>
            <a:ext cx="3892550" cy="2669962"/>
          </a:xfrm>
        </p:spPr>
        <p:txBody>
          <a:bodyPr>
            <a:spAutoFit/>
          </a:bodyPr>
          <a:lstStyle/>
          <a:p>
            <a:pPr marL="0" indent="0">
              <a:buFontTx/>
              <a:buNone/>
            </a:pPr>
            <a:r>
              <a:rPr lang="en-AU" dirty="0" smtClean="0">
                <a:latin typeface="Calibri" pitchFamily="34" charset="0"/>
                <a:ea typeface="ＭＳ Ｐゴシック" charset="-128"/>
              </a:rPr>
              <a:t>The waste/clean-up management plan outlines how the waste materials and rubbish from the site will be disposed of.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It also provides guidelines for recycling from the site and the re-use of waste materials.</a:t>
            </a:r>
            <a:endParaRPr lang="en-US" dirty="0" smtClean="0">
              <a:latin typeface="Calibri" pitchFamily="34" charset="0"/>
              <a:ea typeface="ＭＳ Ｐゴシック" charset="-128"/>
            </a:endParaRPr>
          </a:p>
        </p:txBody>
      </p:sp>
      <p:pic>
        <p:nvPicPr>
          <p:cNvPr id="5" name="Picture 4" descr="waste disposal clean up bin 126940418.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5527675" y="2236788"/>
            <a:ext cx="3159125" cy="2103437"/>
          </a:xfrm>
          <a:prstGeom prst="rect">
            <a:avLst/>
          </a:prstGeom>
          <a:noFill/>
          <a:ln w="9525">
            <a:noFill/>
            <a:miter lim="800000"/>
            <a:headEnd/>
            <a:tailEnd/>
          </a:ln>
        </p:spPr>
      </p:pic>
      <p:sp>
        <p:nvSpPr>
          <p:cNvPr id="6" name="Rectangle 5"/>
          <p:cNvSpPr>
            <a:spLocks noChangeArrowheads="1"/>
          </p:cNvSpPr>
          <p:nvPr/>
        </p:nvSpPr>
        <p:spPr bwMode="auto">
          <a:xfrm>
            <a:off x="1547664" y="4653136"/>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This plan may have sub-plans for hazardous wastes, chemical wastes and other classes of waste as appropriate for the worksite you are working on.</a:t>
            </a:r>
            <a:endParaRPr lang="en-US" sz="1800" dirty="0">
              <a:solidFill>
                <a:srgbClr val="000000"/>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1.2.4.3 WATER QUALITY PROTECTION PLAN</a:t>
            </a:r>
            <a:endParaRPr lang="en-US" dirty="0">
              <a:latin typeface="Calibri" pitchFamily="34" charset="0"/>
              <a:ea typeface="+mj-ea"/>
            </a:endParaRPr>
          </a:p>
        </p:txBody>
      </p:sp>
      <p:sp>
        <p:nvSpPr>
          <p:cNvPr id="3" name="Content Placeholder 2"/>
          <p:cNvSpPr>
            <a:spLocks noGrp="1"/>
          </p:cNvSpPr>
          <p:nvPr>
            <p:ph idx="1"/>
          </p:nvPr>
        </p:nvSpPr>
        <p:spPr>
          <a:xfrm>
            <a:off x="5364088" y="1844824"/>
            <a:ext cx="3325812" cy="3862596"/>
          </a:xfrm>
        </p:spPr>
        <p:txBody>
          <a:bodyPr>
            <a:spAutoFit/>
          </a:bodyPr>
          <a:lstStyle/>
          <a:p>
            <a:pPr marL="0" indent="0">
              <a:buFontTx/>
              <a:buNone/>
            </a:pPr>
            <a:r>
              <a:rPr lang="en-AU" dirty="0" smtClean="0">
                <a:latin typeface="Calibri" pitchFamily="34" charset="0"/>
                <a:ea typeface="ＭＳ Ｐゴシック" charset="-128"/>
              </a:rPr>
              <a:t>This plan provides the steps that will be used to protect the water in adjacent areas.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will detail items like silt fences, diversion drains and sediment ponds.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plan can have a sub-plan for any wetlands or low-lying areas if these will impact on the work zone.</a:t>
            </a:r>
            <a:endParaRPr lang="en-US" dirty="0" smtClean="0">
              <a:latin typeface="Calibri" pitchFamily="34" charset="0"/>
              <a:ea typeface="ＭＳ Ｐゴシック" charset="-128"/>
            </a:endParaRPr>
          </a:p>
        </p:txBody>
      </p:sp>
      <p:pic>
        <p:nvPicPr>
          <p:cNvPr id="4" name="Picture 3" descr="Silt fence2.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1541463" y="2236788"/>
            <a:ext cx="3665537" cy="29654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 WORK ZONE TRAFFIC MANAGEMENT</a:t>
            </a:r>
            <a:endParaRPr lang="en-US" dirty="0">
              <a:latin typeface="Calibri" pitchFamily="34" charset="0"/>
              <a:ea typeface="+mj-ea"/>
            </a:endParaRPr>
          </a:p>
        </p:txBody>
      </p:sp>
      <p:sp>
        <p:nvSpPr>
          <p:cNvPr id="3" name="Content Placeholder 2"/>
          <p:cNvSpPr>
            <a:spLocks noGrp="1"/>
          </p:cNvSpPr>
          <p:nvPr>
            <p:ph idx="1"/>
          </p:nvPr>
        </p:nvSpPr>
        <p:spPr>
          <a:xfrm>
            <a:off x="1541463" y="1873250"/>
            <a:ext cx="7145337" cy="1451679"/>
          </a:xfrm>
        </p:spPr>
        <p:txBody>
          <a:bodyPr>
            <a:spAutoFit/>
          </a:bodyPr>
          <a:lstStyle/>
          <a:p>
            <a:pPr marL="0" indent="0">
              <a:buFontTx/>
              <a:buNone/>
            </a:pPr>
            <a:r>
              <a:rPr lang="en-AU" dirty="0" smtClean="0">
                <a:latin typeface="Calibri" pitchFamily="34" charset="0"/>
                <a:ea typeface="ＭＳ Ｐゴシック" charset="-128"/>
              </a:rPr>
              <a:t>It is often necessary to control the movement of traffic and people around and through the work zone and the entire site. Requirements and procedures for controlling traffic, vehicles and pedestrians on your worksite will be outlined in the 3 different types of traffic plans:</a:t>
            </a:r>
            <a:r>
              <a:rPr lang="en-US" dirty="0" smtClean="0">
                <a:latin typeface="Calibri" pitchFamily="34" charset="0"/>
                <a:ea typeface="ＭＳ Ｐゴシック" charset="-128"/>
              </a:rPr>
              <a:t> </a:t>
            </a:r>
          </a:p>
        </p:txBody>
      </p:sp>
      <p:graphicFrame>
        <p:nvGraphicFramePr>
          <p:cNvPr id="5" name="Table 4"/>
          <p:cNvGraphicFramePr>
            <a:graphicFrameLocks noGrp="1"/>
          </p:cNvGraphicFramePr>
          <p:nvPr/>
        </p:nvGraphicFramePr>
        <p:xfrm>
          <a:off x="1547664" y="4077072"/>
          <a:ext cx="7145337" cy="1585912"/>
        </p:xfrm>
        <a:graphic>
          <a:graphicData uri="http://schemas.openxmlformats.org/drawingml/2006/table">
            <a:tbl>
              <a:tblPr firstRow="1" bandRow="1">
                <a:tableStyleId>{5C22544A-7EE6-4342-B048-85BDC9FD1C3A}</a:tableStyleId>
              </a:tblPr>
              <a:tblGrid>
                <a:gridCol w="2004720"/>
                <a:gridCol w="5140617"/>
              </a:tblGrid>
              <a:tr h="675932">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Types Of Traffic Plans: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E"/>
                    </a:solidFill>
                  </a:tcPr>
                </a:tc>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Description: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0529E"/>
                    </a:solidFill>
                  </a:tcPr>
                </a:tc>
              </a:tr>
              <a:tr h="909980">
                <a:tc>
                  <a:txBody>
                    <a:bodyPr/>
                    <a:lstStyle/>
                    <a:p>
                      <a:pPr>
                        <a:spcAft>
                          <a:spcPts val="0"/>
                        </a:spcAft>
                      </a:pPr>
                      <a:r>
                        <a:rPr lang="en-AU" sz="1800" b="1" dirty="0">
                          <a:effectLst/>
                          <a:latin typeface="Calibri" pitchFamily="34" charset="0"/>
                          <a:ea typeface="MS Mincho"/>
                          <a:cs typeface="Times New Roman"/>
                        </a:rPr>
                        <a:t>Traffic Management Plan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800" dirty="0">
                          <a:effectLst/>
                          <a:latin typeface="Calibri" pitchFamily="34" charset="0"/>
                          <a:ea typeface="MS Mincho"/>
                          <a:cs typeface="Times New Roman"/>
                        </a:rPr>
                        <a:t>Deals with traffic moving through the site, including traffic on public roads and members of the public.</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 WORK ZONE TRAFFIC MANAGEMENT</a:t>
            </a:r>
            <a:endParaRPr lang="en-US" dirty="0">
              <a:latin typeface="Calibri" pitchFamily="34" charset="0"/>
              <a:ea typeface="+mj-ea"/>
            </a:endParaRPr>
          </a:p>
        </p:txBody>
      </p:sp>
      <p:graphicFrame>
        <p:nvGraphicFramePr>
          <p:cNvPr id="5" name="Table 4"/>
          <p:cNvGraphicFramePr>
            <a:graphicFrameLocks noGrp="1"/>
          </p:cNvGraphicFramePr>
          <p:nvPr/>
        </p:nvGraphicFramePr>
        <p:xfrm>
          <a:off x="1541463" y="1947863"/>
          <a:ext cx="7145337" cy="3904615"/>
        </p:xfrm>
        <a:graphic>
          <a:graphicData uri="http://schemas.openxmlformats.org/drawingml/2006/table">
            <a:tbl>
              <a:tblPr/>
              <a:tblGrid>
                <a:gridCol w="1981200"/>
                <a:gridCol w="5164137"/>
              </a:tblGrid>
              <a:tr h="612775">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FFFFFF"/>
                          </a:solidFill>
                          <a:effectLst/>
                          <a:latin typeface="Calibri" pitchFamily="34" charset="0"/>
                          <a:ea typeface="MS Mincho" pitchFamily="49" charset="-128"/>
                        </a:rPr>
                        <a:t>Types Of Traffic Plans:</a:t>
                      </a:r>
                      <a:endParaRPr kumimoji="0" lang="en-US" sz="1800" b="1" i="0" u="none" strike="noStrike" cap="none" normalizeH="0" baseline="0" dirty="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529E"/>
                    </a:solidFill>
                  </a:tcPr>
                </a:tc>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FFFFFF"/>
                          </a:solidFill>
                          <a:effectLst/>
                          <a:latin typeface="Calibri" pitchFamily="34" charset="0"/>
                          <a:ea typeface="MS Mincho" pitchFamily="49" charset="-128"/>
                        </a:rPr>
                        <a:t>Description:</a:t>
                      </a:r>
                      <a:endParaRPr kumimoji="0" lang="en-US" sz="1800" b="1" i="0" u="none" strike="noStrike" cap="none" normalizeH="0" baseline="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529E"/>
                    </a:solidFill>
                  </a:tcPr>
                </a:tc>
              </a:tr>
              <a:tr h="13716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dirty="0" smtClean="0">
                          <a:ln>
                            <a:noFill/>
                          </a:ln>
                          <a:solidFill>
                            <a:srgbClr val="000000"/>
                          </a:solidFill>
                          <a:effectLst/>
                          <a:latin typeface="Calibri" pitchFamily="34" charset="0"/>
                          <a:ea typeface="MS Mincho" pitchFamily="49" charset="-128"/>
                        </a:rPr>
                        <a:t>Vehicle Management Plan </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Deals with on-site vehicle movements, haul circuits and dump runs, and material routes. Under this plan, larger vehicles will have right of way unless site plans say otherwise. Road rules still apply and directional signs need to be obeyed.</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17780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Site Isolation Plan </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Outlines are how the site will be isolated from the general public. It could detail barricades and fences but also how specific areas of the site will be isolated to keep the construction crews safe from traffic such as moving machinery (generally through the use of concrete barriers) and other hazards, e.g. excavations and trenches. </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1.2.5.1 TRAFFIC CONTROL DEVICES</a:t>
            </a:r>
            <a:endParaRPr lang="en-US" dirty="0">
              <a:latin typeface="Calibri" pitchFamily="34" charset="0"/>
              <a:ea typeface="+mj-ea"/>
            </a:endParaRPr>
          </a:p>
        </p:txBody>
      </p:sp>
      <p:sp>
        <p:nvSpPr>
          <p:cNvPr id="3" name="Content Placeholder 2"/>
          <p:cNvSpPr>
            <a:spLocks noGrp="1"/>
          </p:cNvSpPr>
          <p:nvPr>
            <p:ph idx="1"/>
          </p:nvPr>
        </p:nvSpPr>
        <p:spPr>
          <a:xfrm>
            <a:off x="1547664" y="1772816"/>
            <a:ext cx="3575050" cy="3760004"/>
          </a:xfrm>
        </p:spPr>
        <p:txBody>
          <a:bodyPr>
            <a:spAutoFit/>
          </a:bodyPr>
          <a:lstStyle/>
          <a:p>
            <a:pPr marL="0" indent="0">
              <a:buFontTx/>
              <a:buNone/>
            </a:pPr>
            <a:r>
              <a:rPr lang="en-AU" dirty="0" smtClean="0">
                <a:latin typeface="Calibri" pitchFamily="34" charset="0"/>
                <a:ea typeface="ＭＳ Ｐゴシック" charset="-128"/>
              </a:rPr>
              <a:t>Traffic control devices are used in a variety of traffic conditions such 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Congested urban environments.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Pedestrian areas.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Parking sites.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Buildings.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Low traffic rural areas.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Off-road un-trafficked areas.</a:t>
            </a:r>
            <a:endParaRPr lang="en-US" dirty="0" smtClean="0">
              <a:latin typeface="Calibri" pitchFamily="34" charset="0"/>
              <a:ea typeface="ＭＳ Ｐゴシック" charset="-128"/>
            </a:endParaRPr>
          </a:p>
        </p:txBody>
      </p:sp>
      <p:pic>
        <p:nvPicPr>
          <p:cNvPr id="4" name="Picture 3" descr="road traffic highway freeway 4567143_xx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220072" y="1916832"/>
            <a:ext cx="3471862" cy="3530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1.2.5.1 TRAFFIC CONTROL DEVICES</a:t>
            </a:r>
            <a:endParaRPr lang="en-US" dirty="0">
              <a:latin typeface="Calibri" pitchFamily="34" charset="0"/>
              <a:ea typeface="+mj-ea"/>
            </a:endParaRPr>
          </a:p>
        </p:txBody>
      </p:sp>
      <p:sp>
        <p:nvSpPr>
          <p:cNvPr id="3" name="Content Placeholder 2"/>
          <p:cNvSpPr>
            <a:spLocks noGrp="1"/>
          </p:cNvSpPr>
          <p:nvPr>
            <p:ph idx="1"/>
          </p:nvPr>
        </p:nvSpPr>
        <p:spPr>
          <a:xfrm>
            <a:off x="4572000" y="1700808"/>
            <a:ext cx="4094162" cy="4452501"/>
          </a:xfrm>
        </p:spPr>
        <p:txBody>
          <a:bodyPr>
            <a:spAutoFit/>
          </a:bodyPr>
          <a:lstStyle/>
          <a:p>
            <a:pPr marL="0" indent="0">
              <a:buFontTx/>
              <a:buNone/>
            </a:pPr>
            <a:r>
              <a:rPr lang="en-AU" dirty="0" smtClean="0">
                <a:latin typeface="Calibri" pitchFamily="34" charset="0"/>
                <a:ea typeface="MS Mincho" pitchFamily="49" charset="-128"/>
              </a:rPr>
              <a:t>To ensure the safety of personnel/workers and the general public, traffic management signs and devices may be used. These can include: </a:t>
            </a:r>
            <a:endParaRPr lang="en-US" dirty="0" smtClean="0">
              <a:latin typeface="Calibri" pitchFamily="34" charset="0"/>
              <a:ea typeface="MS Mincho" pitchFamily="49" charset="-128"/>
            </a:endParaRPr>
          </a:p>
          <a:p>
            <a:pPr marL="0" indent="0"/>
            <a:r>
              <a:rPr lang="en-AU" dirty="0" smtClean="0">
                <a:latin typeface="Calibri" pitchFamily="34" charset="0"/>
                <a:ea typeface="MS Mincho" pitchFamily="49" charset="-128"/>
              </a:rPr>
              <a:t>Traffic signs, for example: </a:t>
            </a:r>
            <a:endParaRPr lang="en-US" dirty="0" smtClean="0">
              <a:latin typeface="Calibri" pitchFamily="34" charset="0"/>
              <a:ea typeface="MS Mincho" pitchFamily="49" charset="-128"/>
            </a:endParaRPr>
          </a:p>
          <a:p>
            <a:pPr marL="0" indent="0">
              <a:buFontTx/>
              <a:buBlip>
                <a:blip r:embed="rId2"/>
              </a:buBlip>
            </a:pPr>
            <a:r>
              <a:rPr lang="en-AU" dirty="0" smtClean="0">
                <a:latin typeface="Calibri" pitchFamily="34" charset="0"/>
                <a:ea typeface="MS Mincho" pitchFamily="49" charset="-128"/>
              </a:rPr>
              <a:t>Workmen ahead. </a:t>
            </a:r>
            <a:endParaRPr lang="en-US" dirty="0" smtClean="0">
              <a:latin typeface="Calibri" pitchFamily="34" charset="0"/>
              <a:ea typeface="MS Mincho" pitchFamily="49" charset="-128"/>
            </a:endParaRPr>
          </a:p>
          <a:p>
            <a:pPr marL="0" indent="0">
              <a:buFontTx/>
              <a:buBlip>
                <a:blip r:embed="rId2"/>
              </a:buBlip>
            </a:pPr>
            <a:r>
              <a:rPr lang="en-AU" dirty="0" smtClean="0">
                <a:latin typeface="Calibri" pitchFamily="34" charset="0"/>
                <a:ea typeface="MS Mincho" pitchFamily="49" charset="-128"/>
              </a:rPr>
              <a:t>Reduce speed. </a:t>
            </a:r>
            <a:endParaRPr lang="en-US" dirty="0" smtClean="0">
              <a:latin typeface="Calibri" pitchFamily="34" charset="0"/>
              <a:ea typeface="MS Mincho" pitchFamily="49" charset="-128"/>
            </a:endParaRPr>
          </a:p>
          <a:p>
            <a:pPr marL="0" indent="0">
              <a:buFontTx/>
              <a:buBlip>
                <a:blip r:embed="rId2"/>
              </a:buBlip>
            </a:pPr>
            <a:r>
              <a:rPr lang="en-AU" dirty="0" smtClean="0">
                <a:latin typeface="Calibri" pitchFamily="34" charset="0"/>
                <a:ea typeface="MS Mincho" pitchFamily="49" charset="-128"/>
              </a:rPr>
              <a:t>Speed limits, e.g. 60km, 40km. </a:t>
            </a:r>
            <a:endParaRPr lang="en-US" dirty="0" smtClean="0">
              <a:latin typeface="Calibri" pitchFamily="34" charset="0"/>
              <a:ea typeface="MS Mincho" pitchFamily="49" charset="-128"/>
            </a:endParaRPr>
          </a:p>
          <a:p>
            <a:pPr marL="0" indent="0">
              <a:buFontTx/>
              <a:buBlip>
                <a:blip r:embed="rId2"/>
              </a:buBlip>
            </a:pPr>
            <a:r>
              <a:rPr lang="en-AU" dirty="0" smtClean="0">
                <a:latin typeface="Calibri" pitchFamily="34" charset="0"/>
                <a:ea typeface="MS Mincho" pitchFamily="49" charset="-128"/>
              </a:rPr>
              <a:t>Speed zones are enforceable. </a:t>
            </a:r>
            <a:endParaRPr lang="en-US" dirty="0" smtClean="0">
              <a:latin typeface="Calibri" pitchFamily="34" charset="0"/>
              <a:ea typeface="MS Mincho" pitchFamily="49" charset="-128"/>
            </a:endParaRPr>
          </a:p>
          <a:p>
            <a:pPr marL="0" indent="0">
              <a:buFontTx/>
              <a:buBlip>
                <a:blip r:embed="rId2"/>
              </a:buBlip>
            </a:pPr>
            <a:r>
              <a:rPr lang="en-AU" dirty="0" smtClean="0">
                <a:latin typeface="Calibri" pitchFamily="34" charset="0"/>
                <a:ea typeface="MS Mincho" pitchFamily="49" charset="-128"/>
              </a:rPr>
              <a:t>Changed traffic conditions ahead.</a:t>
            </a:r>
            <a:endParaRPr lang="en-US" dirty="0" smtClean="0">
              <a:latin typeface="Calibri" pitchFamily="34" charset="0"/>
              <a:ea typeface="MS Mincho" pitchFamily="49" charset="-128"/>
            </a:endParaRPr>
          </a:p>
        </p:txBody>
      </p:sp>
      <p:pic>
        <p:nvPicPr>
          <p:cNvPr id="5" name="Picture 4" descr="road work sign traffic closed stop slow ba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027238"/>
            <a:ext cx="2890837" cy="32083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1.2.5.1 TRAFFIC CONTROL DEVICES</a:t>
            </a:r>
            <a:endParaRPr lang="en-US" dirty="0">
              <a:latin typeface="Calibri" pitchFamily="34" charset="0"/>
              <a:ea typeface="+mj-ea"/>
            </a:endParaRPr>
          </a:p>
        </p:txBody>
      </p:sp>
      <p:sp>
        <p:nvSpPr>
          <p:cNvPr id="3" name="Content Placeholder 2"/>
          <p:cNvSpPr>
            <a:spLocks noGrp="1"/>
          </p:cNvSpPr>
          <p:nvPr>
            <p:ph idx="1"/>
          </p:nvPr>
        </p:nvSpPr>
        <p:spPr>
          <a:xfrm>
            <a:off x="1475656" y="1916832"/>
            <a:ext cx="4094162" cy="3606115"/>
          </a:xfrm>
        </p:spPr>
        <p:txBody>
          <a:bodyPr>
            <a:spAutoFit/>
          </a:bodyPr>
          <a:lstStyle/>
          <a:p>
            <a:pPr marL="682625"/>
            <a:r>
              <a:rPr lang="en-AU" dirty="0" smtClean="0">
                <a:latin typeface="Calibri" pitchFamily="34" charset="0"/>
                <a:ea typeface="ＭＳ Ｐゴシック" charset="-128"/>
              </a:rPr>
              <a:t>Traffic and regulatory cones.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Escort vehicle or other vehicle-mounted signs, signals and directions.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Highway traffic signs.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Guide and warning signs.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Hazard markers, flashing lights.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Portable traffic lights and signals.</a:t>
            </a:r>
            <a:endParaRPr lang="en-US" dirty="0" smtClean="0">
              <a:latin typeface="Calibri" pitchFamily="34" charset="0"/>
              <a:ea typeface="ＭＳ Ｐゴシック" charset="-128"/>
            </a:endParaRPr>
          </a:p>
        </p:txBody>
      </p:sp>
      <p:pic>
        <p:nvPicPr>
          <p:cNvPr id="4" name="Picture 3" descr="Traffic safety cones 2.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724128" y="2420888"/>
            <a:ext cx="2935287" cy="23352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1.2.5.1 TRAFFIC CONTROL DEVICES</a:t>
            </a:r>
            <a:endParaRPr lang="en-US" dirty="0">
              <a:latin typeface="Calibri" pitchFamily="34" charset="0"/>
              <a:ea typeface="+mj-ea"/>
            </a:endParaRPr>
          </a:p>
        </p:txBody>
      </p:sp>
      <p:sp>
        <p:nvSpPr>
          <p:cNvPr id="3" name="Content Placeholder 2"/>
          <p:cNvSpPr>
            <a:spLocks noGrp="1"/>
          </p:cNvSpPr>
          <p:nvPr>
            <p:ph idx="1"/>
          </p:nvPr>
        </p:nvSpPr>
        <p:spPr>
          <a:xfrm>
            <a:off x="4860032" y="1484784"/>
            <a:ext cx="3825875" cy="5055230"/>
          </a:xfrm>
        </p:spPr>
        <p:txBody>
          <a:bodyPr>
            <a:spAutoFit/>
          </a:bodyPr>
          <a:lstStyle/>
          <a:p>
            <a:pPr marL="682625">
              <a:spcBef>
                <a:spcPts val="400"/>
              </a:spcBef>
              <a:spcAft>
                <a:spcPts val="400"/>
              </a:spcAft>
            </a:pPr>
            <a:r>
              <a:rPr lang="en-AU" dirty="0" smtClean="0">
                <a:latin typeface="Calibri" pitchFamily="34" charset="0"/>
                <a:ea typeface="ＭＳ Ｐゴシック" charset="-128"/>
              </a:rPr>
              <a:t>Arrow boards, message boards. </a:t>
            </a:r>
            <a:endParaRPr lang="en-US" dirty="0" smtClean="0">
              <a:latin typeface="Calibri" pitchFamily="34" charset="0"/>
              <a:ea typeface="ＭＳ Ｐゴシック" charset="-128"/>
            </a:endParaRPr>
          </a:p>
          <a:p>
            <a:pPr marL="682625">
              <a:spcBef>
                <a:spcPts val="400"/>
              </a:spcBef>
              <a:spcAft>
                <a:spcPts val="400"/>
              </a:spcAft>
            </a:pPr>
            <a:r>
              <a:rPr lang="en-AU" dirty="0" smtClean="0">
                <a:latin typeface="Calibri" pitchFamily="34" charset="0"/>
                <a:ea typeface="ＭＳ Ｐゴシック" charset="-128"/>
              </a:rPr>
              <a:t>Barricades, bollards and barrier boards. </a:t>
            </a:r>
            <a:endParaRPr lang="en-US" dirty="0" smtClean="0">
              <a:latin typeface="Calibri" pitchFamily="34" charset="0"/>
              <a:ea typeface="ＭＳ Ｐゴシック" charset="-128"/>
            </a:endParaRPr>
          </a:p>
          <a:p>
            <a:pPr marL="682625">
              <a:spcBef>
                <a:spcPts val="400"/>
              </a:spcBef>
              <a:spcAft>
                <a:spcPts val="400"/>
              </a:spcAft>
            </a:pPr>
            <a:r>
              <a:rPr lang="en-AU" dirty="0" smtClean="0">
                <a:latin typeface="Calibri" pitchFamily="34" charset="0"/>
                <a:ea typeface="ＭＳ Ｐゴシック" charset="-128"/>
              </a:rPr>
              <a:t>Site safety signage.</a:t>
            </a:r>
            <a:endParaRPr lang="en-US" dirty="0" smtClean="0">
              <a:latin typeface="Calibri" pitchFamily="34" charset="0"/>
              <a:ea typeface="ＭＳ Ｐゴシック" charset="-128"/>
            </a:endParaRPr>
          </a:p>
          <a:p>
            <a:pPr marL="682625">
              <a:buFontTx/>
              <a:buNone/>
            </a:pPr>
            <a:r>
              <a:rPr lang="en-AU" dirty="0" smtClean="0">
                <a:latin typeface="Calibri" pitchFamily="34" charset="0"/>
                <a:ea typeface="ＭＳ Ｐゴシック" charset="-128"/>
              </a:rPr>
              <a:t>       In the traffic or vehicle management plan, the type of signs and the distances between them will be listed. These distances must be maintained unless you receive approval to vary the traffic management plan. </a:t>
            </a:r>
            <a:endParaRPr lang="en-US" dirty="0" smtClean="0">
              <a:latin typeface="Calibri" pitchFamily="34" charset="0"/>
              <a:ea typeface="ＭＳ Ｐゴシック" charset="-128"/>
            </a:endParaRPr>
          </a:p>
        </p:txBody>
      </p:sp>
      <p:pic>
        <p:nvPicPr>
          <p:cNvPr id="5" name="Picture 4" descr="traffic management control road cone sign 2020279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317750"/>
            <a:ext cx="3209925" cy="29495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1.2.5.2 TRAFFIC CONTROL LICENSING AND ACCREDITATIONS</a:t>
            </a:r>
            <a:endParaRPr lang="en-US" dirty="0">
              <a:latin typeface="Calibri" pitchFamily="34" charset="0"/>
              <a:ea typeface="+mj-ea"/>
            </a:endParaRPr>
          </a:p>
        </p:txBody>
      </p:sp>
      <p:sp>
        <p:nvSpPr>
          <p:cNvPr id="3" name="Content Placeholder 2"/>
          <p:cNvSpPr>
            <a:spLocks noGrp="1"/>
          </p:cNvSpPr>
          <p:nvPr>
            <p:ph idx="1"/>
          </p:nvPr>
        </p:nvSpPr>
        <p:spPr>
          <a:xfrm>
            <a:off x="1547664" y="1484784"/>
            <a:ext cx="4295775" cy="5016758"/>
          </a:xfrm>
        </p:spPr>
        <p:txBody>
          <a:bodyPr>
            <a:spAutoFit/>
          </a:bodyPr>
          <a:lstStyle/>
          <a:p>
            <a:pPr marL="0" indent="0">
              <a:buFontTx/>
              <a:buNone/>
            </a:pPr>
            <a:r>
              <a:rPr lang="en-AU" dirty="0" smtClean="0">
                <a:latin typeface="Calibri" pitchFamily="34" charset="0"/>
                <a:ea typeface="ＭＳ Ｐゴシック" charset="-128"/>
              </a:rPr>
              <a:t>In most states of Australia, traffic management is covered under specialised traffic control training.</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4 different levels of traffic control training are: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Using stop slow bat.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Applying or implementing traffic control plan.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Selecting and modifying traffic management plans.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Designing and inspecting traffic management plans.</a:t>
            </a:r>
            <a:endParaRPr lang="en-US" dirty="0" smtClean="0">
              <a:latin typeface="Calibri" pitchFamily="34" charset="0"/>
              <a:ea typeface="ＭＳ Ｐゴシック" charset="-128"/>
            </a:endParaRPr>
          </a:p>
        </p:txBody>
      </p:sp>
      <p:pic>
        <p:nvPicPr>
          <p:cNvPr id="4" name="Picture 3" descr="stop slow bat traffic management 144354106 edited.pn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015038" y="2063750"/>
            <a:ext cx="2671762" cy="35893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1.2.5.2 TRAFFIC CONTROL LICENSING AND ACCREDITATIONS</a:t>
            </a:r>
            <a:endParaRPr lang="en-US" dirty="0">
              <a:latin typeface="Calibri" pitchFamily="34" charset="0"/>
              <a:ea typeface="+mj-ea"/>
            </a:endParaRPr>
          </a:p>
        </p:txBody>
      </p:sp>
      <p:sp>
        <p:nvSpPr>
          <p:cNvPr id="3" name="Content Placeholder 2"/>
          <p:cNvSpPr>
            <a:spLocks noGrp="1"/>
          </p:cNvSpPr>
          <p:nvPr>
            <p:ph idx="1"/>
          </p:nvPr>
        </p:nvSpPr>
        <p:spPr>
          <a:xfrm>
            <a:off x="4775200" y="2246313"/>
            <a:ext cx="3911600" cy="4054956"/>
          </a:xfrm>
        </p:spPr>
        <p:txBody>
          <a:bodyPr>
            <a:spAutoFit/>
          </a:bodyPr>
          <a:lstStyle/>
          <a:p>
            <a:pPr marL="0" indent="0">
              <a:buFontTx/>
              <a:buNone/>
            </a:pPr>
            <a:r>
              <a:rPr lang="en-AU" dirty="0" smtClean="0">
                <a:latin typeface="Calibri" pitchFamily="34" charset="0"/>
                <a:ea typeface="ＭＳ Ｐゴシック" charset="-128"/>
              </a:rPr>
              <a:t>To comply with the regulations, anyone who is required to work with traffic control must have the specific traffic control training that is appropriate for the task being undertaken.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can be obtained through a Roads and Traffic Authority (RTA) approved training organisation. Your </a:t>
            </a:r>
            <a:r>
              <a:rPr lang="en-AU" dirty="0" err="1" smtClean="0">
                <a:latin typeface="Calibri" pitchFamily="34" charset="0"/>
                <a:ea typeface="ＭＳ Ｐゴシック" charset="-128"/>
              </a:rPr>
              <a:t>WorkCover</a:t>
            </a:r>
            <a:r>
              <a:rPr lang="en-AU" dirty="0" smtClean="0">
                <a:latin typeface="Calibri" pitchFamily="34" charset="0"/>
                <a:ea typeface="ＭＳ Ｐゴシック" charset="-128"/>
              </a:rPr>
              <a:t> or RTA office will be able to advise if specialised training is needed and who provides it.</a:t>
            </a:r>
            <a:endParaRPr lang="en-US" dirty="0" smtClean="0">
              <a:latin typeface="Calibri" pitchFamily="34" charset="0"/>
              <a:ea typeface="ＭＳ Ｐゴシック" charset="-128"/>
            </a:endParaRPr>
          </a:p>
        </p:txBody>
      </p:sp>
      <p:pic>
        <p:nvPicPr>
          <p:cNvPr id="5" name="Picture 4" descr="Traffic signage with stop slow ba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46313"/>
            <a:ext cx="3124200" cy="288607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n yellow hat hi vis communication phone thoughtful clipboard 125166977.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300192" y="2317751"/>
            <a:ext cx="2843808" cy="4036058"/>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1.2.5.3 APPROVAL OF TRAFFIC MANAGEMENT PLANS</a:t>
            </a:r>
            <a:endParaRPr lang="en-US" dirty="0">
              <a:latin typeface="Calibri" pitchFamily="34" charset="0"/>
              <a:ea typeface="+mj-ea"/>
            </a:endParaRPr>
          </a:p>
        </p:txBody>
      </p:sp>
      <p:sp>
        <p:nvSpPr>
          <p:cNvPr id="3" name="Content Placeholder 2"/>
          <p:cNvSpPr>
            <a:spLocks noGrp="1"/>
          </p:cNvSpPr>
          <p:nvPr>
            <p:ph idx="1"/>
          </p:nvPr>
        </p:nvSpPr>
        <p:spPr>
          <a:xfrm>
            <a:off x="1547664" y="2276872"/>
            <a:ext cx="4659312" cy="4146200"/>
          </a:xfrm>
        </p:spPr>
        <p:txBody>
          <a:bodyPr>
            <a:spAutoFit/>
          </a:bodyPr>
          <a:lstStyle/>
          <a:p>
            <a:pPr marL="0" indent="0">
              <a:buFontTx/>
              <a:buNone/>
            </a:pPr>
            <a:r>
              <a:rPr lang="en-AU" sz="1700" dirty="0" smtClean="0">
                <a:latin typeface="Calibri" pitchFamily="34" charset="0"/>
                <a:ea typeface="ＭＳ Ｐゴシック" charset="-128"/>
              </a:rPr>
              <a:t>Most large worksites will have a traffic management engineer who you should speak with if you believe the traffic signage or placements don</a:t>
            </a:r>
            <a:r>
              <a:rPr lang="en-AU" altLang="en-US" sz="1700" dirty="0" smtClean="0">
                <a:latin typeface="Calibri" pitchFamily="34" charset="0"/>
                <a:ea typeface="ＭＳ Ｐゴシック" charset="-128"/>
              </a:rPr>
              <a:t>’</a:t>
            </a:r>
            <a:r>
              <a:rPr lang="en-AU" sz="1700" dirty="0" smtClean="0">
                <a:latin typeface="Calibri" pitchFamily="34" charset="0"/>
                <a:ea typeface="ＭＳ Ｐゴシック" charset="-128"/>
              </a:rPr>
              <a:t>t suit the work or environmental conditions. The engineer will then be able to assess the requirements in the field and determine a course of action.</a:t>
            </a:r>
            <a:endParaRPr lang="en-US" sz="1700" dirty="0" smtClean="0">
              <a:latin typeface="Calibri" pitchFamily="34" charset="0"/>
              <a:ea typeface="ＭＳ Ｐゴシック" charset="-128"/>
            </a:endParaRPr>
          </a:p>
          <a:p>
            <a:pPr marL="0" indent="0">
              <a:buFontTx/>
              <a:buNone/>
            </a:pPr>
            <a:r>
              <a:rPr lang="en-AU" sz="1700" dirty="0" smtClean="0">
                <a:latin typeface="Calibri" pitchFamily="34" charset="0"/>
                <a:ea typeface="ＭＳ Ｐゴシック" charset="-128"/>
              </a:rPr>
              <a:t> If the site is too small for a dedicated traffic engineer, you should consult with your manager, the project manager/engineer or another authorised person about any issues or concerns with the traffic management plans.</a:t>
            </a:r>
            <a:endParaRPr lang="en-US" sz="1700" dirty="0" smtClean="0">
              <a:latin typeface="Calibri" pitchFamily="34" charset="0"/>
              <a:ea typeface="ＭＳ Ｐゴシック" charset="-128"/>
            </a:endParaRPr>
          </a:p>
        </p:txBody>
      </p:sp>
      <p:sp>
        <p:nvSpPr>
          <p:cNvPr id="6" name="Rectangle 5"/>
          <p:cNvSpPr>
            <a:spLocks noChangeArrowheads="1"/>
          </p:cNvSpPr>
          <p:nvPr/>
        </p:nvSpPr>
        <p:spPr bwMode="auto">
          <a:xfrm>
            <a:off x="1547664" y="1484784"/>
            <a:ext cx="7145337" cy="646113"/>
          </a:xfrm>
          <a:prstGeom prst="rect">
            <a:avLst/>
          </a:prstGeom>
          <a:noFill/>
          <a:ln w="9525">
            <a:noFill/>
            <a:miter lim="800000"/>
            <a:headEnd/>
            <a:tailEnd/>
          </a:ln>
        </p:spPr>
        <p:txBody>
          <a:bodyPr>
            <a:spAutoFit/>
          </a:bodyPr>
          <a:lstStyle/>
          <a:p>
            <a:r>
              <a:rPr lang="en-AU" sz="1800" dirty="0">
                <a:solidFill>
                  <a:srgbClr val="000000"/>
                </a:solidFill>
              </a:rPr>
              <a:t>Traffic management plans may need to be approved by the road management authority (e.g. RTA) or local council in your state or district.</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 RISK MANAGEMENT</a:t>
            </a:r>
            <a:endParaRPr lang="en-US" dirty="0">
              <a:latin typeface="Calibri" pitchFamily="34" charset="0"/>
              <a:ea typeface="+mj-ea"/>
            </a:endParaRPr>
          </a:p>
        </p:txBody>
      </p:sp>
      <p:sp>
        <p:nvSpPr>
          <p:cNvPr id="3" name="Content Placeholder 2"/>
          <p:cNvSpPr>
            <a:spLocks noGrp="1"/>
          </p:cNvSpPr>
          <p:nvPr>
            <p:ph idx="1"/>
          </p:nvPr>
        </p:nvSpPr>
        <p:spPr>
          <a:xfrm>
            <a:off x="3563888" y="1556792"/>
            <a:ext cx="5072062" cy="4570097"/>
          </a:xfrm>
        </p:spPr>
        <p:txBody>
          <a:bodyPr>
            <a:spAutoFit/>
          </a:bodyPr>
          <a:lstStyle/>
          <a:p>
            <a:pPr marL="0" indent="0">
              <a:buFontTx/>
              <a:buNone/>
            </a:pPr>
            <a:r>
              <a:rPr lang="en-AU" sz="1650" dirty="0" smtClean="0">
                <a:solidFill>
                  <a:srgbClr val="000000"/>
                </a:solidFill>
                <a:latin typeface="Calibri" pitchFamily="34" charset="0"/>
                <a:ea typeface="ＭＳ Ｐゴシック" charset="-128"/>
              </a:rPr>
              <a:t>Risk management is the process of reducing or managing the risks when working with a hazard or in a hazardous situation and should take into consideration the context of the organisation and worksite.</a:t>
            </a:r>
            <a:endParaRPr lang="en-US" sz="1650" dirty="0" smtClean="0">
              <a:solidFill>
                <a:srgbClr val="000000"/>
              </a:solidFill>
              <a:latin typeface="Calibri" pitchFamily="34" charset="0"/>
              <a:ea typeface="ＭＳ Ｐゴシック" charset="-128"/>
            </a:endParaRPr>
          </a:p>
          <a:p>
            <a:pPr marL="0" indent="0">
              <a:buFontTx/>
              <a:buNone/>
            </a:pPr>
            <a:r>
              <a:rPr lang="en-AU" sz="1650" dirty="0" smtClean="0">
                <a:latin typeface="Calibri" pitchFamily="34" charset="0"/>
                <a:ea typeface="ＭＳ Ｐゴシック" charset="-128"/>
              </a:rPr>
              <a:t>Risk management must be conducted in accordance with: </a:t>
            </a:r>
            <a:endParaRPr lang="en-US" sz="1650" dirty="0" smtClean="0">
              <a:latin typeface="Calibri" pitchFamily="34" charset="0"/>
              <a:ea typeface="ＭＳ Ｐゴシック" charset="-128"/>
            </a:endParaRPr>
          </a:p>
          <a:p>
            <a:pPr marL="0" indent="0">
              <a:spcBef>
                <a:spcPts val="400"/>
              </a:spcBef>
              <a:spcAft>
                <a:spcPts val="400"/>
              </a:spcAft>
            </a:pPr>
            <a:r>
              <a:rPr lang="en-AU" sz="1650" dirty="0" smtClean="0">
                <a:latin typeface="Calibri" pitchFamily="34" charset="0"/>
                <a:ea typeface="ＭＳ Ｐゴシック" charset="-128"/>
              </a:rPr>
              <a:t>Legislative, organisation and site requirements/procedures. </a:t>
            </a:r>
            <a:endParaRPr lang="en-US" sz="1650" dirty="0" smtClean="0">
              <a:latin typeface="Calibri" pitchFamily="34" charset="0"/>
              <a:ea typeface="ＭＳ Ｐゴシック" charset="-128"/>
            </a:endParaRPr>
          </a:p>
          <a:p>
            <a:pPr marL="0" indent="0">
              <a:spcBef>
                <a:spcPts val="400"/>
              </a:spcBef>
              <a:spcAft>
                <a:spcPts val="400"/>
              </a:spcAft>
            </a:pPr>
            <a:r>
              <a:rPr lang="en-AU" sz="1650" dirty="0" smtClean="0">
                <a:latin typeface="Calibri" pitchFamily="34" charset="0"/>
                <a:ea typeface="ＭＳ Ｐゴシック" charset="-128"/>
              </a:rPr>
              <a:t>Australian Standards (AS/NZS ISO 31000:2009). </a:t>
            </a:r>
            <a:endParaRPr lang="en-US" sz="1650" dirty="0" smtClean="0">
              <a:latin typeface="Calibri" pitchFamily="34" charset="0"/>
              <a:ea typeface="ＭＳ Ｐゴシック" charset="-128"/>
            </a:endParaRPr>
          </a:p>
          <a:p>
            <a:pPr marL="0" indent="0">
              <a:spcBef>
                <a:spcPts val="400"/>
              </a:spcBef>
              <a:spcAft>
                <a:spcPts val="400"/>
              </a:spcAft>
            </a:pPr>
            <a:r>
              <a:rPr lang="en-AU" sz="1650" dirty="0" smtClean="0">
                <a:latin typeface="Calibri" pitchFamily="34" charset="0"/>
                <a:ea typeface="ＭＳ Ｐゴシック" charset="-128"/>
              </a:rPr>
              <a:t>Codes of Practice. </a:t>
            </a:r>
            <a:endParaRPr lang="en-US" sz="1650" dirty="0" smtClean="0">
              <a:latin typeface="Calibri" pitchFamily="34" charset="0"/>
              <a:ea typeface="ＭＳ Ｐゴシック" charset="-128"/>
            </a:endParaRPr>
          </a:p>
          <a:p>
            <a:pPr marL="0" indent="0">
              <a:spcBef>
                <a:spcPts val="400"/>
              </a:spcBef>
              <a:spcAft>
                <a:spcPts val="400"/>
              </a:spcAft>
            </a:pPr>
            <a:r>
              <a:rPr lang="en-AU" sz="1650" dirty="0" smtClean="0">
                <a:latin typeface="Calibri" pitchFamily="34" charset="0"/>
                <a:ea typeface="ＭＳ Ｐゴシック" charset="-128"/>
              </a:rPr>
              <a:t>Employment and workplace relations legislation. </a:t>
            </a:r>
            <a:endParaRPr lang="en-US" sz="1650" dirty="0" smtClean="0">
              <a:latin typeface="Calibri" pitchFamily="34" charset="0"/>
              <a:ea typeface="ＭＳ Ｐゴシック" charset="-128"/>
            </a:endParaRPr>
          </a:p>
          <a:p>
            <a:pPr marL="0" indent="0">
              <a:spcBef>
                <a:spcPts val="400"/>
              </a:spcBef>
              <a:spcAft>
                <a:spcPts val="400"/>
              </a:spcAft>
            </a:pPr>
            <a:r>
              <a:rPr lang="en-AU" sz="1650" dirty="0" smtClean="0">
                <a:latin typeface="Calibri" pitchFamily="34" charset="0"/>
                <a:ea typeface="ＭＳ Ｐゴシック" charset="-128"/>
              </a:rPr>
              <a:t>Equal employment opportunity and disability legislation.</a:t>
            </a:r>
            <a:endParaRPr lang="en-US" sz="1650" dirty="0" smtClean="0">
              <a:latin typeface="Calibri" pitchFamily="34" charset="0"/>
              <a:ea typeface="ＭＳ Ｐゴシック" charset="-128"/>
            </a:endParaRPr>
          </a:p>
        </p:txBody>
      </p:sp>
      <p:pic>
        <p:nvPicPr>
          <p:cNvPr id="5" name="Picture 4" descr="risk red white blocks stack 9615092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914525"/>
            <a:ext cx="1995487" cy="3783013"/>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 RISK MANAGEMENT</a:t>
            </a:r>
            <a:endParaRPr lang="en-US" dirty="0">
              <a:latin typeface="Calibri" pitchFamily="34" charset="0"/>
              <a:ea typeface="+mj-ea"/>
            </a:endParaRPr>
          </a:p>
        </p:txBody>
      </p:sp>
      <p:sp>
        <p:nvSpPr>
          <p:cNvPr id="3" name="Content Placeholder 2"/>
          <p:cNvSpPr>
            <a:spLocks noGrp="1"/>
          </p:cNvSpPr>
          <p:nvPr>
            <p:ph idx="1"/>
          </p:nvPr>
        </p:nvSpPr>
        <p:spPr>
          <a:xfrm>
            <a:off x="1541463" y="1795463"/>
            <a:ext cx="7145337" cy="412934"/>
          </a:xfrm>
        </p:spPr>
        <p:txBody>
          <a:bodyPr>
            <a:spAutoFit/>
          </a:bodyPr>
          <a:lstStyle/>
          <a:p>
            <a:pPr marL="0" indent="0">
              <a:buFontTx/>
              <a:buNone/>
            </a:pPr>
            <a:r>
              <a:rPr lang="en-AU" dirty="0" smtClean="0">
                <a:latin typeface="Calibri" pitchFamily="34" charset="0"/>
                <a:ea typeface="ＭＳ Ｐゴシック" charset="-128"/>
              </a:rPr>
              <a:t>Risk management is made up of the following stages:</a:t>
            </a:r>
            <a:endParaRPr lang="en-US" dirty="0" smtClean="0">
              <a:latin typeface="Calibri" pitchFamily="34" charset="0"/>
              <a:ea typeface="ＭＳ Ｐゴシック" charset="-128"/>
            </a:endParaRPr>
          </a:p>
        </p:txBody>
      </p:sp>
      <p:pic>
        <p:nvPicPr>
          <p:cNvPr id="4" name="Picture 3" descr="risk management process bold PPT big.pn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356278" y="2706538"/>
            <a:ext cx="6480175" cy="31115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 RISK MANAGEMENT</a:t>
            </a:r>
            <a:endParaRPr lang="en-US" dirty="0">
              <a:latin typeface="Calibri" pitchFamily="34" charset="0"/>
              <a:ea typeface="+mj-ea"/>
            </a:endParaRPr>
          </a:p>
        </p:txBody>
      </p:sp>
      <p:sp>
        <p:nvSpPr>
          <p:cNvPr id="3" name="Content Placeholder 2"/>
          <p:cNvSpPr>
            <a:spLocks noGrp="1"/>
          </p:cNvSpPr>
          <p:nvPr>
            <p:ph idx="1"/>
          </p:nvPr>
        </p:nvSpPr>
        <p:spPr>
          <a:xfrm>
            <a:off x="1547664" y="2420888"/>
            <a:ext cx="2989262" cy="2144177"/>
          </a:xfrm>
        </p:spPr>
        <p:txBody>
          <a:bodyPr>
            <a:spAutoFit/>
          </a:bodyPr>
          <a:lstStyle/>
          <a:p>
            <a:pPr marL="0" indent="0">
              <a:buFontTx/>
              <a:buNone/>
            </a:pPr>
            <a:r>
              <a:rPr lang="en-AU" dirty="0" smtClean="0">
                <a:latin typeface="Calibri" pitchFamily="34" charset="0"/>
                <a:ea typeface="ＭＳ Ｐゴシック" charset="-128"/>
              </a:rPr>
              <a:t>Consultation and communicating with others and monitoring and review should be planned for and carried out at every stage of the risk management process.</a:t>
            </a:r>
            <a:endParaRPr lang="en-US" dirty="0" smtClean="0">
              <a:latin typeface="Calibri" pitchFamily="34" charset="0"/>
              <a:ea typeface="ＭＳ Ｐゴシック" charset="-128"/>
            </a:endParaRPr>
          </a:p>
        </p:txBody>
      </p:sp>
      <p:pic>
        <p:nvPicPr>
          <p:cNvPr id="5" name="Picture 4" descr="construction road worker supervisor communication consult discuss meeting ppe hard hat vest 10859276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02175" y="2138363"/>
            <a:ext cx="3984625" cy="2641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1.2.6.1 CONSULTATION AND COMMUNICATING WITH OTHERS</a:t>
            </a:r>
            <a:endParaRPr lang="en-US" dirty="0">
              <a:latin typeface="Calibri" pitchFamily="34" charset="0"/>
              <a:ea typeface="+mj-ea"/>
            </a:endParaRPr>
          </a:p>
        </p:txBody>
      </p:sp>
      <p:sp>
        <p:nvSpPr>
          <p:cNvPr id="3" name="Content Placeholder 2"/>
          <p:cNvSpPr>
            <a:spLocks noGrp="1"/>
          </p:cNvSpPr>
          <p:nvPr>
            <p:ph idx="1"/>
          </p:nvPr>
        </p:nvSpPr>
        <p:spPr>
          <a:xfrm>
            <a:off x="1547664" y="1844824"/>
            <a:ext cx="3074987" cy="4375557"/>
          </a:xfrm>
        </p:spPr>
        <p:txBody>
          <a:bodyPr>
            <a:spAutoFit/>
          </a:bodyPr>
          <a:lstStyle/>
          <a:p>
            <a:pPr marL="0" indent="0">
              <a:buFontTx/>
              <a:buNone/>
            </a:pPr>
            <a:r>
              <a:rPr lang="en-AU" dirty="0" smtClean="0">
                <a:latin typeface="Calibri" pitchFamily="34" charset="0"/>
                <a:ea typeface="ＭＳ Ｐゴシック" charset="-128"/>
              </a:rPr>
              <a:t>Consultation and communicating with others is an important part of the risk management process and should take place at all stages.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Identifying risks and hazards and coming up with ways of controlling them includes talking to the people with knowledge of the situation, or who are directly affected by any action you may take.</a:t>
            </a:r>
            <a:endParaRPr lang="en-US" dirty="0" smtClean="0">
              <a:latin typeface="Calibri" pitchFamily="34" charset="0"/>
              <a:ea typeface="ＭＳ Ｐゴシック" charset="-128"/>
            </a:endParaRPr>
          </a:p>
        </p:txBody>
      </p:sp>
      <p:pic>
        <p:nvPicPr>
          <p:cNvPr id="4" name="Picture 3" descr="FEL front end loader workers supervisors mine construction meeting discussion hard hat clipboard 89839732.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52975" y="2308225"/>
            <a:ext cx="3933825" cy="29908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1.2.6.1 CONSULTATION AND COMMUNICATING WITH OTHERS</a:t>
            </a:r>
            <a:endParaRPr lang="en-US" dirty="0">
              <a:latin typeface="Calibri" pitchFamily="34" charset="0"/>
              <a:ea typeface="+mj-ea"/>
            </a:endParaRPr>
          </a:p>
        </p:txBody>
      </p:sp>
      <p:sp>
        <p:nvSpPr>
          <p:cNvPr id="3" name="Content Placeholder 2"/>
          <p:cNvSpPr>
            <a:spLocks noGrp="1"/>
          </p:cNvSpPr>
          <p:nvPr>
            <p:ph idx="1"/>
          </p:nvPr>
        </p:nvSpPr>
        <p:spPr>
          <a:xfrm>
            <a:off x="4572000" y="1844824"/>
            <a:ext cx="4119562" cy="3708708"/>
          </a:xfrm>
        </p:spPr>
        <p:txBody>
          <a:bodyPr>
            <a:spAutoFit/>
          </a:bodyPr>
          <a:lstStyle/>
          <a:p>
            <a:pPr marL="0" indent="0">
              <a:buFontTx/>
              <a:buNone/>
            </a:pPr>
            <a:r>
              <a:rPr lang="en-AU" dirty="0" smtClean="0">
                <a:latin typeface="Calibri" pitchFamily="34" charset="0"/>
                <a:ea typeface="ＭＳ Ｐゴシック" charset="-128"/>
              </a:rPr>
              <a:t>You should always talk to any workers involved in the hazard control measures as well as the OHS/WHS officer or supervisor.</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will help ensure that risks and hazards are not only effectively identified but that those involved with controlling and treating them are clear of their role and responsibilities in the risk management process. </a:t>
            </a:r>
            <a:endParaRPr lang="en-US" dirty="0" smtClean="0">
              <a:latin typeface="Calibri" pitchFamily="34" charset="0"/>
              <a:ea typeface="ＭＳ Ｐゴシック" charset="-128"/>
            </a:endParaRPr>
          </a:p>
        </p:txBody>
      </p:sp>
      <p:pic>
        <p:nvPicPr>
          <p:cNvPr id="5" name="Picture 4" descr="Inspecting work site superviso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01850"/>
            <a:ext cx="2913062" cy="32226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1.2.6.1 CONSULTATION AND COMMUNICATING WITH OTHERS</a:t>
            </a:r>
            <a:endParaRPr lang="en-US" dirty="0">
              <a:latin typeface="Calibri" pitchFamily="34" charset="0"/>
              <a:ea typeface="+mj-ea"/>
            </a:endParaRPr>
          </a:p>
        </p:txBody>
      </p:sp>
      <p:sp>
        <p:nvSpPr>
          <p:cNvPr id="3" name="Content Placeholder 2"/>
          <p:cNvSpPr>
            <a:spLocks noGrp="1"/>
          </p:cNvSpPr>
          <p:nvPr>
            <p:ph idx="1"/>
          </p:nvPr>
        </p:nvSpPr>
        <p:spPr>
          <a:xfrm>
            <a:off x="1547664" y="1700808"/>
            <a:ext cx="3935412" cy="3182923"/>
          </a:xfrm>
        </p:spPr>
        <p:txBody>
          <a:bodyPr>
            <a:spAutoFit/>
          </a:bodyPr>
          <a:lstStyle/>
          <a:p>
            <a:pPr marL="0" indent="0">
              <a:buFontTx/>
              <a:buNone/>
            </a:pPr>
            <a:r>
              <a:rPr lang="en-AU" dirty="0" smtClean="0">
                <a:latin typeface="Calibri" pitchFamily="34" charset="0"/>
                <a:ea typeface="ＭＳ Ｐゴシック" charset="-128"/>
              </a:rPr>
              <a:t>It also allows different skills, expertise and views to be brought together to enhance and support the risk management process. It is important that different views and concerns are identified and recorded as part of the consultation and then taken into account during the decision-making process. </a:t>
            </a:r>
            <a:endParaRPr lang="en-US" dirty="0" smtClean="0">
              <a:latin typeface="Calibri" pitchFamily="34" charset="0"/>
              <a:ea typeface="ＭＳ Ｐゴシック" charset="-128"/>
            </a:endParaRPr>
          </a:p>
        </p:txBody>
      </p:sp>
      <p:pic>
        <p:nvPicPr>
          <p:cNvPr id="4" name="Picture 3" descr="workers pipes discuss plans 7209178_x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580112" y="2564904"/>
            <a:ext cx="3068637" cy="2217737"/>
          </a:xfrm>
          <a:prstGeom prst="rect">
            <a:avLst/>
          </a:prstGeom>
          <a:noFill/>
          <a:ln w="9525">
            <a:noFill/>
            <a:miter lim="800000"/>
            <a:headEnd/>
            <a:tailEnd/>
          </a:ln>
        </p:spPr>
      </p:pic>
      <p:sp>
        <p:nvSpPr>
          <p:cNvPr id="6" name="Rectangle 5"/>
          <p:cNvSpPr>
            <a:spLocks noChangeArrowheads="1"/>
          </p:cNvSpPr>
          <p:nvPr/>
        </p:nvSpPr>
        <p:spPr bwMode="auto">
          <a:xfrm>
            <a:off x="1619672" y="5013176"/>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Controlling a hazard can be a team effort and it</a:t>
            </a:r>
            <a:r>
              <a:rPr lang="en-AU" altLang="en-US" sz="1800" dirty="0">
                <a:solidFill>
                  <a:srgbClr val="000000"/>
                </a:solidFill>
                <a:latin typeface="Calibri" pitchFamily="34" charset="0"/>
              </a:rPr>
              <a:t>’</a:t>
            </a:r>
            <a:r>
              <a:rPr lang="en-AU" sz="1800" dirty="0">
                <a:solidFill>
                  <a:srgbClr val="000000"/>
                </a:solidFill>
                <a:latin typeface="Calibri" pitchFamily="34" charset="0"/>
              </a:rPr>
              <a:t>s important that everybody knows what they need to do and how/if they need to change their work process to suit.</a:t>
            </a:r>
            <a:r>
              <a:rPr lang="en-US" sz="1800" dirty="0">
                <a:solidFill>
                  <a:srgbClr val="000000"/>
                </a:solidFill>
                <a:latin typeface="Calibri" pitchFamily="34"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4725988" y="1930400"/>
            <a:ext cx="3960812" cy="4016484"/>
          </a:xfrm>
        </p:spPr>
        <p:txBody>
          <a:bodyPr>
            <a:spAutoFit/>
          </a:bodyPr>
          <a:lstStyle/>
          <a:p>
            <a:pPr marL="0" indent="0">
              <a:buFontTx/>
              <a:buNone/>
            </a:pPr>
            <a:r>
              <a:rPr lang="en-AU" dirty="0" smtClean="0">
                <a:latin typeface="Calibri" pitchFamily="34" charset="0"/>
                <a:ea typeface="ＭＳ Ｐゴシック" charset="-128"/>
              </a:rPr>
              <a:t>A </a:t>
            </a:r>
            <a:r>
              <a:rPr lang="en-AU" b="1" dirty="0" smtClean="0">
                <a:solidFill>
                  <a:srgbClr val="0069AA"/>
                </a:solidFill>
                <a:latin typeface="Calibri" pitchFamily="34" charset="0"/>
                <a:ea typeface="ＭＳ Ｐゴシック" charset="-128"/>
              </a:rPr>
              <a:t>RISK</a:t>
            </a:r>
            <a:r>
              <a:rPr lang="en-AU" dirty="0" smtClean="0">
                <a:solidFill>
                  <a:srgbClr val="0069AA"/>
                </a:solidFill>
                <a:latin typeface="Calibri" pitchFamily="34" charset="0"/>
                <a:ea typeface="ＭＳ Ｐゴシック" charset="-128"/>
              </a:rPr>
              <a:t> </a:t>
            </a:r>
            <a:r>
              <a:rPr lang="en-AU" dirty="0" smtClean="0">
                <a:latin typeface="Calibri" pitchFamily="34" charset="0"/>
                <a:ea typeface="ＭＳ Ｐゴシック" charset="-128"/>
              </a:rPr>
              <a:t>is the chance of a hazard hurting you or somebody else or causing some damage.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 </a:t>
            </a:r>
            <a:r>
              <a:rPr lang="en-AU" b="1" dirty="0" smtClean="0">
                <a:solidFill>
                  <a:srgbClr val="0069AA"/>
                </a:solidFill>
                <a:latin typeface="Calibri" pitchFamily="34" charset="0"/>
                <a:ea typeface="ＭＳ Ｐゴシック" charset="-128"/>
              </a:rPr>
              <a:t>HAZARD</a:t>
            </a:r>
            <a:r>
              <a:rPr lang="en-AU" dirty="0" smtClean="0">
                <a:solidFill>
                  <a:srgbClr val="0069AA"/>
                </a:solidFill>
                <a:latin typeface="Calibri" pitchFamily="34" charset="0"/>
                <a:ea typeface="ＭＳ Ｐゴシック" charset="-128"/>
              </a:rPr>
              <a:t> </a:t>
            </a:r>
            <a:r>
              <a:rPr lang="en-AU" dirty="0" smtClean="0">
                <a:latin typeface="Calibri" pitchFamily="34" charset="0"/>
                <a:ea typeface="ＭＳ Ｐゴシック" charset="-128"/>
              </a:rPr>
              <a:t>is the thing or situation that causes injury, harm or damage.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If you can remove or at least control a </a:t>
            </a:r>
            <a:r>
              <a:rPr lang="en-AU" b="1" dirty="0" smtClean="0">
                <a:solidFill>
                  <a:srgbClr val="0069AA"/>
                </a:solidFill>
                <a:latin typeface="Calibri" pitchFamily="34" charset="0"/>
                <a:ea typeface="ＭＳ Ｐゴシック" charset="-128"/>
              </a:rPr>
              <a:t>HAZARD</a:t>
            </a:r>
            <a:r>
              <a:rPr lang="en-AU" dirty="0" smtClean="0">
                <a:solidFill>
                  <a:srgbClr val="0069AA"/>
                </a:solidFill>
                <a:latin typeface="Calibri" pitchFamily="34" charset="0"/>
                <a:ea typeface="ＭＳ Ｐゴシック" charset="-128"/>
              </a:rPr>
              <a:t> </a:t>
            </a:r>
            <a:r>
              <a:rPr lang="en-AU" dirty="0" smtClean="0">
                <a:latin typeface="Calibri" pitchFamily="34" charset="0"/>
                <a:ea typeface="ＭＳ Ｐゴシック" charset="-128"/>
              </a:rPr>
              <a:t>you can reduce the </a:t>
            </a:r>
            <a:r>
              <a:rPr lang="en-AU" b="1" dirty="0" smtClean="0">
                <a:solidFill>
                  <a:srgbClr val="0069AA"/>
                </a:solidFill>
                <a:latin typeface="Calibri" pitchFamily="34" charset="0"/>
                <a:ea typeface="ＭＳ Ｐゴシック" charset="-128"/>
              </a:rPr>
              <a:t>RISK</a:t>
            </a:r>
            <a:r>
              <a:rPr lang="en-AU" dirty="0" smtClean="0">
                <a:solidFill>
                  <a:srgbClr val="0069AA"/>
                </a:solidFill>
                <a:latin typeface="Calibri" pitchFamily="34" charset="0"/>
                <a:ea typeface="ＭＳ Ｐゴシック" charset="-128"/>
              </a:rPr>
              <a:t> </a:t>
            </a:r>
            <a:r>
              <a:rPr lang="en-AU" dirty="0" smtClean="0">
                <a:latin typeface="Calibri" pitchFamily="34" charset="0"/>
                <a:ea typeface="ＭＳ Ｐゴシック" charset="-128"/>
              </a:rPr>
              <a:t>involved.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Checking for hazards is the first step in risk management.</a:t>
            </a:r>
            <a:endParaRPr lang="en-US" dirty="0" smtClean="0">
              <a:latin typeface="Calibri" pitchFamily="34" charset="0"/>
              <a:ea typeface="ＭＳ Ｐゴシック" charset="-128"/>
            </a:endParaRPr>
          </a:p>
        </p:txBody>
      </p:sp>
      <p:pic>
        <p:nvPicPr>
          <p:cNvPr id="5" name="Picture 4" descr="risk sign exclamation10088013_xx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174875"/>
            <a:ext cx="3074987" cy="30019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pic>
        <p:nvPicPr>
          <p:cNvPr id="6" name="Picture 5" descr="RIIMPO304B 1.5.1.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35696" y="2780928"/>
            <a:ext cx="5399088" cy="14573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21"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1475656" y="1556792"/>
            <a:ext cx="3673475" cy="4054956"/>
          </a:xfrm>
        </p:spPr>
        <p:txBody>
          <a:bodyPr>
            <a:spAutoFit/>
          </a:bodyPr>
          <a:lstStyle/>
          <a:p>
            <a:pPr marL="0" indent="0">
              <a:buFontTx/>
              <a:buNone/>
            </a:pPr>
            <a:r>
              <a:rPr lang="en-AU" dirty="0" smtClean="0">
                <a:latin typeface="Calibri" pitchFamily="34" charset="0"/>
                <a:ea typeface="ＭＳ Ｐゴシック" charset="-128"/>
              </a:rPr>
              <a:t>Before commencing work on a site you should consult with safety officers, supervisors, site engineers, managers responsible for the site or other relevant workplace personnel/workers.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They can inform you of any site-specific hazards and ground conditions and ensure that you adhere to any workplace policies and site-specific procedures.</a:t>
            </a:r>
            <a:endParaRPr lang="en-US" dirty="0" smtClean="0">
              <a:latin typeface="Calibri" pitchFamily="34" charset="0"/>
              <a:ea typeface="ＭＳ Ｐゴシック" charset="-128"/>
            </a:endParaRPr>
          </a:p>
        </p:txBody>
      </p:sp>
      <p:pic>
        <p:nvPicPr>
          <p:cNvPr id="4" name="Picture 3" descr="worker supervisor construction consult plans discuss 14212344_l.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300663" y="2224088"/>
            <a:ext cx="3386137" cy="285273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1541463" y="2382838"/>
            <a:ext cx="3538537" cy="2990562"/>
          </a:xfrm>
        </p:spPr>
        <p:txBody>
          <a:bodyPr>
            <a:spAutoFit/>
          </a:bodyPr>
          <a:lstStyle/>
          <a:p>
            <a:pPr marL="0" indent="0">
              <a:buFontTx/>
              <a:buNone/>
            </a:pPr>
            <a:r>
              <a:rPr lang="en-AU" dirty="0" smtClean="0">
                <a:latin typeface="Calibri" pitchFamily="34" charset="0"/>
                <a:ea typeface="ＭＳ Ｐゴシック" charset="-128"/>
              </a:rPr>
              <a:t>A site induction needs to inform you of any hazards which exist on site.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Some of these hazards can be removed through staff training, better equipment and safe work methods. Talk to the OHS/WHS officer for more information.</a:t>
            </a:r>
            <a:endParaRPr lang="en-US" dirty="0" smtClean="0">
              <a:latin typeface="Calibri" pitchFamily="34" charset="0"/>
              <a:ea typeface="ＭＳ Ｐゴシック" charset="-128"/>
            </a:endParaRPr>
          </a:p>
        </p:txBody>
      </p:sp>
      <p:pic>
        <p:nvPicPr>
          <p:cNvPr id="5" name="Picture 4" descr="Construction Group Worksite meeting or induction.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38750" y="2235200"/>
            <a:ext cx="3448050" cy="23971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4676775" y="1870075"/>
            <a:ext cx="4010025" cy="4300088"/>
          </a:xfrm>
        </p:spPr>
        <p:txBody>
          <a:bodyPr>
            <a:spAutoFit/>
          </a:bodyPr>
          <a:lstStyle/>
          <a:p>
            <a:pPr marL="0" indent="0">
              <a:buFontTx/>
              <a:buNone/>
            </a:pPr>
            <a:r>
              <a:rPr lang="en-AU" sz="1700" dirty="0" smtClean="0">
                <a:latin typeface="Calibri" pitchFamily="34" charset="0"/>
                <a:ea typeface="ＭＳ Ｐゴシック" charset="-128"/>
              </a:rPr>
              <a:t>Each worksite will have specific risk management procedures, safety systems and information, and procedures for communication, reporting and record keeping.</a:t>
            </a:r>
            <a:endParaRPr lang="en-US" sz="1700" dirty="0" smtClean="0">
              <a:latin typeface="Calibri" pitchFamily="34" charset="0"/>
              <a:ea typeface="ＭＳ Ｐゴシック" charset="-128"/>
            </a:endParaRPr>
          </a:p>
          <a:p>
            <a:pPr marL="0" indent="0">
              <a:buFontTx/>
              <a:buNone/>
            </a:pPr>
            <a:r>
              <a:rPr lang="en-AU" sz="1700" dirty="0" smtClean="0">
                <a:latin typeface="Calibri" pitchFamily="34" charset="0"/>
                <a:ea typeface="ＭＳ Ｐゴシック" charset="-128"/>
              </a:rPr>
              <a:t> Before conducting a risk assessment at a worksite, check to see what systems and procedures are in place as they may affect the outcomes of the risk assessment.</a:t>
            </a:r>
            <a:endParaRPr lang="en-US" sz="1700" dirty="0" smtClean="0">
              <a:latin typeface="Calibri" pitchFamily="34" charset="0"/>
              <a:ea typeface="ＭＳ Ｐゴシック" charset="-128"/>
            </a:endParaRPr>
          </a:p>
          <a:p>
            <a:pPr marL="0" indent="0">
              <a:buFontTx/>
              <a:buNone/>
            </a:pPr>
            <a:r>
              <a:rPr lang="en-AU" sz="1700" dirty="0" smtClean="0">
                <a:latin typeface="Calibri" pitchFamily="34" charset="0"/>
                <a:ea typeface="ＭＳ Ｐゴシック" charset="-128"/>
              </a:rPr>
              <a:t> It is important that suitably knowledgeable personnel/workers are involved in the risk identification process.</a:t>
            </a:r>
            <a:endParaRPr lang="en-US" sz="1700" dirty="0" smtClean="0">
              <a:latin typeface="Calibri" pitchFamily="34" charset="0"/>
              <a:ea typeface="ＭＳ Ｐゴシック" charset="-128"/>
            </a:endParaRPr>
          </a:p>
        </p:txBody>
      </p:sp>
      <p:pic>
        <p:nvPicPr>
          <p:cNvPr id="4" name="Picture 3" descr="worker clipboard hard hat ppe vest write read 125166978.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flipH="1">
            <a:off x="1187624" y="1916832"/>
            <a:ext cx="2989262" cy="36242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1249894"/>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Identify Hazards</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Part of your job is to look around to see if you can find any hazards before operations begin. A good tip is to check:</a:t>
            </a:r>
            <a:endParaRPr lang="en-US" dirty="0" smtClean="0">
              <a:latin typeface="Calibri" pitchFamily="34" charset="0"/>
              <a:ea typeface="ＭＳ Ｐゴシック" charset="-128"/>
            </a:endParaRPr>
          </a:p>
        </p:txBody>
      </p:sp>
      <p:pic>
        <p:nvPicPr>
          <p:cNvPr id="5" name="Picture 4" descr="Hazard Check Triangle.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81366" y="2818217"/>
            <a:ext cx="3954858" cy="359479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1547664" y="2636912"/>
            <a:ext cx="4344987" cy="3646063"/>
          </a:xfrm>
        </p:spPr>
        <p:txBody>
          <a:bodyPr>
            <a:spAutoFit/>
          </a:bodyPr>
          <a:lstStyle/>
          <a:p>
            <a:pPr marL="682625">
              <a:spcBef>
                <a:spcPts val="300"/>
              </a:spcBef>
              <a:spcAft>
                <a:spcPts val="300"/>
              </a:spcAft>
            </a:pPr>
            <a:r>
              <a:rPr lang="en-AU" sz="1700" dirty="0" smtClean="0">
                <a:latin typeface="Calibri" pitchFamily="34" charset="0"/>
                <a:ea typeface="ＭＳ Ｐゴシック" charset="-128"/>
              </a:rPr>
              <a:t>Weather conditions, e.g. storms, heat, humidity. </a:t>
            </a:r>
            <a:endParaRPr lang="en-US" sz="1700" dirty="0" smtClean="0">
              <a:latin typeface="Calibri" pitchFamily="34" charset="0"/>
              <a:ea typeface="ＭＳ Ｐゴシック" charset="-128"/>
            </a:endParaRPr>
          </a:p>
          <a:p>
            <a:pPr marL="682625">
              <a:spcBef>
                <a:spcPts val="300"/>
              </a:spcBef>
              <a:spcAft>
                <a:spcPts val="300"/>
              </a:spcAft>
            </a:pPr>
            <a:r>
              <a:rPr lang="en-AU" sz="1700" dirty="0" smtClean="0">
                <a:latin typeface="Calibri" pitchFamily="34" charset="0"/>
                <a:ea typeface="ＭＳ Ｐゴシック" charset="-128"/>
              </a:rPr>
              <a:t>Structural hazards, e g. fences, bridges, facilities, buildings, poles, work zones. </a:t>
            </a:r>
            <a:endParaRPr lang="en-US" sz="1700" dirty="0" smtClean="0">
              <a:latin typeface="Calibri" pitchFamily="34" charset="0"/>
              <a:ea typeface="ＭＳ Ｐゴシック" charset="-128"/>
            </a:endParaRPr>
          </a:p>
          <a:p>
            <a:pPr marL="682625">
              <a:spcBef>
                <a:spcPts val="300"/>
              </a:spcBef>
              <a:spcAft>
                <a:spcPts val="300"/>
              </a:spcAft>
            </a:pPr>
            <a:r>
              <a:rPr lang="en-AU" sz="1700" dirty="0" smtClean="0">
                <a:latin typeface="Calibri" pitchFamily="34" charset="0"/>
                <a:ea typeface="ＭＳ Ｐゴシック" charset="-128"/>
              </a:rPr>
              <a:t>Working at heights or in confined spaces. </a:t>
            </a:r>
            <a:endParaRPr lang="en-US" sz="1700" dirty="0" smtClean="0">
              <a:latin typeface="Calibri" pitchFamily="34" charset="0"/>
              <a:ea typeface="ＭＳ Ｐゴシック" charset="-128"/>
            </a:endParaRPr>
          </a:p>
          <a:p>
            <a:pPr marL="682625">
              <a:spcBef>
                <a:spcPts val="300"/>
              </a:spcBef>
              <a:spcAft>
                <a:spcPts val="300"/>
              </a:spcAft>
            </a:pPr>
            <a:r>
              <a:rPr lang="en-AU" sz="1700" dirty="0" smtClean="0">
                <a:latin typeface="Calibri" pitchFamily="34" charset="0"/>
                <a:ea typeface="ＭＳ Ｐゴシック" charset="-128"/>
              </a:rPr>
              <a:t>Hazardous materials and substances, e.g. fuel, chemicals, contaminants, gases. </a:t>
            </a:r>
            <a:endParaRPr lang="en-US" sz="1700" dirty="0" smtClean="0">
              <a:latin typeface="Calibri" pitchFamily="34" charset="0"/>
              <a:ea typeface="ＭＳ Ｐゴシック" charset="-128"/>
            </a:endParaRPr>
          </a:p>
          <a:p>
            <a:pPr marL="682625">
              <a:spcBef>
                <a:spcPts val="300"/>
              </a:spcBef>
              <a:spcAft>
                <a:spcPts val="300"/>
              </a:spcAft>
            </a:pPr>
            <a:r>
              <a:rPr lang="en-AU" sz="1700" dirty="0" smtClean="0">
                <a:latin typeface="Calibri" pitchFamily="34" charset="0"/>
                <a:ea typeface="ＭＳ Ｐゴシック" charset="-128"/>
              </a:rPr>
              <a:t>Manual handling or lifting issues.</a:t>
            </a:r>
            <a:endParaRPr lang="en-US" sz="1700" dirty="0" smtClean="0">
              <a:latin typeface="Calibri" pitchFamily="34" charset="0"/>
              <a:ea typeface="ＭＳ Ｐゴシック" charset="-128"/>
            </a:endParaRPr>
          </a:p>
        </p:txBody>
      </p:sp>
      <p:pic>
        <p:nvPicPr>
          <p:cNvPr id="4" name="Picture 3" descr="Bad weather clouds coming.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094413" y="2978150"/>
            <a:ext cx="2592387" cy="2649538"/>
          </a:xfrm>
          <a:prstGeom prst="rect">
            <a:avLst/>
          </a:prstGeom>
          <a:noFill/>
          <a:ln w="9525">
            <a:noFill/>
            <a:miter lim="800000"/>
            <a:headEnd/>
            <a:tailEnd/>
          </a:ln>
        </p:spPr>
      </p:pic>
      <p:sp>
        <p:nvSpPr>
          <p:cNvPr id="6" name="Rectangle 5"/>
          <p:cNvSpPr>
            <a:spLocks noChangeArrowheads="1"/>
          </p:cNvSpPr>
          <p:nvPr/>
        </p:nvSpPr>
        <p:spPr bwMode="auto">
          <a:xfrm>
            <a:off x="1547664" y="1484784"/>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sz="1800" b="1" dirty="0">
                <a:solidFill>
                  <a:srgbClr val="0069AA"/>
                </a:solidFill>
              </a:rPr>
              <a:t>Potential Hazards And Risks</a:t>
            </a:r>
            <a:endParaRPr lang="en-US" sz="1800" dirty="0">
              <a:solidFill>
                <a:srgbClr val="0069AA"/>
              </a:solidFill>
            </a:endParaRPr>
          </a:p>
          <a:p>
            <a:pPr eaLnBrk="0" hangingPunct="0">
              <a:buSzPct val="100000"/>
            </a:pPr>
            <a:r>
              <a:rPr lang="en-AU" sz="1800" dirty="0" smtClean="0">
                <a:solidFill>
                  <a:srgbClr val="000000"/>
                </a:solidFill>
              </a:rPr>
              <a:t>Potential </a:t>
            </a:r>
            <a:r>
              <a:rPr lang="en-AU" sz="1800" dirty="0">
                <a:solidFill>
                  <a:srgbClr val="000000"/>
                </a:solidFill>
              </a:rPr>
              <a:t>hazards and risks that may be identified during the inspection of the work area may include: </a:t>
            </a:r>
            <a:endParaRPr lang="en-US" sz="18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4499992" y="1556792"/>
            <a:ext cx="4216400" cy="4840043"/>
          </a:xfrm>
        </p:spPr>
        <p:txBody>
          <a:bodyPr>
            <a:spAutoFit/>
          </a:bodyPr>
          <a:lstStyle/>
          <a:p>
            <a:pPr marL="682625">
              <a:spcBef>
                <a:spcPts val="500"/>
              </a:spcBef>
              <a:spcAft>
                <a:spcPts val="500"/>
              </a:spcAft>
            </a:pPr>
            <a:r>
              <a:rPr lang="en-AU" sz="1600" dirty="0" smtClean="0">
                <a:latin typeface="Calibri" pitchFamily="34" charset="0"/>
                <a:ea typeface="ＭＳ Ｐゴシック" charset="-128"/>
              </a:rPr>
              <a:t>Environmental hazards – unstable or uneven terrain, holes, excavations, trenches, cuttings, embankments, over-hanging rocks, trees, dust and noise, unstable faces or areas. </a:t>
            </a:r>
            <a:endParaRPr lang="en-US" sz="1600" dirty="0" smtClean="0">
              <a:latin typeface="Calibri" pitchFamily="34" charset="0"/>
              <a:ea typeface="ＭＳ Ｐゴシック" charset="-128"/>
            </a:endParaRPr>
          </a:p>
          <a:p>
            <a:pPr marL="682625">
              <a:spcBef>
                <a:spcPts val="500"/>
              </a:spcBef>
              <a:spcAft>
                <a:spcPts val="500"/>
              </a:spcAft>
            </a:pPr>
            <a:r>
              <a:rPr lang="en-AU" sz="1600" dirty="0" smtClean="0">
                <a:latin typeface="Calibri" pitchFamily="34" charset="0"/>
                <a:ea typeface="ＭＳ Ｐゴシック" charset="-128"/>
              </a:rPr>
              <a:t>Damage to finished work areas. </a:t>
            </a:r>
            <a:endParaRPr lang="en-US" sz="1600" dirty="0" smtClean="0">
              <a:latin typeface="Calibri" pitchFamily="34" charset="0"/>
              <a:ea typeface="ＭＳ Ｐゴシック" charset="-128"/>
            </a:endParaRPr>
          </a:p>
          <a:p>
            <a:pPr marL="682625">
              <a:spcBef>
                <a:spcPts val="500"/>
              </a:spcBef>
              <a:spcAft>
                <a:spcPts val="500"/>
              </a:spcAft>
            </a:pPr>
            <a:r>
              <a:rPr lang="en-AU" sz="1600" dirty="0" smtClean="0">
                <a:latin typeface="Calibri" pitchFamily="34" charset="0"/>
                <a:ea typeface="ＭＳ Ｐゴシック" charset="-128"/>
              </a:rPr>
              <a:t>Water damage due to insufficient or in adequate drainage. </a:t>
            </a:r>
            <a:endParaRPr lang="en-US" sz="1600" dirty="0" smtClean="0">
              <a:latin typeface="Calibri" pitchFamily="34" charset="0"/>
              <a:ea typeface="ＭＳ Ｐゴシック" charset="-128"/>
            </a:endParaRPr>
          </a:p>
          <a:p>
            <a:pPr marL="682625">
              <a:spcBef>
                <a:spcPts val="500"/>
              </a:spcBef>
              <a:spcAft>
                <a:spcPts val="500"/>
              </a:spcAft>
            </a:pPr>
            <a:r>
              <a:rPr lang="en-AU" sz="1600" dirty="0" smtClean="0">
                <a:latin typeface="Calibri" pitchFamily="34" charset="0"/>
                <a:ea typeface="ＭＳ Ｐゴシック" charset="-128"/>
              </a:rPr>
              <a:t>Height of fill areas and embankment slopes. </a:t>
            </a:r>
            <a:endParaRPr lang="en-US" sz="1600" dirty="0" smtClean="0">
              <a:latin typeface="Calibri" pitchFamily="34" charset="0"/>
              <a:ea typeface="ＭＳ Ｐゴシック" charset="-128"/>
            </a:endParaRPr>
          </a:p>
          <a:p>
            <a:pPr marL="682625">
              <a:spcBef>
                <a:spcPts val="500"/>
              </a:spcBef>
              <a:spcAft>
                <a:spcPts val="500"/>
              </a:spcAft>
            </a:pPr>
            <a:r>
              <a:rPr lang="en-AU" sz="1600" dirty="0" smtClean="0">
                <a:latin typeface="Calibri" pitchFamily="34" charset="0"/>
                <a:ea typeface="ＭＳ Ｐゴシック" charset="-128"/>
              </a:rPr>
              <a:t>Plant rollover. </a:t>
            </a:r>
            <a:endParaRPr lang="en-US" sz="1600" dirty="0" smtClean="0">
              <a:latin typeface="Calibri" pitchFamily="34" charset="0"/>
              <a:ea typeface="ＭＳ Ｐゴシック" charset="-128"/>
            </a:endParaRPr>
          </a:p>
          <a:p>
            <a:pPr marL="682625">
              <a:spcBef>
                <a:spcPts val="500"/>
              </a:spcBef>
              <a:spcAft>
                <a:spcPts val="500"/>
              </a:spcAft>
            </a:pPr>
            <a:r>
              <a:rPr lang="en-AU" sz="1600" dirty="0" smtClean="0">
                <a:latin typeface="Calibri" pitchFamily="34" charset="0"/>
                <a:ea typeface="ＭＳ Ｐゴシック" charset="-128"/>
              </a:rPr>
              <a:t>Rotating plant (e.g. mixers) and revolving plant (excavator swing zones).</a:t>
            </a:r>
            <a:endParaRPr lang="en-US" sz="1600" dirty="0" smtClean="0">
              <a:latin typeface="Calibri" pitchFamily="34" charset="0"/>
              <a:ea typeface="ＭＳ Ｐゴシック" charset="-128"/>
            </a:endParaRPr>
          </a:p>
        </p:txBody>
      </p:sp>
      <p:pic>
        <p:nvPicPr>
          <p:cNvPr id="5" name="Picture 4" descr="trench lay pipes concrete 12523642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992313"/>
            <a:ext cx="2794000" cy="3743325"/>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1.2.6.2 RISK/HAZARD IDENTIFICATION</a:t>
            </a:r>
            <a:endParaRPr lang="en-US" dirty="0">
              <a:latin typeface="Calibri" pitchFamily="34" charset="0"/>
              <a:ea typeface="+mj-ea"/>
            </a:endParaRPr>
          </a:p>
        </p:txBody>
      </p:sp>
      <p:sp>
        <p:nvSpPr>
          <p:cNvPr id="3" name="Content Placeholder 2"/>
          <p:cNvSpPr>
            <a:spLocks noGrp="1"/>
          </p:cNvSpPr>
          <p:nvPr>
            <p:ph idx="1"/>
          </p:nvPr>
        </p:nvSpPr>
        <p:spPr>
          <a:xfrm>
            <a:off x="1619672" y="1628800"/>
            <a:ext cx="3990975" cy="4991110"/>
          </a:xfrm>
        </p:spPr>
        <p:txBody>
          <a:bodyPr>
            <a:spAutoFit/>
          </a:bodyPr>
          <a:lstStyle/>
          <a:p>
            <a:pPr marL="682625">
              <a:spcBef>
                <a:spcPts val="500"/>
              </a:spcBef>
              <a:spcAft>
                <a:spcPts val="500"/>
              </a:spcAft>
            </a:pPr>
            <a:r>
              <a:rPr lang="en-AU" dirty="0" smtClean="0">
                <a:latin typeface="Calibri" pitchFamily="34" charset="0"/>
                <a:ea typeface="ＭＳ Ｐゴシック" charset="-128"/>
              </a:rPr>
              <a:t>Overhead and underground services. </a:t>
            </a:r>
            <a:endParaRPr lang="en-US" dirty="0" smtClean="0">
              <a:latin typeface="Calibri" pitchFamily="34" charset="0"/>
              <a:ea typeface="ＭＳ Ｐゴシック" charset="-128"/>
            </a:endParaRPr>
          </a:p>
          <a:p>
            <a:pPr marL="682625">
              <a:spcBef>
                <a:spcPts val="500"/>
              </a:spcBef>
              <a:spcAft>
                <a:spcPts val="500"/>
              </a:spcAft>
            </a:pPr>
            <a:r>
              <a:rPr lang="en-AU" dirty="0" smtClean="0">
                <a:latin typeface="Calibri" pitchFamily="34" charset="0"/>
                <a:ea typeface="ＭＳ Ｐゴシック" charset="-128"/>
              </a:rPr>
              <a:t>Worksite traffic, plant, machinery and vehicle interaction and people. </a:t>
            </a:r>
            <a:endParaRPr lang="en-US" dirty="0" smtClean="0">
              <a:latin typeface="Calibri" pitchFamily="34" charset="0"/>
              <a:ea typeface="ＭＳ Ｐゴシック" charset="-128"/>
            </a:endParaRPr>
          </a:p>
          <a:p>
            <a:pPr marL="682625">
              <a:spcBef>
                <a:spcPts val="500"/>
              </a:spcBef>
              <a:spcAft>
                <a:spcPts val="500"/>
              </a:spcAft>
            </a:pPr>
            <a:r>
              <a:rPr lang="en-AU" dirty="0" smtClean="0">
                <a:latin typeface="Calibri" pitchFamily="34" charset="0"/>
                <a:ea typeface="ＭＳ Ｐゴシック" charset="-128"/>
              </a:rPr>
              <a:t>Refuelling (in case of environmental damage). </a:t>
            </a:r>
            <a:endParaRPr lang="en-US" dirty="0" smtClean="0">
              <a:latin typeface="Calibri" pitchFamily="34" charset="0"/>
              <a:ea typeface="ＭＳ Ｐゴシック" charset="-128"/>
            </a:endParaRPr>
          </a:p>
          <a:p>
            <a:pPr marL="682625">
              <a:spcBef>
                <a:spcPts val="500"/>
              </a:spcBef>
              <a:spcAft>
                <a:spcPts val="500"/>
              </a:spcAft>
            </a:pPr>
            <a:r>
              <a:rPr lang="en-AU" dirty="0" smtClean="0">
                <a:latin typeface="Calibri" pitchFamily="34" charset="0"/>
                <a:ea typeface="ＭＳ Ｐゴシック" charset="-128"/>
              </a:rPr>
              <a:t>Equipment in use or unattended. </a:t>
            </a:r>
            <a:endParaRPr lang="en-US" dirty="0" smtClean="0">
              <a:latin typeface="Calibri" pitchFamily="34" charset="0"/>
              <a:ea typeface="ＭＳ Ｐゴシック" charset="-128"/>
            </a:endParaRPr>
          </a:p>
          <a:p>
            <a:pPr marL="682625">
              <a:spcBef>
                <a:spcPts val="500"/>
              </a:spcBef>
              <a:spcAft>
                <a:spcPts val="500"/>
              </a:spcAft>
            </a:pPr>
            <a:r>
              <a:rPr lang="en-AU" dirty="0" smtClean="0">
                <a:latin typeface="Calibri" pitchFamily="34" charset="0"/>
                <a:ea typeface="ＭＳ Ｐゴシック" charset="-128"/>
              </a:rPr>
              <a:t>Damaged or defective equipment. </a:t>
            </a:r>
            <a:endParaRPr lang="en-US" dirty="0" smtClean="0">
              <a:latin typeface="Calibri" pitchFamily="34" charset="0"/>
              <a:ea typeface="ＭＳ Ｐゴシック" charset="-128"/>
            </a:endParaRPr>
          </a:p>
          <a:p>
            <a:pPr marL="682625">
              <a:spcBef>
                <a:spcPts val="500"/>
              </a:spcBef>
              <a:spcAft>
                <a:spcPts val="500"/>
              </a:spcAft>
            </a:pPr>
            <a:r>
              <a:rPr lang="en-AU" dirty="0" smtClean="0">
                <a:latin typeface="Calibri" pitchFamily="34" charset="0"/>
                <a:ea typeface="ＭＳ Ｐゴシック" charset="-128"/>
              </a:rPr>
              <a:t>Other aspects that may be specific to a task or location.</a:t>
            </a:r>
            <a:endParaRPr lang="en-US" dirty="0" smtClean="0">
              <a:latin typeface="Calibri" pitchFamily="34" charset="0"/>
              <a:ea typeface="ＭＳ Ｐゴシック" charset="-128"/>
            </a:endParaRPr>
          </a:p>
        </p:txBody>
      </p:sp>
      <p:pic>
        <p:nvPicPr>
          <p:cNvPr id="4" name="Picture 3" descr="power lines 111_2_1234567.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641975" y="2008188"/>
            <a:ext cx="3044825" cy="31464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1.2.6.3 RISK/HAZARD ASSESSMENT</a:t>
            </a:r>
            <a:endParaRPr lang="en-US" dirty="0">
              <a:latin typeface="Calibri" pitchFamily="34" charset="0"/>
              <a:ea typeface="+mj-ea"/>
            </a:endParaRPr>
          </a:p>
        </p:txBody>
      </p:sp>
      <p:sp>
        <p:nvSpPr>
          <p:cNvPr id="3" name="Content Placeholder 2"/>
          <p:cNvSpPr>
            <a:spLocks noGrp="1"/>
          </p:cNvSpPr>
          <p:nvPr>
            <p:ph idx="1"/>
          </p:nvPr>
        </p:nvSpPr>
        <p:spPr>
          <a:xfrm>
            <a:off x="5292080" y="1988840"/>
            <a:ext cx="3386137" cy="3016210"/>
          </a:xfrm>
        </p:spPr>
        <p:txBody>
          <a:bodyPr>
            <a:spAutoFit/>
          </a:bodyPr>
          <a:lstStyle/>
          <a:p>
            <a:pPr marL="0" indent="0">
              <a:buFontTx/>
              <a:buNone/>
            </a:pPr>
            <a:r>
              <a:rPr lang="en-AU" dirty="0" smtClean="0">
                <a:latin typeface="Calibri" pitchFamily="34" charset="0"/>
                <a:ea typeface="ＭＳ Ｐゴシック" charset="-128"/>
              </a:rPr>
              <a:t>A risk assessment involves completing a risk analysis and a risk evaluation.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By assessing the likelihood and consequence of the risk, you are able to understand the situation better and respond in an appropriate way.</a:t>
            </a:r>
            <a:endParaRPr lang="en-US" dirty="0" smtClean="0">
              <a:latin typeface="Calibri" pitchFamily="34" charset="0"/>
              <a:ea typeface="ＭＳ Ｐゴシック" charset="-128"/>
            </a:endParaRPr>
          </a:p>
        </p:txBody>
      </p:sp>
      <p:pic>
        <p:nvPicPr>
          <p:cNvPr id="5" name="Picture 4" descr="worker hard hat think overalls  stk311197rkn cropped.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1463" y="2266950"/>
            <a:ext cx="3636962" cy="25971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1.2.6.3 RISK/HAZARD ASSESSMENT</a:t>
            </a:r>
            <a:endParaRPr lang="en-US" dirty="0">
              <a:latin typeface="Calibri" pitchFamily="34" charset="0"/>
              <a:ea typeface="+mj-ea"/>
            </a:endParaRPr>
          </a:p>
        </p:txBody>
      </p:sp>
      <p:sp>
        <p:nvSpPr>
          <p:cNvPr id="3" name="Content Placeholder 2"/>
          <p:cNvSpPr>
            <a:spLocks noGrp="1"/>
          </p:cNvSpPr>
          <p:nvPr>
            <p:ph idx="1"/>
          </p:nvPr>
        </p:nvSpPr>
        <p:spPr>
          <a:xfrm>
            <a:off x="1547664" y="1556792"/>
            <a:ext cx="7145337" cy="1249894"/>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Risk/Hazard Analysis</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Risk analysis involves considering what the causes and sources of risks are and comprises of 3 factors:</a:t>
            </a:r>
            <a:endParaRPr lang="en-US" dirty="0" smtClean="0">
              <a:latin typeface="Calibri" pitchFamily="34" charset="0"/>
              <a:ea typeface="ＭＳ Ｐゴシック" charset="-128"/>
            </a:endParaRPr>
          </a:p>
        </p:txBody>
      </p:sp>
      <p:graphicFrame>
        <p:nvGraphicFramePr>
          <p:cNvPr id="4" name="Table 3"/>
          <p:cNvGraphicFramePr>
            <a:graphicFrameLocks noGrp="1"/>
          </p:cNvGraphicFramePr>
          <p:nvPr/>
        </p:nvGraphicFramePr>
        <p:xfrm>
          <a:off x="1541463" y="3424238"/>
          <a:ext cx="7145337" cy="1973262"/>
        </p:xfrm>
        <a:graphic>
          <a:graphicData uri="http://schemas.openxmlformats.org/drawingml/2006/table">
            <a:tbl>
              <a:tblPr firstRow="1" bandRow="1">
                <a:tableStyleId>{5C22544A-7EE6-4342-B048-85BDC9FD1C3A}</a:tableStyleId>
              </a:tblPr>
              <a:tblGrid>
                <a:gridCol w="1462778"/>
                <a:gridCol w="5682559"/>
              </a:tblGrid>
              <a:tr h="621319">
                <a:tc>
                  <a:txBody>
                    <a:bodyPr/>
                    <a:lstStyle/>
                    <a:p>
                      <a:pPr>
                        <a:spcAft>
                          <a:spcPts val="0"/>
                        </a:spcAft>
                      </a:pPr>
                      <a:r>
                        <a:rPr lang="en-AU" sz="1800" b="1" dirty="0">
                          <a:solidFill>
                            <a:srgbClr val="FFFFFF"/>
                          </a:solidFill>
                          <a:effectLst/>
                          <a:latin typeface="Calibri" pitchFamily="34" charset="0"/>
                          <a:ea typeface="MS Mincho"/>
                          <a:cs typeface="Times New Roman"/>
                        </a:rPr>
                        <a:t>Consequence</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0" dirty="0">
                          <a:solidFill>
                            <a:schemeClr val="tx1"/>
                          </a:solidFill>
                          <a:effectLst/>
                          <a:latin typeface="Calibri" pitchFamily="34" charset="0"/>
                          <a:ea typeface="MS Mincho"/>
                          <a:cs typeface="Times New Roman"/>
                        </a:rPr>
                        <a:t>What would be the outcome of the event occurring?</a:t>
                      </a:r>
                      <a:endParaRPr lang="en-US" sz="1800" b="0" dirty="0">
                        <a:solidFill>
                          <a:schemeClr val="tx1"/>
                        </a:solidFill>
                        <a:effectLst/>
                        <a:latin typeface="Calibri" pitchFamily="34" charset="0"/>
                        <a:ea typeface="MS Mincho"/>
                        <a:cs typeface="Times New Roman"/>
                      </a:endParaRPr>
                    </a:p>
                    <a:p>
                      <a:pPr>
                        <a:spcAft>
                          <a:spcPts val="0"/>
                        </a:spcAft>
                      </a:pPr>
                      <a:r>
                        <a:rPr lang="en-AU" sz="1800" b="0" dirty="0">
                          <a:solidFill>
                            <a:schemeClr val="tx1"/>
                          </a:solidFill>
                          <a:effectLst/>
                          <a:latin typeface="Calibri" pitchFamily="34" charset="0"/>
                          <a:ea typeface="MS Mincho"/>
                          <a:cs typeface="Times New Roman"/>
                        </a:rPr>
                        <a:t>How severe would the outcome be?</a:t>
                      </a:r>
                      <a:endParaRPr lang="en-US" sz="1800" b="0" dirty="0">
                        <a:solidFill>
                          <a:schemeClr val="tx1"/>
                        </a:solidFill>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931978">
                <a:tc>
                  <a:txBody>
                    <a:bodyPr/>
                    <a:lstStyle/>
                    <a:p>
                      <a:pPr>
                        <a:spcAft>
                          <a:spcPts val="0"/>
                        </a:spcAft>
                      </a:pPr>
                      <a:r>
                        <a:rPr lang="en-AU" sz="1800" b="1" dirty="0">
                          <a:solidFill>
                            <a:srgbClr val="FFFFFF"/>
                          </a:solidFill>
                          <a:effectLst/>
                          <a:latin typeface="Calibri" pitchFamily="34" charset="0"/>
                          <a:ea typeface="MS Mincho"/>
                          <a:cs typeface="Times New Roman"/>
                        </a:rPr>
                        <a:t>Likelihood</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0" dirty="0">
                          <a:solidFill>
                            <a:schemeClr val="tx1"/>
                          </a:solidFill>
                          <a:effectLst/>
                          <a:latin typeface="Calibri" pitchFamily="34" charset="0"/>
                          <a:ea typeface="MS Mincho"/>
                          <a:cs typeface="Times New Roman"/>
                        </a:rPr>
                        <a:t>What is the chance of the event/consequence occurring?</a:t>
                      </a:r>
                      <a:endParaRPr lang="en-US" sz="1800" b="0" dirty="0">
                        <a:solidFill>
                          <a:schemeClr val="tx1"/>
                        </a:solidFill>
                        <a:effectLst/>
                        <a:latin typeface="Calibri" pitchFamily="34" charset="0"/>
                        <a:ea typeface="MS Mincho"/>
                        <a:cs typeface="Times New Roman"/>
                      </a:endParaRPr>
                    </a:p>
                    <a:p>
                      <a:pPr>
                        <a:spcAft>
                          <a:spcPts val="0"/>
                        </a:spcAft>
                      </a:pPr>
                      <a:r>
                        <a:rPr lang="en-AU" sz="1800" b="0" dirty="0">
                          <a:solidFill>
                            <a:schemeClr val="tx1"/>
                          </a:solidFill>
                          <a:effectLst/>
                          <a:latin typeface="Calibri" pitchFamily="34" charset="0"/>
                          <a:ea typeface="MS Mincho"/>
                          <a:cs typeface="Times New Roman"/>
                        </a:rPr>
                        <a:t>Has the event happened before?</a:t>
                      </a:r>
                      <a:endParaRPr lang="en-US" sz="1800" b="0" dirty="0">
                        <a:solidFill>
                          <a:schemeClr val="tx1"/>
                        </a:solidFill>
                        <a:effectLst/>
                        <a:latin typeface="Calibri" pitchFamily="34" charset="0"/>
                        <a:ea typeface="MS Mincho"/>
                        <a:cs typeface="Times New Roman"/>
                      </a:endParaRPr>
                    </a:p>
                    <a:p>
                      <a:pPr>
                        <a:spcAft>
                          <a:spcPts val="0"/>
                        </a:spcAft>
                      </a:pPr>
                      <a:r>
                        <a:rPr lang="en-AU" sz="1800" b="0" dirty="0">
                          <a:solidFill>
                            <a:schemeClr val="tx1"/>
                          </a:solidFill>
                          <a:effectLst/>
                          <a:latin typeface="Calibri" pitchFamily="34" charset="0"/>
                          <a:ea typeface="MS Mincho"/>
                          <a:cs typeface="Times New Roman"/>
                        </a:rPr>
                        <a:t>Is it likely to happen again?</a:t>
                      </a:r>
                      <a:endParaRPr lang="en-US" sz="1800" b="0" dirty="0">
                        <a:solidFill>
                          <a:schemeClr val="tx1"/>
                        </a:solidFill>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419965">
                <a:tc>
                  <a:txBody>
                    <a:bodyPr/>
                    <a:lstStyle/>
                    <a:p>
                      <a:pPr>
                        <a:spcAft>
                          <a:spcPts val="0"/>
                        </a:spcAft>
                      </a:pPr>
                      <a:r>
                        <a:rPr lang="en-AU" sz="1800" b="1" dirty="0">
                          <a:solidFill>
                            <a:srgbClr val="FFFFFF"/>
                          </a:solidFill>
                          <a:effectLst/>
                          <a:latin typeface="Calibri" pitchFamily="34" charset="0"/>
                          <a:ea typeface="MS Mincho"/>
                          <a:cs typeface="Times New Roman"/>
                        </a:rPr>
                        <a:t>Risk Level</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0" dirty="0">
                          <a:solidFill>
                            <a:schemeClr val="tx1"/>
                          </a:solidFill>
                          <a:effectLst/>
                          <a:latin typeface="Calibri" pitchFamily="34" charset="0"/>
                          <a:ea typeface="MS Mincho"/>
                          <a:cs typeface="Times New Roman"/>
                        </a:rPr>
                        <a:t>The combined result of likelihood and consequence.</a:t>
                      </a:r>
                      <a:endParaRPr lang="en-US" sz="1800" b="0" dirty="0">
                        <a:solidFill>
                          <a:schemeClr val="tx1"/>
                        </a:solidFill>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lstStyle/>
          <a:p>
            <a:pPr>
              <a:defRPr/>
            </a:pPr>
            <a:r>
              <a:rPr lang="en-US" cap="all" dirty="0">
                <a:latin typeface="Calibri" pitchFamily="34" charset="0"/>
              </a:rPr>
              <a:t>1.2.6.3 RISK/HAZARD ASSESSMENT</a:t>
            </a:r>
            <a:endParaRPr lang="en-US" dirty="0">
              <a:latin typeface="Calibri" pitchFamily="34" charset="0"/>
            </a:endParaRPr>
          </a:p>
        </p:txBody>
      </p:sp>
      <p:sp>
        <p:nvSpPr>
          <p:cNvPr id="5" name="Content Placeholder 4"/>
          <p:cNvSpPr>
            <a:spLocks noGrp="1"/>
          </p:cNvSpPr>
          <p:nvPr>
            <p:ph idx="1"/>
          </p:nvPr>
        </p:nvSpPr>
        <p:spPr>
          <a:xfrm>
            <a:off x="1475656" y="1556792"/>
            <a:ext cx="7348537" cy="759182"/>
          </a:xfrm>
        </p:spPr>
        <p:txBody>
          <a:bodyPr>
            <a:spAutoFit/>
          </a:bodyPr>
          <a:lstStyle/>
          <a:p>
            <a:pPr marL="0" indent="0">
              <a:buFontTx/>
              <a:buNone/>
            </a:pPr>
            <a:r>
              <a:rPr lang="en-AU" dirty="0" smtClean="0">
                <a:latin typeface="Calibri" pitchFamily="34" charset="0"/>
                <a:ea typeface="ＭＳ Ｐゴシック" charset="-128"/>
              </a:rPr>
              <a:t>Using a table similar to the one shown here you can analyse how high the risk level is.</a:t>
            </a:r>
            <a:r>
              <a:rPr lang="en-US" dirty="0" smtClean="0">
                <a:latin typeface="Calibri" pitchFamily="34" charset="0"/>
                <a:ea typeface="ＭＳ Ｐゴシック" charset="-128"/>
              </a:rPr>
              <a:t> </a:t>
            </a:r>
          </a:p>
        </p:txBody>
      </p:sp>
      <p:graphicFrame>
        <p:nvGraphicFramePr>
          <p:cNvPr id="4" name="Table 3"/>
          <p:cNvGraphicFramePr>
            <a:graphicFrameLocks noGrp="1"/>
          </p:cNvGraphicFramePr>
          <p:nvPr/>
        </p:nvGraphicFramePr>
        <p:xfrm>
          <a:off x="1547664" y="2636912"/>
          <a:ext cx="7145337" cy="3653195"/>
        </p:xfrm>
        <a:graphic>
          <a:graphicData uri="http://schemas.openxmlformats.org/drawingml/2006/table">
            <a:tbl>
              <a:tblPr firstRow="1" bandRow="1">
                <a:tableStyleId>{5C22544A-7EE6-4342-B048-85BDC9FD1C3A}</a:tableStyleId>
              </a:tblPr>
              <a:tblGrid>
                <a:gridCol w="1316037"/>
                <a:gridCol w="1165860"/>
                <a:gridCol w="1165860"/>
                <a:gridCol w="1165860"/>
                <a:gridCol w="1165860"/>
                <a:gridCol w="1165860"/>
              </a:tblGrid>
              <a:tr h="370757">
                <a:tc rowSpan="2">
                  <a:txBody>
                    <a:bodyPr/>
                    <a:lstStyle/>
                    <a:p>
                      <a:pPr algn="ctr">
                        <a:spcBef>
                          <a:spcPts val="0"/>
                        </a:spcBef>
                        <a:spcAft>
                          <a:spcPts val="0"/>
                        </a:spcAft>
                      </a:pPr>
                      <a:r>
                        <a:rPr lang="en-AU" sz="1800" b="1" kern="1200" dirty="0">
                          <a:solidFill>
                            <a:srgbClr val="FFFFFF"/>
                          </a:solidFill>
                          <a:effectLst/>
                          <a:latin typeface="Calibri" pitchFamily="34" charset="0"/>
                          <a:ea typeface="MS Mincho"/>
                          <a:cs typeface="Arial"/>
                        </a:rPr>
                        <a:t>LIKELIHOOD</a:t>
                      </a:r>
                      <a:endParaRPr lang="en-US" sz="18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95499"/>
                    </a:solidFill>
                  </a:tcPr>
                </a:tc>
                <a:tc gridSpan="5">
                  <a:txBody>
                    <a:bodyPr/>
                    <a:lstStyle/>
                    <a:p>
                      <a:pPr algn="ctr">
                        <a:spcBef>
                          <a:spcPts val="0"/>
                        </a:spcBef>
                        <a:spcAft>
                          <a:spcPts val="0"/>
                        </a:spcAft>
                      </a:pPr>
                      <a:r>
                        <a:rPr lang="en-AU" sz="1800" b="1" kern="1200" dirty="0">
                          <a:solidFill>
                            <a:srgbClr val="FFFFFF"/>
                          </a:solidFill>
                          <a:effectLst/>
                          <a:latin typeface="Calibri" pitchFamily="34" charset="0"/>
                          <a:ea typeface="MS Mincho"/>
                          <a:cs typeface="Arial"/>
                        </a:rPr>
                        <a:t>CONSEQUENCE</a:t>
                      </a:r>
                      <a:endParaRPr lang="en-US" sz="18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95499"/>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343962">
                <a:tc vMerge="1">
                  <a:txBody>
                    <a:bodyPr/>
                    <a:lstStyle/>
                    <a:p>
                      <a:endParaRPr lang="en-US"/>
                    </a:p>
                  </a:txBody>
                  <a:tcPr/>
                </a:tc>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Insignificant</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Minor</a:t>
                      </a:r>
                      <a:endParaRPr lang="en-US" sz="1600" dirty="0">
                        <a:solidFill>
                          <a:srgbClr val="095499"/>
                        </a:solidFill>
                        <a:effectLst/>
                        <a:latin typeface="Calibri" pitchFamily="34" charset="0"/>
                        <a:ea typeface="MS Mincho"/>
                        <a:cs typeface="Times New Roman"/>
                      </a:endParaRPr>
                    </a:p>
                    <a:p>
                      <a:pPr algn="ctr">
                        <a:spcBef>
                          <a:spcPts val="0"/>
                        </a:spcBef>
                        <a:spcAft>
                          <a:spcPts val="0"/>
                        </a:spcAft>
                      </a:pPr>
                      <a:r>
                        <a:rPr lang="en-AU" sz="1600" kern="1200" dirty="0">
                          <a:solidFill>
                            <a:srgbClr val="095499"/>
                          </a:solidFill>
                          <a:effectLst/>
                          <a:latin typeface="Calibri" pitchFamily="34" charset="0"/>
                          <a:ea typeface="MS Mincho"/>
                          <a:cs typeface="Arial"/>
                        </a:rPr>
                        <a:t>First Aid Required</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Moderate</a:t>
                      </a:r>
                      <a:endParaRPr lang="en-US" sz="1600" dirty="0">
                        <a:solidFill>
                          <a:srgbClr val="095499"/>
                        </a:solidFill>
                        <a:effectLst/>
                        <a:latin typeface="Calibri" pitchFamily="34" charset="0"/>
                        <a:ea typeface="MS Mincho"/>
                        <a:cs typeface="Times New Roman"/>
                      </a:endParaRPr>
                    </a:p>
                    <a:p>
                      <a:pPr algn="ctr">
                        <a:spcBef>
                          <a:spcPts val="0"/>
                        </a:spcBef>
                        <a:spcAft>
                          <a:spcPts val="0"/>
                        </a:spcAft>
                      </a:pPr>
                      <a:r>
                        <a:rPr lang="en-AU" sz="1600" kern="1200" dirty="0">
                          <a:solidFill>
                            <a:srgbClr val="095499"/>
                          </a:solidFill>
                          <a:effectLst/>
                          <a:latin typeface="Calibri" pitchFamily="34" charset="0"/>
                          <a:ea typeface="MS Mincho"/>
                          <a:cs typeface="Arial"/>
                        </a:rPr>
                        <a:t>Medical Attention and Time Off Work</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Major</a:t>
                      </a:r>
                      <a:endParaRPr lang="en-US" sz="1600" dirty="0">
                        <a:solidFill>
                          <a:srgbClr val="095499"/>
                        </a:solidFill>
                        <a:effectLst/>
                        <a:latin typeface="Calibri" pitchFamily="34" charset="0"/>
                        <a:ea typeface="MS Mincho"/>
                        <a:cs typeface="Times New Roman"/>
                      </a:endParaRPr>
                    </a:p>
                    <a:p>
                      <a:pPr algn="ctr">
                        <a:spcBef>
                          <a:spcPts val="0"/>
                        </a:spcBef>
                        <a:spcAft>
                          <a:spcPts val="0"/>
                        </a:spcAft>
                      </a:pPr>
                      <a:r>
                        <a:rPr lang="en-AU" sz="1600" kern="1200" dirty="0">
                          <a:solidFill>
                            <a:srgbClr val="095499"/>
                          </a:solidFill>
                          <a:effectLst/>
                          <a:latin typeface="Calibri" pitchFamily="34" charset="0"/>
                          <a:ea typeface="MS Mincho"/>
                          <a:cs typeface="Arial"/>
                        </a:rPr>
                        <a:t>Long Term Illness or Serious Injury</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Severe</a:t>
                      </a:r>
                      <a:endParaRPr lang="en-US" sz="1600" dirty="0">
                        <a:solidFill>
                          <a:srgbClr val="095499"/>
                        </a:solidFill>
                        <a:effectLst/>
                        <a:latin typeface="Calibri" pitchFamily="34" charset="0"/>
                        <a:ea typeface="MS Mincho"/>
                        <a:cs typeface="Times New Roman"/>
                      </a:endParaRPr>
                    </a:p>
                    <a:p>
                      <a:pPr algn="ctr">
                        <a:spcBef>
                          <a:spcPts val="0"/>
                        </a:spcBef>
                        <a:spcAft>
                          <a:spcPts val="0"/>
                        </a:spcAft>
                      </a:pPr>
                      <a:r>
                        <a:rPr lang="en-AU" sz="1600" kern="1200" dirty="0">
                          <a:solidFill>
                            <a:srgbClr val="095499"/>
                          </a:solidFill>
                          <a:effectLst/>
                          <a:latin typeface="Calibri" pitchFamily="34" charset="0"/>
                          <a:ea typeface="MS Mincho"/>
                          <a:cs typeface="Arial"/>
                        </a:rPr>
                        <a:t>Kill or Cause Permanent Disability or Illness</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359366">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Almost Certain</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VH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VH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r>
              <a:tr h="359366">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Likely</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VH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r>
              <a:tr h="359366">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Possible</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Calibri" pitchFamily="34" charset="0"/>
                          <a:ea typeface="MS Mincho"/>
                          <a:cs typeface="Arial"/>
                        </a:rPr>
                        <a:t>L</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VH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EC0000"/>
                    </a:solidFill>
                  </a:tcPr>
                </a:tc>
              </a:tr>
              <a:tr h="359366">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Unlikely</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Calibri" pitchFamily="34" charset="0"/>
                          <a:ea typeface="MS Mincho"/>
                          <a:cs typeface="Arial"/>
                        </a:rPr>
                        <a:t>L</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L</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H</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B00"/>
                    </a:solidFill>
                  </a:tcPr>
                </a:tc>
              </a:tr>
              <a:tr h="359366">
                <a:tc>
                  <a:txBody>
                    <a:bodyPr/>
                    <a:lstStyle/>
                    <a:p>
                      <a:pPr algn="ctr">
                        <a:spcBef>
                          <a:spcPts val="0"/>
                        </a:spcBef>
                        <a:spcAft>
                          <a:spcPts val="0"/>
                        </a:spcAft>
                      </a:pPr>
                      <a:r>
                        <a:rPr lang="en-AU" sz="1600" b="1" kern="1200" dirty="0">
                          <a:solidFill>
                            <a:srgbClr val="095499"/>
                          </a:solidFill>
                          <a:effectLst/>
                          <a:latin typeface="Calibri" pitchFamily="34" charset="0"/>
                          <a:ea typeface="MS Mincho"/>
                          <a:cs typeface="Arial"/>
                        </a:rPr>
                        <a:t>Rare</a:t>
                      </a:r>
                      <a:endParaRPr lang="en-US" sz="1600" dirty="0">
                        <a:solidFill>
                          <a:srgbClr val="095499"/>
                        </a:solidFill>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lgn="ctr">
                        <a:spcBef>
                          <a:spcPts val="0"/>
                        </a:spcBef>
                        <a:spcAft>
                          <a:spcPts val="0"/>
                        </a:spcAft>
                      </a:pPr>
                      <a:r>
                        <a:rPr lang="en-AU" sz="1600" b="1" kern="1200" dirty="0">
                          <a:effectLst/>
                          <a:latin typeface="Calibri" pitchFamily="34" charset="0"/>
                          <a:ea typeface="MS Mincho"/>
                          <a:cs typeface="Arial"/>
                        </a:rPr>
                        <a:t>L</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tabLst>
                          <a:tab pos="243205" algn="l"/>
                          <a:tab pos="337820" algn="ctr"/>
                        </a:tabLst>
                      </a:pPr>
                      <a:r>
                        <a:rPr lang="en-AU" sz="1600" b="1" kern="1200" dirty="0">
                          <a:effectLst/>
                          <a:latin typeface="Calibri" pitchFamily="34" charset="0"/>
                          <a:ea typeface="MS Mincho"/>
                          <a:cs typeface="Arial"/>
                        </a:rPr>
                        <a:t>L</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00"/>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c>
                  <a:txBody>
                    <a:bodyPr/>
                    <a:lstStyle/>
                    <a:p>
                      <a:pPr algn="ctr">
                        <a:spcBef>
                          <a:spcPts val="0"/>
                        </a:spcBef>
                        <a:spcAft>
                          <a:spcPts val="0"/>
                        </a:spcAft>
                      </a:pPr>
                      <a:r>
                        <a:rPr lang="en-AU" sz="1600" b="1" kern="1200" dirty="0">
                          <a:effectLst/>
                          <a:latin typeface="Calibri" pitchFamily="34" charset="0"/>
                          <a:ea typeface="MS Mincho"/>
                          <a:cs typeface="Arial"/>
                        </a:rPr>
                        <a:t>M</a:t>
                      </a:r>
                      <a:endParaRPr lang="en-US" sz="1600" dirty="0">
                        <a:effectLst/>
                        <a:latin typeface="Calibri" pitchFamily="34" charset="0"/>
                        <a:ea typeface="MS Mincho"/>
                        <a:cs typeface="Times New Roman"/>
                      </a:endParaRPr>
                    </a:p>
                  </a:txBody>
                  <a:tcPr marL="46986" marR="46986" marT="13332"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AC0B"/>
                    </a:solid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1.2.6.3 RISK/HAZARD ASSESSMENT</a:t>
            </a:r>
            <a:endParaRPr lang="en-US" dirty="0">
              <a:latin typeface="Calibri" pitchFamily="34" charset="0"/>
              <a:ea typeface="+mj-ea"/>
            </a:endParaRPr>
          </a:p>
        </p:txBody>
      </p:sp>
      <p:sp>
        <p:nvSpPr>
          <p:cNvPr id="3" name="Content Placeholder 2"/>
          <p:cNvSpPr>
            <a:spLocks noGrp="1"/>
          </p:cNvSpPr>
          <p:nvPr>
            <p:ph idx="1"/>
          </p:nvPr>
        </p:nvSpPr>
        <p:spPr>
          <a:xfrm>
            <a:off x="4067944" y="2348880"/>
            <a:ext cx="4722812" cy="4093428"/>
          </a:xfrm>
        </p:spPr>
        <p:txBody>
          <a:bodyPr>
            <a:spAutoFit/>
          </a:bodyPr>
          <a:lstStyle/>
          <a:p>
            <a:pPr marL="0" indent="0">
              <a:buFontTx/>
              <a:buNone/>
            </a:pPr>
            <a:r>
              <a:rPr lang="en-AU" dirty="0" smtClean="0">
                <a:latin typeface="Calibri" pitchFamily="34" charset="0"/>
                <a:ea typeface="ＭＳ Ｐゴシック" charset="-128"/>
              </a:rPr>
              <a:t>Risk evaluation involves making decisions about which risks need to be treated and the order in which they should be treated. It should take into consideration the context of the risks in relation to: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The organisation.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The worksite.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The relevant laws.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Regulations.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Other policies, procedures and requirements.</a:t>
            </a:r>
            <a:endParaRPr lang="en-US" dirty="0" smtClean="0">
              <a:latin typeface="Calibri" pitchFamily="34" charset="0"/>
              <a:ea typeface="ＭＳ Ｐゴシック" charset="-128"/>
            </a:endParaRPr>
          </a:p>
        </p:txBody>
      </p:sp>
      <p:pic>
        <p:nvPicPr>
          <p:cNvPr id="5" name="Picture 4" descr="worker red hat young man thinking 119397514.jpg"/>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547664" y="2852936"/>
            <a:ext cx="2287587" cy="2722562"/>
          </a:xfrm>
          <a:prstGeom prst="rect">
            <a:avLst/>
          </a:prstGeom>
          <a:noFill/>
          <a:ln w="9525">
            <a:noFill/>
            <a:miter lim="800000"/>
            <a:headEnd/>
            <a:tailEnd/>
          </a:ln>
        </p:spPr>
      </p:pic>
      <p:sp>
        <p:nvSpPr>
          <p:cNvPr id="6" name="Rectangle 5"/>
          <p:cNvSpPr>
            <a:spLocks noChangeArrowheads="1"/>
          </p:cNvSpPr>
          <p:nvPr/>
        </p:nvSpPr>
        <p:spPr bwMode="auto">
          <a:xfrm>
            <a:off x="1547664" y="1484784"/>
            <a:ext cx="7145337" cy="701731"/>
          </a:xfrm>
          <a:prstGeom prst="rect">
            <a:avLst/>
          </a:prstGeom>
          <a:noFill/>
          <a:ln w="9525">
            <a:noFill/>
            <a:miter lim="800000"/>
            <a:headEnd/>
            <a:tailEnd/>
          </a:ln>
        </p:spPr>
        <p:txBody>
          <a:bodyPr>
            <a:spAutoFit/>
          </a:bodyPr>
          <a:lstStyle/>
          <a:p>
            <a:pPr eaLnBrk="0" hangingPunct="0">
              <a:spcBef>
                <a:spcPct val="20000"/>
              </a:spcBef>
              <a:buSzPct val="100000"/>
            </a:pPr>
            <a:r>
              <a:rPr lang="en-AU" sz="1800" b="1" dirty="0">
                <a:solidFill>
                  <a:srgbClr val="0069AA"/>
                </a:solidFill>
              </a:rPr>
              <a:t>Risk/Hazard Evaluation</a:t>
            </a:r>
            <a:endParaRPr lang="en-US" sz="1800" dirty="0">
              <a:solidFill>
                <a:srgbClr val="0069AA"/>
              </a:solidFill>
            </a:endParaRPr>
          </a:p>
          <a:p>
            <a:pPr eaLnBrk="0" hangingPunct="0">
              <a:spcBef>
                <a:spcPct val="20000"/>
              </a:spcBef>
              <a:buSzPct val="100000"/>
            </a:pPr>
            <a:r>
              <a:rPr lang="en-AU" sz="1800" dirty="0" smtClean="0">
                <a:solidFill>
                  <a:srgbClr val="000000"/>
                </a:solidFill>
              </a:rPr>
              <a:t>Risk </a:t>
            </a:r>
            <a:r>
              <a:rPr lang="en-AU" sz="1800" dirty="0">
                <a:solidFill>
                  <a:srgbClr val="000000"/>
                </a:solidFill>
              </a:rPr>
              <a:t>evaluation is based upon the outcomes and results of the risk analysis.</a:t>
            </a:r>
            <a:endParaRPr lang="en-US" sz="18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lstStyle/>
          <a:p>
            <a:pPr>
              <a:defRPr/>
            </a:pPr>
            <a:r>
              <a:rPr lang="en-US" cap="all" dirty="0">
                <a:latin typeface="Calibri" pitchFamily="34" charset="0"/>
              </a:rPr>
              <a:t>1.2.6.3 RISK/HAZARD ASSESSMENT</a:t>
            </a:r>
            <a:endParaRPr lang="en-US" dirty="0">
              <a:latin typeface="Calibri" pitchFamily="34" charset="0"/>
            </a:endParaRPr>
          </a:p>
        </p:txBody>
      </p:sp>
      <p:sp>
        <p:nvSpPr>
          <p:cNvPr id="5" name="Content Placeholder 4"/>
          <p:cNvSpPr>
            <a:spLocks noGrp="1"/>
          </p:cNvSpPr>
          <p:nvPr>
            <p:ph idx="1"/>
          </p:nvPr>
        </p:nvSpPr>
        <p:spPr>
          <a:xfrm>
            <a:off x="1541463" y="1417638"/>
            <a:ext cx="7145337" cy="650875"/>
          </a:xfrm>
        </p:spPr>
        <p:txBody>
          <a:bodyPr>
            <a:normAutofit fontScale="92500" lnSpcReduction="20000"/>
          </a:bodyPr>
          <a:lstStyle/>
          <a:p>
            <a:pPr marL="0" indent="0">
              <a:buFontTx/>
              <a:buNone/>
            </a:pPr>
            <a:r>
              <a:rPr lang="en-AU" dirty="0" smtClean="0">
                <a:latin typeface="Calibri" pitchFamily="34" charset="0"/>
                <a:ea typeface="ＭＳ Ｐゴシック" charset="-128"/>
              </a:rPr>
              <a:t>Using a table similar to the one shown you can evaluate how soon you should act to remove or control the hazard to achieve an acceptable level of risk.</a:t>
            </a:r>
            <a:r>
              <a:rPr lang="en-US" dirty="0" smtClean="0">
                <a:latin typeface="Calibri" pitchFamily="34" charset="0"/>
                <a:ea typeface="ＭＳ Ｐゴシック" charset="-128"/>
              </a:rPr>
              <a:t> </a:t>
            </a:r>
          </a:p>
        </p:txBody>
      </p:sp>
      <p:graphicFrame>
        <p:nvGraphicFramePr>
          <p:cNvPr id="4" name="Table 3"/>
          <p:cNvGraphicFramePr>
            <a:graphicFrameLocks noGrp="1"/>
          </p:cNvGraphicFramePr>
          <p:nvPr/>
        </p:nvGraphicFramePr>
        <p:xfrm>
          <a:off x="1541463" y="2078038"/>
          <a:ext cx="7145337" cy="4303078"/>
        </p:xfrm>
        <a:graphic>
          <a:graphicData uri="http://schemas.openxmlformats.org/drawingml/2006/table">
            <a:tbl>
              <a:tblPr firstRow="1" bandRow="1">
                <a:tableStyleId>{5C22544A-7EE6-4342-B048-85BDC9FD1C3A}</a:tableStyleId>
              </a:tblPr>
              <a:tblGrid>
                <a:gridCol w="1276351"/>
                <a:gridCol w="5868986"/>
              </a:tblGrid>
              <a:tr h="334534">
                <a:tc>
                  <a:txBody>
                    <a:bodyPr/>
                    <a:lstStyle/>
                    <a:p>
                      <a:pPr algn="ctr">
                        <a:spcAft>
                          <a:spcPts val="0"/>
                        </a:spcAft>
                      </a:pPr>
                      <a:r>
                        <a:rPr lang="en-AU" sz="1800" b="0" kern="1200" dirty="0">
                          <a:solidFill>
                            <a:srgbClr val="FFFFFF"/>
                          </a:solidFill>
                          <a:effectLst/>
                          <a:latin typeface="Calibri" pitchFamily="34" charset="0"/>
                          <a:ea typeface="MS Mincho"/>
                          <a:cs typeface="Arial Narrow"/>
                        </a:rPr>
                        <a:t>RISK LEVEL</a:t>
                      </a:r>
                      <a:endParaRPr lang="en-US" sz="1800" b="0" dirty="0">
                        <a:effectLst/>
                        <a:latin typeface="Calibri" pitchFamily="34" charset="0"/>
                        <a:ea typeface="MS Mincho"/>
                        <a:cs typeface="Arial Narrow"/>
                      </a:endParaRPr>
                    </a:p>
                  </a:txBody>
                  <a:tcPr marL="46990" marR="46990" marT="13336"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c>
                  <a:txBody>
                    <a:bodyPr/>
                    <a:lstStyle/>
                    <a:p>
                      <a:pPr algn="ctr">
                        <a:spcAft>
                          <a:spcPts val="0"/>
                        </a:spcAft>
                      </a:pPr>
                      <a:r>
                        <a:rPr lang="en-AU" sz="1800" b="0" kern="1200" dirty="0">
                          <a:solidFill>
                            <a:srgbClr val="FFFFFF"/>
                          </a:solidFill>
                          <a:effectLst/>
                          <a:latin typeface="Calibri" pitchFamily="34" charset="0"/>
                          <a:ea typeface="MS Mincho"/>
                          <a:cs typeface="Arial Narrow"/>
                        </a:rPr>
                        <a:t>ACTION</a:t>
                      </a:r>
                      <a:endParaRPr lang="en-US" sz="1800" b="0" dirty="0">
                        <a:effectLst/>
                        <a:latin typeface="Calibri" pitchFamily="34" charset="0"/>
                        <a:ea typeface="MS Mincho"/>
                        <a:cs typeface="Arial Narrow"/>
                      </a:endParaRPr>
                    </a:p>
                  </a:txBody>
                  <a:tcPr marL="46990" marR="46990" marT="13336"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r>
              <a:tr h="1029128">
                <a:tc>
                  <a:txBody>
                    <a:bodyPr/>
                    <a:lstStyle/>
                    <a:p>
                      <a:pPr algn="ctr">
                        <a:spcAft>
                          <a:spcPts val="0"/>
                        </a:spcAft>
                      </a:pPr>
                      <a:r>
                        <a:rPr lang="en-AU" sz="1800" b="1" kern="1200" dirty="0">
                          <a:effectLst/>
                          <a:latin typeface="Calibri" pitchFamily="34" charset="0"/>
                          <a:ea typeface="MS Mincho"/>
                          <a:cs typeface="Arial Narrow"/>
                        </a:rPr>
                        <a:t>VERY HIGH</a:t>
                      </a:r>
                      <a:endParaRPr lang="en-US" sz="1800" b="1" dirty="0">
                        <a:effectLst/>
                        <a:latin typeface="Calibri" pitchFamily="34" charset="0"/>
                        <a:ea typeface="MS Mincho"/>
                        <a:cs typeface="Arial Narrow"/>
                      </a:endParaRPr>
                    </a:p>
                  </a:txBody>
                  <a:tcPr marL="46990" marR="46990" marT="13336"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EC0000"/>
                    </a:solidFill>
                  </a:tcPr>
                </a:tc>
                <a:tc>
                  <a:txBody>
                    <a:bodyPr/>
                    <a:lstStyle/>
                    <a:p>
                      <a:pPr>
                        <a:spcAft>
                          <a:spcPts val="0"/>
                        </a:spcAft>
                      </a:pPr>
                      <a:r>
                        <a:rPr lang="en-AU" sz="1600" b="0" u="sng" kern="1200" dirty="0">
                          <a:solidFill>
                            <a:srgbClr val="095499"/>
                          </a:solidFill>
                          <a:effectLst/>
                          <a:latin typeface="Calibri" pitchFamily="34" charset="0"/>
                          <a:ea typeface="MS Mincho"/>
                          <a:cs typeface="Arial Narrow"/>
                        </a:rPr>
                        <a:t>Act immediately:</a:t>
                      </a:r>
                      <a:endParaRPr lang="en-US" sz="1600" b="0" dirty="0">
                        <a:solidFill>
                          <a:srgbClr val="095499"/>
                        </a:solidFill>
                        <a:effectLst/>
                        <a:latin typeface="Calibri" pitchFamily="34" charset="0"/>
                        <a:ea typeface="MS Mincho"/>
                        <a:cs typeface="Arial Narrow"/>
                      </a:endParaRPr>
                    </a:p>
                    <a:p>
                      <a:pPr>
                        <a:spcAft>
                          <a:spcPts val="0"/>
                        </a:spcAft>
                      </a:pPr>
                      <a:r>
                        <a:rPr lang="en-AU" sz="1600" b="0" kern="1200" dirty="0">
                          <a:solidFill>
                            <a:srgbClr val="095499"/>
                          </a:solidFill>
                          <a:effectLst/>
                          <a:latin typeface="Calibri" pitchFamily="34" charset="0"/>
                          <a:ea typeface="MS Mincho"/>
                          <a:cs typeface="Arial Narrow"/>
                        </a:rPr>
                        <a:t>The proposed task or process activity must not proceed. Steps must be taken to lower the risk level to as low as reasonably practicable using the hierarchy of risk controls.</a:t>
                      </a:r>
                      <a:endParaRPr lang="en-US" sz="1600" b="0" dirty="0">
                        <a:solidFill>
                          <a:srgbClr val="095499"/>
                        </a:solidFill>
                        <a:effectLst/>
                        <a:latin typeface="Calibri" pitchFamily="34" charset="0"/>
                        <a:ea typeface="MS Mincho"/>
                        <a:cs typeface="Arial Narrow"/>
                      </a:endParaRPr>
                    </a:p>
                  </a:txBody>
                  <a:tcPr marL="46990" marR="46990" marT="13336"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r h="2755900">
                <a:tc>
                  <a:txBody>
                    <a:bodyPr/>
                    <a:lstStyle/>
                    <a:p>
                      <a:pPr algn="ctr">
                        <a:spcAft>
                          <a:spcPts val="0"/>
                        </a:spcAft>
                      </a:pPr>
                      <a:r>
                        <a:rPr lang="en-AU" sz="1800" b="1" kern="1200" dirty="0">
                          <a:effectLst/>
                          <a:latin typeface="Calibri" pitchFamily="34" charset="0"/>
                          <a:ea typeface="MS Mincho"/>
                          <a:cs typeface="Arial Narrow"/>
                        </a:rPr>
                        <a:t>HIGH</a:t>
                      </a:r>
                      <a:endParaRPr lang="en-US" sz="1800" b="1" dirty="0">
                        <a:effectLst/>
                        <a:latin typeface="Calibri" pitchFamily="34" charset="0"/>
                        <a:ea typeface="MS Mincho"/>
                        <a:cs typeface="Arial Narrow"/>
                      </a:endParaRPr>
                    </a:p>
                  </a:txBody>
                  <a:tcPr marL="46990" marR="46990" marT="13336"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FF6B00"/>
                    </a:solidFill>
                  </a:tcPr>
                </a:tc>
                <a:tc>
                  <a:txBody>
                    <a:bodyPr/>
                    <a:lstStyle/>
                    <a:p>
                      <a:pPr>
                        <a:spcAft>
                          <a:spcPts val="0"/>
                        </a:spcAft>
                      </a:pPr>
                      <a:r>
                        <a:rPr lang="en-AU" sz="1600" b="0" u="sng" kern="1200" dirty="0">
                          <a:solidFill>
                            <a:srgbClr val="095499"/>
                          </a:solidFill>
                          <a:effectLst/>
                          <a:latin typeface="Calibri" pitchFamily="34" charset="0"/>
                          <a:ea typeface="MS Mincho"/>
                          <a:cs typeface="Arial Narrow"/>
                        </a:rPr>
                        <a:t>Act today:</a:t>
                      </a:r>
                      <a:endParaRPr lang="en-US" sz="1600" b="0" dirty="0">
                        <a:solidFill>
                          <a:srgbClr val="095499"/>
                        </a:solidFill>
                        <a:effectLst/>
                        <a:latin typeface="Calibri" pitchFamily="34" charset="0"/>
                        <a:ea typeface="MS Mincho"/>
                        <a:cs typeface="Arial Narrow"/>
                      </a:endParaRPr>
                    </a:p>
                    <a:p>
                      <a:pPr>
                        <a:spcAft>
                          <a:spcPts val="0"/>
                        </a:spcAft>
                      </a:pPr>
                      <a:r>
                        <a:rPr lang="en-AU" sz="1600" b="0" kern="1200" dirty="0">
                          <a:solidFill>
                            <a:srgbClr val="095499"/>
                          </a:solidFill>
                          <a:effectLst/>
                          <a:latin typeface="Calibri" pitchFamily="34" charset="0"/>
                          <a:ea typeface="MS Mincho"/>
                          <a:cs typeface="Arial Narrow"/>
                        </a:rPr>
                        <a:t>The proposed activity can only proceed, provided that:</a:t>
                      </a:r>
                      <a:endParaRPr lang="en-US" sz="1600" b="0" dirty="0">
                        <a:solidFill>
                          <a:srgbClr val="095499"/>
                        </a:solidFill>
                        <a:effectLst/>
                        <a:latin typeface="Calibri" pitchFamily="34" charset="0"/>
                        <a:ea typeface="MS Mincho"/>
                        <a:cs typeface="Arial Narrow"/>
                      </a:endParaRPr>
                    </a:p>
                    <a:p>
                      <a:pPr marL="684000" lvl="0" indent="-342000">
                        <a:buFont typeface="+mj-lt"/>
                        <a:buAutoNum type="arabicPeriod"/>
                      </a:pPr>
                      <a:r>
                        <a:rPr lang="en-AU" sz="1600" b="0" kern="1200" dirty="0">
                          <a:solidFill>
                            <a:srgbClr val="095499"/>
                          </a:solidFill>
                          <a:effectLst/>
                          <a:latin typeface="Calibri" pitchFamily="34" charset="0"/>
                          <a:cs typeface="Arial Narrow"/>
                        </a:rPr>
                        <a:t>The risk level has been reduced to as low as reasonably practicable using the hierarchy of risk controls.</a:t>
                      </a:r>
                      <a:endParaRPr lang="en-US" sz="1600" b="0" dirty="0">
                        <a:solidFill>
                          <a:srgbClr val="095499"/>
                        </a:solidFill>
                        <a:effectLst/>
                        <a:latin typeface="Calibri" pitchFamily="34" charset="0"/>
                        <a:cs typeface="Arial Narrow"/>
                      </a:endParaRPr>
                    </a:p>
                    <a:p>
                      <a:pPr marL="684000" lvl="0" indent="-342000">
                        <a:buFont typeface="+mj-lt"/>
                        <a:buAutoNum type="arabicPeriod"/>
                      </a:pPr>
                      <a:r>
                        <a:rPr lang="en-AU" sz="1600" b="0" kern="1200" dirty="0">
                          <a:solidFill>
                            <a:srgbClr val="095499"/>
                          </a:solidFill>
                          <a:effectLst/>
                          <a:latin typeface="Calibri" pitchFamily="34" charset="0"/>
                          <a:cs typeface="Arial Narrow"/>
                        </a:rPr>
                        <a:t>The risk controls must include those identified in legislation, Australian Standards, Codes of Practice etc.</a:t>
                      </a:r>
                      <a:endParaRPr lang="en-US" sz="1600" b="0" dirty="0">
                        <a:solidFill>
                          <a:srgbClr val="095499"/>
                        </a:solidFill>
                        <a:effectLst/>
                        <a:latin typeface="Calibri" pitchFamily="34" charset="0"/>
                        <a:cs typeface="Arial Narrow"/>
                      </a:endParaRPr>
                    </a:p>
                    <a:p>
                      <a:pPr marL="684000" lvl="0" indent="-342000">
                        <a:buFont typeface="+mj-lt"/>
                        <a:buAutoNum type="arabicPeriod"/>
                      </a:pPr>
                      <a:r>
                        <a:rPr lang="en-AU" sz="1600" b="0" kern="1200" dirty="0">
                          <a:solidFill>
                            <a:srgbClr val="095499"/>
                          </a:solidFill>
                          <a:effectLst/>
                          <a:latin typeface="Calibri" pitchFamily="34" charset="0"/>
                          <a:cs typeface="Arial Narrow"/>
                        </a:rPr>
                        <a:t>The risk assessment has been reviewed and approved by the Supervisor.</a:t>
                      </a:r>
                      <a:endParaRPr lang="en-US" sz="1600" b="0" dirty="0">
                        <a:solidFill>
                          <a:srgbClr val="095499"/>
                        </a:solidFill>
                        <a:effectLst/>
                        <a:latin typeface="Calibri" pitchFamily="34" charset="0"/>
                        <a:cs typeface="Arial Narrow"/>
                      </a:endParaRPr>
                    </a:p>
                    <a:p>
                      <a:pPr marL="684000" lvl="0" indent="-342000">
                        <a:buFont typeface="+mj-lt"/>
                        <a:buAutoNum type="arabicPeriod"/>
                      </a:pPr>
                      <a:r>
                        <a:rPr lang="en-AU" sz="1600" b="0" kern="1200" dirty="0">
                          <a:solidFill>
                            <a:srgbClr val="095499"/>
                          </a:solidFill>
                          <a:effectLst/>
                          <a:latin typeface="Calibri" pitchFamily="34" charset="0"/>
                          <a:cs typeface="Arial Narrow"/>
                        </a:rPr>
                        <a:t>A Safe Working Procedure or Safe Work Method has been prepared.</a:t>
                      </a:r>
                      <a:endParaRPr lang="en-US" sz="1600" b="0" dirty="0">
                        <a:solidFill>
                          <a:srgbClr val="095499"/>
                        </a:solidFill>
                        <a:effectLst/>
                        <a:latin typeface="Calibri" pitchFamily="34" charset="0"/>
                        <a:cs typeface="Arial Narrow"/>
                      </a:endParaRPr>
                    </a:p>
                    <a:p>
                      <a:pPr marL="684000" lvl="0" indent="-342000">
                        <a:buFont typeface="+mj-lt"/>
                        <a:buAutoNum type="arabicPeriod"/>
                      </a:pPr>
                      <a:r>
                        <a:rPr lang="en-AU" sz="1600" b="0" kern="1200" dirty="0">
                          <a:solidFill>
                            <a:srgbClr val="095499"/>
                          </a:solidFill>
                          <a:effectLst/>
                          <a:latin typeface="Calibri" pitchFamily="34" charset="0"/>
                          <a:cs typeface="Arial Narrow"/>
                        </a:rPr>
                        <a:t>The supervisor must review and document the effectiveness of the implemented risk controls.</a:t>
                      </a:r>
                      <a:endParaRPr lang="en-US" sz="1600" b="0" dirty="0">
                        <a:solidFill>
                          <a:srgbClr val="095499"/>
                        </a:solidFill>
                        <a:effectLst/>
                        <a:latin typeface="Calibri" pitchFamily="34" charset="0"/>
                        <a:cs typeface="Arial Narrow"/>
                      </a:endParaRPr>
                    </a:p>
                  </a:txBody>
                  <a:tcPr marL="46990" marR="46990" marT="13336"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a:lstStyle/>
          <a:p>
            <a:pPr>
              <a:defRPr/>
            </a:pPr>
            <a:r>
              <a:rPr lang="en-US" cap="all" dirty="0">
                <a:latin typeface="Calibri" pitchFamily="34" charset="0"/>
              </a:rPr>
              <a:t>1.2.6.3 RISK/HAZARD ASSESSMENT</a:t>
            </a:r>
            <a:endParaRPr lang="en-US" dirty="0">
              <a:latin typeface="Calibri" pitchFamily="34" charset="0"/>
            </a:endParaRPr>
          </a:p>
        </p:txBody>
      </p:sp>
      <p:sp>
        <p:nvSpPr>
          <p:cNvPr id="5" name="Content Placeholder 4"/>
          <p:cNvSpPr>
            <a:spLocks noGrp="1"/>
          </p:cNvSpPr>
          <p:nvPr>
            <p:ph idx="1"/>
          </p:nvPr>
        </p:nvSpPr>
        <p:spPr>
          <a:xfrm>
            <a:off x="1541463" y="5118100"/>
            <a:ext cx="7145337" cy="736600"/>
          </a:xfrm>
        </p:spPr>
        <p:txBody>
          <a:bodyPr>
            <a:normAutofit lnSpcReduction="10000"/>
          </a:bodyPr>
          <a:lstStyle/>
          <a:p>
            <a:pPr marL="0" indent="0">
              <a:buFontTx/>
              <a:buNone/>
            </a:pPr>
            <a:r>
              <a:rPr lang="en-AU" dirty="0" smtClean="0">
                <a:latin typeface="Calibri" pitchFamily="34" charset="0"/>
                <a:ea typeface="ＭＳ Ｐゴシック" charset="-128"/>
              </a:rPr>
              <a:t>Any task with a Very High risk level is absolutely unacceptable to carry out. Steps must be taken to reduce the risk level.</a:t>
            </a:r>
            <a:r>
              <a:rPr lang="en-US" dirty="0" smtClean="0">
                <a:latin typeface="Calibri" pitchFamily="34" charset="0"/>
                <a:ea typeface="ＭＳ Ｐゴシック" charset="-128"/>
              </a:rPr>
              <a:t> </a:t>
            </a:r>
          </a:p>
        </p:txBody>
      </p:sp>
      <p:graphicFrame>
        <p:nvGraphicFramePr>
          <p:cNvPr id="7" name="Table 6"/>
          <p:cNvGraphicFramePr>
            <a:graphicFrameLocks noGrp="1"/>
          </p:cNvGraphicFramePr>
          <p:nvPr/>
        </p:nvGraphicFramePr>
        <p:xfrm>
          <a:off x="1547664" y="1700808"/>
          <a:ext cx="7145337" cy="3086066"/>
        </p:xfrm>
        <a:graphic>
          <a:graphicData uri="http://schemas.openxmlformats.org/drawingml/2006/table">
            <a:tbl>
              <a:tblPr firstRow="1" bandRow="1">
                <a:tableStyleId>{5C22544A-7EE6-4342-B048-85BDC9FD1C3A}</a:tableStyleId>
              </a:tblPr>
              <a:tblGrid>
                <a:gridCol w="1276351"/>
                <a:gridCol w="5868986"/>
              </a:tblGrid>
              <a:tr h="334607">
                <a:tc>
                  <a:txBody>
                    <a:bodyPr/>
                    <a:lstStyle/>
                    <a:p>
                      <a:pPr algn="ctr">
                        <a:spcAft>
                          <a:spcPts val="0"/>
                        </a:spcAft>
                      </a:pPr>
                      <a:r>
                        <a:rPr lang="en-AU" sz="1800" b="0" kern="1200" dirty="0">
                          <a:solidFill>
                            <a:srgbClr val="FFFFFF"/>
                          </a:solidFill>
                          <a:effectLst/>
                          <a:latin typeface="Calibri" pitchFamily="34" charset="0"/>
                          <a:ea typeface="MS Mincho"/>
                          <a:cs typeface="Arial Narrow"/>
                        </a:rPr>
                        <a:t>RISK LEVEL</a:t>
                      </a:r>
                      <a:endParaRPr lang="en-US" sz="1800" b="0" dirty="0">
                        <a:effectLst/>
                        <a:latin typeface="Calibri" pitchFamily="34" charset="0"/>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c>
                  <a:txBody>
                    <a:bodyPr/>
                    <a:lstStyle/>
                    <a:p>
                      <a:pPr algn="ctr">
                        <a:spcAft>
                          <a:spcPts val="0"/>
                        </a:spcAft>
                      </a:pPr>
                      <a:r>
                        <a:rPr lang="en-AU" sz="1800" b="0" kern="1200" dirty="0">
                          <a:solidFill>
                            <a:srgbClr val="FFFFFF"/>
                          </a:solidFill>
                          <a:effectLst/>
                          <a:latin typeface="Calibri" pitchFamily="34" charset="0"/>
                          <a:ea typeface="MS Mincho"/>
                          <a:cs typeface="Arial Narrow"/>
                        </a:rPr>
                        <a:t>ACTION</a:t>
                      </a:r>
                      <a:endParaRPr lang="en-US" sz="1800" b="0" dirty="0">
                        <a:effectLst/>
                        <a:latin typeface="Calibri" pitchFamily="34" charset="0"/>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095499"/>
                    </a:solidFill>
                  </a:tcPr>
                </a:tc>
              </a:tr>
              <a:tr h="1776768">
                <a:tc>
                  <a:txBody>
                    <a:bodyPr/>
                    <a:lstStyle/>
                    <a:p>
                      <a:pPr algn="ctr">
                        <a:spcAft>
                          <a:spcPts val="0"/>
                        </a:spcAft>
                      </a:pPr>
                      <a:r>
                        <a:rPr lang="en-AU" sz="1800" b="1" kern="1200" dirty="0" smtClean="0">
                          <a:effectLst/>
                          <a:latin typeface="Calibri" pitchFamily="34" charset="0"/>
                          <a:ea typeface="MS Mincho"/>
                          <a:cs typeface="Arial Narrow"/>
                        </a:rPr>
                        <a:t>MEDIUM</a:t>
                      </a:r>
                      <a:endParaRPr lang="en-US" sz="1800" b="1" dirty="0">
                        <a:effectLst/>
                        <a:latin typeface="Calibri" pitchFamily="34" charset="0"/>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FFAC0B"/>
                    </a:solidFill>
                  </a:tcPr>
                </a:tc>
                <a:tc>
                  <a:txBody>
                    <a:bodyPr/>
                    <a:lstStyle/>
                    <a:p>
                      <a:pPr>
                        <a:spcAft>
                          <a:spcPts val="0"/>
                        </a:spcAft>
                      </a:pPr>
                      <a:r>
                        <a:rPr lang="en-AU" sz="1600" b="0" u="sng" kern="1200" dirty="0" smtClean="0">
                          <a:solidFill>
                            <a:srgbClr val="095499"/>
                          </a:solidFill>
                          <a:effectLst/>
                          <a:latin typeface="Calibri" pitchFamily="34" charset="0"/>
                          <a:ea typeface="MS Mincho"/>
                          <a:cs typeface="Arial Narrow"/>
                        </a:rPr>
                        <a:t>Act this week:</a:t>
                      </a:r>
                      <a:endParaRPr lang="en-US" sz="1600" b="0" dirty="0" smtClean="0">
                        <a:solidFill>
                          <a:srgbClr val="095499"/>
                        </a:solidFill>
                        <a:effectLst/>
                        <a:latin typeface="Calibri" pitchFamily="34" charset="0"/>
                        <a:ea typeface="MS Mincho"/>
                        <a:cs typeface="Arial Narrow"/>
                      </a:endParaRPr>
                    </a:p>
                    <a:p>
                      <a:pPr>
                        <a:spcAft>
                          <a:spcPts val="0"/>
                        </a:spcAft>
                      </a:pPr>
                      <a:r>
                        <a:rPr lang="en-AU" sz="1600" b="0" kern="1200" dirty="0" smtClean="0">
                          <a:solidFill>
                            <a:srgbClr val="095499"/>
                          </a:solidFill>
                          <a:effectLst/>
                          <a:latin typeface="Calibri" pitchFamily="34" charset="0"/>
                          <a:ea typeface="MS Mincho"/>
                          <a:cs typeface="Arial Narrow"/>
                        </a:rPr>
                        <a:t>The proposed task or process can proceed, provided that:</a:t>
                      </a:r>
                      <a:endParaRPr lang="en-US" sz="1600" b="0" dirty="0" smtClean="0">
                        <a:solidFill>
                          <a:srgbClr val="095499"/>
                        </a:solidFill>
                        <a:effectLst/>
                        <a:latin typeface="Calibri" pitchFamily="34" charset="0"/>
                        <a:ea typeface="MS Mincho"/>
                        <a:cs typeface="Arial Narrow"/>
                      </a:endParaRPr>
                    </a:p>
                    <a:p>
                      <a:pPr marL="684000" lvl="0" indent="-342000">
                        <a:buFont typeface="+mj-lt"/>
                        <a:buAutoNum type="arabicPeriod"/>
                      </a:pPr>
                      <a:r>
                        <a:rPr lang="en-AU" sz="1600" b="0" kern="1200" dirty="0" smtClean="0">
                          <a:solidFill>
                            <a:srgbClr val="095499"/>
                          </a:solidFill>
                          <a:effectLst/>
                          <a:latin typeface="Calibri" pitchFamily="34" charset="0"/>
                          <a:cs typeface="Arial Narrow"/>
                        </a:rPr>
                        <a:t>The risk level has been reduced to as low as reasonably practicable using the hierarchy of risk controls.</a:t>
                      </a:r>
                      <a:endParaRPr lang="en-US" sz="1600" b="0" dirty="0" smtClean="0">
                        <a:solidFill>
                          <a:srgbClr val="095499"/>
                        </a:solidFill>
                        <a:effectLst/>
                        <a:latin typeface="Calibri" pitchFamily="34" charset="0"/>
                        <a:cs typeface="Arial Narrow"/>
                      </a:endParaRPr>
                    </a:p>
                    <a:p>
                      <a:pPr marL="684000" lvl="0" indent="-342000">
                        <a:buFont typeface="+mj-lt"/>
                        <a:buAutoNum type="arabicPeriod"/>
                      </a:pPr>
                      <a:r>
                        <a:rPr lang="en-AU" sz="1600" b="0" kern="1200" dirty="0" smtClean="0">
                          <a:solidFill>
                            <a:srgbClr val="095499"/>
                          </a:solidFill>
                          <a:effectLst/>
                          <a:latin typeface="Calibri" pitchFamily="34" charset="0"/>
                          <a:cs typeface="Arial Narrow"/>
                        </a:rPr>
                        <a:t>The risk assessment has been reviewed and approved by the Supervisor.</a:t>
                      </a:r>
                      <a:endParaRPr lang="en-US" sz="1600" b="0" dirty="0" smtClean="0">
                        <a:solidFill>
                          <a:srgbClr val="095499"/>
                        </a:solidFill>
                        <a:effectLst/>
                        <a:latin typeface="Calibri" pitchFamily="34" charset="0"/>
                        <a:cs typeface="Arial Narrow"/>
                      </a:endParaRPr>
                    </a:p>
                    <a:p>
                      <a:pPr marL="684000" lvl="0" indent="-342000">
                        <a:buFont typeface="+mj-lt"/>
                        <a:buAutoNum type="arabicPeriod"/>
                      </a:pPr>
                      <a:r>
                        <a:rPr lang="en-AU" sz="1600" b="0" kern="1200" dirty="0" smtClean="0">
                          <a:solidFill>
                            <a:srgbClr val="095499"/>
                          </a:solidFill>
                          <a:effectLst/>
                          <a:latin typeface="Calibri" pitchFamily="34" charset="0"/>
                          <a:cs typeface="Arial Narrow"/>
                        </a:rPr>
                        <a:t>A Safe Working Procedure or Safe Work Method has been prepared.</a:t>
                      </a:r>
                      <a:endParaRPr lang="en-US" sz="1600" b="0" dirty="0">
                        <a:solidFill>
                          <a:srgbClr val="095499"/>
                        </a:solidFill>
                        <a:effectLst/>
                        <a:latin typeface="Calibri" pitchFamily="34" charset="0"/>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r h="787400">
                <a:tc>
                  <a:txBody>
                    <a:bodyPr/>
                    <a:lstStyle/>
                    <a:p>
                      <a:pPr algn="ctr">
                        <a:spcAft>
                          <a:spcPts val="0"/>
                        </a:spcAft>
                      </a:pPr>
                      <a:r>
                        <a:rPr lang="en-AU" sz="1800" b="1" kern="1200" dirty="0" smtClean="0">
                          <a:effectLst/>
                          <a:latin typeface="Calibri" pitchFamily="34" charset="0"/>
                          <a:ea typeface="MS Mincho"/>
                          <a:cs typeface="Arial Narrow"/>
                        </a:rPr>
                        <a:t>LOW</a:t>
                      </a:r>
                      <a:endParaRPr lang="en-US" sz="1800" b="1" dirty="0">
                        <a:effectLst/>
                        <a:latin typeface="Calibri" pitchFamily="34" charset="0"/>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solidFill>
                      <a:srgbClr val="FFFF00"/>
                    </a:solidFill>
                  </a:tcPr>
                </a:tc>
                <a:tc>
                  <a:txBody>
                    <a:bodyPr/>
                    <a:lstStyle/>
                    <a:p>
                      <a:pPr>
                        <a:spcAft>
                          <a:spcPts val="0"/>
                        </a:spcAft>
                      </a:pPr>
                      <a:r>
                        <a:rPr lang="en-AU" sz="1600" b="0" u="sng" kern="1200" dirty="0" smtClean="0">
                          <a:solidFill>
                            <a:srgbClr val="095499"/>
                          </a:solidFill>
                          <a:effectLst/>
                          <a:latin typeface="Calibri" pitchFamily="34" charset="0"/>
                          <a:ea typeface="MS Mincho"/>
                          <a:cs typeface="Arial Narrow"/>
                        </a:rPr>
                        <a:t>Act this month:</a:t>
                      </a:r>
                      <a:r>
                        <a:rPr lang="en-AU" sz="1600" b="0" kern="1200" dirty="0" smtClean="0">
                          <a:solidFill>
                            <a:srgbClr val="095499"/>
                          </a:solidFill>
                          <a:effectLst/>
                          <a:latin typeface="Calibri" pitchFamily="34" charset="0"/>
                          <a:ea typeface="MS Mincho"/>
                          <a:cs typeface="Arial Narrow"/>
                        </a:rPr>
                        <a:t> </a:t>
                      </a:r>
                      <a:endParaRPr lang="en-US" sz="1600" b="0" dirty="0" smtClean="0">
                        <a:solidFill>
                          <a:srgbClr val="095499"/>
                        </a:solidFill>
                        <a:effectLst/>
                        <a:latin typeface="Calibri" pitchFamily="34" charset="0"/>
                        <a:ea typeface="MS Mincho"/>
                        <a:cs typeface="Arial Narrow"/>
                      </a:endParaRPr>
                    </a:p>
                    <a:p>
                      <a:pPr>
                        <a:spcAft>
                          <a:spcPts val="0"/>
                        </a:spcAft>
                      </a:pPr>
                      <a:r>
                        <a:rPr lang="en-AU" sz="1600" b="0" kern="1200" dirty="0" smtClean="0">
                          <a:solidFill>
                            <a:srgbClr val="095499"/>
                          </a:solidFill>
                          <a:effectLst/>
                          <a:latin typeface="Calibri" pitchFamily="34" charset="0"/>
                          <a:ea typeface="MS Mincho"/>
                          <a:cs typeface="Arial Narrow"/>
                        </a:rPr>
                        <a:t>Managed by local documented routine procedures, which must include application of the hierarchy of controls.</a:t>
                      </a:r>
                      <a:endParaRPr lang="en-US" sz="1600" b="0" dirty="0">
                        <a:solidFill>
                          <a:srgbClr val="095499"/>
                        </a:solidFill>
                        <a:effectLst/>
                        <a:latin typeface="Calibri" pitchFamily="34" charset="0"/>
                        <a:ea typeface="MS Mincho"/>
                        <a:cs typeface="Arial Narrow"/>
                      </a:endParaRPr>
                    </a:p>
                  </a:txBody>
                  <a:tcPr marL="46990" marR="46990" marT="13339" marB="0" anchor="ctr">
                    <a:lnL w="12700" cap="flat" cmpd="sng" algn="ctr">
                      <a:solidFill>
                        <a:prstClr val="black"/>
                      </a:solidFill>
                      <a:prstDash val="solid"/>
                      <a:round/>
                      <a:headEnd type="none" w="med" len="med"/>
                      <a:tailEnd type="none" w="med" len="med"/>
                    </a:lnL>
                    <a:lnR w="12700" cap="flat" cmpd="sng" algn="ctr">
                      <a:solidFill>
                        <a:prstClr val="black"/>
                      </a:solidFill>
                      <a:prstDash val="solid"/>
                      <a:round/>
                      <a:headEnd type="none" w="med" len="med"/>
                      <a:tailEnd type="none" w="med" len="med"/>
                    </a:lnR>
                    <a:lnT w="12700" cap="flat" cmpd="sng" algn="ctr">
                      <a:solidFill>
                        <a:prstClr val="black"/>
                      </a:solidFill>
                      <a:prstDash val="solid"/>
                      <a:round/>
                      <a:headEnd type="none" w="med" len="med"/>
                      <a:tailEnd type="none" w="med" len="med"/>
                    </a:lnT>
                    <a:lnB w="12700" cap="flat" cmpd="sng" algn="ctr">
                      <a:solidFill>
                        <a:prstClr val="black"/>
                      </a:solidFill>
                      <a:prstDash val="solid"/>
                      <a:round/>
                      <a:headEnd type="none" w="med" len="med"/>
                      <a:tailEnd type="none" w="med" len="med"/>
                    </a:lnB>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1000"/>
                                        <p:tgtEl>
                                          <p:spTgt spid="5"/>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1.2.6.4 RISK/HAZARD TREATMENT</a:t>
            </a:r>
            <a:endParaRPr lang="en-US" dirty="0">
              <a:latin typeface="Calibri" pitchFamily="34" charset="0"/>
              <a:ea typeface="+mj-ea"/>
            </a:endParaRPr>
          </a:p>
        </p:txBody>
      </p:sp>
      <p:sp>
        <p:nvSpPr>
          <p:cNvPr id="3" name="Content Placeholder 2"/>
          <p:cNvSpPr>
            <a:spLocks noGrp="1"/>
          </p:cNvSpPr>
          <p:nvPr>
            <p:ph idx="1"/>
          </p:nvPr>
        </p:nvSpPr>
        <p:spPr>
          <a:xfrm>
            <a:off x="1547664" y="1772816"/>
            <a:ext cx="3868737" cy="4208844"/>
          </a:xfrm>
        </p:spPr>
        <p:txBody>
          <a:bodyPr>
            <a:spAutoFit/>
          </a:bodyPr>
          <a:lstStyle/>
          <a:p>
            <a:pPr marL="0" indent="0">
              <a:buFontTx/>
              <a:buNone/>
            </a:pPr>
            <a:r>
              <a:rPr lang="en-AU" dirty="0" smtClean="0">
                <a:latin typeface="+mn-lt"/>
                <a:ea typeface="ＭＳ Ｐゴシック" charset="-128"/>
              </a:rPr>
              <a:t>Once risks have been identified, analysed and evaluated, risk treatment options need to be considered and applied. </a:t>
            </a:r>
            <a:endParaRPr lang="en-US" dirty="0" smtClean="0">
              <a:latin typeface="+mn-lt"/>
              <a:ea typeface="ＭＳ Ｐゴシック" charset="-128"/>
            </a:endParaRPr>
          </a:p>
          <a:p>
            <a:pPr marL="0" indent="0">
              <a:buFontTx/>
              <a:buNone/>
            </a:pPr>
            <a:r>
              <a:rPr lang="en-AU" dirty="0" smtClean="0">
                <a:latin typeface="+mn-lt"/>
                <a:ea typeface="ＭＳ Ｐゴシック" charset="-128"/>
              </a:rPr>
              <a:t> Risk treatment involves selecting one or more options to modify a risk and then implementing the selected option/s. These should be recorded in a risk treatment plan.</a:t>
            </a:r>
            <a:endParaRPr lang="en-US" dirty="0" smtClean="0">
              <a:latin typeface="+mn-lt"/>
              <a:ea typeface="ＭＳ Ｐゴシック" charset="-128"/>
            </a:endParaRPr>
          </a:p>
          <a:p>
            <a:pPr marL="0" indent="0">
              <a:buFontTx/>
              <a:buNone/>
            </a:pPr>
            <a:r>
              <a:rPr lang="en-AU" dirty="0" smtClean="0">
                <a:latin typeface="+mn-lt"/>
                <a:ea typeface="ＭＳ Ｐゴシック" charset="-128"/>
              </a:rPr>
              <a:t> Once an option has been implemented it may be referred to as a risk control.</a:t>
            </a:r>
            <a:endParaRPr lang="en-US" dirty="0" smtClean="0">
              <a:latin typeface="+mn-lt"/>
              <a:ea typeface="ＭＳ Ｐゴシック" charset="-128"/>
            </a:endParaRPr>
          </a:p>
        </p:txBody>
      </p:sp>
      <p:pic>
        <p:nvPicPr>
          <p:cNvPr id="4" name="Picture 3" descr="thinking man worker ppe hard ha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11800" y="2106613"/>
            <a:ext cx="3175000" cy="336073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1.2.6.4 RISK/HAZARD TREATMENT</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1631216"/>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Consider Hazard/Risk Control Strategy Options</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The Hierarchy of Hazard Control is the name given to a range of control methods used to eliminate or control hazards in the workplace. The Hierarchy has 6 levels: </a:t>
            </a:r>
            <a:endParaRPr lang="en-US" dirty="0" smtClean="0">
              <a:latin typeface="Calibri" pitchFamily="34" charset="0"/>
              <a:ea typeface="ＭＳ Ｐゴシック" charset="-128"/>
            </a:endParaRPr>
          </a:p>
        </p:txBody>
      </p:sp>
      <p:pic>
        <p:nvPicPr>
          <p:cNvPr id="5" name="Picture 4" descr="hierarchy of hazard control.png"/>
          <p:cNvPicPr>
            <a:picLocks noChangeAspect="1"/>
          </p:cNvPicPr>
          <p:nvPr/>
        </p:nvPicPr>
        <p:blipFill>
          <a:blip r:embed="rId2" cstate="print"/>
          <a:srcRect/>
          <a:stretch>
            <a:fillRect/>
          </a:stretch>
        </p:blipFill>
        <p:spPr bwMode="auto">
          <a:xfrm>
            <a:off x="1547664" y="2924944"/>
            <a:ext cx="6451103" cy="3451546"/>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1.2.6.4 RISK/HAZARD TREATMENT</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1451679"/>
          </a:xfrm>
        </p:spPr>
        <p:txBody>
          <a:bodyPr>
            <a:spAutoFit/>
          </a:bodyPr>
          <a:lstStyle/>
          <a:p>
            <a:pPr marL="0" indent="0">
              <a:buFontTx/>
              <a:buNone/>
            </a:pPr>
            <a:r>
              <a:rPr lang="en-AU" dirty="0" smtClean="0">
                <a:latin typeface="Calibri" pitchFamily="34" charset="0"/>
                <a:ea typeface="ＭＳ Ｐゴシック" charset="-128"/>
              </a:rPr>
              <a:t>It is important that you understand what each level in the hierarchy stands for and how they can be implemented. Hazards should be re-assessed after the implementation of control measures to review whether the risk has been reduced enough.</a:t>
            </a:r>
            <a:r>
              <a:rPr lang="en-US" dirty="0" smtClean="0">
                <a:latin typeface="Calibri" pitchFamily="34" charset="0"/>
                <a:ea typeface="ＭＳ Ｐゴシック" charset="-128"/>
              </a:rPr>
              <a:t> </a:t>
            </a:r>
          </a:p>
        </p:txBody>
      </p:sp>
      <p:graphicFrame>
        <p:nvGraphicFramePr>
          <p:cNvPr id="4" name="Table 3"/>
          <p:cNvGraphicFramePr>
            <a:graphicFrameLocks noGrp="1"/>
          </p:cNvGraphicFramePr>
          <p:nvPr/>
        </p:nvGraphicFramePr>
        <p:xfrm>
          <a:off x="1547664" y="2996952"/>
          <a:ext cx="7145337" cy="3159126"/>
        </p:xfrm>
        <a:graphic>
          <a:graphicData uri="http://schemas.openxmlformats.org/drawingml/2006/table">
            <a:tbl>
              <a:tblPr/>
              <a:tblGrid>
                <a:gridCol w="2146300"/>
                <a:gridCol w="4999037"/>
              </a:tblGrid>
              <a:tr h="15795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1" i="0" u="none" strike="noStrike" cap="none" normalizeH="0" baseline="0" dirty="0" smtClean="0">
                          <a:ln>
                            <a:noFill/>
                          </a:ln>
                          <a:solidFill>
                            <a:srgbClr val="FFFFFF"/>
                          </a:solidFill>
                          <a:effectLst/>
                          <a:latin typeface="Calibri" pitchFamily="34" charset="0"/>
                          <a:ea typeface="MS Mincho" pitchFamily="49" charset="-128"/>
                        </a:rPr>
                        <a:t>1. Elimination </a:t>
                      </a:r>
                      <a:endParaRPr kumimoji="0" lang="en-US" sz="1700" b="1" i="0" u="none" strike="noStrike" cap="none" normalizeH="0" baseline="0" dirty="0" smtClean="0">
                        <a:ln>
                          <a:noFill/>
                        </a:ln>
                        <a:solidFill>
                          <a:srgbClr val="FFFFFF"/>
                        </a:solidFill>
                        <a:effectLst/>
                        <a:latin typeface="Calibri" pitchFamily="34" charset="0"/>
                        <a:ea typeface="MS Mincho" pitchFamily="49" charset="-128"/>
                      </a:endParaRPr>
                    </a:p>
                  </a:txBody>
                  <a:tcPr marT="45716" marB="4571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0" i="0" u="none" strike="noStrike" cap="none" normalizeH="0" baseline="0" dirty="0" smtClean="0">
                          <a:ln>
                            <a:noFill/>
                          </a:ln>
                          <a:solidFill>
                            <a:schemeClr val="tx1"/>
                          </a:solidFill>
                          <a:effectLst/>
                          <a:latin typeface="Calibri" pitchFamily="34" charset="0"/>
                          <a:ea typeface="MS Mincho" pitchFamily="49" charset="-128"/>
                        </a:rPr>
                        <a:t>This is the best kind of hazard control. Eliminating or removing the hazard completely reduces any risk connected to it. An example of eliminating a hazard would be removing dangerous materials from the site, or repairing defective equipment.</a:t>
                      </a:r>
                      <a:endParaRPr kumimoji="0" lang="en-US" sz="1700" b="0" i="0" u="none" strike="noStrike" cap="none" normalizeH="0" baseline="0" dirty="0" smtClean="0">
                        <a:ln>
                          <a:noFill/>
                        </a:ln>
                        <a:solidFill>
                          <a:schemeClr val="tx1"/>
                        </a:solidFill>
                        <a:effectLst/>
                        <a:latin typeface="Calibri" pitchFamily="34" charset="0"/>
                        <a:ea typeface="MS Mincho" pitchFamily="49" charset="-128"/>
                      </a:endParaRPr>
                    </a:p>
                  </a:txBody>
                  <a:tcPr marT="45716" marB="4571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7956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1" i="0" u="none" strike="noStrike" cap="none" normalizeH="0" baseline="0" smtClean="0">
                          <a:ln>
                            <a:noFill/>
                          </a:ln>
                          <a:solidFill>
                            <a:srgbClr val="FFFFFF"/>
                          </a:solidFill>
                          <a:effectLst/>
                          <a:latin typeface="Calibri" pitchFamily="34" charset="0"/>
                          <a:ea typeface="MS Mincho" pitchFamily="49" charset="-128"/>
                        </a:rPr>
                        <a:t>2. Substitution </a:t>
                      </a:r>
                      <a:endParaRPr kumimoji="0" lang="en-US" sz="1700" b="0" i="0" u="none" strike="noStrike" cap="none" normalizeH="0" baseline="0" smtClean="0">
                        <a:ln>
                          <a:noFill/>
                        </a:ln>
                        <a:solidFill>
                          <a:srgbClr val="000000"/>
                        </a:solidFill>
                        <a:effectLst/>
                        <a:latin typeface="Calibri" pitchFamily="34" charset="0"/>
                        <a:ea typeface="MS Mincho" pitchFamily="49" charset="-128"/>
                      </a:endParaRPr>
                    </a:p>
                  </a:txBody>
                  <a:tcPr marT="45716" marB="4571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0" i="0" u="none" strike="noStrike" cap="none" normalizeH="0" baseline="0" dirty="0" smtClean="0">
                          <a:ln>
                            <a:noFill/>
                          </a:ln>
                          <a:solidFill>
                            <a:schemeClr val="tx1"/>
                          </a:solidFill>
                          <a:effectLst/>
                          <a:latin typeface="Calibri" pitchFamily="34" charset="0"/>
                          <a:ea typeface="MS Mincho" pitchFamily="49" charset="-128"/>
                        </a:rPr>
                        <a:t>This is where you swap a dangerous work method or situation for one that is less dangerous. An example of this would be to use a group of people to move an item instead of trying to move it on your own (where the item cannot be broken down into smaller loads).</a:t>
                      </a:r>
                      <a:endParaRPr kumimoji="0" lang="en-US" sz="1700" b="0" i="0" u="none" strike="noStrike" cap="none" normalizeH="0" baseline="0" dirty="0" smtClean="0">
                        <a:ln>
                          <a:noFill/>
                        </a:ln>
                        <a:solidFill>
                          <a:schemeClr val="tx1"/>
                        </a:solidFill>
                        <a:effectLst/>
                        <a:latin typeface="Calibri" pitchFamily="34" charset="0"/>
                        <a:ea typeface="MS Mincho" pitchFamily="49" charset="-128"/>
                      </a:endParaRPr>
                    </a:p>
                  </a:txBody>
                  <a:tcPr marT="45716" marB="4571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1.2.6.4 RISK/HAZARD TREATMENT</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1417638"/>
          <a:ext cx="7145337" cy="4756151"/>
        </p:xfrm>
        <a:graphic>
          <a:graphicData uri="http://schemas.openxmlformats.org/drawingml/2006/table">
            <a:tbl>
              <a:tblPr/>
              <a:tblGrid>
                <a:gridCol w="2146300"/>
                <a:gridCol w="4999037"/>
              </a:tblGrid>
              <a:tr h="9144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1" i="0" u="none" strike="noStrike" cap="none" normalizeH="0" baseline="0" dirty="0" smtClean="0">
                          <a:ln>
                            <a:noFill/>
                          </a:ln>
                          <a:solidFill>
                            <a:srgbClr val="FFFFFF"/>
                          </a:solidFill>
                          <a:effectLst/>
                          <a:latin typeface="Calibri" pitchFamily="34" charset="0"/>
                          <a:ea typeface="MS Mincho" pitchFamily="49" charset="-128"/>
                        </a:rPr>
                        <a:t>3. Isolation </a:t>
                      </a:r>
                      <a:endParaRPr kumimoji="0" lang="en-US" sz="1700" b="1" i="0" u="none" strike="noStrike" cap="none" normalizeH="0" baseline="0" dirty="0" smtClean="0">
                        <a:ln>
                          <a:noFill/>
                        </a:ln>
                        <a:solidFill>
                          <a:srgbClr val="FFFFFF"/>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0" i="0" u="none" strike="noStrike" cap="none" normalizeH="0" baseline="0" dirty="0" smtClean="0">
                          <a:ln>
                            <a:noFill/>
                          </a:ln>
                          <a:solidFill>
                            <a:schemeClr val="tx1"/>
                          </a:solidFill>
                          <a:effectLst/>
                          <a:latin typeface="Calibri" pitchFamily="34" charset="0"/>
                          <a:ea typeface="MS Mincho" pitchFamily="49" charset="-128"/>
                        </a:rPr>
                        <a:t>This is where you isolate the hazard. This might mean fencing off an area or restricting access to the hazard in some other way.</a:t>
                      </a:r>
                      <a:endParaRPr kumimoji="0" lang="en-US" sz="1700" b="0" i="0" u="none" strike="noStrike" cap="none" normalizeH="0" baseline="0" dirty="0" smtClean="0">
                        <a:ln>
                          <a:noFill/>
                        </a:ln>
                        <a:solidFill>
                          <a:schemeClr val="tx1"/>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890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1" i="0" u="none" strike="noStrike" cap="none" normalizeH="0" baseline="0" smtClean="0">
                          <a:ln>
                            <a:noFill/>
                          </a:ln>
                          <a:solidFill>
                            <a:srgbClr val="FFFFFF"/>
                          </a:solidFill>
                          <a:effectLst/>
                          <a:latin typeface="Calibri" pitchFamily="34" charset="0"/>
                          <a:ea typeface="MS Mincho" pitchFamily="49" charset="-128"/>
                        </a:rPr>
                        <a:t>4. Engineering Controls </a:t>
                      </a:r>
                      <a:endParaRPr kumimoji="0" lang="en-US" sz="1700" b="0" i="0" u="none" strike="noStrike" cap="none" normalizeH="0" baseline="0" smtClean="0">
                        <a:ln>
                          <a:noFill/>
                        </a:ln>
                        <a:solidFill>
                          <a:srgbClr val="000000"/>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0" i="0" u="none" strike="noStrike" cap="none" normalizeH="0" baseline="0" dirty="0" smtClean="0">
                          <a:ln>
                            <a:noFill/>
                          </a:ln>
                          <a:solidFill>
                            <a:schemeClr val="tx1"/>
                          </a:solidFill>
                          <a:effectLst/>
                          <a:latin typeface="Calibri" pitchFamily="34" charset="0"/>
                          <a:ea typeface="MS Mincho" pitchFamily="49" charset="-128"/>
                        </a:rPr>
                        <a:t>This is where you use an engineering or mechanical method of doing the job. An example would be installing ventilation, or using a piece of equipment to move a load instead of moving it by hand.</a:t>
                      </a:r>
                      <a:endParaRPr kumimoji="0" lang="en-US" sz="1700" b="0" i="0" u="none" strike="noStrike" cap="none" normalizeH="0" baseline="0" dirty="0" smtClean="0">
                        <a:ln>
                          <a:noFill/>
                        </a:ln>
                        <a:solidFill>
                          <a:schemeClr val="tx1"/>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890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1" i="0" u="none" strike="noStrike" cap="none" normalizeH="0" baseline="0" smtClean="0">
                          <a:ln>
                            <a:noFill/>
                          </a:ln>
                          <a:solidFill>
                            <a:srgbClr val="FFFFFF"/>
                          </a:solidFill>
                          <a:effectLst/>
                          <a:latin typeface="Calibri" pitchFamily="34" charset="0"/>
                          <a:ea typeface="MS Mincho" pitchFamily="49" charset="-128"/>
                        </a:rPr>
                        <a:t>5. Administrative Controls</a:t>
                      </a:r>
                      <a:endParaRPr kumimoji="0" lang="en-US" sz="1700" b="0" i="0" u="none" strike="noStrike" cap="none" normalizeH="0" baseline="0" smtClean="0">
                        <a:ln>
                          <a:noFill/>
                        </a:ln>
                        <a:solidFill>
                          <a:srgbClr val="000000"/>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0" i="0" u="none" strike="noStrike" cap="none" normalizeH="0" baseline="0" dirty="0" smtClean="0">
                          <a:ln>
                            <a:noFill/>
                          </a:ln>
                          <a:solidFill>
                            <a:schemeClr val="tx1"/>
                          </a:solidFill>
                          <a:effectLst/>
                          <a:latin typeface="Calibri" pitchFamily="34" charset="0"/>
                          <a:ea typeface="MS Mincho" pitchFamily="49" charset="-128"/>
                        </a:rPr>
                        <a:t>This is where site rules and policies attempt to control a hazard. It can include working in teams, setting specific break times and frequent rotations for repetitive work or using signage to warn of hazards.</a:t>
                      </a:r>
                      <a:endParaRPr kumimoji="0" lang="en-US" sz="1700" b="0" i="0" u="none" strike="noStrike" cap="none" normalizeH="0" baseline="0" dirty="0" smtClean="0">
                        <a:ln>
                          <a:noFill/>
                        </a:ln>
                        <a:solidFill>
                          <a:schemeClr val="tx1"/>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6367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1" i="0" u="none" strike="noStrike" cap="none" normalizeH="0" baseline="0" smtClean="0">
                          <a:ln>
                            <a:noFill/>
                          </a:ln>
                          <a:solidFill>
                            <a:srgbClr val="FFFFFF"/>
                          </a:solidFill>
                          <a:effectLst/>
                          <a:latin typeface="Calibri" pitchFamily="34" charset="0"/>
                          <a:ea typeface="MS Mincho" pitchFamily="49" charset="-128"/>
                        </a:rPr>
                        <a:t>6. Personal Protective Equipment</a:t>
                      </a:r>
                      <a:endParaRPr kumimoji="0" lang="en-US" sz="1700" b="0" i="0" u="none" strike="noStrike" cap="none" normalizeH="0" baseline="0" smtClean="0">
                        <a:ln>
                          <a:noFill/>
                        </a:ln>
                        <a:solidFill>
                          <a:srgbClr val="000000"/>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AU" sz="1700" b="0" i="0" u="none" strike="noStrike" cap="none" normalizeH="0" baseline="0" dirty="0" smtClean="0">
                          <a:ln>
                            <a:noFill/>
                          </a:ln>
                          <a:solidFill>
                            <a:schemeClr val="tx1"/>
                          </a:solidFill>
                          <a:effectLst/>
                          <a:latin typeface="Calibri" pitchFamily="34" charset="0"/>
                          <a:ea typeface="MS Mincho" pitchFamily="49" charset="-128"/>
                        </a:rPr>
                        <a:t>This is your last line of defence and the least effective control – it should be used in conjunction with other hazard control methods. PPE includes any safety equipment worn on your body. Workplaces often have mandatory PPE requirements to go on site.</a:t>
                      </a:r>
                      <a:endParaRPr kumimoji="0" lang="en-US" sz="1700" b="0" i="0" u="none" strike="noStrike" cap="none" normalizeH="0" baseline="0" dirty="0" smtClean="0">
                        <a:ln>
                          <a:noFill/>
                        </a:ln>
                        <a:solidFill>
                          <a:schemeClr val="tx1"/>
                        </a:solidFill>
                        <a:effectLst/>
                        <a:latin typeface="Calibri" pitchFamily="34" charset="0"/>
                        <a:ea typeface="MS Mincho" pitchFamily="49" charset="-128"/>
                      </a:endParaRPr>
                    </a:p>
                  </a:txBody>
                  <a:tcPr marT="45711" marB="45711"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1.2.6.4 RISK/HAZARD TREATMENT</a:t>
            </a:r>
            <a:endParaRPr lang="en-US" dirty="0">
              <a:latin typeface="Calibri" pitchFamily="34" charset="0"/>
              <a:ea typeface="+mj-ea"/>
            </a:endParaRPr>
          </a:p>
        </p:txBody>
      </p:sp>
      <p:sp>
        <p:nvSpPr>
          <p:cNvPr id="3" name="Content Placeholder 2"/>
          <p:cNvSpPr>
            <a:spLocks noGrp="1"/>
          </p:cNvSpPr>
          <p:nvPr>
            <p:ph idx="1"/>
          </p:nvPr>
        </p:nvSpPr>
        <p:spPr>
          <a:xfrm>
            <a:off x="1547664" y="1844824"/>
            <a:ext cx="4076700" cy="3606115"/>
          </a:xfrm>
        </p:spPr>
        <p:txBody>
          <a:bodyPr>
            <a:spAutoFit/>
          </a:bodyPr>
          <a:lstStyle/>
          <a:p>
            <a:pPr marL="0" indent="0">
              <a:buFontTx/>
              <a:buNone/>
            </a:pPr>
            <a:r>
              <a:rPr lang="en-AU" dirty="0" smtClean="0">
                <a:latin typeface="Calibri" pitchFamily="34" charset="0"/>
                <a:ea typeface="ＭＳ Ｐゴシック" charset="-128"/>
              </a:rPr>
              <a:t>Follow all appropriate standards when deciding hazard control strategies including: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Codes of practice.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Legislation.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Australian Standards.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Manufacturer's specifications.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Industry standards (where applicable).</a:t>
            </a:r>
            <a:endParaRPr lang="en-US" dirty="0" smtClean="0">
              <a:latin typeface="Calibri" pitchFamily="34" charset="0"/>
              <a:ea typeface="ＭＳ Ｐゴシック" charset="-128"/>
            </a:endParaRPr>
          </a:p>
        </p:txBody>
      </p:sp>
      <p:pic>
        <p:nvPicPr>
          <p:cNvPr id="5" name="Picture 4" descr="standards australia computer screen.png"/>
          <p:cNvPicPr>
            <a:picLocks noChangeAspect="1"/>
          </p:cNvPicPr>
          <p:nvPr/>
        </p:nvPicPr>
        <p:blipFill>
          <a:blip r:embed="rId2" cstate="screen">
            <a:extLst>
              <a:ext uri="{28A0092B-C50C-407E-A947-70E740481C1C}">
                <a14:useLocalDpi xmlns:a14="http://schemas.microsoft.com/office/drawing/2010/main"/>
              </a:ext>
            </a:extLst>
          </a:blip>
          <a:srcRect l="4349" t="7655" r="7184" b="8124"/>
          <a:stretch>
            <a:fillRect/>
          </a:stretch>
        </p:blipFill>
        <p:spPr bwMode="auto">
          <a:xfrm>
            <a:off x="5705475" y="2346325"/>
            <a:ext cx="2981325" cy="22209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upervisor ppe hard hat vest write clipboard 1140603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94801" y="3266139"/>
            <a:ext cx="2943037" cy="3105473"/>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1.2.6.5 MONITORING AND REVIEW OF THE RISK MANAGEMENT PROCESS</a:t>
            </a:r>
            <a:endParaRPr lang="en-US" dirty="0">
              <a:latin typeface="Calibri" pitchFamily="34" charset="0"/>
              <a:ea typeface="+mj-ea"/>
            </a:endParaRPr>
          </a:p>
        </p:txBody>
      </p:sp>
      <p:sp>
        <p:nvSpPr>
          <p:cNvPr id="3" name="Content Placeholder 2"/>
          <p:cNvSpPr>
            <a:spLocks noGrp="1"/>
          </p:cNvSpPr>
          <p:nvPr>
            <p:ph idx="1"/>
          </p:nvPr>
        </p:nvSpPr>
        <p:spPr>
          <a:xfrm>
            <a:off x="1475656" y="2564904"/>
            <a:ext cx="4246562" cy="3323987"/>
          </a:xfrm>
        </p:spPr>
        <p:txBody>
          <a:bodyPr>
            <a:spAutoFit/>
          </a:bodyPr>
          <a:lstStyle/>
          <a:p>
            <a:pPr marL="0" indent="0">
              <a:buFontTx/>
              <a:buNone/>
            </a:pPr>
            <a:r>
              <a:rPr lang="en-AU" dirty="0" smtClean="0">
                <a:latin typeface="Calibri" pitchFamily="34" charset="0"/>
                <a:ea typeface="ＭＳ Ｐゴシック" charset="-128"/>
              </a:rPr>
              <a:t>This involves regular surveillance and checking and responsibilities concerning it should be clearly defined.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Monitoring and review should: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Ensure that treatments and controls are effective and efficient.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Aim to improve risk assessment through obtaining further information.</a:t>
            </a:r>
            <a:endParaRPr lang="en-US" dirty="0" smtClean="0">
              <a:latin typeface="Calibri" pitchFamily="34" charset="0"/>
              <a:ea typeface="ＭＳ Ｐゴシック" charset="-128"/>
            </a:endParaRPr>
          </a:p>
        </p:txBody>
      </p:sp>
      <p:sp>
        <p:nvSpPr>
          <p:cNvPr id="6" name="Rectangle 5"/>
          <p:cNvSpPr>
            <a:spLocks noChangeArrowheads="1"/>
          </p:cNvSpPr>
          <p:nvPr/>
        </p:nvSpPr>
        <p:spPr bwMode="auto">
          <a:xfrm>
            <a:off x="1619672" y="1484784"/>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Monitoring and review is an important part of the risk management process and should be planned for at every stage.  </a:t>
            </a:r>
            <a:endParaRPr lang="en-US" sz="1800" dirty="0">
              <a:solidFill>
                <a:srgbClr val="000000"/>
              </a:solidFill>
              <a:latin typeface="Calibri"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1.2.6.5 MONITORING AND REVIEW OF THE RISK MANAGEMENT PROCESS</a:t>
            </a:r>
            <a:endParaRPr lang="en-US" dirty="0">
              <a:latin typeface="Calibri" pitchFamily="34" charset="0"/>
              <a:ea typeface="+mj-ea"/>
            </a:endParaRPr>
          </a:p>
        </p:txBody>
      </p:sp>
      <p:sp>
        <p:nvSpPr>
          <p:cNvPr id="3" name="Content Placeholder 2"/>
          <p:cNvSpPr>
            <a:spLocks noGrp="1"/>
          </p:cNvSpPr>
          <p:nvPr>
            <p:ph idx="1"/>
          </p:nvPr>
        </p:nvSpPr>
        <p:spPr>
          <a:xfrm>
            <a:off x="4427984" y="1916832"/>
            <a:ext cx="4254500" cy="3336811"/>
          </a:xfrm>
        </p:spPr>
        <p:txBody>
          <a:bodyPr>
            <a:spAutoFit/>
          </a:bodyPr>
          <a:lstStyle/>
          <a:p>
            <a:pPr marL="682625"/>
            <a:r>
              <a:rPr lang="en-AU" dirty="0" smtClean="0">
                <a:latin typeface="Calibri" pitchFamily="34" charset="0"/>
                <a:ea typeface="ＭＳ Ｐゴシック" charset="-128"/>
              </a:rPr>
              <a:t>Be used to analyse events and changes that have occurred through the implementation of the process and any lessons that may be learned from this.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Be used to detect any changes, including changes to risks, which may require revision of treatments, or the emergence of new risks.</a:t>
            </a:r>
            <a:endParaRPr lang="en-US" dirty="0" smtClean="0">
              <a:latin typeface="Calibri" pitchFamily="34" charset="0"/>
              <a:ea typeface="ＭＳ Ｐゴシック" charset="-128"/>
            </a:endParaRPr>
          </a:p>
        </p:txBody>
      </p:sp>
      <p:pic>
        <p:nvPicPr>
          <p:cNvPr id="5" name="Picture 4" descr="worker inspector supervisor point look clipboard ppe hard hat 14596711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00275"/>
            <a:ext cx="3054350" cy="2673350"/>
          </a:xfrm>
          <a:prstGeom prst="rect">
            <a:avLst/>
          </a:prstGeom>
          <a:noFill/>
          <a:ln w="9525">
            <a:noFill/>
            <a:miter lim="800000"/>
            <a:headEnd/>
            <a:tailEnd/>
          </a:ln>
        </p:spPr>
      </p:pic>
      <p:sp>
        <p:nvSpPr>
          <p:cNvPr id="7" name="Rectangle 6"/>
          <p:cNvSpPr>
            <a:spLocks noChangeArrowheads="1"/>
          </p:cNvSpPr>
          <p:nvPr/>
        </p:nvSpPr>
        <p:spPr bwMode="auto">
          <a:xfrm>
            <a:off x="1547664" y="5373216"/>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It is important that monitoring and review results are recorded and reported according to organisational policies and procedures.</a:t>
            </a:r>
            <a:endParaRPr lang="en-US" sz="1800" dirty="0">
              <a:solidFill>
                <a:srgbClr val="000000"/>
              </a:solidFill>
              <a:latin typeface="Calibri"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1.2.6.6 REPORTING AND RECORD KEEPING</a:t>
            </a:r>
            <a:endParaRPr lang="en-US" dirty="0">
              <a:latin typeface="Calibri" pitchFamily="34" charset="0"/>
              <a:ea typeface="+mj-ea"/>
            </a:endParaRPr>
          </a:p>
        </p:txBody>
      </p:sp>
      <p:sp>
        <p:nvSpPr>
          <p:cNvPr id="3" name="Content Placeholder 2"/>
          <p:cNvSpPr>
            <a:spLocks noGrp="1"/>
          </p:cNvSpPr>
          <p:nvPr>
            <p:ph idx="1"/>
          </p:nvPr>
        </p:nvSpPr>
        <p:spPr>
          <a:xfrm>
            <a:off x="4427984" y="1772816"/>
            <a:ext cx="4254500" cy="3978012"/>
          </a:xfrm>
        </p:spPr>
        <p:txBody>
          <a:bodyPr>
            <a:spAutoFit/>
          </a:bodyPr>
          <a:lstStyle/>
          <a:p>
            <a:pPr marL="0" indent="0">
              <a:buFontTx/>
              <a:buNone/>
            </a:pPr>
            <a:r>
              <a:rPr lang="en-AU" dirty="0" smtClean="0">
                <a:latin typeface="Calibri" pitchFamily="34" charset="0"/>
                <a:ea typeface="ＭＳ Ｐゴシック" charset="-128"/>
              </a:rPr>
              <a:t>Make sure you record any action you</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ve taken and talk to your supervisor and OHS/WHS officer about the control strategies in place.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Reports and records could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Safe Work Method Statements (SWMS).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Risk Assessment Reports.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Incident Reports.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Job Safety Analysis (JSAs).</a:t>
            </a:r>
            <a:r>
              <a:rPr lang="en-US" dirty="0" smtClean="0">
                <a:latin typeface="Calibri" pitchFamily="34" charset="0"/>
                <a:ea typeface="ＭＳ Ｐゴシック" charset="-128"/>
              </a:rPr>
              <a:t> </a:t>
            </a:r>
          </a:p>
        </p:txBody>
      </p:sp>
      <p:pic>
        <p:nvPicPr>
          <p:cNvPr id="4" name="Picture 3" descr="SWMS on clipboard.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08200"/>
            <a:ext cx="2770187" cy="311785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1.2.6.6 REPORTING AND RECORD KEEPING</a:t>
            </a:r>
            <a:endParaRPr lang="en-US" dirty="0">
              <a:latin typeface="Calibri" pitchFamily="34" charset="0"/>
              <a:ea typeface="+mj-ea"/>
            </a:endParaRPr>
          </a:p>
        </p:txBody>
      </p:sp>
      <p:sp>
        <p:nvSpPr>
          <p:cNvPr id="3" name="Content Placeholder 2"/>
          <p:cNvSpPr>
            <a:spLocks noGrp="1"/>
          </p:cNvSpPr>
          <p:nvPr>
            <p:ph idx="1"/>
          </p:nvPr>
        </p:nvSpPr>
        <p:spPr>
          <a:xfrm>
            <a:off x="1547664" y="1628800"/>
            <a:ext cx="7145337" cy="1451679"/>
          </a:xfrm>
        </p:spPr>
        <p:txBody>
          <a:bodyPr>
            <a:spAutoFit/>
          </a:bodyPr>
          <a:lstStyle/>
          <a:p>
            <a:pPr marL="0" indent="0">
              <a:buFontTx/>
              <a:buNone/>
            </a:pPr>
            <a:r>
              <a:rPr lang="en-AU" dirty="0" smtClean="0">
                <a:latin typeface="Calibri" pitchFamily="34" charset="0"/>
                <a:ea typeface="ＭＳ Ｐゴシック" charset="-128"/>
              </a:rPr>
              <a:t>Keeping records is important as they can help ensure that any risk management activities are traceable. Records also provide a basis for improving methods and tools in the risk management process, as well as improving the overall process.</a:t>
            </a:r>
            <a:endParaRPr lang="en-US" dirty="0" smtClean="0">
              <a:latin typeface="Calibri" pitchFamily="34" charset="0"/>
              <a:ea typeface="ＭＳ Ｐゴシック" charset="-128"/>
            </a:endParaRPr>
          </a:p>
        </p:txBody>
      </p:sp>
      <p:pic>
        <p:nvPicPr>
          <p:cNvPr id="5" name="Picture 4" descr="documents files folders markers tabs 8494715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11760" y="3429000"/>
            <a:ext cx="4421187" cy="2935287"/>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1.2.7 INTERPRETING AND APPLYING EARTHWORKS DOCUMENTATION</a:t>
            </a:r>
            <a:endParaRPr lang="en-US" dirty="0">
              <a:latin typeface="Calibri" pitchFamily="34" charset="0"/>
              <a:ea typeface="+mj-ea"/>
            </a:endParaRPr>
          </a:p>
        </p:txBody>
      </p:sp>
      <p:sp>
        <p:nvSpPr>
          <p:cNvPr id="3" name="Content Placeholder 2"/>
          <p:cNvSpPr>
            <a:spLocks noGrp="1"/>
          </p:cNvSpPr>
          <p:nvPr>
            <p:ph idx="1"/>
          </p:nvPr>
        </p:nvSpPr>
        <p:spPr>
          <a:xfrm>
            <a:off x="5148064" y="1700808"/>
            <a:ext cx="3643312" cy="4721805"/>
          </a:xfrm>
        </p:spPr>
        <p:txBody>
          <a:bodyPr>
            <a:spAutoFit/>
          </a:bodyPr>
          <a:lstStyle/>
          <a:p>
            <a:pPr marL="0" indent="0">
              <a:buFontTx/>
              <a:buNone/>
            </a:pPr>
            <a:r>
              <a:rPr lang="en-AU" dirty="0" smtClean="0">
                <a:latin typeface="Calibri" pitchFamily="34" charset="0"/>
                <a:ea typeface="ＭＳ Ｐゴシック" charset="-128"/>
              </a:rPr>
              <a:t>Being able to access, interpret and apply the requirements of the documents is part of any job on a civil construction worksite. During your site induction you will be told how to access the documentation relevant to your site and duties.</a:t>
            </a:r>
          </a:p>
          <a:p>
            <a:pPr marL="0" indent="0">
              <a:buFontTx/>
              <a:buNone/>
            </a:pPr>
            <a:r>
              <a:rPr lang="en-AU" dirty="0" smtClean="0">
                <a:solidFill>
                  <a:srgbClr val="000000"/>
                </a:solidFill>
                <a:latin typeface="Calibri" pitchFamily="34" charset="0"/>
                <a:ea typeface="ＭＳ Ｐゴシック" charset="-128"/>
              </a:rPr>
              <a:t>It is essential that you are able to read and accurately interpret your workplace policies and procedures so that you can work efficiently and safely, meeting organisational and client expectations.</a:t>
            </a:r>
            <a:endParaRPr lang="en-US" dirty="0" smtClean="0">
              <a:solidFill>
                <a:srgbClr val="000000"/>
              </a:solidFill>
              <a:latin typeface="Calibri" pitchFamily="34" charset="0"/>
              <a:ea typeface="ＭＳ Ｐゴシック" charset="-128"/>
            </a:endParaRPr>
          </a:p>
        </p:txBody>
      </p:sp>
      <p:pic>
        <p:nvPicPr>
          <p:cNvPr id="6" name="Picture 5" descr="worker supervisor excavator site meeting dicsuss communicate 8264265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70113"/>
            <a:ext cx="3336925" cy="335280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1.2.7 INTERPRETING AND APPLYING EARTHWORKS DOCUMENTATION</a:t>
            </a:r>
            <a:endParaRPr lang="en-US" dirty="0">
              <a:latin typeface="Calibri" pitchFamily="34" charset="0"/>
              <a:ea typeface="+mj-ea"/>
            </a:endParaRPr>
          </a:p>
        </p:txBody>
      </p:sp>
      <p:sp>
        <p:nvSpPr>
          <p:cNvPr id="3" name="Content Placeholder 2"/>
          <p:cNvSpPr>
            <a:spLocks noGrp="1"/>
          </p:cNvSpPr>
          <p:nvPr>
            <p:ph idx="1"/>
          </p:nvPr>
        </p:nvSpPr>
        <p:spPr>
          <a:xfrm>
            <a:off x="1547664" y="2852936"/>
            <a:ext cx="3868737" cy="3362459"/>
          </a:xfrm>
        </p:spPr>
        <p:txBody>
          <a:bodyPr>
            <a:spAutoFit/>
          </a:bodyPr>
          <a:lstStyle/>
          <a:p>
            <a:pPr marL="0" indent="0">
              <a:buFontTx/>
              <a:buNone/>
            </a:pPr>
            <a:r>
              <a:rPr lang="en-AU" dirty="0" smtClean="0">
                <a:latin typeface="Calibri" pitchFamily="34" charset="0"/>
                <a:ea typeface="ＭＳ Ｐゴシック" charset="-128"/>
              </a:rPr>
              <a:t>Read or listen to all instructions and follow them carefully. Check the wording of any labels, codes or markings.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Interpretation of compliance documentation is getting the key information out of the document that allows you to make correct decisions for each situation.</a:t>
            </a:r>
            <a:endParaRPr lang="en-US" dirty="0" smtClean="0">
              <a:latin typeface="Calibri" pitchFamily="34" charset="0"/>
              <a:ea typeface="ＭＳ Ｐゴシック" charset="-128"/>
            </a:endParaRPr>
          </a:p>
        </p:txBody>
      </p:sp>
      <p:pic>
        <p:nvPicPr>
          <p:cNvPr id="4" name="Picture 3" descr="Construction supervisor worker thinking documents clipboard report writing 3934391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940152" y="2564904"/>
            <a:ext cx="2917699" cy="3825553"/>
          </a:xfrm>
          <a:prstGeom prst="rect">
            <a:avLst/>
          </a:prstGeom>
          <a:noFill/>
          <a:ln w="9525">
            <a:noFill/>
            <a:miter lim="800000"/>
            <a:headEnd/>
            <a:tailEnd/>
          </a:ln>
        </p:spPr>
      </p:pic>
      <p:sp>
        <p:nvSpPr>
          <p:cNvPr id="5" name="Rectangle 4"/>
          <p:cNvSpPr>
            <a:spLocks noChangeArrowheads="1"/>
          </p:cNvSpPr>
          <p:nvPr/>
        </p:nvSpPr>
        <p:spPr bwMode="auto">
          <a:xfrm>
            <a:off x="1547664" y="16288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sz="1800" dirty="0">
                <a:solidFill>
                  <a:srgbClr val="000000"/>
                </a:solidFill>
                <a:latin typeface="Calibri" pitchFamily="34" charset="0"/>
              </a:rPr>
              <a:t>Take the time to read through all the relevant documentation. Make notes about any points you aren</a:t>
            </a:r>
            <a:r>
              <a:rPr lang="en-AU" altLang="en-US" sz="1800" dirty="0">
                <a:solidFill>
                  <a:srgbClr val="000000"/>
                </a:solidFill>
                <a:latin typeface="Calibri" pitchFamily="34" charset="0"/>
              </a:rPr>
              <a:t>’</a:t>
            </a:r>
            <a:r>
              <a:rPr lang="en-AU" sz="1800" dirty="0">
                <a:solidFill>
                  <a:srgbClr val="000000"/>
                </a:solidFill>
                <a:latin typeface="Calibri" pitchFamily="34" charset="0"/>
              </a:rPr>
              <a:t>t clear about and then clarify them later. </a:t>
            </a:r>
            <a:endParaRPr lang="en-US" sz="1800" dirty="0">
              <a:solidFill>
                <a:srgbClr val="000000"/>
              </a:solidFill>
              <a:latin typeface="Calibri"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1.2.7 INTERPRETING AND APPLYING EARTHWORKS DOCUMENTATION</a:t>
            </a:r>
            <a:endParaRPr lang="en-US" dirty="0">
              <a:latin typeface="Calibri" pitchFamily="34" charset="0"/>
              <a:ea typeface="+mj-ea"/>
            </a:endParaRPr>
          </a:p>
        </p:txBody>
      </p:sp>
      <p:sp>
        <p:nvSpPr>
          <p:cNvPr id="3" name="Content Placeholder 2"/>
          <p:cNvSpPr>
            <a:spLocks noGrp="1"/>
          </p:cNvSpPr>
          <p:nvPr>
            <p:ph idx="1"/>
          </p:nvPr>
        </p:nvSpPr>
        <p:spPr>
          <a:xfrm>
            <a:off x="1547664" y="5085184"/>
            <a:ext cx="7243762" cy="1376211"/>
          </a:xfrm>
        </p:spPr>
        <p:txBody>
          <a:bodyPr>
            <a:spAutoFit/>
          </a:bodyPr>
          <a:lstStyle/>
          <a:p>
            <a:pPr marL="0" indent="0">
              <a:buFontTx/>
              <a:buNone/>
            </a:pPr>
            <a:r>
              <a:rPr lang="en-AU" sz="1700" dirty="0" smtClean="0">
                <a:latin typeface="Calibri" pitchFamily="34" charset="0"/>
                <a:ea typeface="ＭＳ Ｐゴシック" charset="-128"/>
              </a:rPr>
              <a:t>If you have any difficulties interpreting and/or applying requirements or you don</a:t>
            </a:r>
            <a:r>
              <a:rPr lang="en-AU" altLang="en-US" sz="1700" dirty="0" smtClean="0">
                <a:latin typeface="Calibri" pitchFamily="34" charset="0"/>
                <a:ea typeface="ＭＳ Ｐゴシック" charset="-128"/>
              </a:rPr>
              <a:t>’</a:t>
            </a:r>
            <a:r>
              <a:rPr lang="en-AU" sz="1700" dirty="0" smtClean="0">
                <a:latin typeface="Calibri" pitchFamily="34" charset="0"/>
                <a:ea typeface="ＭＳ Ｐゴシック" charset="-128"/>
              </a:rPr>
              <a:t>t understand something, speak to your supervisor or team leader. It is always better to ask than to go ahead and possibly disrupt operations and/or cause a safety issue. </a:t>
            </a:r>
            <a:endParaRPr lang="en-US" sz="1700" dirty="0" smtClean="0">
              <a:latin typeface="Calibri" pitchFamily="34" charset="0"/>
              <a:ea typeface="ＭＳ Ｐゴシック" charset="-128"/>
            </a:endParaRPr>
          </a:p>
        </p:txBody>
      </p:sp>
      <p:sp>
        <p:nvSpPr>
          <p:cNvPr id="5" name="Rectangle 4"/>
          <p:cNvSpPr>
            <a:spLocks noChangeArrowheads="1"/>
          </p:cNvSpPr>
          <p:nvPr/>
        </p:nvSpPr>
        <p:spPr bwMode="auto">
          <a:xfrm>
            <a:off x="1541463" y="1419225"/>
            <a:ext cx="7145337" cy="615553"/>
          </a:xfrm>
          <a:prstGeom prst="rect">
            <a:avLst/>
          </a:prstGeom>
          <a:noFill/>
          <a:ln w="9525">
            <a:noFill/>
            <a:miter lim="800000"/>
            <a:headEnd/>
            <a:tailEnd/>
          </a:ln>
        </p:spPr>
        <p:txBody>
          <a:bodyPr>
            <a:spAutoFit/>
          </a:bodyPr>
          <a:lstStyle/>
          <a:p>
            <a:r>
              <a:rPr lang="en-AU" sz="1700" dirty="0">
                <a:latin typeface="Calibri" pitchFamily="34" charset="0"/>
                <a:ea typeface="MS Mincho" pitchFamily="49" charset="-128"/>
              </a:rPr>
              <a:t>When interpreting documents it is vital that you understand the difference between words such as should, consider and must.</a:t>
            </a:r>
            <a:endParaRPr lang="en-US" sz="1700" dirty="0">
              <a:latin typeface="Calibri" pitchFamily="34" charset="0"/>
              <a:ea typeface="MS Mincho" pitchFamily="49" charset="-128"/>
            </a:endParaRPr>
          </a:p>
        </p:txBody>
      </p:sp>
      <p:pic>
        <p:nvPicPr>
          <p:cNvPr id="6" name="Picture 5" descr="Should Consider Must.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99930" y="2080684"/>
            <a:ext cx="5820618" cy="2956360"/>
          </a:xfrm>
          <a:prstGeom prst="rect">
            <a:avLst/>
          </a:prstGeom>
          <a:noFill/>
          <a:ln w="9525">
            <a:noFill/>
            <a:miter lim="800000"/>
            <a:headEnd/>
            <a:tailEnd/>
          </a:ln>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9438" y="3996011"/>
            <a:ext cx="6282802" cy="1138138"/>
          </a:xfrm>
        </p:spPr>
        <p:txBody>
          <a:bodyPr/>
          <a:lstStyle/>
          <a:p>
            <a:r>
              <a:rPr lang="en-AU" sz="2000" dirty="0" smtClean="0">
                <a:latin typeface="Calibri" pitchFamily="34" charset="0"/>
              </a:rPr>
              <a:t>RIIMPO402D</a:t>
            </a:r>
            <a:br>
              <a:rPr lang="en-AU" sz="2000" dirty="0" smtClean="0">
                <a:latin typeface="Calibri" pitchFamily="34" charset="0"/>
              </a:rPr>
            </a:br>
            <a:r>
              <a:rPr lang="en-AU" sz="2000" dirty="0" smtClean="0">
                <a:latin typeface="Calibri" pitchFamily="34" charset="0"/>
              </a:rPr>
              <a:t>Apply the principles of earthworks construction</a:t>
            </a:r>
            <a:br>
              <a:rPr lang="en-AU" sz="2000" dirty="0" smtClean="0">
                <a:latin typeface="Calibri" pitchFamily="34" charset="0"/>
              </a:rPr>
            </a:br>
            <a:r>
              <a:rPr lang="en-AU" sz="2000" dirty="0" smtClean="0">
                <a:latin typeface="Calibri" pitchFamily="34" charset="0"/>
              </a:rPr>
              <a:t>presentation  2</a:t>
            </a:r>
            <a:endParaRPr lang="en-AU" sz="2000" dirty="0">
              <a:latin typeface="Calibri" pitchFamily="34" charset="0"/>
            </a:endParaRPr>
          </a:p>
        </p:txBody>
      </p:sp>
    </p:spTree>
    <p:custDataLst>
      <p:tags r:id="rId1"/>
    </p:custDataLst>
    <p:extLst>
      <p:ext uri="{BB962C8B-B14F-4D97-AF65-F5344CB8AC3E}">
        <p14:creationId xmlns:p14="http://schemas.microsoft.com/office/powerpoint/2010/main" val="40327120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 CONFIRM SPECIFIC TASK INFORMATION AND REQUIREMENTS</a:t>
            </a:r>
            <a:endParaRPr lang="en-US" dirty="0">
              <a:latin typeface="Calibri" pitchFamily="34" charset="0"/>
              <a:ea typeface="+mj-ea"/>
            </a:endParaRPr>
          </a:p>
        </p:txBody>
      </p:sp>
      <p:sp>
        <p:nvSpPr>
          <p:cNvPr id="3" name="Content Placeholder 2"/>
          <p:cNvSpPr>
            <a:spLocks noGrp="1"/>
          </p:cNvSpPr>
          <p:nvPr>
            <p:ph idx="1"/>
          </p:nvPr>
        </p:nvSpPr>
        <p:spPr>
          <a:xfrm>
            <a:off x="1547664" y="1628800"/>
            <a:ext cx="7256462" cy="1105431"/>
          </a:xfrm>
        </p:spPr>
        <p:txBody>
          <a:bodyPr>
            <a:spAutoFit/>
          </a:bodyPr>
          <a:lstStyle/>
          <a:p>
            <a:pPr marL="0" indent="0">
              <a:buFontTx/>
              <a:buNone/>
            </a:pPr>
            <a:r>
              <a:rPr lang="en-AU" dirty="0" smtClean="0">
                <a:latin typeface="Calibri" pitchFamily="34" charset="0"/>
                <a:ea typeface="ＭＳ Ｐゴシック" charset="-128"/>
              </a:rPr>
              <a:t>Before any earthworks construction work can begin you will need to obtain and understand the information and requirements specific to the project and to each task.</a:t>
            </a:r>
            <a:endParaRPr lang="en-US" dirty="0" smtClean="0">
              <a:latin typeface="Calibri" pitchFamily="34" charset="0"/>
              <a:ea typeface="ＭＳ Ｐゴシック" charset="-128"/>
            </a:endParaRPr>
          </a:p>
        </p:txBody>
      </p:sp>
      <p:pic>
        <p:nvPicPr>
          <p:cNvPr id="4" name="Picture 3" descr="construction worker supervisor read plans two mexicans istock 1515113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55776" y="3140968"/>
            <a:ext cx="4564062" cy="31638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4584686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2.1.1 EARTHWORKS AND CIVIL CONSTRUCTION TERMINOLOGY</a:t>
            </a:r>
            <a:endParaRPr lang="en-US" dirty="0">
              <a:latin typeface="Calibri" pitchFamily="34" charset="0"/>
              <a:ea typeface="+mj-ea"/>
            </a:endParaRPr>
          </a:p>
        </p:txBody>
      </p:sp>
      <p:sp>
        <p:nvSpPr>
          <p:cNvPr id="3" name="Content Placeholder 2"/>
          <p:cNvSpPr>
            <a:spLocks noGrp="1"/>
          </p:cNvSpPr>
          <p:nvPr>
            <p:ph idx="1"/>
          </p:nvPr>
        </p:nvSpPr>
        <p:spPr>
          <a:xfrm>
            <a:off x="4716016" y="1916832"/>
            <a:ext cx="3867150" cy="3016210"/>
          </a:xfrm>
        </p:spPr>
        <p:txBody>
          <a:bodyPr>
            <a:spAutoFit/>
          </a:bodyPr>
          <a:lstStyle/>
          <a:p>
            <a:pPr marL="0" indent="0">
              <a:buFontTx/>
              <a:buNone/>
            </a:pPr>
            <a:r>
              <a:rPr lang="en-AU" dirty="0" smtClean="0">
                <a:latin typeface="Calibri" pitchFamily="34" charset="0"/>
                <a:ea typeface="ＭＳ Ｐゴシック" charset="-128"/>
              </a:rPr>
              <a:t>The civil construction industry has language standards or terminology that can vary between states, locations or worksites.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Individual earthworks tasks and activities on a worksite may have a set of terms or phrases with specific meanings.</a:t>
            </a:r>
            <a:endParaRPr lang="en-US" dirty="0" smtClean="0">
              <a:latin typeface="Calibri" pitchFamily="34" charset="0"/>
              <a:ea typeface="ＭＳ Ｐゴシック" charset="-128"/>
            </a:endParaRPr>
          </a:p>
        </p:txBody>
      </p:sp>
      <p:pic>
        <p:nvPicPr>
          <p:cNvPr id="5" name="Picture 4" descr="construction work site route of travel other plant equipment cranes 11959094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336800"/>
            <a:ext cx="3125787" cy="22240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628927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2.1.1 EARTHWORKS AND CIVIL CONSTRUCTION TERMINOLOGY</a:t>
            </a:r>
            <a:endParaRPr lang="en-US" dirty="0">
              <a:latin typeface="Calibri" pitchFamily="34" charset="0"/>
              <a:ea typeface="+mj-ea"/>
            </a:endParaRPr>
          </a:p>
        </p:txBody>
      </p:sp>
      <p:sp>
        <p:nvSpPr>
          <p:cNvPr id="3" name="Content Placeholder 2"/>
          <p:cNvSpPr>
            <a:spLocks noGrp="1"/>
          </p:cNvSpPr>
          <p:nvPr>
            <p:ph idx="1"/>
          </p:nvPr>
        </p:nvSpPr>
        <p:spPr>
          <a:xfrm>
            <a:off x="1541463" y="2424113"/>
            <a:ext cx="3606800" cy="2669962"/>
          </a:xfrm>
        </p:spPr>
        <p:txBody>
          <a:bodyPr>
            <a:spAutoFit/>
          </a:bodyPr>
          <a:lstStyle/>
          <a:p>
            <a:pPr marL="0" indent="0">
              <a:buFontTx/>
              <a:buNone/>
            </a:pPr>
            <a:r>
              <a:rPr lang="en-AU" dirty="0" smtClean="0">
                <a:latin typeface="Calibri" pitchFamily="34" charset="0"/>
                <a:ea typeface="ＭＳ Ｐゴシック" charset="-128"/>
              </a:rPr>
              <a:t>Tools and equipment may be known by various names, and jargon or local slang words could also be used occasionally.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Familiarise yourself with the terminology used on your site and for specific tasks.</a:t>
            </a:r>
            <a:r>
              <a:rPr lang="en-US" dirty="0" smtClean="0">
                <a:latin typeface="Calibri" pitchFamily="34" charset="0"/>
                <a:ea typeface="ＭＳ Ｐゴシック" charset="-128"/>
              </a:rPr>
              <a:t> </a:t>
            </a:r>
          </a:p>
        </p:txBody>
      </p:sp>
      <p:pic>
        <p:nvPicPr>
          <p:cNvPr id="4" name="Picture 3" descr="Hand Tools Transpar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51450" y="2000250"/>
            <a:ext cx="3435350" cy="27019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8617020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2.1.1 EARTHWORKS AND CIVIL CONSTRUCTION TERMINOLOGY</a:t>
            </a:r>
            <a:endParaRPr lang="en-US" dirty="0">
              <a:latin typeface="Calibri" pitchFamily="34" charset="0"/>
              <a:ea typeface="+mj-ea"/>
            </a:endParaRPr>
          </a:p>
        </p:txBody>
      </p:sp>
      <p:sp>
        <p:nvSpPr>
          <p:cNvPr id="3" name="Content Placeholder 2"/>
          <p:cNvSpPr>
            <a:spLocks noGrp="1"/>
          </p:cNvSpPr>
          <p:nvPr>
            <p:ph idx="1"/>
          </p:nvPr>
        </p:nvSpPr>
        <p:spPr>
          <a:xfrm>
            <a:off x="5364088" y="1556792"/>
            <a:ext cx="3367087" cy="4375557"/>
          </a:xfrm>
        </p:spPr>
        <p:txBody>
          <a:bodyPr>
            <a:spAutoFit/>
          </a:bodyPr>
          <a:lstStyle/>
          <a:p>
            <a:pPr marL="0" indent="0">
              <a:buFontTx/>
              <a:buNone/>
            </a:pPr>
            <a:r>
              <a:rPr lang="en-AU" dirty="0" smtClean="0">
                <a:latin typeface="Calibri" pitchFamily="34" charset="0"/>
                <a:ea typeface="ＭＳ Ｐゴシック" charset="-128"/>
              </a:rPr>
              <a:t>If you aren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t sure about the meaning of a particular term, phrase or word you should seek further clarification at team meetings or speak directly with your manager.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is important when you are interpreting specific task information and requirements, issuing work instructions to your team and carrying out your supervisory duties in general.</a:t>
            </a:r>
            <a:endParaRPr lang="en-US" dirty="0" smtClean="0">
              <a:latin typeface="Calibri" pitchFamily="34" charset="0"/>
              <a:ea typeface="ＭＳ Ｐゴシック" charset="-128"/>
            </a:endParaRPr>
          </a:p>
        </p:txBody>
      </p:sp>
      <p:pic>
        <p:nvPicPr>
          <p:cNvPr id="5" name="Picture 4" descr="construction road worker supervisor communication consult discuss meeting ppe hard hat vest 1085927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305050"/>
            <a:ext cx="3654425" cy="26955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919054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 COMMON TASK SPECIFICS</a:t>
            </a:r>
            <a:endParaRPr lang="en-US" dirty="0">
              <a:latin typeface="Calibri" pitchFamily="34" charset="0"/>
              <a:ea typeface="+mj-ea"/>
            </a:endParaRPr>
          </a:p>
        </p:txBody>
      </p:sp>
      <p:sp>
        <p:nvSpPr>
          <p:cNvPr id="3" name="Content Placeholder 2"/>
          <p:cNvSpPr>
            <a:spLocks noGrp="1"/>
          </p:cNvSpPr>
          <p:nvPr>
            <p:ph idx="1"/>
          </p:nvPr>
        </p:nvSpPr>
        <p:spPr>
          <a:xfrm>
            <a:off x="1475656" y="2852936"/>
            <a:ext cx="3378200" cy="3362459"/>
          </a:xfrm>
        </p:spPr>
        <p:txBody>
          <a:bodyPr>
            <a:spAutoFit/>
          </a:bodyPr>
          <a:lstStyle/>
          <a:p>
            <a:pPr marL="0" indent="0">
              <a:buFontTx/>
              <a:buNone/>
            </a:pPr>
            <a:r>
              <a:rPr lang="en-AU" dirty="0" smtClean="0">
                <a:latin typeface="Calibri" pitchFamily="34" charset="0"/>
                <a:ea typeface="ＭＳ Ｐゴシック" charset="-128"/>
              </a:rPr>
              <a:t>As a supervisor it is essential to make sure you have the correct details and clearly understand all specific requirements and procedures.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Clarify any points you are not sure about by speaking with your manager, the site project officer or engineer. </a:t>
            </a:r>
            <a:endParaRPr lang="en-US" dirty="0" smtClean="0">
              <a:latin typeface="Calibri" pitchFamily="34" charset="0"/>
              <a:ea typeface="ＭＳ Ｐゴシック" charset="-128"/>
            </a:endParaRPr>
          </a:p>
        </p:txBody>
      </p:sp>
      <p:pic>
        <p:nvPicPr>
          <p:cNvPr id="4" name="Picture 3" descr="FEL front end loader workers supervisors mine construction meeting discussion inspection hard hat clipboard 8983979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57775" y="3152775"/>
            <a:ext cx="3629025" cy="2419350"/>
          </a:xfrm>
          <a:prstGeom prst="rect">
            <a:avLst/>
          </a:prstGeom>
          <a:noFill/>
          <a:ln w="9525">
            <a:noFill/>
            <a:miter lim="800000"/>
            <a:headEnd/>
            <a:tailEnd/>
          </a:ln>
        </p:spPr>
      </p:pic>
      <p:sp>
        <p:nvSpPr>
          <p:cNvPr id="6" name="Rectangle 5"/>
          <p:cNvSpPr>
            <a:spLocks noChangeArrowheads="1"/>
          </p:cNvSpPr>
          <p:nvPr/>
        </p:nvSpPr>
        <p:spPr bwMode="auto">
          <a:xfrm>
            <a:off x="1475656" y="1700808"/>
            <a:ext cx="7145337" cy="922338"/>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You will need to read and interpret all of the specific information so that you know what needs to be done and are aware of any factors that could impact the completion of tasks.</a:t>
            </a:r>
            <a:endParaRPr lang="en-US" dirty="0">
              <a:solidFill>
                <a:srgbClr val="000000"/>
              </a:solidFill>
            </a:endParaRPr>
          </a:p>
        </p:txBody>
      </p:sp>
    </p:spTree>
    <p:custDataLst>
      <p:tags r:id="rId1"/>
    </p:custDataLst>
    <p:extLst>
      <p:ext uri="{BB962C8B-B14F-4D97-AF65-F5344CB8AC3E}">
        <p14:creationId xmlns:p14="http://schemas.microsoft.com/office/powerpoint/2010/main" val="29474775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 COMMON TASK SPECIFICS</a:t>
            </a:r>
            <a:endParaRPr lang="en-US" dirty="0">
              <a:latin typeface="Calibri" pitchFamily="34" charset="0"/>
              <a:ea typeface="+mj-ea"/>
            </a:endParaRPr>
          </a:p>
        </p:txBody>
      </p:sp>
      <p:sp>
        <p:nvSpPr>
          <p:cNvPr id="3" name="Content Placeholder 2"/>
          <p:cNvSpPr>
            <a:spLocks noGrp="1"/>
          </p:cNvSpPr>
          <p:nvPr>
            <p:ph idx="1"/>
          </p:nvPr>
        </p:nvSpPr>
        <p:spPr>
          <a:xfrm>
            <a:off x="4716016" y="1916832"/>
            <a:ext cx="4019550" cy="4144724"/>
          </a:xfrm>
        </p:spPr>
        <p:txBody>
          <a:bodyPr>
            <a:spAutoFit/>
          </a:bodyPr>
          <a:lstStyle/>
          <a:p>
            <a:pPr marL="0" indent="0">
              <a:buFontTx/>
              <a:buNone/>
            </a:pPr>
            <a:r>
              <a:rPr lang="en-AU" dirty="0" smtClean="0">
                <a:latin typeface="Calibri" pitchFamily="34" charset="0"/>
                <a:ea typeface="ＭＳ Ｐゴシック" charset="-128"/>
              </a:rPr>
              <a:t>Common information and requirements specific to earthworks projects and tasks that you will need to work with may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Relevant Safe Work Method Statement (SWMS) or Job Safety Analysis (JSA).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Sources of materials.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Known and potential site hazards, constraints and conditions.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Site cultural and heritage information.</a:t>
            </a:r>
            <a:endParaRPr lang="en-US" dirty="0" smtClean="0">
              <a:latin typeface="Calibri" pitchFamily="34" charset="0"/>
              <a:ea typeface="ＭＳ Ｐゴシック" charset="-128"/>
            </a:endParaRPr>
          </a:p>
        </p:txBody>
      </p:sp>
      <p:pic>
        <p:nvPicPr>
          <p:cNvPr id="5" name="Picture 4" descr="SWMS on clipboard.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84400"/>
            <a:ext cx="3000375" cy="31210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7220338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ite procedures green folder.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5400000">
            <a:off x="5372064" y="2800637"/>
            <a:ext cx="4121742" cy="2988197"/>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 COMMON TASK SPECIFICS</a:t>
            </a:r>
            <a:endParaRPr lang="en-US" dirty="0">
              <a:latin typeface="Calibri" pitchFamily="34" charset="0"/>
              <a:ea typeface="+mj-ea"/>
            </a:endParaRPr>
          </a:p>
        </p:txBody>
      </p:sp>
      <p:sp>
        <p:nvSpPr>
          <p:cNvPr id="3" name="Content Placeholder 2"/>
          <p:cNvSpPr>
            <a:spLocks noGrp="1"/>
          </p:cNvSpPr>
          <p:nvPr>
            <p:ph idx="1"/>
          </p:nvPr>
        </p:nvSpPr>
        <p:spPr>
          <a:xfrm>
            <a:off x="1403648" y="1700808"/>
            <a:ext cx="4019550" cy="4683333"/>
          </a:xfrm>
        </p:spPr>
        <p:txBody>
          <a:bodyPr>
            <a:spAutoFit/>
          </a:bodyPr>
          <a:lstStyle/>
          <a:p>
            <a:pPr marL="682625"/>
            <a:r>
              <a:rPr lang="en-AU" dirty="0" smtClean="0">
                <a:latin typeface="Calibri" pitchFamily="34" charset="0"/>
                <a:ea typeface="ＭＳ Ｐゴシック" charset="-128"/>
              </a:rPr>
              <a:t>Organisational and/or site procedures.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Other organisations and contractors involved in the task or related tasks.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Coordination, timing and budgeting requirements.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Task procedures – will normally be very specific and require minimal interpretation but always clarify anything you do not understand.</a:t>
            </a:r>
            <a:endParaRPr lang="en-US" dirty="0" smtClean="0">
              <a:latin typeface="Calibri" pitchFamily="34" charset="0"/>
              <a:ea typeface="ＭＳ Ｐゴシック" charset="-128"/>
            </a:endParaRPr>
          </a:p>
        </p:txBody>
      </p:sp>
    </p:spTree>
    <p:custDataLst>
      <p:tags r:id="rId1"/>
    </p:custDataLst>
    <p:extLst>
      <p:ext uri="{BB962C8B-B14F-4D97-AF65-F5344CB8AC3E}">
        <p14:creationId xmlns:p14="http://schemas.microsoft.com/office/powerpoint/2010/main" val="31975501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 COMMON TASK SPECIFICS</a:t>
            </a:r>
            <a:endParaRPr lang="en-US" dirty="0">
              <a:latin typeface="Calibri" pitchFamily="34" charset="0"/>
              <a:ea typeface="+mj-ea"/>
            </a:endParaRPr>
          </a:p>
        </p:txBody>
      </p:sp>
      <p:sp>
        <p:nvSpPr>
          <p:cNvPr id="3" name="Content Placeholder 2"/>
          <p:cNvSpPr>
            <a:spLocks noGrp="1"/>
          </p:cNvSpPr>
          <p:nvPr>
            <p:ph idx="1"/>
          </p:nvPr>
        </p:nvSpPr>
        <p:spPr>
          <a:xfrm>
            <a:off x="4381500" y="2505075"/>
            <a:ext cx="4305300" cy="2759730"/>
          </a:xfrm>
        </p:spPr>
        <p:txBody>
          <a:bodyPr>
            <a:spAutoFit/>
          </a:bodyPr>
          <a:lstStyle/>
          <a:p>
            <a:pPr marL="0" indent="0">
              <a:buFontTx/>
              <a:buNone/>
            </a:pPr>
            <a:r>
              <a:rPr lang="en-AU" dirty="0" smtClean="0">
                <a:latin typeface="Calibri" pitchFamily="34" charset="0"/>
                <a:ea typeface="ＭＳ Ｐゴシック" charset="-128"/>
              </a:rPr>
              <a:t>Other task specifics you might need to interpret may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Geotechnical, Geological And Survey Data.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Hydrological Data.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Meteorological Data.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Task Drawings, Plans And Specifications.</a:t>
            </a:r>
            <a:endParaRPr lang="en-US" dirty="0" smtClean="0">
              <a:latin typeface="Calibri" pitchFamily="34" charset="0"/>
              <a:ea typeface="ＭＳ Ｐゴシック" charset="-128"/>
            </a:endParaRPr>
          </a:p>
        </p:txBody>
      </p:sp>
      <p:pic>
        <p:nvPicPr>
          <p:cNvPr id="5" name="Picture 4" descr="checklist clipboard worker ppe vest hard hat RIIRIS301A .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162175"/>
            <a:ext cx="2762250" cy="30099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2352101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2.1.2.1 GEOTECHNICAL, GEOLOGICAL AND SURVEY DATA</a:t>
            </a:r>
            <a:endParaRPr lang="en-US" dirty="0">
              <a:latin typeface="Calibri" pitchFamily="34" charset="0"/>
              <a:ea typeface="+mj-ea"/>
            </a:endParaRPr>
          </a:p>
        </p:txBody>
      </p:sp>
      <p:sp>
        <p:nvSpPr>
          <p:cNvPr id="3" name="Content Placeholder 2"/>
          <p:cNvSpPr>
            <a:spLocks noGrp="1"/>
          </p:cNvSpPr>
          <p:nvPr>
            <p:ph idx="1"/>
          </p:nvPr>
        </p:nvSpPr>
        <p:spPr>
          <a:xfrm>
            <a:off x="1547664" y="2564904"/>
            <a:ext cx="4305300" cy="3798476"/>
          </a:xfrm>
        </p:spPr>
        <p:txBody>
          <a:bodyPr>
            <a:spAutoFit/>
          </a:bodyPr>
          <a:lstStyle/>
          <a:p>
            <a:pPr marL="0" indent="0">
              <a:buFontTx/>
              <a:buNone/>
            </a:pPr>
            <a:r>
              <a:rPr lang="en-AU" dirty="0" smtClean="0">
                <a:latin typeface="Calibri" pitchFamily="34" charset="0"/>
                <a:ea typeface="ＭＳ Ｐゴシック" charset="-128"/>
              </a:rPr>
              <a:t>These are used to: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Identify soil and rock types and characteristics.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Check conditions and materials on and under the ground surface.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Determine their physical/mechanical and chemical properties.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Evaluate the stability of natural slopes and man-made soil deposits.</a:t>
            </a:r>
            <a:endParaRPr lang="en-US" dirty="0" smtClean="0">
              <a:latin typeface="Calibri" pitchFamily="34" charset="0"/>
              <a:ea typeface="ＭＳ Ｐゴシック" charset="-128"/>
            </a:endParaRPr>
          </a:p>
        </p:txBody>
      </p:sp>
      <p:pic>
        <p:nvPicPr>
          <p:cNvPr id="39937" name="Picture 1" descr="dirt hands soil hold 16046621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19800" y="2803525"/>
            <a:ext cx="2667000" cy="2822575"/>
          </a:xfrm>
          <a:prstGeom prst="rect">
            <a:avLst/>
          </a:prstGeom>
          <a:noFill/>
          <a:ln w="9525">
            <a:noFill/>
            <a:miter lim="800000"/>
            <a:headEnd/>
            <a:tailEnd/>
          </a:ln>
        </p:spPr>
      </p:pic>
      <p:sp>
        <p:nvSpPr>
          <p:cNvPr id="4" name="Rectangle 3"/>
          <p:cNvSpPr>
            <a:spLocks noChangeArrowheads="1"/>
          </p:cNvSpPr>
          <p:nvPr/>
        </p:nvSpPr>
        <p:spPr bwMode="auto">
          <a:xfrm>
            <a:off x="1547664" y="1556792"/>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Geotechnical data for the project and site involves the principles of soil and rock mechanics. </a:t>
            </a:r>
            <a:endParaRPr lang="en-US" dirty="0">
              <a:solidFill>
                <a:srgbClr val="000000"/>
              </a:solidFill>
            </a:endParaRPr>
          </a:p>
        </p:txBody>
      </p:sp>
    </p:spTree>
    <p:custDataLst>
      <p:tags r:id="rId1"/>
    </p:custDataLst>
    <p:extLst>
      <p:ext uri="{BB962C8B-B14F-4D97-AF65-F5344CB8AC3E}">
        <p14:creationId xmlns:p14="http://schemas.microsoft.com/office/powerpoint/2010/main" val="30282730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39937"/>
                                        </p:tgtEl>
                                        <p:attrNameLst>
                                          <p:attrName>style.visibility</p:attrName>
                                        </p:attrNameLst>
                                      </p:cBhvr>
                                      <p:to>
                                        <p:strVal val="visible"/>
                                      </p:to>
                                    </p:set>
                                    <p:animEffect transition="in" filter="dissolve">
                                      <p:cBhvr>
                                        <p:cTn id="13" dur="1000"/>
                                        <p:tgtEl>
                                          <p:spTgt spid="3993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2.1.2.1 GEOTECHNICAL, GEOLOGICAL AND SURVEY DATA</a:t>
            </a:r>
            <a:endParaRPr lang="en-US" dirty="0">
              <a:latin typeface="Calibri" pitchFamily="34" charset="0"/>
              <a:ea typeface="+mj-ea"/>
            </a:endParaRPr>
          </a:p>
        </p:txBody>
      </p:sp>
      <p:sp>
        <p:nvSpPr>
          <p:cNvPr id="3" name="Content Placeholder 2"/>
          <p:cNvSpPr>
            <a:spLocks noGrp="1"/>
          </p:cNvSpPr>
          <p:nvPr>
            <p:ph idx="1"/>
          </p:nvPr>
        </p:nvSpPr>
        <p:spPr>
          <a:xfrm>
            <a:off x="5364088" y="1484784"/>
            <a:ext cx="3332162" cy="4644861"/>
          </a:xfrm>
        </p:spPr>
        <p:txBody>
          <a:bodyPr>
            <a:spAutoFit/>
          </a:bodyPr>
          <a:lstStyle/>
          <a:p>
            <a:pPr marL="0" indent="0">
              <a:buFontTx/>
              <a:buNone/>
            </a:pPr>
            <a:r>
              <a:rPr lang="en-AU" dirty="0" smtClean="0">
                <a:latin typeface="Calibri" pitchFamily="34" charset="0"/>
                <a:ea typeface="ＭＳ Ｐゴシック" charset="-128"/>
              </a:rPr>
              <a:t>Soil or geological data is the information about the materials and the environment in which the work will take place, for example: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Defining material types.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Identifying wet and dry areas.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Identifying broken ground, faults and joints.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Locating water tables.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Showing compaction levels.</a:t>
            </a:r>
            <a:endParaRPr lang="en-US" dirty="0" smtClean="0">
              <a:latin typeface="Calibri" pitchFamily="34" charset="0"/>
              <a:ea typeface="ＭＳ Ｐゴシック" charset="-128"/>
            </a:endParaRPr>
          </a:p>
        </p:txBody>
      </p:sp>
      <p:pic>
        <p:nvPicPr>
          <p:cNvPr id="5" name="Picture 4" descr="mine geological data2.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762125"/>
            <a:ext cx="3679825" cy="41767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239367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2.1.2.1 GEOTECHNICAL, GEOLOGICAL AND SURVEY DATA</a:t>
            </a:r>
            <a:endParaRPr lang="en-US" dirty="0">
              <a:latin typeface="Calibri" pitchFamily="34" charset="0"/>
              <a:ea typeface="+mj-ea"/>
            </a:endParaRPr>
          </a:p>
        </p:txBody>
      </p:sp>
      <p:sp>
        <p:nvSpPr>
          <p:cNvPr id="3" name="Content Placeholder 2"/>
          <p:cNvSpPr>
            <a:spLocks noGrp="1"/>
          </p:cNvSpPr>
          <p:nvPr>
            <p:ph idx="1"/>
          </p:nvPr>
        </p:nvSpPr>
        <p:spPr>
          <a:xfrm>
            <a:off x="1547664" y="1700808"/>
            <a:ext cx="3103562" cy="4298613"/>
          </a:xfrm>
        </p:spPr>
        <p:txBody>
          <a:bodyPr>
            <a:spAutoFit/>
          </a:bodyPr>
          <a:lstStyle/>
          <a:p>
            <a:pPr marL="0" indent="0">
              <a:buFontTx/>
              <a:buNone/>
            </a:pPr>
            <a:r>
              <a:rPr lang="en-AU" dirty="0" smtClean="0">
                <a:latin typeface="Calibri" pitchFamily="34" charset="0"/>
                <a:ea typeface="ＭＳ Ｐゴシック" charset="-128"/>
              </a:rPr>
              <a:t>Survey and engineering information is used to define work areas and zones, for example: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Floor heights.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Bench heights and widths.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Floor and bench grades.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Voids and underground situations.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Road profile requirements.</a:t>
            </a:r>
            <a:endParaRPr lang="en-US" dirty="0" smtClean="0">
              <a:latin typeface="Calibri" pitchFamily="34" charset="0"/>
              <a:ea typeface="ＭＳ Ｐゴシック" charset="-128"/>
            </a:endParaRPr>
          </a:p>
        </p:txBody>
      </p:sp>
      <p:pic>
        <p:nvPicPr>
          <p:cNvPr id="4" name="Picture 3" descr="backhoe on bench.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38700" y="1922463"/>
            <a:ext cx="3848100" cy="34385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355240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2.1.2.1 GEOTECHNICAL, GEOLOGICAL AND SURVEY DATA</a:t>
            </a:r>
            <a:endParaRPr lang="en-US" dirty="0">
              <a:latin typeface="Calibri" pitchFamily="34" charset="0"/>
              <a:ea typeface="+mj-ea"/>
            </a:endParaRPr>
          </a:p>
        </p:txBody>
      </p:sp>
      <p:sp>
        <p:nvSpPr>
          <p:cNvPr id="3" name="Content Placeholder 2"/>
          <p:cNvSpPr>
            <a:spLocks noGrp="1"/>
          </p:cNvSpPr>
          <p:nvPr>
            <p:ph idx="1"/>
          </p:nvPr>
        </p:nvSpPr>
        <p:spPr>
          <a:xfrm>
            <a:off x="1547664" y="1700808"/>
            <a:ext cx="7145337" cy="759182"/>
          </a:xfrm>
        </p:spPr>
        <p:txBody>
          <a:bodyPr>
            <a:spAutoFit/>
          </a:bodyPr>
          <a:lstStyle/>
          <a:p>
            <a:pPr marL="0" indent="0">
              <a:buFontTx/>
              <a:buNone/>
            </a:pPr>
            <a:r>
              <a:rPr lang="en-AU" dirty="0" smtClean="0">
                <a:latin typeface="Calibri" pitchFamily="34" charset="0"/>
                <a:ea typeface="ＭＳ Ｐゴシック" charset="-128"/>
              </a:rPr>
              <a:t>Application of the correct engineering survey data will ensure compliance within the specified tolerances for the work. </a:t>
            </a:r>
            <a:endParaRPr lang="en-US" dirty="0" smtClean="0">
              <a:latin typeface="Calibri" pitchFamily="34" charset="0"/>
              <a:ea typeface="ＭＳ Ｐゴシック" charset="-128"/>
            </a:endParaRPr>
          </a:p>
        </p:txBody>
      </p:sp>
      <p:pic>
        <p:nvPicPr>
          <p:cNvPr id="5" name="Picture 4" descr="surveyor computer smiling 12983551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28938" y="2743200"/>
            <a:ext cx="4371975" cy="33353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9429479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2.1.2.1 GEOTECHNICAL, GEOLOGICAL AND SURVEY DATA</a:t>
            </a:r>
            <a:endParaRPr lang="en-US" dirty="0">
              <a:latin typeface="Calibri" pitchFamily="34" charset="0"/>
              <a:ea typeface="+mj-ea"/>
            </a:endParaRPr>
          </a:p>
        </p:txBody>
      </p:sp>
      <p:sp>
        <p:nvSpPr>
          <p:cNvPr id="3" name="Content Placeholder 2"/>
          <p:cNvSpPr>
            <a:spLocks noGrp="1"/>
          </p:cNvSpPr>
          <p:nvPr>
            <p:ph idx="1"/>
          </p:nvPr>
        </p:nvSpPr>
        <p:spPr>
          <a:xfrm>
            <a:off x="1475656" y="1700808"/>
            <a:ext cx="7145337" cy="1284967"/>
          </a:xfrm>
        </p:spPr>
        <p:txBody>
          <a:bodyPr>
            <a:spAutoFit/>
          </a:bodyPr>
          <a:lstStyle/>
          <a:p>
            <a:pPr marL="0" indent="0">
              <a:buFontTx/>
              <a:buNone/>
            </a:pPr>
            <a:r>
              <a:rPr lang="en-AU" dirty="0" smtClean="0">
                <a:latin typeface="Calibri" pitchFamily="34" charset="0"/>
                <a:ea typeface="ＭＳ Ｐゴシック" charset="-128"/>
              </a:rPr>
              <a:t>Rock And Soil Types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Identification of the different types of rock and soil is essential to the successful completion of most civil construction projects.</a:t>
            </a:r>
            <a:endParaRPr lang="en-US" dirty="0" smtClean="0">
              <a:latin typeface="Calibri" pitchFamily="34" charset="0"/>
              <a:ea typeface="ＭＳ Ｐゴシック" charset="-128"/>
            </a:endParaRPr>
          </a:p>
        </p:txBody>
      </p:sp>
      <p:graphicFrame>
        <p:nvGraphicFramePr>
          <p:cNvPr id="4" name="Table 3"/>
          <p:cNvGraphicFramePr>
            <a:graphicFrameLocks noGrp="1"/>
          </p:cNvGraphicFramePr>
          <p:nvPr/>
        </p:nvGraphicFramePr>
        <p:xfrm>
          <a:off x="1547664" y="3717032"/>
          <a:ext cx="7145337" cy="2112962"/>
        </p:xfrm>
        <a:graphic>
          <a:graphicData uri="http://schemas.openxmlformats.org/drawingml/2006/table">
            <a:tbl>
              <a:tblPr firstRow="1" bandRow="1">
                <a:tableStyleId>{5C22544A-7EE6-4342-B048-85BDC9FD1C3A}</a:tableStyleId>
              </a:tblPr>
              <a:tblGrid>
                <a:gridCol w="1089905"/>
                <a:gridCol w="1475854"/>
                <a:gridCol w="4579578"/>
              </a:tblGrid>
              <a:tr h="426167">
                <a:tc gridSpan="3">
                  <a:txBody>
                    <a:bodyPr/>
                    <a:lstStyle/>
                    <a:p>
                      <a:pPr algn="ctr">
                        <a:spcAft>
                          <a:spcPts val="0"/>
                        </a:spcAft>
                      </a:pPr>
                      <a:r>
                        <a:rPr lang="en-AU" sz="1800" b="1" dirty="0">
                          <a:solidFill>
                            <a:srgbClr val="FFFFFF"/>
                          </a:solidFill>
                          <a:effectLst/>
                          <a:latin typeface="Calibri" pitchFamily="34" charset="0"/>
                          <a:ea typeface="MS Mincho"/>
                          <a:cs typeface="Times New Roman"/>
                        </a:rPr>
                        <a:t>Soil and rock types may include:</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c hMerge="1">
                  <a:txBody>
                    <a:bodyPr/>
                    <a:lstStyle/>
                    <a:p>
                      <a:endParaRPr lang="en-US"/>
                    </a:p>
                  </a:txBody>
                  <a:tcPr/>
                </a:tc>
              </a:tr>
              <a:tr h="426167">
                <a:tc rowSpan="3">
                  <a:txBody>
                    <a:bodyPr/>
                    <a:lstStyle/>
                    <a:p>
                      <a:pPr>
                        <a:spcAft>
                          <a:spcPts val="0"/>
                        </a:spcAft>
                      </a:pPr>
                      <a:r>
                        <a:rPr lang="en-AU" sz="1800" b="1" dirty="0">
                          <a:solidFill>
                            <a:srgbClr val="FFFFFF"/>
                          </a:solidFill>
                          <a:effectLst/>
                          <a:latin typeface="Arial Narrow"/>
                          <a:ea typeface="MS Mincho"/>
                          <a:cs typeface="Times New Roman"/>
                        </a:rPr>
                        <a:t>Rock Types: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1" dirty="0">
                          <a:effectLst/>
                          <a:latin typeface="Calibri" pitchFamily="34" charset="0"/>
                          <a:ea typeface="MS Mincho"/>
                          <a:cs typeface="Times New Roman"/>
                        </a:rPr>
                        <a:t>Metamorphic</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Calibri" pitchFamily="34" charset="0"/>
                          <a:ea typeface="MS Mincho"/>
                          <a:cs typeface="Times New Roman"/>
                        </a:rPr>
                        <a:t>Rocks are heavy and hard.</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30314">
                <a:tc vMerge="1">
                  <a:txBody>
                    <a:bodyPr/>
                    <a:lstStyle/>
                    <a:p>
                      <a:endParaRPr lang="en-US"/>
                    </a:p>
                  </a:txBody>
                  <a:tcPr/>
                </a:tc>
                <a:tc>
                  <a:txBody>
                    <a:bodyPr/>
                    <a:lstStyle/>
                    <a:p>
                      <a:pPr>
                        <a:spcAft>
                          <a:spcPts val="0"/>
                        </a:spcAft>
                      </a:pPr>
                      <a:r>
                        <a:rPr lang="en-AU" sz="1800" b="1" dirty="0">
                          <a:effectLst/>
                          <a:latin typeface="Calibri" pitchFamily="34" charset="0"/>
                          <a:ea typeface="MS Mincho"/>
                          <a:cs typeface="Times New Roman"/>
                        </a:rPr>
                        <a:t>Igneous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Calibri" pitchFamily="34" charset="0"/>
                          <a:ea typeface="MS Mincho"/>
                          <a:cs typeface="Times New Roman"/>
                        </a:rPr>
                        <a:t>Rocks are volcanic and can be hard, but may also be very light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30314">
                <a:tc vMerge="1">
                  <a:txBody>
                    <a:bodyPr/>
                    <a:lstStyle/>
                    <a:p>
                      <a:endParaRPr lang="en-US"/>
                    </a:p>
                  </a:txBody>
                  <a:tcPr/>
                </a:tc>
                <a:tc>
                  <a:txBody>
                    <a:bodyPr/>
                    <a:lstStyle/>
                    <a:p>
                      <a:pPr>
                        <a:spcAft>
                          <a:spcPts val="0"/>
                        </a:spcAft>
                      </a:pPr>
                      <a:r>
                        <a:rPr lang="en-AU" sz="1800" b="1" dirty="0">
                          <a:effectLst/>
                          <a:latin typeface="Calibri" pitchFamily="34" charset="0"/>
                          <a:ea typeface="MS Mincho"/>
                          <a:cs typeface="Times New Roman"/>
                        </a:rPr>
                        <a:t>Sedimentary</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Calibri" pitchFamily="34" charset="0"/>
                          <a:ea typeface="MS Mincho"/>
                          <a:cs typeface="Times New Roman"/>
                        </a:rPr>
                        <a:t>Rocks and shales could peel out when cut and removed.</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ustDataLst>
      <p:tags r:id="rId1"/>
    </p:custDataLst>
    <p:extLst>
      <p:ext uri="{BB962C8B-B14F-4D97-AF65-F5344CB8AC3E}">
        <p14:creationId xmlns:p14="http://schemas.microsoft.com/office/powerpoint/2010/main" val="23967647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2.1.2.1 GEOTECHNICAL, GEOLOGICAL AND SURVEY DATA</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2100263"/>
          <a:ext cx="7145337" cy="2065162"/>
        </p:xfrm>
        <a:graphic>
          <a:graphicData uri="http://schemas.openxmlformats.org/drawingml/2006/table">
            <a:tbl>
              <a:tblPr firstRow="1" bandRow="1">
                <a:tableStyleId>{5C22544A-7EE6-4342-B048-85BDC9FD1C3A}</a:tableStyleId>
              </a:tblPr>
              <a:tblGrid>
                <a:gridCol w="1089905"/>
                <a:gridCol w="1475854"/>
                <a:gridCol w="4579578"/>
              </a:tblGrid>
              <a:tr h="483941">
                <a:tc gridSpan="3">
                  <a:txBody>
                    <a:bodyPr/>
                    <a:lstStyle/>
                    <a:p>
                      <a:pPr algn="ctr">
                        <a:spcAft>
                          <a:spcPts val="0"/>
                        </a:spcAft>
                      </a:pPr>
                      <a:r>
                        <a:rPr lang="en-AU" sz="1800" b="1" dirty="0">
                          <a:solidFill>
                            <a:srgbClr val="FFFFFF"/>
                          </a:solidFill>
                          <a:effectLst/>
                          <a:latin typeface="Calibri" pitchFamily="34" charset="0"/>
                          <a:ea typeface="MS Mincho"/>
                          <a:cs typeface="Times New Roman"/>
                        </a:rPr>
                        <a:t>Soil and rock types may include:</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c hMerge="1">
                  <a:txBody>
                    <a:bodyPr/>
                    <a:lstStyle/>
                    <a:p>
                      <a:endParaRPr lang="en-US"/>
                    </a:p>
                  </a:txBody>
                  <a:tcPr/>
                </a:tc>
              </a:tr>
              <a:tr h="483941">
                <a:tc rowSpan="2">
                  <a:txBody>
                    <a:bodyPr/>
                    <a:lstStyle/>
                    <a:p>
                      <a:pPr>
                        <a:spcAft>
                          <a:spcPts val="0"/>
                        </a:spcAft>
                      </a:pPr>
                      <a:r>
                        <a:rPr lang="en-AU" sz="1800" b="1" dirty="0">
                          <a:solidFill>
                            <a:srgbClr val="FFFFFF"/>
                          </a:solidFill>
                          <a:effectLst/>
                          <a:latin typeface="Calibri" pitchFamily="34" charset="0"/>
                          <a:ea typeface="MS Mincho"/>
                          <a:cs typeface="Times New Roman"/>
                        </a:rPr>
                        <a:t>Soil Types: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spcAft>
                          <a:spcPts val="0"/>
                        </a:spcAft>
                      </a:pPr>
                      <a:r>
                        <a:rPr lang="en-AU" sz="1800" b="1">
                          <a:effectLst/>
                          <a:latin typeface="Calibri" pitchFamily="34" charset="0"/>
                          <a:ea typeface="MS Mincho"/>
                          <a:cs typeface="Times New Roman"/>
                        </a:rPr>
                        <a:t>Sandy</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a:effectLst/>
                          <a:latin typeface="Calibri" pitchFamily="34" charset="0"/>
                          <a:ea typeface="MS Mincho"/>
                          <a:cs typeface="Times New Roman"/>
                        </a:rPr>
                        <a:t>Soils will require a lot of stabilisation</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1073643">
                <a:tc vMerge="1">
                  <a:txBody>
                    <a:bodyPr/>
                    <a:lstStyle/>
                    <a:p>
                      <a:endParaRPr lang="en-US"/>
                    </a:p>
                  </a:txBody>
                  <a:tcPr/>
                </a:tc>
                <a:tc>
                  <a:txBody>
                    <a:bodyPr/>
                    <a:lstStyle/>
                    <a:p>
                      <a:pPr>
                        <a:spcAft>
                          <a:spcPts val="0"/>
                        </a:spcAft>
                      </a:pPr>
                      <a:r>
                        <a:rPr lang="en-AU" sz="1800" b="1">
                          <a:effectLst/>
                          <a:latin typeface="Calibri" pitchFamily="34" charset="0"/>
                          <a:ea typeface="MS Mincho"/>
                          <a:cs typeface="Times New Roman"/>
                        </a:rPr>
                        <a:t>Clay</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Aft>
                          <a:spcPts val="0"/>
                        </a:spcAft>
                      </a:pPr>
                      <a:r>
                        <a:rPr lang="en-AU" sz="1800" dirty="0">
                          <a:effectLst/>
                          <a:latin typeface="Calibri" pitchFamily="34" charset="0"/>
                          <a:ea typeface="MS Mincho"/>
                          <a:cs typeface="Times New Roman"/>
                        </a:rPr>
                        <a:t>Soils are harder to work with due to the physical hardness of the soil and the ability of these soils to hold water for long periods of time.</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
        <p:nvSpPr>
          <p:cNvPr id="6" name="Rectangle 5"/>
          <p:cNvSpPr>
            <a:spLocks noChangeArrowheads="1"/>
          </p:cNvSpPr>
          <p:nvPr/>
        </p:nvSpPr>
        <p:spPr bwMode="auto">
          <a:xfrm>
            <a:off x="1541463" y="4514850"/>
            <a:ext cx="7145337" cy="923925"/>
          </a:xfrm>
          <a:prstGeom prst="rect">
            <a:avLst/>
          </a:prstGeom>
          <a:noFill/>
          <a:ln w="9525">
            <a:noFill/>
            <a:miter lim="800000"/>
            <a:headEnd/>
            <a:tailEnd/>
          </a:ln>
        </p:spPr>
        <p:txBody>
          <a:bodyPr>
            <a:spAutoFit/>
          </a:bodyPr>
          <a:lstStyle/>
          <a:p>
            <a:r>
              <a:rPr lang="en-AU" dirty="0">
                <a:solidFill>
                  <a:prstClr val="black"/>
                </a:solidFill>
                <a:ea typeface="MS Mincho" pitchFamily="49" charset="-128"/>
              </a:rPr>
              <a:t>Soil and rock types will have been identified during the site engineering surveys. Interpretation of this data allows for successful planning and preparation on the worksite.</a:t>
            </a:r>
            <a:r>
              <a:rPr lang="en-US" dirty="0">
                <a:solidFill>
                  <a:prstClr val="black"/>
                </a:solidFill>
              </a:rPr>
              <a:t> </a:t>
            </a:r>
          </a:p>
        </p:txBody>
      </p:sp>
    </p:spTree>
    <p:custDataLst>
      <p:tags r:id="rId1"/>
    </p:custDataLst>
    <p:extLst>
      <p:ext uri="{BB962C8B-B14F-4D97-AF65-F5344CB8AC3E}">
        <p14:creationId xmlns:p14="http://schemas.microsoft.com/office/powerpoint/2010/main" val="3828558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1000"/>
                                        <p:tgtEl>
                                          <p:spTgt spid="6"/>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2.1.2.2 hydrological data</a:t>
            </a:r>
            <a:endParaRPr lang="en-US" dirty="0">
              <a:latin typeface="Calibri" pitchFamily="34" charset="0"/>
              <a:ea typeface="+mj-ea"/>
            </a:endParaRPr>
          </a:p>
        </p:txBody>
      </p:sp>
      <p:sp>
        <p:nvSpPr>
          <p:cNvPr id="3" name="Content Placeholder 2"/>
          <p:cNvSpPr>
            <a:spLocks noGrp="1"/>
          </p:cNvSpPr>
          <p:nvPr>
            <p:ph idx="1"/>
          </p:nvPr>
        </p:nvSpPr>
        <p:spPr>
          <a:xfrm>
            <a:off x="4932040" y="2708920"/>
            <a:ext cx="3756025" cy="3016210"/>
          </a:xfrm>
        </p:spPr>
        <p:txBody>
          <a:bodyPr>
            <a:spAutoFit/>
          </a:bodyPr>
          <a:lstStyle/>
          <a:p>
            <a:pPr marL="0" indent="0">
              <a:buFontTx/>
              <a:buNone/>
            </a:pPr>
            <a:r>
              <a:rPr lang="en-AU" dirty="0" smtClean="0">
                <a:latin typeface="Calibri" pitchFamily="34" charset="0"/>
                <a:ea typeface="ＭＳ Ｐゴシック" charset="-128"/>
              </a:rPr>
              <a:t>Hydrological data helps to determine the properties, distribution and effects of water, moisture content and exposures on the project/site soil, rocks and atmosphere.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These factors must be known to ensure all tasks are completed using the correct materials and processes.</a:t>
            </a:r>
            <a:endParaRPr lang="en-US" dirty="0" smtClean="0">
              <a:latin typeface="Calibri" pitchFamily="34" charset="0"/>
              <a:ea typeface="ＭＳ Ｐゴシック" charset="-128"/>
            </a:endParaRPr>
          </a:p>
        </p:txBody>
      </p:sp>
      <p:pic>
        <p:nvPicPr>
          <p:cNvPr id="5" name="Picture 4" descr="Man looking at plans on excavator 5490694_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3149600"/>
            <a:ext cx="3211512" cy="2319338"/>
          </a:xfrm>
          <a:prstGeom prst="rect">
            <a:avLst/>
          </a:prstGeom>
          <a:noFill/>
          <a:ln w="9525">
            <a:noFill/>
            <a:miter lim="800000"/>
            <a:headEnd/>
            <a:tailEnd/>
          </a:ln>
        </p:spPr>
      </p:pic>
      <p:sp>
        <p:nvSpPr>
          <p:cNvPr id="7" name="Rectangle 6"/>
          <p:cNvSpPr>
            <a:spLocks noChangeArrowheads="1"/>
          </p:cNvSpPr>
          <p:nvPr/>
        </p:nvSpPr>
        <p:spPr bwMode="auto">
          <a:xfrm>
            <a:off x="1547664" y="1700808"/>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Hydrological data mainly concerns surface water and ground water on the site and it is critical to the success of earthworks operations. </a:t>
            </a:r>
            <a:endParaRPr lang="en-US" dirty="0">
              <a:solidFill>
                <a:srgbClr val="000000"/>
              </a:solidFill>
            </a:endParaRPr>
          </a:p>
        </p:txBody>
      </p:sp>
    </p:spTree>
    <p:custDataLst>
      <p:tags r:id="rId1"/>
    </p:custDataLst>
    <p:extLst>
      <p:ext uri="{BB962C8B-B14F-4D97-AF65-F5344CB8AC3E}">
        <p14:creationId xmlns:p14="http://schemas.microsoft.com/office/powerpoint/2010/main" val="25571428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2.1.2.3 meteorological data</a:t>
            </a:r>
            <a:endParaRPr lang="en-US" dirty="0">
              <a:latin typeface="Calibri" pitchFamily="34" charset="0"/>
              <a:ea typeface="+mj-ea"/>
            </a:endParaRPr>
          </a:p>
        </p:txBody>
      </p:sp>
      <p:sp>
        <p:nvSpPr>
          <p:cNvPr id="3" name="Content Placeholder 2"/>
          <p:cNvSpPr>
            <a:spLocks noGrp="1"/>
          </p:cNvSpPr>
          <p:nvPr>
            <p:ph idx="1"/>
          </p:nvPr>
        </p:nvSpPr>
        <p:spPr>
          <a:xfrm>
            <a:off x="1541463" y="1787525"/>
            <a:ext cx="7245350" cy="1105431"/>
          </a:xfrm>
        </p:spPr>
        <p:txBody>
          <a:bodyPr>
            <a:spAutoFit/>
          </a:bodyPr>
          <a:lstStyle/>
          <a:p>
            <a:pPr marL="0" indent="0">
              <a:buFontTx/>
              <a:buNone/>
            </a:pPr>
            <a:r>
              <a:rPr lang="en-AU" dirty="0" smtClean="0">
                <a:latin typeface="Calibri" pitchFamily="34" charset="0"/>
                <a:ea typeface="ＭＳ Ｐゴシック" charset="-128"/>
              </a:rPr>
              <a:t>Meteorological data is used to determine the weather conditions that will impact how and when tasks will be completed. Meteorological data includes factors such as:</a:t>
            </a:r>
            <a:endParaRPr lang="en-US" dirty="0" smtClean="0">
              <a:latin typeface="Calibri" pitchFamily="34" charset="0"/>
              <a:ea typeface="ＭＳ Ｐゴシック" charset="-128"/>
            </a:endParaRPr>
          </a:p>
        </p:txBody>
      </p:sp>
      <p:pic>
        <p:nvPicPr>
          <p:cNvPr id="4" name="Picture 3" descr="RIIMPO402A 2.1.2.3 pg 10.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35696" y="3501008"/>
            <a:ext cx="6480175" cy="28797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4450695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2.1.2.4 task drawings, plans and specifications</a:t>
            </a:r>
            <a:endParaRPr lang="en-US" dirty="0">
              <a:latin typeface="Calibri" pitchFamily="34" charset="0"/>
              <a:ea typeface="+mj-ea"/>
            </a:endParaRPr>
          </a:p>
        </p:txBody>
      </p:sp>
      <p:sp>
        <p:nvSpPr>
          <p:cNvPr id="3" name="Content Placeholder 2"/>
          <p:cNvSpPr>
            <a:spLocks noGrp="1"/>
          </p:cNvSpPr>
          <p:nvPr>
            <p:ph idx="1"/>
          </p:nvPr>
        </p:nvSpPr>
        <p:spPr>
          <a:xfrm>
            <a:off x="1547664" y="1628800"/>
            <a:ext cx="3744912" cy="4144724"/>
          </a:xfrm>
        </p:spPr>
        <p:txBody>
          <a:bodyPr>
            <a:spAutoFit/>
          </a:bodyPr>
          <a:lstStyle/>
          <a:p>
            <a:pPr marL="0" indent="0">
              <a:buFontTx/>
              <a:buNone/>
            </a:pPr>
            <a:r>
              <a:rPr lang="en-AU" dirty="0" smtClean="0">
                <a:latin typeface="Calibri" pitchFamily="34" charset="0"/>
                <a:ea typeface="ＭＳ Ｐゴシック" charset="-128"/>
              </a:rPr>
              <a:t>Project plans and drawings provide an overview of the site including, for example: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Location of the site and earthworks in relation to the surrounding area.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The position of structures, roads, access areas.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Layout of drainage lines.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Foundation details and landscaping features.</a:t>
            </a:r>
            <a:endParaRPr lang="en-US" dirty="0" smtClean="0">
              <a:latin typeface="Calibri" pitchFamily="34" charset="0"/>
              <a:ea typeface="ＭＳ Ｐゴシック" charset="-128"/>
            </a:endParaRPr>
          </a:p>
        </p:txBody>
      </p:sp>
      <p:pic>
        <p:nvPicPr>
          <p:cNvPr id="5" name="Picture 4" descr="Construction Manager with plan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368925" y="2165350"/>
            <a:ext cx="3317875" cy="30543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3065310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2.1.2.4 task drawings, plans and specifications</a:t>
            </a:r>
            <a:endParaRPr lang="en-US" dirty="0">
              <a:latin typeface="Calibri" pitchFamily="34" charset="0"/>
              <a:ea typeface="+mj-ea"/>
            </a:endParaRPr>
          </a:p>
        </p:txBody>
      </p:sp>
      <p:sp>
        <p:nvSpPr>
          <p:cNvPr id="3" name="Content Placeholder 2"/>
          <p:cNvSpPr>
            <a:spLocks noGrp="1"/>
          </p:cNvSpPr>
          <p:nvPr>
            <p:ph idx="1"/>
          </p:nvPr>
        </p:nvSpPr>
        <p:spPr>
          <a:xfrm>
            <a:off x="5148064" y="1628800"/>
            <a:ext cx="3538537" cy="3016210"/>
          </a:xfrm>
        </p:spPr>
        <p:txBody>
          <a:bodyPr>
            <a:spAutoFit/>
          </a:bodyPr>
          <a:lstStyle/>
          <a:p>
            <a:pPr marL="0" indent="0">
              <a:buFontTx/>
              <a:buNone/>
            </a:pPr>
            <a:r>
              <a:rPr lang="en-AU" dirty="0" smtClean="0">
                <a:latin typeface="Calibri" pitchFamily="34" charset="0"/>
                <a:ea typeface="ＭＳ Ｐゴシック" charset="-128"/>
              </a:rPr>
              <a:t>Depending on the project, drawings may be very detailed or they could be simple sketches.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should be familiar with the conventions and symbols used in the plans and drawings so you can understand what the information means.</a:t>
            </a:r>
            <a:endParaRPr lang="en-US" dirty="0" smtClean="0">
              <a:latin typeface="Calibri" pitchFamily="34" charset="0"/>
              <a:ea typeface="ＭＳ Ｐゴシック" charset="-128"/>
            </a:endParaRPr>
          </a:p>
        </p:txBody>
      </p:sp>
      <p:pic>
        <p:nvPicPr>
          <p:cNvPr id="4" name="Picture 3" descr="plan documents ipad supervisor worker 12556706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19313"/>
            <a:ext cx="3402012" cy="2419350"/>
          </a:xfrm>
          <a:prstGeom prst="rect">
            <a:avLst/>
          </a:prstGeom>
          <a:noFill/>
          <a:ln w="9525">
            <a:noFill/>
            <a:miter lim="800000"/>
            <a:headEnd/>
            <a:tailEnd/>
          </a:ln>
        </p:spPr>
      </p:pic>
      <p:sp>
        <p:nvSpPr>
          <p:cNvPr id="6" name="Rectangle 5"/>
          <p:cNvSpPr>
            <a:spLocks noChangeArrowheads="1"/>
          </p:cNvSpPr>
          <p:nvPr/>
        </p:nvSpPr>
        <p:spPr bwMode="auto">
          <a:xfrm>
            <a:off x="1547664" y="5157192"/>
            <a:ext cx="7145337" cy="922337"/>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You also need to be able to interpret, clarify and apply the project and task specifications to ensure all activities are conducted correctly and in compliance with safety and quality requirements.</a:t>
            </a:r>
            <a:endParaRPr lang="en-US" dirty="0">
              <a:solidFill>
                <a:srgbClr val="000000"/>
              </a:solidFill>
            </a:endParaRPr>
          </a:p>
        </p:txBody>
      </p:sp>
    </p:spTree>
    <p:custDataLst>
      <p:tags r:id="rId1"/>
    </p:custDataLst>
    <p:extLst>
      <p:ext uri="{BB962C8B-B14F-4D97-AF65-F5344CB8AC3E}">
        <p14:creationId xmlns:p14="http://schemas.microsoft.com/office/powerpoint/2010/main" val="514621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2.1.2.4 task drawings, plans and specifications</a:t>
            </a:r>
            <a:endParaRPr lang="en-US" dirty="0">
              <a:latin typeface="Calibri" pitchFamily="34" charset="0"/>
              <a:ea typeface="+mj-ea"/>
            </a:endParaRPr>
          </a:p>
        </p:txBody>
      </p:sp>
      <p:sp>
        <p:nvSpPr>
          <p:cNvPr id="3" name="Content Placeholder 2"/>
          <p:cNvSpPr>
            <a:spLocks noGrp="1"/>
          </p:cNvSpPr>
          <p:nvPr>
            <p:ph idx="1"/>
          </p:nvPr>
        </p:nvSpPr>
        <p:spPr>
          <a:xfrm>
            <a:off x="1541463" y="2378075"/>
            <a:ext cx="3927475" cy="2669962"/>
          </a:xfrm>
        </p:spPr>
        <p:txBody>
          <a:bodyPr>
            <a:spAutoFit/>
          </a:bodyPr>
          <a:lstStyle/>
          <a:p>
            <a:pPr marL="0" indent="0">
              <a:buFontTx/>
              <a:buNone/>
            </a:pPr>
            <a:r>
              <a:rPr lang="en-AU" dirty="0" smtClean="0">
                <a:latin typeface="Calibri" pitchFamily="34" charset="0"/>
                <a:ea typeface="ＭＳ Ｐゴシック" charset="-128"/>
              </a:rPr>
              <a:t>Project and task specifications list the types and characteristics of particular earthworks tasks to be carried out.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They may be presented in the quality requirements, project drawings, notes and descriptions, or outlined in work instructions.</a:t>
            </a:r>
            <a:endParaRPr lang="en-US" dirty="0" smtClean="0">
              <a:latin typeface="Calibri" pitchFamily="34" charset="0"/>
              <a:ea typeface="ＭＳ Ｐゴシック" charset="-128"/>
            </a:endParaRPr>
          </a:p>
        </p:txBody>
      </p:sp>
      <p:pic>
        <p:nvPicPr>
          <p:cNvPr id="5" name="Picture 4" descr="plans tracks read workers 11038684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83238" y="2270125"/>
            <a:ext cx="3103562" cy="23844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68561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2.1.2.4 task drawings, plans and specifications</a:t>
            </a:r>
            <a:endParaRPr lang="en-US" dirty="0">
              <a:latin typeface="Calibri" pitchFamily="34" charset="0"/>
              <a:ea typeface="+mj-ea"/>
            </a:endParaRPr>
          </a:p>
        </p:txBody>
      </p:sp>
      <p:sp>
        <p:nvSpPr>
          <p:cNvPr id="3" name="Content Placeholder 2"/>
          <p:cNvSpPr>
            <a:spLocks noGrp="1"/>
          </p:cNvSpPr>
          <p:nvPr>
            <p:ph idx="1"/>
          </p:nvPr>
        </p:nvSpPr>
        <p:spPr>
          <a:xfrm>
            <a:off x="4716016" y="1484784"/>
            <a:ext cx="3927475" cy="4683333"/>
          </a:xfrm>
        </p:spPr>
        <p:txBody>
          <a:bodyPr>
            <a:spAutoFit/>
          </a:bodyPr>
          <a:lstStyle/>
          <a:p>
            <a:pPr marL="0" indent="0">
              <a:buFontTx/>
              <a:buNone/>
            </a:pPr>
            <a:r>
              <a:rPr lang="en-AU" dirty="0" smtClean="0">
                <a:latin typeface="Calibri" pitchFamily="34" charset="0"/>
                <a:ea typeface="ＭＳ Ｐゴシック" charset="-128"/>
              </a:rPr>
              <a:t>They also detail how activities will be completed and may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Materials and quality of work – for example, testing, sampling, finished tolerances, and material properties.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Information about the soil and other materials you will be working with.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Quality assurance requirements – may be specific to the organisation, job or client, and may have to comply with Australian Standards or relevant codes of practice.</a:t>
            </a:r>
            <a:endParaRPr lang="en-US" dirty="0" smtClean="0">
              <a:latin typeface="Calibri" pitchFamily="34" charset="0"/>
              <a:ea typeface="ＭＳ Ｐゴシック" charset="-128"/>
            </a:endParaRPr>
          </a:p>
        </p:txBody>
      </p:sp>
      <p:pic>
        <p:nvPicPr>
          <p:cNvPr id="4" name="Picture 3" descr="read construction plans workers 153682534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31640" y="1988840"/>
            <a:ext cx="3092450" cy="34496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7898381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2.1.2.4 task drawings, plans and specifications</a:t>
            </a:r>
            <a:endParaRPr lang="en-US" dirty="0">
              <a:latin typeface="Calibri" pitchFamily="34" charset="0"/>
              <a:ea typeface="+mj-ea"/>
            </a:endParaRPr>
          </a:p>
        </p:txBody>
      </p:sp>
      <p:sp>
        <p:nvSpPr>
          <p:cNvPr id="3" name="Content Placeholder 2"/>
          <p:cNvSpPr>
            <a:spLocks noGrp="1"/>
          </p:cNvSpPr>
          <p:nvPr>
            <p:ph idx="1"/>
          </p:nvPr>
        </p:nvSpPr>
        <p:spPr>
          <a:xfrm>
            <a:off x="1541463" y="1806575"/>
            <a:ext cx="7145337" cy="1451679"/>
          </a:xfrm>
        </p:spPr>
        <p:txBody>
          <a:bodyPr>
            <a:spAutoFit/>
          </a:bodyPr>
          <a:lstStyle/>
          <a:p>
            <a:pPr marL="0" indent="0">
              <a:buFontTx/>
              <a:buNone/>
            </a:pPr>
            <a:r>
              <a:rPr lang="en-AU" dirty="0" smtClean="0">
                <a:latin typeface="Calibri" pitchFamily="34" charset="0"/>
                <a:ea typeface="ＭＳ Ｐゴシック" charset="-128"/>
              </a:rPr>
              <a:t>Incorrect plans and drawings or misinterpretation can cause major complications. If you need assistance in interpreting, clarifying or applying drawings and job specifications, speak to your manager or other senior project staff. </a:t>
            </a:r>
            <a:endParaRPr lang="en-US" dirty="0" smtClean="0">
              <a:latin typeface="Calibri" pitchFamily="34" charset="0"/>
              <a:ea typeface="ＭＳ Ｐゴシック" charset="-128"/>
            </a:endParaRPr>
          </a:p>
        </p:txBody>
      </p:sp>
      <p:pic>
        <p:nvPicPr>
          <p:cNvPr id="5" name="Picture 4" descr="worker supervisor ppe consult discuss read plans 153274160.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27784" y="3356992"/>
            <a:ext cx="4741862" cy="30257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2216172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2.1.3 identifying site issues</a:t>
            </a:r>
            <a:endParaRPr lang="en-US" dirty="0">
              <a:latin typeface="Calibri" pitchFamily="34" charset="0"/>
              <a:ea typeface="+mj-ea"/>
            </a:endParaRPr>
          </a:p>
        </p:txBody>
      </p:sp>
      <p:sp>
        <p:nvSpPr>
          <p:cNvPr id="3" name="Content Placeholder 2"/>
          <p:cNvSpPr>
            <a:spLocks noGrp="1"/>
          </p:cNvSpPr>
          <p:nvPr>
            <p:ph idx="1"/>
          </p:nvPr>
        </p:nvSpPr>
        <p:spPr>
          <a:xfrm>
            <a:off x="1547664" y="2060848"/>
            <a:ext cx="3802062" cy="3477875"/>
          </a:xfrm>
        </p:spPr>
        <p:txBody>
          <a:bodyPr>
            <a:spAutoFit/>
          </a:bodyPr>
          <a:lstStyle/>
          <a:p>
            <a:pPr marL="0" indent="0">
              <a:buFontTx/>
              <a:buNone/>
            </a:pPr>
            <a:r>
              <a:rPr lang="en-AU" dirty="0" smtClean="0">
                <a:latin typeface="Calibri" pitchFamily="34" charset="0"/>
                <a:ea typeface="ＭＳ Ｐゴシック" charset="-128"/>
              </a:rPr>
              <a:t>As a supervisor you need to be aware that various problems or unplanned situations can arise during earthworks projects.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Some of these issues may involve: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Drainage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Unidentified soil and rock types.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Acid sulphate.</a:t>
            </a:r>
            <a:endParaRPr lang="en-US" dirty="0" smtClean="0">
              <a:latin typeface="Calibri" pitchFamily="34" charset="0"/>
              <a:ea typeface="ＭＳ Ｐゴシック" charset="-128"/>
            </a:endParaRPr>
          </a:p>
        </p:txBody>
      </p:sp>
      <p:pic>
        <p:nvPicPr>
          <p:cNvPr id="6" name="Picture 5" descr="workers pipes discuss plans 7209178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91163" y="2263775"/>
            <a:ext cx="3195637" cy="26130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8811017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2.1.3.1 DRAINAGE REQUIREMENTS</a:t>
            </a:r>
            <a:endParaRPr lang="en-US" dirty="0">
              <a:latin typeface="Calibri" pitchFamily="34" charset="0"/>
              <a:ea typeface="+mj-ea"/>
            </a:endParaRPr>
          </a:p>
        </p:txBody>
      </p:sp>
      <p:sp>
        <p:nvSpPr>
          <p:cNvPr id="3" name="Content Placeholder 2"/>
          <p:cNvSpPr>
            <a:spLocks noGrp="1"/>
          </p:cNvSpPr>
          <p:nvPr>
            <p:ph idx="1"/>
          </p:nvPr>
        </p:nvSpPr>
        <p:spPr>
          <a:xfrm>
            <a:off x="5292080" y="2636912"/>
            <a:ext cx="3424237" cy="3644587"/>
          </a:xfrm>
        </p:spPr>
        <p:txBody>
          <a:bodyPr>
            <a:spAutoFit/>
          </a:bodyPr>
          <a:lstStyle/>
          <a:p>
            <a:pPr marL="0" indent="0">
              <a:buFontTx/>
              <a:buNone/>
            </a:pPr>
            <a:r>
              <a:rPr lang="en-AU" dirty="0" smtClean="0">
                <a:latin typeface="Calibri" pitchFamily="34" charset="0"/>
                <a:ea typeface="ＭＳ Ｐゴシック" charset="-128"/>
              </a:rPr>
              <a:t>Drainage and dewatering requirements may involve: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Any form of erosion or sediment controls.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Pumping out of sumps or pits.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Shifting water from one location to another using the site controls or water transfer devices such as pumps.</a:t>
            </a:r>
            <a:endParaRPr lang="en-US" dirty="0" smtClean="0">
              <a:latin typeface="Calibri" pitchFamily="34" charset="0"/>
              <a:ea typeface="ＭＳ Ｐゴシック" charset="-128"/>
            </a:endParaRPr>
          </a:p>
        </p:txBody>
      </p:sp>
      <p:pic>
        <p:nvPicPr>
          <p:cNvPr id="4" name="Picture 3" descr="drain dewater silt fence straw sediment basin 3691509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911475"/>
            <a:ext cx="3581400" cy="2659063"/>
          </a:xfrm>
          <a:prstGeom prst="rect">
            <a:avLst/>
          </a:prstGeom>
          <a:noFill/>
          <a:ln w="9525">
            <a:noFill/>
            <a:miter lim="800000"/>
            <a:headEnd/>
            <a:tailEnd/>
          </a:ln>
        </p:spPr>
      </p:pic>
      <p:sp>
        <p:nvSpPr>
          <p:cNvPr id="5" name="Rectangle 4"/>
          <p:cNvSpPr>
            <a:spLocks noChangeArrowheads="1"/>
          </p:cNvSpPr>
          <p:nvPr/>
        </p:nvSpPr>
        <p:spPr bwMode="auto">
          <a:xfrm>
            <a:off x="1547664" y="16288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Drainage and dewatering refers to any activities that move water from the worksite in a controlled manner.</a:t>
            </a:r>
            <a:endParaRPr lang="en-US" dirty="0">
              <a:solidFill>
                <a:srgbClr val="000000"/>
              </a:solidFill>
            </a:endParaRPr>
          </a:p>
        </p:txBody>
      </p:sp>
    </p:spTree>
    <p:custDataLst>
      <p:tags r:id="rId1"/>
    </p:custDataLst>
    <p:extLst>
      <p:ext uri="{BB962C8B-B14F-4D97-AF65-F5344CB8AC3E}">
        <p14:creationId xmlns:p14="http://schemas.microsoft.com/office/powerpoint/2010/main" val="23664577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2.1.3.1 DRAINAGE REQUIREMENTS</a:t>
            </a:r>
            <a:endParaRPr lang="en-US" dirty="0">
              <a:latin typeface="Calibri" pitchFamily="34" charset="0"/>
              <a:ea typeface="+mj-ea"/>
            </a:endParaRPr>
          </a:p>
        </p:txBody>
      </p:sp>
      <p:sp>
        <p:nvSpPr>
          <p:cNvPr id="3" name="Content Placeholder 2"/>
          <p:cNvSpPr>
            <a:spLocks noGrp="1"/>
          </p:cNvSpPr>
          <p:nvPr>
            <p:ph idx="1"/>
          </p:nvPr>
        </p:nvSpPr>
        <p:spPr>
          <a:xfrm>
            <a:off x="1547664" y="1556792"/>
            <a:ext cx="4030662" cy="4747453"/>
          </a:xfrm>
        </p:spPr>
        <p:txBody>
          <a:bodyPr>
            <a:spAutoFit/>
          </a:bodyPr>
          <a:lstStyle/>
          <a:p>
            <a:pPr marL="0" indent="0">
              <a:buFontTx/>
              <a:buNone/>
            </a:pPr>
            <a:r>
              <a:rPr lang="en-AU" dirty="0" smtClean="0">
                <a:latin typeface="Calibri" pitchFamily="34" charset="0"/>
                <a:ea typeface="ＭＳ Ｐゴシック" charset="-128"/>
              </a:rPr>
              <a:t>Drainage on a worksite can apply to areas such as: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Creeks.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Surface water.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Bores.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Coffer dams.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Springs.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Wetland water.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Seepage water in trenches and pits. </a:t>
            </a:r>
            <a:endParaRPr lang="en-US" dirty="0" smtClean="0">
              <a:latin typeface="Calibri" pitchFamily="34" charset="0"/>
              <a:ea typeface="ＭＳ Ｐゴシック" charset="-128"/>
            </a:endParaRPr>
          </a:p>
          <a:p>
            <a:pPr marL="0" indent="0">
              <a:spcBef>
                <a:spcPts val="400"/>
              </a:spcBef>
              <a:spcAft>
                <a:spcPts val="400"/>
              </a:spcAft>
            </a:pPr>
            <a:r>
              <a:rPr lang="en-AU" dirty="0" smtClean="0">
                <a:latin typeface="Calibri" pitchFamily="34" charset="0"/>
                <a:ea typeface="ＭＳ Ｐゴシック" charset="-128"/>
              </a:rPr>
              <a:t>Low lying natural ground where water may not escape.</a:t>
            </a:r>
            <a:endParaRPr lang="en-US" dirty="0" smtClean="0">
              <a:latin typeface="Calibri" pitchFamily="34" charset="0"/>
              <a:ea typeface="ＭＳ Ｐゴシック" charset="-128"/>
            </a:endParaRPr>
          </a:p>
        </p:txBody>
      </p:sp>
      <p:pic>
        <p:nvPicPr>
          <p:cNvPr id="6" name="Picture 5" descr="Landscape and creek.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800725" y="1781175"/>
            <a:ext cx="2886075" cy="38052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288537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2.1.3.1 DRAINAGE REQUIREMENTS</a:t>
            </a:r>
            <a:endParaRPr lang="en-US" dirty="0">
              <a:latin typeface="Calibri" pitchFamily="34" charset="0"/>
              <a:ea typeface="+mj-ea"/>
            </a:endParaRPr>
          </a:p>
        </p:txBody>
      </p:sp>
      <p:sp>
        <p:nvSpPr>
          <p:cNvPr id="3" name="Content Placeholder 2"/>
          <p:cNvSpPr>
            <a:spLocks noGrp="1"/>
          </p:cNvSpPr>
          <p:nvPr>
            <p:ph idx="1"/>
          </p:nvPr>
        </p:nvSpPr>
        <p:spPr>
          <a:xfrm>
            <a:off x="5483225" y="2300288"/>
            <a:ext cx="3203575" cy="3708708"/>
          </a:xfrm>
        </p:spPr>
        <p:txBody>
          <a:bodyPr>
            <a:spAutoFit/>
          </a:bodyPr>
          <a:lstStyle/>
          <a:p>
            <a:pPr marL="0" indent="0">
              <a:buFontTx/>
              <a:buNone/>
            </a:pPr>
            <a:r>
              <a:rPr lang="en-AU" dirty="0" smtClean="0">
                <a:latin typeface="Calibri" pitchFamily="34" charset="0"/>
                <a:ea typeface="ＭＳ Ｐゴシック" charset="-128"/>
              </a:rPr>
              <a:t>Drainage is essential to the success of any task in earthworks.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Once drainage issues have been identified, they will need to be managed promptly and effectively in line with environmental protection legislation and site requirements.</a:t>
            </a:r>
            <a:endParaRPr lang="en-US" dirty="0" smtClean="0">
              <a:latin typeface="Calibri" pitchFamily="34" charset="0"/>
              <a:ea typeface="ＭＳ Ｐゴシック" charset="-128"/>
            </a:endParaRPr>
          </a:p>
        </p:txBody>
      </p:sp>
      <p:pic>
        <p:nvPicPr>
          <p:cNvPr id="5" name="Picture 4" descr="law gavel transpar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878013"/>
            <a:ext cx="3802062" cy="32972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9861561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2.1.3.1 DRAINAGE REQUIREMENTS</a:t>
            </a:r>
            <a:endParaRPr lang="en-US" dirty="0">
              <a:latin typeface="Calibri" pitchFamily="34" charset="0"/>
              <a:ea typeface="+mj-ea"/>
            </a:endParaRPr>
          </a:p>
        </p:txBody>
      </p:sp>
      <p:sp>
        <p:nvSpPr>
          <p:cNvPr id="3" name="Content Placeholder 2"/>
          <p:cNvSpPr>
            <a:spLocks noGrp="1"/>
          </p:cNvSpPr>
          <p:nvPr>
            <p:ph idx="1"/>
          </p:nvPr>
        </p:nvSpPr>
        <p:spPr>
          <a:xfrm>
            <a:off x="1547664" y="1556792"/>
            <a:ext cx="7145337" cy="1451679"/>
          </a:xfrm>
        </p:spPr>
        <p:txBody>
          <a:bodyPr>
            <a:spAutoFit/>
          </a:bodyPr>
          <a:lstStyle/>
          <a:p>
            <a:pPr marL="0" indent="0">
              <a:buFontTx/>
              <a:buNone/>
            </a:pPr>
            <a:r>
              <a:rPr lang="en-AU" dirty="0" smtClean="0">
                <a:latin typeface="Calibri" pitchFamily="34" charset="0"/>
                <a:ea typeface="ＭＳ Ｐゴシック" charset="-128"/>
              </a:rPr>
              <a:t>The most important part about draining and dewatering a construction site is that </a:t>
            </a:r>
            <a:r>
              <a:rPr lang="en-AU" b="1" dirty="0" smtClean="0">
                <a:solidFill>
                  <a:srgbClr val="00529E"/>
                </a:solidFill>
                <a:latin typeface="Calibri" pitchFamily="34" charset="0"/>
                <a:ea typeface="ＭＳ Ｐゴシック" charset="-128"/>
              </a:rPr>
              <a:t>no dirty or contaminated water or pollution</a:t>
            </a:r>
            <a:r>
              <a:rPr lang="en-AU" dirty="0" smtClean="0">
                <a:solidFill>
                  <a:srgbClr val="00529E"/>
                </a:solidFill>
                <a:latin typeface="Calibri" pitchFamily="34" charset="0"/>
                <a:ea typeface="ＭＳ Ｐゴシック" charset="-128"/>
              </a:rPr>
              <a:t> </a:t>
            </a:r>
            <a:r>
              <a:rPr lang="en-AU" dirty="0" smtClean="0">
                <a:latin typeface="Calibri" pitchFamily="34" charset="0"/>
                <a:ea typeface="ＭＳ Ｐゴシック" charset="-128"/>
              </a:rPr>
              <a:t>must leave the site. If this happens, severe penalties can apply that can be imposed by federal, state and local government authorities.</a:t>
            </a:r>
            <a:r>
              <a:rPr lang="en-US" dirty="0" smtClean="0">
                <a:latin typeface="Calibri" pitchFamily="34" charset="0"/>
                <a:ea typeface="ＭＳ Ｐゴシック" charset="-128"/>
              </a:rPr>
              <a:t> </a:t>
            </a:r>
          </a:p>
        </p:txBody>
      </p:sp>
      <p:pic>
        <p:nvPicPr>
          <p:cNvPr id="4" name="Picture 3" descr="drain dewater construction pond sediment basin 9676119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38450" y="3089275"/>
            <a:ext cx="4540250" cy="30273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7491576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 PREPARE A JOB PLAN</a:t>
            </a:r>
            <a:endParaRPr lang="en-US" dirty="0">
              <a:latin typeface="Calibri" pitchFamily="34" charset="0"/>
              <a:ea typeface="+mj-ea"/>
            </a:endParaRPr>
          </a:p>
        </p:txBody>
      </p:sp>
      <p:sp>
        <p:nvSpPr>
          <p:cNvPr id="3" name="Content Placeholder 2"/>
          <p:cNvSpPr>
            <a:spLocks noGrp="1"/>
          </p:cNvSpPr>
          <p:nvPr>
            <p:ph idx="1"/>
          </p:nvPr>
        </p:nvSpPr>
        <p:spPr>
          <a:xfrm>
            <a:off x="1541463" y="1657350"/>
            <a:ext cx="7145337" cy="1977464"/>
          </a:xfrm>
        </p:spPr>
        <p:txBody>
          <a:bodyPr>
            <a:spAutoFit/>
          </a:bodyPr>
          <a:lstStyle/>
          <a:p>
            <a:pPr marL="0" indent="0">
              <a:buFontTx/>
              <a:buNone/>
            </a:pPr>
            <a:r>
              <a:rPr lang="en-AU" dirty="0" smtClean="0">
                <a:latin typeface="Calibri" pitchFamily="34" charset="0"/>
                <a:ea typeface="ＭＳ Ｐゴシック" charset="-128"/>
              </a:rPr>
              <a:t>As most earthworks projects have strict timelines to be met it is important to have a job plan or program of work.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your role as supervisor or technical specialist you need to ensure the availability of a job plan that makes the most efficient use of the resources on site and meets all task requirements.</a:t>
            </a:r>
            <a:endParaRPr lang="en-US" dirty="0" smtClean="0">
              <a:latin typeface="Calibri" pitchFamily="34" charset="0"/>
              <a:ea typeface="ＭＳ Ｐゴシック" charset="-128"/>
            </a:endParaRPr>
          </a:p>
        </p:txBody>
      </p:sp>
      <p:pic>
        <p:nvPicPr>
          <p:cNvPr id="5" name="Picture 4" descr="supervisors site plans archtect engineer 15043062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29671" y="3738297"/>
            <a:ext cx="3965922" cy="264344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5849757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 SCHEDULING EARTHWORKS ACTIVITIES</a:t>
            </a:r>
            <a:endParaRPr lang="en-US" dirty="0">
              <a:latin typeface="Calibri" pitchFamily="34" charset="0"/>
              <a:ea typeface="+mj-ea"/>
            </a:endParaRPr>
          </a:p>
        </p:txBody>
      </p:sp>
      <p:sp>
        <p:nvSpPr>
          <p:cNvPr id="3" name="Content Placeholder 2"/>
          <p:cNvSpPr>
            <a:spLocks noGrp="1"/>
          </p:cNvSpPr>
          <p:nvPr>
            <p:ph idx="1"/>
          </p:nvPr>
        </p:nvSpPr>
        <p:spPr>
          <a:xfrm>
            <a:off x="1547664" y="1772816"/>
            <a:ext cx="3721100" cy="3798476"/>
          </a:xfrm>
        </p:spPr>
        <p:txBody>
          <a:bodyPr>
            <a:spAutoFit/>
          </a:bodyPr>
          <a:lstStyle/>
          <a:p>
            <a:pPr marL="0" indent="0">
              <a:buFontTx/>
              <a:buNone/>
            </a:pPr>
            <a:r>
              <a:rPr lang="en-AU" dirty="0" smtClean="0">
                <a:latin typeface="Arial Narrow" pitchFamily="34" charset="0"/>
                <a:ea typeface="ＭＳ Ｐゴシック" charset="-128"/>
              </a:rPr>
              <a:t>E</a:t>
            </a:r>
            <a:r>
              <a:rPr lang="en-AU" dirty="0" smtClean="0">
                <a:latin typeface="Calibri" pitchFamily="34" charset="0"/>
                <a:ea typeface="ＭＳ Ｐゴシック" charset="-128"/>
              </a:rPr>
              <a:t>arthworks construction includes a variety of different work activities. It is common for several operations to be occurring at a similar time, for example: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Clearing and grubbing.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Removal of unsuitable materials.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Grading tracks.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Drainage.</a:t>
            </a:r>
            <a:endParaRPr lang="en-US" dirty="0" smtClean="0">
              <a:latin typeface="Calibri" pitchFamily="34" charset="0"/>
              <a:ea typeface="ＭＳ Ｐゴシック" charset="-128"/>
            </a:endParaRPr>
          </a:p>
        </p:txBody>
      </p:sp>
      <p:pic>
        <p:nvPicPr>
          <p:cNvPr id="4" name="Picture 3" descr="dozer tracked earthworks 10778961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11788" y="2116138"/>
            <a:ext cx="3275012" cy="27463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99171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 SCHEDULING EARTHWORKS ACTIVITIES</a:t>
            </a:r>
            <a:endParaRPr lang="en-US" dirty="0">
              <a:latin typeface="Calibri" pitchFamily="34" charset="0"/>
              <a:ea typeface="+mj-ea"/>
            </a:endParaRPr>
          </a:p>
        </p:txBody>
      </p:sp>
      <p:sp>
        <p:nvSpPr>
          <p:cNvPr id="3" name="Content Placeholder 2"/>
          <p:cNvSpPr>
            <a:spLocks noGrp="1"/>
          </p:cNvSpPr>
          <p:nvPr>
            <p:ph idx="1"/>
          </p:nvPr>
        </p:nvSpPr>
        <p:spPr>
          <a:xfrm>
            <a:off x="4572000" y="1916832"/>
            <a:ext cx="4105275" cy="4362733"/>
          </a:xfrm>
        </p:spPr>
        <p:txBody>
          <a:bodyPr>
            <a:spAutoFit/>
          </a:bodyPr>
          <a:lstStyle/>
          <a:p>
            <a:pPr marL="682625"/>
            <a:r>
              <a:rPr lang="en-AU" dirty="0" smtClean="0">
                <a:latin typeface="Calibri" pitchFamily="34" charset="0"/>
                <a:ea typeface="ＭＳ Ｐゴシック" charset="-128"/>
              </a:rPr>
              <a:t>Removal of topsoil.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Placement of fill materials (backfilling).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Other concurrent worksite activities.</a:t>
            </a:r>
            <a:endParaRPr lang="en-US" dirty="0" smtClean="0">
              <a:latin typeface="Calibri" pitchFamily="34" charset="0"/>
              <a:ea typeface="ＭＳ Ｐゴシック" charset="-128"/>
            </a:endParaRPr>
          </a:p>
          <a:p>
            <a:pPr marL="682625">
              <a:buFontTx/>
              <a:buNone/>
            </a:pPr>
            <a:r>
              <a:rPr lang="en-AU" dirty="0" smtClean="0">
                <a:latin typeface="Calibri" pitchFamily="34" charset="0"/>
                <a:ea typeface="ＭＳ Ｐゴシック" charset="-128"/>
              </a:rPr>
              <a:t>       Scheduling  all of these activities will ensure that processes are conducted in the correct order or sequence and that the appropriate resources are available when they are needed.</a:t>
            </a:r>
            <a:endParaRPr lang="en-US" dirty="0" smtClean="0">
              <a:latin typeface="Calibri" pitchFamily="34" charset="0"/>
              <a:ea typeface="ＭＳ Ｐゴシック" charset="-128"/>
            </a:endParaRPr>
          </a:p>
        </p:txBody>
      </p:sp>
      <p:pic>
        <p:nvPicPr>
          <p:cNvPr id="5" name="Picture 4" descr="dozer tracked earthworks 10778960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247900"/>
            <a:ext cx="2944812" cy="24622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2369315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 SCHEDULING EARTHWORKS ACTIVITIES</a:t>
            </a:r>
            <a:endParaRPr lang="en-US" dirty="0">
              <a:latin typeface="Calibri" pitchFamily="34" charset="0"/>
              <a:ea typeface="+mj-ea"/>
            </a:endParaRPr>
          </a:p>
        </p:txBody>
      </p:sp>
      <p:sp>
        <p:nvSpPr>
          <p:cNvPr id="3" name="Content Placeholder 2"/>
          <p:cNvSpPr>
            <a:spLocks noGrp="1"/>
          </p:cNvSpPr>
          <p:nvPr>
            <p:ph idx="1"/>
          </p:nvPr>
        </p:nvSpPr>
        <p:spPr>
          <a:xfrm>
            <a:off x="1541463" y="3032125"/>
            <a:ext cx="3527425" cy="3016210"/>
          </a:xfrm>
        </p:spPr>
        <p:txBody>
          <a:bodyPr>
            <a:spAutoFit/>
          </a:bodyPr>
          <a:lstStyle/>
          <a:p>
            <a:pPr marL="0" indent="0">
              <a:buFontTx/>
              <a:buNone/>
            </a:pPr>
            <a:r>
              <a:rPr lang="en-AU" dirty="0" smtClean="0">
                <a:latin typeface="Calibri" pitchFamily="34" charset="0"/>
                <a:ea typeface="ＭＳ Ｐゴシック" charset="-128"/>
              </a:rPr>
              <a:t>Not all of the resources will be required at the same time.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Generally, there are procedures in place to make sure that workers are on hand, equipment is available and the delivery of materials can be scheduled according to the relevant activities.</a:t>
            </a:r>
            <a:endParaRPr lang="en-US" dirty="0" smtClean="0">
              <a:latin typeface="Calibri" pitchFamily="34" charset="0"/>
              <a:ea typeface="ＭＳ Ｐゴシック" charset="-128"/>
            </a:endParaRPr>
          </a:p>
        </p:txBody>
      </p:sp>
      <p:pic>
        <p:nvPicPr>
          <p:cNvPr id="4" name="Picture 3" descr="worker supervisor construction consult plans discuss 14212344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64088" y="3140968"/>
            <a:ext cx="3487737" cy="2492375"/>
          </a:xfrm>
          <a:prstGeom prst="rect">
            <a:avLst/>
          </a:prstGeom>
          <a:noFill/>
          <a:ln w="9525">
            <a:noFill/>
            <a:miter lim="800000"/>
            <a:headEnd/>
            <a:tailEnd/>
          </a:ln>
        </p:spPr>
      </p:pic>
      <p:sp>
        <p:nvSpPr>
          <p:cNvPr id="6" name="Rectangle 5"/>
          <p:cNvSpPr>
            <a:spLocks noChangeArrowheads="1"/>
          </p:cNvSpPr>
          <p:nvPr/>
        </p:nvSpPr>
        <p:spPr bwMode="auto">
          <a:xfrm>
            <a:off x="1541463" y="2095500"/>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In addition to the machinery, plant, equipment and personnel/workers needed for each task, resources also include the correct materials in the correct quantities. </a:t>
            </a:r>
            <a:endParaRPr lang="en-US" dirty="0">
              <a:solidFill>
                <a:srgbClr val="000000"/>
              </a:solidFill>
            </a:endParaRPr>
          </a:p>
        </p:txBody>
      </p:sp>
    </p:spTree>
    <p:custDataLst>
      <p:tags r:id="rId1"/>
    </p:custDataLst>
    <p:extLst>
      <p:ext uri="{BB962C8B-B14F-4D97-AF65-F5344CB8AC3E}">
        <p14:creationId xmlns:p14="http://schemas.microsoft.com/office/powerpoint/2010/main" val="1865480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 SCHEDULING EARTHWORKS ACTIVITIES</a:t>
            </a:r>
            <a:endParaRPr lang="en-US" dirty="0">
              <a:latin typeface="Calibri" pitchFamily="34" charset="0"/>
              <a:ea typeface="+mj-ea"/>
            </a:endParaRPr>
          </a:p>
        </p:txBody>
      </p:sp>
      <p:sp>
        <p:nvSpPr>
          <p:cNvPr id="3" name="Content Placeholder 2"/>
          <p:cNvSpPr>
            <a:spLocks noGrp="1"/>
          </p:cNvSpPr>
          <p:nvPr>
            <p:ph idx="1"/>
          </p:nvPr>
        </p:nvSpPr>
        <p:spPr>
          <a:xfrm>
            <a:off x="1541463" y="1654175"/>
            <a:ext cx="7145337" cy="1105431"/>
          </a:xfrm>
        </p:spPr>
        <p:txBody>
          <a:bodyPr>
            <a:spAutoFit/>
          </a:bodyPr>
          <a:lstStyle/>
          <a:p>
            <a:pPr marL="0" indent="0">
              <a:buFontTx/>
              <a:buNone/>
            </a:pPr>
            <a:r>
              <a:rPr lang="en-AU" dirty="0" smtClean="0">
                <a:latin typeface="Calibri" pitchFamily="34" charset="0"/>
                <a:ea typeface="ＭＳ Ｐゴシック" charset="-128"/>
              </a:rPr>
              <a:t>To get a clear picture of the activities involved in the project you are supervising, you will need to determine the properties and characteristics of earthworks materials before work is started.</a:t>
            </a:r>
            <a:endParaRPr lang="en-US" dirty="0" smtClean="0">
              <a:latin typeface="Calibri" pitchFamily="34" charset="0"/>
              <a:ea typeface="ＭＳ Ｐゴシック" charset="-128"/>
            </a:endParaRPr>
          </a:p>
        </p:txBody>
      </p:sp>
      <p:pic>
        <p:nvPicPr>
          <p:cNvPr id="5" name="Picture 4" descr="worker supervisor think write clipboard ppe hard hat 14774613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59832" y="3284984"/>
            <a:ext cx="3182152" cy="304457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5776312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2.2.1.1 CONSTRUCTION MATERIAL PROPERTIES AND TESTS</a:t>
            </a:r>
            <a:endParaRPr lang="en-US" dirty="0">
              <a:latin typeface="Calibri" pitchFamily="34" charset="0"/>
              <a:ea typeface="+mj-ea"/>
            </a:endParaRPr>
          </a:p>
        </p:txBody>
      </p:sp>
      <p:sp>
        <p:nvSpPr>
          <p:cNvPr id="3" name="Content Placeholder 2"/>
          <p:cNvSpPr>
            <a:spLocks noGrp="1"/>
          </p:cNvSpPr>
          <p:nvPr>
            <p:ph idx="1"/>
          </p:nvPr>
        </p:nvSpPr>
        <p:spPr>
          <a:xfrm>
            <a:off x="1547664" y="1772816"/>
            <a:ext cx="3692525" cy="3016210"/>
          </a:xfrm>
        </p:spPr>
        <p:txBody>
          <a:bodyPr>
            <a:spAutoFit/>
          </a:bodyPr>
          <a:lstStyle/>
          <a:p>
            <a:pPr marL="0" indent="0">
              <a:buFontTx/>
              <a:buNone/>
            </a:pPr>
            <a:r>
              <a:rPr lang="en-AU" dirty="0" smtClean="0">
                <a:latin typeface="Calibri" pitchFamily="34" charset="0"/>
                <a:ea typeface="ＭＳ Ｐゴシック" charset="-128"/>
              </a:rPr>
              <a:t>In most cases, the material properties have been tested through a geotechnical laboratory prior to the start of works.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Sometimes it may also be necessary to conduct tests during work processes as materials or conditions change.</a:t>
            </a:r>
            <a:endParaRPr lang="en-US" dirty="0" smtClean="0">
              <a:latin typeface="Calibri" pitchFamily="34" charset="0"/>
              <a:ea typeface="ＭＳ Ｐゴシック" charset="-128"/>
            </a:endParaRPr>
          </a:p>
        </p:txBody>
      </p:sp>
      <p:pic>
        <p:nvPicPr>
          <p:cNvPr id="62465" name="Picture 1" descr="worker supervisor discuss communication site pipes ppe 9739076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36096" y="2420888"/>
            <a:ext cx="3309937" cy="2208212"/>
          </a:xfrm>
          <a:prstGeom prst="rect">
            <a:avLst/>
          </a:prstGeom>
          <a:noFill/>
          <a:ln w="9525">
            <a:noFill/>
            <a:miter lim="800000"/>
            <a:headEnd/>
            <a:tailEnd/>
          </a:ln>
        </p:spPr>
      </p:pic>
      <p:sp>
        <p:nvSpPr>
          <p:cNvPr id="4" name="Rectangle 3"/>
          <p:cNvSpPr>
            <a:spLocks noChangeArrowheads="1"/>
          </p:cNvSpPr>
          <p:nvPr/>
        </p:nvSpPr>
        <p:spPr bwMode="auto">
          <a:xfrm>
            <a:off x="1547664" y="5013176"/>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The test results from the materials analysis will provide details of any additional treatments that may be required to meet the specification requirements. </a:t>
            </a:r>
            <a:endParaRPr lang="en-US" dirty="0">
              <a:solidFill>
                <a:srgbClr val="000000"/>
              </a:solidFill>
            </a:endParaRPr>
          </a:p>
        </p:txBody>
      </p:sp>
    </p:spTree>
    <p:custDataLst>
      <p:tags r:id="rId1"/>
    </p:custDataLst>
    <p:extLst>
      <p:ext uri="{BB962C8B-B14F-4D97-AF65-F5344CB8AC3E}">
        <p14:creationId xmlns:p14="http://schemas.microsoft.com/office/powerpoint/2010/main" val="39163190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2465"/>
                                        </p:tgtEl>
                                        <p:attrNameLst>
                                          <p:attrName>style.visibility</p:attrName>
                                        </p:attrNameLst>
                                      </p:cBhvr>
                                      <p:to>
                                        <p:strVal val="visible"/>
                                      </p:to>
                                    </p:set>
                                    <p:animEffect transition="in" filter="dissolve">
                                      <p:cBhvr>
                                        <p:cTn id="13" dur="1000"/>
                                        <p:tgtEl>
                                          <p:spTgt spid="6246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2.2.1.1 CONSTRUCTION MATERIAL PROPERTIES AND TESTS</a:t>
            </a:r>
            <a:endParaRPr lang="en-US" dirty="0">
              <a:latin typeface="Calibri" pitchFamily="34" charset="0"/>
              <a:ea typeface="+mj-ea"/>
            </a:endParaRPr>
          </a:p>
        </p:txBody>
      </p:sp>
      <p:sp>
        <p:nvSpPr>
          <p:cNvPr id="3" name="Content Placeholder 2"/>
          <p:cNvSpPr>
            <a:spLocks noGrp="1"/>
          </p:cNvSpPr>
          <p:nvPr>
            <p:ph idx="1"/>
          </p:nvPr>
        </p:nvSpPr>
        <p:spPr>
          <a:xfrm>
            <a:off x="5004048" y="1844824"/>
            <a:ext cx="3692525" cy="3362459"/>
          </a:xfrm>
        </p:spPr>
        <p:txBody>
          <a:bodyPr>
            <a:spAutoFit/>
          </a:bodyPr>
          <a:lstStyle/>
          <a:p>
            <a:pPr marL="0" indent="0">
              <a:buFontTx/>
              <a:buNone/>
            </a:pPr>
            <a:r>
              <a:rPr lang="en-AU" dirty="0" smtClean="0">
                <a:latin typeface="Calibri" pitchFamily="34" charset="0"/>
                <a:ea typeface="ＭＳ Ｐゴシック" charset="-128"/>
              </a:rPr>
              <a:t>In some cases additives such as lime, cement, fly ash, or other blends may be necessary to ensure the material is stable to use in earthworks construction.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Always follow your organisation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procedures for material sampling and testing and if you are unsure check with the relevant personnel/workers.</a:t>
            </a:r>
            <a:endParaRPr lang="en-US" dirty="0" smtClean="0">
              <a:latin typeface="Calibri" pitchFamily="34" charset="0"/>
              <a:ea typeface="ＭＳ Ｐゴシック" charset="-128"/>
            </a:endParaRPr>
          </a:p>
        </p:txBody>
      </p:sp>
      <p:pic>
        <p:nvPicPr>
          <p:cNvPr id="5" name="Picture 4" descr="workers supervisors mine meeting discussion inspection hard hat clipboard 90308954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71713"/>
            <a:ext cx="3300412" cy="26066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8212275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2.2.1.1 CONSTRUCTION MATERIAL PROPERTIES AND TESTS</a:t>
            </a:r>
            <a:endParaRPr lang="en-US" dirty="0">
              <a:latin typeface="Calibri" pitchFamily="34" charset="0"/>
              <a:ea typeface="+mj-ea"/>
            </a:endParaRPr>
          </a:p>
        </p:txBody>
      </p:sp>
      <p:sp>
        <p:nvSpPr>
          <p:cNvPr id="3" name="Content Placeholder 2"/>
          <p:cNvSpPr>
            <a:spLocks noGrp="1"/>
          </p:cNvSpPr>
          <p:nvPr>
            <p:ph idx="1"/>
          </p:nvPr>
        </p:nvSpPr>
        <p:spPr>
          <a:xfrm>
            <a:off x="1547664" y="1556792"/>
            <a:ext cx="7145337" cy="759182"/>
          </a:xfrm>
        </p:spPr>
        <p:txBody>
          <a:bodyPr>
            <a:spAutoFit/>
          </a:bodyPr>
          <a:lstStyle/>
          <a:p>
            <a:pPr marL="0" indent="0">
              <a:buFontTx/>
              <a:buNone/>
            </a:pPr>
            <a:r>
              <a:rPr lang="en-AU" dirty="0" smtClean="0">
                <a:latin typeface="Calibri" pitchFamily="34" charset="0"/>
                <a:ea typeface="ＭＳ Ｐゴシック" charset="-128"/>
              </a:rPr>
              <a:t>Some common civil construction material properties and test results that you may need to interpret include:</a:t>
            </a:r>
            <a:endParaRPr lang="en-US" dirty="0" smtClean="0">
              <a:latin typeface="Calibri" pitchFamily="34" charset="0"/>
              <a:ea typeface="ＭＳ Ｐゴシック" charset="-128"/>
            </a:endParaRPr>
          </a:p>
        </p:txBody>
      </p:sp>
      <p:graphicFrame>
        <p:nvGraphicFramePr>
          <p:cNvPr id="4" name="Table 3"/>
          <p:cNvGraphicFramePr>
            <a:graphicFrameLocks noGrp="1"/>
          </p:cNvGraphicFramePr>
          <p:nvPr/>
        </p:nvGraphicFramePr>
        <p:xfrm>
          <a:off x="1541463" y="2489200"/>
          <a:ext cx="7145337" cy="3173413"/>
        </p:xfrm>
        <a:graphic>
          <a:graphicData uri="http://schemas.openxmlformats.org/drawingml/2006/table">
            <a:tbl>
              <a:tblPr firstRow="1" bandRow="1">
                <a:tableStyleId>{5C22544A-7EE6-4342-B048-85BDC9FD1C3A}</a:tableStyleId>
              </a:tblPr>
              <a:tblGrid>
                <a:gridCol w="2081400"/>
                <a:gridCol w="5063937"/>
              </a:tblGrid>
              <a:tr h="590912">
                <a:tc>
                  <a:txBody>
                    <a:bodyPr/>
                    <a:lstStyle/>
                    <a:p>
                      <a:pPr algn="ctr">
                        <a:spcBef>
                          <a:spcPts val="200"/>
                        </a:spcBef>
                        <a:spcAft>
                          <a:spcPts val="200"/>
                        </a:spcAft>
                      </a:pPr>
                      <a:r>
                        <a:rPr lang="en-AU" sz="1800" b="1" dirty="0">
                          <a:solidFill>
                            <a:srgbClr val="FFFFFF"/>
                          </a:solidFill>
                          <a:effectLst/>
                          <a:latin typeface="Calibri" pitchFamily="34" charset="0"/>
                          <a:ea typeface="MS Mincho"/>
                          <a:cs typeface="Times New Roman"/>
                        </a:rPr>
                        <a:t>Material Properties And Test Results: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c>
                  <a:txBody>
                    <a:bodyPr/>
                    <a:lstStyle/>
                    <a:p>
                      <a:pPr algn="ctr">
                        <a:spcBef>
                          <a:spcPts val="200"/>
                        </a:spcBef>
                        <a:spcAft>
                          <a:spcPts val="200"/>
                        </a:spcAft>
                      </a:pPr>
                      <a:r>
                        <a:rPr lang="en-AU" sz="1800" b="1" dirty="0">
                          <a:solidFill>
                            <a:srgbClr val="FFFFFF"/>
                          </a:solidFill>
                          <a:effectLst/>
                          <a:latin typeface="Calibri" pitchFamily="34" charset="0"/>
                          <a:ea typeface="MS Mincho"/>
                          <a:cs typeface="Times New Roman"/>
                        </a:rPr>
                        <a:t>Description: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r>
              <a:tr h="2582501">
                <a:tc>
                  <a:txBody>
                    <a:bodyPr/>
                    <a:lstStyle/>
                    <a:p>
                      <a:pPr>
                        <a:spcAft>
                          <a:spcPts val="0"/>
                        </a:spcAft>
                      </a:pPr>
                      <a:r>
                        <a:rPr lang="en-AU" sz="1800" b="1" dirty="0">
                          <a:effectLst/>
                          <a:latin typeface="Calibri" pitchFamily="34" charset="0"/>
                          <a:ea typeface="MS Mincho"/>
                          <a:cs typeface="Times New Roman"/>
                        </a:rPr>
                        <a:t>Soil Density/Moisture Relationship</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400"/>
                        </a:spcBef>
                        <a:spcAft>
                          <a:spcPts val="400"/>
                        </a:spcAft>
                      </a:pPr>
                      <a:r>
                        <a:rPr lang="en-AU" sz="1800" dirty="0">
                          <a:effectLst/>
                          <a:latin typeface="Calibri" pitchFamily="34" charset="0"/>
                          <a:ea typeface="MS Mincho"/>
                          <a:cs typeface="Times New Roman"/>
                        </a:rPr>
                        <a:t>To gain adequate compaction it is necessary to have the density and moisture in balance.</a:t>
                      </a:r>
                      <a:endParaRPr lang="en-US" sz="1800" dirty="0">
                        <a:effectLst/>
                        <a:latin typeface="Calibri" pitchFamily="34" charset="0"/>
                        <a:ea typeface="MS Mincho"/>
                        <a:cs typeface="Times New Roman"/>
                      </a:endParaRPr>
                    </a:p>
                    <a:p>
                      <a:pPr>
                        <a:spcBef>
                          <a:spcPts val="400"/>
                        </a:spcBef>
                        <a:spcAft>
                          <a:spcPts val="400"/>
                        </a:spcAft>
                      </a:pPr>
                      <a:r>
                        <a:rPr lang="en-AU" sz="1800" dirty="0">
                          <a:effectLst/>
                          <a:latin typeface="Calibri" pitchFamily="34" charset="0"/>
                          <a:ea typeface="MS Mincho"/>
                          <a:cs typeface="Times New Roman"/>
                        </a:rPr>
                        <a:t>If the material moisture is too high then it can become difficult to work or simply turn to mud. If the moisture content is too low the material will not bind and therefore will not compact properly.</a:t>
                      </a:r>
                      <a:endParaRPr lang="en-US" sz="1800" dirty="0">
                        <a:effectLst/>
                        <a:latin typeface="Calibri" pitchFamily="34" charset="0"/>
                        <a:ea typeface="MS Mincho"/>
                        <a:cs typeface="Times New Roman"/>
                      </a:endParaRPr>
                    </a:p>
                    <a:p>
                      <a:pPr>
                        <a:spcBef>
                          <a:spcPts val="400"/>
                        </a:spcBef>
                        <a:spcAft>
                          <a:spcPts val="400"/>
                        </a:spcAft>
                      </a:pPr>
                      <a:r>
                        <a:rPr lang="en-AU" sz="1800" dirty="0">
                          <a:effectLst/>
                          <a:latin typeface="Calibri" pitchFamily="34" charset="0"/>
                          <a:ea typeface="MS Mincho"/>
                          <a:cs typeface="Times New Roman"/>
                        </a:rPr>
                        <a:t>Density and moisture testing is routinely carried out on all earthworks construction activities.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extLst>
      <p:ext uri="{BB962C8B-B14F-4D97-AF65-F5344CB8AC3E}">
        <p14:creationId xmlns:p14="http://schemas.microsoft.com/office/powerpoint/2010/main" val="38170927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2.2.1.1 CONSTRUCTION MATERIAL PROPERTIES AND TESTS</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1922463"/>
          <a:ext cx="7145337" cy="3776662"/>
        </p:xfrm>
        <a:graphic>
          <a:graphicData uri="http://schemas.openxmlformats.org/drawingml/2006/table">
            <a:tbl>
              <a:tblPr firstRow="1" bandRow="1">
                <a:tableStyleId>{5C22544A-7EE6-4342-B048-85BDC9FD1C3A}</a:tableStyleId>
              </a:tblPr>
              <a:tblGrid>
                <a:gridCol w="2081400"/>
                <a:gridCol w="5063937"/>
              </a:tblGrid>
              <a:tr h="592848">
                <a:tc>
                  <a:txBody>
                    <a:bodyPr/>
                    <a:lstStyle/>
                    <a:p>
                      <a:pPr algn="ctr">
                        <a:spcBef>
                          <a:spcPts val="200"/>
                        </a:spcBef>
                        <a:spcAft>
                          <a:spcPts val="200"/>
                        </a:spcAft>
                      </a:pPr>
                      <a:r>
                        <a:rPr lang="en-AU" sz="1800" b="1" dirty="0">
                          <a:solidFill>
                            <a:srgbClr val="FFFFFF"/>
                          </a:solidFill>
                          <a:effectLst/>
                          <a:latin typeface="Calibri" pitchFamily="34" charset="0"/>
                          <a:ea typeface="MS Mincho"/>
                          <a:cs typeface="Times New Roman"/>
                        </a:rPr>
                        <a:t>Material Properties And Test Results: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c>
                  <a:txBody>
                    <a:bodyPr/>
                    <a:lstStyle/>
                    <a:p>
                      <a:pPr algn="ctr">
                        <a:spcBef>
                          <a:spcPts val="200"/>
                        </a:spcBef>
                        <a:spcAft>
                          <a:spcPts val="200"/>
                        </a:spcAft>
                      </a:pPr>
                      <a:r>
                        <a:rPr lang="en-AU" sz="1800" b="1" dirty="0">
                          <a:solidFill>
                            <a:srgbClr val="FFFFFF"/>
                          </a:solidFill>
                          <a:effectLst/>
                          <a:latin typeface="Calibri" pitchFamily="34" charset="0"/>
                          <a:ea typeface="MS Mincho"/>
                          <a:cs typeface="Times New Roman"/>
                        </a:rPr>
                        <a:t>Description: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r>
              <a:tr h="3183814">
                <a:tc>
                  <a:txBody>
                    <a:bodyPr/>
                    <a:lstStyle/>
                    <a:p>
                      <a:pPr>
                        <a:spcAft>
                          <a:spcPts val="0"/>
                        </a:spcAft>
                      </a:pPr>
                      <a:r>
                        <a:rPr lang="en-AU" sz="1800" b="1" dirty="0">
                          <a:effectLst/>
                          <a:latin typeface="Calibri" pitchFamily="34" charset="0"/>
                          <a:ea typeface="MS Mincho"/>
                          <a:cs typeface="Times New Roman"/>
                        </a:rPr>
                        <a:t>Plasticity Index</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400"/>
                        </a:spcBef>
                        <a:spcAft>
                          <a:spcPts val="400"/>
                        </a:spcAft>
                      </a:pPr>
                      <a:r>
                        <a:rPr lang="en-AU" sz="1800" dirty="0">
                          <a:effectLst/>
                          <a:latin typeface="Calibri" pitchFamily="34" charset="0"/>
                          <a:ea typeface="MS Mincho"/>
                          <a:cs typeface="Times New Roman"/>
                        </a:rPr>
                        <a:t>The plasticity index (PI) determines how the materials can be shaped and will relate to the clay content within the material.</a:t>
                      </a:r>
                      <a:endParaRPr lang="en-US" sz="1800" dirty="0">
                        <a:effectLst/>
                        <a:latin typeface="Calibri" pitchFamily="34" charset="0"/>
                        <a:ea typeface="MS Mincho"/>
                        <a:cs typeface="Times New Roman"/>
                      </a:endParaRPr>
                    </a:p>
                    <a:p>
                      <a:pPr>
                        <a:spcBef>
                          <a:spcPts val="400"/>
                        </a:spcBef>
                        <a:spcAft>
                          <a:spcPts val="400"/>
                        </a:spcAft>
                      </a:pPr>
                      <a:r>
                        <a:rPr lang="en-AU" sz="1800" dirty="0">
                          <a:effectLst/>
                          <a:latin typeface="Calibri" pitchFamily="34" charset="0"/>
                          <a:ea typeface="MS Mincho"/>
                          <a:cs typeface="Times New Roman"/>
                        </a:rPr>
                        <a:t>High clay content material or high PI may be very difficult to work on its own and may require additives to allow suitable construction.</a:t>
                      </a:r>
                      <a:endParaRPr lang="en-US" sz="1800" dirty="0">
                        <a:effectLst/>
                        <a:latin typeface="Calibri" pitchFamily="34" charset="0"/>
                        <a:ea typeface="MS Mincho"/>
                        <a:cs typeface="Times New Roman"/>
                      </a:endParaRPr>
                    </a:p>
                    <a:p>
                      <a:pPr>
                        <a:spcBef>
                          <a:spcPts val="400"/>
                        </a:spcBef>
                        <a:spcAft>
                          <a:spcPts val="400"/>
                        </a:spcAft>
                      </a:pPr>
                      <a:r>
                        <a:rPr lang="en-AU" sz="1800" dirty="0">
                          <a:effectLst/>
                          <a:latin typeface="Calibri" pitchFamily="34" charset="0"/>
                          <a:ea typeface="MS Mincho"/>
                          <a:cs typeface="Times New Roman"/>
                        </a:rPr>
                        <a:t>Generally construction materials have to fall within a certain PI to be able to be used in the works. In some cases it may be necessary to blend materials so the PI is modified.</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bl>
          </a:graphicData>
        </a:graphic>
      </p:graphicFrame>
    </p:spTree>
    <p:custDataLst>
      <p:tags r:id="rId1"/>
    </p:custDataLst>
    <p:extLst>
      <p:ext uri="{BB962C8B-B14F-4D97-AF65-F5344CB8AC3E}">
        <p14:creationId xmlns:p14="http://schemas.microsoft.com/office/powerpoint/2010/main" val="37097214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2.2.1.1 CONSTRUCTION MATERIAL PROPERTIES AND TESTS</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1871663"/>
          <a:ext cx="7145337" cy="3804596"/>
        </p:xfrm>
        <a:graphic>
          <a:graphicData uri="http://schemas.openxmlformats.org/drawingml/2006/table">
            <a:tbl>
              <a:tblPr firstRow="1" bandRow="1">
                <a:tableStyleId>{5C22544A-7EE6-4342-B048-85BDC9FD1C3A}</a:tableStyleId>
              </a:tblPr>
              <a:tblGrid>
                <a:gridCol w="2081400"/>
                <a:gridCol w="5063937"/>
              </a:tblGrid>
              <a:tr h="583876">
                <a:tc>
                  <a:txBody>
                    <a:bodyPr/>
                    <a:lstStyle/>
                    <a:p>
                      <a:pPr algn="ctr">
                        <a:spcBef>
                          <a:spcPts val="200"/>
                        </a:spcBef>
                        <a:spcAft>
                          <a:spcPts val="200"/>
                        </a:spcAft>
                      </a:pPr>
                      <a:r>
                        <a:rPr lang="en-AU" sz="1800" b="1" dirty="0">
                          <a:solidFill>
                            <a:srgbClr val="FFFFFF"/>
                          </a:solidFill>
                          <a:effectLst/>
                          <a:latin typeface="Arial Narrow"/>
                          <a:ea typeface="MS Mincho"/>
                          <a:cs typeface="Times New Roman"/>
                        </a:rPr>
                        <a:t>Material Properties And Test Results:</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c>
                  <a:txBody>
                    <a:bodyPr/>
                    <a:lstStyle/>
                    <a:p>
                      <a:pPr algn="ctr">
                        <a:spcBef>
                          <a:spcPts val="200"/>
                        </a:spcBef>
                        <a:spcAft>
                          <a:spcPts val="200"/>
                        </a:spcAft>
                      </a:pPr>
                      <a:r>
                        <a:rPr lang="en-AU" sz="1800" b="1" dirty="0">
                          <a:solidFill>
                            <a:srgbClr val="FFFFFF"/>
                          </a:solidFill>
                          <a:effectLst/>
                          <a:latin typeface="Arial Narrow"/>
                          <a:ea typeface="MS Mincho"/>
                          <a:cs typeface="Times New Roman"/>
                        </a:rPr>
                        <a:t>Description:</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1E549C"/>
                    </a:solidFill>
                  </a:tcPr>
                </a:tc>
              </a:tr>
              <a:tr h="3135636">
                <a:tc>
                  <a:txBody>
                    <a:bodyPr/>
                    <a:lstStyle/>
                    <a:p>
                      <a:pPr>
                        <a:spcAft>
                          <a:spcPts val="0"/>
                        </a:spcAft>
                      </a:pPr>
                      <a:r>
                        <a:rPr lang="en-AU" sz="1800" b="1" dirty="0">
                          <a:effectLst/>
                          <a:latin typeface="Calibri" pitchFamily="34" charset="0"/>
                          <a:ea typeface="MS Mincho"/>
                          <a:cs typeface="Times New Roman"/>
                        </a:rPr>
                        <a:t>Particle Size Distribution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400"/>
                        </a:spcBef>
                        <a:spcAft>
                          <a:spcPts val="400"/>
                        </a:spcAft>
                      </a:pPr>
                      <a:r>
                        <a:rPr lang="en-AU" sz="1800" dirty="0">
                          <a:effectLst/>
                          <a:latin typeface="Calibri" pitchFamily="34" charset="0"/>
                          <a:ea typeface="MS Mincho"/>
                          <a:cs typeface="Times New Roman"/>
                        </a:rPr>
                        <a:t>It is important to have the right balance of particle sizes to ensure the correct construction of layers. There must be the correct balance of particle sizes for the materials to meet specification requirements.</a:t>
                      </a:r>
                      <a:endParaRPr lang="en-US" sz="1800" dirty="0">
                        <a:effectLst/>
                        <a:latin typeface="Calibri" pitchFamily="34" charset="0"/>
                        <a:ea typeface="MS Mincho"/>
                        <a:cs typeface="Times New Roman"/>
                      </a:endParaRPr>
                    </a:p>
                    <a:p>
                      <a:pPr>
                        <a:spcBef>
                          <a:spcPts val="400"/>
                        </a:spcBef>
                        <a:spcAft>
                          <a:spcPts val="400"/>
                        </a:spcAft>
                      </a:pPr>
                      <a:r>
                        <a:rPr lang="en-AU" sz="1800" dirty="0">
                          <a:effectLst/>
                          <a:latin typeface="Calibri" pitchFamily="34" charset="0"/>
                          <a:ea typeface="MS Mincho"/>
                          <a:cs typeface="Times New Roman"/>
                        </a:rPr>
                        <a:t>Particle size distribution is very important when backfilling structures so that no damage occurs to the structure. Particle size distribution becomes more important as earthworks layers are constructed.</a:t>
                      </a:r>
                      <a:endParaRPr lang="en-US" sz="1800" dirty="0">
                        <a:effectLst/>
                        <a:latin typeface="Calibri" pitchFamily="34" charset="0"/>
                        <a:ea typeface="MS Mincho"/>
                        <a:cs typeface="Times New Roman"/>
                      </a:endParaRPr>
                    </a:p>
                    <a:p>
                      <a:pPr>
                        <a:spcBef>
                          <a:spcPts val="400"/>
                        </a:spcBef>
                        <a:spcAft>
                          <a:spcPts val="400"/>
                        </a:spcAft>
                      </a:pPr>
                      <a:r>
                        <a:rPr lang="en-AU" sz="1800" dirty="0">
                          <a:effectLst/>
                          <a:latin typeface="Calibri" pitchFamily="34" charset="0"/>
                          <a:ea typeface="MS Mincho"/>
                          <a:cs typeface="Times New Roman"/>
                        </a:rPr>
                        <a:t>Seek advice from geotechnical testers if the particle size distribution is incorrect for the work activity.</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extLst>
      <p:ext uri="{BB962C8B-B14F-4D97-AF65-F5344CB8AC3E}">
        <p14:creationId xmlns:p14="http://schemas.microsoft.com/office/powerpoint/2010/main" val="13922695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4572000" y="1628800"/>
            <a:ext cx="4081462" cy="3708708"/>
          </a:xfrm>
        </p:spPr>
        <p:txBody>
          <a:bodyPr>
            <a:spAutoFit/>
          </a:bodyPr>
          <a:lstStyle/>
          <a:p>
            <a:pPr marL="0" indent="0">
              <a:buFontTx/>
              <a:buNone/>
            </a:pPr>
            <a:r>
              <a:rPr lang="en-AU" dirty="0" smtClean="0">
                <a:latin typeface="Calibri" pitchFamily="34" charset="0"/>
                <a:ea typeface="ＭＳ Ｐゴシック" charset="-128"/>
              </a:rPr>
              <a:t>Calculating quantities is an important part of any earthworks activity. Knowing how to do this efficiently and effectively helps ensure the job is completed correctly and in line with job requirements.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You should always keep a copy of your calculations to verify your results or if you have to go back and check or change </a:t>
            </a:r>
            <a:r>
              <a:rPr lang="en-AU" dirty="0" smtClean="0">
                <a:latin typeface="Arial Narrow" pitchFamily="34" charset="0"/>
                <a:ea typeface="ＭＳ Ｐゴシック" charset="-128"/>
              </a:rPr>
              <a:t>things later. </a:t>
            </a:r>
            <a:endParaRPr lang="en-US" dirty="0" smtClean="0">
              <a:latin typeface="Arial Narrow" pitchFamily="34" charset="0"/>
              <a:ea typeface="ＭＳ Ｐゴシック" charset="-128"/>
            </a:endParaRPr>
          </a:p>
        </p:txBody>
      </p:sp>
      <p:pic>
        <p:nvPicPr>
          <p:cNvPr id="5" name="Picture 4" descr="Generic calculato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11375"/>
            <a:ext cx="2963862" cy="2595563"/>
          </a:xfrm>
          <a:prstGeom prst="rect">
            <a:avLst/>
          </a:prstGeom>
          <a:noFill/>
          <a:ln w="9525">
            <a:noFill/>
            <a:miter lim="800000"/>
            <a:headEnd/>
            <a:tailEnd/>
          </a:ln>
        </p:spPr>
      </p:pic>
      <p:sp>
        <p:nvSpPr>
          <p:cNvPr id="6" name="Rectangle 5"/>
          <p:cNvSpPr>
            <a:spLocks noChangeArrowheads="1"/>
          </p:cNvSpPr>
          <p:nvPr/>
        </p:nvSpPr>
        <p:spPr bwMode="auto">
          <a:xfrm>
            <a:off x="1547664" y="5373216"/>
            <a:ext cx="7145337" cy="646112"/>
          </a:xfrm>
          <a:prstGeom prst="rect">
            <a:avLst/>
          </a:prstGeom>
          <a:noFill/>
          <a:ln w="9525">
            <a:noFill/>
            <a:miter lim="800000"/>
            <a:headEnd/>
            <a:tailEnd/>
          </a:ln>
        </p:spPr>
        <p:txBody>
          <a:bodyPr>
            <a:spAutoFit/>
          </a:bodyPr>
          <a:lstStyle/>
          <a:p>
            <a:r>
              <a:rPr lang="en-AU" dirty="0">
                <a:solidFill>
                  <a:prstClr val="black"/>
                </a:solidFill>
              </a:rPr>
              <a:t>Accuracy is important as incorrect figures could be costly in terms of materials, resources, scheduling, and potential re-work.</a:t>
            </a:r>
            <a:endParaRPr lang="en-US" dirty="0">
              <a:solidFill>
                <a:prstClr val="black"/>
              </a:solidFill>
            </a:endParaRPr>
          </a:p>
        </p:txBody>
      </p:sp>
    </p:spTree>
    <p:custDataLst>
      <p:tags r:id="rId1"/>
    </p:custDataLst>
    <p:extLst>
      <p:ext uri="{BB962C8B-B14F-4D97-AF65-F5344CB8AC3E}">
        <p14:creationId xmlns:p14="http://schemas.microsoft.com/office/powerpoint/2010/main" val="36993369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1539875" y="1560513"/>
            <a:ext cx="7146925" cy="3516347"/>
          </a:xfrm>
        </p:spPr>
        <p:txBody>
          <a:bodyPr>
            <a:spAutoFit/>
          </a:bodyPr>
          <a:lstStyle/>
          <a:p>
            <a:pPr marL="0" indent="0">
              <a:buFontTx/>
              <a:buNone/>
            </a:pPr>
            <a:r>
              <a:rPr lang="en-AU" dirty="0" smtClean="0">
                <a:latin typeface="Calibri" pitchFamily="34" charset="0"/>
                <a:ea typeface="ＭＳ Ｐゴシック" charset="-128"/>
              </a:rPr>
              <a:t>Some common quantity calculations for the execution of earthworks tasks include:</a:t>
            </a:r>
            <a:endParaRPr lang="en-US" dirty="0" smtClean="0">
              <a:latin typeface="Calibri" pitchFamily="34" charset="0"/>
              <a:ea typeface="ＭＳ Ｐゴシック" charset="-128"/>
            </a:endParaRPr>
          </a:p>
          <a:p>
            <a:pPr marL="0" indent="0">
              <a:buFontTx/>
              <a:buNone/>
            </a:pPr>
            <a:r>
              <a:rPr lang="en-AU" b="1" dirty="0" smtClean="0">
                <a:solidFill>
                  <a:srgbClr val="0069AA"/>
                </a:solidFill>
                <a:latin typeface="Calibri" pitchFamily="34" charset="0"/>
                <a:ea typeface="ＭＳ Ｐゴシック" charset="-128"/>
              </a:rPr>
              <a:t>Volume</a:t>
            </a:r>
            <a:endParaRPr lang="en-US" dirty="0" smtClean="0">
              <a:solidFill>
                <a:srgbClr val="0069AA"/>
              </a:solidFill>
              <a:latin typeface="Calibri" pitchFamily="34" charset="0"/>
              <a:ea typeface="ＭＳ Ｐゴシック" charset="-128"/>
            </a:endParaRPr>
          </a:p>
          <a:p>
            <a:pPr marL="0" indent="0">
              <a:buFontTx/>
              <a:buNone/>
            </a:pPr>
            <a:r>
              <a:rPr lang="en-AU" b="1" dirty="0" smtClean="0">
                <a:latin typeface="Calibri" pitchFamily="34" charset="0"/>
                <a:ea typeface="ＭＳ Ｐゴシック" charset="-128"/>
              </a:rPr>
              <a:t> </a:t>
            </a:r>
            <a:r>
              <a:rPr lang="en-AU" dirty="0" smtClean="0">
                <a:latin typeface="Calibri" pitchFamily="34" charset="0"/>
                <a:ea typeface="ＭＳ Ｐゴシック" charset="-128"/>
              </a:rPr>
              <a:t>In some cases it may be relevant to know how to convert material weights from tonnes to cubic metres. For this you need to know the relevant densities of the materials. This information can be sourced either from the supplier or from the geotechnical testing technicians. In most cases earthworks quantities are measured in cubic metres of volume, for example, length x width x depth. </a:t>
            </a:r>
            <a:endParaRPr lang="en-US" dirty="0" smtClean="0">
              <a:latin typeface="Calibri" pitchFamily="34" charset="0"/>
              <a:ea typeface="ＭＳ Ｐゴシック" charset="-128"/>
            </a:endParaRPr>
          </a:p>
        </p:txBody>
      </p:sp>
      <p:pic>
        <p:nvPicPr>
          <p:cNvPr id="4" name="Picture 3" descr="RIIMPO402A 2.2.1.2 (1).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23728" y="5157192"/>
            <a:ext cx="5073425" cy="12714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592429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1541463" y="2054225"/>
            <a:ext cx="7145337" cy="938719"/>
          </a:xfrm>
        </p:spPr>
        <p:txBody>
          <a:bodyPr>
            <a:spAutoFit/>
          </a:bodyPr>
          <a:lstStyle/>
          <a:p>
            <a:pPr marL="0" indent="0">
              <a:buFontTx/>
              <a:buNone/>
            </a:pPr>
            <a:r>
              <a:rPr lang="en-AU" b="1" dirty="0" smtClean="0">
                <a:solidFill>
                  <a:srgbClr val="0069AA"/>
                </a:solidFill>
                <a:latin typeface="+mn-lt"/>
                <a:ea typeface="ＭＳ Ｐゴシック" charset="-128"/>
              </a:rPr>
              <a:t>Area</a:t>
            </a:r>
            <a:endParaRPr lang="en-US" dirty="0" smtClean="0">
              <a:solidFill>
                <a:srgbClr val="0069AA"/>
              </a:solidFill>
              <a:latin typeface="+mn-lt"/>
              <a:ea typeface="ＭＳ Ｐゴシック" charset="-128"/>
            </a:endParaRPr>
          </a:p>
          <a:p>
            <a:pPr marL="0" indent="0">
              <a:buFontTx/>
              <a:buNone/>
            </a:pPr>
            <a:r>
              <a:rPr lang="en-AU" dirty="0" smtClean="0">
                <a:latin typeface="+mn-lt"/>
                <a:ea typeface="ＭＳ Ｐゴシック" charset="-128"/>
              </a:rPr>
              <a:t> This is calculated by multiplying width x length, usually in metres.</a:t>
            </a:r>
            <a:endParaRPr lang="en-US" dirty="0" smtClean="0">
              <a:latin typeface="+mn-lt"/>
              <a:ea typeface="ＭＳ Ｐゴシック" charset="-128"/>
            </a:endParaRPr>
          </a:p>
        </p:txBody>
      </p:sp>
      <p:pic>
        <p:nvPicPr>
          <p:cNvPr id="7" name="Picture 6" descr="RIIMPO402A 2.2.1.2 (2).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7664" y="4221088"/>
            <a:ext cx="6480175" cy="162401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7702953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1541463" y="1417639"/>
            <a:ext cx="7145337" cy="1284967"/>
          </a:xfrm>
        </p:spPr>
        <p:txBody>
          <a:bodyPr wrap="square">
            <a:spAutoFit/>
          </a:bodyPr>
          <a:lstStyle/>
          <a:p>
            <a:pPr marL="0" indent="0">
              <a:buFontTx/>
              <a:buNone/>
            </a:pPr>
            <a:r>
              <a:rPr lang="en-AU" b="1" dirty="0" smtClean="0">
                <a:solidFill>
                  <a:srgbClr val="0069AA"/>
                </a:solidFill>
                <a:latin typeface="Calibri" pitchFamily="34" charset="0"/>
                <a:ea typeface="ＭＳ Ｐゴシック" charset="-128"/>
              </a:rPr>
              <a:t>Grade</a:t>
            </a:r>
            <a:r>
              <a:rPr lang="en-AU" b="1" dirty="0" smtClean="0">
                <a:latin typeface="Calibri" pitchFamily="34" charset="0"/>
                <a:ea typeface="ＭＳ Ｐゴシック" charset="-128"/>
              </a:rPr>
              <a:t>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Often calculated as rise divided by run. In some cases it is also known as the slope. </a:t>
            </a:r>
            <a:endParaRPr lang="en-US" dirty="0" smtClean="0">
              <a:latin typeface="Calibri" pitchFamily="34" charset="0"/>
              <a:ea typeface="ＭＳ Ｐゴシック" charset="-128"/>
            </a:endParaRPr>
          </a:p>
        </p:txBody>
      </p:sp>
      <p:pic>
        <p:nvPicPr>
          <p:cNvPr id="5" name="Picture 4" descr="grade = rise over run.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87824" y="2348880"/>
            <a:ext cx="4079837" cy="2685405"/>
          </a:xfrm>
          <a:prstGeom prst="rect">
            <a:avLst/>
          </a:prstGeom>
          <a:noFill/>
          <a:ln w="9525">
            <a:noFill/>
            <a:miter lim="800000"/>
            <a:headEnd/>
            <a:tailEnd/>
          </a:ln>
        </p:spPr>
      </p:pic>
      <p:sp>
        <p:nvSpPr>
          <p:cNvPr id="6" name="Rectangle 5"/>
          <p:cNvSpPr>
            <a:spLocks noChangeArrowheads="1"/>
          </p:cNvSpPr>
          <p:nvPr/>
        </p:nvSpPr>
        <p:spPr bwMode="auto">
          <a:xfrm>
            <a:off x="1547664" y="5229200"/>
            <a:ext cx="7145337" cy="1200329"/>
          </a:xfrm>
          <a:prstGeom prst="rect">
            <a:avLst/>
          </a:prstGeom>
          <a:noFill/>
          <a:ln w="9525">
            <a:noFill/>
            <a:miter lim="800000"/>
            <a:headEnd/>
            <a:tailEnd/>
          </a:ln>
        </p:spPr>
        <p:txBody>
          <a:bodyPr>
            <a:spAutoFit/>
          </a:bodyPr>
          <a:lstStyle/>
          <a:p>
            <a:r>
              <a:rPr lang="en-AU" dirty="0">
                <a:solidFill>
                  <a:prstClr val="black"/>
                </a:solidFill>
                <a:ea typeface="MS Mincho" pitchFamily="49" charset="-128"/>
              </a:rPr>
              <a:t>Specific grades will be indicated on the project and site plans and drawings. Where GPS control is used, grade details will be imported into the machine. In some cases it may be necessary for surveyors to mark out the appropriate grade. </a:t>
            </a:r>
            <a:endParaRPr lang="en-US" dirty="0">
              <a:solidFill>
                <a:prstClr val="black"/>
              </a:solidFill>
              <a:ea typeface="MS Mincho" pitchFamily="49" charset="-128"/>
            </a:endParaRPr>
          </a:p>
        </p:txBody>
      </p:sp>
    </p:spTree>
    <p:custDataLst>
      <p:tags r:id="rId1"/>
    </p:custDataLst>
    <p:extLst>
      <p:ext uri="{BB962C8B-B14F-4D97-AF65-F5344CB8AC3E}">
        <p14:creationId xmlns:p14="http://schemas.microsoft.com/office/powerpoint/2010/main" val="3348233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1541463" y="1887538"/>
            <a:ext cx="7145337" cy="412934"/>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Percentages</a:t>
            </a:r>
            <a:endParaRPr lang="en-US" dirty="0" smtClean="0">
              <a:solidFill>
                <a:srgbClr val="0069AA"/>
              </a:solidFill>
              <a:latin typeface="Calibri" pitchFamily="34" charset="0"/>
              <a:ea typeface="ＭＳ Ｐゴシック" charset="-128"/>
            </a:endParaRPr>
          </a:p>
        </p:txBody>
      </p:sp>
      <p:sp>
        <p:nvSpPr>
          <p:cNvPr id="6" name="Rectangle 5"/>
          <p:cNvSpPr>
            <a:spLocks noChangeArrowheads="1"/>
          </p:cNvSpPr>
          <p:nvPr/>
        </p:nvSpPr>
        <p:spPr bwMode="auto">
          <a:xfrm>
            <a:off x="5008563" y="2568575"/>
            <a:ext cx="3678237" cy="3416320"/>
          </a:xfrm>
          <a:prstGeom prst="rect">
            <a:avLst/>
          </a:prstGeom>
          <a:noFill/>
          <a:ln w="9525">
            <a:noFill/>
            <a:miter lim="800000"/>
            <a:headEnd/>
            <a:tailEnd/>
          </a:ln>
        </p:spPr>
        <p:txBody>
          <a:bodyPr>
            <a:spAutoFit/>
          </a:bodyPr>
          <a:lstStyle/>
          <a:p>
            <a:r>
              <a:rPr lang="en-AU" dirty="0">
                <a:solidFill>
                  <a:prstClr val="black"/>
                </a:solidFill>
                <a:ea typeface="MS Mincho" pitchFamily="49" charset="-128"/>
              </a:rPr>
              <a:t>In some circumstances percentages are also known as cross fall. This is generally the slope placed on earthworks to ensure water can drain off the work area. For example, a 3% cross fall would equate to a 3 metre rise across a 100 metre area. </a:t>
            </a:r>
            <a:endParaRPr lang="en-US" dirty="0">
              <a:solidFill>
                <a:prstClr val="black"/>
              </a:solidFill>
              <a:ea typeface="MS Mincho" pitchFamily="49" charset="-128"/>
            </a:endParaRPr>
          </a:p>
          <a:p>
            <a:r>
              <a:rPr lang="en-AU" dirty="0">
                <a:solidFill>
                  <a:prstClr val="black"/>
                </a:solidFill>
                <a:ea typeface="MS Mincho" pitchFamily="49" charset="-128"/>
              </a:rPr>
              <a:t> </a:t>
            </a:r>
            <a:endParaRPr lang="en-US" dirty="0">
              <a:solidFill>
                <a:prstClr val="black"/>
              </a:solidFill>
              <a:ea typeface="MS Mincho" pitchFamily="49" charset="-128"/>
            </a:endParaRPr>
          </a:p>
          <a:p>
            <a:r>
              <a:rPr lang="en-AU" dirty="0">
                <a:solidFill>
                  <a:prstClr val="black"/>
                </a:solidFill>
                <a:ea typeface="MS Mincho" pitchFamily="49" charset="-128"/>
              </a:rPr>
              <a:t>Some types of earthmoving plant and machinery are able to self adjust to create the appropriate cross fall percentage.</a:t>
            </a:r>
            <a:endParaRPr lang="en-US" dirty="0">
              <a:solidFill>
                <a:prstClr val="black"/>
              </a:solidFill>
              <a:ea typeface="MS Mincho" pitchFamily="49" charset="-128"/>
            </a:endParaRPr>
          </a:p>
        </p:txBody>
      </p:sp>
      <p:pic>
        <p:nvPicPr>
          <p:cNvPr id="7" name="Picture 6" descr="Tracked dozer civil construction.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779713"/>
            <a:ext cx="3382962" cy="24669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94304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1541463" y="1887538"/>
            <a:ext cx="3870325" cy="4208844"/>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Resource Consumption</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Resource consumption, including required supply rates, refers to how much material is used or consumed and how quickly it can be resupplied, either from another location on the worksite or from an external supplier.</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is important to know supply times from external suppliers as there may be a delay to the works if materials are not available when needed.</a:t>
            </a:r>
            <a:endParaRPr lang="en-US" dirty="0" smtClean="0">
              <a:latin typeface="Calibri" pitchFamily="34" charset="0"/>
              <a:ea typeface="ＭＳ Ｐゴシック" charset="-128"/>
            </a:endParaRPr>
          </a:p>
        </p:txBody>
      </p:sp>
      <p:pic>
        <p:nvPicPr>
          <p:cNvPr id="5" name="Picture 4" descr="Heavy rigid truck 2596672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62600" y="2711450"/>
            <a:ext cx="3124200" cy="27432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815067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2.2.1.2 CALCULATING MATERIAL QUANTITIES</a:t>
            </a:r>
            <a:endParaRPr lang="en-US" dirty="0">
              <a:latin typeface="Calibri" pitchFamily="34" charset="0"/>
              <a:ea typeface="+mj-ea"/>
            </a:endParaRPr>
          </a:p>
        </p:txBody>
      </p:sp>
      <p:sp>
        <p:nvSpPr>
          <p:cNvPr id="3" name="Content Placeholder 2"/>
          <p:cNvSpPr>
            <a:spLocks noGrp="1"/>
          </p:cNvSpPr>
          <p:nvPr>
            <p:ph idx="1"/>
          </p:nvPr>
        </p:nvSpPr>
        <p:spPr>
          <a:xfrm>
            <a:off x="5220072" y="1772816"/>
            <a:ext cx="3487737" cy="4401205"/>
          </a:xfrm>
        </p:spPr>
        <p:txBody>
          <a:bodyPr>
            <a:spAutoFit/>
          </a:bodyPr>
          <a:lstStyle/>
          <a:p>
            <a:pPr marL="0" indent="0">
              <a:buFontTx/>
              <a:buNone/>
            </a:pPr>
            <a:r>
              <a:rPr lang="en-AU" dirty="0" smtClean="0">
                <a:latin typeface="Calibri" pitchFamily="34" charset="0"/>
                <a:ea typeface="ＭＳ Ｐゴシック" charset="-128"/>
              </a:rPr>
              <a:t>Daily production figures will often be used as a guideline to work out consumption rates. Be aware, however, that not all materials are consumed at the same rate and supply rates may differ from worksite to worksite.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If you are unsure about how to correctly calculate any of these quantities or interpret resource consumption figures, your manager will be able to help you.</a:t>
            </a:r>
            <a:endParaRPr lang="en-US" dirty="0" smtClean="0">
              <a:latin typeface="Calibri" pitchFamily="34" charset="0"/>
              <a:ea typeface="ＭＳ Ｐゴシック" charset="-128"/>
            </a:endParaRPr>
          </a:p>
        </p:txBody>
      </p:sp>
      <p:pic>
        <p:nvPicPr>
          <p:cNvPr id="4" name="Picture 3" descr="worker supervisor clipboard communication excavator work site 5470349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95513"/>
            <a:ext cx="3473450" cy="30384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449428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2.2.1.3 PLANNING AND SEQUENCING OF CIVIL WORKS</a:t>
            </a:r>
            <a:endParaRPr lang="en-US" dirty="0">
              <a:latin typeface="Calibri" pitchFamily="34" charset="0"/>
              <a:ea typeface="+mj-ea"/>
            </a:endParaRPr>
          </a:p>
        </p:txBody>
      </p:sp>
      <p:sp>
        <p:nvSpPr>
          <p:cNvPr id="3" name="Content Placeholder 2"/>
          <p:cNvSpPr>
            <a:spLocks noGrp="1"/>
          </p:cNvSpPr>
          <p:nvPr>
            <p:ph idx="1"/>
          </p:nvPr>
        </p:nvSpPr>
        <p:spPr>
          <a:xfrm>
            <a:off x="5076056" y="1556792"/>
            <a:ext cx="3594100" cy="2836674"/>
          </a:xfrm>
        </p:spPr>
        <p:txBody>
          <a:bodyPr>
            <a:spAutoFit/>
          </a:bodyPr>
          <a:lstStyle/>
          <a:p>
            <a:pPr marL="0" indent="0">
              <a:buFontTx/>
              <a:buNone/>
            </a:pPr>
            <a:r>
              <a:rPr lang="en-AU" dirty="0" smtClean="0">
                <a:latin typeface="Calibri" pitchFamily="34" charset="0"/>
                <a:ea typeface="ＭＳ Ｐゴシック" charset="-128"/>
              </a:rPr>
              <a:t>As a supervisor you may be involved in planning which civil construction work activities will be completed and in what order. You therefore need to understand the relationship between the different areas of civil works and the sequences of the tasks involved.</a:t>
            </a:r>
            <a:endParaRPr lang="en-US" dirty="0" smtClean="0">
              <a:latin typeface="Calibri" pitchFamily="34" charset="0"/>
              <a:ea typeface="ＭＳ Ｐゴシック" charset="-128"/>
            </a:endParaRPr>
          </a:p>
        </p:txBody>
      </p:sp>
      <p:pic>
        <p:nvPicPr>
          <p:cNvPr id="74753" name="Picture 1" descr="worker clipboard checks read write hard hat ppe stk311193rkn"/>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024063"/>
            <a:ext cx="3289300" cy="2474912"/>
          </a:xfrm>
          <a:prstGeom prst="rect">
            <a:avLst/>
          </a:prstGeom>
          <a:noFill/>
          <a:ln w="9525">
            <a:noFill/>
            <a:miter lim="800000"/>
            <a:headEnd/>
            <a:tailEnd/>
          </a:ln>
        </p:spPr>
      </p:pic>
      <p:sp>
        <p:nvSpPr>
          <p:cNvPr id="5" name="Rectangle 4"/>
          <p:cNvSpPr>
            <a:spLocks noChangeArrowheads="1"/>
          </p:cNvSpPr>
          <p:nvPr/>
        </p:nvSpPr>
        <p:spPr bwMode="auto">
          <a:xfrm>
            <a:off x="1547664" y="4797152"/>
            <a:ext cx="7145337" cy="1200329"/>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Always ensure that all base activities or sub-tasks are completed. These are the things that need to be completed prior to the commencement of other activities. You will need to consider all of the activities and deadlines on the site.</a:t>
            </a:r>
            <a:endParaRPr lang="en-US" dirty="0">
              <a:solidFill>
                <a:srgbClr val="000000"/>
              </a:solidFill>
            </a:endParaRPr>
          </a:p>
        </p:txBody>
      </p:sp>
    </p:spTree>
    <p:custDataLst>
      <p:tags r:id="rId1"/>
    </p:custDataLst>
    <p:extLst>
      <p:ext uri="{BB962C8B-B14F-4D97-AF65-F5344CB8AC3E}">
        <p14:creationId xmlns:p14="http://schemas.microsoft.com/office/powerpoint/2010/main" val="3395067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4753"/>
                                        </p:tgtEl>
                                        <p:attrNameLst>
                                          <p:attrName>style.visibility</p:attrName>
                                        </p:attrNameLst>
                                      </p:cBhvr>
                                      <p:to>
                                        <p:strVal val="visible"/>
                                      </p:to>
                                    </p:set>
                                    <p:animEffect transition="in" filter="dissolve">
                                      <p:cBhvr>
                                        <p:cTn id="13" dur="1000"/>
                                        <p:tgtEl>
                                          <p:spTgt spid="7475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2.2.1.3 PLANNING AND SEQUENCING OF CIVIL WORKS</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412934"/>
          </a:xfrm>
        </p:spPr>
        <p:txBody>
          <a:bodyPr>
            <a:spAutoFit/>
          </a:bodyPr>
          <a:lstStyle/>
          <a:p>
            <a:pPr marL="0" indent="0">
              <a:buFontTx/>
              <a:buNone/>
            </a:pPr>
            <a:r>
              <a:rPr lang="en-AU" dirty="0" smtClean="0">
                <a:latin typeface="Calibri" pitchFamily="34" charset="0"/>
                <a:ea typeface="ＭＳ Ｐゴシック" charset="-128"/>
              </a:rPr>
              <a:t>For example, in pouring concrete for a culvert, the planning would cover:</a:t>
            </a:r>
            <a:endParaRPr lang="en-US" dirty="0" smtClean="0">
              <a:latin typeface="Calibri" pitchFamily="34" charset="0"/>
              <a:ea typeface="ＭＳ Ｐゴシック" charset="-128"/>
            </a:endParaRPr>
          </a:p>
        </p:txBody>
      </p:sp>
      <p:pic>
        <p:nvPicPr>
          <p:cNvPr id="4" name="Picture 3" descr="RIIMPO402A 2.2.1.3 pg 23.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51720" y="2204864"/>
            <a:ext cx="5471690" cy="407680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0333234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2.2.1.3 PLANNING AND SEQUENCING OF CIVIL WORKS</a:t>
            </a:r>
            <a:endParaRPr lang="en-US" dirty="0">
              <a:latin typeface="Calibri" pitchFamily="34" charset="0"/>
              <a:ea typeface="+mj-ea"/>
            </a:endParaRPr>
          </a:p>
        </p:txBody>
      </p:sp>
      <p:sp>
        <p:nvSpPr>
          <p:cNvPr id="3" name="Content Placeholder 2"/>
          <p:cNvSpPr>
            <a:spLocks noGrp="1"/>
          </p:cNvSpPr>
          <p:nvPr>
            <p:ph idx="1"/>
          </p:nvPr>
        </p:nvSpPr>
        <p:spPr>
          <a:xfrm>
            <a:off x="1541463" y="2212975"/>
            <a:ext cx="3965575" cy="3170099"/>
          </a:xfrm>
        </p:spPr>
        <p:txBody>
          <a:bodyPr>
            <a:spAutoFit/>
          </a:bodyPr>
          <a:lstStyle/>
          <a:p>
            <a:pPr marL="0" indent="0">
              <a:buFontTx/>
              <a:buNone/>
            </a:pPr>
            <a:r>
              <a:rPr lang="en-AU" dirty="0" smtClean="0">
                <a:latin typeface="Calibri" pitchFamily="34" charset="0"/>
                <a:ea typeface="ＭＳ Ｐゴシック" charset="-128"/>
              </a:rPr>
              <a:t>Remember that few tasks are completed in one step.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Always factor in the completion of each sub-task when planning work activities.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By breaking the work into smaller component tasks you will have a better chance of completing each task on time and on budget.</a:t>
            </a:r>
            <a:endParaRPr lang="en-US" dirty="0" smtClean="0">
              <a:latin typeface="Calibri" pitchFamily="34" charset="0"/>
              <a:ea typeface="ＭＳ Ｐゴシック" charset="-128"/>
            </a:endParaRPr>
          </a:p>
        </p:txBody>
      </p:sp>
      <p:pic>
        <p:nvPicPr>
          <p:cNvPr id="5" name="Picture 4" descr="worker clipboard hi vis vest ppe 11624403_l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981057" y="2780928"/>
            <a:ext cx="3162943" cy="3607941"/>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880548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2.2.1.3 PLANNING AND SEQUENCING OF CIVIL WORKS</a:t>
            </a:r>
            <a:endParaRPr lang="en-US" dirty="0">
              <a:latin typeface="Calibri" pitchFamily="34" charset="0"/>
              <a:ea typeface="+mj-ea"/>
            </a:endParaRPr>
          </a:p>
        </p:txBody>
      </p:sp>
      <p:sp>
        <p:nvSpPr>
          <p:cNvPr id="3" name="Content Placeholder 2"/>
          <p:cNvSpPr>
            <a:spLocks noGrp="1"/>
          </p:cNvSpPr>
          <p:nvPr>
            <p:ph idx="1"/>
          </p:nvPr>
        </p:nvSpPr>
        <p:spPr>
          <a:xfrm>
            <a:off x="4427984" y="1772816"/>
            <a:ext cx="4319587" cy="3978012"/>
          </a:xfrm>
        </p:spPr>
        <p:txBody>
          <a:bodyPr>
            <a:spAutoFit/>
          </a:bodyPr>
          <a:lstStyle/>
          <a:p>
            <a:pPr marL="0" indent="0">
              <a:buFontTx/>
              <a:buNone/>
            </a:pPr>
            <a:r>
              <a:rPr lang="en-AU" dirty="0" smtClean="0">
                <a:latin typeface="Calibri" pitchFamily="34" charset="0"/>
                <a:ea typeface="ＭＳ Ｐゴシック" charset="-128"/>
              </a:rPr>
              <a:t>Common sequences that you will have to supervise during the earthworks project may include the following:</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t>
            </a:r>
            <a:r>
              <a:rPr lang="en-AU" b="1" dirty="0" smtClean="0">
                <a:solidFill>
                  <a:srgbClr val="0069AA"/>
                </a:solidFill>
                <a:latin typeface="Calibri" pitchFamily="34" charset="0"/>
                <a:ea typeface="ＭＳ Ｐゴシック" charset="-128"/>
              </a:rPr>
              <a:t>Earthworks: </a:t>
            </a:r>
            <a:endParaRPr lang="en-US" dirty="0" smtClean="0">
              <a:solidFill>
                <a:srgbClr val="0069AA"/>
              </a:solidFill>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Mark out the work area.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Clear and grub (remove vegetation).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Remove the topsoil.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Create contours or drains, or carry out the       next step in the construction process.</a:t>
            </a:r>
            <a:endParaRPr lang="en-US" dirty="0" smtClean="0">
              <a:latin typeface="Calibri" pitchFamily="34" charset="0"/>
              <a:ea typeface="ＭＳ Ｐゴシック" charset="-128"/>
            </a:endParaRPr>
          </a:p>
        </p:txBody>
      </p:sp>
      <p:pic>
        <p:nvPicPr>
          <p:cNvPr id="77825" name="Picture 1" descr="excavator haul truck conservation earthworks civil 3628394_l"/>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070100"/>
            <a:ext cx="2678112" cy="31956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71793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7825"/>
                                        </p:tgtEl>
                                        <p:attrNameLst>
                                          <p:attrName>style.visibility</p:attrName>
                                        </p:attrNameLst>
                                      </p:cBhvr>
                                      <p:to>
                                        <p:strVal val="visible"/>
                                      </p:to>
                                    </p:set>
                                    <p:animEffect transition="in" filter="dissolve">
                                      <p:cBhvr>
                                        <p:cTn id="13" dur="1000"/>
                                        <p:tgtEl>
                                          <p:spTgt spid="778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2.2.1.3 PLANNING AND SEQUENCING OF CIVIL WORKS</a:t>
            </a:r>
            <a:endParaRPr lang="en-US" dirty="0">
              <a:latin typeface="Calibri" pitchFamily="34" charset="0"/>
              <a:ea typeface="+mj-ea"/>
            </a:endParaRPr>
          </a:p>
        </p:txBody>
      </p:sp>
      <p:sp>
        <p:nvSpPr>
          <p:cNvPr id="3" name="Content Placeholder 2"/>
          <p:cNvSpPr>
            <a:spLocks noGrp="1"/>
          </p:cNvSpPr>
          <p:nvPr>
            <p:ph idx="1"/>
          </p:nvPr>
        </p:nvSpPr>
        <p:spPr>
          <a:xfrm>
            <a:off x="1547664" y="1916832"/>
            <a:ext cx="4073525" cy="3250442"/>
          </a:xfrm>
        </p:spPr>
        <p:txBody>
          <a:bodyPr>
            <a:spAutoFit/>
          </a:bodyPr>
          <a:lstStyle/>
          <a:p>
            <a:pPr marL="0" indent="0">
              <a:buFontTx/>
              <a:buNone/>
            </a:pPr>
            <a:r>
              <a:rPr lang="en-AU" b="1" dirty="0" err="1" smtClean="0">
                <a:solidFill>
                  <a:srgbClr val="0069AA"/>
                </a:solidFill>
                <a:latin typeface="Calibri" pitchFamily="34" charset="0"/>
                <a:ea typeface="ＭＳ Ｐゴシック" charset="-128"/>
              </a:rPr>
              <a:t>Roadworks</a:t>
            </a:r>
            <a:r>
              <a:rPr lang="en-AU" b="1" dirty="0" smtClean="0">
                <a:solidFill>
                  <a:srgbClr val="0069AA"/>
                </a:solidFill>
                <a:latin typeface="Calibri" pitchFamily="34" charset="0"/>
                <a:ea typeface="ＭＳ Ｐゴシック" charset="-128"/>
              </a:rPr>
              <a:t> Construction:</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Construction of roads follows the steps for earthworks and then: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Formation of drain lines or contours.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Cutting and filling to the required level.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Carrying out compaction activities.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Finishing pavement layers.</a:t>
            </a:r>
            <a:endParaRPr lang="en-US" dirty="0" smtClean="0">
              <a:latin typeface="Calibri" pitchFamily="34" charset="0"/>
              <a:ea typeface="ＭＳ Ｐゴシック" charset="-128"/>
            </a:endParaRPr>
          </a:p>
        </p:txBody>
      </p:sp>
      <p:pic>
        <p:nvPicPr>
          <p:cNvPr id="4" name="Picture 3" descr="Road work asphalt freeway roller cars new surface traffic management workers 144226113.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697538" y="2271713"/>
            <a:ext cx="2989262" cy="246856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9323592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2.2.1.3 PLANNING AND SEQUENCING OF CIVIL WORKS</a:t>
            </a:r>
            <a:endParaRPr lang="en-US" dirty="0">
              <a:latin typeface="Calibri" pitchFamily="34" charset="0"/>
              <a:ea typeface="+mj-ea"/>
            </a:endParaRPr>
          </a:p>
        </p:txBody>
      </p:sp>
      <p:sp>
        <p:nvSpPr>
          <p:cNvPr id="3" name="Content Placeholder 2"/>
          <p:cNvSpPr>
            <a:spLocks noGrp="1"/>
          </p:cNvSpPr>
          <p:nvPr>
            <p:ph idx="1"/>
          </p:nvPr>
        </p:nvSpPr>
        <p:spPr>
          <a:xfrm>
            <a:off x="4427984" y="1196752"/>
            <a:ext cx="4306887" cy="4452501"/>
          </a:xfrm>
        </p:spPr>
        <p:txBody>
          <a:bodyPr>
            <a:spAutoFit/>
          </a:bodyPr>
          <a:lstStyle/>
          <a:p>
            <a:pPr marL="0" indent="0">
              <a:buFontTx/>
              <a:buNone/>
            </a:pPr>
            <a:r>
              <a:rPr lang="en-AU" b="1" dirty="0" smtClean="0">
                <a:solidFill>
                  <a:srgbClr val="0069AA"/>
                </a:solidFill>
                <a:latin typeface="Calibri" pitchFamily="34" charset="0"/>
                <a:ea typeface="ＭＳ Ｐゴシック" charset="-128"/>
              </a:rPr>
              <a:t>Drainage:</a:t>
            </a:r>
            <a:endParaRPr lang="en-US" dirty="0" smtClean="0">
              <a:solidFill>
                <a:srgbClr val="0069AA"/>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Drainage includes the steps for earthworks then: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Forming drain lines.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Forming out the work area, that is building the frame to hold the drain system.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Laying pipes, box drains or culverts.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Backfilling. </a:t>
            </a:r>
            <a:endParaRPr lang="en-US" dirty="0" smtClean="0">
              <a:latin typeface="Calibri" pitchFamily="34" charset="0"/>
              <a:ea typeface="ＭＳ Ｐゴシック" charset="-128"/>
            </a:endParaRPr>
          </a:p>
          <a:p>
            <a:pPr marL="0" indent="0">
              <a:buFont typeface="Impact" pitchFamily="34" charset="0"/>
              <a:buAutoNum type="arabicPeriod"/>
            </a:pPr>
            <a:r>
              <a:rPr lang="en-AU" dirty="0" smtClean="0">
                <a:latin typeface="Calibri" pitchFamily="34" charset="0"/>
                <a:ea typeface="ＭＳ Ｐゴシック" charset="-128"/>
              </a:rPr>
              <a:t>Landscaping as appropriate.</a:t>
            </a:r>
            <a:endParaRPr lang="en-US" dirty="0" smtClean="0">
              <a:latin typeface="Calibri" pitchFamily="34" charset="0"/>
              <a:ea typeface="ＭＳ Ｐゴシック" charset="-128"/>
            </a:endParaRPr>
          </a:p>
        </p:txBody>
      </p:sp>
      <p:pic>
        <p:nvPicPr>
          <p:cNvPr id="79873" name="Picture 1" descr="Stormwater_drainage_line_to_buildings"/>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684338"/>
            <a:ext cx="2671762" cy="3554412"/>
          </a:xfrm>
          <a:prstGeom prst="rect">
            <a:avLst/>
          </a:prstGeom>
          <a:noFill/>
          <a:ln w="9525">
            <a:noFill/>
            <a:miter lim="800000"/>
            <a:headEnd/>
            <a:tailEnd/>
          </a:ln>
        </p:spPr>
      </p:pic>
      <p:sp>
        <p:nvSpPr>
          <p:cNvPr id="5" name="Rectangle 4"/>
          <p:cNvSpPr>
            <a:spLocks noChangeArrowheads="1"/>
          </p:cNvSpPr>
          <p:nvPr/>
        </p:nvSpPr>
        <p:spPr bwMode="auto">
          <a:xfrm>
            <a:off x="1547664" y="5661248"/>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In scheduling it is important that you are aware of the specific timelines or sequences in which activities need to be completed on your site.</a:t>
            </a:r>
            <a:endParaRPr lang="en-US" dirty="0">
              <a:solidFill>
                <a:srgbClr val="000000"/>
              </a:solidFill>
            </a:endParaRPr>
          </a:p>
        </p:txBody>
      </p:sp>
    </p:spTree>
    <p:custDataLst>
      <p:tags r:id="rId1"/>
    </p:custDataLst>
    <p:extLst>
      <p:ext uri="{BB962C8B-B14F-4D97-AF65-F5344CB8AC3E}">
        <p14:creationId xmlns:p14="http://schemas.microsoft.com/office/powerpoint/2010/main" val="17358633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9873"/>
                                        </p:tgtEl>
                                        <p:attrNameLst>
                                          <p:attrName>style.visibility</p:attrName>
                                        </p:attrNameLst>
                                      </p:cBhvr>
                                      <p:to>
                                        <p:strVal val="visible"/>
                                      </p:to>
                                    </p:set>
                                    <p:animEffect transition="in" filter="dissolve">
                                      <p:cBhvr>
                                        <p:cTn id="13" dur="1000"/>
                                        <p:tgtEl>
                                          <p:spTgt spid="7987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job plan drafting and administration</a:t>
            </a:r>
            <a:endParaRPr lang="en-US" dirty="0">
              <a:latin typeface="Calibri" pitchFamily="34" charset="0"/>
              <a:ea typeface="+mj-ea"/>
            </a:endParaRPr>
          </a:p>
        </p:txBody>
      </p:sp>
      <p:sp>
        <p:nvSpPr>
          <p:cNvPr id="3" name="Content Placeholder 2"/>
          <p:cNvSpPr>
            <a:spLocks noGrp="1"/>
          </p:cNvSpPr>
          <p:nvPr>
            <p:ph idx="1"/>
          </p:nvPr>
        </p:nvSpPr>
        <p:spPr>
          <a:xfrm>
            <a:off x="1541463" y="2308225"/>
            <a:ext cx="3894137" cy="3336811"/>
          </a:xfrm>
        </p:spPr>
        <p:txBody>
          <a:bodyPr>
            <a:spAutoFit/>
          </a:bodyPr>
          <a:lstStyle/>
          <a:p>
            <a:pPr marL="0" indent="0">
              <a:buFontTx/>
              <a:buNone/>
            </a:pPr>
            <a:r>
              <a:rPr lang="en-AU" dirty="0" smtClean="0">
                <a:latin typeface="Calibri" pitchFamily="34" charset="0"/>
                <a:ea typeface="ＭＳ Ｐゴシック" charset="-128"/>
              </a:rPr>
              <a:t>For the project to run smoothly the job plan must cover all aspects of the tasks and activities being undertaken on the site.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drafting the plan you also need to allow some flexibility to account for any changes in circumstances while still ensuring that the project targets and objectives are achieved.</a:t>
            </a:r>
            <a:endParaRPr lang="en-US" dirty="0" smtClean="0">
              <a:latin typeface="Calibri" pitchFamily="34" charset="0"/>
              <a:ea typeface="ＭＳ Ｐゴシック" charset="-128"/>
            </a:endParaRPr>
          </a:p>
        </p:txBody>
      </p:sp>
      <p:pic>
        <p:nvPicPr>
          <p:cNvPr id="80897" name="Picture 1" descr="group meeting site workers plans ppe hi vis vests hard hat dv1961024 cropped and edited"/>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43550" y="2038350"/>
            <a:ext cx="3143250" cy="29606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5044625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80897"/>
                                        </p:tgtEl>
                                        <p:attrNameLst>
                                          <p:attrName>style.visibility</p:attrName>
                                        </p:attrNameLst>
                                      </p:cBhvr>
                                      <p:to>
                                        <p:strVal val="visible"/>
                                      </p:to>
                                    </p:set>
                                    <p:animEffect transition="in" filter="dissolve">
                                      <p:cBhvr>
                                        <p:cTn id="13" dur="1000"/>
                                        <p:tgtEl>
                                          <p:spTgt spid="808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job plan drafting and administration</a:t>
            </a:r>
            <a:endParaRPr lang="en-US" dirty="0">
              <a:latin typeface="Calibri" pitchFamily="34" charset="0"/>
              <a:ea typeface="+mj-ea"/>
            </a:endParaRPr>
          </a:p>
        </p:txBody>
      </p:sp>
      <p:sp>
        <p:nvSpPr>
          <p:cNvPr id="3" name="Content Placeholder 2"/>
          <p:cNvSpPr>
            <a:spLocks noGrp="1"/>
          </p:cNvSpPr>
          <p:nvPr>
            <p:ph idx="1"/>
          </p:nvPr>
        </p:nvSpPr>
        <p:spPr>
          <a:xfrm>
            <a:off x="1475656" y="1412776"/>
            <a:ext cx="7145337" cy="759182"/>
          </a:xfrm>
        </p:spPr>
        <p:txBody>
          <a:bodyPr>
            <a:spAutoFit/>
          </a:bodyPr>
          <a:lstStyle/>
          <a:p>
            <a:pPr marL="0" indent="0">
              <a:buFontTx/>
              <a:buNone/>
            </a:pPr>
            <a:r>
              <a:rPr lang="en-AU" dirty="0" smtClean="0">
                <a:latin typeface="Calibri" pitchFamily="34" charset="0"/>
                <a:ea typeface="ＭＳ Ｐゴシック" charset="-128"/>
              </a:rPr>
              <a:t>The job plan being drafted should include sub-plans that address requirements for:</a:t>
            </a:r>
            <a:endParaRPr lang="en-US" dirty="0" smtClean="0">
              <a:latin typeface="Calibri" pitchFamily="34" charset="0"/>
              <a:ea typeface="ＭＳ Ｐゴシック" charset="-128"/>
            </a:endParaRPr>
          </a:p>
        </p:txBody>
      </p:sp>
      <p:graphicFrame>
        <p:nvGraphicFramePr>
          <p:cNvPr id="4" name="Table 3"/>
          <p:cNvGraphicFramePr>
            <a:graphicFrameLocks noGrp="1"/>
          </p:cNvGraphicFramePr>
          <p:nvPr/>
        </p:nvGraphicFramePr>
        <p:xfrm>
          <a:off x="1541463" y="2192338"/>
          <a:ext cx="7145338" cy="3529012"/>
        </p:xfrm>
        <a:graphic>
          <a:graphicData uri="http://schemas.openxmlformats.org/drawingml/2006/table">
            <a:tbl>
              <a:tblPr firstRow="1" bandRow="1">
                <a:tableStyleId>{5C22544A-7EE6-4342-B048-85BDC9FD1C3A}</a:tableStyleId>
              </a:tblPr>
              <a:tblGrid>
                <a:gridCol w="3572669"/>
                <a:gridCol w="3572669"/>
              </a:tblGrid>
              <a:tr h="393911">
                <a:tc gridSpan="2">
                  <a:txBody>
                    <a:bodyPr/>
                    <a:lstStyle/>
                    <a:p>
                      <a:pPr algn="ctr">
                        <a:spcBef>
                          <a:spcPts val="200"/>
                        </a:spcBef>
                        <a:spcAft>
                          <a:spcPts val="200"/>
                        </a:spcAft>
                      </a:pPr>
                      <a:r>
                        <a:rPr lang="en-AU" sz="1800" b="1" dirty="0">
                          <a:solidFill>
                            <a:srgbClr val="FFFFFF"/>
                          </a:solidFill>
                          <a:effectLst/>
                          <a:latin typeface="Calibri" pitchFamily="34" charset="0"/>
                          <a:ea typeface="MS Mincho"/>
                          <a:cs typeface="Times New Roman"/>
                        </a:rPr>
                        <a:t>Job Plan Drafting Requirements: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393911">
                <a:tc>
                  <a:txBody>
                    <a:bodyPr/>
                    <a:lstStyle/>
                    <a:p>
                      <a:pPr>
                        <a:spcBef>
                          <a:spcPts val="200"/>
                        </a:spcBef>
                        <a:spcAft>
                          <a:spcPts val="200"/>
                        </a:spcAft>
                      </a:pPr>
                      <a:r>
                        <a:rPr lang="en-AU" sz="1800" dirty="0">
                          <a:effectLst/>
                          <a:latin typeface="Calibri" pitchFamily="34" charset="0"/>
                          <a:ea typeface="MS Mincho"/>
                          <a:cs typeface="Times New Roman"/>
                        </a:rPr>
                        <a:t>Human resources.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200"/>
                        </a:spcBef>
                        <a:spcAft>
                          <a:spcPts val="200"/>
                        </a:spcAft>
                      </a:pPr>
                      <a:r>
                        <a:rPr lang="en-AU" sz="1800" dirty="0">
                          <a:effectLst/>
                          <a:latin typeface="Calibri" pitchFamily="34" charset="0"/>
                          <a:ea typeface="MS Mincho"/>
                          <a:cs typeface="Times New Roman"/>
                        </a:rPr>
                        <a:t>Plant and machinery.</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582773">
                <a:tc>
                  <a:txBody>
                    <a:bodyPr/>
                    <a:lstStyle/>
                    <a:p>
                      <a:pPr>
                        <a:spcBef>
                          <a:spcPts val="200"/>
                        </a:spcBef>
                        <a:spcAft>
                          <a:spcPts val="200"/>
                        </a:spcAft>
                      </a:pPr>
                      <a:r>
                        <a:rPr lang="en-AU" sz="1800" dirty="0">
                          <a:effectLst/>
                          <a:latin typeface="Calibri" pitchFamily="34" charset="0"/>
                          <a:ea typeface="MS Mincho"/>
                          <a:cs typeface="Times New Roman"/>
                        </a:rPr>
                        <a:t>Construction materials, including quality and delivery.</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200"/>
                        </a:spcBef>
                        <a:spcAft>
                          <a:spcPts val="200"/>
                        </a:spcAft>
                      </a:pPr>
                      <a:r>
                        <a:rPr lang="en-AU" sz="1800" dirty="0">
                          <a:effectLst/>
                          <a:latin typeface="Calibri" pitchFamily="34" charset="0"/>
                          <a:ea typeface="MS Mincho"/>
                          <a:cs typeface="Times New Roman"/>
                        </a:rPr>
                        <a:t>Occupational Health &amp; Safety/Work Health &amp; Safety (OHS/WHS).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93911">
                <a:tc>
                  <a:txBody>
                    <a:bodyPr/>
                    <a:lstStyle/>
                    <a:p>
                      <a:pPr>
                        <a:spcBef>
                          <a:spcPts val="200"/>
                        </a:spcBef>
                        <a:spcAft>
                          <a:spcPts val="200"/>
                        </a:spcAft>
                      </a:pPr>
                      <a:r>
                        <a:rPr lang="en-AU" sz="1800" dirty="0">
                          <a:effectLst/>
                          <a:latin typeface="Calibri" pitchFamily="34" charset="0"/>
                          <a:ea typeface="MS Mincho"/>
                          <a:cs typeface="Times New Roman"/>
                        </a:rPr>
                        <a:t>Sub-contractor support.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200"/>
                        </a:spcBef>
                        <a:spcAft>
                          <a:spcPts val="200"/>
                        </a:spcAft>
                      </a:pPr>
                      <a:r>
                        <a:rPr lang="en-AU" sz="1800" dirty="0">
                          <a:effectLst/>
                          <a:latin typeface="Calibri" pitchFamily="34" charset="0"/>
                          <a:ea typeface="MS Mincho"/>
                          <a:cs typeface="Times New Roman"/>
                        </a:rPr>
                        <a:t>Communication and coordination.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393911">
                <a:tc>
                  <a:txBody>
                    <a:bodyPr/>
                    <a:lstStyle/>
                    <a:p>
                      <a:pPr>
                        <a:spcBef>
                          <a:spcPts val="200"/>
                        </a:spcBef>
                        <a:spcAft>
                          <a:spcPts val="200"/>
                        </a:spcAft>
                      </a:pPr>
                      <a:r>
                        <a:rPr lang="en-AU" sz="1800" dirty="0">
                          <a:effectLst/>
                          <a:latin typeface="Calibri" pitchFamily="34" charset="0"/>
                          <a:ea typeface="MS Mincho"/>
                          <a:cs typeface="Times New Roman"/>
                        </a:rPr>
                        <a:t>Activity scheduling.</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200"/>
                        </a:spcBef>
                        <a:spcAft>
                          <a:spcPts val="200"/>
                        </a:spcAft>
                      </a:pPr>
                      <a:r>
                        <a:rPr lang="en-AU" sz="1800" dirty="0">
                          <a:effectLst/>
                          <a:latin typeface="Calibri" pitchFamily="34" charset="0"/>
                          <a:ea typeface="MS Mincho"/>
                          <a:cs typeface="Times New Roman"/>
                        </a:rPr>
                        <a:t>Material delivery.</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93911">
                <a:tc>
                  <a:txBody>
                    <a:bodyPr/>
                    <a:lstStyle/>
                    <a:p>
                      <a:pPr>
                        <a:spcBef>
                          <a:spcPts val="200"/>
                        </a:spcBef>
                        <a:spcAft>
                          <a:spcPts val="200"/>
                        </a:spcAft>
                      </a:pPr>
                      <a:r>
                        <a:rPr lang="en-AU" sz="1800">
                          <a:effectLst/>
                          <a:latin typeface="Calibri" pitchFamily="34" charset="0"/>
                          <a:ea typeface="MS Mincho"/>
                          <a:cs typeface="Times New Roman"/>
                        </a:rPr>
                        <a:t>Risk management.</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200"/>
                        </a:spcBef>
                        <a:spcAft>
                          <a:spcPts val="200"/>
                        </a:spcAft>
                      </a:pPr>
                      <a:r>
                        <a:rPr lang="en-AU" sz="1800" dirty="0">
                          <a:effectLst/>
                          <a:latin typeface="Calibri" pitchFamily="34" charset="0"/>
                          <a:ea typeface="MS Mincho"/>
                          <a:cs typeface="Times New Roman"/>
                        </a:rPr>
                        <a:t>Traffic management.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582773">
                <a:tc>
                  <a:txBody>
                    <a:bodyPr/>
                    <a:lstStyle/>
                    <a:p>
                      <a:pPr>
                        <a:spcBef>
                          <a:spcPts val="200"/>
                        </a:spcBef>
                        <a:spcAft>
                          <a:spcPts val="200"/>
                        </a:spcAft>
                      </a:pPr>
                      <a:r>
                        <a:rPr lang="en-AU" sz="1800" dirty="0">
                          <a:effectLst/>
                          <a:latin typeface="Calibri" pitchFamily="34" charset="0"/>
                          <a:ea typeface="MS Mincho"/>
                          <a:cs typeface="Times New Roman"/>
                        </a:rPr>
                        <a:t>Quality management, including testing schedules.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200"/>
                        </a:spcBef>
                        <a:spcAft>
                          <a:spcPts val="200"/>
                        </a:spcAft>
                      </a:pPr>
                      <a:r>
                        <a:rPr lang="en-AU" sz="1800" dirty="0">
                          <a:effectLst/>
                          <a:latin typeface="Calibri" pitchFamily="34" charset="0"/>
                          <a:ea typeface="MS Mincho"/>
                          <a:cs typeface="Times New Roman"/>
                        </a:rPr>
                        <a:t>Environmental management, including waste disposal.</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393911">
                <a:tc>
                  <a:txBody>
                    <a:bodyPr/>
                    <a:lstStyle/>
                    <a:p>
                      <a:pPr>
                        <a:spcBef>
                          <a:spcPts val="200"/>
                        </a:spcBef>
                        <a:spcAft>
                          <a:spcPts val="200"/>
                        </a:spcAft>
                      </a:pPr>
                      <a:r>
                        <a:rPr lang="en-AU" sz="1800">
                          <a:effectLst/>
                          <a:latin typeface="Calibri" pitchFamily="34" charset="0"/>
                          <a:ea typeface="MS Mincho"/>
                          <a:cs typeface="Times New Roman"/>
                        </a:rPr>
                        <a:t>Task and performance monitoring.</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200"/>
                        </a:spcBef>
                        <a:spcAft>
                          <a:spcPts val="200"/>
                        </a:spcAft>
                      </a:pPr>
                      <a:r>
                        <a:rPr lang="en-AU" sz="1800" dirty="0">
                          <a:effectLst/>
                          <a:latin typeface="Calibri" pitchFamily="34" charset="0"/>
                          <a:ea typeface="MS Mincho"/>
                          <a:cs typeface="Times New Roman"/>
                        </a:rPr>
                        <a:t>Reporting.</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extLst>
      <p:ext uri="{BB962C8B-B14F-4D97-AF65-F5344CB8AC3E}">
        <p14:creationId xmlns:p14="http://schemas.microsoft.com/office/powerpoint/2010/main" val="15180477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job plan drafting and administration</a:t>
            </a:r>
            <a:endParaRPr lang="en-US" dirty="0">
              <a:latin typeface="Calibri" pitchFamily="34" charset="0"/>
              <a:ea typeface="+mj-ea"/>
            </a:endParaRPr>
          </a:p>
        </p:txBody>
      </p:sp>
      <p:sp>
        <p:nvSpPr>
          <p:cNvPr id="3" name="Content Placeholder 2"/>
          <p:cNvSpPr>
            <a:spLocks noGrp="1"/>
          </p:cNvSpPr>
          <p:nvPr>
            <p:ph idx="1"/>
          </p:nvPr>
        </p:nvSpPr>
        <p:spPr>
          <a:xfrm>
            <a:off x="5138738" y="2082800"/>
            <a:ext cx="3548062" cy="4183196"/>
          </a:xfrm>
        </p:spPr>
        <p:txBody>
          <a:bodyPr>
            <a:spAutoFit/>
          </a:bodyPr>
          <a:lstStyle/>
          <a:p>
            <a:pPr marL="0" indent="0">
              <a:buFontTx/>
              <a:buNone/>
            </a:pPr>
            <a:r>
              <a:rPr lang="en-AU" dirty="0" smtClean="0">
                <a:latin typeface="Calibri" pitchFamily="34" charset="0"/>
                <a:ea typeface="ＭＳ Ｐゴシック" charset="-128"/>
              </a:rPr>
              <a:t>Each one of these smaller plans will contribute to the site management plan and each plan must be adhered to.</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All organisations have their own administration procedures and requirements, depending on the scope of operations.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most cases they will be outlined in company policies and procedures.</a:t>
            </a:r>
            <a:endParaRPr lang="en-US" dirty="0" smtClean="0">
              <a:latin typeface="Calibri" pitchFamily="34" charset="0"/>
              <a:ea typeface="ＭＳ Ｐゴシック" charset="-128"/>
            </a:endParaRPr>
          </a:p>
        </p:txBody>
      </p:sp>
      <p:pic>
        <p:nvPicPr>
          <p:cNvPr id="5" name="Picture 4" descr="worker inspector supervisor write record clipboard 78327777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974850"/>
            <a:ext cx="3395662" cy="35623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355615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 job plan drafting and administration</a:t>
            </a:r>
            <a:endParaRPr lang="en-US" dirty="0">
              <a:latin typeface="Calibri" pitchFamily="34" charset="0"/>
              <a:ea typeface="+mj-ea"/>
            </a:endParaRPr>
          </a:p>
        </p:txBody>
      </p:sp>
      <p:sp>
        <p:nvSpPr>
          <p:cNvPr id="3" name="Content Placeholder 2"/>
          <p:cNvSpPr>
            <a:spLocks noGrp="1"/>
          </p:cNvSpPr>
          <p:nvPr>
            <p:ph idx="1"/>
          </p:nvPr>
        </p:nvSpPr>
        <p:spPr>
          <a:xfrm>
            <a:off x="1547664" y="1484784"/>
            <a:ext cx="4476750" cy="4952638"/>
          </a:xfrm>
        </p:spPr>
        <p:txBody>
          <a:bodyPr>
            <a:spAutoFit/>
          </a:bodyPr>
          <a:lstStyle/>
          <a:p>
            <a:pPr marL="0" indent="0">
              <a:buFontTx/>
              <a:buNone/>
            </a:pPr>
            <a:r>
              <a:rPr lang="en-AU" dirty="0" smtClean="0">
                <a:latin typeface="Calibri" pitchFamily="34" charset="0"/>
                <a:ea typeface="ＭＳ Ｐゴシック" charset="-128"/>
              </a:rPr>
              <a:t>Administration procedures and requirements may cover: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Staff requirements such as leave timesheets, wages or other documentation.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Reporting achieved targets or productivity.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Procurement.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Supply agreements.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Sub-contractor engagements.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Accounts procedures.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Other requirements specific to the project and/or site.</a:t>
            </a:r>
            <a:endParaRPr lang="en-US" dirty="0" smtClean="0">
              <a:latin typeface="Calibri" pitchFamily="34" charset="0"/>
              <a:ea typeface="ＭＳ Ｐゴシック" charset="-128"/>
            </a:endParaRPr>
          </a:p>
        </p:txBody>
      </p:sp>
      <p:pic>
        <p:nvPicPr>
          <p:cNvPr id="4" name="Picture 3" descr="documents stack paper report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86870" y="2263343"/>
            <a:ext cx="2699792" cy="2974876"/>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522412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2.2.2.1 CONTRACT MANAGEMENT</a:t>
            </a:r>
            <a:endParaRPr lang="en-US" dirty="0">
              <a:latin typeface="Calibri" pitchFamily="34" charset="0"/>
              <a:ea typeface="+mj-ea"/>
            </a:endParaRPr>
          </a:p>
        </p:txBody>
      </p:sp>
      <p:sp>
        <p:nvSpPr>
          <p:cNvPr id="3" name="Content Placeholder 2"/>
          <p:cNvSpPr>
            <a:spLocks noGrp="1"/>
          </p:cNvSpPr>
          <p:nvPr>
            <p:ph idx="1"/>
          </p:nvPr>
        </p:nvSpPr>
        <p:spPr>
          <a:xfrm>
            <a:off x="4795838" y="3078163"/>
            <a:ext cx="3890962" cy="2323713"/>
          </a:xfrm>
        </p:spPr>
        <p:txBody>
          <a:bodyPr>
            <a:spAutoFit/>
          </a:bodyPr>
          <a:lstStyle/>
          <a:p>
            <a:pPr marL="0" indent="0">
              <a:buFontTx/>
              <a:buNone/>
            </a:pPr>
            <a:r>
              <a:rPr lang="en-AU" dirty="0" smtClean="0">
                <a:latin typeface="Calibri" pitchFamily="34" charset="0"/>
                <a:ea typeface="ＭＳ Ｐゴシック" charset="-128"/>
              </a:rPr>
              <a:t>The contract will determine the success or failure of the job and is crucial to the financing of all activities.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Each section of the contract will outline who is responsible for what and at what cost.</a:t>
            </a:r>
            <a:endParaRPr lang="en-US" dirty="0" smtClean="0">
              <a:latin typeface="Calibri" pitchFamily="34" charset="0"/>
              <a:ea typeface="ＭＳ Ｐゴシック" charset="-128"/>
            </a:endParaRPr>
          </a:p>
        </p:txBody>
      </p:sp>
      <p:pic>
        <p:nvPicPr>
          <p:cNvPr id="84993" name="Picture 1" descr="documents files folders markers tabs 8494715_l"/>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7664" y="3212976"/>
            <a:ext cx="3111500" cy="2065338"/>
          </a:xfrm>
          <a:prstGeom prst="rect">
            <a:avLst/>
          </a:prstGeom>
          <a:noFill/>
          <a:ln w="9525">
            <a:noFill/>
            <a:miter lim="800000"/>
            <a:headEnd/>
            <a:tailEnd/>
          </a:ln>
        </p:spPr>
      </p:pic>
      <p:sp>
        <p:nvSpPr>
          <p:cNvPr id="5" name="Rectangle 4"/>
          <p:cNvSpPr>
            <a:spLocks noChangeArrowheads="1"/>
          </p:cNvSpPr>
          <p:nvPr/>
        </p:nvSpPr>
        <p:spPr bwMode="auto">
          <a:xfrm>
            <a:off x="1547664" y="1772816"/>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The contract is the document that will outline exactly how your organisation will complete all project tasks on time and within the designated budget. </a:t>
            </a:r>
            <a:endParaRPr lang="en-US" dirty="0">
              <a:solidFill>
                <a:srgbClr val="000000"/>
              </a:solidFill>
            </a:endParaRPr>
          </a:p>
        </p:txBody>
      </p:sp>
    </p:spTree>
    <p:custDataLst>
      <p:tags r:id="rId1"/>
    </p:custDataLst>
    <p:extLst>
      <p:ext uri="{BB962C8B-B14F-4D97-AF65-F5344CB8AC3E}">
        <p14:creationId xmlns:p14="http://schemas.microsoft.com/office/powerpoint/2010/main" val="761450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nodeType="withEffect">
                                  <p:stCondLst>
                                    <p:cond delay="0"/>
                                  </p:stCondLst>
                                  <p:childTnLst>
                                    <p:set>
                                      <p:cBhvr>
                                        <p:cTn id="15" dur="1" fill="hold">
                                          <p:stCondLst>
                                            <p:cond delay="0"/>
                                          </p:stCondLst>
                                        </p:cTn>
                                        <p:tgtEl>
                                          <p:spTgt spid="84993"/>
                                        </p:tgtEl>
                                        <p:attrNameLst>
                                          <p:attrName>style.visibility</p:attrName>
                                        </p:attrNameLst>
                                      </p:cBhvr>
                                      <p:to>
                                        <p:strVal val="visible"/>
                                      </p:to>
                                    </p:set>
                                    <p:animEffect transition="in" filter="dissolve">
                                      <p:cBhvr>
                                        <p:cTn id="16" dur="1000"/>
                                        <p:tgtEl>
                                          <p:spTgt spid="849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2.2.2.1 CONTRACT MANAGEMENT</a:t>
            </a:r>
            <a:endParaRPr lang="en-US" dirty="0">
              <a:latin typeface="Calibri" pitchFamily="34" charset="0"/>
              <a:ea typeface="+mj-ea"/>
            </a:endParaRPr>
          </a:p>
        </p:txBody>
      </p:sp>
      <p:sp>
        <p:nvSpPr>
          <p:cNvPr id="3" name="Content Placeholder 2"/>
          <p:cNvSpPr>
            <a:spLocks noGrp="1"/>
          </p:cNvSpPr>
          <p:nvPr>
            <p:ph idx="1"/>
          </p:nvPr>
        </p:nvSpPr>
        <p:spPr>
          <a:xfrm>
            <a:off x="1541463" y="3314700"/>
            <a:ext cx="3644900" cy="2323713"/>
          </a:xfrm>
        </p:spPr>
        <p:txBody>
          <a:bodyPr>
            <a:spAutoFit/>
          </a:bodyPr>
          <a:lstStyle/>
          <a:p>
            <a:pPr marL="0" indent="0">
              <a:buFontTx/>
              <a:buNone/>
            </a:pPr>
            <a:r>
              <a:rPr lang="en-AU" dirty="0" smtClean="0">
                <a:latin typeface="Calibri" pitchFamily="34" charset="0"/>
                <a:ea typeface="ＭＳ Ｐゴシック" charset="-128"/>
              </a:rPr>
              <a:t>Depending on the structure of your organisation and your role within it, the level of your involvement in contract management can vary.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may be required to estimate the costs and/or time factors for a job.</a:t>
            </a:r>
            <a:endParaRPr lang="en-US" dirty="0" smtClean="0">
              <a:latin typeface="Calibri" pitchFamily="34" charset="0"/>
              <a:ea typeface="ＭＳ Ｐゴシック" charset="-128"/>
            </a:endParaRPr>
          </a:p>
        </p:txBody>
      </p:sp>
      <p:pic>
        <p:nvPicPr>
          <p:cNvPr id="86017" name="Picture 1" descr="construction worker supervisor inspector read document hard hat ppe 13582653_l"/>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868144" y="3140968"/>
            <a:ext cx="3092400" cy="3261190"/>
          </a:xfrm>
          <a:prstGeom prst="rect">
            <a:avLst/>
          </a:prstGeom>
          <a:noFill/>
          <a:ln w="9525">
            <a:noFill/>
            <a:miter lim="800000"/>
            <a:headEnd/>
            <a:tailEnd/>
          </a:ln>
        </p:spPr>
      </p:pic>
      <p:sp>
        <p:nvSpPr>
          <p:cNvPr id="4" name="Rectangle 3"/>
          <p:cNvSpPr>
            <a:spLocks noChangeArrowheads="1"/>
          </p:cNvSpPr>
          <p:nvPr/>
        </p:nvSpPr>
        <p:spPr bwMode="auto">
          <a:xfrm>
            <a:off x="1541463" y="2087563"/>
            <a:ext cx="7145337" cy="923925"/>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It is important to correctly interpret the requirements of the project contract to ensure that all earthworks plans, client requirements and quality standards are known, understood and achieved.</a:t>
            </a:r>
            <a:endParaRPr lang="en-US" dirty="0">
              <a:solidFill>
                <a:srgbClr val="000000"/>
              </a:solidFill>
            </a:endParaRPr>
          </a:p>
        </p:txBody>
      </p:sp>
    </p:spTree>
    <p:custDataLst>
      <p:tags r:id="rId1"/>
    </p:custDataLst>
    <p:extLst>
      <p:ext uri="{BB962C8B-B14F-4D97-AF65-F5344CB8AC3E}">
        <p14:creationId xmlns:p14="http://schemas.microsoft.com/office/powerpoint/2010/main" val="3446816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86017"/>
                                        </p:tgtEl>
                                        <p:attrNameLst>
                                          <p:attrName>style.visibility</p:attrName>
                                        </p:attrNameLst>
                                      </p:cBhvr>
                                      <p:to>
                                        <p:strVal val="visible"/>
                                      </p:to>
                                    </p:set>
                                    <p:animEffect transition="in" filter="dissolve">
                                      <p:cBhvr>
                                        <p:cTn id="13" dur="1000"/>
                                        <p:tgtEl>
                                          <p:spTgt spid="8601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2.2.2.1 CONTRACT MANAGEMENT</a:t>
            </a:r>
            <a:endParaRPr lang="en-US" dirty="0">
              <a:latin typeface="Calibri" pitchFamily="34" charset="0"/>
              <a:ea typeface="+mj-ea"/>
            </a:endParaRPr>
          </a:p>
        </p:txBody>
      </p:sp>
      <p:sp>
        <p:nvSpPr>
          <p:cNvPr id="3" name="Content Placeholder 2"/>
          <p:cNvSpPr>
            <a:spLocks noGrp="1"/>
          </p:cNvSpPr>
          <p:nvPr>
            <p:ph idx="1"/>
          </p:nvPr>
        </p:nvSpPr>
        <p:spPr>
          <a:xfrm>
            <a:off x="5353050" y="2282825"/>
            <a:ext cx="3333750" cy="3362459"/>
          </a:xfrm>
        </p:spPr>
        <p:txBody>
          <a:bodyPr>
            <a:spAutoFit/>
          </a:bodyPr>
          <a:lstStyle/>
          <a:p>
            <a:pPr marL="0" indent="0">
              <a:buFontTx/>
              <a:buNone/>
            </a:pPr>
            <a:r>
              <a:rPr lang="en-AU" dirty="0" smtClean="0">
                <a:latin typeface="Calibri" pitchFamily="34" charset="0"/>
                <a:ea typeface="ＭＳ Ｐゴシック" charset="-128"/>
              </a:rPr>
              <a:t>The principles of estimation are relatively easy to understand but it can take some time and practice to apply them accurately and effectively.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Basically, to estimate the cost of completing a task you add the cost of production to the cost of materials.</a:t>
            </a:r>
            <a:endParaRPr lang="en-US" dirty="0" smtClean="0">
              <a:latin typeface="Calibri" pitchFamily="34" charset="0"/>
              <a:ea typeface="ＭＳ Ｐゴシック" charset="-128"/>
            </a:endParaRPr>
          </a:p>
        </p:txBody>
      </p:sp>
      <p:pic>
        <p:nvPicPr>
          <p:cNvPr id="5" name="Picture 4" descr="female supervisor inspector look think  ppe vest hard hat 146756775.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7664" y="2420888"/>
            <a:ext cx="3681412" cy="26606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42903992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2.2.2.1 CONTRACT MANAGEMENT</a:t>
            </a:r>
            <a:endParaRPr lang="en-US" dirty="0">
              <a:latin typeface="Calibri" pitchFamily="34" charset="0"/>
              <a:ea typeface="+mj-ea"/>
            </a:endParaRPr>
          </a:p>
        </p:txBody>
      </p:sp>
      <p:sp>
        <p:nvSpPr>
          <p:cNvPr id="3" name="Content Placeholder 2"/>
          <p:cNvSpPr>
            <a:spLocks noGrp="1"/>
          </p:cNvSpPr>
          <p:nvPr>
            <p:ph idx="1"/>
          </p:nvPr>
        </p:nvSpPr>
        <p:spPr>
          <a:xfrm>
            <a:off x="1541463" y="2128838"/>
            <a:ext cx="3230562" cy="3336811"/>
          </a:xfrm>
        </p:spPr>
        <p:txBody>
          <a:bodyPr>
            <a:spAutoFit/>
          </a:bodyPr>
          <a:lstStyle/>
          <a:p>
            <a:pPr marL="0" indent="0">
              <a:buFontTx/>
              <a:buNone/>
            </a:pPr>
            <a:r>
              <a:rPr lang="en-AU" dirty="0" smtClean="0">
                <a:latin typeface="Calibri" pitchFamily="34" charset="0"/>
                <a:ea typeface="ＭＳ Ｐゴシック" charset="-128"/>
              </a:rPr>
              <a:t>To estimate the completion time of a job, you work out how long each individual activity should take from start to finish.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then determine how many activities need to be completed. The total of these two figures should give an estimate of the total hours.</a:t>
            </a:r>
            <a:r>
              <a:rPr lang="en-US" dirty="0" smtClean="0">
                <a:latin typeface="Calibri" pitchFamily="34" charset="0"/>
                <a:ea typeface="ＭＳ Ｐゴシック" charset="-128"/>
              </a:rPr>
              <a:t> </a:t>
            </a:r>
          </a:p>
        </p:txBody>
      </p:sp>
      <p:pic>
        <p:nvPicPr>
          <p:cNvPr id="4" name="Picture 3" descr="Hand wrist watch tim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37125" y="2200275"/>
            <a:ext cx="3749675" cy="26003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651923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2.2.2.1 CONTRACT MANAGEMENT</a:t>
            </a:r>
            <a:endParaRPr lang="en-US" dirty="0">
              <a:latin typeface="Calibri" pitchFamily="34" charset="0"/>
              <a:ea typeface="+mj-ea"/>
            </a:endParaRPr>
          </a:p>
        </p:txBody>
      </p:sp>
      <p:sp>
        <p:nvSpPr>
          <p:cNvPr id="3" name="Content Placeholder 2"/>
          <p:cNvSpPr>
            <a:spLocks noGrp="1"/>
          </p:cNvSpPr>
          <p:nvPr>
            <p:ph idx="1"/>
          </p:nvPr>
        </p:nvSpPr>
        <p:spPr>
          <a:xfrm>
            <a:off x="1541463" y="1676400"/>
            <a:ext cx="7145337" cy="1105431"/>
          </a:xfrm>
        </p:spPr>
        <p:txBody>
          <a:bodyPr>
            <a:spAutoFit/>
          </a:bodyPr>
          <a:lstStyle/>
          <a:p>
            <a:pPr marL="0" indent="0">
              <a:buFontTx/>
              <a:buNone/>
            </a:pPr>
            <a:r>
              <a:rPr lang="en-AU" dirty="0" smtClean="0">
                <a:latin typeface="Calibri" pitchFamily="34" charset="0"/>
                <a:ea typeface="ＭＳ Ｐゴシック" charset="-128"/>
              </a:rPr>
              <a:t>Most organisations will have designated contract managers whose sole task is ensuring that all contract requirements are met and procedures are followed. </a:t>
            </a:r>
            <a:endParaRPr lang="en-US" dirty="0" smtClean="0">
              <a:latin typeface="Calibri" pitchFamily="34" charset="0"/>
              <a:ea typeface="ＭＳ Ｐゴシック" charset="-128"/>
            </a:endParaRPr>
          </a:p>
        </p:txBody>
      </p:sp>
      <p:pic>
        <p:nvPicPr>
          <p:cNvPr id="5" name="Picture 4" descr="worker think ppe hard hat vest overalls 10234293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2627784" y="2780928"/>
            <a:ext cx="4164806" cy="356569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182863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385" y="4000504"/>
            <a:ext cx="6256800" cy="1138138"/>
          </a:xfrm>
        </p:spPr>
        <p:txBody>
          <a:bodyPr/>
          <a:lstStyle/>
          <a:p>
            <a:r>
              <a:rPr lang="en-AU" sz="2000" dirty="0" smtClean="0">
                <a:latin typeface="Calibri" pitchFamily="34" charset="0"/>
              </a:rPr>
              <a:t>RIIMPO402D</a:t>
            </a:r>
            <a:br>
              <a:rPr lang="en-AU" sz="2000" dirty="0" smtClean="0">
                <a:latin typeface="Calibri" pitchFamily="34" charset="0"/>
              </a:rPr>
            </a:br>
            <a:r>
              <a:rPr lang="en-AU" sz="2000" dirty="0" smtClean="0">
                <a:latin typeface="Calibri" pitchFamily="34" charset="0"/>
              </a:rPr>
              <a:t>Apply the principles of earthworks construction</a:t>
            </a:r>
            <a:br>
              <a:rPr lang="en-AU" sz="2000" dirty="0" smtClean="0">
                <a:latin typeface="Calibri" pitchFamily="34" charset="0"/>
              </a:rPr>
            </a:br>
            <a:r>
              <a:rPr lang="en-AU" sz="2000" dirty="0" smtClean="0">
                <a:latin typeface="Calibri" pitchFamily="34" charset="0"/>
              </a:rPr>
              <a:t>presentation  3</a:t>
            </a:r>
            <a:endParaRPr lang="en-AU" sz="2000" dirty="0"/>
          </a:p>
        </p:txBody>
      </p:sp>
    </p:spTree>
    <p:custDataLst>
      <p:tags r:id="rId1"/>
    </p:custDataLst>
    <p:extLst>
      <p:ext uri="{BB962C8B-B14F-4D97-AF65-F5344CB8AC3E}">
        <p14:creationId xmlns:p14="http://schemas.microsoft.com/office/powerpoint/2010/main" val="3431178006"/>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 CONFIRM AVAILABILITY OF RESOURCES</a:t>
            </a:r>
            <a:endParaRPr lang="en-US" dirty="0">
              <a:latin typeface="Calibri" pitchFamily="34" charset="0"/>
              <a:ea typeface="+mj-ea"/>
            </a:endParaRPr>
          </a:p>
        </p:txBody>
      </p:sp>
      <p:sp>
        <p:nvSpPr>
          <p:cNvPr id="3" name="Content Placeholder 2"/>
          <p:cNvSpPr>
            <a:spLocks noGrp="1"/>
          </p:cNvSpPr>
          <p:nvPr>
            <p:ph idx="1"/>
          </p:nvPr>
        </p:nvSpPr>
        <p:spPr>
          <a:xfrm>
            <a:off x="1541463" y="1835150"/>
            <a:ext cx="7145337" cy="759182"/>
          </a:xfrm>
        </p:spPr>
        <p:txBody>
          <a:bodyPr>
            <a:spAutoFit/>
          </a:bodyPr>
          <a:lstStyle/>
          <a:p>
            <a:pPr marL="0" indent="0">
              <a:buFontTx/>
              <a:buNone/>
            </a:pPr>
            <a:r>
              <a:rPr lang="en-AU" dirty="0" smtClean="0">
                <a:latin typeface="Calibri" pitchFamily="34" charset="0"/>
                <a:ea typeface="ＭＳ Ｐゴシック" charset="-128"/>
              </a:rPr>
              <a:t>To ensure that earthworks construction tasks can be initiated, it is important to confirm that the correct resources are available.</a:t>
            </a:r>
            <a:endParaRPr lang="en-US" dirty="0" smtClean="0">
              <a:latin typeface="Calibri" pitchFamily="34" charset="0"/>
              <a:ea typeface="ＭＳ Ｐゴシック" charset="-128"/>
            </a:endParaRPr>
          </a:p>
        </p:txBody>
      </p:sp>
      <p:pic>
        <p:nvPicPr>
          <p:cNvPr id="4" name="Picture 3" descr="meeting plans warden hat supervisor 123196034.jpg"/>
          <p:cNvPicPr>
            <a:picLocks noChangeAspect="1"/>
          </p:cNvPicPr>
          <p:nvPr/>
        </p:nvPicPr>
        <p:blipFill>
          <a:blip r:embed="rId3" cstate="print"/>
          <a:srcRect/>
          <a:stretch>
            <a:fillRect/>
          </a:stretch>
        </p:blipFill>
        <p:spPr bwMode="auto">
          <a:xfrm>
            <a:off x="2339752" y="2636912"/>
            <a:ext cx="4716463" cy="35369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494628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3.1.1 EARTHWORKS CONSTRUCTION RESOURCES</a:t>
            </a:r>
            <a:endParaRPr lang="en-US" dirty="0">
              <a:latin typeface="Calibri" pitchFamily="34" charset="0"/>
              <a:ea typeface="+mj-ea"/>
            </a:endParaRPr>
          </a:p>
        </p:txBody>
      </p:sp>
      <p:sp>
        <p:nvSpPr>
          <p:cNvPr id="3" name="Content Placeholder 2"/>
          <p:cNvSpPr>
            <a:spLocks noGrp="1"/>
          </p:cNvSpPr>
          <p:nvPr>
            <p:ph idx="1"/>
          </p:nvPr>
        </p:nvSpPr>
        <p:spPr>
          <a:xfrm>
            <a:off x="1541463" y="1584325"/>
            <a:ext cx="7145337" cy="412934"/>
          </a:xfrm>
        </p:spPr>
        <p:txBody>
          <a:bodyPr>
            <a:spAutoFit/>
          </a:bodyPr>
          <a:lstStyle/>
          <a:p>
            <a:pPr marL="0" indent="0">
              <a:buFontTx/>
              <a:buNone/>
            </a:pPr>
            <a:r>
              <a:rPr lang="en-AU" dirty="0" smtClean="0">
                <a:latin typeface="Calibri" pitchFamily="34" charset="0"/>
                <a:ea typeface="ＭＳ Ｐゴシック" charset="-128"/>
              </a:rPr>
              <a:t>Necessary resources for earthworks construction may include:</a:t>
            </a:r>
            <a:endParaRPr lang="en-US" dirty="0" smtClean="0">
              <a:latin typeface="Calibri" pitchFamily="34" charset="0"/>
              <a:ea typeface="ＭＳ Ｐゴシック" charset="-128"/>
            </a:endParaRPr>
          </a:p>
        </p:txBody>
      </p:sp>
      <p:pic>
        <p:nvPicPr>
          <p:cNvPr id="5" name="Picture 4" descr="RIIMPO402A 3.1.1 pg 6.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14589" y="2348880"/>
            <a:ext cx="5189876" cy="389317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8993928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3.1.1 EARTHWORKS CONSTRUCTION RESOURCES</a:t>
            </a:r>
            <a:endParaRPr lang="en-US" dirty="0">
              <a:latin typeface="Calibri" pitchFamily="34" charset="0"/>
              <a:ea typeface="+mj-ea"/>
            </a:endParaRPr>
          </a:p>
        </p:txBody>
      </p:sp>
      <p:sp>
        <p:nvSpPr>
          <p:cNvPr id="3" name="Content Placeholder 2"/>
          <p:cNvSpPr>
            <a:spLocks noGrp="1"/>
          </p:cNvSpPr>
          <p:nvPr>
            <p:ph idx="1"/>
          </p:nvPr>
        </p:nvSpPr>
        <p:spPr>
          <a:xfrm>
            <a:off x="1547664" y="1844824"/>
            <a:ext cx="3760787" cy="3683060"/>
          </a:xfrm>
        </p:spPr>
        <p:txBody>
          <a:bodyPr>
            <a:spAutoFit/>
          </a:bodyPr>
          <a:lstStyle/>
          <a:p>
            <a:pPr marL="0" indent="0">
              <a:buFontTx/>
              <a:buNone/>
            </a:pPr>
            <a:r>
              <a:rPr lang="en-AU" dirty="0" smtClean="0">
                <a:latin typeface="Calibri" pitchFamily="34" charset="0"/>
                <a:ea typeface="ＭＳ Ｐゴシック" charset="-128"/>
              </a:rPr>
              <a:t>Having the appropriate resources available and ready will allow your team to maintain the required levels of productivity through efficient work practices.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also means you can be certain that personnel/workers have the right tools and equipment for the job, ensuring safety and effectiveness throughout operations.</a:t>
            </a:r>
            <a:endParaRPr lang="en-US" dirty="0" smtClean="0">
              <a:latin typeface="Calibri" pitchFamily="34" charset="0"/>
              <a:ea typeface="ＭＳ Ｐゴシック" charset="-128"/>
            </a:endParaRPr>
          </a:p>
        </p:txBody>
      </p:sp>
      <p:pic>
        <p:nvPicPr>
          <p:cNvPr id="4" name="Picture 3" descr="Shovel with dirt on i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41950" y="2170113"/>
            <a:ext cx="3244850" cy="28638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32118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3.1.2 RESOURCE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1619672" y="2780928"/>
            <a:ext cx="4098925" cy="3016210"/>
          </a:xfrm>
        </p:spPr>
        <p:txBody>
          <a:bodyPr>
            <a:spAutoFit/>
          </a:bodyPr>
          <a:lstStyle/>
          <a:p>
            <a:pPr marL="0" indent="0">
              <a:buFontTx/>
              <a:buNone/>
            </a:pPr>
            <a:r>
              <a:rPr lang="en-AU" dirty="0" smtClean="0">
                <a:latin typeface="Calibri" pitchFamily="34" charset="0"/>
                <a:ea typeface="ＭＳ Ｐゴシック" charset="-128"/>
              </a:rPr>
              <a:t>You will need to confirm that you have accounted for these by checking the project and task documentation.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should also confirm that the relevant organisational procedures for procuring the equipment have been followed in the planning and allocating of resources for the task.</a:t>
            </a:r>
            <a:endParaRPr lang="en-US" dirty="0" smtClean="0">
              <a:latin typeface="Calibri" pitchFamily="34" charset="0"/>
              <a:ea typeface="ＭＳ Ｐゴシック" charset="-128"/>
            </a:endParaRPr>
          </a:p>
        </p:txBody>
      </p:sp>
      <p:pic>
        <p:nvPicPr>
          <p:cNvPr id="5" name="Picture 4" descr="construction worker supervisor inspector read document hard hat ppe 13582653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652120" y="2924944"/>
            <a:ext cx="3141167" cy="3463925"/>
          </a:xfrm>
          <a:prstGeom prst="rect">
            <a:avLst/>
          </a:prstGeom>
          <a:noFill/>
          <a:ln w="9525">
            <a:noFill/>
            <a:miter lim="800000"/>
            <a:headEnd/>
            <a:tailEnd/>
          </a:ln>
        </p:spPr>
      </p:pic>
      <p:sp>
        <p:nvSpPr>
          <p:cNvPr id="6" name="Rectangle 5"/>
          <p:cNvSpPr>
            <a:spLocks noChangeArrowheads="1"/>
          </p:cNvSpPr>
          <p:nvPr/>
        </p:nvSpPr>
        <p:spPr bwMode="auto">
          <a:xfrm>
            <a:off x="1541463" y="1919288"/>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Each project will have its own resource requirements based on the tasks and specifications involved.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589683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3.1.2 RESOURCE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4932040" y="2060848"/>
            <a:ext cx="3781425" cy="2990562"/>
          </a:xfrm>
        </p:spPr>
        <p:txBody>
          <a:bodyPr>
            <a:spAutoFit/>
          </a:bodyPr>
          <a:lstStyle/>
          <a:p>
            <a:pPr marL="0" indent="0">
              <a:buFontTx/>
              <a:buNone/>
            </a:pPr>
            <a:r>
              <a:rPr lang="en-AU" dirty="0" smtClean="0">
                <a:latin typeface="Calibri" pitchFamily="34" charset="0"/>
                <a:ea typeface="ＭＳ Ｐゴシック" charset="-128"/>
              </a:rPr>
              <a:t>In determining the correct resources for the activities, you need to confirm that plant and equipment is suitable for the task.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will mean checking the intended application or use of each item is in line with its capabilities and limitations. </a:t>
            </a:r>
            <a:endParaRPr lang="en-US" dirty="0" smtClean="0">
              <a:latin typeface="Calibri" pitchFamily="34" charset="0"/>
              <a:ea typeface="ＭＳ Ｐゴシック" charset="-128"/>
            </a:endParaRPr>
          </a:p>
        </p:txBody>
      </p:sp>
      <p:pic>
        <p:nvPicPr>
          <p:cNvPr id="4" name="Picture 3" descr="construction site worker clipboard ppe supervisor inspect pipe excavator dozer  11194581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44725"/>
            <a:ext cx="3270250" cy="24749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0227121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3.1.2 RESOURCE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1533525" y="2838450"/>
            <a:ext cx="3781425" cy="3362459"/>
          </a:xfrm>
        </p:spPr>
        <p:txBody>
          <a:bodyPr>
            <a:spAutoFit/>
          </a:bodyPr>
          <a:lstStyle/>
          <a:p>
            <a:pPr marL="0" indent="0">
              <a:buFontTx/>
              <a:buNone/>
            </a:pPr>
            <a:r>
              <a:rPr lang="en-AU" dirty="0" smtClean="0">
                <a:latin typeface="Calibri" pitchFamily="34" charset="0"/>
                <a:ea typeface="ＭＳ Ｐゴシック" charset="-128"/>
              </a:rPr>
              <a:t>Prior to work starting, make sure that personnel/workers know how to use each tool and piece of equipment or plant correctly, in line with site and equipment safety requirements.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Also check that the appropriate operational checks have been carried out to ensure all items are serviceable and safe to use. </a:t>
            </a:r>
            <a:endParaRPr lang="en-US" dirty="0" smtClean="0">
              <a:latin typeface="Calibri" pitchFamily="34" charset="0"/>
              <a:ea typeface="ＭＳ Ｐゴシック" charset="-128"/>
            </a:endParaRPr>
          </a:p>
        </p:txBody>
      </p:sp>
      <p:pic>
        <p:nvPicPr>
          <p:cNvPr id="5" name="Picture 4" descr="operators manual green folder vertical 1.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665534" y="3356992"/>
            <a:ext cx="2478466" cy="3055690"/>
          </a:xfrm>
          <a:prstGeom prst="rect">
            <a:avLst/>
          </a:prstGeom>
          <a:noFill/>
          <a:ln w="9525">
            <a:noFill/>
            <a:miter lim="800000"/>
            <a:headEnd/>
            <a:tailEnd/>
          </a:ln>
        </p:spPr>
      </p:pic>
      <p:sp>
        <p:nvSpPr>
          <p:cNvPr id="6" name="Rectangle 5"/>
          <p:cNvSpPr>
            <a:spLocks noChangeArrowheads="1"/>
          </p:cNvSpPr>
          <p:nvPr/>
        </p:nvSpPr>
        <p:spPr bwMode="auto">
          <a:xfrm>
            <a:off x="1541463" y="1897063"/>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You may need to refer to the machine specifications and other details listed in the individual operator</a:t>
            </a:r>
            <a:r>
              <a:rPr lang="en-AU" altLang="en-US" dirty="0">
                <a:solidFill>
                  <a:srgbClr val="000000"/>
                </a:solidFill>
                <a:latin typeface="Calibri" pitchFamily="34" charset="0"/>
              </a:rPr>
              <a:t>’</a:t>
            </a:r>
            <a:r>
              <a:rPr lang="en-AU" dirty="0">
                <a:solidFill>
                  <a:srgbClr val="000000"/>
                </a:solidFill>
                <a:latin typeface="Calibri" pitchFamily="34" charset="0"/>
              </a:rPr>
              <a:t>s manuals or your site documentation.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4786681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3.1.2 RESOURCE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5076056" y="2060848"/>
            <a:ext cx="3571875" cy="3362459"/>
          </a:xfrm>
        </p:spPr>
        <p:txBody>
          <a:bodyPr>
            <a:spAutoFit/>
          </a:bodyPr>
          <a:lstStyle/>
          <a:p>
            <a:pPr marL="0" indent="0">
              <a:buFontTx/>
              <a:buNone/>
            </a:pPr>
            <a:r>
              <a:rPr lang="en-AU" dirty="0" smtClean="0">
                <a:latin typeface="Calibri" pitchFamily="34" charset="0"/>
                <a:ea typeface="ＭＳ Ｐゴシック" charset="-128"/>
              </a:rPr>
              <a:t>The resources for the activity should be checked and confirmed with the relevant personnel/workers such as supervisor/managers, engineers or project management staff to ensure that resource requirements and procedures have been adhered to.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will help to avoid any safety issues or other potential problems.</a:t>
            </a:r>
            <a:endParaRPr lang="en-US" dirty="0" smtClean="0">
              <a:latin typeface="Calibri" pitchFamily="34" charset="0"/>
              <a:ea typeface="ＭＳ Ｐゴシック" charset="-128"/>
            </a:endParaRPr>
          </a:p>
        </p:txBody>
      </p:sp>
      <p:pic>
        <p:nvPicPr>
          <p:cNvPr id="4" name="Picture 3" descr="workers supervisors plans read consult discuss 157829069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27250"/>
            <a:ext cx="3433762" cy="30845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280139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3.1.2 RESOURCE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1547664" y="2132856"/>
            <a:ext cx="3852862" cy="2990562"/>
          </a:xfrm>
        </p:spPr>
        <p:txBody>
          <a:bodyPr>
            <a:spAutoFit/>
          </a:bodyPr>
          <a:lstStyle/>
          <a:p>
            <a:pPr marL="0" indent="0">
              <a:buFontTx/>
              <a:buNone/>
            </a:pPr>
            <a:r>
              <a:rPr lang="en-AU" dirty="0" smtClean="0">
                <a:latin typeface="Calibri" pitchFamily="34" charset="0"/>
                <a:ea typeface="ＭＳ Ｐゴシック" charset="-128"/>
              </a:rPr>
              <a:t>Be aware that resource requirements may change once earthworks tasks begin as conditions or other factors can differ from when the job was planned.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You may need to procure alternative materials and types of equipment or source additional labour to get the job done.</a:t>
            </a:r>
            <a:endParaRPr lang="en-US" dirty="0" smtClean="0">
              <a:latin typeface="Calibri" pitchFamily="34" charset="0"/>
              <a:ea typeface="ＭＳ Ｐゴシック" charset="-128"/>
            </a:endParaRPr>
          </a:p>
        </p:txBody>
      </p:sp>
      <p:pic>
        <p:nvPicPr>
          <p:cNvPr id="5" name="Picture 4" descr="clipboard check inspect tyre plant equipment 8983976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76875" y="2174875"/>
            <a:ext cx="3209925" cy="25701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8631991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 PROVIDE INSTRUCTIONS AND LEADERSHIP TO WORK TEAM</a:t>
            </a:r>
            <a:endParaRPr lang="en-US" dirty="0">
              <a:latin typeface="Calibri" pitchFamily="34" charset="0"/>
              <a:ea typeface="+mj-ea"/>
            </a:endParaRPr>
          </a:p>
        </p:txBody>
      </p:sp>
      <p:sp>
        <p:nvSpPr>
          <p:cNvPr id="3" name="Content Placeholder 2"/>
          <p:cNvSpPr>
            <a:spLocks noGrp="1"/>
          </p:cNvSpPr>
          <p:nvPr>
            <p:ph idx="1"/>
          </p:nvPr>
        </p:nvSpPr>
        <p:spPr>
          <a:xfrm>
            <a:off x="1541463" y="1700213"/>
            <a:ext cx="7145337" cy="1977464"/>
          </a:xfrm>
        </p:spPr>
        <p:txBody>
          <a:bodyPr>
            <a:spAutoFit/>
          </a:bodyPr>
          <a:lstStyle/>
          <a:p>
            <a:pPr marL="0" indent="0">
              <a:buFontTx/>
              <a:buNone/>
            </a:pPr>
            <a:r>
              <a:rPr lang="en-AU" dirty="0" smtClean="0">
                <a:latin typeface="Calibri" pitchFamily="34" charset="0"/>
                <a:ea typeface="ＭＳ Ｐゴシック" charset="-128"/>
              </a:rPr>
              <a:t>In applying the principles of earthworks construction it is vital to make sure that all team members have received clear and timely instructions.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will therefore need to follow your organisation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requirements and procedures for communication and teamwork, and apply your skills in supervision and leadership.</a:t>
            </a:r>
            <a:endParaRPr lang="en-US" dirty="0" smtClean="0">
              <a:latin typeface="Calibri" pitchFamily="34" charset="0"/>
              <a:ea typeface="ＭＳ Ｐゴシック" charset="-128"/>
            </a:endParaRPr>
          </a:p>
        </p:txBody>
      </p:sp>
      <p:pic>
        <p:nvPicPr>
          <p:cNvPr id="4" name="Picture 3" descr="construction meeting discussion team group sit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87824" y="3717032"/>
            <a:ext cx="3868738" cy="26162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8627752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1475656" y="1520641"/>
            <a:ext cx="3690937" cy="5132174"/>
          </a:xfrm>
        </p:spPr>
        <p:txBody>
          <a:bodyPr>
            <a:spAutoFit/>
          </a:bodyPr>
          <a:lstStyle/>
          <a:p>
            <a:pPr marL="0" indent="0">
              <a:buFontTx/>
              <a:buNone/>
            </a:pPr>
            <a:r>
              <a:rPr lang="en-AU" sz="1750" dirty="0" smtClean="0">
                <a:latin typeface="Calibri" pitchFamily="34" charset="0"/>
                <a:ea typeface="ＭＳ Ｐゴシック" charset="-128"/>
              </a:rPr>
              <a:t>Team members and others who may be involved in the earthworks activities under your supervision may include:  </a:t>
            </a:r>
            <a:endParaRPr lang="en-US" sz="1750" dirty="0" smtClean="0">
              <a:latin typeface="Calibri" pitchFamily="34" charset="0"/>
              <a:ea typeface="ＭＳ Ｐゴシック" charset="-128"/>
            </a:endParaRPr>
          </a:p>
          <a:p>
            <a:pPr marL="0" indent="0">
              <a:spcBef>
                <a:spcPts val="400"/>
              </a:spcBef>
              <a:spcAft>
                <a:spcPts val="400"/>
              </a:spcAft>
            </a:pPr>
            <a:r>
              <a:rPr lang="en-AU" sz="1750" dirty="0" smtClean="0">
                <a:latin typeface="Calibri" pitchFamily="34" charset="0"/>
                <a:ea typeface="ＭＳ Ｐゴシック" charset="-128"/>
              </a:rPr>
              <a:t>Personnel/Workers directly involved in the task.  </a:t>
            </a:r>
            <a:endParaRPr lang="en-US" sz="1750" dirty="0" smtClean="0">
              <a:latin typeface="Calibri" pitchFamily="34" charset="0"/>
              <a:ea typeface="ＭＳ Ｐゴシック" charset="-128"/>
            </a:endParaRPr>
          </a:p>
          <a:p>
            <a:pPr marL="0" indent="0">
              <a:spcBef>
                <a:spcPts val="400"/>
              </a:spcBef>
              <a:spcAft>
                <a:spcPts val="400"/>
              </a:spcAft>
            </a:pPr>
            <a:r>
              <a:rPr lang="en-AU" sz="1750" dirty="0" smtClean="0">
                <a:latin typeface="Calibri" pitchFamily="34" charset="0"/>
                <a:ea typeface="ＭＳ Ｐゴシック" charset="-128"/>
              </a:rPr>
              <a:t>Other members of the organisation's management team.  </a:t>
            </a:r>
            <a:endParaRPr lang="en-US" sz="1750" dirty="0" smtClean="0">
              <a:latin typeface="Calibri" pitchFamily="34" charset="0"/>
              <a:ea typeface="ＭＳ Ｐゴシック" charset="-128"/>
            </a:endParaRPr>
          </a:p>
          <a:p>
            <a:pPr marL="0" indent="0">
              <a:spcBef>
                <a:spcPts val="400"/>
              </a:spcBef>
              <a:spcAft>
                <a:spcPts val="400"/>
              </a:spcAft>
            </a:pPr>
            <a:r>
              <a:rPr lang="en-AU" sz="1750" dirty="0" smtClean="0">
                <a:latin typeface="Calibri" pitchFamily="34" charset="0"/>
                <a:ea typeface="ＭＳ Ｐゴシック" charset="-128"/>
              </a:rPr>
              <a:t>Supplier</a:t>
            </a:r>
            <a:r>
              <a:rPr lang="en-AU" altLang="en-US" sz="1750" dirty="0" smtClean="0">
                <a:latin typeface="Calibri" pitchFamily="34" charset="0"/>
                <a:ea typeface="ＭＳ Ｐゴシック" charset="-128"/>
              </a:rPr>
              <a:t>’</a:t>
            </a:r>
            <a:r>
              <a:rPr lang="en-AU" sz="1750" dirty="0" smtClean="0">
                <a:latin typeface="Calibri" pitchFamily="34" charset="0"/>
                <a:ea typeface="ＭＳ Ｐゴシック" charset="-128"/>
              </a:rPr>
              <a:t>s representatives.  </a:t>
            </a:r>
            <a:endParaRPr lang="en-US" sz="1750" dirty="0" smtClean="0">
              <a:latin typeface="Calibri" pitchFamily="34" charset="0"/>
              <a:ea typeface="ＭＳ Ｐゴシック" charset="-128"/>
            </a:endParaRPr>
          </a:p>
          <a:p>
            <a:pPr marL="0" indent="0">
              <a:spcBef>
                <a:spcPts val="400"/>
              </a:spcBef>
              <a:spcAft>
                <a:spcPts val="400"/>
              </a:spcAft>
            </a:pPr>
            <a:r>
              <a:rPr lang="en-AU" sz="1750" dirty="0" smtClean="0">
                <a:latin typeface="Calibri" pitchFamily="34" charset="0"/>
                <a:ea typeface="ＭＳ Ｐゴシック" charset="-128"/>
              </a:rPr>
              <a:t>Sub-contractors representatives.  </a:t>
            </a:r>
            <a:endParaRPr lang="en-US" sz="1750" dirty="0" smtClean="0">
              <a:latin typeface="Calibri" pitchFamily="34" charset="0"/>
              <a:ea typeface="ＭＳ Ｐゴシック" charset="-128"/>
            </a:endParaRPr>
          </a:p>
          <a:p>
            <a:pPr marL="0" indent="0">
              <a:spcBef>
                <a:spcPts val="400"/>
              </a:spcBef>
              <a:spcAft>
                <a:spcPts val="400"/>
              </a:spcAft>
            </a:pPr>
            <a:r>
              <a:rPr lang="en-AU" sz="1750" dirty="0" smtClean="0">
                <a:latin typeface="Calibri" pitchFamily="34" charset="0"/>
                <a:ea typeface="ＭＳ Ｐゴシック" charset="-128"/>
              </a:rPr>
              <a:t>Supervisors or managers of other organisations who are involved in related tasks.</a:t>
            </a:r>
            <a:r>
              <a:rPr lang="en-US" sz="1750" dirty="0" smtClean="0">
                <a:latin typeface="Calibri" pitchFamily="34" charset="0"/>
                <a:ea typeface="ＭＳ Ｐゴシック" charset="-128"/>
              </a:rPr>
              <a:t> </a:t>
            </a:r>
          </a:p>
        </p:txBody>
      </p:sp>
      <p:pic>
        <p:nvPicPr>
          <p:cNvPr id="5" name="Picture 4" descr="Construction worker supervisor Man Larry &amp; Barry frolicking abou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48300" y="2119313"/>
            <a:ext cx="3238500" cy="356711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8132969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5292080" y="1700808"/>
            <a:ext cx="3419475" cy="4144724"/>
          </a:xfrm>
        </p:spPr>
        <p:txBody>
          <a:bodyPr>
            <a:spAutoFit/>
          </a:bodyPr>
          <a:lstStyle/>
          <a:p>
            <a:pPr marL="682625"/>
            <a:r>
              <a:rPr lang="en-AU" dirty="0" smtClean="0">
                <a:latin typeface="Calibri" pitchFamily="34" charset="0"/>
                <a:ea typeface="ＭＳ Ｐゴシック" charset="-128"/>
              </a:rPr>
              <a:t>Engineering staff.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Administrative staff.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Other people necessary to the operations. </a:t>
            </a:r>
            <a:endParaRPr lang="en-US" dirty="0" smtClean="0">
              <a:latin typeface="Calibri" pitchFamily="34" charset="0"/>
              <a:ea typeface="ＭＳ Ｐゴシック" charset="-128"/>
            </a:endParaRPr>
          </a:p>
          <a:p>
            <a:pPr marL="682625">
              <a:buFontTx/>
              <a:buNone/>
            </a:pPr>
            <a:r>
              <a:rPr lang="en-AU" dirty="0" smtClean="0">
                <a:latin typeface="Calibri" pitchFamily="34" charset="0"/>
                <a:ea typeface="ＭＳ Ｐゴシック" charset="-128"/>
              </a:rPr>
              <a:t> </a:t>
            </a:r>
            <a:endParaRPr lang="en-US" dirty="0" smtClean="0">
              <a:latin typeface="Calibri" pitchFamily="34" charset="0"/>
              <a:ea typeface="ＭＳ Ｐゴシック" charset="-128"/>
            </a:endParaRPr>
          </a:p>
          <a:p>
            <a:pPr marL="682625">
              <a:buFontTx/>
              <a:buNone/>
            </a:pPr>
            <a:r>
              <a:rPr lang="en-AU" dirty="0" smtClean="0">
                <a:latin typeface="Calibri" pitchFamily="34" charset="0"/>
                <a:ea typeface="ＭＳ Ｐゴシック" charset="-128"/>
              </a:rPr>
              <a:t>       In some cases, a subject matter expert will be brought in to be part of the team and may act as a technical adviser.</a:t>
            </a:r>
            <a:endParaRPr lang="en-US" dirty="0" smtClean="0">
              <a:latin typeface="Calibri" pitchFamily="34" charset="0"/>
              <a:ea typeface="ＭＳ Ｐゴシック" charset="-128"/>
            </a:endParaRPr>
          </a:p>
        </p:txBody>
      </p:sp>
      <p:pic>
        <p:nvPicPr>
          <p:cNvPr id="4" name="Picture 3" descr="FEL front end loader workers supervisors mine construction meeting discussion inspection hard hat clipboard 8983979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59013"/>
            <a:ext cx="3551237" cy="25225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4230348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5220072" y="1196752"/>
            <a:ext cx="3559175" cy="5183470"/>
          </a:xfrm>
        </p:spPr>
        <p:txBody>
          <a:bodyPr>
            <a:spAutoFit/>
          </a:bodyPr>
          <a:lstStyle/>
          <a:p>
            <a:pPr marL="0" indent="0">
              <a:buFontTx/>
              <a:buNone/>
            </a:pPr>
            <a:r>
              <a:rPr lang="en-AU" dirty="0" smtClean="0">
                <a:latin typeface="Calibri" pitchFamily="34" charset="0"/>
                <a:ea typeface="ＭＳ Ｐゴシック" charset="-128"/>
              </a:rPr>
              <a:t>Clear and effective communication is essential in any workplace.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Your site will have procedures covering every aspect of communication, including recording and reporting.</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Site communication requirements and procedures may detail factors such 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Documentation requirements, e.g. verbal or written reports.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Protocols for using communications equipment.</a:t>
            </a:r>
            <a:endParaRPr lang="en-US" dirty="0" smtClean="0">
              <a:latin typeface="Calibri" pitchFamily="34" charset="0"/>
              <a:ea typeface="ＭＳ Ｐゴシック" charset="-128"/>
            </a:endParaRPr>
          </a:p>
        </p:txBody>
      </p:sp>
      <p:pic>
        <p:nvPicPr>
          <p:cNvPr id="5" name="Picture 4" descr="documents stack paper report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1724025"/>
            <a:ext cx="3328987" cy="42465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555369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mmunicate phone mobile call 7072033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390365" y="2232988"/>
            <a:ext cx="2766482" cy="4149080"/>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1475656" y="1772816"/>
            <a:ext cx="4483100" cy="4606389"/>
          </a:xfrm>
        </p:spPr>
        <p:txBody>
          <a:bodyPr>
            <a:spAutoFit/>
          </a:bodyPr>
          <a:lstStyle/>
          <a:p>
            <a:pPr marL="682625"/>
            <a:r>
              <a:rPr lang="en-AU" dirty="0" smtClean="0">
                <a:latin typeface="Calibri" pitchFamily="34" charset="0"/>
                <a:ea typeface="MS Mincho" pitchFamily="49" charset="-128"/>
              </a:rPr>
              <a:t>Communications equipment and methods to be used on site, including: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Two-way radios.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Mobile phones.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Landline phones.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Email.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Instant messaging.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Message boards. </a:t>
            </a:r>
            <a:endParaRPr lang="en-US" dirty="0" smtClean="0">
              <a:latin typeface="Calibri" pitchFamily="34" charset="0"/>
              <a:ea typeface="MS Mincho" pitchFamily="49" charset="-128"/>
            </a:endParaRPr>
          </a:p>
          <a:p>
            <a:pPr marL="682625">
              <a:buFontTx/>
              <a:buBlip>
                <a:blip r:embed="rId4"/>
              </a:buBlip>
            </a:pPr>
            <a:r>
              <a:rPr lang="en-AU" dirty="0" smtClean="0">
                <a:latin typeface="Calibri" pitchFamily="34" charset="0"/>
                <a:ea typeface="MS Mincho" pitchFamily="49" charset="-128"/>
              </a:rPr>
              <a:t>Hand signals and symbols – used due to the high levels of background noise.</a:t>
            </a:r>
            <a:endParaRPr lang="en-US" dirty="0" smtClean="0">
              <a:latin typeface="Calibri" pitchFamily="34" charset="0"/>
              <a:ea typeface="MS Mincho" pitchFamily="49" charset="-128"/>
            </a:endParaRPr>
          </a:p>
        </p:txBody>
      </p:sp>
    </p:spTree>
    <p:custDataLst>
      <p:tags r:id="rId1"/>
    </p:custDataLst>
    <p:extLst>
      <p:ext uri="{BB962C8B-B14F-4D97-AF65-F5344CB8AC3E}">
        <p14:creationId xmlns:p14="http://schemas.microsoft.com/office/powerpoint/2010/main" val="14060287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1541463" y="2876550"/>
            <a:ext cx="3725862" cy="3170099"/>
          </a:xfrm>
        </p:spPr>
        <p:txBody>
          <a:bodyPr>
            <a:spAutoFit/>
          </a:bodyPr>
          <a:lstStyle/>
          <a:p>
            <a:pPr marL="0" indent="0">
              <a:buFontTx/>
              <a:buNone/>
            </a:pPr>
            <a:r>
              <a:rPr lang="en-AU" dirty="0" smtClean="0">
                <a:latin typeface="Calibri" pitchFamily="34" charset="0"/>
                <a:ea typeface="ＭＳ Ｐゴシック" charset="-128"/>
              </a:rPr>
              <a:t>These instructions may be passed down the line from management or other staff overseeing the project.</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Instructions and other information may be communicated through: </a:t>
            </a:r>
            <a:endParaRPr lang="en-US" dirty="0" smtClean="0">
              <a:latin typeface="Calibri" pitchFamily="34" charset="0"/>
              <a:ea typeface="ＭＳ Ｐゴシック" charset="-128"/>
            </a:endParaRPr>
          </a:p>
          <a:p>
            <a:pPr marL="0" indent="0"/>
            <a:r>
              <a:rPr lang="en-AU" b="1" dirty="0" smtClean="0">
                <a:solidFill>
                  <a:srgbClr val="0069AA"/>
                </a:solidFill>
                <a:latin typeface="Calibri" pitchFamily="34" charset="0"/>
                <a:ea typeface="ＭＳ Ｐゴシック" charset="-128"/>
              </a:rPr>
              <a:t>Briefings</a:t>
            </a:r>
            <a:r>
              <a:rPr lang="en-AU" dirty="0" smtClean="0">
                <a:latin typeface="Calibri" pitchFamily="34" charset="0"/>
                <a:ea typeface="ＭＳ Ｐゴシック" charset="-128"/>
              </a:rPr>
              <a:t> – information provided both before the work begins and during the task or operations. </a:t>
            </a:r>
            <a:endParaRPr lang="en-US" dirty="0" smtClean="0">
              <a:latin typeface="Calibri" pitchFamily="34" charset="0"/>
              <a:ea typeface="ＭＳ Ｐゴシック" charset="-128"/>
            </a:endParaRPr>
          </a:p>
        </p:txBody>
      </p:sp>
      <p:pic>
        <p:nvPicPr>
          <p:cNvPr id="45057" name="Picture 1" descr="worker supervisor excavator site meeting dicsuss communicate 8264265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53063" y="2657475"/>
            <a:ext cx="3233737" cy="2970213"/>
          </a:xfrm>
          <a:prstGeom prst="rect">
            <a:avLst/>
          </a:prstGeom>
          <a:noFill/>
          <a:ln w="9525">
            <a:noFill/>
            <a:miter lim="800000"/>
            <a:headEnd/>
            <a:tailEnd/>
          </a:ln>
        </p:spPr>
      </p:pic>
      <p:sp>
        <p:nvSpPr>
          <p:cNvPr id="5" name="Rectangle 4"/>
          <p:cNvSpPr>
            <a:spLocks noChangeArrowheads="1"/>
          </p:cNvSpPr>
          <p:nvPr/>
        </p:nvSpPr>
        <p:spPr bwMode="auto">
          <a:xfrm>
            <a:off x="1541463" y="1663700"/>
            <a:ext cx="7145337" cy="923925"/>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To ensure that activities are completed in line with the specific task requirements safely, effectively and on time, clear and timely instructions are given to personnel/workers by the supervisor.</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41674032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5057"/>
                                        </p:tgtEl>
                                        <p:attrNameLst>
                                          <p:attrName>style.visibility</p:attrName>
                                        </p:attrNameLst>
                                      </p:cBhvr>
                                      <p:to>
                                        <p:strVal val="visible"/>
                                      </p:to>
                                    </p:set>
                                    <p:animEffect transition="in" filter="dissolve">
                                      <p:cBhvr>
                                        <p:cTn id="13" dur="1000"/>
                                        <p:tgtEl>
                                          <p:spTgt spid="4505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4644008" y="1403750"/>
            <a:ext cx="4071937" cy="4666277"/>
          </a:xfrm>
        </p:spPr>
        <p:txBody>
          <a:bodyPr>
            <a:spAutoFit/>
          </a:bodyPr>
          <a:lstStyle/>
          <a:p>
            <a:pPr marL="682625"/>
            <a:r>
              <a:rPr lang="en-AU" sz="1650" b="1" dirty="0" smtClean="0">
                <a:solidFill>
                  <a:srgbClr val="1069AB"/>
                </a:solidFill>
                <a:latin typeface="Calibri" pitchFamily="34" charset="0"/>
                <a:ea typeface="ＭＳ Ｐゴシック" charset="-128"/>
              </a:rPr>
              <a:t>Site Meetings</a:t>
            </a:r>
            <a:r>
              <a:rPr lang="en-AU" sz="1650" dirty="0" smtClean="0">
                <a:solidFill>
                  <a:srgbClr val="1069AB"/>
                </a:solidFill>
                <a:latin typeface="Calibri" pitchFamily="34" charset="0"/>
                <a:ea typeface="ＭＳ Ｐゴシック" charset="-128"/>
              </a:rPr>
              <a:t> </a:t>
            </a:r>
            <a:r>
              <a:rPr lang="en-AU" sz="1650" dirty="0" smtClean="0">
                <a:latin typeface="Calibri" pitchFamily="34" charset="0"/>
                <a:ea typeface="ＭＳ Ｐゴシック" charset="-128"/>
              </a:rPr>
              <a:t>– site meetings are conducted for various reasons. They may be with management, workers, client representatives, or other key staff on the worksite. The meetings may be specific to a particular aspect, inspections, planning, or in response to incidents or actions on the site. </a:t>
            </a:r>
            <a:endParaRPr lang="en-US" sz="1650" dirty="0" smtClean="0">
              <a:latin typeface="Calibri" pitchFamily="34" charset="0"/>
              <a:ea typeface="ＭＳ Ｐゴシック" charset="-128"/>
            </a:endParaRPr>
          </a:p>
          <a:p>
            <a:pPr marL="682625"/>
            <a:r>
              <a:rPr lang="en-AU" sz="1650" b="1" dirty="0" smtClean="0">
                <a:solidFill>
                  <a:srgbClr val="1069AB"/>
                </a:solidFill>
                <a:latin typeface="Calibri" pitchFamily="34" charset="0"/>
                <a:ea typeface="ＭＳ Ｐゴシック" charset="-128"/>
              </a:rPr>
              <a:t>Work Orders</a:t>
            </a:r>
            <a:r>
              <a:rPr lang="en-AU" sz="1650" dirty="0" smtClean="0">
                <a:solidFill>
                  <a:srgbClr val="1069AB"/>
                </a:solidFill>
                <a:latin typeface="Calibri" pitchFamily="34" charset="0"/>
                <a:ea typeface="ＭＳ Ｐゴシック" charset="-128"/>
              </a:rPr>
              <a:t> </a:t>
            </a:r>
            <a:r>
              <a:rPr lang="en-AU" sz="1650" dirty="0" smtClean="0">
                <a:latin typeface="Calibri" pitchFamily="34" charset="0"/>
                <a:ea typeface="ＭＳ Ｐゴシック" charset="-128"/>
              </a:rPr>
              <a:t>– some organisations have a work order process that has to be followed prior to beginning a task. This may include compliance or contractual requirements that must be observed to complete the task. </a:t>
            </a:r>
            <a:endParaRPr lang="en-US" sz="1650" dirty="0" smtClean="0">
              <a:latin typeface="Calibri" pitchFamily="34" charset="0"/>
              <a:ea typeface="ＭＳ Ｐゴシック" charset="-128"/>
            </a:endParaRPr>
          </a:p>
        </p:txBody>
      </p:sp>
      <p:pic>
        <p:nvPicPr>
          <p:cNvPr id="4" name="Picture 3" descr="group meeting site workers plans ppe hi vis vests hard hat dv1961024 cropped and edit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041525"/>
            <a:ext cx="2952750" cy="36591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3331096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1547664" y="1412776"/>
            <a:ext cx="4102100" cy="5068054"/>
          </a:xfrm>
        </p:spPr>
        <p:txBody>
          <a:bodyPr>
            <a:spAutoFit/>
          </a:bodyPr>
          <a:lstStyle/>
          <a:p>
            <a:pPr marL="682625"/>
            <a:r>
              <a:rPr lang="en-AU" b="1" dirty="0" smtClean="0">
                <a:solidFill>
                  <a:srgbClr val="1069AB"/>
                </a:solidFill>
                <a:latin typeface="Calibri" pitchFamily="34" charset="0"/>
                <a:ea typeface="ＭＳ Ｐゴシック" charset="-128"/>
              </a:rPr>
              <a:t>Toolbox Meetings</a:t>
            </a:r>
            <a:r>
              <a:rPr lang="en-AU" dirty="0" smtClean="0">
                <a:solidFill>
                  <a:srgbClr val="1069AB"/>
                </a:solidFill>
                <a:latin typeface="Calibri" pitchFamily="34" charset="0"/>
                <a:ea typeface="ＭＳ Ｐゴシック" charset="-128"/>
              </a:rPr>
              <a:t> </a:t>
            </a:r>
            <a:r>
              <a:rPr lang="en-AU" dirty="0" smtClean="0">
                <a:latin typeface="Calibri" pitchFamily="34" charset="0"/>
                <a:ea typeface="ＭＳ Ｐゴシック" charset="-128"/>
              </a:rPr>
              <a:t>– these could range from individual work teams to the entire worksite, depending on the information content. On some sites a pre-start toolbox meeting is conducted at the start of each shift or work day, and a weekly toolbox meeting may be held to provide a broader range of information to workers.  </a:t>
            </a:r>
            <a:endParaRPr lang="en-US" dirty="0" smtClean="0">
              <a:latin typeface="Calibri" pitchFamily="34" charset="0"/>
              <a:ea typeface="ＭＳ Ｐゴシック" charset="-128"/>
            </a:endParaRPr>
          </a:p>
          <a:p>
            <a:pPr marL="682625"/>
            <a:r>
              <a:rPr lang="en-AU" b="1" dirty="0" smtClean="0">
                <a:solidFill>
                  <a:srgbClr val="1069AB"/>
                </a:solidFill>
                <a:latin typeface="Calibri" pitchFamily="34" charset="0"/>
                <a:ea typeface="ＭＳ Ｐゴシック" charset="-128"/>
              </a:rPr>
              <a:t>Handovers</a:t>
            </a:r>
            <a:r>
              <a:rPr lang="en-AU" dirty="0" smtClean="0">
                <a:latin typeface="Calibri" pitchFamily="34" charset="0"/>
                <a:ea typeface="ＭＳ Ｐゴシック" charset="-128"/>
              </a:rPr>
              <a:t> – critical information regarding activities or processes that may be handed over to another crew or work team.</a:t>
            </a:r>
            <a:r>
              <a:rPr lang="en-US" dirty="0" smtClean="0">
                <a:latin typeface="Calibri" pitchFamily="34" charset="0"/>
                <a:ea typeface="ＭＳ Ｐゴシック" charset="-128"/>
              </a:rPr>
              <a:t> </a:t>
            </a:r>
          </a:p>
        </p:txBody>
      </p:sp>
      <p:pic>
        <p:nvPicPr>
          <p:cNvPr id="5" name="Picture 4" descr="site toolbox meeting construction mining worker supervisor 91368371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34050" y="2006600"/>
            <a:ext cx="2952750" cy="34464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42252546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ea typeface="+mj-ea"/>
              </a:rPr>
              <a:t>3.2.1 COMMUNICATING WITH TEAM MEMBERS</a:t>
            </a:r>
            <a:endParaRPr lang="en-US" dirty="0">
              <a:ea typeface="+mj-ea"/>
            </a:endParaRPr>
          </a:p>
        </p:txBody>
      </p:sp>
      <p:sp>
        <p:nvSpPr>
          <p:cNvPr id="3" name="Content Placeholder 2"/>
          <p:cNvSpPr>
            <a:spLocks noGrp="1"/>
          </p:cNvSpPr>
          <p:nvPr>
            <p:ph idx="1"/>
          </p:nvPr>
        </p:nvSpPr>
        <p:spPr>
          <a:xfrm>
            <a:off x="4556125" y="2060575"/>
            <a:ext cx="4130675" cy="3638550"/>
          </a:xfrm>
        </p:spPr>
        <p:txBody>
          <a:bodyPr>
            <a:spAutoFit/>
          </a:bodyPr>
          <a:lstStyle/>
          <a:p>
            <a:pPr marL="0" indent="0">
              <a:buFontTx/>
              <a:buNone/>
            </a:pPr>
            <a:r>
              <a:rPr lang="en-AU" smtClean="0">
                <a:latin typeface="Arial Narrow" pitchFamily="34" charset="0"/>
                <a:ea typeface="ＭＳ Ｐゴシック" charset="-128"/>
              </a:rPr>
              <a:t>Briefings, handovers and toolbox, and site meetings are vital in aiding communications on the site. </a:t>
            </a:r>
            <a:endParaRPr lang="en-US" smtClean="0">
              <a:latin typeface="Arial Narrow" pitchFamily="34" charset="0"/>
              <a:ea typeface="ＭＳ Ｐゴシック" charset="-128"/>
            </a:endParaRPr>
          </a:p>
          <a:p>
            <a:pPr marL="0" indent="0">
              <a:buFontTx/>
              <a:buNone/>
            </a:pPr>
            <a:r>
              <a:rPr lang="en-AU" smtClean="0">
                <a:latin typeface="Arial Narrow" pitchFamily="34" charset="0"/>
                <a:ea typeface="ＭＳ Ｐゴシック" charset="-128"/>
              </a:rPr>
              <a:t> </a:t>
            </a:r>
            <a:endParaRPr lang="en-US" smtClean="0">
              <a:latin typeface="Arial Narrow" pitchFamily="34" charset="0"/>
              <a:ea typeface="ＭＳ Ｐゴシック" charset="-128"/>
            </a:endParaRPr>
          </a:p>
          <a:p>
            <a:pPr marL="0" indent="0">
              <a:buFontTx/>
              <a:buNone/>
            </a:pPr>
            <a:r>
              <a:rPr lang="en-AU" smtClean="0">
                <a:latin typeface="Arial Narrow" pitchFamily="34" charset="0"/>
                <a:ea typeface="ＭＳ Ｐゴシック" charset="-128"/>
              </a:rPr>
              <a:t>They allow interaction between management, supervisory staff, workers, subcontractors, and any other people involved in the activities.</a:t>
            </a:r>
            <a:endParaRPr lang="en-US" smtClean="0">
              <a:latin typeface="Arial Narrow" pitchFamily="34" charset="0"/>
              <a:ea typeface="ＭＳ Ｐゴシック" charset="-128"/>
            </a:endParaRPr>
          </a:p>
          <a:p>
            <a:pPr marL="0" indent="0">
              <a:buFontTx/>
              <a:buNone/>
            </a:pPr>
            <a:r>
              <a:rPr lang="en-AU" smtClean="0">
                <a:latin typeface="Arial Narrow" pitchFamily="34" charset="0"/>
                <a:ea typeface="ＭＳ Ｐゴシック" charset="-128"/>
              </a:rPr>
              <a:t> </a:t>
            </a:r>
            <a:endParaRPr lang="en-US" smtClean="0">
              <a:latin typeface="Arial Narrow" pitchFamily="34" charset="0"/>
              <a:ea typeface="ＭＳ Ｐゴシック" charset="-128"/>
            </a:endParaRPr>
          </a:p>
          <a:p>
            <a:pPr marL="0" indent="0">
              <a:buFontTx/>
              <a:buNone/>
            </a:pPr>
            <a:r>
              <a:rPr lang="en-AU" smtClean="0">
                <a:latin typeface="Arial Narrow" pitchFamily="34" charset="0"/>
                <a:ea typeface="ＭＳ Ｐゴシック" charset="-128"/>
              </a:rPr>
              <a:t>As a supervisor you need to ensure that thorough preparation goes into these briefings and meetings so that appropriate and relevant information is conveyed to the team. </a:t>
            </a:r>
            <a:endParaRPr lang="en-US" smtClean="0">
              <a:latin typeface="Arial Narrow" pitchFamily="34" charset="0"/>
              <a:ea typeface="ＭＳ Ｐゴシック" charset="-128"/>
            </a:endParaRPr>
          </a:p>
        </p:txBody>
      </p:sp>
      <p:pic>
        <p:nvPicPr>
          <p:cNvPr id="4" name="Picture 3" descr="worker supervisor site meeting consult plans 86542620.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03438"/>
            <a:ext cx="2886075" cy="3525837"/>
          </a:xfrm>
          <a:prstGeom prst="rect">
            <a:avLst/>
          </a:prstGeom>
          <a:noFill/>
          <a:ln w="9525">
            <a:noFill/>
            <a:miter lim="800000"/>
            <a:headEnd/>
            <a:tailEnd/>
          </a:ln>
        </p:spPr>
      </p:pic>
      <p:pic>
        <p:nvPicPr>
          <p:cNvPr id="5" name="Picture 4" descr="RIIMPO402A trans PPT.pn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flipH="1">
            <a:off x="-22225" y="3195638"/>
            <a:ext cx="1185863" cy="145256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365102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12" presetClass="entr" presetSubtype="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000"/>
                                        <p:tgtEl>
                                          <p:spTgt spid="5"/>
                                        </p:tgtEl>
                                        <p:attrNameLst>
                                          <p:attrName>ppt_x</p:attrName>
                                        </p:attrNameLst>
                                      </p:cBhvr>
                                      <p:tavLst>
                                        <p:tav tm="0">
                                          <p:val>
                                            <p:strVal val="#ppt_x-#ppt_w*1.125000"/>
                                          </p:val>
                                        </p:tav>
                                        <p:tav tm="100000">
                                          <p:val>
                                            <p:strVal val="#ppt_x"/>
                                          </p:val>
                                        </p:tav>
                                      </p:tavLst>
                                    </p:anim>
                                    <p:animEffect transition="in" filter="wipe(right)">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1475656" y="1772816"/>
            <a:ext cx="3771900" cy="3016210"/>
          </a:xfrm>
        </p:spPr>
        <p:txBody>
          <a:bodyPr>
            <a:spAutoFit/>
          </a:bodyPr>
          <a:lstStyle/>
          <a:p>
            <a:pPr marL="0" indent="0">
              <a:buFontTx/>
              <a:buNone/>
            </a:pPr>
            <a:r>
              <a:rPr lang="en-AU" dirty="0" smtClean="0">
                <a:latin typeface="Calibri" pitchFamily="34" charset="0"/>
                <a:ea typeface="ＭＳ Ｐゴシック" charset="-128"/>
              </a:rPr>
              <a:t>It</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important that the work team or teams are kept informed of issues that may relate to safety, quality, environment, traffic management, or general work activities.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level of information that is given out will be suitable to work operations and the people involved.</a:t>
            </a:r>
            <a:endParaRPr lang="en-US" dirty="0" smtClean="0">
              <a:latin typeface="Calibri" pitchFamily="34" charset="0"/>
              <a:ea typeface="ＭＳ Ｐゴシック" charset="-128"/>
            </a:endParaRPr>
          </a:p>
        </p:txBody>
      </p:sp>
      <p:pic>
        <p:nvPicPr>
          <p:cNvPr id="5" name="Picture 4" descr="worker supervisor clipboard communication excavator work site 5470349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36096" y="2348880"/>
            <a:ext cx="3251200" cy="2690812"/>
          </a:xfrm>
          <a:prstGeom prst="rect">
            <a:avLst/>
          </a:prstGeom>
          <a:noFill/>
          <a:ln w="9525">
            <a:noFill/>
            <a:miter lim="800000"/>
            <a:headEnd/>
            <a:tailEnd/>
          </a:ln>
        </p:spPr>
      </p:pic>
      <p:sp>
        <p:nvSpPr>
          <p:cNvPr id="6" name="Rectangle 5"/>
          <p:cNvSpPr>
            <a:spLocks noChangeArrowheads="1"/>
          </p:cNvSpPr>
          <p:nvPr/>
        </p:nvSpPr>
        <p:spPr bwMode="auto">
          <a:xfrm>
            <a:off x="1475656" y="5445224"/>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In providing instructions for work teams, you also need to be able to prepare short messages that are clear, concise, and easy to understand.</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148341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3.2.1 COMMUNICATING WITH TEAM MEMBERS</a:t>
            </a:r>
            <a:endParaRPr lang="en-US" dirty="0">
              <a:latin typeface="Calibri" pitchFamily="34" charset="0"/>
              <a:ea typeface="+mj-ea"/>
            </a:endParaRPr>
          </a:p>
        </p:txBody>
      </p:sp>
      <p:sp>
        <p:nvSpPr>
          <p:cNvPr id="3" name="Content Placeholder 2"/>
          <p:cNvSpPr>
            <a:spLocks noGrp="1"/>
          </p:cNvSpPr>
          <p:nvPr>
            <p:ph idx="1"/>
          </p:nvPr>
        </p:nvSpPr>
        <p:spPr>
          <a:xfrm>
            <a:off x="5148064" y="1700808"/>
            <a:ext cx="3617912" cy="3708708"/>
          </a:xfrm>
        </p:spPr>
        <p:txBody>
          <a:bodyPr>
            <a:spAutoFit/>
          </a:bodyPr>
          <a:lstStyle/>
          <a:p>
            <a:pPr marL="0" indent="0">
              <a:buFontTx/>
              <a:buNone/>
            </a:pPr>
            <a:r>
              <a:rPr lang="en-AU" dirty="0" smtClean="0">
                <a:latin typeface="Calibri" pitchFamily="34" charset="0"/>
                <a:ea typeface="ＭＳ Ｐゴシック" charset="-128"/>
              </a:rPr>
              <a:t>When preparing messages or instructions, make sure they are appropriate and not confusing for the receiver. It helps to remember the target audience you</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re aiming your message at.</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Always give the receiver the opportunity to confirm the instruction or message and to ask questions if necessary.</a:t>
            </a:r>
            <a:endParaRPr lang="en-US" dirty="0" smtClean="0">
              <a:latin typeface="Calibri" pitchFamily="34" charset="0"/>
              <a:ea typeface="ＭＳ Ｐゴシック" charset="-128"/>
            </a:endParaRPr>
          </a:p>
        </p:txBody>
      </p:sp>
      <p:pic>
        <p:nvPicPr>
          <p:cNvPr id="4" name="Picture 3" descr="consult review workers supervisors site hard hat ppe inspect plan 2955211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793875"/>
            <a:ext cx="3340100" cy="36179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0807581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 DEVELOPING WORKPLACE RELATIONSHIPS</a:t>
            </a:r>
            <a:endParaRPr lang="en-US" dirty="0">
              <a:latin typeface="Calibri" pitchFamily="34" charset="0"/>
              <a:ea typeface="+mj-ea"/>
            </a:endParaRPr>
          </a:p>
        </p:txBody>
      </p:sp>
      <p:sp>
        <p:nvSpPr>
          <p:cNvPr id="3" name="Content Placeholder 2"/>
          <p:cNvSpPr>
            <a:spLocks noGrp="1"/>
          </p:cNvSpPr>
          <p:nvPr>
            <p:ph idx="1"/>
          </p:nvPr>
        </p:nvSpPr>
        <p:spPr>
          <a:xfrm>
            <a:off x="1547664" y="2564904"/>
            <a:ext cx="3597275" cy="3708708"/>
          </a:xfrm>
        </p:spPr>
        <p:txBody>
          <a:bodyPr>
            <a:spAutoFit/>
          </a:bodyPr>
          <a:lstStyle/>
          <a:p>
            <a:pPr marL="0" indent="0">
              <a:buFontTx/>
              <a:buNone/>
            </a:pPr>
            <a:r>
              <a:rPr lang="en-AU" dirty="0" smtClean="0">
                <a:latin typeface="Calibri" pitchFamily="34" charset="0"/>
                <a:ea typeface="ＭＳ Ｐゴシック" charset="-128"/>
              </a:rPr>
              <a:t>A good leader keeps communication channels open to encourage productivity and information sharing.</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Effective leaders should be able to understand what each worker actually does. This is achieved by staying in touch with the team and stepping in to operational roles to assist when needed.</a:t>
            </a:r>
            <a:endParaRPr lang="en-US" dirty="0" smtClean="0">
              <a:latin typeface="Calibri" pitchFamily="34" charset="0"/>
              <a:ea typeface="ＭＳ Ｐゴシック" charset="-128"/>
            </a:endParaRPr>
          </a:p>
        </p:txBody>
      </p:sp>
      <p:pic>
        <p:nvPicPr>
          <p:cNvPr id="5" name="Picture 4" descr="workers supervisors mine meeting discussion inspection hard hat clipboard 90308954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324475" y="2889250"/>
            <a:ext cx="3362325" cy="2655888"/>
          </a:xfrm>
          <a:prstGeom prst="rect">
            <a:avLst/>
          </a:prstGeom>
          <a:noFill/>
          <a:ln w="9525">
            <a:noFill/>
            <a:miter lim="800000"/>
            <a:headEnd/>
            <a:tailEnd/>
          </a:ln>
        </p:spPr>
      </p:pic>
      <p:sp>
        <p:nvSpPr>
          <p:cNvPr id="6" name="Rectangle 5"/>
          <p:cNvSpPr>
            <a:spLocks noChangeArrowheads="1"/>
          </p:cNvSpPr>
          <p:nvPr/>
        </p:nvSpPr>
        <p:spPr bwMode="auto">
          <a:xfrm>
            <a:off x="1547664" y="1628800"/>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Communication is essential to a successful relationship between team members and supervisors.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40456475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 DEVELOPING WORKPLACE RELATIONSHIPS</a:t>
            </a:r>
            <a:endParaRPr lang="en-US" dirty="0">
              <a:latin typeface="Calibri" pitchFamily="34" charset="0"/>
              <a:ea typeface="+mj-ea"/>
            </a:endParaRPr>
          </a:p>
        </p:txBody>
      </p:sp>
      <p:sp>
        <p:nvSpPr>
          <p:cNvPr id="3" name="Content Placeholder 2"/>
          <p:cNvSpPr>
            <a:spLocks noGrp="1"/>
          </p:cNvSpPr>
          <p:nvPr>
            <p:ph idx="1"/>
          </p:nvPr>
        </p:nvSpPr>
        <p:spPr>
          <a:xfrm>
            <a:off x="4716016" y="2276872"/>
            <a:ext cx="4025900" cy="3683060"/>
          </a:xfrm>
        </p:spPr>
        <p:txBody>
          <a:bodyPr>
            <a:spAutoFit/>
          </a:bodyPr>
          <a:lstStyle/>
          <a:p>
            <a:pPr marL="0" indent="0">
              <a:buFontTx/>
              <a:buNone/>
            </a:pPr>
            <a:r>
              <a:rPr lang="en-AU" dirty="0" smtClean="0">
                <a:latin typeface="Calibri" pitchFamily="34" charset="0"/>
                <a:ea typeface="ＭＳ Ｐゴシック" charset="-128"/>
              </a:rPr>
              <a:t>It promotes a good work environment and encourages effective interactions between team members, supervisors, management, and any additional people that may be involved with the work activities.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is important to make sure that everyone observes organisational and site requirements for working and interacting with others. </a:t>
            </a:r>
            <a:endParaRPr lang="en-US" dirty="0" smtClean="0">
              <a:latin typeface="Calibri" pitchFamily="34" charset="0"/>
              <a:ea typeface="ＭＳ Ｐゴシック" charset="-128"/>
            </a:endParaRPr>
          </a:p>
        </p:txBody>
      </p:sp>
      <p:pic>
        <p:nvPicPr>
          <p:cNvPr id="4" name="Picture 3" descr="workers construction plans communication meeting supervisor 15368253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703513"/>
            <a:ext cx="3014662" cy="2870200"/>
          </a:xfrm>
          <a:prstGeom prst="rect">
            <a:avLst/>
          </a:prstGeom>
          <a:noFill/>
          <a:ln w="9525">
            <a:noFill/>
            <a:miter lim="800000"/>
            <a:headEnd/>
            <a:tailEnd/>
          </a:ln>
        </p:spPr>
      </p:pic>
      <p:sp>
        <p:nvSpPr>
          <p:cNvPr id="7" name="Rectangle 6"/>
          <p:cNvSpPr>
            <a:spLocks noChangeArrowheads="1"/>
          </p:cNvSpPr>
          <p:nvPr/>
        </p:nvSpPr>
        <p:spPr bwMode="auto">
          <a:xfrm>
            <a:off x="1547664" y="1556792"/>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Developing and maintaining workplace relationships is an important part of being a leader or supervisor.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394227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 DEVELOPING WORKPLACE RELATIONSHIPS</a:t>
            </a:r>
            <a:endParaRPr lang="en-US" dirty="0">
              <a:latin typeface="Calibri" pitchFamily="34" charset="0"/>
              <a:ea typeface="+mj-ea"/>
            </a:endParaRPr>
          </a:p>
        </p:txBody>
      </p:sp>
      <p:sp>
        <p:nvSpPr>
          <p:cNvPr id="3" name="Content Placeholder 2"/>
          <p:cNvSpPr>
            <a:spLocks noGrp="1"/>
          </p:cNvSpPr>
          <p:nvPr>
            <p:ph idx="1"/>
          </p:nvPr>
        </p:nvSpPr>
        <p:spPr>
          <a:xfrm>
            <a:off x="1547664" y="1772816"/>
            <a:ext cx="7145337" cy="759182"/>
          </a:xfrm>
        </p:spPr>
        <p:txBody>
          <a:bodyPr>
            <a:spAutoFit/>
          </a:bodyPr>
          <a:lstStyle/>
          <a:p>
            <a:pPr marL="0" indent="0">
              <a:buFontTx/>
              <a:buNone/>
            </a:pPr>
            <a:r>
              <a:rPr lang="en-AU" dirty="0" smtClean="0">
                <a:latin typeface="Calibri" pitchFamily="34" charset="0"/>
                <a:ea typeface="ＭＳ Ｐゴシック" charset="-128"/>
              </a:rPr>
              <a:t>If you are unsure or require assistance with workplace relationships, talk to your supervisor/manager or other senior staff.</a:t>
            </a:r>
            <a:endParaRPr lang="en-US" dirty="0" smtClean="0">
              <a:latin typeface="Calibri" pitchFamily="34" charset="0"/>
              <a:ea typeface="ＭＳ Ｐゴシック" charset="-128"/>
            </a:endParaRPr>
          </a:p>
        </p:txBody>
      </p:sp>
      <p:pic>
        <p:nvPicPr>
          <p:cNvPr id="5" name="Picture 4" descr="supervisors site plans archtect engineer 15043062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33663" y="2695575"/>
            <a:ext cx="4975225" cy="33162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838613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3.2.2.1 LEADERSHIP AND SUPERVISION</a:t>
            </a:r>
            <a:endParaRPr lang="en-US" dirty="0">
              <a:latin typeface="Calibri" pitchFamily="34" charset="0"/>
              <a:ea typeface="+mj-ea"/>
            </a:endParaRPr>
          </a:p>
        </p:txBody>
      </p:sp>
      <p:sp>
        <p:nvSpPr>
          <p:cNvPr id="3" name="Content Placeholder 2"/>
          <p:cNvSpPr>
            <a:spLocks noGrp="1"/>
          </p:cNvSpPr>
          <p:nvPr>
            <p:ph idx="1"/>
          </p:nvPr>
        </p:nvSpPr>
        <p:spPr>
          <a:xfrm>
            <a:off x="5004048" y="1988840"/>
            <a:ext cx="3700462" cy="3016210"/>
          </a:xfrm>
        </p:spPr>
        <p:txBody>
          <a:bodyPr>
            <a:spAutoFit/>
          </a:bodyPr>
          <a:lstStyle/>
          <a:p>
            <a:pPr marL="0" indent="0">
              <a:buFontTx/>
              <a:buNone/>
            </a:pPr>
            <a:r>
              <a:rPr lang="en-AU" dirty="0" smtClean="0">
                <a:latin typeface="Calibri" pitchFamily="34" charset="0"/>
                <a:ea typeface="ＭＳ Ｐゴシック" charset="-128"/>
              </a:rPr>
              <a:t>Good leadership promotes harmony within the team and enhances productivity.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To be a good leader you have to be able to give instructions and coordinate activities, as well as listen to suggestions or input from your team.</a:t>
            </a:r>
            <a:r>
              <a:rPr lang="en-US" dirty="0" smtClean="0">
                <a:latin typeface="Calibri" pitchFamily="34" charset="0"/>
                <a:ea typeface="ＭＳ Ｐゴシック" charset="-128"/>
              </a:rPr>
              <a:t> </a:t>
            </a:r>
          </a:p>
        </p:txBody>
      </p:sp>
      <p:pic>
        <p:nvPicPr>
          <p:cNvPr id="4" name="Picture 3" descr="worker supervisor discuss communication site pipes ppe 9739076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20913"/>
            <a:ext cx="3317875" cy="251618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197515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3.2.2.1 LEADERSHIP AND SUPERVISION</a:t>
            </a:r>
            <a:endParaRPr lang="en-US" dirty="0">
              <a:latin typeface="Calibri" pitchFamily="34" charset="0"/>
              <a:ea typeface="+mj-ea"/>
            </a:endParaRPr>
          </a:p>
        </p:txBody>
      </p:sp>
      <p:sp>
        <p:nvSpPr>
          <p:cNvPr id="3" name="Content Placeholder 2"/>
          <p:cNvSpPr>
            <a:spLocks noGrp="1"/>
          </p:cNvSpPr>
          <p:nvPr>
            <p:ph idx="1"/>
          </p:nvPr>
        </p:nvSpPr>
        <p:spPr>
          <a:xfrm>
            <a:off x="1547664" y="1916832"/>
            <a:ext cx="3900487" cy="3708708"/>
          </a:xfrm>
        </p:spPr>
        <p:txBody>
          <a:bodyPr>
            <a:spAutoFit/>
          </a:bodyPr>
          <a:lstStyle/>
          <a:p>
            <a:pPr marL="0" indent="0">
              <a:buFontTx/>
              <a:buNone/>
            </a:pPr>
            <a:r>
              <a:rPr lang="en-AU" dirty="0" smtClean="0">
                <a:latin typeface="Calibri" pitchFamily="34" charset="0"/>
                <a:ea typeface="ＭＳ Ｐゴシック" charset="-128"/>
              </a:rPr>
              <a:t>Your style of leadership will depend on your team members, organisational requirements, work procedures, and the type of earthworks construction being undertaken.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leadership techniques you adopt will depend on the nature and dynamics of the group and also the experience level of the people concerned. </a:t>
            </a:r>
            <a:endParaRPr lang="en-US" dirty="0" smtClean="0">
              <a:latin typeface="Calibri" pitchFamily="34" charset="0"/>
              <a:ea typeface="ＭＳ Ｐゴシック" charset="-128"/>
            </a:endParaRPr>
          </a:p>
        </p:txBody>
      </p:sp>
      <p:pic>
        <p:nvPicPr>
          <p:cNvPr id="5" name="Picture 4" descr="worker supervisor inspect site ppe vest hard hat white 8651737_l cropped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46725" y="1965325"/>
            <a:ext cx="3140075" cy="32305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7286769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3.2.2.1 LEADERSHIP AND SUPERVISION</a:t>
            </a:r>
            <a:endParaRPr lang="en-US" dirty="0">
              <a:latin typeface="Calibri" pitchFamily="34" charset="0"/>
              <a:ea typeface="+mj-ea"/>
            </a:endParaRPr>
          </a:p>
        </p:txBody>
      </p:sp>
      <p:sp>
        <p:nvSpPr>
          <p:cNvPr id="3" name="Content Placeholder 2"/>
          <p:cNvSpPr>
            <a:spLocks noGrp="1"/>
          </p:cNvSpPr>
          <p:nvPr>
            <p:ph idx="1"/>
          </p:nvPr>
        </p:nvSpPr>
        <p:spPr>
          <a:xfrm>
            <a:off x="5076056" y="1916832"/>
            <a:ext cx="3582987" cy="3362459"/>
          </a:xfrm>
        </p:spPr>
        <p:txBody>
          <a:bodyPr>
            <a:spAutoFit/>
          </a:bodyPr>
          <a:lstStyle/>
          <a:p>
            <a:pPr marL="0" indent="0">
              <a:buFontTx/>
              <a:buNone/>
            </a:pPr>
            <a:r>
              <a:rPr lang="en-AU" dirty="0" smtClean="0">
                <a:latin typeface="Calibri" pitchFamily="34" charset="0"/>
                <a:ea typeface="ＭＳ Ｐゴシック" charset="-128"/>
              </a:rPr>
              <a:t>It is important to make good use of the skills and knowledge within your team and ensure that everybody can contribute when required.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Giving feedback to individuals and the team as a whole is an important part of leadership. It should always be constructive and helpful, where possible.</a:t>
            </a:r>
            <a:endParaRPr lang="en-US" dirty="0" smtClean="0">
              <a:latin typeface="Calibri" pitchFamily="34" charset="0"/>
              <a:ea typeface="ＭＳ Ｐゴシック" charset="-128"/>
            </a:endParaRPr>
          </a:p>
        </p:txBody>
      </p:sp>
      <p:pic>
        <p:nvPicPr>
          <p:cNvPr id="4" name="Picture 3" descr="site team meeting construction supervisor workers ppe hat vest 1255665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59013"/>
            <a:ext cx="3481387" cy="25304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1543812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3.2.2.1 LEADERSHIP AND SUPERVISION</a:t>
            </a:r>
            <a:endParaRPr lang="en-US" dirty="0">
              <a:latin typeface="Calibri" pitchFamily="34" charset="0"/>
              <a:ea typeface="+mj-ea"/>
            </a:endParaRPr>
          </a:p>
        </p:txBody>
      </p:sp>
      <p:sp>
        <p:nvSpPr>
          <p:cNvPr id="3" name="Content Placeholder 2"/>
          <p:cNvSpPr>
            <a:spLocks noGrp="1"/>
          </p:cNvSpPr>
          <p:nvPr>
            <p:ph idx="1"/>
          </p:nvPr>
        </p:nvSpPr>
        <p:spPr>
          <a:xfrm>
            <a:off x="1541463" y="2268538"/>
            <a:ext cx="3468687" cy="3606115"/>
          </a:xfrm>
        </p:spPr>
        <p:txBody>
          <a:bodyPr>
            <a:spAutoFit/>
          </a:bodyPr>
          <a:lstStyle/>
          <a:p>
            <a:pPr marL="0" indent="0">
              <a:buFontTx/>
              <a:buNone/>
            </a:pPr>
            <a:r>
              <a:rPr lang="en-AU" dirty="0" smtClean="0">
                <a:latin typeface="Calibri" pitchFamily="34" charset="0"/>
                <a:ea typeface="ＭＳ Ｐゴシック" charset="-128"/>
              </a:rPr>
              <a:t>As a supervisor you are providing leadership. You need to be able to: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Communicate.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Organise.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Plan.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Manage people and resources.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Liaise with both management and your work team.</a:t>
            </a:r>
            <a:endParaRPr lang="en-US" dirty="0" smtClean="0">
              <a:latin typeface="Calibri" pitchFamily="34" charset="0"/>
              <a:ea typeface="ＭＳ Ｐゴシック" charset="-128"/>
            </a:endParaRPr>
          </a:p>
        </p:txBody>
      </p:sp>
      <p:pic>
        <p:nvPicPr>
          <p:cNvPr id="5" name="Picture 4" descr="workers pipes discuss plans 7209178_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84775" y="2012950"/>
            <a:ext cx="3502025" cy="31099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274093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3.2.2.1 LEADERSHIP AND SUPERVISION</a:t>
            </a:r>
            <a:endParaRPr lang="en-US" dirty="0">
              <a:latin typeface="Calibri" pitchFamily="34" charset="0"/>
              <a:ea typeface="+mj-ea"/>
            </a:endParaRPr>
          </a:p>
        </p:txBody>
      </p:sp>
      <p:sp>
        <p:nvSpPr>
          <p:cNvPr id="3" name="Content Placeholder 2"/>
          <p:cNvSpPr>
            <a:spLocks noGrp="1"/>
          </p:cNvSpPr>
          <p:nvPr>
            <p:ph idx="1"/>
          </p:nvPr>
        </p:nvSpPr>
        <p:spPr>
          <a:xfrm>
            <a:off x="5220072" y="1916832"/>
            <a:ext cx="3468687" cy="3362459"/>
          </a:xfrm>
        </p:spPr>
        <p:txBody>
          <a:bodyPr>
            <a:spAutoFit/>
          </a:bodyPr>
          <a:lstStyle/>
          <a:p>
            <a:pPr marL="0" indent="0">
              <a:buFontTx/>
              <a:buNone/>
            </a:pPr>
            <a:r>
              <a:rPr lang="en-AU" dirty="0" smtClean="0">
                <a:latin typeface="Calibri" pitchFamily="34" charset="0"/>
                <a:ea typeface="ＭＳ Ｐゴシック" charset="-128"/>
              </a:rPr>
              <a:t>Supervision also involves being able to deal with issues that may be related to work tasks, personnel/workers, subcontractors, suppliers, or other aspects of earthworks operations.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Being a supervisor means trusting in your team and leading by example. </a:t>
            </a:r>
            <a:endParaRPr lang="en-US" dirty="0" smtClean="0">
              <a:latin typeface="Calibri" pitchFamily="34" charset="0"/>
              <a:ea typeface="ＭＳ Ｐゴシック" charset="-128"/>
            </a:endParaRPr>
          </a:p>
        </p:txBody>
      </p:sp>
      <p:pic>
        <p:nvPicPr>
          <p:cNvPr id="4" name="Picture 3" descr="plan documents ipad supervisor worker 12556706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62175"/>
            <a:ext cx="3527425" cy="27574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5255241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3.2.2.1 LEADERSHIP AND SUPERVISION</a:t>
            </a:r>
            <a:endParaRPr lang="en-US" dirty="0">
              <a:latin typeface="Calibri" pitchFamily="34" charset="0"/>
              <a:ea typeface="+mj-ea"/>
            </a:endParaRPr>
          </a:p>
        </p:txBody>
      </p:sp>
      <p:sp>
        <p:nvSpPr>
          <p:cNvPr id="3" name="Content Placeholder 2"/>
          <p:cNvSpPr>
            <a:spLocks noGrp="1"/>
          </p:cNvSpPr>
          <p:nvPr>
            <p:ph idx="1"/>
          </p:nvPr>
        </p:nvSpPr>
        <p:spPr>
          <a:xfrm>
            <a:off x="1619672" y="2204864"/>
            <a:ext cx="3468687" cy="2323713"/>
          </a:xfrm>
        </p:spPr>
        <p:txBody>
          <a:bodyPr>
            <a:spAutoFit/>
          </a:bodyPr>
          <a:lstStyle/>
          <a:p>
            <a:pPr marL="0" indent="0">
              <a:buFontTx/>
              <a:buNone/>
            </a:pPr>
            <a:r>
              <a:rPr lang="en-AU" dirty="0" smtClean="0">
                <a:latin typeface="Calibri" pitchFamily="34" charset="0"/>
                <a:ea typeface="ＭＳ Ｐゴシック" charset="-128"/>
              </a:rPr>
              <a:t>If you are having difficulty with any aspects of your supervisory role, speak to your supervisor/manager or mentor.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Your organisation may be able to provide training or other support.</a:t>
            </a:r>
            <a:endParaRPr lang="en-US" dirty="0" smtClean="0">
              <a:latin typeface="Calibri" pitchFamily="34" charset="0"/>
              <a:ea typeface="ＭＳ Ｐゴシック" charset="-128"/>
            </a:endParaRPr>
          </a:p>
        </p:txBody>
      </p:sp>
      <p:pic>
        <p:nvPicPr>
          <p:cNvPr id="5" name="Picture 4" descr="worker supervisor construction consult plans discuss 14212344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84775" y="2063750"/>
            <a:ext cx="3502025" cy="26177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8939465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3.2.2.2 MENTORING</a:t>
            </a:r>
            <a:endParaRPr lang="en-US" dirty="0">
              <a:latin typeface="Calibri" pitchFamily="34" charset="0"/>
              <a:ea typeface="+mj-ea"/>
            </a:endParaRPr>
          </a:p>
        </p:txBody>
      </p:sp>
      <p:sp>
        <p:nvSpPr>
          <p:cNvPr id="3" name="Content Placeholder 2"/>
          <p:cNvSpPr>
            <a:spLocks noGrp="1"/>
          </p:cNvSpPr>
          <p:nvPr>
            <p:ph idx="1"/>
          </p:nvPr>
        </p:nvSpPr>
        <p:spPr>
          <a:xfrm>
            <a:off x="5292080" y="1628800"/>
            <a:ext cx="3468687" cy="3336811"/>
          </a:xfrm>
        </p:spPr>
        <p:txBody>
          <a:bodyPr>
            <a:spAutoFit/>
          </a:bodyPr>
          <a:lstStyle/>
          <a:p>
            <a:pPr marL="0" indent="0">
              <a:buFontTx/>
              <a:buNone/>
            </a:pPr>
            <a:r>
              <a:rPr lang="en-AU" dirty="0" smtClean="0">
                <a:latin typeface="Calibri" pitchFamily="34" charset="0"/>
                <a:ea typeface="ＭＳ Ｐゴシック" charset="-128"/>
              </a:rPr>
              <a:t>In supervising your work team you may be required to provide guidance and assistance to individuals throughout their tasks, and assist them to take responsibility for their own actions.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could do this by giving general advice or through the use of mentoring.</a:t>
            </a:r>
            <a:endParaRPr lang="en-US" dirty="0" smtClean="0">
              <a:latin typeface="Calibri" pitchFamily="34" charset="0"/>
              <a:ea typeface="ＭＳ Ｐゴシック" charset="-128"/>
            </a:endParaRPr>
          </a:p>
        </p:txBody>
      </p:sp>
      <p:pic>
        <p:nvPicPr>
          <p:cNvPr id="4" name="Picture 3" descr="workers consult discuss PPE construction mine site haul truck background 8983978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7664" y="2420888"/>
            <a:ext cx="3481387" cy="2459038"/>
          </a:xfrm>
          <a:prstGeom prst="rect">
            <a:avLst/>
          </a:prstGeom>
          <a:noFill/>
          <a:ln w="9525">
            <a:noFill/>
            <a:miter lim="800000"/>
            <a:headEnd/>
            <a:tailEnd/>
          </a:ln>
        </p:spPr>
      </p:pic>
      <p:sp>
        <p:nvSpPr>
          <p:cNvPr id="6" name="Rectangle 5"/>
          <p:cNvSpPr>
            <a:spLocks noChangeArrowheads="1"/>
          </p:cNvSpPr>
          <p:nvPr/>
        </p:nvSpPr>
        <p:spPr bwMode="auto">
          <a:xfrm>
            <a:off x="1403648" y="5157192"/>
            <a:ext cx="7145337" cy="923925"/>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By being a mentor you are sharing your skills, knowledge or expertise in order to foster the professional growth of another person. The focus of mentoring is on changing behaviour.</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9557625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3.2.2.2 MENTORING</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412934"/>
          </a:xfrm>
        </p:spPr>
        <p:txBody>
          <a:bodyPr>
            <a:spAutoFit/>
          </a:bodyPr>
          <a:lstStyle/>
          <a:p>
            <a:pPr marL="0" indent="0">
              <a:buFontTx/>
              <a:buNone/>
            </a:pPr>
            <a:r>
              <a:rPr lang="en-AU" dirty="0" smtClean="0">
                <a:latin typeface="Calibri" pitchFamily="34" charset="0"/>
                <a:ea typeface="ＭＳ Ｐゴシック" charset="-128"/>
              </a:rPr>
              <a:t>Five techniques commonly used in mentoring are:</a:t>
            </a:r>
            <a:r>
              <a:rPr lang="en-US" dirty="0" smtClean="0">
                <a:latin typeface="Calibri" pitchFamily="34" charset="0"/>
                <a:ea typeface="ＭＳ Ｐゴシック" charset="-128"/>
              </a:rPr>
              <a:t> </a:t>
            </a:r>
          </a:p>
        </p:txBody>
      </p:sp>
      <p:pic>
        <p:nvPicPr>
          <p:cNvPr id="5" name="Picture 4" descr="RIIMPO402A 3.2.2.2 pg 16.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07704" y="2276872"/>
            <a:ext cx="5254079" cy="397734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560571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3.2.2.2 MENTORING</a:t>
            </a:r>
            <a:endParaRPr lang="en-US" dirty="0">
              <a:latin typeface="Calibri" pitchFamily="34" charset="0"/>
              <a:ea typeface="+mj-ea"/>
            </a:endParaRPr>
          </a:p>
        </p:txBody>
      </p:sp>
      <p:sp>
        <p:nvSpPr>
          <p:cNvPr id="3" name="Content Placeholder 2"/>
          <p:cNvSpPr>
            <a:spLocks noGrp="1"/>
          </p:cNvSpPr>
          <p:nvPr>
            <p:ph idx="1"/>
          </p:nvPr>
        </p:nvSpPr>
        <p:spPr>
          <a:xfrm>
            <a:off x="1547664" y="2060848"/>
            <a:ext cx="3678237" cy="3362459"/>
          </a:xfrm>
        </p:spPr>
        <p:txBody>
          <a:bodyPr>
            <a:spAutoFit/>
          </a:bodyPr>
          <a:lstStyle/>
          <a:p>
            <a:pPr marL="0" indent="0">
              <a:buFontTx/>
              <a:buNone/>
            </a:pPr>
            <a:r>
              <a:rPr lang="en-AU" dirty="0" smtClean="0">
                <a:latin typeface="Calibri" pitchFamily="34" charset="0"/>
                <a:ea typeface="ＭＳ Ｐゴシック" charset="-128"/>
              </a:rPr>
              <a:t>As a supervisor and a mentor you require patience, understanding and the ability to communicate clearly and concisely.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need to understand what is involved in the process or procedure or be able to consult with subject matter experts to give the appropriate response.</a:t>
            </a:r>
            <a:endParaRPr lang="en-US" dirty="0" smtClean="0">
              <a:latin typeface="Calibri" pitchFamily="34" charset="0"/>
              <a:ea typeface="ＭＳ Ｐゴシック" charset="-128"/>
            </a:endParaRPr>
          </a:p>
        </p:txBody>
      </p:sp>
      <p:pic>
        <p:nvPicPr>
          <p:cNvPr id="4" name="Picture 3" descr="construction road worker supervisor communication consult discuss meeting ppe hard hat vest 1085927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89550" y="2255838"/>
            <a:ext cx="3397250" cy="24193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663663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3.2.2.2 MENTORING</a:t>
            </a:r>
            <a:endParaRPr lang="en-US" dirty="0">
              <a:latin typeface="Calibri" pitchFamily="34" charset="0"/>
              <a:ea typeface="+mj-ea"/>
            </a:endParaRPr>
          </a:p>
        </p:txBody>
      </p:sp>
      <p:sp>
        <p:nvSpPr>
          <p:cNvPr id="3" name="Content Placeholder 2"/>
          <p:cNvSpPr>
            <a:spLocks noGrp="1"/>
          </p:cNvSpPr>
          <p:nvPr>
            <p:ph idx="1"/>
          </p:nvPr>
        </p:nvSpPr>
        <p:spPr>
          <a:xfrm>
            <a:off x="5364088" y="1772816"/>
            <a:ext cx="3279775" cy="4054956"/>
          </a:xfrm>
        </p:spPr>
        <p:txBody>
          <a:bodyPr>
            <a:spAutoFit/>
          </a:bodyPr>
          <a:lstStyle/>
          <a:p>
            <a:pPr marL="0" indent="0">
              <a:buFontTx/>
              <a:buNone/>
            </a:pPr>
            <a:r>
              <a:rPr lang="en-AU" dirty="0" smtClean="0">
                <a:latin typeface="Calibri" pitchFamily="34" charset="0"/>
                <a:ea typeface="ＭＳ Ｐゴシック" charset="-128"/>
              </a:rPr>
              <a:t>It is always best to work with the skills and experience that you have within your team and in many cases experienced workers or operators can be used to assist in mentoring less experienced people.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Some organisations have mentoring programs or have specific procedures that need to be followed.</a:t>
            </a:r>
            <a:endParaRPr lang="en-US" dirty="0" smtClean="0">
              <a:latin typeface="Calibri" pitchFamily="34" charset="0"/>
              <a:ea typeface="ＭＳ Ｐゴシック" charset="-128"/>
            </a:endParaRPr>
          </a:p>
        </p:txBody>
      </p:sp>
      <p:pic>
        <p:nvPicPr>
          <p:cNvPr id="5" name="Picture 4" descr="Skid steer operato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233613"/>
            <a:ext cx="3694112" cy="26828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5384946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 SUPERVISE TASK SET OUT</a:t>
            </a:r>
            <a:endParaRPr lang="en-US" dirty="0">
              <a:latin typeface="Calibri" pitchFamily="34" charset="0"/>
              <a:ea typeface="+mj-ea"/>
            </a:endParaRPr>
          </a:p>
        </p:txBody>
      </p:sp>
      <p:sp>
        <p:nvSpPr>
          <p:cNvPr id="3" name="Content Placeholder 2"/>
          <p:cNvSpPr>
            <a:spLocks noGrp="1"/>
          </p:cNvSpPr>
          <p:nvPr>
            <p:ph idx="1"/>
          </p:nvPr>
        </p:nvSpPr>
        <p:spPr>
          <a:xfrm>
            <a:off x="1541463" y="1673225"/>
            <a:ext cx="7145337" cy="759182"/>
          </a:xfrm>
        </p:spPr>
        <p:txBody>
          <a:bodyPr>
            <a:spAutoFit/>
          </a:bodyPr>
          <a:lstStyle/>
          <a:p>
            <a:pPr marL="0" indent="0">
              <a:buFontTx/>
              <a:buNone/>
            </a:pPr>
            <a:r>
              <a:rPr lang="en-AU" dirty="0" smtClean="0">
                <a:latin typeface="Calibri" pitchFamily="34" charset="0"/>
                <a:ea typeface="ＭＳ Ｐゴシック" charset="-128"/>
              </a:rPr>
              <a:t>Setting out tasks is the process of preparing work areas in a manner that ensures effective completion of the required work.</a:t>
            </a:r>
            <a:endParaRPr lang="en-US" dirty="0" smtClean="0">
              <a:latin typeface="Calibri" pitchFamily="34" charset="0"/>
              <a:ea typeface="ＭＳ Ｐゴシック" charset="-128"/>
            </a:endParaRPr>
          </a:p>
        </p:txBody>
      </p:sp>
      <p:pic>
        <p:nvPicPr>
          <p:cNvPr id="4" name="Picture 3" descr="earthwork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95525" y="2528888"/>
            <a:ext cx="5638800" cy="36322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795440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orker clipboard hard hat ppe vest write read 12516697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369993" y="2996952"/>
            <a:ext cx="2774007" cy="3362112"/>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 SETTING OUT PROCESSES</a:t>
            </a:r>
            <a:endParaRPr lang="en-US" dirty="0">
              <a:latin typeface="Calibri" pitchFamily="34" charset="0"/>
              <a:ea typeface="+mj-ea"/>
            </a:endParaRPr>
          </a:p>
        </p:txBody>
      </p:sp>
      <p:sp>
        <p:nvSpPr>
          <p:cNvPr id="3" name="Content Placeholder 2"/>
          <p:cNvSpPr>
            <a:spLocks noGrp="1"/>
          </p:cNvSpPr>
          <p:nvPr>
            <p:ph idx="1"/>
          </p:nvPr>
        </p:nvSpPr>
        <p:spPr>
          <a:xfrm>
            <a:off x="1541463" y="2897188"/>
            <a:ext cx="4529137" cy="3016210"/>
          </a:xfrm>
        </p:spPr>
        <p:txBody>
          <a:bodyPr>
            <a:spAutoFit/>
          </a:bodyPr>
          <a:lstStyle/>
          <a:p>
            <a:pPr marL="0" indent="0">
              <a:buFontTx/>
              <a:buNone/>
            </a:pPr>
            <a:r>
              <a:rPr lang="en-AU" dirty="0" smtClean="0">
                <a:latin typeface="Calibri" pitchFamily="34" charset="0"/>
                <a:ea typeface="ＭＳ Ｐゴシック" charset="-128"/>
              </a:rPr>
              <a:t>Procedures will be established at the beginning of the project but you may have to adjust or modify them according to the work location or geographical features of the site.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They can also change with the needs of the tasks during the project. Always check the relevant set out requirements and procedures before the job starts.</a:t>
            </a:r>
            <a:endParaRPr lang="en-US" dirty="0" smtClean="0">
              <a:latin typeface="Calibri" pitchFamily="34" charset="0"/>
              <a:ea typeface="ＭＳ Ｐゴシック" charset="-128"/>
            </a:endParaRPr>
          </a:p>
        </p:txBody>
      </p:sp>
      <p:sp>
        <p:nvSpPr>
          <p:cNvPr id="6" name="Rectangle 5"/>
          <p:cNvSpPr>
            <a:spLocks noChangeArrowheads="1"/>
          </p:cNvSpPr>
          <p:nvPr/>
        </p:nvSpPr>
        <p:spPr bwMode="auto">
          <a:xfrm>
            <a:off x="1541463" y="1695450"/>
            <a:ext cx="7145337" cy="1200329"/>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rPr>
              <a:t>While set out principles are the same across the civil construction industry, procedures and requirements for task set out will be determined by the type of earthworks being carried out and the specifications you are working under.</a:t>
            </a:r>
            <a:endParaRPr lang="en-US" dirty="0">
              <a:solidFill>
                <a:srgbClr val="000000"/>
              </a:solidFill>
            </a:endParaRPr>
          </a:p>
        </p:txBody>
      </p:sp>
    </p:spTree>
    <p:custDataLst>
      <p:tags r:id="rId1"/>
    </p:custDataLst>
    <p:extLst>
      <p:ext uri="{BB962C8B-B14F-4D97-AF65-F5344CB8AC3E}">
        <p14:creationId xmlns:p14="http://schemas.microsoft.com/office/powerpoint/2010/main" val="30704810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3.3.1.1 SET OUT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1541463" y="1719263"/>
            <a:ext cx="7145337" cy="412934"/>
          </a:xfrm>
        </p:spPr>
        <p:txBody>
          <a:bodyPr>
            <a:spAutoFit/>
          </a:bodyPr>
          <a:lstStyle/>
          <a:p>
            <a:pPr marL="0" indent="0">
              <a:buFontTx/>
              <a:buNone/>
            </a:pPr>
            <a:r>
              <a:rPr lang="en-AU" dirty="0" smtClean="0">
                <a:latin typeface="Calibri" pitchFamily="34" charset="0"/>
                <a:ea typeface="ＭＳ Ｐゴシック" charset="-128"/>
              </a:rPr>
              <a:t>Set out requirements and procedures include:</a:t>
            </a:r>
            <a:endParaRPr lang="en-US" dirty="0" smtClean="0">
              <a:latin typeface="Calibri" pitchFamily="34" charset="0"/>
              <a:ea typeface="ＭＳ Ｐゴシック" charset="-128"/>
            </a:endParaRPr>
          </a:p>
        </p:txBody>
      </p:sp>
      <p:graphicFrame>
        <p:nvGraphicFramePr>
          <p:cNvPr id="4" name="Table 3"/>
          <p:cNvGraphicFramePr>
            <a:graphicFrameLocks noGrp="1"/>
          </p:cNvGraphicFramePr>
          <p:nvPr/>
        </p:nvGraphicFramePr>
        <p:xfrm>
          <a:off x="1541463" y="2392363"/>
          <a:ext cx="7145337" cy="3675804"/>
        </p:xfrm>
        <a:graphic>
          <a:graphicData uri="http://schemas.openxmlformats.org/drawingml/2006/table">
            <a:tbl>
              <a:tblPr firstRow="1" bandRow="1">
                <a:tableStyleId>{5C22544A-7EE6-4342-B048-85BDC9FD1C3A}</a:tableStyleId>
              </a:tblPr>
              <a:tblGrid>
                <a:gridCol w="2886344"/>
                <a:gridCol w="4258993"/>
              </a:tblGrid>
              <a:tr h="579967">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Requirements And Procedures: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Description: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1449917">
                <a:tc>
                  <a:txBody>
                    <a:bodyPr/>
                    <a:lstStyle/>
                    <a:p>
                      <a:pPr>
                        <a:spcBef>
                          <a:spcPts val="300"/>
                        </a:spcBef>
                        <a:spcAft>
                          <a:spcPts val="300"/>
                        </a:spcAft>
                      </a:pPr>
                      <a:r>
                        <a:rPr lang="en-AU" sz="1800" b="1" dirty="0">
                          <a:effectLst/>
                          <a:latin typeface="Calibri" pitchFamily="34" charset="0"/>
                          <a:ea typeface="MS Mincho"/>
                          <a:cs typeface="Times New Roman"/>
                        </a:rPr>
                        <a:t>Establishing Control Lines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800" dirty="0">
                          <a:effectLst/>
                          <a:latin typeface="Calibri" pitchFamily="34" charset="0"/>
                          <a:ea typeface="MS Mincho"/>
                          <a:cs typeface="Times New Roman"/>
                        </a:rPr>
                        <a:t>Control lines are the base line for measuring from. They vary from site to site but could comprise boundary lines, fences, string lines, defined work areas, or other details as indicated in plans or drawings.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1449917">
                <a:tc>
                  <a:txBody>
                    <a:bodyPr/>
                    <a:lstStyle/>
                    <a:p>
                      <a:pPr>
                        <a:spcBef>
                          <a:spcPts val="300"/>
                        </a:spcBef>
                        <a:spcAft>
                          <a:spcPts val="300"/>
                        </a:spcAft>
                      </a:pPr>
                      <a:r>
                        <a:rPr lang="en-AU" sz="1800" b="1" dirty="0">
                          <a:effectLst/>
                          <a:latin typeface="Calibri" pitchFamily="34" charset="0"/>
                          <a:ea typeface="MS Mincho"/>
                          <a:cs typeface="Times New Roman"/>
                        </a:rPr>
                        <a:t>Establishing Cleared Width</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800" dirty="0">
                          <a:effectLst/>
                          <a:latin typeface="Calibri" pitchFamily="34" charset="0"/>
                          <a:ea typeface="MS Mincho"/>
                          <a:cs typeface="Times New Roman"/>
                        </a:rPr>
                        <a:t>The cleared width generally indicates the level of clearing that must be undertaken for the earthworks tasks. It ensures that the work stays within a defined footprint and aims to minimise environmental damage that may occur.</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extLst>
      <p:ext uri="{BB962C8B-B14F-4D97-AF65-F5344CB8AC3E}">
        <p14:creationId xmlns:p14="http://schemas.microsoft.com/office/powerpoint/2010/main" val="15467776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3.3.1.1 SET OUT REQUIREMENTS AND PROCEDURES</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2146300"/>
          <a:ext cx="7145337" cy="3217545"/>
        </p:xfrm>
        <a:graphic>
          <a:graphicData uri="http://schemas.openxmlformats.org/drawingml/2006/table">
            <a:tbl>
              <a:tblPr firstRow="1" bandRow="1">
                <a:tableStyleId>{5C22544A-7EE6-4342-B048-85BDC9FD1C3A}</a:tableStyleId>
              </a:tblPr>
              <a:tblGrid>
                <a:gridCol w="2886344"/>
                <a:gridCol w="4258993"/>
              </a:tblGrid>
              <a:tr h="628650">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Requirements And Procedures: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Description: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1571624">
                <a:tc>
                  <a:txBody>
                    <a:bodyPr/>
                    <a:lstStyle/>
                    <a:p>
                      <a:pPr>
                        <a:spcBef>
                          <a:spcPts val="300"/>
                        </a:spcBef>
                        <a:spcAft>
                          <a:spcPts val="300"/>
                        </a:spcAft>
                      </a:pPr>
                      <a:r>
                        <a:rPr lang="en-AU" sz="1800" b="1" dirty="0">
                          <a:effectLst/>
                          <a:latin typeface="Calibri" pitchFamily="34" charset="0"/>
                          <a:ea typeface="MS Mincho"/>
                          <a:cs typeface="Times New Roman"/>
                        </a:rPr>
                        <a:t>Determining Batters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300"/>
                        </a:spcBef>
                        <a:spcAft>
                          <a:spcPts val="300"/>
                        </a:spcAft>
                      </a:pPr>
                      <a:r>
                        <a:rPr lang="en-AU" sz="1800" dirty="0">
                          <a:effectLst/>
                          <a:latin typeface="Calibri" pitchFamily="34" charset="0"/>
                          <a:ea typeface="MS Mincho"/>
                          <a:cs typeface="Times New Roman"/>
                        </a:rPr>
                        <a:t>Batters are the slopes that may be naturally formed as part of the work location, for example in a cut area or embankment fill areas. Batters often have specific set out requirements to meet slope and grade dimensions.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r h="942975">
                <a:tc>
                  <a:txBody>
                    <a:bodyPr/>
                    <a:lstStyle/>
                    <a:p>
                      <a:pPr>
                        <a:spcBef>
                          <a:spcPts val="300"/>
                        </a:spcBef>
                        <a:spcAft>
                          <a:spcPts val="300"/>
                        </a:spcAft>
                      </a:pPr>
                      <a:r>
                        <a:rPr lang="en-AU" sz="1800" b="1">
                          <a:effectLst/>
                          <a:latin typeface="Calibri" pitchFamily="34" charset="0"/>
                          <a:ea typeface="MS Mincho"/>
                          <a:cs typeface="Times New Roman"/>
                        </a:rPr>
                        <a:t>Establishing Construction Offsets</a:t>
                      </a:r>
                      <a:endParaRPr lang="en-US" sz="180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800" dirty="0">
                          <a:effectLst/>
                          <a:latin typeface="Calibri" pitchFamily="34" charset="0"/>
                          <a:ea typeface="MS Mincho"/>
                          <a:cs typeface="Times New Roman"/>
                        </a:rPr>
                        <a:t>Before any project begins, it is important that the boundaries or clearance zones are determined and marked out.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extLst>
      <p:ext uri="{BB962C8B-B14F-4D97-AF65-F5344CB8AC3E}">
        <p14:creationId xmlns:p14="http://schemas.microsoft.com/office/powerpoint/2010/main" val="7994609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3.3.1.1 SET OUT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5220072" y="1916832"/>
            <a:ext cx="3425825" cy="3362459"/>
          </a:xfrm>
        </p:spPr>
        <p:txBody>
          <a:bodyPr>
            <a:spAutoFit/>
          </a:bodyPr>
          <a:lstStyle/>
          <a:p>
            <a:pPr marL="0" indent="0">
              <a:buFontTx/>
              <a:buNone/>
            </a:pPr>
            <a:r>
              <a:rPr lang="en-AU" dirty="0" smtClean="0">
                <a:latin typeface="Calibri" pitchFamily="34" charset="0"/>
                <a:ea typeface="ＭＳ Ｐゴシック" charset="-128"/>
              </a:rPr>
              <a:t>This is necessary to prevent confusion and to ensure that the earthworks project is marked out in line with relevant plans, specifications, design drawings or other relevant details.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Offsets refer to how far from a control line an activity is to take place or an area is to be cleared. </a:t>
            </a:r>
            <a:endParaRPr lang="en-US" dirty="0" smtClean="0">
              <a:latin typeface="Calibri" pitchFamily="34" charset="0"/>
              <a:ea typeface="ＭＳ Ｐゴシック" charset="-128"/>
            </a:endParaRPr>
          </a:p>
        </p:txBody>
      </p:sp>
      <p:pic>
        <p:nvPicPr>
          <p:cNvPr id="5" name="Picture 4" descr="Construction Manager with plan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127250"/>
            <a:ext cx="3503612" cy="2882900"/>
          </a:xfrm>
          <a:prstGeom prst="rect">
            <a:avLst/>
          </a:prstGeom>
          <a:noFill/>
          <a:ln w="9525">
            <a:noFill/>
            <a:miter lim="800000"/>
            <a:headEnd/>
            <a:tailEnd/>
          </a:ln>
        </p:spPr>
      </p:pic>
      <p:sp>
        <p:nvSpPr>
          <p:cNvPr id="6" name="Rectangle 5"/>
          <p:cNvSpPr>
            <a:spLocks noChangeArrowheads="1"/>
          </p:cNvSpPr>
          <p:nvPr/>
        </p:nvSpPr>
        <p:spPr bwMode="auto">
          <a:xfrm>
            <a:off x="1547664" y="5445224"/>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A negative number means the offset is to the left of the line, a positive number means the offset is to the right of the line.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3920293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3.3.1.1 SET OUT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1475656" y="1628800"/>
            <a:ext cx="4268788" cy="4529445"/>
          </a:xfrm>
        </p:spPr>
        <p:txBody>
          <a:bodyPr>
            <a:spAutoFit/>
          </a:bodyPr>
          <a:lstStyle/>
          <a:p>
            <a:pPr marL="0" indent="0">
              <a:buFontTx/>
              <a:buNone/>
            </a:pPr>
            <a:r>
              <a:rPr lang="en-AU" dirty="0" smtClean="0">
                <a:latin typeface="Calibri" pitchFamily="34" charset="0"/>
                <a:ea typeface="ＭＳ Ｐゴシック" charset="-128"/>
              </a:rPr>
              <a:t>By varying the amount of movement between the right and left of the line, you are able to establish or create different shapes in the final product.</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establishing construction offsets, quite often survey markers and level pegs are used to define the work area.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many cases these pegs or markers are placed at an offset value to where the works are being conducted to prevent them from being hit or damaged during the work processes.</a:t>
            </a:r>
            <a:endParaRPr lang="en-US" dirty="0" smtClean="0">
              <a:latin typeface="Calibri" pitchFamily="34" charset="0"/>
              <a:ea typeface="ＭＳ Ｐゴシック" charset="-128"/>
            </a:endParaRPr>
          </a:p>
        </p:txBody>
      </p:sp>
      <p:pic>
        <p:nvPicPr>
          <p:cNvPr id="4" name="Picture 3" descr="survey pegs marke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10263" y="2073275"/>
            <a:ext cx="2776537" cy="34861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0843469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3.3.1.1 SET OUT REQUIREMENTS AND PROCEDURES</a:t>
            </a:r>
            <a:endParaRPr lang="en-US" dirty="0">
              <a:latin typeface="Calibri" pitchFamily="34" charset="0"/>
              <a:ea typeface="+mj-ea"/>
            </a:endParaRPr>
          </a:p>
        </p:txBody>
      </p:sp>
      <p:sp>
        <p:nvSpPr>
          <p:cNvPr id="3" name="Content Placeholder 2"/>
          <p:cNvSpPr>
            <a:spLocks noGrp="1"/>
          </p:cNvSpPr>
          <p:nvPr>
            <p:ph idx="1"/>
          </p:nvPr>
        </p:nvSpPr>
        <p:spPr>
          <a:xfrm>
            <a:off x="1547664" y="1700808"/>
            <a:ext cx="7153275" cy="759182"/>
          </a:xfrm>
        </p:spPr>
        <p:txBody>
          <a:bodyPr>
            <a:spAutoFit/>
          </a:bodyPr>
          <a:lstStyle/>
          <a:p>
            <a:pPr marL="0" indent="0">
              <a:buFontTx/>
              <a:buNone/>
            </a:pPr>
            <a:r>
              <a:rPr lang="en-AU" dirty="0" smtClean="0">
                <a:latin typeface="Calibri" pitchFamily="34" charset="0"/>
                <a:ea typeface="ＭＳ Ｐゴシック" charset="-128"/>
              </a:rPr>
              <a:t>Offsets can include a number of factors such as formation width, measurement and survey pegs, benchmarks or other job specific details.</a:t>
            </a:r>
            <a:endParaRPr lang="en-US" dirty="0" smtClean="0">
              <a:latin typeface="Calibri" pitchFamily="34" charset="0"/>
              <a:ea typeface="ＭＳ Ｐゴシック" charset="-128"/>
            </a:endParaRPr>
          </a:p>
        </p:txBody>
      </p:sp>
      <p:pic>
        <p:nvPicPr>
          <p:cNvPr id="70657" name="Picture 1" descr="workers clipboard discuss confirm supervisor 3646978_xxl"/>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232912" y="2684433"/>
            <a:ext cx="4724259" cy="3679949"/>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3608077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0657"/>
                                        </p:tgtEl>
                                        <p:attrNameLst>
                                          <p:attrName>style.visibility</p:attrName>
                                        </p:attrNameLst>
                                      </p:cBhvr>
                                      <p:to>
                                        <p:strVal val="visible"/>
                                      </p:to>
                                    </p:set>
                                    <p:animEffect transition="in" filter="dissolve">
                                      <p:cBhvr>
                                        <p:cTn id="13" dur="1000"/>
                                        <p:tgtEl>
                                          <p:spTgt spid="70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3.3.1.2 ROAD GEOMETRY</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1105431"/>
          </a:xfrm>
        </p:spPr>
        <p:txBody>
          <a:bodyPr>
            <a:spAutoFit/>
          </a:bodyPr>
          <a:lstStyle/>
          <a:p>
            <a:pPr marL="0" indent="0">
              <a:buFontTx/>
              <a:buNone/>
            </a:pPr>
            <a:r>
              <a:rPr lang="en-AU" dirty="0" smtClean="0">
                <a:latin typeface="Calibri" pitchFamily="34" charset="0"/>
                <a:ea typeface="ＭＳ Ｐゴシック" charset="-128"/>
              </a:rPr>
              <a:t>For roadwork projects, it is important that set out is completed to ensure the correct road geometry is achieved. Road geometry can include factors such as:</a:t>
            </a:r>
            <a:endParaRPr lang="en-US" dirty="0" smtClean="0">
              <a:latin typeface="Calibri" pitchFamily="34" charset="0"/>
              <a:ea typeface="ＭＳ Ｐゴシック" charset="-128"/>
            </a:endParaRPr>
          </a:p>
        </p:txBody>
      </p:sp>
      <p:pic>
        <p:nvPicPr>
          <p:cNvPr id="4" name="Picture 3" descr="RIIMPO402A 3.3.1.2 pg 22.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23728" y="2420888"/>
            <a:ext cx="5318149" cy="3962056"/>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4605210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3.3.1.2 ROAD GEOMETRY</a:t>
            </a:r>
            <a:endParaRPr lang="en-US" dirty="0">
              <a:latin typeface="Calibri" pitchFamily="34" charset="0"/>
              <a:ea typeface="+mj-ea"/>
            </a:endParaRPr>
          </a:p>
        </p:txBody>
      </p:sp>
      <p:sp>
        <p:nvSpPr>
          <p:cNvPr id="3" name="Content Placeholder 2"/>
          <p:cNvSpPr>
            <a:spLocks noGrp="1"/>
          </p:cNvSpPr>
          <p:nvPr>
            <p:ph idx="1"/>
          </p:nvPr>
        </p:nvSpPr>
        <p:spPr>
          <a:xfrm>
            <a:off x="1541463" y="2882900"/>
            <a:ext cx="3516312" cy="3016210"/>
          </a:xfrm>
        </p:spPr>
        <p:txBody>
          <a:bodyPr>
            <a:spAutoFit/>
          </a:bodyPr>
          <a:lstStyle/>
          <a:p>
            <a:pPr marL="0" indent="0">
              <a:buFontTx/>
              <a:buNone/>
            </a:pPr>
            <a:r>
              <a:rPr lang="en-AU" dirty="0" smtClean="0">
                <a:latin typeface="Calibri" pitchFamily="34" charset="0"/>
                <a:ea typeface="ＭＳ Ｐゴシック" charset="-128"/>
              </a:rPr>
              <a:t>The relevant specifications will also outline any factors that may be relevant to the project.</a:t>
            </a:r>
            <a:endParaRPr lang="en-US" dirty="0" smtClean="0">
              <a:latin typeface="Arial Narrow" pitchFamily="34" charset="0"/>
              <a:ea typeface="ＭＳ Ｐゴシック" charset="-128"/>
            </a:endParaRPr>
          </a:p>
          <a:p>
            <a:pPr marL="0" indent="0">
              <a:buFontTx/>
              <a:buNone/>
            </a:pPr>
            <a:r>
              <a:rPr lang="en-AU" dirty="0" smtClean="0">
                <a:latin typeface="Calibri" pitchFamily="34" charset="0"/>
                <a:ea typeface="ＭＳ Ｐゴシック" charset="-128"/>
              </a:rPr>
              <a:t>To achieve the required road geometry, procedures must be followed and compliance obtained with relevant survey and compaction tolerances.</a:t>
            </a:r>
            <a:endParaRPr lang="en-US" dirty="0" smtClean="0">
              <a:latin typeface="Calibri" pitchFamily="34" charset="0"/>
              <a:ea typeface="ＭＳ Ｐゴシック" charset="-128"/>
            </a:endParaRPr>
          </a:p>
        </p:txBody>
      </p:sp>
      <p:pic>
        <p:nvPicPr>
          <p:cNvPr id="5" name="Picture 4" descr="worker supervisor ppe consult discuss read plans 153274160.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297488" y="2700338"/>
            <a:ext cx="3389312" cy="2601912"/>
          </a:xfrm>
          <a:prstGeom prst="rect">
            <a:avLst/>
          </a:prstGeom>
          <a:noFill/>
          <a:ln w="9525">
            <a:noFill/>
            <a:miter lim="800000"/>
            <a:headEnd/>
            <a:tailEnd/>
          </a:ln>
        </p:spPr>
      </p:pic>
      <p:sp>
        <p:nvSpPr>
          <p:cNvPr id="6" name="Rectangle 5"/>
          <p:cNvSpPr>
            <a:spLocks noChangeArrowheads="1"/>
          </p:cNvSpPr>
          <p:nvPr/>
        </p:nvSpPr>
        <p:spPr bwMode="auto">
          <a:xfrm>
            <a:off x="1541463" y="19304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The road geometry required for a roadwork project will be defined in site drawings and plans.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4885303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3.3.2 SETTING UP AND USING LEVELLING DEVICES</a:t>
            </a:r>
            <a:endParaRPr lang="en-US" dirty="0">
              <a:latin typeface="Calibri" pitchFamily="34" charset="0"/>
              <a:ea typeface="+mj-ea"/>
            </a:endParaRPr>
          </a:p>
        </p:txBody>
      </p:sp>
      <p:sp>
        <p:nvSpPr>
          <p:cNvPr id="3" name="Content Placeholder 2"/>
          <p:cNvSpPr>
            <a:spLocks noGrp="1"/>
          </p:cNvSpPr>
          <p:nvPr>
            <p:ph idx="1"/>
          </p:nvPr>
        </p:nvSpPr>
        <p:spPr>
          <a:xfrm>
            <a:off x="5292080" y="1916832"/>
            <a:ext cx="3419475" cy="3452227"/>
          </a:xfrm>
        </p:spPr>
        <p:txBody>
          <a:bodyPr>
            <a:spAutoFit/>
          </a:bodyPr>
          <a:lstStyle/>
          <a:p>
            <a:pPr marL="0" indent="0">
              <a:buFontTx/>
              <a:buNone/>
            </a:pPr>
            <a:r>
              <a:rPr lang="en-AU" dirty="0" smtClean="0">
                <a:latin typeface="Calibri" pitchFamily="34" charset="0"/>
                <a:ea typeface="ＭＳ Ｐゴシック" charset="-128"/>
              </a:rPr>
              <a:t>Levelling devices are used in many different aspects of the setting out process, such 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Determining drainage grades.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Determining gradients, batters and benches.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Measuring offsets.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Helping with road geometry.</a:t>
            </a:r>
            <a:r>
              <a:rPr lang="en-US" dirty="0" smtClean="0">
                <a:latin typeface="Calibri" pitchFamily="34" charset="0"/>
                <a:ea typeface="ＭＳ Ｐゴシック" charset="-128"/>
              </a:rPr>
              <a:t> </a:t>
            </a:r>
          </a:p>
        </p:txBody>
      </p:sp>
      <p:pic>
        <p:nvPicPr>
          <p:cNvPr id="4" name="Picture 3" descr="lay level pipe check align concrete worker hand signal bedding aggregate 78255189.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36788"/>
            <a:ext cx="3562350" cy="26066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7952961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3.3.2 SETTING UP AND USING LEVELLING DEVICES</a:t>
            </a:r>
            <a:endParaRPr lang="en-US" dirty="0">
              <a:latin typeface="Calibri" pitchFamily="34" charset="0"/>
              <a:ea typeface="+mj-ea"/>
            </a:endParaRPr>
          </a:p>
        </p:txBody>
      </p:sp>
      <p:sp>
        <p:nvSpPr>
          <p:cNvPr id="3" name="Content Placeholder 2"/>
          <p:cNvSpPr>
            <a:spLocks noGrp="1"/>
          </p:cNvSpPr>
          <p:nvPr>
            <p:ph idx="1"/>
          </p:nvPr>
        </p:nvSpPr>
        <p:spPr>
          <a:xfrm>
            <a:off x="1547664" y="1844824"/>
            <a:ext cx="3108325" cy="3452227"/>
          </a:xfrm>
        </p:spPr>
        <p:txBody>
          <a:bodyPr>
            <a:spAutoFit/>
          </a:bodyPr>
          <a:lstStyle/>
          <a:p>
            <a:pPr marL="0" indent="0">
              <a:buFontTx/>
              <a:buNone/>
            </a:pPr>
            <a:r>
              <a:rPr lang="en-AU" dirty="0" smtClean="0">
                <a:latin typeface="Calibri" pitchFamily="34" charset="0"/>
                <a:ea typeface="ＭＳ Ｐゴシック" charset="-128"/>
              </a:rPr>
              <a:t>Earthworks and civil construction projects involve the use of several different types of levelling devices.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These may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Laser levelling equipment.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GPS equipment.</a:t>
            </a:r>
            <a:endParaRPr lang="en-US" dirty="0" smtClean="0">
              <a:latin typeface="Calibri" pitchFamily="34" charset="0"/>
              <a:ea typeface="ＭＳ Ｐゴシック" charset="-128"/>
            </a:endParaRPr>
          </a:p>
        </p:txBody>
      </p:sp>
      <p:pic>
        <p:nvPicPr>
          <p:cNvPr id="5" name="Picture 4" descr="Hand held GP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11713" y="1822450"/>
            <a:ext cx="3875087" cy="34972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5883691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3.3.2 SETTING UP AND USING LEVELLING DEVICES</a:t>
            </a:r>
            <a:endParaRPr lang="en-US" dirty="0">
              <a:latin typeface="Calibri" pitchFamily="34" charset="0"/>
              <a:ea typeface="+mj-ea"/>
            </a:endParaRPr>
          </a:p>
        </p:txBody>
      </p:sp>
      <p:sp>
        <p:nvSpPr>
          <p:cNvPr id="3" name="Content Placeholder 2"/>
          <p:cNvSpPr>
            <a:spLocks noGrp="1"/>
          </p:cNvSpPr>
          <p:nvPr>
            <p:ph idx="1"/>
          </p:nvPr>
        </p:nvSpPr>
        <p:spPr>
          <a:xfrm>
            <a:off x="5068888" y="2649538"/>
            <a:ext cx="3617912" cy="2759730"/>
          </a:xfrm>
        </p:spPr>
        <p:txBody>
          <a:bodyPr>
            <a:spAutoFit/>
          </a:bodyPr>
          <a:lstStyle/>
          <a:p>
            <a:pPr marL="682625"/>
            <a:r>
              <a:rPr lang="en-AU" dirty="0" smtClean="0">
                <a:latin typeface="Calibri" pitchFamily="34" charset="0"/>
                <a:ea typeface="ＭＳ Ｐゴシック" charset="-128"/>
              </a:rPr>
              <a:t>Spirit levels.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Dumpy levels.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Specified survey equipment.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Level staffs.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Or other site-specific equipment.</a:t>
            </a:r>
            <a:endParaRPr lang="en-US" dirty="0" smtClean="0">
              <a:latin typeface="Calibri" pitchFamily="34" charset="0"/>
              <a:ea typeface="ＭＳ Ｐゴシック" charset="-128"/>
            </a:endParaRPr>
          </a:p>
        </p:txBody>
      </p:sp>
      <p:pic>
        <p:nvPicPr>
          <p:cNvPr id="4" name="Picture 3" descr="Surveyor equipment.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75656" y="2636912"/>
            <a:ext cx="3387725" cy="26860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471365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lack shirt man side on clipboard read plans 7832108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037516" y="2348880"/>
            <a:ext cx="3106484" cy="4052689"/>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3.3.2 SETTING UP AND USING LEVELLING DEVICES</a:t>
            </a:r>
            <a:endParaRPr lang="en-US" dirty="0">
              <a:latin typeface="Calibri" pitchFamily="34" charset="0"/>
              <a:ea typeface="+mj-ea"/>
            </a:endParaRPr>
          </a:p>
        </p:txBody>
      </p:sp>
      <p:sp>
        <p:nvSpPr>
          <p:cNvPr id="3" name="Content Placeholder 2"/>
          <p:cNvSpPr>
            <a:spLocks noGrp="1"/>
          </p:cNvSpPr>
          <p:nvPr>
            <p:ph idx="1"/>
          </p:nvPr>
        </p:nvSpPr>
        <p:spPr>
          <a:xfrm>
            <a:off x="1547664" y="1988840"/>
            <a:ext cx="4060825" cy="4208844"/>
          </a:xfrm>
        </p:spPr>
        <p:txBody>
          <a:bodyPr>
            <a:spAutoFit/>
          </a:bodyPr>
          <a:lstStyle/>
          <a:p>
            <a:pPr marL="0" indent="0">
              <a:buFontTx/>
              <a:buNone/>
            </a:pPr>
            <a:r>
              <a:rPr lang="en-AU" dirty="0" smtClean="0">
                <a:latin typeface="Calibri" pitchFamily="34" charset="0"/>
                <a:ea typeface="ＭＳ Ｐゴシック" charset="-128"/>
              </a:rPr>
              <a:t>For basic earthworks, it is necessary to have an understanding of how to set up the types of levelling devices appropriate for your worksite.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This will often come with experience or relevant training in the use of the devices.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To ensure effective operation of the levelling equipment and devices it is necessary for all items to be correctly calibrated before use. </a:t>
            </a:r>
            <a:endParaRPr lang="en-US" dirty="0" smtClean="0">
              <a:latin typeface="Calibri" pitchFamily="34" charset="0"/>
              <a:ea typeface="ＭＳ Ｐゴシック" charset="-128"/>
            </a:endParaRPr>
          </a:p>
        </p:txBody>
      </p:sp>
    </p:spTree>
    <p:custDataLst>
      <p:tags r:id="rId1"/>
    </p:custDataLst>
    <p:extLst>
      <p:ext uri="{BB962C8B-B14F-4D97-AF65-F5344CB8AC3E}">
        <p14:creationId xmlns:p14="http://schemas.microsoft.com/office/powerpoint/2010/main" val="7827969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3.3.2 SETTING UP AND USING LEVELLING DEVICES</a:t>
            </a:r>
            <a:endParaRPr lang="en-US" dirty="0">
              <a:latin typeface="Calibri" pitchFamily="34" charset="0"/>
              <a:ea typeface="+mj-ea"/>
            </a:endParaRPr>
          </a:p>
        </p:txBody>
      </p:sp>
      <p:sp>
        <p:nvSpPr>
          <p:cNvPr id="3" name="Content Placeholder 2"/>
          <p:cNvSpPr>
            <a:spLocks noGrp="1"/>
          </p:cNvSpPr>
          <p:nvPr>
            <p:ph idx="1"/>
          </p:nvPr>
        </p:nvSpPr>
        <p:spPr>
          <a:xfrm>
            <a:off x="4860032" y="1556792"/>
            <a:ext cx="3819525" cy="4401205"/>
          </a:xfrm>
        </p:spPr>
        <p:txBody>
          <a:bodyPr>
            <a:spAutoFit/>
          </a:bodyPr>
          <a:lstStyle/>
          <a:p>
            <a:pPr marL="0" indent="0">
              <a:buFontTx/>
              <a:buNone/>
            </a:pPr>
            <a:r>
              <a:rPr lang="en-AU" dirty="0" smtClean="0">
                <a:solidFill>
                  <a:srgbClr val="000000"/>
                </a:solidFill>
                <a:latin typeface="Calibri" pitchFamily="34" charset="0"/>
                <a:ea typeface="ＭＳ Ｐゴシック" charset="-128"/>
              </a:rPr>
              <a:t>Calibration is done in different ways, depending on the brands and models of the equipment so you should refer to the relevant operator</a:t>
            </a:r>
            <a:r>
              <a:rPr lang="en-AU" altLang="en-US" dirty="0" smtClean="0">
                <a:solidFill>
                  <a:srgbClr val="000000"/>
                </a:solidFill>
                <a:latin typeface="Calibri" pitchFamily="34" charset="0"/>
                <a:ea typeface="ＭＳ Ｐゴシック" charset="-128"/>
              </a:rPr>
              <a:t>’</a:t>
            </a:r>
            <a:r>
              <a:rPr lang="en-AU" dirty="0" smtClean="0">
                <a:solidFill>
                  <a:srgbClr val="000000"/>
                </a:solidFill>
                <a:latin typeface="Calibri" pitchFamily="34" charset="0"/>
                <a:ea typeface="ＭＳ Ｐゴシック" charset="-128"/>
              </a:rPr>
              <a:t>s manual, product specifications and/or manufacturer</a:t>
            </a:r>
            <a:r>
              <a:rPr lang="en-AU" altLang="en-US" dirty="0" smtClean="0">
                <a:solidFill>
                  <a:srgbClr val="000000"/>
                </a:solidFill>
                <a:latin typeface="Calibri" pitchFamily="34" charset="0"/>
                <a:ea typeface="ＭＳ Ｐゴシック" charset="-128"/>
              </a:rPr>
              <a:t>’</a:t>
            </a:r>
            <a:r>
              <a:rPr lang="en-AU" dirty="0" smtClean="0">
                <a:solidFill>
                  <a:srgbClr val="000000"/>
                </a:solidFill>
                <a:latin typeface="Calibri" pitchFamily="34" charset="0"/>
                <a:ea typeface="ＭＳ Ｐゴシック" charset="-128"/>
              </a:rPr>
              <a:t>s instructions.</a:t>
            </a:r>
            <a:endParaRPr lang="en-US" dirty="0" smtClean="0">
              <a:solidFill>
                <a:srgbClr val="000000"/>
              </a:solidFill>
              <a:latin typeface="Calibri" pitchFamily="34" charset="0"/>
              <a:ea typeface="ＭＳ Ｐゴシック" charset="-128"/>
            </a:endParaRPr>
          </a:p>
          <a:p>
            <a:pPr marL="0" indent="0">
              <a:buFontTx/>
              <a:buNone/>
            </a:pPr>
            <a:r>
              <a:rPr lang="en-AU" dirty="0" smtClean="0">
                <a:solidFill>
                  <a:srgbClr val="000000"/>
                </a:solidFill>
                <a:latin typeface="Calibri" pitchFamily="34" charset="0"/>
                <a:ea typeface="ＭＳ Ｐゴシック" charset="-128"/>
              </a:rPr>
              <a:t>When setting up the levelling device, make sure you have positioned it in accordance with the manufacturer</a:t>
            </a:r>
            <a:r>
              <a:rPr lang="en-AU" altLang="en-US" dirty="0" smtClean="0">
                <a:solidFill>
                  <a:srgbClr val="000000"/>
                </a:solidFill>
                <a:latin typeface="Calibri" pitchFamily="34" charset="0"/>
                <a:ea typeface="ＭＳ Ｐゴシック" charset="-128"/>
              </a:rPr>
              <a:t>’</a:t>
            </a:r>
            <a:r>
              <a:rPr lang="en-AU" dirty="0" smtClean="0">
                <a:solidFill>
                  <a:srgbClr val="000000"/>
                </a:solidFill>
                <a:latin typeface="Calibri" pitchFamily="34" charset="0"/>
                <a:ea typeface="ＭＳ Ｐゴシック" charset="-128"/>
              </a:rPr>
              <a:t>s specifications. Each leg of the tripod should be adjusted to ensure a level platform for the device.</a:t>
            </a:r>
            <a:endParaRPr lang="en-US" dirty="0" smtClean="0">
              <a:solidFill>
                <a:srgbClr val="000000"/>
              </a:solidFill>
              <a:latin typeface="Calibri" pitchFamily="34" charset="0"/>
              <a:ea typeface="ＭＳ Ｐゴシック" charset="-128"/>
            </a:endParaRPr>
          </a:p>
        </p:txBody>
      </p:sp>
      <p:pic>
        <p:nvPicPr>
          <p:cNvPr id="4" name="Picture 3" descr="surveyor computer 12983563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76463"/>
            <a:ext cx="3225800" cy="323056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1054721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3.3.2 SETTING UP AND USING LEVELLING DEVICES</a:t>
            </a:r>
            <a:endParaRPr lang="en-US" dirty="0">
              <a:latin typeface="Calibri" pitchFamily="34" charset="0"/>
              <a:ea typeface="+mj-ea"/>
            </a:endParaRPr>
          </a:p>
        </p:txBody>
      </p:sp>
      <p:sp>
        <p:nvSpPr>
          <p:cNvPr id="7" name="Rectangle 6"/>
          <p:cNvSpPr>
            <a:spLocks noChangeArrowheads="1"/>
          </p:cNvSpPr>
          <p:nvPr/>
        </p:nvSpPr>
        <p:spPr bwMode="auto">
          <a:xfrm>
            <a:off x="1547664" y="1484784"/>
            <a:ext cx="7145337" cy="2142125"/>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Make sure you read the owner or operator manual that comes with the equipment to ensure you are aware of what you need to do to use the equipment correctly.</a:t>
            </a:r>
            <a:endParaRPr lang="en-US" dirty="0">
              <a:solidFill>
                <a:srgbClr val="000000"/>
              </a:solidFill>
              <a:latin typeface="Calibri" pitchFamily="34" charset="0"/>
            </a:endParaRPr>
          </a:p>
          <a:p>
            <a:pPr eaLnBrk="0" hangingPunct="0">
              <a:spcBef>
                <a:spcPct val="20000"/>
              </a:spcBef>
              <a:buSzPct val="100000"/>
            </a:pPr>
            <a:endParaRPr lang="en-AU" dirty="0">
              <a:solidFill>
                <a:srgbClr val="000000"/>
              </a:solidFill>
              <a:latin typeface="Calibri" pitchFamily="34" charset="0"/>
            </a:endParaRPr>
          </a:p>
          <a:p>
            <a:pPr eaLnBrk="0" hangingPunct="0">
              <a:spcBef>
                <a:spcPct val="20000"/>
              </a:spcBef>
              <a:buSzPct val="100000"/>
            </a:pPr>
            <a:r>
              <a:rPr lang="en-AU" dirty="0">
                <a:solidFill>
                  <a:srgbClr val="000000"/>
                </a:solidFill>
                <a:latin typeface="Calibri" pitchFamily="34" charset="0"/>
              </a:rPr>
              <a:t>If you are having trouble in setting up devices for levelling, seek guidance from your supervisor/manager, the site engineers or other relevant people.</a:t>
            </a:r>
            <a:endParaRPr lang="en-US" dirty="0">
              <a:solidFill>
                <a:srgbClr val="000000"/>
              </a:solidFill>
              <a:latin typeface="Calibri" pitchFamily="34" charset="0"/>
            </a:endParaRPr>
          </a:p>
        </p:txBody>
      </p:sp>
      <p:pic>
        <p:nvPicPr>
          <p:cNvPr id="60420" name="Picture 4" descr="construction worker team supervisor ppe 82642659.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98325" y="3551788"/>
            <a:ext cx="4149055" cy="276350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6982399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par>
                                <p:cTn id="11" presetID="9" presetClass="entr" presetSubtype="0" fill="hold" nodeType="withEffect">
                                  <p:stCondLst>
                                    <p:cond delay="0"/>
                                  </p:stCondLst>
                                  <p:childTnLst>
                                    <p:set>
                                      <p:cBhvr>
                                        <p:cTn id="12" dur="1" fill="hold">
                                          <p:stCondLst>
                                            <p:cond delay="0"/>
                                          </p:stCondLst>
                                        </p:cTn>
                                        <p:tgtEl>
                                          <p:spTgt spid="60420"/>
                                        </p:tgtEl>
                                        <p:attrNameLst>
                                          <p:attrName>style.visibility</p:attrName>
                                        </p:attrNameLst>
                                      </p:cBhvr>
                                      <p:to>
                                        <p:strVal val="visible"/>
                                      </p:to>
                                    </p:set>
                                    <p:animEffect transition="in" filter="dissolve">
                                      <p:cBhvr>
                                        <p:cTn id="13" dur="1000"/>
                                        <p:tgtEl>
                                          <p:spTgt spid="604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9798" y="4000504"/>
            <a:ext cx="6328238" cy="1138448"/>
          </a:xfrm>
        </p:spPr>
        <p:txBody>
          <a:bodyPr/>
          <a:lstStyle/>
          <a:p>
            <a:r>
              <a:rPr lang="en-AU" sz="2000" dirty="0" smtClean="0">
                <a:latin typeface="Calibri" pitchFamily="34" charset="0"/>
              </a:rPr>
              <a:t>RIIMPO402D</a:t>
            </a:r>
            <a:br>
              <a:rPr lang="en-AU" sz="2000" dirty="0" smtClean="0">
                <a:latin typeface="Calibri" pitchFamily="34" charset="0"/>
              </a:rPr>
            </a:br>
            <a:r>
              <a:rPr lang="en-AU" sz="2000" dirty="0" smtClean="0">
                <a:latin typeface="Calibri" pitchFamily="34" charset="0"/>
              </a:rPr>
              <a:t>Apply the principles of earthworks construction</a:t>
            </a:r>
            <a:br>
              <a:rPr lang="en-AU" sz="2000" dirty="0" smtClean="0">
                <a:latin typeface="Calibri" pitchFamily="34" charset="0"/>
              </a:rPr>
            </a:br>
            <a:r>
              <a:rPr lang="en-AU" sz="2000" dirty="0" smtClean="0">
                <a:latin typeface="Calibri" pitchFamily="34" charset="0"/>
              </a:rPr>
              <a:t>presentation  4</a:t>
            </a:r>
            <a:endParaRPr lang="en-AU" sz="2000" dirty="0"/>
          </a:p>
        </p:txBody>
      </p:sp>
    </p:spTree>
    <p:custDataLst>
      <p:tags r:id="rId1"/>
    </p:custDataLst>
    <p:extLst>
      <p:ext uri="{BB962C8B-B14F-4D97-AF65-F5344CB8AC3E}">
        <p14:creationId xmlns:p14="http://schemas.microsoft.com/office/powerpoint/2010/main" val="2609044847"/>
      </p:ext>
    </p:extLst>
  </p:cSld>
  <p:clrMapOvr>
    <a:masterClrMapping/>
  </p:clrMapOvr>
  <p:timing>
    <p:tnLst>
      <p:par>
        <p:cTn id="1" dur="indefinite" restart="never" nodeType="tmRoot"/>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 MONITOR EARTHWORKS CONSTRUCTION TASKS</a:t>
            </a:r>
            <a:endParaRPr lang="en-US" dirty="0">
              <a:latin typeface="Calibri" pitchFamily="34" charset="0"/>
              <a:ea typeface="+mj-ea"/>
            </a:endParaRPr>
          </a:p>
        </p:txBody>
      </p:sp>
      <p:sp>
        <p:nvSpPr>
          <p:cNvPr id="3" name="Content Placeholder 2"/>
          <p:cNvSpPr>
            <a:spLocks noGrp="1"/>
          </p:cNvSpPr>
          <p:nvPr>
            <p:ph idx="1"/>
          </p:nvPr>
        </p:nvSpPr>
        <p:spPr>
          <a:xfrm>
            <a:off x="5436096" y="1628800"/>
            <a:ext cx="3257550" cy="3336811"/>
          </a:xfrm>
        </p:spPr>
        <p:txBody>
          <a:bodyPr>
            <a:spAutoFit/>
          </a:bodyPr>
          <a:lstStyle/>
          <a:p>
            <a:pPr marL="0" indent="0">
              <a:buFontTx/>
              <a:buNone/>
            </a:pPr>
            <a:r>
              <a:rPr lang="en-AU" dirty="0" smtClean="0">
                <a:latin typeface="Calibri" pitchFamily="34" charset="0"/>
                <a:ea typeface="ＭＳ Ｐゴシック" charset="-128"/>
              </a:rPr>
              <a:t>A major part of a supervisor</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job is overseeing the execution of earthworks construction tasks.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Overseeing involves the monitoring and inspection of the performance of work being done and the safety of all personnel/workers on the site.</a:t>
            </a:r>
            <a:endParaRPr lang="en-US" dirty="0" smtClean="0">
              <a:latin typeface="Calibri" pitchFamily="34" charset="0"/>
              <a:ea typeface="ＭＳ Ｐゴシック" charset="-128"/>
            </a:endParaRPr>
          </a:p>
        </p:txBody>
      </p:sp>
      <p:pic>
        <p:nvPicPr>
          <p:cNvPr id="4" name="Picture 3" descr="Construction Supervisor With clip boar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73288"/>
            <a:ext cx="3684587" cy="2784475"/>
          </a:xfrm>
          <a:prstGeom prst="rect">
            <a:avLst/>
          </a:prstGeom>
          <a:noFill/>
          <a:ln w="9525">
            <a:noFill/>
            <a:miter lim="800000"/>
            <a:headEnd/>
            <a:tailEnd/>
          </a:ln>
        </p:spPr>
      </p:pic>
      <p:sp>
        <p:nvSpPr>
          <p:cNvPr id="5" name="Rectangle 4"/>
          <p:cNvSpPr>
            <a:spLocks noChangeArrowheads="1"/>
          </p:cNvSpPr>
          <p:nvPr/>
        </p:nvSpPr>
        <p:spPr bwMode="auto">
          <a:xfrm>
            <a:off x="1547664" y="5085184"/>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Consistent monitoring and inspection allows you to ensure that all tasks are carried out safely and efficiently and that the required outcomes are achieved.</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772195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 PROJECT AND TASK MONITORING</a:t>
            </a:r>
            <a:endParaRPr lang="en-US" dirty="0">
              <a:latin typeface="Calibri" pitchFamily="34" charset="0"/>
              <a:ea typeface="+mj-ea"/>
            </a:endParaRPr>
          </a:p>
        </p:txBody>
      </p:sp>
      <p:sp>
        <p:nvSpPr>
          <p:cNvPr id="3" name="Content Placeholder 2"/>
          <p:cNvSpPr>
            <a:spLocks noGrp="1"/>
          </p:cNvSpPr>
          <p:nvPr>
            <p:ph idx="1"/>
          </p:nvPr>
        </p:nvSpPr>
        <p:spPr>
          <a:xfrm>
            <a:off x="1547664" y="1628800"/>
            <a:ext cx="3503612" cy="4837222"/>
          </a:xfrm>
        </p:spPr>
        <p:txBody>
          <a:bodyPr>
            <a:spAutoFit/>
          </a:bodyPr>
          <a:lstStyle/>
          <a:p>
            <a:pPr marL="0" indent="0">
              <a:buFontTx/>
              <a:buNone/>
            </a:pPr>
            <a:r>
              <a:rPr lang="en-AU" dirty="0" smtClean="0">
                <a:latin typeface="Calibri" pitchFamily="34" charset="0"/>
                <a:ea typeface="ＭＳ Ｐゴシック" charset="-128"/>
              </a:rPr>
              <a:t>The monitoring process you need to follow is generally outlined in the project and task specifications as well as organisational procedures. Monitoring includes the following aspects: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Ongoing risk assessment and management.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Engineering survey.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Sampling and testing.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General supervision, observation and recording.</a:t>
            </a:r>
            <a:endParaRPr lang="en-US" dirty="0" smtClean="0">
              <a:latin typeface="Calibri" pitchFamily="34" charset="0"/>
              <a:ea typeface="ＭＳ Ｐゴシック" charset="-128"/>
            </a:endParaRPr>
          </a:p>
        </p:txBody>
      </p:sp>
      <p:pic>
        <p:nvPicPr>
          <p:cNvPr id="6" name="Picture 5" descr="construction site worker clipboard ppe supervisor inspect pipe excavator dozer  111945812.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189538" y="1987550"/>
            <a:ext cx="3497262" cy="33607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171928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4.1.1.1 ONGOING RISK ASSESSMENT AND MANAGEMENT</a:t>
            </a:r>
            <a:endParaRPr lang="en-US" dirty="0">
              <a:latin typeface="Calibri" pitchFamily="34" charset="0"/>
              <a:ea typeface="+mj-ea"/>
            </a:endParaRPr>
          </a:p>
        </p:txBody>
      </p:sp>
      <p:sp>
        <p:nvSpPr>
          <p:cNvPr id="3" name="Content Placeholder 2"/>
          <p:cNvSpPr>
            <a:spLocks noGrp="1"/>
          </p:cNvSpPr>
          <p:nvPr>
            <p:ph idx="1"/>
          </p:nvPr>
        </p:nvSpPr>
        <p:spPr>
          <a:xfrm>
            <a:off x="1541463" y="2058988"/>
            <a:ext cx="7145337" cy="1105431"/>
          </a:xfrm>
        </p:spPr>
        <p:txBody>
          <a:bodyPr>
            <a:spAutoFit/>
          </a:bodyPr>
          <a:lstStyle/>
          <a:p>
            <a:pPr marL="0" indent="0">
              <a:buFontTx/>
              <a:buNone/>
            </a:pPr>
            <a:r>
              <a:rPr lang="en-AU" dirty="0" smtClean="0">
                <a:latin typeface="Calibri" pitchFamily="34" charset="0"/>
                <a:ea typeface="ＭＳ Ｐゴシック" charset="-128"/>
              </a:rPr>
              <a:t>Risk assessment and management is an important part of any earthworks activity. The complexity of tasks and other work going on in the area can determine the level of risk that may exist.</a:t>
            </a:r>
            <a:endParaRPr lang="en-US" dirty="0" smtClean="0">
              <a:latin typeface="Calibri" pitchFamily="34" charset="0"/>
              <a:ea typeface="ＭＳ Ｐゴシック" charset="-128"/>
            </a:endParaRPr>
          </a:p>
        </p:txBody>
      </p:sp>
      <p:pic>
        <p:nvPicPr>
          <p:cNvPr id="4" name="Picture 3" descr="risk management logo blocks black yellow 12293673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691680" y="3573016"/>
            <a:ext cx="5816600" cy="23415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6078490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4.1.1.1 ONGOING RISK ASSESSMENT AND MANAGEMENT</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412934"/>
          </a:xfrm>
        </p:spPr>
        <p:txBody>
          <a:bodyPr>
            <a:spAutoFit/>
          </a:bodyPr>
          <a:lstStyle/>
          <a:p>
            <a:pPr marL="0" indent="0">
              <a:buFontTx/>
              <a:buNone/>
            </a:pPr>
            <a:r>
              <a:rPr lang="en-AU" dirty="0" smtClean="0">
                <a:latin typeface="Calibri" pitchFamily="34" charset="0"/>
                <a:ea typeface="ＭＳ Ｐゴシック" charset="-128"/>
              </a:rPr>
              <a:t>Risk on a worksite can relate to a number of factors including:</a:t>
            </a:r>
            <a:endParaRPr lang="en-US" dirty="0" smtClean="0">
              <a:latin typeface="Calibri" pitchFamily="34" charset="0"/>
              <a:ea typeface="ＭＳ Ｐゴシック" charset="-128"/>
            </a:endParaRPr>
          </a:p>
        </p:txBody>
      </p:sp>
      <p:pic>
        <p:nvPicPr>
          <p:cNvPr id="4" name="Picture 3" descr="RIIMPO402A 4.1.1.1.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79712" y="2060848"/>
            <a:ext cx="5462141" cy="408208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6824984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4.1.1.1 ONGOING RISK ASSESSMENT AND MANAGEMENT</a:t>
            </a:r>
            <a:endParaRPr lang="en-US" dirty="0">
              <a:latin typeface="Calibri" pitchFamily="34" charset="0"/>
              <a:ea typeface="+mj-ea"/>
            </a:endParaRPr>
          </a:p>
        </p:txBody>
      </p:sp>
      <p:sp>
        <p:nvSpPr>
          <p:cNvPr id="3" name="Content Placeholder 2"/>
          <p:cNvSpPr>
            <a:spLocks noGrp="1"/>
          </p:cNvSpPr>
          <p:nvPr>
            <p:ph idx="1"/>
          </p:nvPr>
        </p:nvSpPr>
        <p:spPr>
          <a:xfrm>
            <a:off x="4788024" y="1916832"/>
            <a:ext cx="3967162" cy="3362459"/>
          </a:xfrm>
        </p:spPr>
        <p:txBody>
          <a:bodyPr>
            <a:spAutoFit/>
          </a:bodyPr>
          <a:lstStyle/>
          <a:p>
            <a:pPr marL="0" indent="0">
              <a:buFontTx/>
              <a:buNone/>
            </a:pPr>
            <a:r>
              <a:rPr lang="en-AU" dirty="0" smtClean="0">
                <a:latin typeface="Calibri" pitchFamily="34" charset="0"/>
                <a:ea typeface="ＭＳ Ｐゴシック" charset="-128"/>
              </a:rPr>
              <a:t>Each area of the worksite requires constant risk assessment based on the activities being undertaken.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Conditions and circumstances may change as the work progresses so it is important to continually assess risks to safety, quality and environment and anything that may have an impact on the works or people on site.</a:t>
            </a:r>
            <a:endParaRPr lang="en-US" dirty="0" smtClean="0">
              <a:latin typeface="Calibri" pitchFamily="34" charset="0"/>
              <a:ea typeface="ＭＳ Ｐゴシック" charset="-128"/>
            </a:endParaRPr>
          </a:p>
        </p:txBody>
      </p:sp>
      <p:pic>
        <p:nvPicPr>
          <p:cNvPr id="4" name="Picture 3" descr="Civil construction equipment.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308225"/>
            <a:ext cx="3049587" cy="25860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3162331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4.1.1.1 ONGOING RISK ASSESSMENT AND MANAGEMENT</a:t>
            </a:r>
            <a:endParaRPr lang="en-US" dirty="0">
              <a:latin typeface="Calibri" pitchFamily="34" charset="0"/>
              <a:ea typeface="+mj-ea"/>
            </a:endParaRPr>
          </a:p>
        </p:txBody>
      </p:sp>
      <p:sp>
        <p:nvSpPr>
          <p:cNvPr id="3" name="Content Placeholder 2"/>
          <p:cNvSpPr>
            <a:spLocks noGrp="1"/>
          </p:cNvSpPr>
          <p:nvPr>
            <p:ph idx="1"/>
          </p:nvPr>
        </p:nvSpPr>
        <p:spPr>
          <a:xfrm>
            <a:off x="1547664" y="2492896"/>
            <a:ext cx="4214812" cy="3683060"/>
          </a:xfrm>
        </p:spPr>
        <p:txBody>
          <a:bodyPr>
            <a:spAutoFit/>
          </a:bodyPr>
          <a:lstStyle/>
          <a:p>
            <a:pPr marL="0" indent="0">
              <a:buFontTx/>
              <a:buNone/>
            </a:pPr>
            <a:r>
              <a:rPr lang="en-AU" dirty="0" smtClean="0">
                <a:latin typeface="Calibri" pitchFamily="34" charset="0"/>
                <a:ea typeface="ＭＳ Ｐゴシック" charset="-128"/>
              </a:rPr>
              <a:t>While the basics of risk management apply to all workplaces, each organisation and/or site will have different risk management processes to suit their specific situation.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is therefore very important that you familiarise yourself with the relevant procedures and requirements before you start work on a new site and prior to the commencement of each earthworks construction task.</a:t>
            </a:r>
            <a:r>
              <a:rPr lang="en-US" dirty="0" smtClean="0">
                <a:latin typeface="Calibri" pitchFamily="34" charset="0"/>
                <a:ea typeface="ＭＳ Ｐゴシック" charset="-128"/>
              </a:rPr>
              <a:t> </a:t>
            </a:r>
          </a:p>
        </p:txBody>
      </p:sp>
      <p:pic>
        <p:nvPicPr>
          <p:cNvPr id="5" name="Picture 4" descr="construction worker supervisor inspector read document hard hat ppe 13582653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868144" y="3284984"/>
            <a:ext cx="2815158" cy="3105867"/>
          </a:xfrm>
          <a:prstGeom prst="rect">
            <a:avLst/>
          </a:prstGeom>
          <a:noFill/>
          <a:ln w="9525">
            <a:noFill/>
            <a:miter lim="800000"/>
            <a:headEnd/>
            <a:tailEnd/>
          </a:ln>
        </p:spPr>
      </p:pic>
      <p:sp>
        <p:nvSpPr>
          <p:cNvPr id="6" name="Rectangle 5"/>
          <p:cNvSpPr>
            <a:spLocks noChangeArrowheads="1"/>
          </p:cNvSpPr>
          <p:nvPr/>
        </p:nvSpPr>
        <p:spPr bwMode="auto">
          <a:xfrm>
            <a:off x="1547664" y="1628800"/>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The level of risk should be analysed on a holistic basis for the project as well as on a work activity basis.</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001206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ea typeface="+mj-ea"/>
              </a:rPr>
              <a:t>4.1.1.2 ENGINEERING SURVEY</a:t>
            </a:r>
            <a:endParaRPr lang="en-US" dirty="0">
              <a:ea typeface="+mj-ea"/>
            </a:endParaRPr>
          </a:p>
        </p:txBody>
      </p:sp>
      <p:sp>
        <p:nvSpPr>
          <p:cNvPr id="3" name="Content Placeholder 2"/>
          <p:cNvSpPr>
            <a:spLocks noGrp="1"/>
          </p:cNvSpPr>
          <p:nvPr>
            <p:ph idx="1"/>
          </p:nvPr>
        </p:nvSpPr>
        <p:spPr>
          <a:xfrm>
            <a:off x="1547664" y="2348880"/>
            <a:ext cx="3713162" cy="3708708"/>
          </a:xfrm>
        </p:spPr>
        <p:txBody>
          <a:bodyPr>
            <a:spAutoFit/>
          </a:bodyPr>
          <a:lstStyle/>
          <a:p>
            <a:pPr marL="0" indent="0">
              <a:buFontTx/>
              <a:buNone/>
            </a:pPr>
            <a:r>
              <a:rPr lang="en-AU" dirty="0" smtClean="0">
                <a:latin typeface="Calibri" pitchFamily="34" charset="0"/>
                <a:ea typeface="ＭＳ Ｐゴシック" charset="-128"/>
              </a:rPr>
              <a:t>These are generally based on engineering survey principles to ensure earthworks construction is being done correctly, with correct layer formation and within the specified tolerances.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It is important that all earthworks operators are aware of the relevant engineering survey principles that apply. </a:t>
            </a:r>
            <a:endParaRPr lang="en-US" dirty="0" smtClean="0">
              <a:latin typeface="Calibri" pitchFamily="34" charset="0"/>
              <a:ea typeface="ＭＳ Ｐゴシック" charset="-128"/>
            </a:endParaRPr>
          </a:p>
        </p:txBody>
      </p:sp>
      <p:pic>
        <p:nvPicPr>
          <p:cNvPr id="4" name="Picture 3" descr="refinery read clipboard worker coveralls hard hat ppe.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004048" y="2924944"/>
            <a:ext cx="3578869" cy="3458908"/>
          </a:xfrm>
          <a:prstGeom prst="rect">
            <a:avLst/>
          </a:prstGeom>
          <a:noFill/>
          <a:ln w="9525">
            <a:noFill/>
            <a:miter lim="800000"/>
            <a:headEnd/>
            <a:tailEnd/>
          </a:ln>
        </p:spPr>
      </p:pic>
      <p:sp>
        <p:nvSpPr>
          <p:cNvPr id="7" name="Rectangle 6"/>
          <p:cNvSpPr>
            <a:spLocks noChangeArrowheads="1"/>
          </p:cNvSpPr>
          <p:nvPr/>
        </p:nvSpPr>
        <p:spPr bwMode="auto">
          <a:xfrm>
            <a:off x="1547664" y="1628800"/>
            <a:ext cx="7145337" cy="368300"/>
          </a:xfrm>
          <a:prstGeom prst="rect">
            <a:avLst/>
          </a:prstGeom>
          <a:noFill/>
          <a:ln w="9525">
            <a:noFill/>
            <a:miter lim="800000"/>
            <a:headEnd/>
            <a:tailEnd/>
          </a:ln>
        </p:spPr>
        <p:txBody>
          <a:bodyPr>
            <a:spAutoFit/>
          </a:bodyPr>
          <a:lstStyle/>
          <a:p>
            <a:r>
              <a:rPr lang="en-AU" dirty="0">
                <a:solidFill>
                  <a:srgbClr val="000000"/>
                </a:solidFill>
                <a:latin typeface="Calibri" pitchFamily="34" charset="0"/>
              </a:rPr>
              <a:t>All earthworks projects are set out to required tolerances and standards.</a:t>
            </a:r>
            <a:endParaRPr lang="en-US" dirty="0">
              <a:latin typeface="Calibri" pitchFamily="34" charset="0"/>
            </a:endParaRPr>
          </a:p>
        </p:txBody>
      </p:sp>
    </p:spTree>
    <p:custDataLst>
      <p:tags r:id="rId1"/>
    </p:custDataLst>
    <p:extLst>
      <p:ext uri="{BB962C8B-B14F-4D97-AF65-F5344CB8AC3E}">
        <p14:creationId xmlns:p14="http://schemas.microsoft.com/office/powerpoint/2010/main" val="138694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4.1.1.2 ENGINEERING SURVEY</a:t>
            </a:r>
            <a:endParaRPr lang="en-US" dirty="0">
              <a:latin typeface="Calibri" pitchFamily="34" charset="0"/>
              <a:ea typeface="+mj-ea"/>
            </a:endParaRPr>
          </a:p>
        </p:txBody>
      </p:sp>
      <p:sp>
        <p:nvSpPr>
          <p:cNvPr id="3" name="Content Placeholder 2"/>
          <p:cNvSpPr>
            <a:spLocks noGrp="1"/>
          </p:cNvSpPr>
          <p:nvPr>
            <p:ph idx="1"/>
          </p:nvPr>
        </p:nvSpPr>
        <p:spPr>
          <a:xfrm>
            <a:off x="5220072" y="2924944"/>
            <a:ext cx="3443287" cy="2490425"/>
          </a:xfrm>
        </p:spPr>
        <p:txBody>
          <a:bodyPr>
            <a:spAutoFit/>
          </a:bodyPr>
          <a:lstStyle/>
          <a:p>
            <a:pPr marL="0" indent="0">
              <a:buFontTx/>
              <a:buNone/>
            </a:pPr>
            <a:r>
              <a:rPr lang="en-AU" dirty="0" smtClean="0">
                <a:latin typeface="Calibri" pitchFamily="34" charset="0"/>
                <a:ea typeface="ＭＳ Ｐゴシック" charset="-128"/>
              </a:rPr>
              <a:t>Remember that not all work will be set out by surveyors, and in some cases it will be the supervisor or the operators of plant and machinery who will have to get compliance with specified tolerances for the earthworks.</a:t>
            </a:r>
            <a:r>
              <a:rPr lang="en-US" dirty="0" smtClean="0">
                <a:latin typeface="Calibri" pitchFamily="34" charset="0"/>
                <a:ea typeface="ＭＳ Ｐゴシック" charset="-128"/>
              </a:rPr>
              <a:t> </a:t>
            </a:r>
          </a:p>
        </p:txBody>
      </p:sp>
      <p:pic>
        <p:nvPicPr>
          <p:cNvPr id="5" name="Picture 4" descr="Surveying construction sit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3170238"/>
            <a:ext cx="3551237" cy="2235200"/>
          </a:xfrm>
          <a:prstGeom prst="rect">
            <a:avLst/>
          </a:prstGeom>
          <a:noFill/>
          <a:ln w="9525">
            <a:noFill/>
            <a:miter lim="800000"/>
            <a:headEnd/>
            <a:tailEnd/>
          </a:ln>
        </p:spPr>
      </p:pic>
      <p:sp>
        <p:nvSpPr>
          <p:cNvPr id="6" name="Rectangle 5"/>
          <p:cNvSpPr>
            <a:spLocks noChangeArrowheads="1"/>
          </p:cNvSpPr>
          <p:nvPr/>
        </p:nvSpPr>
        <p:spPr bwMode="auto">
          <a:xfrm>
            <a:off x="1547664" y="1700808"/>
            <a:ext cx="7145337" cy="923925"/>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The principles may be relatively simple or quite complex depending on the tasks being undertaken. They will be defined in the project specifications and organisational procedures.</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5068103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4.1.1.2 ENGINEERING SURVEY</a:t>
            </a:r>
            <a:endParaRPr lang="en-US" dirty="0">
              <a:latin typeface="Calibri" pitchFamily="34" charset="0"/>
              <a:ea typeface="+mj-ea"/>
            </a:endParaRPr>
          </a:p>
        </p:txBody>
      </p:sp>
      <p:sp>
        <p:nvSpPr>
          <p:cNvPr id="3" name="Content Placeholder 2"/>
          <p:cNvSpPr>
            <a:spLocks noGrp="1"/>
          </p:cNvSpPr>
          <p:nvPr>
            <p:ph idx="1"/>
          </p:nvPr>
        </p:nvSpPr>
        <p:spPr>
          <a:xfrm>
            <a:off x="1547664" y="1628800"/>
            <a:ext cx="7145337" cy="759182"/>
          </a:xfrm>
        </p:spPr>
        <p:txBody>
          <a:bodyPr>
            <a:spAutoFit/>
          </a:bodyPr>
          <a:lstStyle/>
          <a:p>
            <a:pPr marL="0" indent="0">
              <a:buFontTx/>
              <a:buNone/>
            </a:pPr>
            <a:r>
              <a:rPr lang="en-AU" dirty="0" smtClean="0">
                <a:latin typeface="Calibri" pitchFamily="34" charset="0"/>
                <a:ea typeface="ＭＳ Ｐゴシック" charset="-128"/>
              </a:rPr>
              <a:t>At the completion of earthworks layers a final survey must be done to ensure compliance.</a:t>
            </a:r>
            <a:endParaRPr lang="en-US" dirty="0" smtClean="0">
              <a:latin typeface="Calibri" pitchFamily="34" charset="0"/>
              <a:ea typeface="ＭＳ Ｐゴシック" charset="-128"/>
            </a:endParaRPr>
          </a:p>
        </p:txBody>
      </p:sp>
      <p:pic>
        <p:nvPicPr>
          <p:cNvPr id="4" name="Picture 3" descr="surveyor computer smiling 12983551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55776" y="2564904"/>
            <a:ext cx="4583112" cy="34956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9957421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4.1.1.3 SAMPLING AND TESTING</a:t>
            </a:r>
            <a:endParaRPr lang="en-US" dirty="0">
              <a:latin typeface="Calibri" pitchFamily="34" charset="0"/>
              <a:ea typeface="+mj-ea"/>
            </a:endParaRPr>
          </a:p>
        </p:txBody>
      </p:sp>
      <p:sp>
        <p:nvSpPr>
          <p:cNvPr id="3" name="Content Placeholder 2"/>
          <p:cNvSpPr>
            <a:spLocks noGrp="1"/>
          </p:cNvSpPr>
          <p:nvPr>
            <p:ph idx="1"/>
          </p:nvPr>
        </p:nvSpPr>
        <p:spPr>
          <a:xfrm>
            <a:off x="1541463" y="1662113"/>
            <a:ext cx="7145337" cy="1451679"/>
          </a:xfrm>
        </p:spPr>
        <p:txBody>
          <a:bodyPr>
            <a:spAutoFit/>
          </a:bodyPr>
          <a:lstStyle/>
          <a:p>
            <a:pPr marL="0" indent="0">
              <a:buFontTx/>
              <a:buNone/>
            </a:pPr>
            <a:r>
              <a:rPr lang="en-AU" dirty="0" smtClean="0">
                <a:latin typeface="Calibri" pitchFamily="34" charset="0"/>
                <a:ea typeface="ＭＳ Ｐゴシック" charset="-128"/>
              </a:rPr>
              <a:t>Sampling and testing will occur in every level of earthworks construction from the foundation to the top of sub-grade material. Conformance details regarding sampling and testing will be contained in the specifications and standards relevant to the job.</a:t>
            </a:r>
            <a:endParaRPr lang="en-US" dirty="0" smtClean="0">
              <a:latin typeface="Calibri" pitchFamily="34" charset="0"/>
              <a:ea typeface="ＭＳ Ｐゴシック" charset="-128"/>
            </a:endParaRPr>
          </a:p>
        </p:txBody>
      </p:sp>
      <p:pic>
        <p:nvPicPr>
          <p:cNvPr id="5" name="Picture 4" descr="worker supervisor discuss communication site pipes ppe 97390764.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83768" y="3284984"/>
            <a:ext cx="4501033" cy="300418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4680258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4.1.1.3 SAMPLING AND TESTING</a:t>
            </a:r>
            <a:endParaRPr lang="en-US" dirty="0">
              <a:latin typeface="Calibri" pitchFamily="34" charset="0"/>
              <a:ea typeface="+mj-ea"/>
            </a:endParaRPr>
          </a:p>
        </p:txBody>
      </p:sp>
      <p:sp>
        <p:nvSpPr>
          <p:cNvPr id="3" name="Content Placeholder 2"/>
          <p:cNvSpPr>
            <a:spLocks noGrp="1"/>
          </p:cNvSpPr>
          <p:nvPr>
            <p:ph idx="1"/>
          </p:nvPr>
        </p:nvSpPr>
        <p:spPr>
          <a:xfrm>
            <a:off x="1547664" y="1772816"/>
            <a:ext cx="3824287" cy="3862596"/>
          </a:xfrm>
        </p:spPr>
        <p:txBody>
          <a:bodyPr>
            <a:spAutoFit/>
          </a:bodyPr>
          <a:lstStyle/>
          <a:p>
            <a:pPr marL="0" indent="0">
              <a:buFontTx/>
              <a:buNone/>
            </a:pPr>
            <a:r>
              <a:rPr lang="en-AU" b="1" dirty="0" smtClean="0">
                <a:solidFill>
                  <a:srgbClr val="1069AB"/>
                </a:solidFill>
                <a:latin typeface="Calibri" pitchFamily="34" charset="0"/>
                <a:ea typeface="ＭＳ Ｐゴシック" charset="-128"/>
              </a:rPr>
              <a:t>Material properties and test results</a:t>
            </a:r>
            <a:endParaRPr lang="en-US" dirty="0" smtClean="0">
              <a:solidFill>
                <a:srgbClr val="1069AB"/>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Before starting any earthworks project it is important to understand the material properties that you are working with.</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the initial stages of the job, testing should be undertaken so that the properties are known and understood to allow for additional treatments when necessary.</a:t>
            </a:r>
            <a:endParaRPr lang="en-US" dirty="0" smtClean="0">
              <a:latin typeface="Calibri" pitchFamily="34" charset="0"/>
              <a:ea typeface="ＭＳ Ｐゴシック" charset="-128"/>
            </a:endParaRPr>
          </a:p>
        </p:txBody>
      </p:sp>
      <p:pic>
        <p:nvPicPr>
          <p:cNvPr id="4" name="Picture 3" descr="worker inspector supervisor write record clipboard 78327777.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521325" y="2435225"/>
            <a:ext cx="3165475" cy="25622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9195965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4.1.1.3 SAMPLING AND TESTING</a:t>
            </a:r>
            <a:endParaRPr lang="en-US" dirty="0">
              <a:latin typeface="Calibri" pitchFamily="34" charset="0"/>
              <a:ea typeface="+mj-ea"/>
            </a:endParaRPr>
          </a:p>
        </p:txBody>
      </p:sp>
      <p:sp>
        <p:nvSpPr>
          <p:cNvPr id="3" name="Content Placeholder 2"/>
          <p:cNvSpPr>
            <a:spLocks noGrp="1"/>
          </p:cNvSpPr>
          <p:nvPr>
            <p:ph idx="1"/>
          </p:nvPr>
        </p:nvSpPr>
        <p:spPr>
          <a:xfrm>
            <a:off x="5364088" y="1628800"/>
            <a:ext cx="3327400" cy="4029308"/>
          </a:xfrm>
        </p:spPr>
        <p:txBody>
          <a:bodyPr>
            <a:spAutoFit/>
          </a:bodyPr>
          <a:lstStyle/>
          <a:p>
            <a:pPr marL="0" indent="0">
              <a:buFontTx/>
              <a:buNone/>
            </a:pPr>
            <a:r>
              <a:rPr lang="en-AU" dirty="0" smtClean="0">
                <a:latin typeface="Calibri" pitchFamily="34" charset="0"/>
                <a:ea typeface="ＭＳ Ｐゴシック" charset="-128"/>
              </a:rPr>
              <a:t>The soil and rock types and characteristics will determine the construction methods to be used and the degree of compaction required.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testing results will indicate material variances throughout the works. Test results are also used to ensure levels of compaction are achieved based on specifications.</a:t>
            </a:r>
            <a:endParaRPr lang="en-US" dirty="0" smtClean="0">
              <a:latin typeface="Calibri" pitchFamily="34" charset="0"/>
              <a:ea typeface="ＭＳ Ｐゴシック" charset="-128"/>
            </a:endParaRPr>
          </a:p>
        </p:txBody>
      </p:sp>
      <p:pic>
        <p:nvPicPr>
          <p:cNvPr id="5" name="Picture 4" descr="dirt soil 15704878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316163"/>
            <a:ext cx="3632200" cy="272891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5596512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lack shirt man hard hat clipboard centred 780378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285509" y="2675154"/>
            <a:ext cx="2842967" cy="3691062"/>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4.1.1.4 GENERAL SUPERVISION, OBSERVATION AND RECORDING</a:t>
            </a:r>
            <a:endParaRPr lang="en-US" dirty="0">
              <a:latin typeface="Calibri" pitchFamily="34" charset="0"/>
              <a:ea typeface="+mj-ea"/>
            </a:endParaRPr>
          </a:p>
        </p:txBody>
      </p:sp>
      <p:sp>
        <p:nvSpPr>
          <p:cNvPr id="3" name="Content Placeholder 2"/>
          <p:cNvSpPr>
            <a:spLocks noGrp="1"/>
          </p:cNvSpPr>
          <p:nvPr>
            <p:ph idx="1"/>
          </p:nvPr>
        </p:nvSpPr>
        <p:spPr>
          <a:xfrm>
            <a:off x="1623409" y="2307265"/>
            <a:ext cx="4424362" cy="4183196"/>
          </a:xfrm>
        </p:spPr>
        <p:txBody>
          <a:bodyPr>
            <a:spAutoFit/>
          </a:bodyPr>
          <a:lstStyle/>
          <a:p>
            <a:pPr marL="0" indent="0">
              <a:buFontTx/>
              <a:buNone/>
            </a:pPr>
            <a:r>
              <a:rPr lang="en-AU" dirty="0" smtClean="0">
                <a:latin typeface="Calibri" pitchFamily="34" charset="0"/>
                <a:ea typeface="ＭＳ Ｐゴシック" charset="-128"/>
              </a:rPr>
              <a:t>As a general rule, you will make observations and record details in the field using various guidelines, checklists, data sheets, registers, and other relevant organisation documents.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Some projects require a high level of monitoring while others may be smaller, with less overseeing and fewer inspections necessary.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Check the contract documents and task specifications for the guidelines you need to follow.</a:t>
            </a:r>
            <a:endParaRPr lang="en-US" dirty="0" smtClean="0">
              <a:latin typeface="Calibri" pitchFamily="34" charset="0"/>
              <a:ea typeface="ＭＳ Ｐゴシック" charset="-128"/>
            </a:endParaRPr>
          </a:p>
        </p:txBody>
      </p:sp>
      <p:sp>
        <p:nvSpPr>
          <p:cNvPr id="6" name="Rectangle 5"/>
          <p:cNvSpPr>
            <a:spLocks noChangeArrowheads="1"/>
          </p:cNvSpPr>
          <p:nvPr/>
        </p:nvSpPr>
        <p:spPr bwMode="auto">
          <a:xfrm>
            <a:off x="1547664" y="1556792"/>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Supervision of any project is necessary to ensure that all tasks are carried out in compliance with safety, quality and environmental requirements.</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5578421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ssolve">
                                      <p:cBhvr>
                                        <p:cTn id="1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 REQUIRED OUTCOMES AND MONITORING</a:t>
            </a:r>
            <a:endParaRPr lang="en-US" dirty="0">
              <a:latin typeface="Calibri" pitchFamily="34" charset="0"/>
              <a:ea typeface="+mj-ea"/>
            </a:endParaRPr>
          </a:p>
        </p:txBody>
      </p:sp>
      <p:sp>
        <p:nvSpPr>
          <p:cNvPr id="3" name="Content Placeholder 2"/>
          <p:cNvSpPr>
            <a:spLocks noGrp="1"/>
          </p:cNvSpPr>
          <p:nvPr>
            <p:ph idx="1"/>
          </p:nvPr>
        </p:nvSpPr>
        <p:spPr>
          <a:xfrm>
            <a:off x="1547664" y="1772816"/>
            <a:ext cx="3656012" cy="4170372"/>
          </a:xfrm>
        </p:spPr>
        <p:txBody>
          <a:bodyPr>
            <a:spAutoFit/>
          </a:bodyPr>
          <a:lstStyle/>
          <a:p>
            <a:pPr marL="0" indent="0">
              <a:buFontTx/>
              <a:buNone/>
            </a:pPr>
            <a:r>
              <a:rPr lang="en-AU" dirty="0" smtClean="0">
                <a:latin typeface="Calibri" pitchFamily="34" charset="0"/>
                <a:ea typeface="ＭＳ Ｐゴシック" charset="-128"/>
              </a:rPr>
              <a:t>It is important with any earthworks project to know and understand the required objectives and outcomes so that you and your team can work towards them.</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Required outcomes for projects and tasks may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Task specifications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Task drawings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Activity scheduling requirements. </a:t>
            </a:r>
            <a:endParaRPr lang="en-US" dirty="0" smtClean="0">
              <a:latin typeface="Calibri" pitchFamily="34" charset="0"/>
              <a:ea typeface="ＭＳ Ｐゴシック" charset="-128"/>
            </a:endParaRPr>
          </a:p>
        </p:txBody>
      </p:sp>
      <p:pic>
        <p:nvPicPr>
          <p:cNvPr id="7" name="Picture 6" descr="Man looking at plans on excavator 5490694_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18125" y="2270125"/>
            <a:ext cx="3368675" cy="30083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5942996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 REQUIRED OUTCOMES AND MONITORING</a:t>
            </a:r>
            <a:endParaRPr lang="en-US" dirty="0">
              <a:latin typeface="Calibri" pitchFamily="34" charset="0"/>
              <a:ea typeface="+mj-ea"/>
            </a:endParaRPr>
          </a:p>
        </p:txBody>
      </p:sp>
      <p:sp>
        <p:nvSpPr>
          <p:cNvPr id="3" name="Content Placeholder 2"/>
          <p:cNvSpPr>
            <a:spLocks noGrp="1"/>
          </p:cNvSpPr>
          <p:nvPr>
            <p:ph idx="1"/>
          </p:nvPr>
        </p:nvSpPr>
        <p:spPr>
          <a:xfrm>
            <a:off x="5148064" y="1988840"/>
            <a:ext cx="3524250" cy="2952090"/>
          </a:xfrm>
        </p:spPr>
        <p:txBody>
          <a:bodyPr>
            <a:spAutoFit/>
          </a:bodyPr>
          <a:lstStyle/>
          <a:p>
            <a:pPr marL="682625"/>
            <a:r>
              <a:rPr lang="en-AU" dirty="0" smtClean="0">
                <a:latin typeface="Calibri" pitchFamily="34" charset="0"/>
                <a:ea typeface="ＭＳ Ｐゴシック" charset="-128"/>
              </a:rPr>
              <a:t>Waste management requirements.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Coordination requirements.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Unit cost requirements.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Overall task cost requirements. </a:t>
            </a:r>
            <a:endParaRPr lang="en-US" dirty="0" smtClean="0">
              <a:latin typeface="Calibri" pitchFamily="34" charset="0"/>
              <a:ea typeface="ＭＳ Ｐゴシック" charset="-128"/>
            </a:endParaRPr>
          </a:p>
        </p:txBody>
      </p:sp>
      <p:pic>
        <p:nvPicPr>
          <p:cNvPr id="4" name="Picture 3" descr="waste bin environment clean up 912692_m.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587625"/>
            <a:ext cx="3433762" cy="17764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40001231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 REQUIRED OUTCOMES AND MONITORING</a:t>
            </a:r>
            <a:endParaRPr lang="en-US" dirty="0">
              <a:latin typeface="Calibri" pitchFamily="34" charset="0"/>
              <a:ea typeface="+mj-ea"/>
            </a:endParaRPr>
          </a:p>
        </p:txBody>
      </p:sp>
      <p:sp>
        <p:nvSpPr>
          <p:cNvPr id="3" name="Content Placeholder 2"/>
          <p:cNvSpPr>
            <a:spLocks noGrp="1"/>
          </p:cNvSpPr>
          <p:nvPr>
            <p:ph idx="1"/>
          </p:nvPr>
        </p:nvSpPr>
        <p:spPr>
          <a:xfrm>
            <a:off x="1547664" y="1556792"/>
            <a:ext cx="4362450" cy="4452501"/>
          </a:xfrm>
        </p:spPr>
        <p:txBody>
          <a:bodyPr>
            <a:spAutoFit/>
          </a:bodyPr>
          <a:lstStyle/>
          <a:p>
            <a:pPr marL="0" indent="0">
              <a:buFontTx/>
              <a:buNone/>
            </a:pPr>
            <a:r>
              <a:rPr lang="en-AU" dirty="0" smtClean="0">
                <a:latin typeface="Calibri" pitchFamily="34" charset="0"/>
                <a:ea typeface="ＭＳ Ｐゴシック" charset="-128"/>
              </a:rPr>
              <a:t>Other objectives and outcomes may also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Health and safety targets.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Environmental management targets or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Quality assurance objectives.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Performance indicators.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Organisational objectives.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Other project-specific targets or objectives as required.</a:t>
            </a:r>
            <a:endParaRPr lang="en-US" dirty="0" smtClean="0">
              <a:latin typeface="Calibri" pitchFamily="34" charset="0"/>
              <a:ea typeface="ＭＳ Ｐゴシック" charset="-128"/>
            </a:endParaRPr>
          </a:p>
        </p:txBody>
      </p:sp>
      <p:pic>
        <p:nvPicPr>
          <p:cNvPr id="5" name="Picture 4" descr="Environmental protection hand holding plant tre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23254" y="1967451"/>
            <a:ext cx="3122612" cy="361156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6136993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4.1.2.1 MONITORING METHODS</a:t>
            </a:r>
            <a:endParaRPr lang="en-US" dirty="0">
              <a:latin typeface="Calibri" pitchFamily="34" charset="0"/>
              <a:ea typeface="+mj-ea"/>
            </a:endParaRPr>
          </a:p>
        </p:txBody>
      </p:sp>
      <p:sp>
        <p:nvSpPr>
          <p:cNvPr id="3" name="Content Placeholder 2"/>
          <p:cNvSpPr>
            <a:spLocks noGrp="1"/>
          </p:cNvSpPr>
          <p:nvPr>
            <p:ph idx="1"/>
          </p:nvPr>
        </p:nvSpPr>
        <p:spPr>
          <a:xfrm>
            <a:off x="4644008" y="1628800"/>
            <a:ext cx="4014787" cy="4529445"/>
          </a:xfrm>
        </p:spPr>
        <p:txBody>
          <a:bodyPr>
            <a:spAutoFit/>
          </a:bodyPr>
          <a:lstStyle/>
          <a:p>
            <a:pPr marL="0" indent="0">
              <a:buFontTx/>
              <a:buNone/>
            </a:pPr>
            <a:r>
              <a:rPr lang="en-AU" dirty="0" smtClean="0">
                <a:latin typeface="Calibri" pitchFamily="34" charset="0"/>
                <a:ea typeface="ＭＳ Ｐゴシック" charset="-128"/>
              </a:rPr>
              <a:t>Every earthworks job has some form of performance task monitoring that will be undertaken.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Often this will be based on the specification requirements or contract documentation.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Monitoring requirements can vary between organisations, worksites and individual contracts so it is important to know what procedures and processes you need to follow prior to the commencement of each task.</a:t>
            </a:r>
            <a:endParaRPr lang="en-US" dirty="0" smtClean="0">
              <a:latin typeface="Calibri" pitchFamily="34" charset="0"/>
              <a:ea typeface="ＭＳ Ｐゴシック" charset="-128"/>
            </a:endParaRPr>
          </a:p>
        </p:txBody>
      </p:sp>
      <p:pic>
        <p:nvPicPr>
          <p:cNvPr id="4" name="Picture 3" descr="files folders documents stack 101484547.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27263"/>
            <a:ext cx="3001962" cy="302101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9274697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4.1.2.1 MONITORING METHODS</a:t>
            </a:r>
            <a:endParaRPr lang="en-US" dirty="0">
              <a:latin typeface="Calibri" pitchFamily="34" charset="0"/>
              <a:ea typeface="+mj-ea"/>
            </a:endParaRPr>
          </a:p>
        </p:txBody>
      </p:sp>
      <p:sp>
        <p:nvSpPr>
          <p:cNvPr id="3" name="Content Placeholder 2"/>
          <p:cNvSpPr>
            <a:spLocks noGrp="1"/>
          </p:cNvSpPr>
          <p:nvPr>
            <p:ph idx="1"/>
          </p:nvPr>
        </p:nvSpPr>
        <p:spPr>
          <a:xfrm>
            <a:off x="1547664" y="1628800"/>
            <a:ext cx="3970337" cy="4452501"/>
          </a:xfrm>
        </p:spPr>
        <p:txBody>
          <a:bodyPr>
            <a:spAutoFit/>
          </a:bodyPr>
          <a:lstStyle/>
          <a:p>
            <a:pPr marL="0" indent="0">
              <a:buFontTx/>
              <a:buNone/>
            </a:pPr>
            <a:r>
              <a:rPr lang="en-AU" dirty="0" smtClean="0">
                <a:latin typeface="Calibri" pitchFamily="34" charset="0"/>
                <a:ea typeface="ＭＳ Ｐゴシック" charset="-128"/>
              </a:rPr>
              <a:t>Monitoring the performance of tasks will relate to certain criteria, such as: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Compaction.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Layer thickness.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Particle size.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Clay content.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Homogenous lot area (completed using the same production technique and using similar materials).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Other site-specific requirements.</a:t>
            </a:r>
            <a:r>
              <a:rPr lang="en-US" dirty="0" smtClean="0">
                <a:latin typeface="Calibri" pitchFamily="34" charset="0"/>
                <a:ea typeface="ＭＳ Ｐゴシック" charset="-128"/>
              </a:rPr>
              <a:t> </a:t>
            </a:r>
          </a:p>
        </p:txBody>
      </p:sp>
      <p:pic>
        <p:nvPicPr>
          <p:cNvPr id="5" name="Picture 4" descr="Soil compaction teste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27688" y="1962150"/>
            <a:ext cx="3059112" cy="36957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8916057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4.1.2.1 MONITORING METHODS</a:t>
            </a:r>
            <a:endParaRPr lang="en-US" dirty="0">
              <a:latin typeface="Calibri" pitchFamily="34" charset="0"/>
              <a:ea typeface="+mj-ea"/>
            </a:endParaRPr>
          </a:p>
        </p:txBody>
      </p:sp>
      <p:sp>
        <p:nvSpPr>
          <p:cNvPr id="3" name="Content Placeholder 2"/>
          <p:cNvSpPr>
            <a:spLocks noGrp="1"/>
          </p:cNvSpPr>
          <p:nvPr>
            <p:ph idx="1"/>
          </p:nvPr>
        </p:nvSpPr>
        <p:spPr>
          <a:xfrm>
            <a:off x="4716016" y="1559114"/>
            <a:ext cx="3967162" cy="4991110"/>
          </a:xfrm>
        </p:spPr>
        <p:txBody>
          <a:bodyPr>
            <a:spAutoFit/>
          </a:bodyPr>
          <a:lstStyle/>
          <a:p>
            <a:pPr marL="0" indent="0">
              <a:buFontTx/>
              <a:buNone/>
            </a:pPr>
            <a:r>
              <a:rPr lang="en-AU" dirty="0" smtClean="0">
                <a:latin typeface="Calibri" pitchFamily="34" charset="0"/>
                <a:ea typeface="ＭＳ Ｐゴシック" charset="-128"/>
              </a:rPr>
              <a:t>Some methods for monitoring may include: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Field checklists.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Inspection and test plans.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Site inspections that may be daily, weekly, or based on a particular work area.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Survey and level checks.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Geotechnical testing.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Material analysis. </a:t>
            </a:r>
            <a:endParaRPr lang="en-US" dirty="0" smtClean="0">
              <a:latin typeface="Calibri" pitchFamily="34" charset="0"/>
              <a:ea typeface="ＭＳ Ｐゴシック" charset="-128"/>
            </a:endParaRPr>
          </a:p>
          <a:p>
            <a:pPr marL="0" indent="0">
              <a:spcBef>
                <a:spcPts val="300"/>
              </a:spcBef>
              <a:spcAft>
                <a:spcPts val="300"/>
              </a:spcAft>
            </a:pPr>
            <a:r>
              <a:rPr lang="en-AU" dirty="0" smtClean="0">
                <a:latin typeface="Calibri" pitchFamily="34" charset="0"/>
                <a:ea typeface="ＭＳ Ｐゴシック" charset="-128"/>
              </a:rPr>
              <a:t>Other methods suitable to the site or work activities.</a:t>
            </a:r>
            <a:endParaRPr lang="en-US" dirty="0" smtClean="0">
              <a:latin typeface="Calibri" pitchFamily="34" charset="0"/>
              <a:ea typeface="ＭＳ Ｐゴシック" charset="-128"/>
            </a:endParaRPr>
          </a:p>
        </p:txBody>
      </p:sp>
      <p:pic>
        <p:nvPicPr>
          <p:cNvPr id="50177" name="Picture 1" descr="little man check list clipboard pencil write yellow hard hat 12703584_l"/>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1657350"/>
            <a:ext cx="3038475" cy="42989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5898768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0177"/>
                                        </p:tgtEl>
                                        <p:attrNameLst>
                                          <p:attrName>style.visibility</p:attrName>
                                        </p:attrNameLst>
                                      </p:cBhvr>
                                      <p:to>
                                        <p:strVal val="visible"/>
                                      </p:to>
                                    </p:set>
                                    <p:animEffect transition="in" filter="dissolve">
                                      <p:cBhvr>
                                        <p:cTn id="13" dur="1000"/>
                                        <p:tgtEl>
                                          <p:spTgt spid="50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4.1.2.2 INSPECTION REQUIREMENTS</a:t>
            </a:r>
            <a:endParaRPr lang="en-US" dirty="0">
              <a:latin typeface="Calibri" pitchFamily="34" charset="0"/>
              <a:ea typeface="+mj-ea"/>
            </a:endParaRPr>
          </a:p>
        </p:txBody>
      </p:sp>
      <p:sp>
        <p:nvSpPr>
          <p:cNvPr id="3" name="Content Placeholder 2"/>
          <p:cNvSpPr>
            <a:spLocks noGrp="1"/>
          </p:cNvSpPr>
          <p:nvPr>
            <p:ph idx="1"/>
          </p:nvPr>
        </p:nvSpPr>
        <p:spPr>
          <a:xfrm>
            <a:off x="1547664" y="1556792"/>
            <a:ext cx="3562350" cy="4401205"/>
          </a:xfrm>
        </p:spPr>
        <p:txBody>
          <a:bodyPr>
            <a:spAutoFit/>
          </a:bodyPr>
          <a:lstStyle/>
          <a:p>
            <a:pPr marL="0" indent="0">
              <a:buFontTx/>
              <a:buNone/>
            </a:pPr>
            <a:r>
              <a:rPr lang="en-AU" dirty="0" smtClean="0">
                <a:latin typeface="Calibri" pitchFamily="34" charset="0"/>
                <a:ea typeface="ＭＳ Ｐゴシック" charset="-128"/>
              </a:rPr>
              <a:t>Earthworks operations involve routine inspections to ensure compliance with Occupational Health &amp; Safety/Work Health &amp; Safety (OHS/WHS) legislation, contractual obligations and requirements specific to the project and the worksite.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some cases it may also be necessary to refer to relevant national and industry standards to ensure compliance.</a:t>
            </a:r>
            <a:endParaRPr lang="en-US" dirty="0" smtClean="0">
              <a:latin typeface="Calibri" pitchFamily="34" charset="0"/>
              <a:ea typeface="ＭＳ Ｐゴシック" charset="-128"/>
            </a:endParaRPr>
          </a:p>
        </p:txBody>
      </p:sp>
      <p:pic>
        <p:nvPicPr>
          <p:cNvPr id="4" name="Picture 3" descr="gavel law regulations book 10586525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19700" y="2208213"/>
            <a:ext cx="3467100" cy="27432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7109112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4.1.2.2 INSPECTION REQUIREMENTS</a:t>
            </a:r>
            <a:endParaRPr lang="en-US" dirty="0">
              <a:latin typeface="Calibri" pitchFamily="34" charset="0"/>
              <a:ea typeface="+mj-ea"/>
            </a:endParaRPr>
          </a:p>
        </p:txBody>
      </p:sp>
      <p:sp>
        <p:nvSpPr>
          <p:cNvPr id="3" name="Content Placeholder 2"/>
          <p:cNvSpPr>
            <a:spLocks noGrp="1"/>
          </p:cNvSpPr>
          <p:nvPr>
            <p:ph idx="1"/>
          </p:nvPr>
        </p:nvSpPr>
        <p:spPr>
          <a:xfrm>
            <a:off x="4589463" y="1955800"/>
            <a:ext cx="4097337" cy="4208844"/>
          </a:xfrm>
        </p:spPr>
        <p:txBody>
          <a:bodyPr>
            <a:spAutoFit/>
          </a:bodyPr>
          <a:lstStyle/>
          <a:p>
            <a:pPr marL="0" indent="0">
              <a:buFontTx/>
              <a:buNone/>
            </a:pPr>
            <a:r>
              <a:rPr lang="en-AU" dirty="0" smtClean="0">
                <a:latin typeface="Calibri" pitchFamily="34" charset="0"/>
                <a:ea typeface="ＭＳ Ｐゴシック" charset="-128"/>
              </a:rPr>
              <a:t>The inspection requirements for each work task will be outlined in the specifications for the project and should also be in line with organisational procedures for the work activity.</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Inspections may be in the form of observations, formal inspections, testing, survey, or other appropriate measures.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timeframe for these inspections will be dependent on the works in progress and your organisation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procedures.</a:t>
            </a:r>
            <a:endParaRPr lang="en-US" dirty="0" smtClean="0">
              <a:latin typeface="Calibri" pitchFamily="34" charset="0"/>
              <a:ea typeface="ＭＳ Ｐゴシック" charset="-128"/>
            </a:endParaRPr>
          </a:p>
        </p:txBody>
      </p:sp>
      <p:pic>
        <p:nvPicPr>
          <p:cNvPr id="5" name="Picture 4" descr="supervisor ppe hard hat vest write clipboard 1140603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085975"/>
            <a:ext cx="2990850" cy="33194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5832938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 ADJUST EARTHWORKS PRACTICE OR JOB PLAN</a:t>
            </a:r>
            <a:endParaRPr lang="en-US" dirty="0">
              <a:latin typeface="Calibri" pitchFamily="34" charset="0"/>
              <a:ea typeface="+mj-ea"/>
            </a:endParaRPr>
          </a:p>
        </p:txBody>
      </p:sp>
      <p:sp>
        <p:nvSpPr>
          <p:cNvPr id="3" name="Content Placeholder 2"/>
          <p:cNvSpPr>
            <a:spLocks noGrp="1"/>
          </p:cNvSpPr>
          <p:nvPr>
            <p:ph idx="1"/>
          </p:nvPr>
        </p:nvSpPr>
        <p:spPr>
          <a:xfrm>
            <a:off x="1547664" y="1484784"/>
            <a:ext cx="7145337" cy="1105431"/>
          </a:xfrm>
        </p:spPr>
        <p:txBody>
          <a:bodyPr>
            <a:spAutoFit/>
          </a:bodyPr>
          <a:lstStyle/>
          <a:p>
            <a:pPr marL="0" indent="0">
              <a:buFontTx/>
              <a:buNone/>
            </a:pPr>
            <a:r>
              <a:rPr lang="en-AU" dirty="0" smtClean="0">
                <a:latin typeface="Calibri" pitchFamily="34" charset="0"/>
                <a:ea typeface="ＭＳ Ｐゴシック" charset="-128"/>
              </a:rPr>
              <a:t>During the performance of the earthworks tasks you may find that an aspect of the job plan is not appropriate or that some adjustments to certain construction methods are necessary.</a:t>
            </a:r>
            <a:endParaRPr lang="en-US" dirty="0" smtClean="0">
              <a:latin typeface="Calibri" pitchFamily="34" charset="0"/>
              <a:ea typeface="ＭＳ Ｐゴシック" charset="-128"/>
            </a:endParaRPr>
          </a:p>
        </p:txBody>
      </p:sp>
      <p:pic>
        <p:nvPicPr>
          <p:cNvPr id="4" name="Picture 3" descr="supervisor worker plans documents ipad consult point 12556652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98750" y="2814638"/>
            <a:ext cx="4805363" cy="32035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472849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4.2.1 EARTHWORKS CONSTRUCTION PRACTICE</a:t>
            </a:r>
            <a:endParaRPr lang="en-US" dirty="0">
              <a:latin typeface="Calibri" pitchFamily="34" charset="0"/>
              <a:ea typeface="+mj-ea"/>
            </a:endParaRPr>
          </a:p>
        </p:txBody>
      </p:sp>
      <p:sp>
        <p:nvSpPr>
          <p:cNvPr id="3" name="Content Placeholder 2"/>
          <p:cNvSpPr>
            <a:spLocks noGrp="1"/>
          </p:cNvSpPr>
          <p:nvPr>
            <p:ph idx="1"/>
          </p:nvPr>
        </p:nvSpPr>
        <p:spPr>
          <a:xfrm>
            <a:off x="5220072" y="1556792"/>
            <a:ext cx="3432175" cy="4952638"/>
          </a:xfrm>
        </p:spPr>
        <p:txBody>
          <a:bodyPr>
            <a:spAutoFit/>
          </a:bodyPr>
          <a:lstStyle/>
          <a:p>
            <a:pPr marL="0" indent="0">
              <a:buFontTx/>
              <a:buNone/>
            </a:pPr>
            <a:r>
              <a:rPr lang="en-AU" dirty="0" smtClean="0">
                <a:latin typeface="Calibri" pitchFamily="34" charset="0"/>
                <a:ea typeface="ＭＳ Ｐゴシック" charset="-128"/>
              </a:rPr>
              <a:t>Earthworks construction practice may include methods and operational techniques for the following: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Site preparation.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Extraction.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Load and haulage.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Placement.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Distribution.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Surface finishing.  </a:t>
            </a:r>
            <a:endParaRPr lang="en-US" dirty="0" smtClean="0">
              <a:latin typeface="Calibri" pitchFamily="34" charset="0"/>
              <a:ea typeface="ＭＳ Ｐゴシック" charset="-128"/>
            </a:endParaRPr>
          </a:p>
          <a:p>
            <a:pPr marL="0" indent="0">
              <a:spcBef>
                <a:spcPts val="500"/>
              </a:spcBef>
              <a:spcAft>
                <a:spcPts val="500"/>
              </a:spcAft>
            </a:pPr>
            <a:r>
              <a:rPr lang="en-AU" dirty="0" smtClean="0">
                <a:latin typeface="Calibri" pitchFamily="34" charset="0"/>
                <a:ea typeface="ＭＳ Ｐゴシック" charset="-128"/>
              </a:rPr>
              <a:t>Line, grade and level control.</a:t>
            </a:r>
            <a:endParaRPr lang="en-US" dirty="0" smtClean="0">
              <a:latin typeface="Calibri" pitchFamily="34" charset="0"/>
              <a:ea typeface="ＭＳ Ｐゴシック" charset="-128"/>
            </a:endParaRPr>
          </a:p>
        </p:txBody>
      </p:sp>
      <p:pic>
        <p:nvPicPr>
          <p:cNvPr id="5" name="Picture 4" descr="excavator haul truck conservation earthworks civil 3628394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906588"/>
            <a:ext cx="3538537" cy="35385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150168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4.2.1 EARTHWORKS CONSTRUCTION PRACTICE</a:t>
            </a:r>
            <a:endParaRPr lang="en-US" dirty="0">
              <a:latin typeface="Calibri" pitchFamily="34" charset="0"/>
              <a:ea typeface="+mj-ea"/>
            </a:endParaRPr>
          </a:p>
        </p:txBody>
      </p:sp>
      <p:sp>
        <p:nvSpPr>
          <p:cNvPr id="3" name="Content Placeholder 2"/>
          <p:cNvSpPr>
            <a:spLocks noGrp="1"/>
          </p:cNvSpPr>
          <p:nvPr>
            <p:ph idx="1"/>
          </p:nvPr>
        </p:nvSpPr>
        <p:spPr>
          <a:xfrm>
            <a:off x="1547664" y="1556792"/>
            <a:ext cx="3481387" cy="4755341"/>
          </a:xfrm>
        </p:spPr>
        <p:txBody>
          <a:bodyPr>
            <a:spAutoFit/>
          </a:bodyPr>
          <a:lstStyle/>
          <a:p>
            <a:pPr marL="682625">
              <a:spcBef>
                <a:spcPts val="400"/>
              </a:spcBef>
              <a:spcAft>
                <a:spcPts val="400"/>
              </a:spcAft>
            </a:pPr>
            <a:r>
              <a:rPr lang="en-AU" sz="1700" dirty="0" smtClean="0">
                <a:latin typeface="Calibri" pitchFamily="34" charset="0"/>
                <a:ea typeface="ＭＳ Ｐゴシック" charset="-128"/>
              </a:rPr>
              <a:t>Compaction. </a:t>
            </a:r>
            <a:endParaRPr lang="en-US" sz="1700" dirty="0" smtClean="0">
              <a:latin typeface="Calibri" pitchFamily="34" charset="0"/>
              <a:ea typeface="ＭＳ Ｐゴシック" charset="-128"/>
            </a:endParaRPr>
          </a:p>
          <a:p>
            <a:pPr marL="682625">
              <a:spcBef>
                <a:spcPts val="400"/>
              </a:spcBef>
              <a:spcAft>
                <a:spcPts val="400"/>
              </a:spcAft>
            </a:pPr>
            <a:r>
              <a:rPr lang="en-AU" sz="1700" dirty="0" smtClean="0">
                <a:latin typeface="Calibri" pitchFamily="34" charset="0"/>
                <a:ea typeface="ＭＳ Ｐゴシック" charset="-128"/>
              </a:rPr>
              <a:t>Water application. </a:t>
            </a:r>
            <a:endParaRPr lang="en-US" sz="1700" dirty="0" smtClean="0">
              <a:latin typeface="Calibri" pitchFamily="34" charset="0"/>
              <a:ea typeface="ＭＳ Ｐゴシック" charset="-128"/>
            </a:endParaRPr>
          </a:p>
          <a:p>
            <a:pPr marL="682625">
              <a:spcBef>
                <a:spcPts val="400"/>
              </a:spcBef>
              <a:spcAft>
                <a:spcPts val="400"/>
              </a:spcAft>
            </a:pPr>
            <a:r>
              <a:rPr lang="en-AU" sz="1700" dirty="0" smtClean="0">
                <a:latin typeface="Calibri" pitchFamily="34" charset="0"/>
                <a:ea typeface="ＭＳ Ｐゴシック" charset="-128"/>
              </a:rPr>
              <a:t>Sedimentation control. </a:t>
            </a:r>
            <a:endParaRPr lang="en-US" sz="1700" dirty="0" smtClean="0">
              <a:latin typeface="Calibri" pitchFamily="34" charset="0"/>
              <a:ea typeface="ＭＳ Ｐゴシック" charset="-128"/>
            </a:endParaRPr>
          </a:p>
          <a:p>
            <a:pPr marL="682625">
              <a:spcBef>
                <a:spcPts val="400"/>
              </a:spcBef>
              <a:spcAft>
                <a:spcPts val="400"/>
              </a:spcAft>
            </a:pPr>
            <a:r>
              <a:rPr lang="en-AU" sz="1700" dirty="0" smtClean="0">
                <a:latin typeface="Calibri" pitchFamily="34" charset="0"/>
                <a:ea typeface="ＭＳ Ｐゴシック" charset="-128"/>
              </a:rPr>
              <a:t>Other methods or techniques appropriate to the work activity or site location.</a:t>
            </a:r>
            <a:endParaRPr lang="en-US" sz="1700" dirty="0" smtClean="0">
              <a:latin typeface="Calibri" pitchFamily="34" charset="0"/>
              <a:ea typeface="ＭＳ Ｐゴシック" charset="-128"/>
            </a:endParaRPr>
          </a:p>
          <a:p>
            <a:pPr marL="682625">
              <a:buFontTx/>
              <a:buNone/>
            </a:pPr>
            <a:r>
              <a:rPr lang="en-AU" sz="1700" dirty="0" smtClean="0">
                <a:latin typeface="Calibri" pitchFamily="34" charset="0"/>
                <a:ea typeface="ＭＳ Ｐゴシック" charset="-128"/>
              </a:rPr>
              <a:t>       Industry standards usually apply across all earthworks construction sites, however some organisations require different operational techniques to be used in certain cases. </a:t>
            </a:r>
            <a:endParaRPr lang="en-US" sz="1700" dirty="0" smtClean="0">
              <a:latin typeface="Calibri" pitchFamily="34" charset="0"/>
              <a:ea typeface="ＭＳ Ｐゴシック" charset="-128"/>
            </a:endParaRPr>
          </a:p>
        </p:txBody>
      </p:sp>
      <p:pic>
        <p:nvPicPr>
          <p:cNvPr id="4" name="Picture 3" descr="drain dewater silt fence straw sediment basin 3691509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219700" y="2073275"/>
            <a:ext cx="3467100" cy="35671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7309351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4.2.1.1 OPERATIONAL TECHNIQUES</a:t>
            </a:r>
            <a:endParaRPr lang="en-US" dirty="0">
              <a:latin typeface="Calibri" pitchFamily="34" charset="0"/>
              <a:ea typeface="+mj-ea"/>
            </a:endParaRPr>
          </a:p>
        </p:txBody>
      </p:sp>
      <p:sp>
        <p:nvSpPr>
          <p:cNvPr id="3" name="Content Placeholder 2"/>
          <p:cNvSpPr>
            <a:spLocks noGrp="1"/>
          </p:cNvSpPr>
          <p:nvPr>
            <p:ph idx="1"/>
          </p:nvPr>
        </p:nvSpPr>
        <p:spPr>
          <a:xfrm>
            <a:off x="1547664" y="2564904"/>
            <a:ext cx="3806825" cy="3708708"/>
          </a:xfrm>
        </p:spPr>
        <p:txBody>
          <a:bodyPr>
            <a:spAutoFit/>
          </a:bodyPr>
          <a:lstStyle/>
          <a:p>
            <a:pPr marL="0" indent="0">
              <a:buFontTx/>
              <a:buNone/>
            </a:pPr>
            <a:r>
              <a:rPr lang="en-AU" dirty="0" smtClean="0">
                <a:latin typeface="Calibri" pitchFamily="34" charset="0"/>
                <a:ea typeface="ＭＳ Ｐゴシック" charset="-128"/>
              </a:rPr>
              <a:t>The project and task specifications should also indicate what operational techniques apply to the various types of tools, plant and equipment to be used.</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Whatever earthworks construction practices are engaged, it is important that they allow for safe and effective production with appropriate use of available resources. </a:t>
            </a:r>
            <a:endParaRPr lang="en-US" dirty="0" smtClean="0">
              <a:latin typeface="Calibri" pitchFamily="34" charset="0"/>
              <a:ea typeface="ＭＳ Ｐゴシック" charset="-128"/>
            </a:endParaRPr>
          </a:p>
        </p:txBody>
      </p:sp>
      <p:pic>
        <p:nvPicPr>
          <p:cNvPr id="5" name="Picture 4" descr="worker clipboard checks read write hard hat ppe stk311193rkn.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603875" y="2740025"/>
            <a:ext cx="3082925" cy="2846388"/>
          </a:xfrm>
          <a:prstGeom prst="rect">
            <a:avLst/>
          </a:prstGeom>
          <a:noFill/>
          <a:ln w="9525">
            <a:noFill/>
            <a:miter lim="800000"/>
            <a:headEnd/>
            <a:tailEnd/>
          </a:ln>
        </p:spPr>
      </p:pic>
      <p:sp>
        <p:nvSpPr>
          <p:cNvPr id="6" name="Rectangle 5"/>
          <p:cNvSpPr>
            <a:spLocks noChangeArrowheads="1"/>
          </p:cNvSpPr>
          <p:nvPr/>
        </p:nvSpPr>
        <p:spPr bwMode="auto">
          <a:xfrm>
            <a:off x="1547664" y="1628800"/>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The operational techniques for the earthworks construction project you are working on will be outlined in the relevant procedures for the work activity.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8260463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4.2.1.1 OPERATIONAL TECHNIQUES</a:t>
            </a:r>
            <a:endParaRPr lang="en-US" dirty="0">
              <a:latin typeface="Calibri" pitchFamily="34" charset="0"/>
              <a:ea typeface="+mj-ea"/>
            </a:endParaRPr>
          </a:p>
        </p:txBody>
      </p:sp>
      <p:sp>
        <p:nvSpPr>
          <p:cNvPr id="3" name="Content Placeholder 2"/>
          <p:cNvSpPr>
            <a:spLocks noGrp="1"/>
          </p:cNvSpPr>
          <p:nvPr>
            <p:ph idx="1"/>
          </p:nvPr>
        </p:nvSpPr>
        <p:spPr>
          <a:xfrm>
            <a:off x="5220072" y="1844824"/>
            <a:ext cx="3454400" cy="4401205"/>
          </a:xfrm>
        </p:spPr>
        <p:txBody>
          <a:bodyPr>
            <a:spAutoFit/>
          </a:bodyPr>
          <a:lstStyle/>
          <a:p>
            <a:pPr marL="0" indent="0">
              <a:buFontTx/>
              <a:buNone/>
            </a:pPr>
            <a:r>
              <a:rPr lang="en-AU" dirty="0" smtClean="0">
                <a:latin typeface="Calibri" pitchFamily="34" charset="0"/>
                <a:ea typeface="ＭＳ Ｐゴシック" charset="-128"/>
              </a:rPr>
              <a:t>Sometimes it may be necessary to initiate changes to a technique or to develop new procedures based on changing conditions or circumstances.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In the application or adjustment of operational techniques always make sure that the safety of personnel/workers is maintained at the highest level and that no damage is caused to equipment or the environment.</a:t>
            </a:r>
            <a:endParaRPr lang="en-US" dirty="0" smtClean="0">
              <a:latin typeface="Calibri" pitchFamily="34" charset="0"/>
              <a:ea typeface="ＭＳ Ｐゴシック" charset="-128"/>
            </a:endParaRPr>
          </a:p>
        </p:txBody>
      </p:sp>
      <p:pic>
        <p:nvPicPr>
          <p:cNvPr id="4" name="Picture 3" descr="Bad weather clouds coming.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60600"/>
            <a:ext cx="3554412" cy="30289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9811525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4.2.1.2 GROUND SURFACE TREATMENTS</a:t>
            </a:r>
            <a:endParaRPr lang="en-US" dirty="0">
              <a:latin typeface="Calibri" pitchFamily="34" charset="0"/>
              <a:ea typeface="+mj-ea"/>
            </a:endParaRPr>
          </a:p>
        </p:txBody>
      </p:sp>
      <p:sp>
        <p:nvSpPr>
          <p:cNvPr id="3" name="Content Placeholder 2"/>
          <p:cNvSpPr>
            <a:spLocks noGrp="1"/>
          </p:cNvSpPr>
          <p:nvPr>
            <p:ph idx="1"/>
          </p:nvPr>
        </p:nvSpPr>
        <p:spPr>
          <a:xfrm>
            <a:off x="1541463" y="1741488"/>
            <a:ext cx="7145337" cy="759182"/>
          </a:xfrm>
        </p:spPr>
        <p:txBody>
          <a:bodyPr>
            <a:spAutoFit/>
          </a:bodyPr>
          <a:lstStyle/>
          <a:p>
            <a:pPr marL="0" indent="0">
              <a:buFontTx/>
              <a:buNone/>
            </a:pPr>
            <a:r>
              <a:rPr lang="en-AU" dirty="0" smtClean="0">
                <a:latin typeface="Calibri" pitchFamily="34" charset="0"/>
                <a:ea typeface="ＭＳ Ｐゴシック" charset="-128"/>
              </a:rPr>
              <a:t>The job plan may include treating and finishing the ground surface. Ground surface treatments can include but are not limited to:</a:t>
            </a:r>
            <a:endParaRPr lang="en-US" dirty="0" smtClean="0">
              <a:latin typeface="Calibri" pitchFamily="34" charset="0"/>
              <a:ea typeface="ＭＳ Ｐゴシック" charset="-128"/>
            </a:endParaRPr>
          </a:p>
        </p:txBody>
      </p:sp>
      <p:graphicFrame>
        <p:nvGraphicFramePr>
          <p:cNvPr id="5" name="Table 4"/>
          <p:cNvGraphicFramePr>
            <a:graphicFrameLocks noGrp="1"/>
          </p:cNvGraphicFramePr>
          <p:nvPr/>
        </p:nvGraphicFramePr>
        <p:xfrm>
          <a:off x="1541463" y="2676525"/>
          <a:ext cx="7145337" cy="3291840"/>
        </p:xfrm>
        <a:graphic>
          <a:graphicData uri="http://schemas.openxmlformats.org/drawingml/2006/table">
            <a:tbl>
              <a:tblPr/>
              <a:tblGrid>
                <a:gridCol w="2652712"/>
                <a:gridCol w="4492625"/>
              </a:tblGrid>
              <a:tr h="414338">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FFFFFF"/>
                          </a:solidFill>
                          <a:effectLst/>
                          <a:latin typeface="Calibri" pitchFamily="34" charset="0"/>
                          <a:ea typeface="MS Mincho" pitchFamily="49" charset="-128"/>
                        </a:rPr>
                        <a:t>Ground Surface Treatment:</a:t>
                      </a:r>
                      <a:endParaRPr kumimoji="0" lang="en-US" sz="1800" b="1" i="0" u="none" strike="noStrike" cap="none" normalizeH="0" baseline="0" dirty="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FFFFFF"/>
                          </a:solidFill>
                          <a:effectLst/>
                          <a:latin typeface="Calibri" pitchFamily="34" charset="0"/>
                          <a:ea typeface="MS Mincho" pitchFamily="49" charset="-128"/>
                        </a:rPr>
                        <a:t>Description</a:t>
                      </a:r>
                      <a:endParaRPr kumimoji="0" lang="en-US" sz="1800" b="1" i="0" u="none" strike="noStrike" cap="none" normalizeH="0" baseline="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r>
              <a:tr h="2454275">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Proof Rolling</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A plant item such as a roller, loaded truck, or other nominated item may be used to see if there is any movement in the ground underneath. Movement under the wheels could indicate unsuitable or insufficiently compacted material in lower layers. In some cases further testing such as deflection monitoring may need to be carried out or unsuitable material removed before continuing.</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ustDataLst>
      <p:tags r:id="rId1"/>
    </p:custDataLst>
    <p:extLst>
      <p:ext uri="{BB962C8B-B14F-4D97-AF65-F5344CB8AC3E}">
        <p14:creationId xmlns:p14="http://schemas.microsoft.com/office/powerpoint/2010/main" val="10919941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4.2.1.2 GROUND SURFACE TREATMENTS</a:t>
            </a:r>
            <a:endParaRPr lang="en-US" dirty="0">
              <a:latin typeface="Calibri" pitchFamily="34" charset="0"/>
              <a:ea typeface="+mj-ea"/>
            </a:endParaRPr>
          </a:p>
        </p:txBody>
      </p:sp>
      <p:sp>
        <p:nvSpPr>
          <p:cNvPr id="3" name="Content Placeholder 2"/>
          <p:cNvSpPr>
            <a:spLocks noGrp="1"/>
          </p:cNvSpPr>
          <p:nvPr>
            <p:ph idx="1"/>
          </p:nvPr>
        </p:nvSpPr>
        <p:spPr>
          <a:xfrm>
            <a:off x="1541463" y="4878388"/>
            <a:ext cx="7145337" cy="759182"/>
          </a:xfrm>
        </p:spPr>
        <p:txBody>
          <a:bodyPr>
            <a:spAutoFit/>
          </a:bodyPr>
          <a:lstStyle/>
          <a:p>
            <a:pPr marL="0" indent="0">
              <a:buFontTx/>
              <a:buNone/>
            </a:pPr>
            <a:r>
              <a:rPr lang="en-AU" dirty="0" smtClean="0">
                <a:latin typeface="Calibri" pitchFamily="34" charset="0"/>
                <a:ea typeface="ＭＳ Ｐゴシック" charset="-128"/>
              </a:rPr>
              <a:t>Usually ground surface treatments will be outlined in the geotechnical information for the project as well as task specifications.</a:t>
            </a:r>
            <a:endParaRPr lang="en-US" dirty="0" smtClean="0">
              <a:latin typeface="Calibri" pitchFamily="34" charset="0"/>
              <a:ea typeface="ＭＳ Ｐゴシック" charset="-128"/>
            </a:endParaRPr>
          </a:p>
        </p:txBody>
      </p:sp>
      <p:graphicFrame>
        <p:nvGraphicFramePr>
          <p:cNvPr id="5" name="Table 4"/>
          <p:cNvGraphicFramePr>
            <a:graphicFrameLocks noGrp="1"/>
          </p:cNvGraphicFramePr>
          <p:nvPr/>
        </p:nvGraphicFramePr>
        <p:xfrm>
          <a:off x="1547664" y="1772816"/>
          <a:ext cx="7145337" cy="2869260"/>
        </p:xfrm>
        <a:graphic>
          <a:graphicData uri="http://schemas.openxmlformats.org/drawingml/2006/table">
            <a:tbl>
              <a:tblPr firstRow="1" bandRow="1">
                <a:tableStyleId>{5C22544A-7EE6-4342-B048-85BDC9FD1C3A}</a:tableStyleId>
              </a:tblPr>
              <a:tblGrid>
                <a:gridCol w="2670497"/>
                <a:gridCol w="4474840"/>
              </a:tblGrid>
              <a:tr h="413443">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Ground Surface Treatment: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Description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r>
              <a:tr h="1223340">
                <a:tc>
                  <a:txBody>
                    <a:bodyPr/>
                    <a:lstStyle/>
                    <a:p>
                      <a:pPr>
                        <a:spcBef>
                          <a:spcPts val="300"/>
                        </a:spcBef>
                        <a:spcAft>
                          <a:spcPts val="300"/>
                        </a:spcAft>
                      </a:pPr>
                      <a:r>
                        <a:rPr lang="en-AU" sz="1800" b="1" dirty="0">
                          <a:effectLst/>
                          <a:latin typeface="Calibri" pitchFamily="34" charset="0"/>
                          <a:ea typeface="MS Mincho"/>
                          <a:cs typeface="Times New Roman"/>
                        </a:rPr>
                        <a:t>Stabilisation</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800" dirty="0">
                          <a:effectLst/>
                          <a:latin typeface="Calibri" pitchFamily="34" charset="0"/>
                          <a:ea typeface="MS Mincho"/>
                          <a:cs typeface="Times New Roman"/>
                        </a:rPr>
                        <a:t>Additional materials, mixes or other appropriate measures may be placed into the earthworks to improve the quality of product or to meet specifications.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917504">
                <a:tc>
                  <a:txBody>
                    <a:bodyPr/>
                    <a:lstStyle/>
                    <a:p>
                      <a:pPr>
                        <a:spcBef>
                          <a:spcPts val="300"/>
                        </a:spcBef>
                        <a:spcAft>
                          <a:spcPts val="300"/>
                        </a:spcAft>
                      </a:pPr>
                      <a:r>
                        <a:rPr lang="en-AU" sz="1800" b="1" dirty="0">
                          <a:effectLst/>
                          <a:latin typeface="Calibri" pitchFamily="34" charset="0"/>
                          <a:ea typeface="MS Mincho"/>
                          <a:cs typeface="Times New Roman"/>
                        </a:rPr>
                        <a:t>Blending</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c>
                  <a:txBody>
                    <a:bodyPr/>
                    <a:lstStyle/>
                    <a:p>
                      <a:pPr>
                        <a:spcBef>
                          <a:spcPts val="300"/>
                        </a:spcBef>
                        <a:spcAft>
                          <a:spcPts val="300"/>
                        </a:spcAft>
                      </a:pPr>
                      <a:r>
                        <a:rPr lang="en-AU" sz="1800" dirty="0">
                          <a:effectLst/>
                          <a:latin typeface="Calibri" pitchFamily="34" charset="0"/>
                          <a:ea typeface="MS Mincho"/>
                          <a:cs typeface="Times New Roman"/>
                        </a:rPr>
                        <a:t>Different materials are combined together to give a better quality product. Blending in some cases also allows for more efficient construction techniques.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FF"/>
                    </a:solidFill>
                  </a:tcPr>
                </a:tc>
              </a:tr>
            </a:tbl>
          </a:graphicData>
        </a:graphic>
      </p:graphicFrame>
    </p:spTree>
    <p:custDataLst>
      <p:tags r:id="rId1"/>
    </p:custDataLst>
    <p:extLst>
      <p:ext uri="{BB962C8B-B14F-4D97-AF65-F5344CB8AC3E}">
        <p14:creationId xmlns:p14="http://schemas.microsoft.com/office/powerpoint/2010/main" val="32498422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4.2.2 INITIATING CHANGES</a:t>
            </a:r>
            <a:endParaRPr lang="en-US" dirty="0">
              <a:latin typeface="Calibri" pitchFamily="34" charset="0"/>
              <a:ea typeface="+mj-ea"/>
            </a:endParaRPr>
          </a:p>
        </p:txBody>
      </p:sp>
      <p:sp>
        <p:nvSpPr>
          <p:cNvPr id="3" name="Content Placeholder 2"/>
          <p:cNvSpPr>
            <a:spLocks noGrp="1"/>
          </p:cNvSpPr>
          <p:nvPr>
            <p:ph idx="1"/>
          </p:nvPr>
        </p:nvSpPr>
        <p:spPr>
          <a:xfrm>
            <a:off x="1547664" y="1556792"/>
            <a:ext cx="4260850" cy="3016210"/>
          </a:xfrm>
        </p:spPr>
        <p:txBody>
          <a:bodyPr>
            <a:spAutoFit/>
          </a:bodyPr>
          <a:lstStyle/>
          <a:p>
            <a:pPr marL="0" indent="0">
              <a:buFontTx/>
              <a:buNone/>
            </a:pPr>
            <a:r>
              <a:rPr lang="en-AU" dirty="0" smtClean="0">
                <a:latin typeface="Calibri" pitchFamily="34" charset="0"/>
                <a:ea typeface="ＭＳ Ｐゴシック" charset="-128"/>
              </a:rPr>
              <a:t>Before initiating any changes to the job plan or relevant earthworks construction practice you should consult with the operators and other personnel/workers involved in the task.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Getting their input and putting useful ideas forward will assist in giving ownership to the task.</a:t>
            </a:r>
            <a:endParaRPr lang="en-US" dirty="0" smtClean="0">
              <a:latin typeface="Calibri" pitchFamily="34" charset="0"/>
              <a:ea typeface="ＭＳ Ｐゴシック" charset="-128"/>
            </a:endParaRPr>
          </a:p>
        </p:txBody>
      </p:sp>
      <p:pic>
        <p:nvPicPr>
          <p:cNvPr id="4" name="Picture 3" descr="construction meeting discussion team group site.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943600" y="2157413"/>
            <a:ext cx="2743200" cy="2336800"/>
          </a:xfrm>
          <a:prstGeom prst="rect">
            <a:avLst/>
          </a:prstGeom>
          <a:noFill/>
          <a:ln w="9525">
            <a:noFill/>
            <a:miter lim="800000"/>
            <a:headEnd/>
            <a:tailEnd/>
          </a:ln>
        </p:spPr>
      </p:pic>
      <p:sp>
        <p:nvSpPr>
          <p:cNvPr id="6" name="Rectangle 5"/>
          <p:cNvSpPr>
            <a:spLocks noChangeArrowheads="1"/>
          </p:cNvSpPr>
          <p:nvPr/>
        </p:nvSpPr>
        <p:spPr bwMode="auto">
          <a:xfrm>
            <a:off x="1547664" y="4797152"/>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If you do have to go ahead and make adjustments, make sure that you inform the relevant people. Also, make sure they understand what has been changed and why.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493345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4.2.2 INITIATING CHANGES</a:t>
            </a:r>
            <a:endParaRPr lang="en-US" dirty="0">
              <a:latin typeface="Calibri" pitchFamily="34" charset="0"/>
              <a:ea typeface="+mj-ea"/>
            </a:endParaRPr>
          </a:p>
        </p:txBody>
      </p:sp>
      <p:sp>
        <p:nvSpPr>
          <p:cNvPr id="3" name="Content Placeholder 2"/>
          <p:cNvSpPr>
            <a:spLocks noGrp="1"/>
          </p:cNvSpPr>
          <p:nvPr>
            <p:ph idx="1"/>
          </p:nvPr>
        </p:nvSpPr>
        <p:spPr>
          <a:xfrm>
            <a:off x="4716016" y="1556792"/>
            <a:ext cx="3990975" cy="3490699"/>
          </a:xfrm>
        </p:spPr>
        <p:txBody>
          <a:bodyPr>
            <a:spAutoFit/>
          </a:bodyPr>
          <a:lstStyle/>
          <a:p>
            <a:pPr marL="0" indent="0">
              <a:buFontTx/>
              <a:buNone/>
            </a:pPr>
            <a:r>
              <a:rPr lang="en-AU" dirty="0" smtClean="0">
                <a:latin typeface="Calibri" pitchFamily="34" charset="0"/>
                <a:ea typeface="ＭＳ Ｐゴシック" charset="-128"/>
              </a:rPr>
              <a:t>This can be done through: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Written communication – plans, sketches and drawings, work instructions or other documentation.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Oral communication – briefings, toolbox meetings, verbal instructions, discussions with operators, team meetings, or relevant conversations based on the activity.</a:t>
            </a:r>
          </a:p>
        </p:txBody>
      </p:sp>
      <p:pic>
        <p:nvPicPr>
          <p:cNvPr id="5" name="Picture 4" descr="worker supervisor excavator site meeting dicsuss communicate 8264265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914525"/>
            <a:ext cx="3001962" cy="2854325"/>
          </a:xfrm>
          <a:prstGeom prst="rect">
            <a:avLst/>
          </a:prstGeom>
          <a:noFill/>
          <a:ln w="9525">
            <a:noFill/>
            <a:miter lim="800000"/>
            <a:headEnd/>
            <a:tailEnd/>
          </a:ln>
        </p:spPr>
      </p:pic>
      <p:sp>
        <p:nvSpPr>
          <p:cNvPr id="7" name="Rectangle 6"/>
          <p:cNvSpPr>
            <a:spLocks noChangeArrowheads="1"/>
          </p:cNvSpPr>
          <p:nvPr/>
        </p:nvSpPr>
        <p:spPr bwMode="auto">
          <a:xfrm>
            <a:off x="1547664" y="5157192"/>
            <a:ext cx="7145337" cy="646112"/>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Always follow the communication requirements and procedures for the project and for your site.</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18423501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4.3 OVERSEE PLANT, EQUIPMENT AND TOOL MAINTENANCE</a:t>
            </a:r>
            <a:endParaRPr lang="en-US" dirty="0">
              <a:latin typeface="Calibri" pitchFamily="34" charset="0"/>
              <a:ea typeface="+mj-ea"/>
            </a:endParaRPr>
          </a:p>
        </p:txBody>
      </p:sp>
      <p:sp>
        <p:nvSpPr>
          <p:cNvPr id="3" name="Content Placeholder 2"/>
          <p:cNvSpPr>
            <a:spLocks noGrp="1"/>
          </p:cNvSpPr>
          <p:nvPr>
            <p:ph idx="1"/>
          </p:nvPr>
        </p:nvSpPr>
        <p:spPr>
          <a:xfrm>
            <a:off x="1547664" y="1628800"/>
            <a:ext cx="7145337" cy="759182"/>
          </a:xfrm>
        </p:spPr>
        <p:txBody>
          <a:bodyPr>
            <a:spAutoFit/>
          </a:bodyPr>
          <a:lstStyle/>
          <a:p>
            <a:pPr marL="0" indent="0">
              <a:buFontTx/>
              <a:buNone/>
            </a:pPr>
            <a:r>
              <a:rPr lang="en-AU" dirty="0" smtClean="0">
                <a:latin typeface="Calibri" pitchFamily="34" charset="0"/>
                <a:ea typeface="ＭＳ Ｐゴシック" charset="-128"/>
              </a:rPr>
              <a:t>Always follow the communication requirements and procedures for the project and for your site.</a:t>
            </a:r>
            <a:endParaRPr lang="en-US" dirty="0" smtClean="0">
              <a:latin typeface="Calibri" pitchFamily="34" charset="0"/>
              <a:ea typeface="ＭＳ Ｐゴシック" charset="-128"/>
            </a:endParaRPr>
          </a:p>
        </p:txBody>
      </p:sp>
      <p:pic>
        <p:nvPicPr>
          <p:cNvPr id="4" name="Picture 3" descr="worker checklist clipboard write 139089583.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27350" y="2703513"/>
            <a:ext cx="4389438" cy="329247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1681038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4.3.1 MAINTENANCE ACTIVITIES</a:t>
            </a:r>
            <a:endParaRPr lang="en-US" dirty="0">
              <a:latin typeface="Calibri" pitchFamily="34" charset="0"/>
              <a:ea typeface="+mj-ea"/>
            </a:endParaRPr>
          </a:p>
        </p:txBody>
      </p:sp>
      <p:sp>
        <p:nvSpPr>
          <p:cNvPr id="3" name="Content Placeholder 2"/>
          <p:cNvSpPr>
            <a:spLocks noGrp="1"/>
          </p:cNvSpPr>
          <p:nvPr>
            <p:ph idx="1"/>
          </p:nvPr>
        </p:nvSpPr>
        <p:spPr>
          <a:xfrm>
            <a:off x="4572000" y="1844824"/>
            <a:ext cx="4105275" cy="3452227"/>
          </a:xfrm>
        </p:spPr>
        <p:txBody>
          <a:bodyPr>
            <a:spAutoFit/>
          </a:bodyPr>
          <a:lstStyle/>
          <a:p>
            <a:pPr marL="0" indent="0">
              <a:buFontTx/>
              <a:buNone/>
            </a:pPr>
            <a:r>
              <a:rPr lang="en-AU" dirty="0" smtClean="0">
                <a:latin typeface="Calibri" pitchFamily="34" charset="0"/>
                <a:ea typeface="ＭＳ Ｐゴシック" charset="-128"/>
              </a:rPr>
              <a:t>Maintenance activities on a worksite will vary depending on the: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Type of plant, machinery, tool or equipment.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Manufacturer</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s specifications and instructions.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Servicing requirements.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Level of maintenance training required.</a:t>
            </a:r>
            <a:endParaRPr lang="en-US" dirty="0" smtClean="0">
              <a:latin typeface="Calibri" pitchFamily="34" charset="0"/>
              <a:ea typeface="ＭＳ Ｐゴシック" charset="-128"/>
            </a:endParaRPr>
          </a:p>
        </p:txBody>
      </p:sp>
      <p:pic>
        <p:nvPicPr>
          <p:cNvPr id="5" name="Picture 4" descr="Caterpillar_345C_L_Excavato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241550"/>
            <a:ext cx="2933700" cy="25542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384631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4.3.1 MAINTENANCE ACTIVITIES</a:t>
            </a:r>
            <a:endParaRPr lang="en-US" dirty="0">
              <a:latin typeface="Calibri" pitchFamily="34" charset="0"/>
              <a:ea typeface="+mj-ea"/>
            </a:endParaRPr>
          </a:p>
        </p:txBody>
      </p:sp>
      <p:sp>
        <p:nvSpPr>
          <p:cNvPr id="3" name="Content Placeholder 2"/>
          <p:cNvSpPr>
            <a:spLocks noGrp="1"/>
          </p:cNvSpPr>
          <p:nvPr>
            <p:ph idx="1"/>
          </p:nvPr>
        </p:nvSpPr>
        <p:spPr>
          <a:xfrm>
            <a:off x="1547664" y="1844824"/>
            <a:ext cx="3678237" cy="4362733"/>
          </a:xfrm>
        </p:spPr>
        <p:txBody>
          <a:bodyPr>
            <a:spAutoFit/>
          </a:bodyPr>
          <a:lstStyle/>
          <a:p>
            <a:pPr marL="0" indent="0">
              <a:buFontTx/>
              <a:buNone/>
            </a:pPr>
            <a:r>
              <a:rPr lang="en-AU" dirty="0" smtClean="0">
                <a:latin typeface="Calibri" pitchFamily="34" charset="0"/>
                <a:ea typeface="ＭＳ Ｐゴシック" charset="-128"/>
              </a:rPr>
              <a:t>It is not uncommon for earthworks construction operators to undertake basic operator maintenance tasks on the tools, plant and equipment they have used.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Maintenance tasks may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Servicing and monitoring, e.g. changing filters, topping up oils and hydraulic fluids.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Cleaning and checking for damage before and after use.</a:t>
            </a:r>
            <a:endParaRPr lang="en-US" dirty="0" smtClean="0">
              <a:latin typeface="Calibri" pitchFamily="34" charset="0"/>
              <a:ea typeface="ＭＳ Ｐゴシック" charset="-128"/>
            </a:endParaRPr>
          </a:p>
        </p:txBody>
      </p:sp>
      <p:pic>
        <p:nvPicPr>
          <p:cNvPr id="4" name="Picture 3" descr="Looking at air filter on 4W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68925" y="2051050"/>
            <a:ext cx="3317875" cy="34925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8238331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4.3.1 MAINTENANCE ACTIVITIES</a:t>
            </a:r>
            <a:endParaRPr lang="en-US" dirty="0">
              <a:latin typeface="Calibri" pitchFamily="34" charset="0"/>
              <a:ea typeface="+mj-ea"/>
            </a:endParaRPr>
          </a:p>
        </p:txBody>
      </p:sp>
      <p:sp>
        <p:nvSpPr>
          <p:cNvPr id="3" name="Content Placeholder 2"/>
          <p:cNvSpPr>
            <a:spLocks noGrp="1"/>
          </p:cNvSpPr>
          <p:nvPr>
            <p:ph idx="1"/>
          </p:nvPr>
        </p:nvSpPr>
        <p:spPr>
          <a:xfrm>
            <a:off x="4860032" y="1844824"/>
            <a:ext cx="3827462" cy="3298339"/>
          </a:xfrm>
        </p:spPr>
        <p:txBody>
          <a:bodyPr>
            <a:spAutoFit/>
          </a:bodyPr>
          <a:lstStyle/>
          <a:p>
            <a:pPr marL="682625"/>
            <a:r>
              <a:rPr lang="en-AU" dirty="0" smtClean="0">
                <a:latin typeface="Calibri" pitchFamily="34" charset="0"/>
                <a:ea typeface="ＭＳ Ｐゴシック" charset="-128"/>
              </a:rPr>
              <a:t>Fitting and removing attachments.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Minor repairs, e.g. replacing ripping teeth or boots.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Helping the mechanics with maintenance and repairs.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Recording and reporting of damage, defects or faults.</a:t>
            </a:r>
            <a:endParaRPr lang="en-US" dirty="0" smtClean="0">
              <a:latin typeface="Calibri" pitchFamily="34" charset="0"/>
              <a:ea typeface="ＭＳ Ｐゴシック" charset="-128"/>
            </a:endParaRPr>
          </a:p>
        </p:txBody>
      </p:sp>
      <p:pic>
        <p:nvPicPr>
          <p:cNvPr id="5" name="Picture 4" descr="excavator locking safety pin attachment check tighten worker ppe hard hat construction hand tool 14188501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190750"/>
            <a:ext cx="3200400" cy="25860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914314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4.3.1 MAINTENANCE ACTIVITIES</a:t>
            </a:r>
            <a:endParaRPr lang="en-US" dirty="0">
              <a:latin typeface="Calibri" pitchFamily="34" charset="0"/>
              <a:ea typeface="+mj-ea"/>
            </a:endParaRPr>
          </a:p>
        </p:txBody>
      </p:sp>
      <p:sp>
        <p:nvSpPr>
          <p:cNvPr id="3" name="Content Placeholder 2"/>
          <p:cNvSpPr>
            <a:spLocks noGrp="1"/>
          </p:cNvSpPr>
          <p:nvPr>
            <p:ph idx="1"/>
          </p:nvPr>
        </p:nvSpPr>
        <p:spPr>
          <a:xfrm>
            <a:off x="1547664" y="1628800"/>
            <a:ext cx="3783012" cy="4627101"/>
          </a:xfrm>
        </p:spPr>
        <p:txBody>
          <a:bodyPr>
            <a:spAutoFit/>
          </a:bodyPr>
          <a:lstStyle/>
          <a:p>
            <a:pPr marL="0" indent="0">
              <a:buFontTx/>
              <a:buNone/>
            </a:pPr>
            <a:r>
              <a:rPr lang="en-AU" sz="1700" dirty="0" smtClean="0">
                <a:latin typeface="Calibri" pitchFamily="34" charset="0"/>
                <a:ea typeface="ＭＳ Ｐゴシック" charset="-128"/>
              </a:rPr>
              <a:t>Make sure your team members conduct all of these maintenance activities according to site procedures and the manufacturer</a:t>
            </a:r>
            <a:r>
              <a:rPr lang="en-AU" altLang="en-US" sz="1700" dirty="0" smtClean="0">
                <a:latin typeface="Calibri" pitchFamily="34" charset="0"/>
                <a:ea typeface="ＭＳ Ｐゴシック" charset="-128"/>
              </a:rPr>
              <a:t>’</a:t>
            </a:r>
            <a:r>
              <a:rPr lang="en-AU" sz="1700" dirty="0" smtClean="0">
                <a:latin typeface="Calibri" pitchFamily="34" charset="0"/>
                <a:ea typeface="ＭＳ Ｐゴシック" charset="-128"/>
              </a:rPr>
              <a:t>s specifications for each item. </a:t>
            </a:r>
            <a:endParaRPr lang="en-US" sz="1700" dirty="0" smtClean="0">
              <a:latin typeface="Calibri" pitchFamily="34" charset="0"/>
              <a:ea typeface="ＭＳ Ｐゴシック" charset="-128"/>
            </a:endParaRPr>
          </a:p>
          <a:p>
            <a:pPr marL="0" indent="0">
              <a:buFontTx/>
              <a:buNone/>
            </a:pPr>
            <a:r>
              <a:rPr lang="en-AU" sz="1700" dirty="0" smtClean="0">
                <a:latin typeface="Calibri" pitchFamily="34" charset="0"/>
                <a:ea typeface="ＭＳ Ｐゴシック" charset="-128"/>
              </a:rPr>
              <a:t> You may need to create a schedule to ensure that regular times are allocated to your team for cleaning, checking, repairing and carrying out other maintenance tasks.</a:t>
            </a:r>
            <a:endParaRPr lang="en-US" sz="1700" dirty="0" smtClean="0">
              <a:latin typeface="Calibri" pitchFamily="34" charset="0"/>
              <a:ea typeface="ＭＳ Ｐゴシック" charset="-128"/>
            </a:endParaRPr>
          </a:p>
          <a:p>
            <a:pPr marL="0" indent="0">
              <a:buFontTx/>
              <a:buNone/>
            </a:pPr>
            <a:r>
              <a:rPr lang="en-AU" sz="1700" dirty="0" smtClean="0">
                <a:latin typeface="Calibri" pitchFamily="34" charset="0"/>
                <a:ea typeface="ＭＳ Ｐゴシック" charset="-128"/>
              </a:rPr>
              <a:t> Keeping equipment in the best possible condition prolongs its working life and ensures it is safe to use.</a:t>
            </a:r>
            <a:endParaRPr lang="en-US" sz="1700" dirty="0" smtClean="0">
              <a:latin typeface="Calibri" pitchFamily="34" charset="0"/>
              <a:ea typeface="ＭＳ Ｐゴシック" charset="-128"/>
            </a:endParaRPr>
          </a:p>
        </p:txBody>
      </p:sp>
      <p:pic>
        <p:nvPicPr>
          <p:cNvPr id="4" name="Picture 3" descr="manufacturers specifications green folder turned.png"/>
          <p:cNvPicPr>
            <a:picLocks noChangeAspect="1"/>
          </p:cNvPicPr>
          <p:nvPr/>
        </p:nvPicPr>
        <p:blipFill>
          <a:blip r:embed="rId3" cstate="screen">
            <a:extLst>
              <a:ext uri="{28A0092B-C50C-407E-A947-70E740481C1C}">
                <a14:useLocalDpi xmlns:a14="http://schemas.microsoft.com/office/drawing/2010/main"/>
              </a:ext>
            </a:extLst>
          </a:blip>
          <a:srcRect r="18327"/>
          <a:stretch>
            <a:fillRect/>
          </a:stretch>
        </p:blipFill>
        <p:spPr bwMode="auto">
          <a:xfrm>
            <a:off x="5975677" y="2116982"/>
            <a:ext cx="3158623" cy="4267126"/>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2217151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 COMPLETE AND SUBMIT REPORTS</a:t>
            </a:r>
            <a:endParaRPr lang="en-US" dirty="0">
              <a:latin typeface="Calibri" pitchFamily="34" charset="0"/>
              <a:ea typeface="+mj-ea"/>
            </a:endParaRPr>
          </a:p>
        </p:txBody>
      </p:sp>
      <p:sp>
        <p:nvSpPr>
          <p:cNvPr id="3" name="Content Placeholder 2"/>
          <p:cNvSpPr>
            <a:spLocks noGrp="1"/>
          </p:cNvSpPr>
          <p:nvPr>
            <p:ph idx="1"/>
          </p:nvPr>
        </p:nvSpPr>
        <p:spPr>
          <a:xfrm>
            <a:off x="1541463" y="1935163"/>
            <a:ext cx="7145337" cy="759182"/>
          </a:xfrm>
        </p:spPr>
        <p:txBody>
          <a:bodyPr>
            <a:spAutoFit/>
          </a:bodyPr>
          <a:lstStyle/>
          <a:p>
            <a:pPr marL="0" indent="0">
              <a:buFontTx/>
              <a:buNone/>
            </a:pPr>
            <a:r>
              <a:rPr lang="en-AU" dirty="0" smtClean="0">
                <a:latin typeface="Calibri" pitchFamily="34" charset="0"/>
                <a:ea typeface="ＭＳ Ｐゴシック" charset="-128"/>
              </a:rPr>
              <a:t>Reports and records are used extensively in earthworks construction for many reasons including:</a:t>
            </a:r>
            <a:endParaRPr lang="en-US" dirty="0" smtClean="0">
              <a:latin typeface="Calibri" pitchFamily="34" charset="0"/>
              <a:ea typeface="ＭＳ Ｐゴシック" charset="-128"/>
            </a:endParaRPr>
          </a:p>
        </p:txBody>
      </p:sp>
      <p:pic>
        <p:nvPicPr>
          <p:cNvPr id="5" name="Picture 4" descr="RIIMPO402A 4.4 pg 21.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76425" y="2814638"/>
            <a:ext cx="6480175" cy="28797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4631664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4.4.1 TYPES OF RECORDS AND REPORTS</a:t>
            </a:r>
            <a:endParaRPr lang="en-US" dirty="0">
              <a:latin typeface="Calibri" pitchFamily="34" charset="0"/>
              <a:ea typeface="+mj-ea"/>
            </a:endParaRPr>
          </a:p>
        </p:txBody>
      </p:sp>
      <p:sp>
        <p:nvSpPr>
          <p:cNvPr id="3" name="Content Placeholder 2"/>
          <p:cNvSpPr>
            <a:spLocks noGrp="1"/>
          </p:cNvSpPr>
          <p:nvPr>
            <p:ph idx="1"/>
          </p:nvPr>
        </p:nvSpPr>
        <p:spPr>
          <a:xfrm>
            <a:off x="1541463" y="1627188"/>
            <a:ext cx="7145337" cy="1942391"/>
          </a:xfrm>
        </p:spPr>
        <p:txBody>
          <a:bodyPr>
            <a:spAutoFit/>
          </a:bodyPr>
          <a:lstStyle/>
          <a:p>
            <a:pPr marL="0" indent="0">
              <a:buFontTx/>
              <a:buNone/>
            </a:pPr>
            <a:r>
              <a:rPr lang="en-AU" dirty="0" smtClean="0">
                <a:latin typeface="Calibri" pitchFamily="34" charset="0"/>
                <a:ea typeface="ＭＳ Ｐゴシック" charset="-128"/>
              </a:rPr>
              <a:t>Some earthworks construction projects have a large number of reports that need to be created and submitted at regular intervals.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To find out the relevant requirements, procedures and reporting intervals, check your site documents, policies and procedures regarding documentation and reporting.</a:t>
            </a:r>
            <a:r>
              <a:rPr lang="en-US" dirty="0" smtClean="0">
                <a:latin typeface="Calibri" pitchFamily="34" charset="0"/>
                <a:ea typeface="ＭＳ Ｐゴシック" charset="-128"/>
              </a:rPr>
              <a:t> </a:t>
            </a:r>
          </a:p>
        </p:txBody>
      </p:sp>
      <p:pic>
        <p:nvPicPr>
          <p:cNvPr id="4" name="Picture 3" descr="documents files folders markers tabs 8494715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763838" y="3636963"/>
            <a:ext cx="4705350" cy="27178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2563952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4.4.1 TYPES OF RECORDS AND REPORTS</a:t>
            </a:r>
            <a:endParaRPr lang="en-US" dirty="0">
              <a:latin typeface="Calibri" pitchFamily="34" charset="0"/>
              <a:ea typeface="+mj-ea"/>
            </a:endParaRPr>
          </a:p>
        </p:txBody>
      </p:sp>
      <p:sp>
        <p:nvSpPr>
          <p:cNvPr id="3" name="Content Placeholder 2"/>
          <p:cNvSpPr>
            <a:spLocks noGrp="1"/>
          </p:cNvSpPr>
          <p:nvPr>
            <p:ph idx="1"/>
          </p:nvPr>
        </p:nvSpPr>
        <p:spPr>
          <a:xfrm>
            <a:off x="1547664" y="1628800"/>
            <a:ext cx="4389437" cy="4683333"/>
          </a:xfrm>
        </p:spPr>
        <p:txBody>
          <a:bodyPr>
            <a:spAutoFit/>
          </a:bodyPr>
          <a:lstStyle/>
          <a:p>
            <a:pPr marL="0" indent="0">
              <a:buFontTx/>
              <a:buNone/>
            </a:pPr>
            <a:r>
              <a:rPr lang="en-AU" dirty="0" smtClean="0">
                <a:latin typeface="Calibri" pitchFamily="34" charset="0"/>
                <a:ea typeface="ＭＳ Ｐゴシック" charset="-128"/>
              </a:rPr>
              <a:t>The types of records that may need to be kept will vary depending on the nature of the earthworks being completed but they could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Logs, logbooks and diaries – used to track daily and weekly activities. Logbooks are often used to verify the number of hours an operator has worked on a machine, training that has been completed or other task-related information.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Job reports.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Completion reports.</a:t>
            </a:r>
            <a:endParaRPr lang="en-US" dirty="0" smtClean="0">
              <a:latin typeface="Calibri" pitchFamily="34" charset="0"/>
              <a:ea typeface="ＭＳ Ｐゴシック" charset="-128"/>
            </a:endParaRPr>
          </a:p>
        </p:txBody>
      </p:sp>
      <p:pic>
        <p:nvPicPr>
          <p:cNvPr id="5" name="Picture 4" descr="documents stack paper report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94413" y="2063750"/>
            <a:ext cx="3049587" cy="35131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6510395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4.4.1 TYPES OF RECORDS AND REPORTS</a:t>
            </a:r>
            <a:endParaRPr lang="en-US" dirty="0">
              <a:latin typeface="Calibri" pitchFamily="34" charset="0"/>
              <a:ea typeface="+mj-ea"/>
            </a:endParaRPr>
          </a:p>
        </p:txBody>
      </p:sp>
      <p:sp>
        <p:nvSpPr>
          <p:cNvPr id="3" name="Content Placeholder 2"/>
          <p:cNvSpPr>
            <a:spLocks noGrp="1"/>
          </p:cNvSpPr>
          <p:nvPr>
            <p:ph idx="1"/>
          </p:nvPr>
        </p:nvSpPr>
        <p:spPr>
          <a:xfrm>
            <a:off x="4716016" y="1636058"/>
            <a:ext cx="4046537" cy="4300088"/>
          </a:xfrm>
        </p:spPr>
        <p:txBody>
          <a:bodyPr>
            <a:spAutoFit/>
          </a:bodyPr>
          <a:lstStyle/>
          <a:p>
            <a:pPr marL="682625"/>
            <a:r>
              <a:rPr lang="en-AU" sz="1700" dirty="0" smtClean="0">
                <a:latin typeface="Calibri" pitchFamily="34" charset="0"/>
                <a:ea typeface="ＭＳ Ｐゴシック" charset="-128"/>
              </a:rPr>
              <a:t>Checklists, e.g. for tasks, OHS/WHS, environmental management, quality assurance (QA), training. </a:t>
            </a:r>
            <a:endParaRPr lang="en-US" sz="1700" dirty="0" smtClean="0">
              <a:latin typeface="Calibri" pitchFamily="34" charset="0"/>
              <a:ea typeface="ＭＳ Ｐゴシック" charset="-128"/>
            </a:endParaRPr>
          </a:p>
          <a:p>
            <a:pPr marL="682625"/>
            <a:r>
              <a:rPr lang="en-AU" sz="1700" dirty="0" smtClean="0">
                <a:latin typeface="Calibri" pitchFamily="34" charset="0"/>
                <a:ea typeface="ＭＳ Ｐゴシック" charset="-128"/>
              </a:rPr>
              <a:t>Shift documentation, e.g. end of shift, end of process, despatch dockets, delivery dockets, activity reports. </a:t>
            </a:r>
            <a:endParaRPr lang="en-US" sz="1700" dirty="0" smtClean="0">
              <a:latin typeface="Calibri" pitchFamily="34" charset="0"/>
              <a:ea typeface="ＭＳ Ｐゴシック" charset="-128"/>
            </a:endParaRPr>
          </a:p>
          <a:p>
            <a:pPr marL="682625"/>
            <a:r>
              <a:rPr lang="en-AU" sz="1700" dirty="0" smtClean="0">
                <a:latin typeface="Calibri" pitchFamily="34" charset="0"/>
                <a:ea typeface="ＭＳ Ｐゴシック" charset="-128"/>
              </a:rPr>
              <a:t>Resource reports – used to track the quantities of resources being used on the site, e.g. fuel, chemicals, concrete, soil, bitumen or any other product or material being used.</a:t>
            </a:r>
            <a:r>
              <a:rPr lang="en-US" sz="1700" dirty="0" smtClean="0">
                <a:latin typeface="Calibri" pitchFamily="34" charset="0"/>
                <a:ea typeface="ＭＳ Ｐゴシック" charset="-128"/>
              </a:rPr>
              <a:t> </a:t>
            </a:r>
          </a:p>
        </p:txBody>
      </p:sp>
      <p:pic>
        <p:nvPicPr>
          <p:cNvPr id="4" name="Picture 3" descr="documents files folders 6920980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82825"/>
            <a:ext cx="3027362" cy="30067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4130168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4.4.1 TYPES OF RECORDS AND REPORTS</a:t>
            </a:r>
            <a:endParaRPr lang="en-US" dirty="0">
              <a:latin typeface="Calibri" pitchFamily="34" charset="0"/>
              <a:ea typeface="+mj-ea"/>
            </a:endParaRPr>
          </a:p>
        </p:txBody>
      </p:sp>
      <p:sp>
        <p:nvSpPr>
          <p:cNvPr id="3" name="Content Placeholder 2"/>
          <p:cNvSpPr>
            <a:spLocks noGrp="1"/>
          </p:cNvSpPr>
          <p:nvPr>
            <p:ph idx="1"/>
          </p:nvPr>
        </p:nvSpPr>
        <p:spPr>
          <a:xfrm>
            <a:off x="1547664" y="1772816"/>
            <a:ext cx="4046537" cy="4375557"/>
          </a:xfrm>
        </p:spPr>
        <p:txBody>
          <a:bodyPr>
            <a:spAutoFit/>
          </a:bodyPr>
          <a:lstStyle/>
          <a:p>
            <a:pPr marL="682625"/>
            <a:r>
              <a:rPr lang="en-AU" dirty="0" smtClean="0">
                <a:latin typeface="Calibri" pitchFamily="34" charset="0"/>
                <a:ea typeface="ＭＳ Ｐゴシック" charset="-128"/>
              </a:rPr>
              <a:t>Incident reports, e.g. accident forms, records of environmental incidents, OHS/WHS investigation reports.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Planning and activity documentation, e.g. specifications, activity plans, job plans, diaries, QA reports, environmental management policies and procedures, OHS/WHS plans, policies and procedures.</a:t>
            </a:r>
            <a:endParaRPr lang="en-US" dirty="0" smtClean="0">
              <a:latin typeface="Calibri" pitchFamily="34" charset="0"/>
              <a:ea typeface="ＭＳ Ｐゴシック" charset="-128"/>
            </a:endParaRPr>
          </a:p>
        </p:txBody>
      </p:sp>
      <p:pic>
        <p:nvPicPr>
          <p:cNvPr id="5" name="Picture 4" descr="documents files folders white backgroun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767388" y="2217738"/>
            <a:ext cx="3376612" cy="26495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116514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4.4.1 TYPES OF RECORDS AND REPORTS</a:t>
            </a:r>
            <a:endParaRPr lang="en-US" dirty="0">
              <a:latin typeface="Calibri" pitchFamily="34" charset="0"/>
              <a:ea typeface="+mj-ea"/>
            </a:endParaRPr>
          </a:p>
        </p:txBody>
      </p:sp>
      <p:sp>
        <p:nvSpPr>
          <p:cNvPr id="3" name="Content Placeholder 2"/>
          <p:cNvSpPr>
            <a:spLocks noGrp="1"/>
          </p:cNvSpPr>
          <p:nvPr>
            <p:ph idx="1"/>
          </p:nvPr>
        </p:nvSpPr>
        <p:spPr>
          <a:xfrm>
            <a:off x="5076056" y="1700808"/>
            <a:ext cx="3603625" cy="4144724"/>
          </a:xfrm>
        </p:spPr>
        <p:txBody>
          <a:bodyPr>
            <a:spAutoFit/>
          </a:bodyPr>
          <a:lstStyle/>
          <a:p>
            <a:pPr marL="0" indent="0">
              <a:buFontTx/>
              <a:buNone/>
            </a:pPr>
            <a:r>
              <a:rPr lang="en-AU" dirty="0" smtClean="0">
                <a:latin typeface="Calibri" pitchFamily="34" charset="0"/>
                <a:ea typeface="ＭＳ Ｐゴシック" charset="-128"/>
              </a:rPr>
              <a:t>Organisational and/or site reporting requirements and procedures will outline: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How and when reports are to be completed.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Who completes the reports.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What supporting documentation is required for each report.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How the report is presented and submitted.</a:t>
            </a:r>
            <a:endParaRPr lang="en-US" dirty="0" smtClean="0">
              <a:latin typeface="Calibri" pitchFamily="34" charset="0"/>
              <a:ea typeface="ＭＳ Ｐゴシック" charset="-128"/>
            </a:endParaRPr>
          </a:p>
        </p:txBody>
      </p:sp>
      <p:pic>
        <p:nvPicPr>
          <p:cNvPr id="4" name="Picture 3" descr="worker supervisor People Man Larry &amp; Barry Reading SWMS.png"/>
          <p:cNvPicPr>
            <a:picLocks noChangeAspect="1"/>
          </p:cNvPicPr>
          <p:nvPr/>
        </p:nvPicPr>
        <p:blipFill>
          <a:blip r:embed="rId3" cstate="screen">
            <a:extLst>
              <a:ext uri="{28A0092B-C50C-407E-A947-70E740481C1C}">
                <a14:useLocalDpi xmlns:a14="http://schemas.microsoft.com/office/drawing/2010/main"/>
              </a:ext>
            </a:extLst>
          </a:blip>
          <a:srcRect l="8875" r="6911"/>
          <a:stretch>
            <a:fillRect/>
          </a:stretch>
        </p:blipFill>
        <p:spPr bwMode="auto">
          <a:xfrm>
            <a:off x="1541463" y="2238375"/>
            <a:ext cx="3384550" cy="267811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307376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4.4.1 TYPES OF RECORDS AND REPORTS</a:t>
            </a:r>
            <a:endParaRPr lang="en-US" dirty="0">
              <a:latin typeface="Calibri" pitchFamily="34" charset="0"/>
              <a:ea typeface="+mj-ea"/>
            </a:endParaRPr>
          </a:p>
        </p:txBody>
      </p:sp>
      <p:sp>
        <p:nvSpPr>
          <p:cNvPr id="3" name="Content Placeholder 2"/>
          <p:cNvSpPr>
            <a:spLocks noGrp="1"/>
          </p:cNvSpPr>
          <p:nvPr>
            <p:ph idx="1"/>
          </p:nvPr>
        </p:nvSpPr>
        <p:spPr>
          <a:xfrm>
            <a:off x="1547664" y="2564904"/>
            <a:ext cx="3294062" cy="3016210"/>
          </a:xfrm>
        </p:spPr>
        <p:txBody>
          <a:bodyPr>
            <a:spAutoFit/>
          </a:bodyPr>
          <a:lstStyle/>
          <a:p>
            <a:pPr marL="0" indent="0">
              <a:buFontTx/>
              <a:buNone/>
            </a:pPr>
            <a:r>
              <a:rPr lang="en-AU" dirty="0" smtClean="0">
                <a:latin typeface="Calibri" pitchFamily="34" charset="0"/>
                <a:ea typeface="ＭＳ Ｐゴシック" charset="-128"/>
              </a:rPr>
              <a:t>Normally workplace documents and reports will be completed and then paper-based copies will be scanned into the site computer system.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Reports may also need to be submitted to one person or to multiple personnel/workers. </a:t>
            </a:r>
            <a:endParaRPr lang="en-US" dirty="0" smtClean="0">
              <a:latin typeface="Calibri" pitchFamily="34" charset="0"/>
              <a:ea typeface="ＭＳ Ｐゴシック" charset="-128"/>
            </a:endParaRPr>
          </a:p>
        </p:txBody>
      </p:sp>
      <p:pic>
        <p:nvPicPr>
          <p:cNvPr id="5" name="Picture 4" descr="documents files papers stack 97486801.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10150" y="2981325"/>
            <a:ext cx="3676650" cy="2451100"/>
          </a:xfrm>
          <a:prstGeom prst="rect">
            <a:avLst/>
          </a:prstGeom>
          <a:noFill/>
          <a:ln w="9525">
            <a:noFill/>
            <a:miter lim="800000"/>
            <a:headEnd/>
            <a:tailEnd/>
          </a:ln>
        </p:spPr>
      </p:pic>
      <p:sp>
        <p:nvSpPr>
          <p:cNvPr id="6" name="Rectangle 5"/>
          <p:cNvSpPr>
            <a:spLocks noChangeArrowheads="1"/>
          </p:cNvSpPr>
          <p:nvPr/>
        </p:nvSpPr>
        <p:spPr bwMode="auto">
          <a:xfrm>
            <a:off x="1547664" y="16288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By following these requirements you will also ensure that the correct report is submitted to the right person within the designated timeframes.</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7631801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 PREPARING AND PRESENTING JOB REPORTS</a:t>
            </a:r>
            <a:endParaRPr lang="en-US" dirty="0">
              <a:latin typeface="Calibri" pitchFamily="34" charset="0"/>
              <a:ea typeface="+mj-ea"/>
            </a:endParaRPr>
          </a:p>
        </p:txBody>
      </p:sp>
      <p:sp>
        <p:nvSpPr>
          <p:cNvPr id="3" name="Content Placeholder 2"/>
          <p:cNvSpPr>
            <a:spLocks noGrp="1"/>
          </p:cNvSpPr>
          <p:nvPr>
            <p:ph idx="1"/>
          </p:nvPr>
        </p:nvSpPr>
        <p:spPr>
          <a:xfrm>
            <a:off x="1541463" y="1709738"/>
            <a:ext cx="7145337" cy="759182"/>
          </a:xfrm>
        </p:spPr>
        <p:txBody>
          <a:bodyPr>
            <a:spAutoFit/>
          </a:bodyPr>
          <a:lstStyle/>
          <a:p>
            <a:pPr marL="0" indent="0">
              <a:buFontTx/>
              <a:buNone/>
            </a:pPr>
            <a:r>
              <a:rPr lang="en-AU" dirty="0" smtClean="0">
                <a:latin typeface="Calibri" pitchFamily="34" charset="0"/>
                <a:ea typeface="ＭＳ Ｐゴシック" charset="-128"/>
              </a:rPr>
              <a:t>When preparing and presenting job reports the primary focus is to give clear and concise information as succinctly as possible.</a:t>
            </a:r>
            <a:endParaRPr lang="en-US" dirty="0" smtClean="0">
              <a:latin typeface="Calibri" pitchFamily="34" charset="0"/>
              <a:ea typeface="ＭＳ Ｐゴシック" charset="-128"/>
            </a:endParaRPr>
          </a:p>
        </p:txBody>
      </p:sp>
      <p:pic>
        <p:nvPicPr>
          <p:cNvPr id="4" name="Picture 3" descr="worker supervisor think write clipboard ppe hard hat 14774613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735063" y="3038128"/>
            <a:ext cx="3482209" cy="333102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42530883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orker construction computer type typing document communication ppe hard hat standing 116777355.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741158" y="2970960"/>
            <a:ext cx="3380531" cy="3403030"/>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1541463" y="3062288"/>
            <a:ext cx="3817937" cy="2952090"/>
          </a:xfrm>
        </p:spPr>
        <p:txBody>
          <a:bodyPr>
            <a:spAutoFit/>
          </a:bodyPr>
          <a:lstStyle/>
          <a:p>
            <a:pPr marL="0" indent="0">
              <a:buFontTx/>
              <a:buNone/>
            </a:pPr>
            <a:r>
              <a:rPr lang="en-AU" dirty="0" smtClean="0">
                <a:latin typeface="Calibri" pitchFamily="34" charset="0"/>
                <a:ea typeface="ＭＳ Ｐゴシック" charset="-128"/>
              </a:rPr>
              <a:t>These requirements will generally include: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Objectives of the report.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Overview of the situation.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Research and information collection methodology used and why this methodology was chosen.</a:t>
            </a:r>
            <a:endParaRPr lang="en-US" dirty="0" smtClean="0">
              <a:latin typeface="Calibri" pitchFamily="34" charset="0"/>
              <a:ea typeface="ＭＳ Ｐゴシック" charset="-128"/>
            </a:endParaRPr>
          </a:p>
        </p:txBody>
      </p:sp>
      <p:sp>
        <p:nvSpPr>
          <p:cNvPr id="6" name="Rectangle 5"/>
          <p:cNvSpPr>
            <a:spLocks noChangeArrowheads="1"/>
          </p:cNvSpPr>
          <p:nvPr/>
        </p:nvSpPr>
        <p:spPr bwMode="auto">
          <a:xfrm>
            <a:off x="1547664" y="1772816"/>
            <a:ext cx="7145337" cy="64770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Reports are written to convey information and the requirements of the information will determine the length and style of the report.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0552019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4572000" y="1628800"/>
            <a:ext cx="4095750" cy="4490973"/>
          </a:xfrm>
        </p:spPr>
        <p:txBody>
          <a:bodyPr>
            <a:spAutoFit/>
          </a:bodyPr>
          <a:lstStyle/>
          <a:p>
            <a:pPr marL="682625"/>
            <a:r>
              <a:rPr lang="en-AU" dirty="0" smtClean="0">
                <a:latin typeface="Calibri" pitchFamily="34" charset="0"/>
                <a:ea typeface="ＭＳ Ｐゴシック" charset="-128"/>
              </a:rPr>
              <a:t>Analytical criteria used during the investigation.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Findings – will be in two categories: essential findings and contributing factors.</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Any recommendations.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Required or suggested follow up actions.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Appendices, which detail and examine relevant evidence, if applicable.</a:t>
            </a:r>
            <a:endParaRPr lang="en-US" dirty="0" smtClean="0">
              <a:latin typeface="Calibri" pitchFamily="34" charset="0"/>
              <a:ea typeface="ＭＳ Ｐゴシック" charset="-128"/>
            </a:endParaRPr>
          </a:p>
        </p:txBody>
      </p:sp>
      <p:pic>
        <p:nvPicPr>
          <p:cNvPr id="4" name="Picture 3" descr="construction architect computer plans typing serious.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1878013"/>
            <a:ext cx="2909887" cy="37814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1886662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4932040" y="2420888"/>
            <a:ext cx="3770312" cy="4001095"/>
          </a:xfrm>
        </p:spPr>
        <p:txBody>
          <a:bodyPr>
            <a:spAutoFit/>
          </a:bodyPr>
          <a:lstStyle/>
          <a:p>
            <a:pPr marL="682625">
              <a:lnSpc>
                <a:spcPct val="100000"/>
              </a:lnSpc>
            </a:pPr>
            <a:r>
              <a:rPr lang="en-AU" dirty="0" smtClean="0">
                <a:latin typeface="Calibri" pitchFamily="34" charset="0"/>
                <a:ea typeface="ＭＳ Ｐゴシック" charset="-128"/>
              </a:rPr>
              <a:t>Keep it clear and concise – use a style of language that is simple enough to be read quickly but technical enough to meet the needs of the audience.   </a:t>
            </a:r>
            <a:endParaRPr lang="en-US" dirty="0" smtClean="0">
              <a:latin typeface="Calibri" pitchFamily="34" charset="0"/>
              <a:ea typeface="ＭＳ Ｐゴシック" charset="-128"/>
            </a:endParaRPr>
          </a:p>
          <a:p>
            <a:pPr marL="682625">
              <a:lnSpc>
                <a:spcPct val="100000"/>
              </a:lnSpc>
            </a:pPr>
            <a:r>
              <a:rPr lang="en-AU" dirty="0" smtClean="0">
                <a:latin typeface="Calibri" pitchFamily="34" charset="0"/>
                <a:ea typeface="ＭＳ Ｐゴシック" charset="-128"/>
              </a:rPr>
              <a:t>Pay attention to your grammar and make sure the information is clear. </a:t>
            </a:r>
            <a:endParaRPr lang="en-US" dirty="0" smtClean="0">
              <a:latin typeface="Calibri" pitchFamily="34" charset="0"/>
              <a:ea typeface="ＭＳ Ｐゴシック" charset="-128"/>
            </a:endParaRPr>
          </a:p>
          <a:p>
            <a:pPr marL="682625">
              <a:lnSpc>
                <a:spcPct val="100000"/>
              </a:lnSpc>
            </a:pPr>
            <a:r>
              <a:rPr lang="en-AU" dirty="0" smtClean="0">
                <a:latin typeface="Calibri" pitchFamily="34" charset="0"/>
                <a:ea typeface="ＭＳ Ｐゴシック" charset="-128"/>
              </a:rPr>
              <a:t>Proofread it – errors in your report reduce your credibility as well as that of your organisation.</a:t>
            </a:r>
            <a:endParaRPr lang="en-US" dirty="0" smtClean="0">
              <a:latin typeface="Calibri" pitchFamily="34" charset="0"/>
              <a:ea typeface="ＭＳ Ｐゴシック" charset="-128"/>
            </a:endParaRPr>
          </a:p>
        </p:txBody>
      </p:sp>
      <p:pic>
        <p:nvPicPr>
          <p:cNvPr id="5" name="Picture 4" descr="worker hard hat computer typing.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747963"/>
            <a:ext cx="3270250" cy="2735262"/>
          </a:xfrm>
          <a:prstGeom prst="rect">
            <a:avLst/>
          </a:prstGeom>
          <a:noFill/>
          <a:ln w="9525">
            <a:noFill/>
            <a:miter lim="800000"/>
            <a:headEnd/>
            <a:tailEnd/>
          </a:ln>
        </p:spPr>
      </p:pic>
      <p:sp>
        <p:nvSpPr>
          <p:cNvPr id="6" name="Rectangle 5"/>
          <p:cNvSpPr>
            <a:spLocks noChangeArrowheads="1"/>
          </p:cNvSpPr>
          <p:nvPr/>
        </p:nvSpPr>
        <p:spPr bwMode="auto">
          <a:xfrm>
            <a:off x="1547664" y="1628800"/>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When preparing your report, particularly a technical one, it is important to remember the following simple guidelines: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9424889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worker construction computer type typing document communication ppe hard hat standing 153517777.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5878434" y="2692504"/>
            <a:ext cx="3098303" cy="3687144"/>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1547664" y="1844824"/>
            <a:ext cx="4075112" cy="4029308"/>
          </a:xfrm>
        </p:spPr>
        <p:txBody>
          <a:bodyPr>
            <a:spAutoFit/>
          </a:bodyPr>
          <a:lstStyle/>
          <a:p>
            <a:pPr marL="682625"/>
            <a:r>
              <a:rPr lang="en-AU" dirty="0" smtClean="0">
                <a:latin typeface="Calibri" pitchFamily="34" charset="0"/>
                <a:ea typeface="ＭＳ Ｐゴシック" charset="-128"/>
              </a:rPr>
              <a:t>Check for errors, e.g. spelling, typing, information inconsistencies, formatting or simply illogical placement of graphic or other information.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Remember that your computer spell checker won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t pick up misused words, incorrect words, technical jargon that is badly used or sentence structure and construction problems.</a:t>
            </a:r>
            <a:endParaRPr lang="en-US" dirty="0" smtClean="0">
              <a:latin typeface="Calibri" pitchFamily="34" charset="0"/>
              <a:ea typeface="ＭＳ Ｐゴシック" charset="-128"/>
            </a:endParaRPr>
          </a:p>
        </p:txBody>
      </p:sp>
    </p:spTree>
    <p:custDataLst>
      <p:tags r:id="rId1"/>
    </p:custDataLst>
    <p:extLst>
      <p:ext uri="{BB962C8B-B14F-4D97-AF65-F5344CB8AC3E}">
        <p14:creationId xmlns:p14="http://schemas.microsoft.com/office/powerpoint/2010/main" val="38645282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4932040" y="2060848"/>
            <a:ext cx="3819525" cy="3644587"/>
          </a:xfrm>
        </p:spPr>
        <p:txBody>
          <a:bodyPr>
            <a:spAutoFit/>
          </a:bodyPr>
          <a:lstStyle/>
          <a:p>
            <a:pPr marL="682625"/>
            <a:r>
              <a:rPr lang="en-AU" dirty="0" smtClean="0">
                <a:latin typeface="Calibri" pitchFamily="34" charset="0"/>
                <a:ea typeface="ＭＳ Ｐゴシック" charset="-128"/>
              </a:rPr>
              <a:t>Include any significant risks and explain how you are dealing with them.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Present the most important information first.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Present the least important information at the end of the report.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Use basic report formats.</a:t>
            </a:r>
            <a:endParaRPr lang="en-US" dirty="0" smtClean="0">
              <a:latin typeface="Calibri" pitchFamily="34" charset="0"/>
              <a:ea typeface="ＭＳ Ｐゴシック" charset="-128"/>
            </a:endParaRPr>
          </a:p>
        </p:txBody>
      </p:sp>
      <p:pic>
        <p:nvPicPr>
          <p:cNvPr id="5" name="Picture 4" descr="worker computer think ppe 11870584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39875" y="2146300"/>
            <a:ext cx="3262313" cy="290988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9645014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1131079"/>
          </a:xfrm>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spAutoFit/>
          </a:bodyPr>
          <a:lstStyle/>
          <a:p>
            <a:pPr marL="0" indent="0">
              <a:buFontTx/>
              <a:buNone/>
              <a:defRPr/>
            </a:pPr>
            <a:r>
              <a:rPr lang="en-AU" dirty="0">
                <a:latin typeface="Calibri" pitchFamily="34" charset="0"/>
              </a:rPr>
              <a:t>Most organisations have templates for the job reports you will be required to complete. These will guide you in what information needs to be included and where in the report it should </a:t>
            </a:r>
            <a:r>
              <a:rPr lang="en-AU" dirty="0" smtClean="0">
                <a:latin typeface="Calibri" pitchFamily="34" charset="0"/>
              </a:rPr>
              <a:t>go. </a:t>
            </a:r>
            <a:endParaRPr lang="en-US" dirty="0">
              <a:latin typeface="Arial Narrow" charset="0"/>
            </a:endParaRPr>
          </a:p>
        </p:txBody>
      </p:sp>
      <p:graphicFrame>
        <p:nvGraphicFramePr>
          <p:cNvPr id="4" name="Table 3"/>
          <p:cNvGraphicFramePr>
            <a:graphicFrameLocks noGrp="1"/>
          </p:cNvGraphicFramePr>
          <p:nvPr/>
        </p:nvGraphicFramePr>
        <p:xfrm>
          <a:off x="1547664" y="2636912"/>
          <a:ext cx="7145337" cy="3503656"/>
        </p:xfrm>
        <a:graphic>
          <a:graphicData uri="http://schemas.openxmlformats.org/drawingml/2006/table">
            <a:tbl>
              <a:tblPr firstRow="1" bandRow="1">
                <a:tableStyleId>{5C22544A-7EE6-4342-B048-85BDC9FD1C3A}</a:tableStyleId>
              </a:tblPr>
              <a:tblGrid>
                <a:gridCol w="2093999"/>
                <a:gridCol w="5051338"/>
              </a:tblGrid>
              <a:tr h="433904">
                <a:tc gridSpan="2">
                  <a:txBody>
                    <a:bodyPr/>
                    <a:lstStyle/>
                    <a:p>
                      <a:pPr algn="ctr">
                        <a:spcBef>
                          <a:spcPts val="300"/>
                        </a:spcBef>
                        <a:spcAft>
                          <a:spcPts val="300"/>
                        </a:spcAft>
                      </a:pPr>
                      <a:r>
                        <a:rPr lang="en-AU" sz="1800" b="1" dirty="0">
                          <a:solidFill>
                            <a:srgbClr val="FFFFFF"/>
                          </a:solidFill>
                          <a:effectLst/>
                          <a:latin typeface="Calibri" pitchFamily="34" charset="0"/>
                          <a:ea typeface="MS Mincho"/>
                          <a:cs typeface="Times New Roman"/>
                        </a:rPr>
                        <a:t>Basic Report Format: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06519B"/>
                    </a:solidFill>
                  </a:tcPr>
                </a:tc>
                <a:tc hMerge="1">
                  <a:txBody>
                    <a:bodyPr/>
                    <a:lstStyle/>
                    <a:p>
                      <a:endParaRPr lang="en-US"/>
                    </a:p>
                  </a:txBody>
                  <a:tcPr/>
                </a:tc>
              </a:tr>
              <a:tr h="641941">
                <a:tc>
                  <a:txBody>
                    <a:bodyPr/>
                    <a:lstStyle/>
                    <a:p>
                      <a:pPr>
                        <a:spcBef>
                          <a:spcPts val="300"/>
                        </a:spcBef>
                        <a:spcAft>
                          <a:spcPts val="300"/>
                        </a:spcAft>
                      </a:pPr>
                      <a:r>
                        <a:rPr lang="en-AU" sz="1800" b="1" dirty="0">
                          <a:solidFill>
                            <a:srgbClr val="000000"/>
                          </a:solidFill>
                          <a:effectLst/>
                          <a:latin typeface="Arial Narrow"/>
                          <a:ea typeface="MS Mincho"/>
                          <a:cs typeface="Times New Roman"/>
                        </a:rPr>
                        <a:t>Title Page</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800">
                          <a:effectLst/>
                          <a:latin typeface="Calibri" pitchFamily="34" charset="0"/>
                          <a:ea typeface="MS Mincho"/>
                          <a:cs typeface="Times New Roman"/>
                        </a:rPr>
                        <a:t>Stating the name of the report, name of the person creating the report and other essential details.</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r h="1604851">
                <a:tc>
                  <a:txBody>
                    <a:bodyPr/>
                    <a:lstStyle/>
                    <a:p>
                      <a:pPr>
                        <a:spcBef>
                          <a:spcPts val="300"/>
                        </a:spcBef>
                        <a:spcAft>
                          <a:spcPts val="300"/>
                        </a:spcAft>
                      </a:pPr>
                      <a:r>
                        <a:rPr lang="en-AU" sz="1800" b="1" dirty="0">
                          <a:solidFill>
                            <a:srgbClr val="000000"/>
                          </a:solidFill>
                          <a:effectLst/>
                          <a:latin typeface="Arial Narrow"/>
                          <a:ea typeface="MS Mincho"/>
                          <a:cs typeface="Times New Roman"/>
                        </a:rPr>
                        <a:t>Summary Or Executive Summary</a:t>
                      </a:r>
                      <a:endParaRPr lang="en-US" sz="1800" dirty="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pPr>
                        <a:spcBef>
                          <a:spcPts val="300"/>
                        </a:spcBef>
                        <a:spcAft>
                          <a:spcPts val="300"/>
                        </a:spcAft>
                      </a:pPr>
                      <a:r>
                        <a:rPr lang="en-AU" sz="1800" dirty="0">
                          <a:effectLst/>
                          <a:latin typeface="Calibri" pitchFamily="34" charset="0"/>
                          <a:ea typeface="MS Mincho"/>
                          <a:cs typeface="Times New Roman"/>
                        </a:rPr>
                        <a:t>This summarises the entire report. An executive should be able to read the summary and get enough information to make judgements on the usefulness of the information. An executive summary should comprise 10% of the final report.</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r>
              <a:tr h="641941">
                <a:tc>
                  <a:txBody>
                    <a:bodyPr/>
                    <a:lstStyle/>
                    <a:p>
                      <a:pPr>
                        <a:spcBef>
                          <a:spcPts val="300"/>
                        </a:spcBef>
                        <a:spcAft>
                          <a:spcPts val="300"/>
                        </a:spcAft>
                      </a:pPr>
                      <a:r>
                        <a:rPr lang="en-AU" sz="1800" b="1">
                          <a:solidFill>
                            <a:srgbClr val="000000"/>
                          </a:solidFill>
                          <a:effectLst/>
                          <a:latin typeface="Arial Narrow"/>
                          <a:ea typeface="MS Mincho"/>
                          <a:cs typeface="Times New Roman"/>
                        </a:rPr>
                        <a:t>Table Of Contents And Diagrams</a:t>
                      </a:r>
                      <a:endParaRPr lang="en-US" sz="1800">
                        <a:effectLst/>
                        <a:latin typeface="Arial Narrow"/>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c>
                  <a:txBody>
                    <a:bodyPr/>
                    <a:lstStyle/>
                    <a:p>
                      <a:pPr>
                        <a:spcBef>
                          <a:spcPts val="300"/>
                        </a:spcBef>
                        <a:spcAft>
                          <a:spcPts val="300"/>
                        </a:spcAft>
                      </a:pPr>
                      <a:r>
                        <a:rPr lang="en-AU" sz="1800" dirty="0">
                          <a:effectLst/>
                          <a:latin typeface="Calibri" pitchFamily="34" charset="0"/>
                          <a:ea typeface="MS Mincho"/>
                          <a:cs typeface="Times New Roman"/>
                        </a:rPr>
                        <a:t>In digital documents these should be hyperlinked to allow skipping through the document to the required heading.</a:t>
                      </a:r>
                      <a:endParaRPr lang="en-US" sz="1800" dirty="0">
                        <a:effectLst/>
                        <a:latin typeface="Calibri" pitchFamily="34" charset="0"/>
                        <a:ea typeface="MS Mincho"/>
                        <a:cs typeface="Times New Roman"/>
                      </a:endParaRPr>
                    </a:p>
                  </a:txBody>
                  <a:tcPr marL="68580" marR="68580" marT="0" marB="0" anchor="ct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D3DFEE"/>
                    </a:solidFill>
                  </a:tcPr>
                </a:tc>
              </a:tr>
            </a:tbl>
          </a:graphicData>
        </a:graphic>
      </p:graphicFrame>
    </p:spTree>
    <p:custDataLst>
      <p:tags r:id="rId1"/>
    </p:custDataLst>
    <p:extLst>
      <p:ext uri="{BB962C8B-B14F-4D97-AF65-F5344CB8AC3E}">
        <p14:creationId xmlns:p14="http://schemas.microsoft.com/office/powerpoint/2010/main" val="26239668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259632" y="1628800"/>
          <a:ext cx="7145337" cy="4368166"/>
        </p:xfrm>
        <a:graphic>
          <a:graphicData uri="http://schemas.openxmlformats.org/drawingml/2006/table">
            <a:tbl>
              <a:tblPr/>
              <a:tblGrid>
                <a:gridCol w="2093912"/>
                <a:gridCol w="5051425"/>
              </a:tblGrid>
              <a:tr h="396875">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FFFFFF"/>
                          </a:solidFill>
                          <a:effectLst/>
                          <a:latin typeface="Calibri" pitchFamily="34" charset="0"/>
                          <a:ea typeface="MS Mincho" pitchFamily="49" charset="-128"/>
                        </a:rPr>
                        <a:t>Basic Report Format:</a:t>
                      </a:r>
                      <a:endParaRPr kumimoji="0" lang="en-US" sz="1800" b="1" i="0" u="none" strike="noStrike" cap="none" normalizeH="0" baseline="0" dirty="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1758950">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Introduction</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This can also be called the scope statement or the terms of reference statements. Again it should be no more than 10% of the final document and give exact reasons for the document. Reports for readers who are unfamiliar with the topic may require a longer introduction to give adequate background information for the report to make sense.</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465263">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Main Body</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This is where the information you need to convey will be included. You should use tables, graphs, diagrams, photos and graphics if they enhance your report and make it easier to read. Do not include them just for the sake of decoration.</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58578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000000"/>
                          </a:solidFill>
                          <a:effectLst/>
                          <a:latin typeface="Calibri" pitchFamily="34" charset="0"/>
                          <a:ea typeface="MS Mincho" pitchFamily="49" charset="-128"/>
                        </a:rPr>
                        <a:t>Findings/ Recommendations</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This is where you say what options are available to respond to the problems or situations discussed.</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Tree>
    <p:custDataLst>
      <p:tags r:id="rId1"/>
    </p:custDataLst>
    <p:extLst>
      <p:ext uri="{BB962C8B-B14F-4D97-AF65-F5344CB8AC3E}">
        <p14:creationId xmlns:p14="http://schemas.microsoft.com/office/powerpoint/2010/main" val="22781577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graphicFrame>
        <p:nvGraphicFramePr>
          <p:cNvPr id="4" name="Table 3"/>
          <p:cNvGraphicFramePr>
            <a:graphicFrameLocks noGrp="1"/>
          </p:cNvGraphicFramePr>
          <p:nvPr/>
        </p:nvGraphicFramePr>
        <p:xfrm>
          <a:off x="1541463" y="1687513"/>
          <a:ext cx="7145337" cy="4618991"/>
        </p:xfrm>
        <a:graphic>
          <a:graphicData uri="http://schemas.openxmlformats.org/drawingml/2006/table">
            <a:tbl>
              <a:tblPr/>
              <a:tblGrid>
                <a:gridCol w="2093912"/>
                <a:gridCol w="5051425"/>
              </a:tblGrid>
              <a:tr h="390525">
                <a:tc gridSpan="2">
                  <a:txBody>
                    <a:bodyPr/>
                    <a:lstStyle/>
                    <a:p>
                      <a:pPr marL="0" marR="0" lvl="0" indent="0" algn="ctr"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dirty="0" smtClean="0">
                          <a:ln>
                            <a:noFill/>
                          </a:ln>
                          <a:solidFill>
                            <a:srgbClr val="FFFFFF"/>
                          </a:solidFill>
                          <a:effectLst/>
                          <a:latin typeface="Calibri" pitchFamily="34" charset="0"/>
                          <a:ea typeface="MS Mincho" pitchFamily="49" charset="-128"/>
                        </a:rPr>
                        <a:t>Basic Report Format:</a:t>
                      </a:r>
                      <a:endParaRPr kumimoji="0" lang="en-US" sz="1800" b="1" i="0" u="none" strike="noStrike" cap="none" normalizeH="0" baseline="0" dirty="0" smtClean="0">
                        <a:ln>
                          <a:noFill/>
                        </a:ln>
                        <a:solidFill>
                          <a:srgbClr val="FFFFFF"/>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6519B"/>
                    </a:solidFill>
                  </a:tcPr>
                </a:tc>
                <a:tc hMerge="1">
                  <a:txBody>
                    <a:bodyPr/>
                    <a:lstStyle/>
                    <a:p>
                      <a:endParaRPr lang="en-AU"/>
                    </a:p>
                  </a:txBody>
                  <a:tcPr/>
                </a:tc>
              </a:tr>
              <a:tr h="144303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Conclusion</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This is another summary of the report but with a different focus. It is your last opportunity to </a:t>
                      </a:r>
                      <a:r>
                        <a:rPr kumimoji="0" lang="en-AU" altLang="en-US" sz="1800" b="0" i="0" u="none" strike="noStrike" cap="none" normalizeH="0" baseline="0" dirty="0" smtClean="0">
                          <a:ln>
                            <a:noFill/>
                          </a:ln>
                          <a:solidFill>
                            <a:srgbClr val="000000"/>
                          </a:solidFill>
                          <a:effectLst/>
                          <a:latin typeface="Calibri" pitchFamily="34" charset="0"/>
                          <a:ea typeface="MS Mincho" pitchFamily="49" charset="-128"/>
                        </a:rPr>
                        <a:t>‘</a:t>
                      </a:r>
                      <a:r>
                        <a:rPr kumimoji="0" lang="en-AU" sz="1800" b="0" i="0" u="none" strike="noStrike" cap="none" normalizeH="0" baseline="0" dirty="0" smtClean="0">
                          <a:ln>
                            <a:noFill/>
                          </a:ln>
                          <a:solidFill>
                            <a:srgbClr val="000000"/>
                          </a:solidFill>
                          <a:effectLst/>
                          <a:latin typeface="Calibri" pitchFamily="34" charset="0"/>
                          <a:ea typeface="MS Mincho" pitchFamily="49" charset="-128"/>
                        </a:rPr>
                        <a:t>sell</a:t>
                      </a:r>
                      <a:r>
                        <a:rPr kumimoji="0" lang="en-AU" altLang="en-US" sz="1800" b="0" i="0" u="none" strike="noStrike" cap="none" normalizeH="0" baseline="0" dirty="0" smtClean="0">
                          <a:ln>
                            <a:noFill/>
                          </a:ln>
                          <a:solidFill>
                            <a:srgbClr val="000000"/>
                          </a:solidFill>
                          <a:effectLst/>
                          <a:latin typeface="Calibri" pitchFamily="34" charset="0"/>
                          <a:ea typeface="MS Mincho" pitchFamily="49" charset="-128"/>
                        </a:rPr>
                        <a:t>’</a:t>
                      </a:r>
                      <a:r>
                        <a:rPr kumimoji="0" lang="en-AU" sz="1800" b="0" i="0" u="none" strike="noStrike" cap="none" normalizeH="0" baseline="0" dirty="0" smtClean="0">
                          <a:ln>
                            <a:noFill/>
                          </a:ln>
                          <a:solidFill>
                            <a:srgbClr val="000000"/>
                          </a:solidFill>
                          <a:effectLst/>
                          <a:latin typeface="Calibri" pitchFamily="34" charset="0"/>
                          <a:ea typeface="MS Mincho" pitchFamily="49" charset="-128"/>
                        </a:rPr>
                        <a:t> your findings, recommendations and to urge prompt action. The conclusion should also comprise approximately 10% of the final report.</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r h="865188">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References, Thanks, Acknowledgements And Bibliography</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These should be organised in a logical order with as much detail as possible to allow the readers to confirm your information with your sources.</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730375">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1" i="0" u="none" strike="noStrike" cap="none" normalizeH="0" baseline="0" smtClean="0">
                          <a:ln>
                            <a:noFill/>
                          </a:ln>
                          <a:solidFill>
                            <a:srgbClr val="000000"/>
                          </a:solidFill>
                          <a:effectLst/>
                          <a:latin typeface="Calibri" pitchFamily="34" charset="0"/>
                          <a:ea typeface="MS Mincho" pitchFamily="49" charset="-128"/>
                        </a:rPr>
                        <a:t>Appendices</a:t>
                      </a:r>
                      <a:endParaRPr kumimoji="0" lang="en-US" sz="1800" b="0" i="0" u="none" strike="noStrike" cap="none" normalizeH="0" baseline="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c>
                  <a:txBody>
                    <a:bodyPr/>
                    <a:lstStyle/>
                    <a:p>
                      <a:pPr marL="0" marR="0" lvl="0" indent="0" algn="l" defTabSz="457200" rtl="0" eaLnBrk="1" fontAlgn="base" latinLnBrk="0" hangingPunct="1">
                        <a:lnSpc>
                          <a:spcPct val="100000"/>
                        </a:lnSpc>
                        <a:spcBef>
                          <a:spcPts val="300"/>
                        </a:spcBef>
                        <a:spcAft>
                          <a:spcPts val="300"/>
                        </a:spcAft>
                        <a:buClrTx/>
                        <a:buSzTx/>
                        <a:buFontTx/>
                        <a:buNone/>
                        <a:tabLst/>
                      </a:pPr>
                      <a:r>
                        <a:rPr kumimoji="0" lang="en-AU" sz="1800" b="0" i="0" u="none" strike="noStrike" cap="none" normalizeH="0" baseline="0" dirty="0" smtClean="0">
                          <a:ln>
                            <a:noFill/>
                          </a:ln>
                          <a:solidFill>
                            <a:srgbClr val="000000"/>
                          </a:solidFill>
                          <a:effectLst/>
                          <a:latin typeface="Calibri" pitchFamily="34" charset="0"/>
                          <a:ea typeface="MS Mincho" pitchFamily="49" charset="-128"/>
                        </a:rPr>
                        <a:t>This is the most underused area of a report. Appendices make your report easier to read, more logical and allow for a better flow of information. They can include information that is a requirement for a specific group of readers, or additional information that doesn</a:t>
                      </a:r>
                      <a:r>
                        <a:rPr kumimoji="0" lang="en-AU" altLang="en-US" sz="1800" b="0" i="0" u="none" strike="noStrike" cap="none" normalizeH="0" baseline="0" dirty="0" smtClean="0">
                          <a:ln>
                            <a:noFill/>
                          </a:ln>
                          <a:solidFill>
                            <a:srgbClr val="000000"/>
                          </a:solidFill>
                          <a:effectLst/>
                          <a:latin typeface="Calibri" pitchFamily="34" charset="0"/>
                          <a:ea typeface="MS Mincho" pitchFamily="49" charset="-128"/>
                        </a:rPr>
                        <a:t>’</a:t>
                      </a:r>
                      <a:r>
                        <a:rPr kumimoji="0" lang="en-AU" sz="1800" b="0" i="0" u="none" strike="noStrike" cap="none" normalizeH="0" baseline="0" dirty="0" smtClean="0">
                          <a:ln>
                            <a:noFill/>
                          </a:ln>
                          <a:solidFill>
                            <a:srgbClr val="000000"/>
                          </a:solidFill>
                          <a:effectLst/>
                          <a:latin typeface="Calibri" pitchFamily="34" charset="0"/>
                          <a:ea typeface="MS Mincho" pitchFamily="49" charset="-128"/>
                        </a:rPr>
                        <a:t>t fit the report but is useful in making decisions.</a:t>
                      </a:r>
                      <a:endParaRPr kumimoji="0" lang="en-US" sz="1800" b="0" i="0" u="none" strike="noStrike" cap="none" normalizeH="0" baseline="0" dirty="0" smtClean="0">
                        <a:ln>
                          <a:noFill/>
                        </a:ln>
                        <a:solidFill>
                          <a:srgbClr val="000000"/>
                        </a:solidFill>
                        <a:effectLst/>
                        <a:latin typeface="Calibri" pitchFamily="34" charset="0"/>
                        <a:ea typeface="MS Mincho" pitchFamily="49" charset="-128"/>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3DFEE"/>
                    </a:solidFill>
                  </a:tcPr>
                </a:tc>
              </a:tr>
            </a:tbl>
          </a:graphicData>
        </a:graphic>
      </p:graphicFrame>
    </p:spTree>
    <p:custDataLst>
      <p:tags r:id="rId1"/>
    </p:custDataLst>
    <p:extLst>
      <p:ext uri="{BB962C8B-B14F-4D97-AF65-F5344CB8AC3E}">
        <p14:creationId xmlns:p14="http://schemas.microsoft.com/office/powerpoint/2010/main" val="23527520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4.4.2.1 REPORT PREPARATION</a:t>
            </a:r>
            <a:endParaRPr lang="en-US" dirty="0">
              <a:latin typeface="Calibri" pitchFamily="34" charset="0"/>
              <a:ea typeface="+mj-ea"/>
            </a:endParaRPr>
          </a:p>
        </p:txBody>
      </p:sp>
      <p:sp>
        <p:nvSpPr>
          <p:cNvPr id="3" name="Content Placeholder 2"/>
          <p:cNvSpPr>
            <a:spLocks noGrp="1"/>
          </p:cNvSpPr>
          <p:nvPr>
            <p:ph idx="1"/>
          </p:nvPr>
        </p:nvSpPr>
        <p:spPr>
          <a:xfrm>
            <a:off x="4644008" y="1556792"/>
            <a:ext cx="3990975" cy="4901342"/>
          </a:xfrm>
        </p:spPr>
        <p:txBody>
          <a:bodyPr>
            <a:spAutoFit/>
          </a:bodyPr>
          <a:lstStyle/>
          <a:p>
            <a:pPr marL="0" indent="0">
              <a:buFontTx/>
              <a:buNone/>
            </a:pPr>
            <a:r>
              <a:rPr lang="en-AU" dirty="0" smtClean="0">
                <a:solidFill>
                  <a:srgbClr val="000000"/>
                </a:solidFill>
                <a:latin typeface="Calibri" pitchFamily="34" charset="0"/>
                <a:ea typeface="ＭＳ Ｐゴシック" charset="-128"/>
              </a:rPr>
              <a:t>While reports are the most common form of documents that you will be expected to create, it is difficult to apply a single, rigid formula to the process. </a:t>
            </a:r>
            <a:endParaRPr lang="en-US" dirty="0" smtClean="0">
              <a:solidFill>
                <a:srgbClr val="000000"/>
              </a:solidFill>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This is because reports contain many different types of information and are required to meet the needs of a wide range of readers.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Communicating in writing should not be considered a difficult task. It is the form of communication that allows you to take the time to say the correct thing in the right way to achieve the best result.</a:t>
            </a:r>
            <a:endParaRPr lang="en-US" dirty="0" smtClean="0">
              <a:latin typeface="Calibri" pitchFamily="34" charset="0"/>
              <a:ea typeface="ＭＳ Ｐゴシック" charset="-128"/>
            </a:endParaRPr>
          </a:p>
        </p:txBody>
      </p:sp>
      <p:pic>
        <p:nvPicPr>
          <p:cNvPr id="4" name="Picture 3" descr="yellow hard hat radio construction clipboard read 79084905.jpg"/>
          <p:cNvPicPr>
            <a:picLocks noChangeAspect="1"/>
          </p:cNvPicPr>
          <p:nvPr/>
        </p:nvPicPr>
        <p:blipFill>
          <a:blip r:embed="rId3" cstate="screen">
            <a:extLst>
              <a:ext uri="{28A0092B-C50C-407E-A947-70E740481C1C}">
                <a14:useLocalDpi xmlns:a14="http://schemas.microsoft.com/office/drawing/2010/main"/>
              </a:ext>
            </a:extLst>
          </a:blip>
          <a:srcRect b="-558"/>
          <a:stretch>
            <a:fillRect/>
          </a:stretch>
        </p:blipFill>
        <p:spPr bwMode="auto">
          <a:xfrm>
            <a:off x="1541463" y="1905000"/>
            <a:ext cx="3022600" cy="3932238"/>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7250049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read construcition ppe hard hat wirte think diary 134137219.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890362" y="2924944"/>
            <a:ext cx="3179960" cy="3450047"/>
          </a:xfrm>
          <a:prstGeom prst="rect">
            <a:avLst/>
          </a:prstGeom>
          <a:noFill/>
          <a:ln w="9525">
            <a:noFill/>
            <a:miter lim="800000"/>
            <a:headEnd/>
            <a:tailEnd/>
          </a:ln>
        </p:spPr>
      </p:pic>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4.4.2.2 REPORT PRESENTATION</a:t>
            </a:r>
            <a:endParaRPr lang="en-US" dirty="0">
              <a:latin typeface="Calibri" pitchFamily="34" charset="0"/>
              <a:ea typeface="+mj-ea"/>
            </a:endParaRPr>
          </a:p>
        </p:txBody>
      </p:sp>
      <p:sp>
        <p:nvSpPr>
          <p:cNvPr id="3" name="Content Placeholder 2"/>
          <p:cNvSpPr>
            <a:spLocks noGrp="1"/>
          </p:cNvSpPr>
          <p:nvPr>
            <p:ph idx="1"/>
          </p:nvPr>
        </p:nvSpPr>
        <p:spPr>
          <a:xfrm>
            <a:off x="1547664" y="2564904"/>
            <a:ext cx="4797425" cy="2669962"/>
          </a:xfrm>
        </p:spPr>
        <p:txBody>
          <a:bodyPr>
            <a:spAutoFit/>
          </a:bodyPr>
          <a:lstStyle/>
          <a:p>
            <a:pPr marL="0" indent="0">
              <a:buFontTx/>
              <a:buNone/>
            </a:pPr>
            <a:r>
              <a:rPr lang="en-AU" dirty="0" smtClean="0">
                <a:latin typeface="Calibri" pitchFamily="34" charset="0"/>
                <a:ea typeface="ＭＳ Ｐゴシック" charset="-128"/>
              </a:rPr>
              <a:t>These requirements reflect current industry and enterprise practices as well as the needs of the people working with the documentation.</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The presentation conventions and requirements for your site will be found in your organisational style guide, documentation policies or reporting procedures.</a:t>
            </a:r>
            <a:endParaRPr lang="en-US" dirty="0" smtClean="0">
              <a:latin typeface="Calibri" pitchFamily="34" charset="0"/>
              <a:ea typeface="ＭＳ Ｐゴシック" charset="-128"/>
            </a:endParaRPr>
          </a:p>
        </p:txBody>
      </p:sp>
      <p:sp>
        <p:nvSpPr>
          <p:cNvPr id="7" name="Rectangle 6"/>
          <p:cNvSpPr>
            <a:spLocks noChangeArrowheads="1"/>
          </p:cNvSpPr>
          <p:nvPr/>
        </p:nvSpPr>
        <p:spPr bwMode="auto">
          <a:xfrm>
            <a:off x="1547664" y="1700808"/>
            <a:ext cx="7145337" cy="646331"/>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Each organisation will have standards for presenting documents and reports.</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8005400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ssolv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4.4.2.2 REPORT PRESENTATION</a:t>
            </a:r>
            <a:endParaRPr lang="en-US" dirty="0">
              <a:latin typeface="Calibri" pitchFamily="34" charset="0"/>
              <a:ea typeface="+mj-ea"/>
            </a:endParaRPr>
          </a:p>
        </p:txBody>
      </p:sp>
      <p:sp>
        <p:nvSpPr>
          <p:cNvPr id="3" name="Content Placeholder 2"/>
          <p:cNvSpPr>
            <a:spLocks noGrp="1"/>
          </p:cNvSpPr>
          <p:nvPr>
            <p:ph idx="1"/>
          </p:nvPr>
        </p:nvSpPr>
        <p:spPr>
          <a:xfrm>
            <a:off x="4644008" y="2132856"/>
            <a:ext cx="4094162" cy="2669962"/>
          </a:xfrm>
        </p:spPr>
        <p:txBody>
          <a:bodyPr>
            <a:spAutoFit/>
          </a:bodyPr>
          <a:lstStyle/>
          <a:p>
            <a:pPr marL="0" indent="0">
              <a:buFontTx/>
              <a:buNone/>
            </a:pPr>
            <a:r>
              <a:rPr lang="en-AU" dirty="0" smtClean="0">
                <a:latin typeface="Calibri" pitchFamily="34" charset="0"/>
                <a:ea typeface="ＭＳ Ｐゴシック" charset="-128"/>
              </a:rPr>
              <a:t>Well-designed presentations can be used in group situations and can also be put on CDs and provided to employees/workers working shifts or in different locations.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You can contract a professional to create your presentation, or you can create it in-house. </a:t>
            </a:r>
            <a:endParaRPr lang="en-US" dirty="0" smtClean="0">
              <a:latin typeface="Calibri" pitchFamily="34" charset="0"/>
              <a:ea typeface="ＭＳ Ｐゴシック" charset="-128"/>
            </a:endParaRPr>
          </a:p>
        </p:txBody>
      </p:sp>
      <p:pic>
        <p:nvPicPr>
          <p:cNvPr id="4" name="Picture 3" descr="CD compact disc 12796758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355850"/>
            <a:ext cx="2955925" cy="2257425"/>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187348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4.4.2.2 REPORT PRESENTATION</a:t>
            </a:r>
            <a:endParaRPr lang="en-US" dirty="0">
              <a:latin typeface="Calibri" pitchFamily="34" charset="0"/>
              <a:ea typeface="+mj-ea"/>
            </a:endParaRPr>
          </a:p>
        </p:txBody>
      </p:sp>
      <p:sp>
        <p:nvSpPr>
          <p:cNvPr id="3" name="Content Placeholder 2"/>
          <p:cNvSpPr>
            <a:spLocks noGrp="1"/>
          </p:cNvSpPr>
          <p:nvPr>
            <p:ph idx="1"/>
          </p:nvPr>
        </p:nvSpPr>
        <p:spPr>
          <a:xfrm>
            <a:off x="1475656" y="1700808"/>
            <a:ext cx="4035425" cy="3836948"/>
          </a:xfrm>
        </p:spPr>
        <p:txBody>
          <a:bodyPr>
            <a:spAutoFit/>
          </a:bodyPr>
          <a:lstStyle/>
          <a:p>
            <a:pPr marL="0" indent="0">
              <a:buFontTx/>
              <a:buNone/>
            </a:pPr>
            <a:r>
              <a:rPr lang="en-AU" dirty="0" smtClean="0">
                <a:latin typeface="Calibri" pitchFamily="34" charset="0"/>
                <a:ea typeface="ＭＳ Ｐゴシック" charset="-128"/>
              </a:rPr>
              <a:t>When preparing a presentation yourself, there are some basic principles to keep in mind.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Keep the presentation relevant and lively. </a:t>
            </a:r>
            <a:endParaRPr lang="en-US" dirty="0" smtClean="0">
              <a:latin typeface="Calibri" pitchFamily="34" charset="0"/>
              <a:ea typeface="ＭＳ Ｐゴシック" charset="-128"/>
            </a:endParaRPr>
          </a:p>
          <a:p>
            <a:pPr marL="0" indent="0"/>
            <a:r>
              <a:rPr lang="en-AU" dirty="0" smtClean="0">
                <a:latin typeface="Calibri" pitchFamily="34" charset="0"/>
                <a:ea typeface="ＭＳ Ｐゴシック" charset="-128"/>
              </a:rPr>
              <a:t>Create notes and hand these out at the end. Inform attendees at the start that they will receive notes. This way they can stay focused on what you are saying rather than taking notes.</a:t>
            </a:r>
            <a:endParaRPr lang="en-US" dirty="0" smtClean="0">
              <a:latin typeface="Calibri" pitchFamily="34" charset="0"/>
              <a:ea typeface="ＭＳ Ｐゴシック" charset="-128"/>
            </a:endParaRPr>
          </a:p>
        </p:txBody>
      </p:sp>
      <p:pic>
        <p:nvPicPr>
          <p:cNvPr id="87041" name="Picture 1" descr="pen write paper notes notebook 10749196_xxl"/>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30863" y="2271713"/>
            <a:ext cx="3055937" cy="2459037"/>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6533031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87041"/>
                                        </p:tgtEl>
                                        <p:attrNameLst>
                                          <p:attrName>style.visibility</p:attrName>
                                        </p:attrNameLst>
                                      </p:cBhvr>
                                      <p:to>
                                        <p:strVal val="visible"/>
                                      </p:to>
                                    </p:set>
                                    <p:animEffect transition="in" filter="dissolve">
                                      <p:cBhvr>
                                        <p:cTn id="13" dur="1000"/>
                                        <p:tgtEl>
                                          <p:spTgt spid="87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4.4.2.2 REPORT PRESENTATION</a:t>
            </a:r>
            <a:endParaRPr lang="en-US" dirty="0">
              <a:latin typeface="Calibri" pitchFamily="34" charset="0"/>
              <a:ea typeface="+mj-ea"/>
            </a:endParaRPr>
          </a:p>
        </p:txBody>
      </p:sp>
      <p:sp>
        <p:nvSpPr>
          <p:cNvPr id="3" name="Content Placeholder 2"/>
          <p:cNvSpPr>
            <a:spLocks noGrp="1"/>
          </p:cNvSpPr>
          <p:nvPr>
            <p:ph idx="1"/>
          </p:nvPr>
        </p:nvSpPr>
        <p:spPr>
          <a:xfrm>
            <a:off x="4067944" y="1628800"/>
            <a:ext cx="4619625" cy="4529445"/>
          </a:xfrm>
        </p:spPr>
        <p:txBody>
          <a:bodyPr>
            <a:spAutoFit/>
          </a:bodyPr>
          <a:lstStyle/>
          <a:p>
            <a:pPr marL="682625"/>
            <a:r>
              <a:rPr lang="en-AU" dirty="0" smtClean="0">
                <a:latin typeface="Calibri" pitchFamily="34" charset="0"/>
                <a:ea typeface="ＭＳ Ｐゴシック" charset="-128"/>
              </a:rPr>
              <a:t>Explain at the beginning how you will take and respond to questions, either as they come up at the end of topics or at the end of the presentation.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Don</a:t>
            </a:r>
            <a:r>
              <a:rPr lang="en-AU" altLang="en-US" dirty="0" smtClean="0">
                <a:latin typeface="Calibri" pitchFamily="34" charset="0"/>
                <a:ea typeface="ＭＳ Ｐゴシック" charset="-128"/>
              </a:rPr>
              <a:t>’</a:t>
            </a:r>
            <a:r>
              <a:rPr lang="en-AU" dirty="0" smtClean="0">
                <a:latin typeface="Calibri" pitchFamily="34" charset="0"/>
                <a:ea typeface="ＭＳ Ｐゴシック" charset="-128"/>
              </a:rPr>
              <a:t>t create overheads or PowerPoint slides that simply repeat what you are saying. </a:t>
            </a:r>
            <a:endParaRPr lang="en-US" dirty="0" smtClean="0">
              <a:latin typeface="Calibri" pitchFamily="34" charset="0"/>
              <a:ea typeface="ＭＳ Ｐゴシック" charset="-128"/>
            </a:endParaRPr>
          </a:p>
          <a:p>
            <a:pPr marL="682625"/>
            <a:r>
              <a:rPr lang="en-AU" dirty="0" smtClean="0">
                <a:latin typeface="Calibri" pitchFamily="34" charset="0"/>
                <a:ea typeface="ＭＳ Ｐゴシック" charset="-128"/>
              </a:rPr>
              <a:t>Use graphics that illustrate what you are saying. Use any knowledge of screen design and apply this to your slides. This includes knowing appropriate colours, fonts and letter sizes to fit the audience. </a:t>
            </a:r>
            <a:endParaRPr lang="en-US" dirty="0" smtClean="0">
              <a:latin typeface="Calibri" pitchFamily="34" charset="0"/>
              <a:ea typeface="ＭＳ Ｐゴシック" charset="-128"/>
            </a:endParaRPr>
          </a:p>
        </p:txBody>
      </p:sp>
      <p:pic>
        <p:nvPicPr>
          <p:cNvPr id="4" name="Picture 3" descr="construction plant mine refinery worker computer laptop 12983563_xxl cropped.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1541463" y="2236788"/>
            <a:ext cx="2439987" cy="3122612"/>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717845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4.4.2.2 REPORT PRESENTATION</a:t>
            </a:r>
            <a:endParaRPr lang="en-US" dirty="0">
              <a:latin typeface="Calibri" pitchFamily="34" charset="0"/>
              <a:ea typeface="+mj-ea"/>
            </a:endParaRPr>
          </a:p>
        </p:txBody>
      </p:sp>
      <p:sp>
        <p:nvSpPr>
          <p:cNvPr id="3" name="Content Placeholder 2"/>
          <p:cNvSpPr>
            <a:spLocks noGrp="1"/>
          </p:cNvSpPr>
          <p:nvPr>
            <p:ph idx="1"/>
          </p:nvPr>
        </p:nvSpPr>
        <p:spPr>
          <a:xfrm>
            <a:off x="1475656" y="2780928"/>
            <a:ext cx="3830637" cy="3428759"/>
          </a:xfrm>
        </p:spPr>
        <p:txBody>
          <a:bodyPr>
            <a:spAutoFit/>
          </a:bodyPr>
          <a:lstStyle/>
          <a:p>
            <a:pPr marL="0" indent="0">
              <a:lnSpc>
                <a:spcPct val="110000"/>
              </a:lnSpc>
              <a:buFontTx/>
              <a:buNone/>
            </a:pPr>
            <a:r>
              <a:rPr lang="en-AU" dirty="0" smtClean="0">
                <a:latin typeface="Calibri" pitchFamily="34" charset="0"/>
                <a:ea typeface="ＭＳ Ｐゴシック" charset="-128"/>
              </a:rPr>
              <a:t>You should make your presentation in accordance with your plan but be prepared to deviate if necessary to answer questions from the audience or respond to feedback. Your presentation plan is the framework you are working within, but it should be a flexible framework that is able to adapt and change to meet the needs of the audience and the situation you are facing.</a:t>
            </a:r>
            <a:endParaRPr lang="en-US" dirty="0" smtClean="0">
              <a:latin typeface="Calibri" pitchFamily="34" charset="0"/>
              <a:ea typeface="ＭＳ Ｐゴシック" charset="-128"/>
            </a:endParaRPr>
          </a:p>
        </p:txBody>
      </p:sp>
      <p:pic>
        <p:nvPicPr>
          <p:cNvPr id="5" name="Picture 4" descr="presentation meeting.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34013" y="3322638"/>
            <a:ext cx="3252787" cy="2387600"/>
          </a:xfrm>
          <a:prstGeom prst="rect">
            <a:avLst/>
          </a:prstGeom>
          <a:noFill/>
          <a:ln w="9525">
            <a:noFill/>
            <a:miter lim="800000"/>
            <a:headEnd/>
            <a:tailEnd/>
          </a:ln>
        </p:spPr>
      </p:pic>
      <p:sp>
        <p:nvSpPr>
          <p:cNvPr id="6" name="Rectangle 5"/>
          <p:cNvSpPr>
            <a:spLocks noChangeArrowheads="1"/>
          </p:cNvSpPr>
          <p:nvPr/>
        </p:nvSpPr>
        <p:spPr bwMode="auto">
          <a:xfrm>
            <a:off x="1187624" y="1628800"/>
            <a:ext cx="7145337" cy="923330"/>
          </a:xfrm>
          <a:prstGeom prst="rect">
            <a:avLst/>
          </a:prstGeom>
          <a:noFill/>
          <a:ln w="9525">
            <a:noFill/>
            <a:miter lim="800000"/>
            <a:headEnd/>
            <a:tailEnd/>
          </a:ln>
        </p:spPr>
        <p:txBody>
          <a:bodyPr>
            <a:spAutoFit/>
          </a:bodyPr>
          <a:lstStyle/>
          <a:p>
            <a:pPr marL="682625" indent="-342900" eaLnBrk="0" hangingPunct="0">
              <a:spcBef>
                <a:spcPct val="20000"/>
              </a:spcBef>
              <a:buSzPct val="100000"/>
              <a:buFontTx/>
              <a:buBlip>
                <a:blip r:embed="rId4"/>
              </a:buBlip>
            </a:pPr>
            <a:r>
              <a:rPr lang="en-AU" dirty="0">
                <a:solidFill>
                  <a:srgbClr val="000000"/>
                </a:solidFill>
                <a:latin typeface="Calibri" pitchFamily="34" charset="0"/>
              </a:rPr>
              <a:t>Watch the reaction of the attendees during your presentation and react by slowing down if they look confused or speeding up if they look bored.</a:t>
            </a:r>
          </a:p>
        </p:txBody>
      </p:sp>
    </p:spTree>
    <p:custDataLst>
      <p:tags r:id="rId1"/>
    </p:custDataLst>
    <p:extLst>
      <p:ext uri="{BB962C8B-B14F-4D97-AF65-F5344CB8AC3E}">
        <p14:creationId xmlns:p14="http://schemas.microsoft.com/office/powerpoint/2010/main" val="10821367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ssolve">
                                      <p:cBhvr>
                                        <p:cTn id="13" dur="1000"/>
                                        <p:tgtEl>
                                          <p:spTgt spid="6"/>
                                        </p:tgtEl>
                                      </p:cBhvr>
                                    </p:animEffec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 RECOMMEND CHANGES AND IMPROVEMENTS</a:t>
            </a:r>
            <a:endParaRPr lang="en-US" dirty="0">
              <a:latin typeface="Calibri" pitchFamily="34" charset="0"/>
              <a:ea typeface="+mj-ea"/>
            </a:endParaRPr>
          </a:p>
        </p:txBody>
      </p:sp>
      <p:sp>
        <p:nvSpPr>
          <p:cNvPr id="3" name="Content Placeholder 2"/>
          <p:cNvSpPr>
            <a:spLocks noGrp="1"/>
          </p:cNvSpPr>
          <p:nvPr>
            <p:ph idx="1"/>
          </p:nvPr>
        </p:nvSpPr>
        <p:spPr>
          <a:xfrm>
            <a:off x="1619672" y="1556792"/>
            <a:ext cx="7145337" cy="1105431"/>
          </a:xfrm>
        </p:spPr>
        <p:txBody>
          <a:bodyPr>
            <a:spAutoFit/>
          </a:bodyPr>
          <a:lstStyle/>
          <a:p>
            <a:pPr marL="0" indent="0">
              <a:buFontTx/>
              <a:buNone/>
            </a:pPr>
            <a:r>
              <a:rPr lang="en-AU" dirty="0" smtClean="0">
                <a:latin typeface="Calibri" pitchFamily="34" charset="0"/>
                <a:ea typeface="ＭＳ Ｐゴシック" charset="-128"/>
              </a:rPr>
              <a:t>During the execution of earthworks construction tasks, you and your team might see some room for changes or improvements in terms of safety, effectiveness or efficiency.</a:t>
            </a:r>
            <a:endParaRPr lang="en-US" dirty="0" smtClean="0">
              <a:latin typeface="Calibri" pitchFamily="34" charset="0"/>
              <a:ea typeface="ＭＳ Ｐゴシック" charset="-128"/>
            </a:endParaRPr>
          </a:p>
        </p:txBody>
      </p:sp>
      <p:pic>
        <p:nvPicPr>
          <p:cNvPr id="4" name="Picture 3" descr="worker supervisor inspector meeting site discuss inspect look backs ppe hard hats vest yellow blue white 94114965.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05125" y="2927350"/>
            <a:ext cx="4424363" cy="295910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18384290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4.5.1 PROVIDING RECOMMENDATIONS</a:t>
            </a:r>
            <a:endParaRPr lang="en-US" dirty="0">
              <a:latin typeface="Calibri" pitchFamily="34" charset="0"/>
              <a:ea typeface="+mj-ea"/>
            </a:endParaRPr>
          </a:p>
        </p:txBody>
      </p:sp>
      <p:sp>
        <p:nvSpPr>
          <p:cNvPr id="3" name="Content Placeholder 2"/>
          <p:cNvSpPr>
            <a:spLocks noGrp="1"/>
          </p:cNvSpPr>
          <p:nvPr>
            <p:ph idx="1"/>
          </p:nvPr>
        </p:nvSpPr>
        <p:spPr>
          <a:xfrm>
            <a:off x="4716016" y="1988840"/>
            <a:ext cx="3967162" cy="3336811"/>
          </a:xfrm>
        </p:spPr>
        <p:txBody>
          <a:bodyPr>
            <a:spAutoFit/>
          </a:bodyPr>
          <a:lstStyle/>
          <a:p>
            <a:pPr marL="0" indent="0">
              <a:buFontTx/>
              <a:buNone/>
            </a:pPr>
            <a:r>
              <a:rPr lang="en-AU" dirty="0" smtClean="0">
                <a:latin typeface="Calibri" pitchFamily="34" charset="0"/>
                <a:ea typeface="ＭＳ Ｐゴシック" charset="-128"/>
              </a:rPr>
              <a:t>Most organisations encourage staff to come up with suggestions or recommendations for improving the way operations are carried out.</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If you or a member of your team can see a better, safer, more efficient, more effective method of completing an earthworks construction task, you need to speak up.</a:t>
            </a:r>
            <a:endParaRPr lang="en-US" dirty="0" smtClean="0">
              <a:latin typeface="Calibri" pitchFamily="34" charset="0"/>
              <a:ea typeface="ＭＳ Ｐゴシック" charset="-128"/>
            </a:endParaRPr>
          </a:p>
        </p:txBody>
      </p:sp>
      <p:pic>
        <p:nvPicPr>
          <p:cNvPr id="5" name="Picture 4" descr="supervisor giving instructions being assertive angry conflict 10733986_xx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330450"/>
            <a:ext cx="3074987" cy="24193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9686696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4.5.1 PROVIDING RECOMMENDATIONS</a:t>
            </a:r>
            <a:endParaRPr lang="en-US" dirty="0">
              <a:latin typeface="Calibri" pitchFamily="34" charset="0"/>
              <a:ea typeface="+mj-ea"/>
            </a:endParaRPr>
          </a:p>
        </p:txBody>
      </p:sp>
      <p:sp>
        <p:nvSpPr>
          <p:cNvPr id="3" name="Content Placeholder 2"/>
          <p:cNvSpPr>
            <a:spLocks noGrp="1"/>
          </p:cNvSpPr>
          <p:nvPr>
            <p:ph idx="1"/>
          </p:nvPr>
        </p:nvSpPr>
        <p:spPr>
          <a:xfrm>
            <a:off x="1541463" y="1417638"/>
            <a:ext cx="7145337" cy="412934"/>
          </a:xfrm>
        </p:spPr>
        <p:txBody>
          <a:bodyPr>
            <a:spAutoFit/>
          </a:bodyPr>
          <a:lstStyle/>
          <a:p>
            <a:pPr marL="0" indent="0">
              <a:buFontTx/>
              <a:buNone/>
            </a:pPr>
            <a:r>
              <a:rPr lang="en-AU" dirty="0" smtClean="0">
                <a:latin typeface="Calibri" pitchFamily="34" charset="0"/>
                <a:ea typeface="ＭＳ Ｐゴシック" charset="-128"/>
              </a:rPr>
              <a:t>Improvements could relate to:</a:t>
            </a:r>
            <a:endParaRPr lang="en-US" dirty="0" smtClean="0">
              <a:latin typeface="Calibri" pitchFamily="34" charset="0"/>
              <a:ea typeface="ＭＳ Ｐゴシック" charset="-128"/>
            </a:endParaRPr>
          </a:p>
        </p:txBody>
      </p:sp>
      <p:pic>
        <p:nvPicPr>
          <p:cNvPr id="4" name="Picture 3" descr="RIIMPO402A 4.5.1 pg 31.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907704" y="2204864"/>
            <a:ext cx="5030117" cy="3752689"/>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34928089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2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4.5.1 PROVIDING RECOMMENDATIONS</a:t>
            </a:r>
            <a:endParaRPr lang="en-US" dirty="0">
              <a:latin typeface="Calibri" pitchFamily="34" charset="0"/>
              <a:ea typeface="+mj-ea"/>
            </a:endParaRPr>
          </a:p>
        </p:txBody>
      </p:sp>
      <p:sp>
        <p:nvSpPr>
          <p:cNvPr id="3" name="Content Placeholder 2"/>
          <p:cNvSpPr>
            <a:spLocks noGrp="1"/>
          </p:cNvSpPr>
          <p:nvPr>
            <p:ph idx="1"/>
          </p:nvPr>
        </p:nvSpPr>
        <p:spPr>
          <a:xfrm>
            <a:off x="1547664" y="1772816"/>
            <a:ext cx="4098925" cy="2990562"/>
          </a:xfrm>
        </p:spPr>
        <p:txBody>
          <a:bodyPr>
            <a:spAutoFit/>
          </a:bodyPr>
          <a:lstStyle/>
          <a:p>
            <a:pPr marL="0" indent="0">
              <a:buFontTx/>
              <a:buNone/>
            </a:pPr>
            <a:r>
              <a:rPr lang="en-AU" dirty="0" smtClean="0">
                <a:latin typeface="Calibri" pitchFamily="34" charset="0"/>
                <a:ea typeface="ＭＳ Ｐゴシック" charset="-128"/>
              </a:rPr>
              <a:t>Discuss it with the team and determine if the suggestion will work on your current site. </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Often what has been done in one location may not translate well to another site. For example, a method of doing something in one state may not be accepted in another state.</a:t>
            </a:r>
            <a:endParaRPr lang="en-US" dirty="0" smtClean="0">
              <a:latin typeface="Calibri" pitchFamily="34" charset="0"/>
              <a:ea typeface="ＭＳ Ｐゴシック" charset="-128"/>
            </a:endParaRPr>
          </a:p>
        </p:txBody>
      </p:sp>
      <p:pic>
        <p:nvPicPr>
          <p:cNvPr id="4" name="Picture 3" descr="Construction Group Team site men woman meeting plan superviso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861050" y="2119313"/>
            <a:ext cx="2825750" cy="2533650"/>
          </a:xfrm>
          <a:prstGeom prst="rect">
            <a:avLst/>
          </a:prstGeom>
          <a:noFill/>
          <a:ln w="9525">
            <a:noFill/>
            <a:miter lim="800000"/>
            <a:headEnd/>
            <a:tailEnd/>
          </a:ln>
        </p:spPr>
      </p:pic>
      <p:sp>
        <p:nvSpPr>
          <p:cNvPr id="5" name="Rectangle 4"/>
          <p:cNvSpPr>
            <a:spLocks noChangeArrowheads="1"/>
          </p:cNvSpPr>
          <p:nvPr/>
        </p:nvSpPr>
        <p:spPr bwMode="auto">
          <a:xfrm>
            <a:off x="1547664" y="4941168"/>
            <a:ext cx="7145337" cy="923330"/>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This is often a good time to develop individual workers or the team as a whole. Team building exercises can be created in any situation where change is needed.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26136895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4.5.1 PROVIDING RECOMMENDATIONS</a:t>
            </a:r>
            <a:endParaRPr lang="en-US" dirty="0">
              <a:latin typeface="Calibri" pitchFamily="34" charset="0"/>
              <a:ea typeface="+mj-ea"/>
            </a:endParaRPr>
          </a:p>
        </p:txBody>
      </p:sp>
      <p:sp>
        <p:nvSpPr>
          <p:cNvPr id="3" name="Content Placeholder 2"/>
          <p:cNvSpPr>
            <a:spLocks noGrp="1"/>
          </p:cNvSpPr>
          <p:nvPr>
            <p:ph idx="1"/>
          </p:nvPr>
        </p:nvSpPr>
        <p:spPr>
          <a:xfrm>
            <a:off x="4572000" y="2132856"/>
            <a:ext cx="4084637" cy="3016210"/>
          </a:xfrm>
        </p:spPr>
        <p:txBody>
          <a:bodyPr>
            <a:spAutoFit/>
          </a:bodyPr>
          <a:lstStyle/>
          <a:p>
            <a:pPr marL="0" indent="0">
              <a:buFontTx/>
              <a:buNone/>
            </a:pPr>
            <a:r>
              <a:rPr lang="en-AU" dirty="0" smtClean="0">
                <a:latin typeface="Calibri" pitchFamily="34" charset="0"/>
                <a:ea typeface="ＭＳ Ｐゴシック" charset="-128"/>
              </a:rPr>
              <a:t>By listening and considering ideas and suggestions, you as a supervisor are building and developing the individuals and teams in your charge.</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If you are approachable and open to suggestions, your team will function at a higher level and team morale will be enhanced.</a:t>
            </a:r>
            <a:endParaRPr lang="en-US" dirty="0" smtClean="0">
              <a:latin typeface="Calibri" pitchFamily="34" charset="0"/>
              <a:ea typeface="ＭＳ Ｐゴシック" charset="-128"/>
            </a:endParaRPr>
          </a:p>
        </p:txBody>
      </p:sp>
      <p:pic>
        <p:nvPicPr>
          <p:cNvPr id="4" name="Picture 3" descr="Consult talk PPE communication 90308988.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41463" y="2271713"/>
            <a:ext cx="2940050" cy="2762250"/>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075794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4.5.1 PROVIDING RECOMMENDATIONS</a:t>
            </a:r>
            <a:endParaRPr lang="en-US" dirty="0">
              <a:latin typeface="Calibri" pitchFamily="34" charset="0"/>
              <a:ea typeface="+mj-ea"/>
            </a:endParaRPr>
          </a:p>
        </p:txBody>
      </p:sp>
      <p:sp>
        <p:nvSpPr>
          <p:cNvPr id="3" name="Content Placeholder 2"/>
          <p:cNvSpPr>
            <a:spLocks noGrp="1"/>
          </p:cNvSpPr>
          <p:nvPr>
            <p:ph idx="1"/>
          </p:nvPr>
        </p:nvSpPr>
        <p:spPr>
          <a:xfrm>
            <a:off x="1547664" y="2348880"/>
            <a:ext cx="4319587" cy="3742691"/>
          </a:xfrm>
        </p:spPr>
        <p:txBody>
          <a:bodyPr>
            <a:spAutoFit/>
          </a:bodyPr>
          <a:lstStyle/>
          <a:p>
            <a:pPr marL="682625">
              <a:lnSpc>
                <a:spcPct val="110000"/>
              </a:lnSpc>
            </a:pPr>
            <a:r>
              <a:rPr lang="en-AU" dirty="0" smtClean="0">
                <a:latin typeface="Calibri" pitchFamily="34" charset="0"/>
                <a:ea typeface="ＭＳ Ｐゴシック" charset="-128"/>
              </a:rPr>
              <a:t>Summarise the situation. </a:t>
            </a:r>
            <a:endParaRPr lang="en-US" dirty="0" smtClean="0">
              <a:latin typeface="Calibri" pitchFamily="34" charset="0"/>
              <a:ea typeface="ＭＳ Ｐゴシック" charset="-128"/>
            </a:endParaRPr>
          </a:p>
          <a:p>
            <a:pPr marL="682625">
              <a:lnSpc>
                <a:spcPct val="110000"/>
              </a:lnSpc>
            </a:pPr>
            <a:r>
              <a:rPr lang="en-AU" dirty="0" smtClean="0">
                <a:latin typeface="Calibri" pitchFamily="34" charset="0"/>
                <a:ea typeface="ＭＳ Ｐゴシック" charset="-128"/>
              </a:rPr>
              <a:t>Clarify why you are providing advice. </a:t>
            </a:r>
            <a:endParaRPr lang="en-US" dirty="0" smtClean="0">
              <a:latin typeface="Calibri" pitchFamily="34" charset="0"/>
              <a:ea typeface="ＭＳ Ｐゴシック" charset="-128"/>
            </a:endParaRPr>
          </a:p>
          <a:p>
            <a:pPr marL="682625">
              <a:lnSpc>
                <a:spcPct val="110000"/>
              </a:lnSpc>
            </a:pPr>
            <a:r>
              <a:rPr lang="en-AU" dirty="0" smtClean="0">
                <a:latin typeface="Calibri" pitchFamily="34" charset="0"/>
                <a:ea typeface="ＭＳ Ｐゴシック" charset="-128"/>
              </a:rPr>
              <a:t>Outline all the considerations. </a:t>
            </a:r>
            <a:endParaRPr lang="en-US" dirty="0" smtClean="0">
              <a:latin typeface="Calibri" pitchFamily="34" charset="0"/>
              <a:ea typeface="ＭＳ Ｐゴシック" charset="-128"/>
            </a:endParaRPr>
          </a:p>
          <a:p>
            <a:pPr marL="682625">
              <a:lnSpc>
                <a:spcPct val="110000"/>
              </a:lnSpc>
            </a:pPr>
            <a:r>
              <a:rPr lang="en-AU" dirty="0" smtClean="0">
                <a:latin typeface="Calibri" pitchFamily="34" charset="0"/>
                <a:ea typeface="ＭＳ Ｐゴシック" charset="-128"/>
              </a:rPr>
              <a:t>Explain the risks or hazards. </a:t>
            </a:r>
            <a:endParaRPr lang="en-US" dirty="0" smtClean="0">
              <a:latin typeface="Calibri" pitchFamily="34" charset="0"/>
              <a:ea typeface="ＭＳ Ｐゴシック" charset="-128"/>
            </a:endParaRPr>
          </a:p>
          <a:p>
            <a:pPr marL="682625">
              <a:lnSpc>
                <a:spcPct val="110000"/>
              </a:lnSpc>
            </a:pPr>
            <a:r>
              <a:rPr lang="en-AU" dirty="0" smtClean="0">
                <a:latin typeface="Calibri" pitchFamily="34" charset="0"/>
                <a:ea typeface="ＭＳ Ｐゴシック" charset="-128"/>
              </a:rPr>
              <a:t>Provide details as to how the risks or hazards could be controlled. </a:t>
            </a:r>
            <a:endParaRPr lang="en-US" dirty="0" smtClean="0">
              <a:latin typeface="Calibri" pitchFamily="34" charset="0"/>
              <a:ea typeface="ＭＳ Ｐゴシック" charset="-128"/>
            </a:endParaRPr>
          </a:p>
          <a:p>
            <a:pPr marL="682625">
              <a:lnSpc>
                <a:spcPct val="110000"/>
              </a:lnSpc>
            </a:pPr>
            <a:r>
              <a:rPr lang="en-AU" dirty="0" smtClean="0">
                <a:latin typeface="Calibri" pitchFamily="34" charset="0"/>
                <a:ea typeface="ＭＳ Ｐゴシック" charset="-128"/>
              </a:rPr>
              <a:t>If possible, provide options. </a:t>
            </a:r>
            <a:endParaRPr lang="en-US" dirty="0" smtClean="0">
              <a:latin typeface="Calibri" pitchFamily="34" charset="0"/>
              <a:ea typeface="ＭＳ Ｐゴシック" charset="-128"/>
            </a:endParaRPr>
          </a:p>
          <a:p>
            <a:pPr marL="682625">
              <a:lnSpc>
                <a:spcPct val="110000"/>
              </a:lnSpc>
            </a:pPr>
            <a:r>
              <a:rPr lang="en-AU" dirty="0" smtClean="0">
                <a:latin typeface="Calibri" pitchFamily="34" charset="0"/>
                <a:ea typeface="ＭＳ Ｐゴシック" charset="-128"/>
              </a:rPr>
              <a:t>Give a final preferred option.</a:t>
            </a:r>
            <a:endParaRPr lang="en-US" dirty="0" smtClean="0">
              <a:latin typeface="Calibri" pitchFamily="34" charset="0"/>
              <a:ea typeface="ＭＳ Ｐゴシック" charset="-128"/>
            </a:endParaRPr>
          </a:p>
        </p:txBody>
      </p:sp>
      <p:pic>
        <p:nvPicPr>
          <p:cNvPr id="4" name="Picture 3" descr="Inspecting work site supervisor.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flipH="1">
            <a:off x="6035675" y="2630488"/>
            <a:ext cx="2651125" cy="2593975"/>
          </a:xfrm>
          <a:prstGeom prst="rect">
            <a:avLst/>
          </a:prstGeom>
          <a:noFill/>
          <a:ln w="9525">
            <a:noFill/>
            <a:miter lim="800000"/>
            <a:headEnd/>
            <a:tailEnd/>
          </a:ln>
        </p:spPr>
      </p:pic>
      <p:sp>
        <p:nvSpPr>
          <p:cNvPr id="5" name="Rectangle 4"/>
          <p:cNvSpPr>
            <a:spLocks noChangeArrowheads="1"/>
          </p:cNvSpPr>
          <p:nvPr/>
        </p:nvSpPr>
        <p:spPr bwMode="auto">
          <a:xfrm>
            <a:off x="1547664" y="1556792"/>
            <a:ext cx="7145337" cy="646113"/>
          </a:xfrm>
          <a:prstGeom prst="rect">
            <a:avLst/>
          </a:prstGeom>
          <a:noFill/>
          <a:ln w="9525">
            <a:noFill/>
            <a:miter lim="800000"/>
            <a:headEnd/>
            <a:tailEnd/>
          </a:ln>
        </p:spPr>
        <p:txBody>
          <a:bodyPr>
            <a:spAutoFit/>
          </a:bodyPr>
          <a:lstStyle/>
          <a:p>
            <a:pPr eaLnBrk="0" hangingPunct="0">
              <a:spcBef>
                <a:spcPct val="20000"/>
              </a:spcBef>
              <a:buSzPct val="100000"/>
            </a:pPr>
            <a:r>
              <a:rPr lang="en-AU" dirty="0">
                <a:solidFill>
                  <a:srgbClr val="000000"/>
                </a:solidFill>
                <a:latin typeface="Calibri" pitchFamily="34" charset="0"/>
              </a:rPr>
              <a:t>When recommending changes to senior management for improving the safety and effectiveness of the tasks being undertaken you need to: </a:t>
            </a:r>
            <a:endParaRPr lang="en-US" dirty="0">
              <a:solidFill>
                <a:srgbClr val="000000"/>
              </a:solidFill>
              <a:latin typeface="Calibri" pitchFamily="34" charset="0"/>
            </a:endParaRPr>
          </a:p>
        </p:txBody>
      </p:sp>
    </p:spTree>
    <p:custDataLst>
      <p:tags r:id="rId1"/>
    </p:custDataLst>
    <p:extLst>
      <p:ext uri="{BB962C8B-B14F-4D97-AF65-F5344CB8AC3E}">
        <p14:creationId xmlns:p14="http://schemas.microsoft.com/office/powerpoint/2010/main" val="30940710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1463" y="274638"/>
            <a:ext cx="7145337" cy="1143000"/>
          </a:xfrm>
        </p:spPr>
        <p:txBody>
          <a:bodyPr rtlCol="0">
            <a:normAutofit/>
          </a:bodyPr>
          <a:lstStyle/>
          <a:p>
            <a:pPr eaLnBrk="1" fontAlgn="auto" hangingPunct="1">
              <a:spcAft>
                <a:spcPts val="0"/>
              </a:spcAft>
              <a:defRPr/>
            </a:pPr>
            <a:r>
              <a:rPr lang="en-US" cap="all" dirty="0" smtClean="0">
                <a:latin typeface="Calibri" pitchFamily="34" charset="0"/>
                <a:ea typeface="+mj-ea"/>
              </a:rPr>
              <a:t>4.5.1 PROVIDING RECOMMENDATIONS</a:t>
            </a:r>
            <a:endParaRPr lang="en-US" dirty="0">
              <a:latin typeface="Calibri" pitchFamily="34" charset="0"/>
              <a:ea typeface="+mj-ea"/>
            </a:endParaRPr>
          </a:p>
        </p:txBody>
      </p:sp>
      <p:sp>
        <p:nvSpPr>
          <p:cNvPr id="3" name="Content Placeholder 2"/>
          <p:cNvSpPr>
            <a:spLocks noGrp="1"/>
          </p:cNvSpPr>
          <p:nvPr>
            <p:ph idx="1"/>
          </p:nvPr>
        </p:nvSpPr>
        <p:spPr>
          <a:xfrm>
            <a:off x="1541463" y="1592263"/>
            <a:ext cx="7145337" cy="1951816"/>
          </a:xfrm>
        </p:spPr>
        <p:txBody>
          <a:bodyPr>
            <a:spAutoFit/>
          </a:bodyPr>
          <a:lstStyle/>
          <a:p>
            <a:pPr marL="0" indent="0">
              <a:buFontTx/>
              <a:buNone/>
            </a:pPr>
            <a:r>
              <a:rPr lang="en-AU" dirty="0" smtClean="0">
                <a:latin typeface="Calibri" pitchFamily="34" charset="0"/>
                <a:ea typeface="ＭＳ Ｐゴシック" charset="-128"/>
              </a:rPr>
              <a:t>You should also check with someone that the recommended change complies with legal and quality requirements.</a:t>
            </a:r>
            <a:endParaRPr lang="en-US" dirty="0" smtClean="0">
              <a:latin typeface="Calibri" pitchFamily="34" charset="0"/>
              <a:ea typeface="ＭＳ Ｐゴシック" charset="-128"/>
            </a:endParaRPr>
          </a:p>
          <a:p>
            <a:pPr marL="0" indent="0">
              <a:buFontTx/>
              <a:buNone/>
            </a:pPr>
            <a:r>
              <a:rPr lang="en-AU" dirty="0" smtClean="0">
                <a:latin typeface="Calibri" pitchFamily="34" charset="0"/>
                <a:ea typeface="ＭＳ Ｐゴシック" charset="-128"/>
              </a:rPr>
              <a:t> Recommendations or suggestions from your work team could then be submitted through formal reports and presentations, at planning meetings or site meetings.</a:t>
            </a:r>
            <a:endParaRPr lang="en-US" dirty="0" smtClean="0">
              <a:latin typeface="Calibri" pitchFamily="34" charset="0"/>
              <a:ea typeface="ＭＳ Ｐゴシック" charset="-128"/>
            </a:endParaRPr>
          </a:p>
        </p:txBody>
      </p:sp>
      <p:pic>
        <p:nvPicPr>
          <p:cNvPr id="4" name="Picture 3" descr="site team meeting construction supervisor workers ppe hat vest 12556656_l.jp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54441" y="3642604"/>
            <a:ext cx="4034184" cy="2687463"/>
          </a:xfrm>
          <a:prstGeom prst="rect">
            <a:avLst/>
          </a:prstGeom>
          <a:noFill/>
          <a:ln w="9525">
            <a:noFill/>
            <a:miter lim="800000"/>
            <a:headEnd/>
            <a:tailEnd/>
          </a:ln>
        </p:spPr>
      </p:pic>
    </p:spTree>
    <p:custDataLst>
      <p:tags r:id="rId1"/>
    </p:custDataLst>
    <p:extLst>
      <p:ext uri="{BB962C8B-B14F-4D97-AF65-F5344CB8AC3E}">
        <p14:creationId xmlns:p14="http://schemas.microsoft.com/office/powerpoint/2010/main" val="21819111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0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COUNT" val="253"/>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CA Presentation Template - Tra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 Presentation Template - Trades</Template>
  <TotalTime>76</TotalTime>
  <Words>10027</Words>
  <Application>Microsoft Office PowerPoint</Application>
  <PresentationFormat>On-screen Show (4:3)</PresentationFormat>
  <Paragraphs>1211</Paragraphs>
  <Slides>253</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253</vt:i4>
      </vt:variant>
    </vt:vector>
  </HeadingPairs>
  <TitlesOfParts>
    <vt:vector size="262" baseType="lpstr">
      <vt:lpstr>MS Mincho</vt:lpstr>
      <vt:lpstr>ＭＳ Ｐゴシック</vt:lpstr>
      <vt:lpstr>Arial</vt:lpstr>
      <vt:lpstr>Arial Narrow</vt:lpstr>
      <vt:lpstr>Calibri</vt:lpstr>
      <vt:lpstr>Impact</vt:lpstr>
      <vt:lpstr>Times New Roman</vt:lpstr>
      <vt:lpstr>Verdana</vt:lpstr>
      <vt:lpstr>CA Presentation Template - Trades</vt:lpstr>
      <vt:lpstr>RIIMPO402D Apply the principles of earthworks construction presentation  1</vt:lpstr>
      <vt:lpstr>1.1 INTRODUCTION</vt:lpstr>
      <vt:lpstr>1.1 INTRODUCTION</vt:lpstr>
      <vt:lpstr>1.1.1 EARTHWORKS CONSTRUCTION</vt:lpstr>
      <vt:lpstr>1.1.1 EARTHWORKS CONSTRUCTION</vt:lpstr>
      <vt:lpstr>1.2 APPLY COMPLIANCE DOCUMENTATION FOR EARTHWORKS</vt:lpstr>
      <vt:lpstr>1.2.1 TYPES OF COMPLIANCE DOCUMENTATION</vt:lpstr>
      <vt:lpstr>1.2.1 TYPES OF COMPLIANCE DOCUMENTATION</vt:lpstr>
      <vt:lpstr>1.2.1 TYPES OF COMPLIANCE DOCUMENTATION</vt:lpstr>
      <vt:lpstr>1.2.1 TYPES OF COMPLIANCE DOCUMENTATION</vt:lpstr>
      <vt:lpstr>1.2.1 TYPES OF COMPLIANCE DOCUMENTATION</vt:lpstr>
      <vt:lpstr>1.2.1 TYPES OF COMPLIANCE DOCUMENTATION</vt:lpstr>
      <vt:lpstr>1.2.1 TYPES OF COMPLIANCE DOCUMENTATION</vt:lpstr>
      <vt:lpstr>1.2.1 TYPES OF COMPLIANCE DOCUMENTATION</vt:lpstr>
      <vt:lpstr>1.2.1 TYPES OF COMPLIANCE DOCUMENTATION</vt:lpstr>
      <vt:lpstr>1.2.1.1 STATUTORY COMPLIANCE</vt:lpstr>
      <vt:lpstr>1.2.1.1 STATUTORY COMPLIANCE</vt:lpstr>
      <vt:lpstr>1.2.1.2 ADMINISTRATION</vt:lpstr>
      <vt:lpstr>1.2.1.2 ADMINISTRATION</vt:lpstr>
      <vt:lpstr>1.2.2 OCCUPATIONAL HEALTH &amp; SAFETY/WORK HEALTH &amp; SAFETY (OHS/WHS) LEGISLATION</vt:lpstr>
      <vt:lpstr>1.2.2 OCCUPATIONAL HEALTH &amp; SAFETY/WORK HEALTH &amp; SAFETY (OHS/WHS) LEGISLATION</vt:lpstr>
      <vt:lpstr>1.2.2 OCCUPATIONAL HEALTH &amp; SAFETY/WORK HEALTH &amp; SAFETY (OHS/WHS) LEGISLATION</vt:lpstr>
      <vt:lpstr>1.2.2 OCCUPATIONAL HEALTH &amp; SAFETY/WORK HEALTH &amp; SAFETY (OHS/WHS) LEGISLATION</vt:lpstr>
      <vt:lpstr>1.2.2 OCCUPATIONAL HEALTH &amp; SAFETY/WORK HEALTH &amp; SAFETY (OHS/WHS) LEGISLATION</vt:lpstr>
      <vt:lpstr>1.2.2 OCCUPATIONAL HEALTH &amp; SAFETY/WORK HEALTH &amp; SAFETY (OHS/WHS) LEGISLATION</vt:lpstr>
      <vt:lpstr>1.2.2 OCCUPATIONAL HEALTH &amp; SAFETY/WORK HEALTH &amp; SAFETY (OHS/WHS) LEGISLATION</vt:lpstr>
      <vt:lpstr>1.2.2.1 SITE AND EQUIPMENT SAFETY REQUIREMENTS</vt:lpstr>
      <vt:lpstr>1.2.2.1 SITE AND EQUIPMENT SAFETY REQUIREMENTS</vt:lpstr>
      <vt:lpstr>1.2.3 PROJECT QUALITY MANAGEMENT</vt:lpstr>
      <vt:lpstr>1.2.3 PROJECT QUALITY MANAGEMENT</vt:lpstr>
      <vt:lpstr>1.2.3 PROJECT QUALITY MANAGEMENT</vt:lpstr>
      <vt:lpstr>1.2.4 ENVIRONMENTAL MANAGEMENT </vt:lpstr>
      <vt:lpstr>1.2.4 ENVIRONMENTAL MANAGEMENT </vt:lpstr>
      <vt:lpstr>1.2.4 ENVIRONMENTAL MANAGEMENT </vt:lpstr>
      <vt:lpstr>1.2.4.1 ENVIRONMENTAL MANAGEMENT plan</vt:lpstr>
      <vt:lpstr>1.2.4.1 ENVIRONMENTAL MANAGEMENT plan</vt:lpstr>
      <vt:lpstr>1.2.4.1 ENVIRONMENTAL MANAGEMENT plan</vt:lpstr>
      <vt:lpstr>1.2.4.2 waste/clean-up management plan</vt:lpstr>
      <vt:lpstr>1.2.4.3 WATER QUALITY PROTECTION PLAN</vt:lpstr>
      <vt:lpstr>1.2.5 WORK ZONE TRAFFIC MANAGEMENT</vt:lpstr>
      <vt:lpstr>1.2.5 WORK ZONE TRAFFIC MANAGEMENT</vt:lpstr>
      <vt:lpstr>1.2.5.1 TRAFFIC CONTROL DEVICES</vt:lpstr>
      <vt:lpstr>1.2.5.1 TRAFFIC CONTROL DEVICES</vt:lpstr>
      <vt:lpstr>1.2.5.1 TRAFFIC CONTROL DEVICES</vt:lpstr>
      <vt:lpstr>1.2.5.1 TRAFFIC CONTROL DEVICES</vt:lpstr>
      <vt:lpstr>1.2.5.2 TRAFFIC CONTROL LICENSING AND ACCREDITATIONS</vt:lpstr>
      <vt:lpstr>1.2.5.2 TRAFFIC CONTROL LICENSING AND ACCREDITATIONS</vt:lpstr>
      <vt:lpstr>1.2.5.3 APPROVAL OF TRAFFIC MANAGEMENT PLANS</vt:lpstr>
      <vt:lpstr>1.2.6 RISK MANAGEMENT</vt:lpstr>
      <vt:lpstr>1.2.6 RISK MANAGEMENT</vt:lpstr>
      <vt:lpstr>1.2.6 RISK MANAGEMENT</vt:lpstr>
      <vt:lpstr>1.2.6.1 CONSULTATION AND COMMUNICATING WITH OTHERS</vt:lpstr>
      <vt:lpstr>1.2.6.1 CONSULTATION AND COMMUNICATING WITH OTHERS</vt:lpstr>
      <vt:lpstr>1.2.6.1 CONSULTATION AND COMMUNICATING WITH OTHERS</vt:lpstr>
      <vt:lpstr>1.2.6.2 RISK/HAZARD IDENTIFICATION</vt:lpstr>
      <vt:lpstr>1.2.6.2 RISK/HAZARD IDENTIFICATION</vt:lpstr>
      <vt:lpstr>1.2.6.2 RISK/HAZARD IDENTIFICATION</vt:lpstr>
      <vt:lpstr>1.2.6.2 RISK/HAZARD IDENTIFICATION</vt:lpstr>
      <vt:lpstr>1.2.6.2 RISK/HAZARD IDENTIFICATION</vt:lpstr>
      <vt:lpstr>1.2.6.2 RISK/HAZARD IDENTIFICATION</vt:lpstr>
      <vt:lpstr>1.2.6.2 RISK/HAZARD IDENTIFICATION</vt:lpstr>
      <vt:lpstr>1.2.6.2 RISK/HAZARD IDENTIFICATION</vt:lpstr>
      <vt:lpstr>1.2.6.2 RISK/HAZARD IDENTIFICATION</vt:lpstr>
      <vt:lpstr>1.2.6.3 RISK/HAZARD ASSESSMENT</vt:lpstr>
      <vt:lpstr>1.2.6.3 RISK/HAZARD ASSESSMENT</vt:lpstr>
      <vt:lpstr>1.2.6.3 RISK/HAZARD ASSESSMENT</vt:lpstr>
      <vt:lpstr>1.2.6.3 RISK/HAZARD ASSESSMENT</vt:lpstr>
      <vt:lpstr>1.2.6.3 RISK/HAZARD ASSESSMENT</vt:lpstr>
      <vt:lpstr>1.2.6.3 RISK/HAZARD ASSESSMENT</vt:lpstr>
      <vt:lpstr>1.2.6.4 RISK/HAZARD TREATMENT</vt:lpstr>
      <vt:lpstr>1.2.6.4 RISK/HAZARD TREATMENT</vt:lpstr>
      <vt:lpstr>1.2.6.4 RISK/HAZARD TREATMENT</vt:lpstr>
      <vt:lpstr>1.2.6.4 RISK/HAZARD TREATMENT</vt:lpstr>
      <vt:lpstr>1.2.6.4 RISK/HAZARD TREATMENT</vt:lpstr>
      <vt:lpstr>1.2.6.5 MONITORING AND REVIEW OF THE RISK MANAGEMENT PROCESS</vt:lpstr>
      <vt:lpstr>1.2.6.5 MONITORING AND REVIEW OF THE RISK MANAGEMENT PROCESS</vt:lpstr>
      <vt:lpstr>1.2.6.6 REPORTING AND RECORD KEEPING</vt:lpstr>
      <vt:lpstr>1.2.6.6 REPORTING AND RECORD KEEPING</vt:lpstr>
      <vt:lpstr>1.2.7 INTERPRETING AND APPLYING EARTHWORKS DOCUMENTATION</vt:lpstr>
      <vt:lpstr>1.2.7 INTERPRETING AND APPLYING EARTHWORKS DOCUMENTATION</vt:lpstr>
      <vt:lpstr>1.2.7 INTERPRETING AND APPLYING EARTHWORKS DOCUMENTATION</vt:lpstr>
      <vt:lpstr>RIIMPO402D Apply the principles of earthworks construction presentation  2</vt:lpstr>
      <vt:lpstr>2.1 CONFIRM SPECIFIC TASK INFORMATION AND REQUIREMENTS</vt:lpstr>
      <vt:lpstr>2.1.1 EARTHWORKS AND CIVIL CONSTRUCTION TERMINOLOGY</vt:lpstr>
      <vt:lpstr>2.1.1 EARTHWORKS AND CIVIL CONSTRUCTION TERMINOLOGY</vt:lpstr>
      <vt:lpstr>2.1.1 EARTHWORKS AND CIVIL CONSTRUCTION TERMINOLOGY</vt:lpstr>
      <vt:lpstr>2.1.2 COMMON TASK SPECIFICS</vt:lpstr>
      <vt:lpstr>2.1.2 COMMON TASK SPECIFICS</vt:lpstr>
      <vt:lpstr>2.1.2 COMMON TASK SPECIFICS</vt:lpstr>
      <vt:lpstr>2.1.2 COMMON TASK SPECIFICS</vt:lpstr>
      <vt:lpstr>2.1.2.1 GEOTECHNICAL, GEOLOGICAL AND SURVEY DATA</vt:lpstr>
      <vt:lpstr>2.1.2.1 GEOTECHNICAL, GEOLOGICAL AND SURVEY DATA</vt:lpstr>
      <vt:lpstr>2.1.2.1 GEOTECHNICAL, GEOLOGICAL AND SURVEY DATA</vt:lpstr>
      <vt:lpstr>2.1.2.1 GEOTECHNICAL, GEOLOGICAL AND SURVEY DATA</vt:lpstr>
      <vt:lpstr>2.1.2.1 GEOTECHNICAL, GEOLOGICAL AND SURVEY DATA</vt:lpstr>
      <vt:lpstr>2.1.2.1 GEOTECHNICAL, GEOLOGICAL AND SURVEY DATA</vt:lpstr>
      <vt:lpstr>2.1.2.2 hydrological data</vt:lpstr>
      <vt:lpstr>2.1.2.3 meteorological data</vt:lpstr>
      <vt:lpstr>2.1.2.4 task drawings, plans and specifications</vt:lpstr>
      <vt:lpstr>2.1.2.4 task drawings, plans and specifications</vt:lpstr>
      <vt:lpstr>2.1.2.4 task drawings, plans and specifications</vt:lpstr>
      <vt:lpstr>2.1.2.4 task drawings, plans and specifications</vt:lpstr>
      <vt:lpstr>2.1.2.4 task drawings, plans and specifications</vt:lpstr>
      <vt:lpstr>2.1.3 identifying site issues</vt:lpstr>
      <vt:lpstr>2.1.3.1 DRAINAGE REQUIREMENTS</vt:lpstr>
      <vt:lpstr>2.1.3.1 DRAINAGE REQUIREMENTS</vt:lpstr>
      <vt:lpstr>2.1.3.1 DRAINAGE REQUIREMENTS</vt:lpstr>
      <vt:lpstr>2.1.3.1 DRAINAGE REQUIREMENTS</vt:lpstr>
      <vt:lpstr>2.2 PREPARE A JOB PLAN</vt:lpstr>
      <vt:lpstr>2.2.1 SCHEDULING EARTHWORKS ACTIVITIES</vt:lpstr>
      <vt:lpstr>2.2.1 SCHEDULING EARTHWORKS ACTIVITIES</vt:lpstr>
      <vt:lpstr>2.2.1 SCHEDULING EARTHWORKS ACTIVITIES</vt:lpstr>
      <vt:lpstr>2.2.1 SCHEDULING EARTHWORKS ACTIVITIES</vt:lpstr>
      <vt:lpstr>2.2.1.1 CONSTRUCTION MATERIAL PROPERTIES AND TESTS</vt:lpstr>
      <vt:lpstr>2.2.1.1 CONSTRUCTION MATERIAL PROPERTIES AND TESTS</vt:lpstr>
      <vt:lpstr>2.2.1.1 CONSTRUCTION MATERIAL PROPERTIES AND TESTS</vt:lpstr>
      <vt:lpstr>2.2.1.1 CONSTRUCTION MATERIAL PROPERTIES AND TESTS</vt:lpstr>
      <vt:lpstr>2.2.1.1 CONSTRUCTION MATERIAL PROPERTIES AND TESTS</vt:lpstr>
      <vt:lpstr>2.2.1.2 CALCULATING MATERIAL QUANTITIES</vt:lpstr>
      <vt:lpstr>2.2.1.2 CALCULATING MATERIAL QUANTITIES</vt:lpstr>
      <vt:lpstr>2.2.1.2 CALCULATING MATERIAL QUANTITIES</vt:lpstr>
      <vt:lpstr>2.2.1.2 CALCULATING MATERIAL QUANTITIES</vt:lpstr>
      <vt:lpstr>2.2.1.2 CALCULATING MATERIAL QUANTITIES</vt:lpstr>
      <vt:lpstr>2.2.1.2 CALCULATING MATERIAL QUANTITIES</vt:lpstr>
      <vt:lpstr>2.2.1.2 CALCULATING MATERIAL QUANTITIES</vt:lpstr>
      <vt:lpstr>2.2.1.3 PLANNING AND SEQUENCING OF CIVIL WORKS</vt:lpstr>
      <vt:lpstr>2.2.1.3 PLANNING AND SEQUENCING OF CIVIL WORKS</vt:lpstr>
      <vt:lpstr>2.2.1.3 PLANNING AND SEQUENCING OF CIVIL WORKS</vt:lpstr>
      <vt:lpstr>2.2.1.3 PLANNING AND SEQUENCING OF CIVIL WORKS</vt:lpstr>
      <vt:lpstr>2.2.1.3 PLANNING AND SEQUENCING OF CIVIL WORKS</vt:lpstr>
      <vt:lpstr>2.2.1.3 PLANNING AND SEQUENCING OF CIVIL WORKS</vt:lpstr>
      <vt:lpstr>2.2.2 job plan drafting and administration</vt:lpstr>
      <vt:lpstr>2.2.2 job plan drafting and administration</vt:lpstr>
      <vt:lpstr>2.2.2 job plan drafting and administration</vt:lpstr>
      <vt:lpstr>2.2.2 job plan drafting and administration</vt:lpstr>
      <vt:lpstr>2.2.2.1 CONTRACT MANAGEMENT</vt:lpstr>
      <vt:lpstr>2.2.2.1 CONTRACT MANAGEMENT</vt:lpstr>
      <vt:lpstr>2.2.2.1 CONTRACT MANAGEMENT</vt:lpstr>
      <vt:lpstr>2.2.2.1 CONTRACT MANAGEMENT</vt:lpstr>
      <vt:lpstr>2.2.2.1 CONTRACT MANAGEMENT</vt:lpstr>
      <vt:lpstr>RIIMPO402D Apply the principles of earthworks construction presentation  3</vt:lpstr>
      <vt:lpstr>3.1 CONFIRM AVAILABILITY OF RESOURCES</vt:lpstr>
      <vt:lpstr>3.1.1 EARTHWORKS CONSTRUCTION RESOURCES</vt:lpstr>
      <vt:lpstr>3.1.1 EARTHWORKS CONSTRUCTION RESOURCES</vt:lpstr>
      <vt:lpstr>3.1.2 RESOURCE REQUIREMENTS AND PROCEDURES</vt:lpstr>
      <vt:lpstr>3.1.2 RESOURCE REQUIREMENTS AND PROCEDURES</vt:lpstr>
      <vt:lpstr>3.1.2 RESOURCE REQUIREMENTS AND PROCEDURES</vt:lpstr>
      <vt:lpstr>3.1.2 RESOURCE REQUIREMENTS AND PROCEDURES</vt:lpstr>
      <vt:lpstr>3.1.2 RESOURCE REQUIREMENTS AND PROCEDURES</vt:lpstr>
      <vt:lpstr>3.2 PROVIDE INSTRUCTIONS AND LEADERSHIP TO WORK TEAM</vt:lpstr>
      <vt:lpstr>3.2.1 COMMUNICATING WITH TEAM MEMBERS</vt:lpstr>
      <vt:lpstr>3.2.1 COMMUNICATING WITH TEAM MEMBERS</vt:lpstr>
      <vt:lpstr>3.2.1 COMMUNICATING WITH TEAM MEMBERS</vt:lpstr>
      <vt:lpstr>3.2.1 COMMUNICATING WITH TEAM MEMBERS</vt:lpstr>
      <vt:lpstr>3.2.1 COMMUNICATING WITH TEAM MEMBERS</vt:lpstr>
      <vt:lpstr>3.2.1 COMMUNICATING WITH TEAM MEMBERS</vt:lpstr>
      <vt:lpstr>3.2.1 COMMUNICATING WITH TEAM MEMBERS</vt:lpstr>
      <vt:lpstr>3.2.1 COMMUNICATING WITH TEAM MEMBERS</vt:lpstr>
      <vt:lpstr>3.2.1 COMMUNICATING WITH TEAM MEMBERS</vt:lpstr>
      <vt:lpstr>3.2.1 COMMUNICATING WITH TEAM MEMBERS</vt:lpstr>
      <vt:lpstr>3.2.2 DEVELOPING WORKPLACE RELATIONSHIPS</vt:lpstr>
      <vt:lpstr>3.2.2 DEVELOPING WORKPLACE RELATIONSHIPS</vt:lpstr>
      <vt:lpstr>3.2.2 DEVELOPING WORKPLACE RELATIONSHIPS</vt:lpstr>
      <vt:lpstr>3.2.2.1 LEADERSHIP AND SUPERVISION</vt:lpstr>
      <vt:lpstr>3.2.2.1 LEADERSHIP AND SUPERVISION</vt:lpstr>
      <vt:lpstr>3.2.2.1 LEADERSHIP AND SUPERVISION</vt:lpstr>
      <vt:lpstr>3.2.2.1 LEADERSHIP AND SUPERVISION</vt:lpstr>
      <vt:lpstr>3.2.2.1 LEADERSHIP AND SUPERVISION</vt:lpstr>
      <vt:lpstr>3.2.2.1 LEADERSHIP AND SUPERVISION</vt:lpstr>
      <vt:lpstr>3.2.2.2 MENTORING</vt:lpstr>
      <vt:lpstr>3.2.2.2 MENTORING</vt:lpstr>
      <vt:lpstr>3.2.2.2 MENTORING</vt:lpstr>
      <vt:lpstr>3.2.2.2 MENTORING</vt:lpstr>
      <vt:lpstr>3.3 SUPERVISE TASK SET OUT</vt:lpstr>
      <vt:lpstr>3.3.1 SETTING OUT PROCESSES</vt:lpstr>
      <vt:lpstr>3.3.1.1 SET OUT REQUIREMENTS AND PROCEDURES</vt:lpstr>
      <vt:lpstr>3.3.1.1 SET OUT REQUIREMENTS AND PROCEDURES</vt:lpstr>
      <vt:lpstr>3.3.1.1 SET OUT REQUIREMENTS AND PROCEDURES</vt:lpstr>
      <vt:lpstr>3.3.1.1 SET OUT REQUIREMENTS AND PROCEDURES</vt:lpstr>
      <vt:lpstr>3.3.1.1 SET OUT REQUIREMENTS AND PROCEDURES</vt:lpstr>
      <vt:lpstr>3.3.1.2 ROAD GEOMETRY</vt:lpstr>
      <vt:lpstr>3.3.1.2 ROAD GEOMETRY</vt:lpstr>
      <vt:lpstr>3.3.2 SETTING UP AND USING LEVELLING DEVICES</vt:lpstr>
      <vt:lpstr>3.3.2 SETTING UP AND USING LEVELLING DEVICES</vt:lpstr>
      <vt:lpstr>3.3.2 SETTING UP AND USING LEVELLING DEVICES</vt:lpstr>
      <vt:lpstr>3.3.2 SETTING UP AND USING LEVELLING DEVICES</vt:lpstr>
      <vt:lpstr>3.3.2 SETTING UP AND USING LEVELLING DEVICES</vt:lpstr>
      <vt:lpstr>3.3.2 SETTING UP AND USING LEVELLING DEVICES</vt:lpstr>
      <vt:lpstr>RIIMPO402D Apply the principles of earthworks construction presentation  4</vt:lpstr>
      <vt:lpstr>4.1 MONITOR EARTHWORKS CONSTRUCTION TASKS</vt:lpstr>
      <vt:lpstr>4.1.1 PROJECT AND TASK MONITORING</vt:lpstr>
      <vt:lpstr>4.1.1.1 ONGOING RISK ASSESSMENT AND MANAGEMENT</vt:lpstr>
      <vt:lpstr>4.1.1.1 ONGOING RISK ASSESSMENT AND MANAGEMENT</vt:lpstr>
      <vt:lpstr>4.1.1.1 ONGOING RISK ASSESSMENT AND MANAGEMENT</vt:lpstr>
      <vt:lpstr>4.1.1.1 ONGOING RISK ASSESSMENT AND MANAGEMENT</vt:lpstr>
      <vt:lpstr>4.1.1.2 ENGINEERING SURVEY</vt:lpstr>
      <vt:lpstr>4.1.1.2 ENGINEERING SURVEY</vt:lpstr>
      <vt:lpstr>4.1.1.2 ENGINEERING SURVEY</vt:lpstr>
      <vt:lpstr>4.1.1.3 SAMPLING AND TESTING</vt:lpstr>
      <vt:lpstr>4.1.1.3 SAMPLING AND TESTING</vt:lpstr>
      <vt:lpstr>4.1.1.3 SAMPLING AND TESTING</vt:lpstr>
      <vt:lpstr>4.1.1.4 GENERAL SUPERVISION, OBSERVATION AND RECORDING</vt:lpstr>
      <vt:lpstr>4.1.2 REQUIRED OUTCOMES AND MONITORING</vt:lpstr>
      <vt:lpstr>4.1.2 REQUIRED OUTCOMES AND MONITORING</vt:lpstr>
      <vt:lpstr>4.1.2 REQUIRED OUTCOMES AND MONITORING</vt:lpstr>
      <vt:lpstr>4.1.2.1 MONITORING METHODS</vt:lpstr>
      <vt:lpstr>4.1.2.1 MONITORING METHODS</vt:lpstr>
      <vt:lpstr>4.1.2.1 MONITORING METHODS</vt:lpstr>
      <vt:lpstr>4.1.2.2 INSPECTION REQUIREMENTS</vt:lpstr>
      <vt:lpstr>4.1.2.2 INSPECTION REQUIREMENTS</vt:lpstr>
      <vt:lpstr>4.2 ADJUST EARTHWORKS PRACTICE OR JOB PLAN</vt:lpstr>
      <vt:lpstr>4.2.1 EARTHWORKS CONSTRUCTION PRACTICE</vt:lpstr>
      <vt:lpstr>4.2.1 EARTHWORKS CONSTRUCTION PRACTICE</vt:lpstr>
      <vt:lpstr>4.2.1.1 OPERATIONAL TECHNIQUES</vt:lpstr>
      <vt:lpstr>4.2.1.1 OPERATIONAL TECHNIQUES</vt:lpstr>
      <vt:lpstr>4.2.1.2 GROUND SURFACE TREATMENTS</vt:lpstr>
      <vt:lpstr>4.2.1.2 GROUND SURFACE TREATMENTS</vt:lpstr>
      <vt:lpstr>4.2.2 INITIATING CHANGES</vt:lpstr>
      <vt:lpstr>4.2.2 INITIATING CHANGES</vt:lpstr>
      <vt:lpstr>4.3 OVERSEE PLANT, EQUIPMENT AND TOOL MAINTENANCE</vt:lpstr>
      <vt:lpstr>4.3.1 MAINTENANCE ACTIVITIES</vt:lpstr>
      <vt:lpstr>4.3.1 MAINTENANCE ACTIVITIES</vt:lpstr>
      <vt:lpstr>4.3.1 MAINTENANCE ACTIVITIES</vt:lpstr>
      <vt:lpstr>4.3.1 MAINTENANCE ACTIVITIES</vt:lpstr>
      <vt:lpstr>4.4 COMPLETE AND SUBMIT REPORTS</vt:lpstr>
      <vt:lpstr>4.4.1 TYPES OF RECORDS AND REPORTS</vt:lpstr>
      <vt:lpstr>4.4.1 TYPES OF RECORDS AND REPORTS</vt:lpstr>
      <vt:lpstr>4.4.1 TYPES OF RECORDS AND REPORTS</vt:lpstr>
      <vt:lpstr>4.4.1 TYPES OF RECORDS AND REPORTS</vt:lpstr>
      <vt:lpstr>4.4.1 TYPES OF RECORDS AND REPORTS</vt:lpstr>
      <vt:lpstr>4.4.1 TYPES OF RECORDS AND REPORTS</vt:lpstr>
      <vt:lpstr>4.4.2 PREPARING AND PRESENTING JOB REPORTS</vt:lpstr>
      <vt:lpstr>4.4.2.1 REPORT PREPARATION</vt:lpstr>
      <vt:lpstr>4.4.2.1 REPORT PREPARATION</vt:lpstr>
      <vt:lpstr>4.4.2.1 REPORT PREPARATION</vt:lpstr>
      <vt:lpstr>4.4.2.1 REPORT PREPARATION</vt:lpstr>
      <vt:lpstr>4.4.2.1 REPORT PREPARATION</vt:lpstr>
      <vt:lpstr>4.4.2.1 REPORT PREPARATION</vt:lpstr>
      <vt:lpstr>4.4.2.1 REPORT PREPARATION</vt:lpstr>
      <vt:lpstr>4.4.2.1 REPORT PREPARATION</vt:lpstr>
      <vt:lpstr>4.4.2.1 REPORT PREPARATION</vt:lpstr>
      <vt:lpstr>4.4.2.2 REPORT PRESENTATION</vt:lpstr>
      <vt:lpstr>4.4.2.2 REPORT PRESENTATION</vt:lpstr>
      <vt:lpstr>4.4.2.2 REPORT PRESENTATION</vt:lpstr>
      <vt:lpstr>4.4.2.2 REPORT PRESENTATION</vt:lpstr>
      <vt:lpstr>4.4.2.2 REPORT PRESENTATION</vt:lpstr>
      <vt:lpstr>4.5 RECOMMEND CHANGES AND IMPROVEMENTS</vt:lpstr>
      <vt:lpstr>4.5.1 PROVIDING RECOMMENDATIONS</vt:lpstr>
      <vt:lpstr>4.5.1 PROVIDING RECOMMENDATIONS</vt:lpstr>
      <vt:lpstr>4.5.1 PROVIDING RECOMMENDATIONS</vt:lpstr>
      <vt:lpstr>4.5.1 PROVIDING RECOMMENDATIONS</vt:lpstr>
      <vt:lpstr>4.5.1 PROVIDING RECOMMENDATIONS</vt:lpstr>
      <vt:lpstr>4.5.1 PROVIDING RECOMMENDATIONS</vt:lpstr>
    </vt:vector>
  </TitlesOfParts>
  <Company>CAG</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CAG</dc:creator>
  <cp:lastModifiedBy>Jonathan Curro</cp:lastModifiedBy>
  <cp:revision>16</cp:revision>
  <dcterms:created xsi:type="dcterms:W3CDTF">2014-02-18T00:02:43Z</dcterms:created>
  <dcterms:modified xsi:type="dcterms:W3CDTF">2019-02-07T22:35:42Z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D022FC2D-82FC-4D5A-BC42-14047ED3EA81</vt:lpwstr>
  </property>
  <property fmtid="{D5CDD505-2E9C-101B-9397-08002B2CF9AE}" pid="3" name="ArticulatePath">
    <vt:lpwstr>RIIMPO402D_PPT_1-0</vt:lpwstr>
  </property>
</Properties>
</file>